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6lPvs25xOyvD/K0ojEeqz5tr+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3253" b="-5186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-66675" y="3419624"/>
            <a:ext cx="466889" cy="3266926"/>
            <a:chOff x="0" y="-47625"/>
            <a:chExt cx="122967" cy="860425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122967" cy="812800"/>
            </a:xfrm>
            <a:custGeom>
              <a:avLst/>
              <a:gdLst/>
              <a:ahLst/>
              <a:cxnLst/>
              <a:rect l="l" t="t" r="r" b="b"/>
              <a:pathLst>
                <a:path w="122967" h="812800" extrusionOk="0">
                  <a:moveTo>
                    <a:pt x="0" y="0"/>
                  </a:moveTo>
                  <a:lnTo>
                    <a:pt x="122967" y="0"/>
                  </a:lnTo>
                  <a:lnTo>
                    <a:pt x="1229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122967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10963604" y="0"/>
            <a:ext cx="3759997" cy="10287000"/>
          </a:xfrm>
          <a:custGeom>
            <a:avLst/>
            <a:gdLst/>
            <a:ahLst/>
            <a:cxnLst/>
            <a:rect l="l" t="t" r="r" b="b"/>
            <a:pathLst>
              <a:path w="3759997" h="10287000" extrusionOk="0">
                <a:moveTo>
                  <a:pt x="0" y="0"/>
                </a:moveTo>
                <a:lnTo>
                  <a:pt x="3759997" y="0"/>
                </a:lnTo>
                <a:lnTo>
                  <a:pt x="375999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8000"/>
            </a:blip>
            <a:stretch>
              <a:fillRect l="-18670" r="-76748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7414882" y="-3048"/>
            <a:ext cx="3548722" cy="10290048"/>
          </a:xfrm>
          <a:custGeom>
            <a:avLst/>
            <a:gdLst/>
            <a:ahLst/>
            <a:cxnLst/>
            <a:rect l="l" t="t" r="r" b="b"/>
            <a:pathLst>
              <a:path w="3548722" h="10290048" extrusionOk="0">
                <a:moveTo>
                  <a:pt x="0" y="0"/>
                </a:moveTo>
                <a:lnTo>
                  <a:pt x="3548722" y="0"/>
                </a:lnTo>
                <a:lnTo>
                  <a:pt x="3548722" y="10290048"/>
                </a:lnTo>
                <a:lnTo>
                  <a:pt x="0" y="10290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2000"/>
            </a:blip>
            <a:stretch>
              <a:fillRect l="-59910" t="-5754" r="-67755" b="-5223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4987507" y="3706778"/>
            <a:ext cx="8313000" cy="569400"/>
          </a:xfrm>
          <a:prstGeom prst="rect">
            <a:avLst/>
          </a:prstGeom>
          <a:noFill/>
          <a:ln>
            <a:noFill/>
          </a:ln>
          <a:effectLst>
            <a:outerShdw blurRad="57150" dist="76200" dir="12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MACHINE LEARNING MINI PROJECT</a:t>
            </a:r>
            <a:endParaRPr sz="2400"/>
          </a:p>
        </p:txBody>
      </p:sp>
      <p:sp>
        <p:nvSpPr>
          <p:cNvPr id="91" name="Google Shape;91;p1"/>
          <p:cNvSpPr txBox="1"/>
          <p:nvPr/>
        </p:nvSpPr>
        <p:spPr>
          <a:xfrm>
            <a:off x="521400" y="4017825"/>
            <a:ext cx="16980600" cy="3369900"/>
          </a:xfrm>
          <a:prstGeom prst="rect">
            <a:avLst/>
          </a:prstGeom>
          <a:noFill/>
          <a:ln>
            <a:noFill/>
          </a:ln>
          <a:effectLst>
            <a:outerShdw dist="190500" dir="138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00" b="1" i="0" strike="noStrike" cap="none">
                <a:solidFill>
                  <a:srgbClr val="F4F1EB"/>
                </a:solidFill>
              </a:rPr>
              <a:t>CALORIE BURN</a:t>
            </a:r>
            <a:r>
              <a:rPr lang="en-US" sz="11600" b="1">
                <a:solidFill>
                  <a:srgbClr val="F4F1EB"/>
                </a:solidFill>
              </a:rPr>
              <a:t> </a:t>
            </a:r>
            <a:r>
              <a:rPr lang="en-US" sz="11600" b="1" i="0" strike="noStrike" cap="none">
                <a:solidFill>
                  <a:srgbClr val="FFFFFF"/>
                </a:solidFill>
              </a:rPr>
              <a:t>PREDICTION</a:t>
            </a:r>
            <a:r>
              <a:rPr lang="en-US" sz="9500" b="1" i="0" strike="noStrike" cap="none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01698" y="8636100"/>
            <a:ext cx="66117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strike="noStrike" cap="none" dirty="0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PRESENTED BY : ADITYA PHARSWAN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4F1EB"/>
                </a:solidFill>
              </a:rPr>
              <a:t>GUIDED BY : PROF. AMIT GUPTA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0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75" name="Google Shape;175;p10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76" name="Google Shape;176;p10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0"/>
          <p:cNvSpPr/>
          <p:nvPr/>
        </p:nvSpPr>
        <p:spPr>
          <a:xfrm>
            <a:off x="11099149" y="0"/>
            <a:ext cx="7188851" cy="10287000"/>
          </a:xfrm>
          <a:custGeom>
            <a:avLst/>
            <a:gdLst/>
            <a:ahLst/>
            <a:cxnLst/>
            <a:rect l="l" t="t" r="r" b="b"/>
            <a:pathLst>
              <a:path w="7188851" h="10287000" extrusionOk="0">
                <a:moveTo>
                  <a:pt x="0" y="0"/>
                </a:moveTo>
                <a:lnTo>
                  <a:pt x="7188851" y="0"/>
                </a:lnTo>
                <a:lnTo>
                  <a:pt x="7188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76" r="-6242"/>
            </a:stretch>
          </a:blipFill>
          <a:ln>
            <a:noFill/>
          </a:ln>
        </p:spPr>
      </p:sp>
      <p:sp>
        <p:nvSpPr>
          <p:cNvPr id="178" name="Google Shape;178;p10"/>
          <p:cNvSpPr txBox="1"/>
          <p:nvPr/>
        </p:nvSpPr>
        <p:spPr>
          <a:xfrm>
            <a:off x="117452" y="789771"/>
            <a:ext cx="8133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2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7200"/>
          </a:p>
        </p:txBody>
      </p:sp>
      <p:sp>
        <p:nvSpPr>
          <p:cNvPr id="179" name="Google Shape;179;p10"/>
          <p:cNvSpPr txBox="1"/>
          <p:nvPr/>
        </p:nvSpPr>
        <p:spPr>
          <a:xfrm>
            <a:off x="580917" y="2760081"/>
            <a:ext cx="10518232" cy="40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26107" marR="0" lvl="1" indent="-313053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•"/>
            </a:pP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: Gained experience in data preprocessing, applying XGBRegressor for regression and evaluating model performance.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07" marR="0" lvl="1" indent="-313053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•"/>
            </a:pP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Future Application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: Can be used in fitness apps for personalized calorie burn estimates and integrated into wearable devices for real-time tracking.</a:t>
            </a:r>
            <a:endParaRPr/>
          </a:p>
          <a:p>
            <a:pPr marL="0" marR="0" lvl="0" indent="0" algn="ctr" rtl="0">
              <a:lnSpc>
                <a:spcPct val="1206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220" b="-9219"/>
            </a:stretch>
          </a:blipFill>
          <a:ln>
            <a:noFill/>
          </a:ln>
        </p:spPr>
      </p:sp>
      <p:grpSp>
        <p:nvGrpSpPr>
          <p:cNvPr id="185" name="Google Shape;185;p11"/>
          <p:cNvGrpSpPr/>
          <p:nvPr/>
        </p:nvGrpSpPr>
        <p:grpSpPr>
          <a:xfrm>
            <a:off x="-66675" y="3419624"/>
            <a:ext cx="466889" cy="3266926"/>
            <a:chOff x="0" y="-47625"/>
            <a:chExt cx="122967" cy="860425"/>
          </a:xfrm>
        </p:grpSpPr>
        <p:sp>
          <p:nvSpPr>
            <p:cNvPr id="186" name="Google Shape;186;p11"/>
            <p:cNvSpPr/>
            <p:nvPr/>
          </p:nvSpPr>
          <p:spPr>
            <a:xfrm>
              <a:off x="0" y="0"/>
              <a:ext cx="122967" cy="812800"/>
            </a:xfrm>
            <a:custGeom>
              <a:avLst/>
              <a:gdLst/>
              <a:ahLst/>
              <a:cxnLst/>
              <a:rect l="l" t="t" r="r" b="b"/>
              <a:pathLst>
                <a:path w="122967" h="812800" extrusionOk="0">
                  <a:moveTo>
                    <a:pt x="0" y="0"/>
                  </a:moveTo>
                  <a:lnTo>
                    <a:pt x="122967" y="0"/>
                  </a:lnTo>
                  <a:lnTo>
                    <a:pt x="1229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  <a:ln>
              <a:noFill/>
            </a:ln>
          </p:spPr>
        </p:sp>
        <p:sp>
          <p:nvSpPr>
            <p:cNvPr id="187" name="Google Shape;187;p11"/>
            <p:cNvSpPr txBox="1"/>
            <p:nvPr/>
          </p:nvSpPr>
          <p:spPr>
            <a:xfrm>
              <a:off x="0" y="-47625"/>
              <a:ext cx="122967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17889932" y="3419624"/>
            <a:ext cx="466889" cy="3266926"/>
            <a:chOff x="0" y="-47625"/>
            <a:chExt cx="122967" cy="860425"/>
          </a:xfrm>
        </p:grpSpPr>
        <p:sp>
          <p:nvSpPr>
            <p:cNvPr id="189" name="Google Shape;189;p11"/>
            <p:cNvSpPr/>
            <p:nvPr/>
          </p:nvSpPr>
          <p:spPr>
            <a:xfrm>
              <a:off x="0" y="0"/>
              <a:ext cx="122967" cy="812800"/>
            </a:xfrm>
            <a:custGeom>
              <a:avLst/>
              <a:gdLst/>
              <a:ahLst/>
              <a:cxnLst/>
              <a:rect l="l" t="t" r="r" b="b"/>
              <a:pathLst>
                <a:path w="122967" h="812800" extrusionOk="0">
                  <a:moveTo>
                    <a:pt x="0" y="0"/>
                  </a:moveTo>
                  <a:lnTo>
                    <a:pt x="122967" y="0"/>
                  </a:lnTo>
                  <a:lnTo>
                    <a:pt x="1229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  <a:ln>
              <a:noFill/>
            </a:ln>
          </p:spPr>
        </p:sp>
        <p:sp>
          <p:nvSpPr>
            <p:cNvPr id="190" name="Google Shape;190;p11"/>
            <p:cNvSpPr txBox="1"/>
            <p:nvPr/>
          </p:nvSpPr>
          <p:spPr>
            <a:xfrm>
              <a:off x="0" y="-47625"/>
              <a:ext cx="122967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1"/>
          <p:cNvSpPr/>
          <p:nvPr/>
        </p:nvSpPr>
        <p:spPr>
          <a:xfrm>
            <a:off x="11182276" y="0"/>
            <a:ext cx="7105724" cy="10287000"/>
          </a:xfrm>
          <a:custGeom>
            <a:avLst/>
            <a:gdLst/>
            <a:ahLst/>
            <a:cxnLst/>
            <a:rect l="l" t="t" r="r" b="b"/>
            <a:pathLst>
              <a:path w="7105724" h="10287000" extrusionOk="0">
                <a:moveTo>
                  <a:pt x="0" y="0"/>
                </a:moveTo>
                <a:lnTo>
                  <a:pt x="7105724" y="0"/>
                </a:lnTo>
                <a:lnTo>
                  <a:pt x="7105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844" r="-1844"/>
            </a:stretch>
          </a:blipFill>
          <a:ln>
            <a:noFill/>
          </a:ln>
        </p:spPr>
      </p:sp>
      <p:sp>
        <p:nvSpPr>
          <p:cNvPr id="192" name="Google Shape;192;p11"/>
          <p:cNvSpPr txBox="1"/>
          <p:nvPr/>
        </p:nvSpPr>
        <p:spPr>
          <a:xfrm>
            <a:off x="883476" y="1219200"/>
            <a:ext cx="64491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50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THANKS TO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1028700" y="2426189"/>
            <a:ext cx="12051948" cy="201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MENTORS 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               Prof. Amit Gupta     &amp;   Prof. Akash Chauhan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9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9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1028700" y="3688207"/>
            <a:ext cx="9667801" cy="14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10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DATASET PROVIDER</a:t>
            </a:r>
            <a:endParaRPr/>
          </a:p>
          <a:p>
            <a:pPr marL="0" marR="0" lvl="0" indent="0" algn="l" rtl="0">
              <a:lnSpc>
                <a:spcPct val="139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10" b="0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910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endParaRPr/>
          </a:p>
          <a:p>
            <a:pPr marL="0" marR="0" lvl="0" indent="0" algn="ctr" rtl="0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10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1182069" y="6629400"/>
            <a:ext cx="11159097" cy="302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REFERENCES : </a:t>
            </a:r>
            <a:endParaRPr/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Youtube(machine learning tutorials and python libraries basics)</a:t>
            </a:r>
            <a:endParaRPr/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IBM(Machine Learning using python)</a:t>
            </a:r>
            <a:endParaRPr/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GeeksforGeeks(Terminologies and information)</a:t>
            </a:r>
            <a:endParaRPr/>
          </a:p>
          <a:p>
            <a:pPr marL="0" marR="0" lvl="0" indent="0" algn="l" rtl="0">
              <a:lnSpc>
                <a:spcPct val="14585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585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585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b="1" i="0" u="none" strike="noStrike" cap="none">
              <a:solidFill>
                <a:srgbClr val="F4F1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18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0" y="1112405"/>
            <a:ext cx="400214" cy="3266926"/>
            <a:chOff x="0" y="-47625"/>
            <a:chExt cx="105406" cy="860425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298525" y="830825"/>
            <a:ext cx="9467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50" b="1" i="0" u="none" strike="noStrike" cap="none">
                <a:solidFill>
                  <a:srgbClr val="F4F1EB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8700" y="2062849"/>
            <a:ext cx="8241625" cy="607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821296" marR="0" lvl="1" indent="-410647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4"/>
              <a:buFont typeface="Arial"/>
              <a:buAutoNum type="arabicPeriod"/>
            </a:pPr>
            <a:r>
              <a:rPr lang="en-US" sz="38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l="19135" r="19134"/>
          <a:stretch/>
        </p:blipFill>
        <p:spPr>
          <a:xfrm>
            <a:off x="11937976" y="0"/>
            <a:ext cx="6350024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09" name="Google Shape;109;p3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1028700" y="2588294"/>
            <a:ext cx="10909200" cy="6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In recent years, the integration of technology and health has transformed the way individuals monitor and improve their fitness levels. </a:t>
            </a: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>
              <a:solidFill>
                <a:srgbClr val="3C6AA9"/>
              </a:solidFill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This project focuses on developing a Calorie Prediction System using machine learning techniques to estimate the number of calories burned during physical activities. </a:t>
            </a: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>
              <a:solidFill>
                <a:srgbClr val="3C6AA9"/>
              </a:solidFill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By leveraging advanced algorithms, the system provides accurate and personalized insights based on user-specific parameters</a:t>
            </a:r>
            <a:r>
              <a:rPr lang="en-US" sz="2899">
                <a:solidFill>
                  <a:srgbClr val="3C6AA9"/>
                </a:solidFill>
              </a:rPr>
              <a:t>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028700" y="1132958"/>
            <a:ext cx="109092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810856" y="1093362"/>
            <a:ext cx="8474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3C6AA9"/>
                </a:solidFill>
              </a:rPr>
              <a:t>OBJECTIVE</a:t>
            </a:r>
            <a:endParaRPr sz="7200"/>
          </a:p>
        </p:txBody>
      </p:sp>
      <p:grpSp>
        <p:nvGrpSpPr>
          <p:cNvPr id="117" name="Google Shape;117;p4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18" name="Google Shape;118;p4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19" name="Google Shape;119;p4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 txBox="1"/>
          <p:nvPr/>
        </p:nvSpPr>
        <p:spPr>
          <a:xfrm>
            <a:off x="810856" y="2308180"/>
            <a:ext cx="14794800" cy="6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3C6AA9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The primary objective of this project is to design and implement a Calorie Prediction System using machine learning techniques that can accurately estimate calorie expenditure based on user inputs.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The project aims to achieve the following:</a:t>
            </a:r>
            <a:endParaRPr/>
          </a:p>
          <a:p>
            <a:pPr marL="626111" marR="0" lvl="1" indent="-3130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900"/>
              <a:buFont typeface="Arial"/>
              <a:buChar char="•"/>
            </a:pPr>
            <a:r>
              <a:rPr lang="en-US" sz="29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Promote Health Awareness</a:t>
            </a:r>
            <a:endParaRPr/>
          </a:p>
          <a:p>
            <a:pPr marL="626111" marR="0" lvl="1" indent="-3130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900"/>
              <a:buFont typeface="Arial"/>
              <a:buChar char="•"/>
            </a:pPr>
            <a:r>
              <a:rPr lang="en-US" sz="29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Leverage Machine Learning</a:t>
            </a:r>
            <a:endParaRPr/>
          </a:p>
          <a:p>
            <a:pPr marL="626111" marR="0" lvl="1" indent="-3130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900"/>
              <a:buFont typeface="Arial"/>
              <a:buChar char="•"/>
            </a:pPr>
            <a:r>
              <a:rPr lang="en-US" sz="29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Enable Data-Driven Fitness Decisions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27" name="Google Shape;127;p5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11857725" y="-3875"/>
            <a:ext cx="6430276" cy="10287000"/>
          </a:xfrm>
          <a:custGeom>
            <a:avLst/>
            <a:gdLst/>
            <a:ahLst/>
            <a:cxnLst/>
            <a:rect l="l" t="t" r="r" b="b"/>
            <a:pathLst>
              <a:path w="6430276" h="10287000" extrusionOk="0">
                <a:moveTo>
                  <a:pt x="0" y="0"/>
                </a:moveTo>
                <a:lnTo>
                  <a:pt x="6430276" y="0"/>
                </a:lnTo>
                <a:lnTo>
                  <a:pt x="64302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2492" t="-6373" r="-14283"/>
            </a:stretch>
          </a:blipFill>
          <a:ln>
            <a:noFill/>
          </a:ln>
        </p:spPr>
      </p:sp>
      <p:sp>
        <p:nvSpPr>
          <p:cNvPr id="129" name="Google Shape;129;p5"/>
          <p:cNvSpPr txBox="1"/>
          <p:nvPr/>
        </p:nvSpPr>
        <p:spPr>
          <a:xfrm>
            <a:off x="709275" y="421975"/>
            <a:ext cx="746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7200"/>
          </a:p>
        </p:txBody>
      </p:sp>
      <p:sp>
        <p:nvSpPr>
          <p:cNvPr id="130" name="Google Shape;130;p5"/>
          <p:cNvSpPr txBox="1"/>
          <p:nvPr/>
        </p:nvSpPr>
        <p:spPr>
          <a:xfrm>
            <a:off x="709275" y="1549275"/>
            <a:ext cx="11148600" cy="8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>
              <a:solidFill>
                <a:srgbClr val="3C6AA9"/>
              </a:solidFill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The dataset used for this project was sourced from Kaggle, a well-known platform for datasets and data science challenges. It consists of two primary component : </a:t>
            </a:r>
            <a:endParaRPr sz="1200"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Calories Dataset</a:t>
            </a: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: Contains information about the calories burned during various physical activities.</a:t>
            </a:r>
            <a:endParaRPr sz="1200"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Exercise Dataset </a:t>
            </a: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Includes user-specific and activity-related parameters such as:</a:t>
            </a:r>
            <a:endParaRPr sz="1200"/>
          </a:p>
          <a:p>
            <a:pPr marL="1813557" marR="0" lvl="3" indent="-440689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599"/>
              <a:buFont typeface="Arial"/>
              <a:buChar char="￭"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Gender (male/female).</a:t>
            </a:r>
            <a:endParaRPr sz="1200"/>
          </a:p>
          <a:p>
            <a:pPr marL="1813557" marR="0" lvl="3" indent="-440689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599"/>
              <a:buFont typeface="Arial"/>
              <a:buChar char="￭"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Age (in years).</a:t>
            </a:r>
            <a:endParaRPr sz="1200"/>
          </a:p>
          <a:p>
            <a:pPr marL="1813557" marR="0" lvl="3" indent="-440689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599"/>
              <a:buFont typeface="Arial"/>
              <a:buChar char="￭"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Height (in cm) and Weight (in kg).</a:t>
            </a:r>
            <a:endParaRPr sz="1200"/>
          </a:p>
          <a:p>
            <a:pPr marL="1813557" marR="0" lvl="3" indent="-440689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599"/>
              <a:buFont typeface="Arial"/>
              <a:buChar char="￭"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Exercise duration (in minutes).</a:t>
            </a:r>
            <a:endParaRPr sz="1200"/>
          </a:p>
          <a:p>
            <a:pPr marL="1813557" marR="0" lvl="3" indent="-440689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599"/>
              <a:buFont typeface="Arial"/>
              <a:buChar char="￭"/>
            </a:pPr>
            <a:r>
              <a:rPr lang="en-US" sz="25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Heart rate and body temperature during activities.</a:t>
            </a:r>
            <a:endParaRPr sz="1200"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37" name="Google Shape;137;p6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6"/>
          <p:cNvSpPr txBox="1"/>
          <p:nvPr/>
        </p:nvSpPr>
        <p:spPr>
          <a:xfrm>
            <a:off x="1028700" y="1085333"/>
            <a:ext cx="10325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7200"/>
          </a:p>
        </p:txBody>
      </p:sp>
      <p:pic>
        <p:nvPicPr>
          <p:cNvPr id="139" name="Google Shape;1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650" y="2071725"/>
            <a:ext cx="12659098" cy="74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7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45" name="Google Shape;145;p7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46" name="Google Shape;146;p7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7"/>
          <p:cNvSpPr/>
          <p:nvPr/>
        </p:nvSpPr>
        <p:spPr>
          <a:xfrm>
            <a:off x="10940712" y="0"/>
            <a:ext cx="7347288" cy="10287000"/>
          </a:xfrm>
          <a:custGeom>
            <a:avLst/>
            <a:gdLst/>
            <a:ahLst/>
            <a:cxnLst/>
            <a:rect l="l" t="t" r="r" b="b"/>
            <a:pathLst>
              <a:path w="7347288" h="10287000" extrusionOk="0">
                <a:moveTo>
                  <a:pt x="0" y="0"/>
                </a:moveTo>
                <a:lnTo>
                  <a:pt x="7347288" y="0"/>
                </a:lnTo>
                <a:lnTo>
                  <a:pt x="73472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65905" r="-82981"/>
            </a:stretch>
          </a:blipFill>
          <a:ln>
            <a:noFill/>
          </a:ln>
        </p:spPr>
      </p:sp>
      <p:sp>
        <p:nvSpPr>
          <p:cNvPr id="148" name="Google Shape;148;p7"/>
          <p:cNvSpPr txBox="1"/>
          <p:nvPr/>
        </p:nvSpPr>
        <p:spPr>
          <a:xfrm>
            <a:off x="690672" y="801697"/>
            <a:ext cx="76212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7200"/>
          </a:p>
        </p:txBody>
      </p:sp>
      <p:sp>
        <p:nvSpPr>
          <p:cNvPr id="149" name="Google Shape;149;p7"/>
          <p:cNvSpPr txBox="1"/>
          <p:nvPr/>
        </p:nvSpPr>
        <p:spPr>
          <a:xfrm>
            <a:off x="690672" y="2518033"/>
            <a:ext cx="10250100" cy="9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XGBRegressor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,a powerful gradient boosting model used for regression tasks, especially when dealing with non-linear relationships and large datasets.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It is known for its high performance, speed, and accuracy, often outperforming other algorithms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The model offers several benefits, such as high accuracy, scalability, built-in regularization, and the ability to handle missing data</a:t>
            </a:r>
            <a:r>
              <a:rPr lang="en-US" sz="2899">
                <a:solidFill>
                  <a:srgbClr val="3C6AA9"/>
                </a:solidFill>
              </a:rPr>
              <a:t>.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55" name="Google Shape;155;p8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56" name="Google Shape;156;p8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11550543" y="0"/>
            <a:ext cx="6737457" cy="10287000"/>
          </a:xfrm>
          <a:custGeom>
            <a:avLst/>
            <a:gdLst/>
            <a:ahLst/>
            <a:cxnLst/>
            <a:rect l="l" t="t" r="r" b="b"/>
            <a:pathLst>
              <a:path w="6737457" h="10287000" extrusionOk="0">
                <a:moveTo>
                  <a:pt x="0" y="0"/>
                </a:moveTo>
                <a:lnTo>
                  <a:pt x="6737457" y="0"/>
                </a:lnTo>
                <a:lnTo>
                  <a:pt x="67374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96210" r="-75211"/>
            </a:stretch>
          </a:blipFill>
          <a:ln>
            <a:noFill/>
          </a:ln>
        </p:spPr>
      </p:sp>
      <p:sp>
        <p:nvSpPr>
          <p:cNvPr id="158" name="Google Shape;158;p8"/>
          <p:cNvSpPr txBox="1"/>
          <p:nvPr/>
        </p:nvSpPr>
        <p:spPr>
          <a:xfrm>
            <a:off x="883471" y="801697"/>
            <a:ext cx="76212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7200"/>
          </a:p>
        </p:txBody>
      </p:sp>
      <p:sp>
        <p:nvSpPr>
          <p:cNvPr id="159" name="Google Shape;159;p8"/>
          <p:cNvSpPr txBox="1"/>
          <p:nvPr/>
        </p:nvSpPr>
        <p:spPr>
          <a:xfrm>
            <a:off x="1028700" y="1975265"/>
            <a:ext cx="10521900" cy="6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Model Results Summary</a:t>
            </a:r>
            <a:endParaRPr/>
          </a:p>
          <a:p>
            <a:pPr marL="91440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26107" marR="0" lvl="1" indent="-313053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•"/>
            </a:pP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Model Performance 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Mean Absolute Error (MAE) 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: 1.48 (lower value is better)</a:t>
            </a:r>
            <a:endParaRPr/>
          </a:p>
          <a:p>
            <a:pPr marL="626107" marR="0" lvl="1" indent="-313053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•"/>
            </a:pPr>
            <a:r>
              <a:rPr lang="en-US" sz="2899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Sample Prediction </a:t>
            </a: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252215" marR="0" lvl="2" indent="-417405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⚬"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Input: Gender = 0, Age = 41, Height = 175 cm, Weight = 85 kg, Duration = 25 min, Heart Rate = 100 bpm, Body Temp = 40.7°C.</a:t>
            </a:r>
            <a:endParaRPr/>
          </a:p>
          <a:p>
            <a:pPr marL="1252215" marR="0" lvl="2" indent="-417405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3C6AA9"/>
              </a:buClr>
              <a:buSzPts val="2899"/>
              <a:buFont typeface="Arial"/>
              <a:buChar char="⚬"/>
            </a:pPr>
            <a:r>
              <a:rPr lang="en-US" sz="2899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Predicted Calories Burned : 142.48 (actual value = 143 )</a:t>
            </a:r>
            <a:endParaRPr/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99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B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t="1389" b="1389"/>
          <a:stretch/>
        </p:blipFill>
        <p:spPr>
          <a:xfrm>
            <a:off x="11384901" y="-2904586"/>
            <a:ext cx="6903099" cy="13191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9"/>
          <p:cNvGrpSpPr/>
          <p:nvPr/>
        </p:nvGrpSpPr>
        <p:grpSpPr>
          <a:xfrm>
            <a:off x="0" y="1093355"/>
            <a:ext cx="400214" cy="3266926"/>
            <a:chOff x="0" y="-47625"/>
            <a:chExt cx="105406" cy="860425"/>
          </a:xfrm>
        </p:grpSpPr>
        <p:sp>
          <p:nvSpPr>
            <p:cNvPr id="166" name="Google Shape;166;p9"/>
            <p:cNvSpPr/>
            <p:nvPr/>
          </p:nvSpPr>
          <p:spPr>
            <a:xfrm>
              <a:off x="0" y="0"/>
              <a:ext cx="105406" cy="812800"/>
            </a:xfrm>
            <a:custGeom>
              <a:avLst/>
              <a:gdLst/>
              <a:ahLst/>
              <a:cxnLst/>
              <a:rect l="l" t="t" r="r" b="b"/>
              <a:pathLst>
                <a:path w="105406" h="812800" extrusionOk="0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C6AA9"/>
            </a:solidFill>
            <a:ln>
              <a:noFill/>
            </a:ln>
          </p:spPr>
        </p:sp>
        <p:sp>
          <p:nvSpPr>
            <p:cNvPr id="167" name="Google Shape;167;p9"/>
            <p:cNvSpPr txBox="1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9"/>
          <p:cNvSpPr txBox="1"/>
          <p:nvPr/>
        </p:nvSpPr>
        <p:spPr>
          <a:xfrm>
            <a:off x="1028700" y="1314450"/>
            <a:ext cx="103563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3C6AA9"/>
                </a:solidFill>
              </a:rPr>
              <a:t>CHALLENGES</a:t>
            </a:r>
            <a:r>
              <a:rPr lang="en-US" sz="7200" b="1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 FACED</a:t>
            </a:r>
            <a:endParaRPr sz="7200"/>
          </a:p>
        </p:txBody>
      </p:sp>
      <p:sp>
        <p:nvSpPr>
          <p:cNvPr id="169" name="Google Shape;169;p9"/>
          <p:cNvSpPr txBox="1"/>
          <p:nvPr/>
        </p:nvSpPr>
        <p:spPr>
          <a:xfrm>
            <a:off x="1028700" y="4303131"/>
            <a:ext cx="8211503" cy="204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•Imbalanced dataset.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•Handling missing or inconsistent data.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3C6AA9"/>
                </a:solidFill>
                <a:latin typeface="Arial"/>
                <a:ea typeface="Arial"/>
                <a:cs typeface="Arial"/>
                <a:sym typeface="Arial"/>
              </a:rPr>
              <a:t>•Deciding on the best model for the given dataset.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3C6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Pharswan</cp:lastModifiedBy>
  <cp:revision>1</cp:revision>
  <dcterms:created xsi:type="dcterms:W3CDTF">2006-08-16T00:00:00Z</dcterms:created>
  <dcterms:modified xsi:type="dcterms:W3CDTF">2025-01-10T13:58:34Z</dcterms:modified>
</cp:coreProperties>
</file>