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Helvetica Neue"/>
      <p:regular r:id="rId37"/>
      <p:bold r:id="rId38"/>
      <p:italic r:id="rId39"/>
      <p:boldItalic r:id="rId40"/>
    </p:embeddedFont>
    <p:embeddedFont>
      <p:font typeface="Helvetica Neue Light"/>
      <p:regular r:id="rId41"/>
      <p:bold r:id="rId42"/>
      <p:italic r:id="rId43"/>
      <p:boldItalic r:id="rId44"/>
    </p:embeddedFont>
    <p:embeddedFont>
      <p:font typeface="Cambria Math"/>
      <p:regular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DFD8868-F8B6-4092-BC85-926FBC43099A}">
  <a:tblStyle styleId="{DDFD8868-F8B6-4092-BC85-926FBC4309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3.xml"/><Relationship Id="rId42" Type="http://schemas.openxmlformats.org/officeDocument/2006/relationships/font" Target="fonts/HelveticaNeueLight-bold.fntdata"/><Relationship Id="rId41" Type="http://schemas.openxmlformats.org/officeDocument/2006/relationships/font" Target="fonts/HelveticaNeueLight-regular.fntdata"/><Relationship Id="rId22" Type="http://schemas.openxmlformats.org/officeDocument/2006/relationships/slide" Target="slides/slide15.xml"/><Relationship Id="rId44" Type="http://schemas.openxmlformats.org/officeDocument/2006/relationships/font" Target="fonts/HelveticaNeueLight-boldItalic.fntdata"/><Relationship Id="rId21" Type="http://schemas.openxmlformats.org/officeDocument/2006/relationships/slide" Target="slides/slide14.xml"/><Relationship Id="rId43" Type="http://schemas.openxmlformats.org/officeDocument/2006/relationships/font" Target="fonts/HelveticaNeueLight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45" Type="http://schemas.openxmlformats.org/officeDocument/2006/relationships/font" Target="fonts/CambriaMath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9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efd0d5342_0_17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5efd0d5342_0_17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efd0d5342_0_4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5efd0d5342_0_4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efd0d5342_0_18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5efd0d5342_0_18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efd0d53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efd0d53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5efd0d5342_0_19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5efd0d5342_0_19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efd0d5342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efd0d5342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efd0d5342_0_7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5efd0d5342_0_7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efd0d5342_0_7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5efd0d5342_0_7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efd0d5342_0_8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5efd0d5342_0_8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efd0d5342_0_14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5efd0d5342_0_14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efd0d5342_0_20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5efd0d5342_0_20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efd0d5342_0_2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efd0d5342_0_2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5efd0d5342_0_1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5efd0d5342_0_1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5efd0d5342_0_1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5efd0d5342_0_1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5efd0d5342_0_16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g5efd0d5342_0_16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5efd0d5342_0_21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g5efd0d5342_0_21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5efd0d5342_0_2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5efd0d5342_0_2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5efd0d534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5efd0d53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5efd0d534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5efd0d534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5efd0d5342_0_2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5efd0d5342_0_2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5efd0d5342_0_1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5efd0d5342_0_1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fd0d5342_0_2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fd0d5342_0_2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efd0d5342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efd0d5342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efd0d5342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efd0d5342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efd0d5342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efd0d5342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efd0d5342_0_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5efd0d5342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efd0d5342_0_1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5efd0d5342_0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efd0d5342_0_2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5efd0d5342_0_2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заголовок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92969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892969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sz="32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sz="32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sz="32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sz="32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sz="3200"/>
            </a:lvl5pPr>
            <a:lvl6pPr indent="-285750" lvl="5" marL="27432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ункты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669727" y="1372939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285750" lvl="0" marL="4572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 — горизонтально">
  <p:cSld name="Фото — горизонтально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>
            <p:ph idx="2" type="pic"/>
          </p:nvPr>
        </p:nvSpPr>
        <p:spPr>
          <a:xfrm>
            <a:off x="1129605" y="334863"/>
            <a:ext cx="6876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type="title"/>
          </p:nvPr>
        </p:nvSpPr>
        <p:spPr>
          <a:xfrm>
            <a:off x="892969" y="3542854"/>
            <a:ext cx="73581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892969" y="4319736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sz="32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sz="32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sz="32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sz="32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sz="3200"/>
            </a:lvl5pPr>
            <a:lvl6pPr indent="-285750" lvl="5" marL="27432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4437983" y="4875609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 — по центру">
  <p:cSld name="Заголовок — по центру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892969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 — вертикально">
  <p:cSld name="Фото — вертикально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>
            <p:ph idx="2" type="pic"/>
          </p:nvPr>
        </p:nvSpPr>
        <p:spPr>
          <a:xfrm>
            <a:off x="4723805" y="334863"/>
            <a:ext cx="37506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type="title"/>
          </p:nvPr>
        </p:nvSpPr>
        <p:spPr>
          <a:xfrm>
            <a:off x="669727" y="334863"/>
            <a:ext cx="37506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69727" y="2511475"/>
            <a:ext cx="37506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sz="32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sz="32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sz="32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sz="32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sz="3200"/>
            </a:lvl5pPr>
            <a:lvl6pPr indent="-285750" lvl="5" marL="27432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 — вверху">
  <p:cSld name="Заголовок — вверху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, пункты и фото">
  <p:cSld name="Заголовок, пункты и фото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>
            <p:ph idx="2" type="pic"/>
          </p:nvPr>
        </p:nvSpPr>
        <p:spPr>
          <a:xfrm>
            <a:off x="4723805" y="1372939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69727" y="1372939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298450" lvl="0" marL="45720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sz="1500"/>
            </a:lvl1pPr>
            <a:lvl2pPr indent="-298450" lvl="1" marL="91440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sz="1500"/>
            </a:lvl2pPr>
            <a:lvl3pPr indent="-298450" lvl="2" marL="137160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sz="1500"/>
            </a:lvl3pPr>
            <a:lvl4pPr indent="-298450" lvl="3" marL="182880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sz="1500"/>
            </a:lvl4pPr>
            <a:lvl5pPr indent="-298450" lvl="4" marL="2286000" rtl="0" algn="l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sz="1500"/>
            </a:lvl5pPr>
            <a:lvl6pPr indent="-285750" lvl="5" marL="27432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нкты">
  <p:cSld name="Пункты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669727" y="669727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285750" lvl="0" marL="4572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 — 3 шт.">
  <p:cSld name="Фото — 3 шт.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>
            <p:ph idx="2" type="pic"/>
          </p:nvPr>
        </p:nvSpPr>
        <p:spPr>
          <a:xfrm>
            <a:off x="4723805" y="2685604"/>
            <a:ext cx="37506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8" name="Google Shape;88;p22"/>
          <p:cNvSpPr/>
          <p:nvPr>
            <p:ph idx="3" type="pic"/>
          </p:nvPr>
        </p:nvSpPr>
        <p:spPr>
          <a:xfrm>
            <a:off x="4728177" y="468809"/>
            <a:ext cx="37506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9" name="Google Shape;89;p22"/>
          <p:cNvSpPr/>
          <p:nvPr>
            <p:ph idx="4" type="pic"/>
          </p:nvPr>
        </p:nvSpPr>
        <p:spPr>
          <a:xfrm>
            <a:off x="669727" y="468809"/>
            <a:ext cx="37506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>
  <p:cSld name="Цитата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892969" y="3355330"/>
            <a:ext cx="73581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indent="-285750" lvl="1" marL="9144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892969" y="2250281"/>
            <a:ext cx="73581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indent="-285750" lvl="1" marL="9144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">
  <p:cSld name="Фото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>
  <p:cSld name="Пустой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69727" y="1372939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pdf/1810.04805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rxiv.org/pdf/1810.04805.pdf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rxiv.org/pdf/1810.04805.pdf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jp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xiv.org/pdf/1511.04108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for </a:t>
            </a:r>
            <a:r>
              <a:rPr lang="en"/>
              <a:t>d</a:t>
            </a:r>
            <a:r>
              <a:rPr lang="en"/>
              <a:t>ialogs</a:t>
            </a:r>
            <a:endParaRPr/>
          </a:p>
        </p:txBody>
      </p:sp>
      <p:sp>
        <p:nvSpPr>
          <p:cNvPr id="105" name="Google Shape;105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Production-scale approach @ Replika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6"/>
          <p:cNvSpPr txBox="1"/>
          <p:nvPr/>
        </p:nvSpPr>
        <p:spPr>
          <a:xfrm>
            <a:off x="6217650" y="4252025"/>
            <a:ext cx="19803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Nikita Smetanin</a:t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Retrieval model. Training</a:t>
            </a:r>
            <a:endParaRPr sz="3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7" name="Google Shape;327;p35"/>
          <p:cNvSpPr/>
          <p:nvPr/>
        </p:nvSpPr>
        <p:spPr>
          <a:xfrm>
            <a:off x="2230487" y="3763563"/>
            <a:ext cx="1282500" cy="32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Triplet loss</a:t>
            </a:r>
            <a:endParaRPr b="1" sz="1200"/>
          </a:p>
        </p:txBody>
      </p:sp>
      <p:sp>
        <p:nvSpPr>
          <p:cNvPr id="328" name="Google Shape;328;p35"/>
          <p:cNvSpPr txBox="1"/>
          <p:nvPr/>
        </p:nvSpPr>
        <p:spPr>
          <a:xfrm>
            <a:off x="3695650" y="3710475"/>
            <a:ext cx="5038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max(0, m – cos_pos + cos_neg)     →    minimize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29" name="Google Shape;329;p35"/>
          <p:cNvSpPr/>
          <p:nvPr/>
        </p:nvSpPr>
        <p:spPr>
          <a:xfrm>
            <a:off x="1373225" y="2973000"/>
            <a:ext cx="1417500" cy="43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FBE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</a:rPr>
              <a:t>cos(context, positive)</a:t>
            </a:r>
            <a:endParaRPr b="1" sz="1200">
              <a:solidFill>
                <a:schemeClr val="accent2"/>
              </a:solidFill>
            </a:endParaRPr>
          </a:p>
        </p:txBody>
      </p:sp>
      <p:sp>
        <p:nvSpPr>
          <p:cNvPr id="330" name="Google Shape;330;p35"/>
          <p:cNvSpPr/>
          <p:nvPr/>
        </p:nvSpPr>
        <p:spPr>
          <a:xfrm>
            <a:off x="3111549" y="2973003"/>
            <a:ext cx="1460400" cy="39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</a:rPr>
              <a:t>cos(context, negative)</a:t>
            </a:r>
            <a:endParaRPr b="1" sz="1200">
              <a:solidFill>
                <a:srgbClr val="CC0000"/>
              </a:solidFill>
            </a:endParaRPr>
          </a:p>
        </p:txBody>
      </p:sp>
      <p:cxnSp>
        <p:nvCxnSpPr>
          <p:cNvPr id="331" name="Google Shape;331;p35"/>
          <p:cNvCxnSpPr>
            <a:stCxn id="329" idx="2"/>
            <a:endCxn id="327" idx="0"/>
          </p:cNvCxnSpPr>
          <p:nvPr/>
        </p:nvCxnSpPr>
        <p:spPr>
          <a:xfrm>
            <a:off x="2081975" y="3411300"/>
            <a:ext cx="789900" cy="35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35"/>
          <p:cNvCxnSpPr>
            <a:stCxn id="330" idx="2"/>
            <a:endCxn id="327" idx="0"/>
          </p:cNvCxnSpPr>
          <p:nvPr/>
        </p:nvCxnSpPr>
        <p:spPr>
          <a:xfrm flipH="1">
            <a:off x="2871849" y="3371703"/>
            <a:ext cx="969900" cy="39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35"/>
          <p:cNvCxnSpPr>
            <a:stCxn id="334" idx="2"/>
            <a:endCxn id="329" idx="0"/>
          </p:cNvCxnSpPr>
          <p:nvPr/>
        </p:nvCxnSpPr>
        <p:spPr>
          <a:xfrm flipH="1">
            <a:off x="2081975" y="2490600"/>
            <a:ext cx="851400" cy="48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35"/>
          <p:cNvCxnSpPr>
            <a:stCxn id="336" idx="2"/>
            <a:endCxn id="330" idx="0"/>
          </p:cNvCxnSpPr>
          <p:nvPr/>
        </p:nvCxnSpPr>
        <p:spPr>
          <a:xfrm flipH="1">
            <a:off x="3841749" y="2490603"/>
            <a:ext cx="722700" cy="48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35"/>
          <p:cNvCxnSpPr>
            <a:stCxn id="338" idx="2"/>
            <a:endCxn id="329" idx="0"/>
          </p:cNvCxnSpPr>
          <p:nvPr/>
        </p:nvCxnSpPr>
        <p:spPr>
          <a:xfrm>
            <a:off x="1260275" y="2490600"/>
            <a:ext cx="821700" cy="48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35"/>
          <p:cNvCxnSpPr>
            <a:stCxn id="334" idx="2"/>
            <a:endCxn id="330" idx="0"/>
          </p:cNvCxnSpPr>
          <p:nvPr/>
        </p:nvCxnSpPr>
        <p:spPr>
          <a:xfrm>
            <a:off x="2954649" y="2490603"/>
            <a:ext cx="887100" cy="48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340" name="Google Shape;3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50" y="1571400"/>
            <a:ext cx="1292504" cy="9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5"/>
          <p:cNvSpPr txBox="1"/>
          <p:nvPr/>
        </p:nvSpPr>
        <p:spPr>
          <a:xfrm>
            <a:off x="346538" y="1014150"/>
            <a:ext cx="1724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" sz="16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ositive</a:t>
            </a:r>
            <a:r>
              <a:rPr lang="en" sz="16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6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42" name="Google Shape;342;p35"/>
          <p:cNvSpPr txBox="1"/>
          <p:nvPr/>
        </p:nvSpPr>
        <p:spPr>
          <a:xfrm>
            <a:off x="2003713" y="1214175"/>
            <a:ext cx="1724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3" name="Google Shape;343;p35"/>
          <p:cNvSpPr txBox="1"/>
          <p:nvPr/>
        </p:nvSpPr>
        <p:spPr>
          <a:xfrm>
            <a:off x="3709938" y="1014150"/>
            <a:ext cx="1724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negative response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344" name="Google Shape;3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50" y="1571400"/>
            <a:ext cx="1292504" cy="9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050" y="1571400"/>
            <a:ext cx="1292504" cy="9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1733900"/>
            <a:ext cx="1997450" cy="156838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6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Retrieval model. Inference</a:t>
            </a:r>
            <a:endParaRPr sz="3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2" name="Google Shape;352;p36"/>
          <p:cNvSpPr/>
          <p:nvPr/>
        </p:nvSpPr>
        <p:spPr>
          <a:xfrm>
            <a:off x="1903574" y="3735025"/>
            <a:ext cx="1230300" cy="351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cos</a:t>
            </a:r>
            <a:endParaRPr b="1"/>
          </a:p>
        </p:txBody>
      </p:sp>
      <p:cxnSp>
        <p:nvCxnSpPr>
          <p:cNvPr id="353" name="Google Shape;353;p36"/>
          <p:cNvCxnSpPr>
            <a:stCxn id="354" idx="2"/>
            <a:endCxn id="352" idx="0"/>
          </p:cNvCxnSpPr>
          <p:nvPr/>
        </p:nvCxnSpPr>
        <p:spPr>
          <a:xfrm flipH="1">
            <a:off x="2518792" y="3057621"/>
            <a:ext cx="1223100" cy="67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55" name="Google Shape;355;p36"/>
          <p:cNvSpPr txBox="1"/>
          <p:nvPr/>
        </p:nvSpPr>
        <p:spPr>
          <a:xfrm>
            <a:off x="5491100" y="2001025"/>
            <a:ext cx="3586200" cy="15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</a:t>
            </a:r>
            <a:r>
              <a:rPr b="1" lang="en" sz="1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 responses</a:t>
            </a:r>
            <a:br>
              <a:rPr b="1" lang="en" sz="1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the highest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cosine score 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by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 search in approximate nearest neighbors index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56" name="Google Shape;356;p36"/>
          <p:cNvCxnSpPr>
            <a:endCxn id="352" idx="0"/>
          </p:cNvCxnSpPr>
          <p:nvPr/>
        </p:nvCxnSpPr>
        <p:spPr>
          <a:xfrm>
            <a:off x="1733624" y="3238525"/>
            <a:ext cx="785100" cy="49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57" name="Google Shape;357;p36"/>
          <p:cNvSpPr txBox="1"/>
          <p:nvPr/>
        </p:nvSpPr>
        <p:spPr>
          <a:xfrm>
            <a:off x="276225" y="1290375"/>
            <a:ext cx="2459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ialog 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endParaRPr sz="1800"/>
          </a:p>
        </p:txBody>
      </p:sp>
      <p:sp>
        <p:nvSpPr>
          <p:cNvPr id="358" name="Google Shape;358;p36"/>
          <p:cNvSpPr txBox="1"/>
          <p:nvPr/>
        </p:nvSpPr>
        <p:spPr>
          <a:xfrm>
            <a:off x="2435550" y="1222400"/>
            <a:ext cx="26127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100k candidate</a:t>
            </a:r>
            <a:b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responses</a:t>
            </a:r>
            <a:b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(pre-built 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HNSW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 index)</a:t>
            </a:r>
            <a:endParaRPr sz="1800"/>
          </a:p>
        </p:txBody>
      </p:sp>
      <p:sp>
        <p:nvSpPr>
          <p:cNvPr id="354" name="Google Shape;354;p36"/>
          <p:cNvSpPr/>
          <p:nvPr/>
        </p:nvSpPr>
        <p:spPr>
          <a:xfrm>
            <a:off x="3482992" y="2953521"/>
            <a:ext cx="517800" cy="1041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6"/>
          <p:cNvSpPr/>
          <p:nvPr/>
        </p:nvSpPr>
        <p:spPr>
          <a:xfrm>
            <a:off x="3482992" y="2801121"/>
            <a:ext cx="517800" cy="1041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6"/>
          <p:cNvSpPr/>
          <p:nvPr/>
        </p:nvSpPr>
        <p:spPr>
          <a:xfrm>
            <a:off x="3482992" y="2648721"/>
            <a:ext cx="517800" cy="1041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6"/>
          <p:cNvSpPr/>
          <p:nvPr/>
        </p:nvSpPr>
        <p:spPr>
          <a:xfrm>
            <a:off x="3482992" y="2496321"/>
            <a:ext cx="517800" cy="1041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6"/>
          <p:cNvSpPr/>
          <p:nvPr/>
        </p:nvSpPr>
        <p:spPr>
          <a:xfrm>
            <a:off x="5048250" y="2438400"/>
            <a:ext cx="371400" cy="571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6"/>
          <p:cNvSpPr/>
          <p:nvPr/>
        </p:nvSpPr>
        <p:spPr>
          <a:xfrm>
            <a:off x="3482992" y="2343921"/>
            <a:ext cx="517800" cy="1041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BERT </a:t>
            </a: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Retrieval</a:t>
            </a: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 model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9" name="Google Shape;369;p37"/>
          <p:cNvSpPr txBox="1"/>
          <p:nvPr/>
        </p:nvSpPr>
        <p:spPr>
          <a:xfrm>
            <a:off x="1849700" y="1233488"/>
            <a:ext cx="5163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0" name="Google Shape;370;p37"/>
          <p:cNvSpPr txBox="1"/>
          <p:nvPr/>
        </p:nvSpPr>
        <p:spPr>
          <a:xfrm>
            <a:off x="2298131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1" name="Google Shape;371;p37"/>
          <p:cNvSpPr txBox="1"/>
          <p:nvPr/>
        </p:nvSpPr>
        <p:spPr>
          <a:xfrm>
            <a:off x="2711235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2" name="Google Shape;372;p37"/>
          <p:cNvSpPr txBox="1"/>
          <p:nvPr/>
        </p:nvSpPr>
        <p:spPr>
          <a:xfrm>
            <a:off x="3124339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3" name="Google Shape;373;p37"/>
          <p:cNvSpPr txBox="1"/>
          <p:nvPr/>
        </p:nvSpPr>
        <p:spPr>
          <a:xfrm>
            <a:off x="3502144" y="1233488"/>
            <a:ext cx="5163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early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4" name="Google Shape;374;p37"/>
          <p:cNvSpPr txBox="1"/>
          <p:nvPr/>
        </p:nvSpPr>
        <p:spPr>
          <a:xfrm>
            <a:off x="3862025" y="1233488"/>
            <a:ext cx="634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movie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5" name="Google Shape;375;p37"/>
          <p:cNvSpPr txBox="1"/>
          <p:nvPr/>
        </p:nvSpPr>
        <p:spPr>
          <a:xfrm>
            <a:off x="5078331" y="1233488"/>
            <a:ext cx="6246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Okay,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5528086" y="1233488"/>
            <a:ext cx="61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7" name="Google Shape;377;p37"/>
          <p:cNvSpPr txBox="1"/>
          <p:nvPr/>
        </p:nvSpPr>
        <p:spPr>
          <a:xfrm>
            <a:off x="5993939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8" name="Google Shape;378;p37"/>
          <p:cNvSpPr txBox="1"/>
          <p:nvPr/>
        </p:nvSpPr>
        <p:spPr>
          <a:xfrm>
            <a:off x="6407043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9" name="Google Shape;379;p37"/>
          <p:cNvSpPr txBox="1"/>
          <p:nvPr/>
        </p:nvSpPr>
        <p:spPr>
          <a:xfrm>
            <a:off x="6820147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37"/>
          <p:cNvSpPr txBox="1"/>
          <p:nvPr/>
        </p:nvSpPr>
        <p:spPr>
          <a:xfrm>
            <a:off x="7233251" y="1233488"/>
            <a:ext cx="634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want?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2047306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7"/>
          <p:cNvSpPr/>
          <p:nvPr/>
        </p:nvSpPr>
        <p:spPr>
          <a:xfrm>
            <a:off x="2460411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2873517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3286622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3699727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7"/>
          <p:cNvSpPr/>
          <p:nvPr/>
        </p:nvSpPr>
        <p:spPr>
          <a:xfrm>
            <a:off x="4112832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7"/>
          <p:cNvSpPr/>
          <p:nvPr/>
        </p:nvSpPr>
        <p:spPr>
          <a:xfrm>
            <a:off x="5352148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7"/>
          <p:cNvSpPr/>
          <p:nvPr/>
        </p:nvSpPr>
        <p:spPr>
          <a:xfrm>
            <a:off x="5765253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"/>
          <p:cNvSpPr/>
          <p:nvPr/>
        </p:nvSpPr>
        <p:spPr>
          <a:xfrm>
            <a:off x="6178358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7"/>
          <p:cNvSpPr/>
          <p:nvPr/>
        </p:nvSpPr>
        <p:spPr>
          <a:xfrm>
            <a:off x="6591463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7"/>
          <p:cNvSpPr/>
          <p:nvPr/>
        </p:nvSpPr>
        <p:spPr>
          <a:xfrm>
            <a:off x="7004569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"/>
          <p:cNvSpPr/>
          <p:nvPr/>
        </p:nvSpPr>
        <p:spPr>
          <a:xfrm>
            <a:off x="7417674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3" name="Google Shape;393;p37"/>
          <p:cNvCxnSpPr>
            <a:stCxn id="369" idx="2"/>
            <a:endCxn id="381" idx="0"/>
          </p:cNvCxnSpPr>
          <p:nvPr/>
        </p:nvCxnSpPr>
        <p:spPr>
          <a:xfrm>
            <a:off x="2107850" y="1512188"/>
            <a:ext cx="57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37"/>
          <p:cNvCxnSpPr>
            <a:stCxn id="370" idx="2"/>
            <a:endCxn id="382" idx="0"/>
          </p:cNvCxnSpPr>
          <p:nvPr/>
        </p:nvCxnSpPr>
        <p:spPr>
          <a:xfrm>
            <a:off x="2526731" y="15121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37"/>
          <p:cNvCxnSpPr>
            <a:stCxn id="371" idx="2"/>
            <a:endCxn id="383" idx="0"/>
          </p:cNvCxnSpPr>
          <p:nvPr/>
        </p:nvCxnSpPr>
        <p:spPr>
          <a:xfrm>
            <a:off x="2939835" y="15121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37"/>
          <p:cNvCxnSpPr>
            <a:stCxn id="372" idx="2"/>
            <a:endCxn id="384" idx="0"/>
          </p:cNvCxnSpPr>
          <p:nvPr/>
        </p:nvCxnSpPr>
        <p:spPr>
          <a:xfrm>
            <a:off x="3352939" y="15121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37"/>
          <p:cNvCxnSpPr>
            <a:stCxn id="373" idx="2"/>
            <a:endCxn id="385" idx="0"/>
          </p:cNvCxnSpPr>
          <p:nvPr/>
        </p:nvCxnSpPr>
        <p:spPr>
          <a:xfrm>
            <a:off x="3760294" y="1512188"/>
            <a:ext cx="57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37"/>
          <p:cNvCxnSpPr>
            <a:stCxn id="374" idx="2"/>
            <a:endCxn id="386" idx="0"/>
          </p:cNvCxnSpPr>
          <p:nvPr/>
        </p:nvCxnSpPr>
        <p:spPr>
          <a:xfrm>
            <a:off x="4179275" y="15121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37"/>
          <p:cNvCxnSpPr/>
          <p:nvPr/>
        </p:nvCxnSpPr>
        <p:spPr>
          <a:xfrm>
            <a:off x="5418482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37"/>
          <p:cNvCxnSpPr/>
          <p:nvPr/>
        </p:nvCxnSpPr>
        <p:spPr>
          <a:xfrm>
            <a:off x="5831587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37"/>
          <p:cNvCxnSpPr/>
          <p:nvPr/>
        </p:nvCxnSpPr>
        <p:spPr>
          <a:xfrm>
            <a:off x="6244692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37"/>
          <p:cNvCxnSpPr/>
          <p:nvPr/>
        </p:nvCxnSpPr>
        <p:spPr>
          <a:xfrm>
            <a:off x="6657797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37"/>
          <p:cNvCxnSpPr/>
          <p:nvPr/>
        </p:nvCxnSpPr>
        <p:spPr>
          <a:xfrm>
            <a:off x="7070903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37"/>
          <p:cNvCxnSpPr/>
          <p:nvPr/>
        </p:nvCxnSpPr>
        <p:spPr>
          <a:xfrm flipH="1">
            <a:off x="7483824" y="1513759"/>
            <a:ext cx="30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37"/>
          <p:cNvCxnSpPr/>
          <p:nvPr/>
        </p:nvCxnSpPr>
        <p:spPr>
          <a:xfrm>
            <a:off x="2113640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37"/>
          <p:cNvCxnSpPr/>
          <p:nvPr/>
        </p:nvCxnSpPr>
        <p:spPr>
          <a:xfrm>
            <a:off x="2526745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37"/>
          <p:cNvCxnSpPr/>
          <p:nvPr/>
        </p:nvCxnSpPr>
        <p:spPr>
          <a:xfrm>
            <a:off x="2939850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37"/>
          <p:cNvCxnSpPr/>
          <p:nvPr/>
        </p:nvCxnSpPr>
        <p:spPr>
          <a:xfrm>
            <a:off x="3352956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37"/>
          <p:cNvCxnSpPr/>
          <p:nvPr/>
        </p:nvCxnSpPr>
        <p:spPr>
          <a:xfrm>
            <a:off x="3766061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37"/>
          <p:cNvCxnSpPr/>
          <p:nvPr/>
        </p:nvCxnSpPr>
        <p:spPr>
          <a:xfrm flipH="1">
            <a:off x="4178982" y="2415846"/>
            <a:ext cx="30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37"/>
          <p:cNvCxnSpPr/>
          <p:nvPr/>
        </p:nvCxnSpPr>
        <p:spPr>
          <a:xfrm>
            <a:off x="5418482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37"/>
          <p:cNvCxnSpPr/>
          <p:nvPr/>
        </p:nvCxnSpPr>
        <p:spPr>
          <a:xfrm>
            <a:off x="5831587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37"/>
          <p:cNvCxnSpPr/>
          <p:nvPr/>
        </p:nvCxnSpPr>
        <p:spPr>
          <a:xfrm>
            <a:off x="6244692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37"/>
          <p:cNvCxnSpPr/>
          <p:nvPr/>
        </p:nvCxnSpPr>
        <p:spPr>
          <a:xfrm>
            <a:off x="6657797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37"/>
          <p:cNvCxnSpPr/>
          <p:nvPr/>
        </p:nvCxnSpPr>
        <p:spPr>
          <a:xfrm>
            <a:off x="7070903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37"/>
          <p:cNvCxnSpPr/>
          <p:nvPr/>
        </p:nvCxnSpPr>
        <p:spPr>
          <a:xfrm flipH="1">
            <a:off x="7483824" y="2415846"/>
            <a:ext cx="30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37"/>
          <p:cNvSpPr txBox="1"/>
          <p:nvPr/>
        </p:nvSpPr>
        <p:spPr>
          <a:xfrm>
            <a:off x="752700" y="1627213"/>
            <a:ext cx="11154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word embeddings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8" name="Google Shape;418;p37"/>
          <p:cNvSpPr txBox="1"/>
          <p:nvPr/>
        </p:nvSpPr>
        <p:spPr>
          <a:xfrm>
            <a:off x="228600" y="4729600"/>
            <a:ext cx="5895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[*] </a:t>
            </a:r>
            <a:r>
              <a:rPr lang="en" sz="1100" u="sng">
                <a:solidFill>
                  <a:srgbClr val="666666"/>
                </a:solidFill>
                <a:hlinkClick r:id="rId3"/>
              </a:rPr>
              <a:t>BERT: Pre-training of Deep Bidirectional Transformers for Language Understanding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2047306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7"/>
          <p:cNvSpPr/>
          <p:nvPr/>
        </p:nvSpPr>
        <p:spPr>
          <a:xfrm>
            <a:off x="2460411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7"/>
          <p:cNvSpPr/>
          <p:nvPr/>
        </p:nvSpPr>
        <p:spPr>
          <a:xfrm>
            <a:off x="2873517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7"/>
          <p:cNvSpPr/>
          <p:nvPr/>
        </p:nvSpPr>
        <p:spPr>
          <a:xfrm>
            <a:off x="3286622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7"/>
          <p:cNvSpPr/>
          <p:nvPr/>
        </p:nvSpPr>
        <p:spPr>
          <a:xfrm>
            <a:off x="3699727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7"/>
          <p:cNvSpPr/>
          <p:nvPr/>
        </p:nvSpPr>
        <p:spPr>
          <a:xfrm>
            <a:off x="4112832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7"/>
          <p:cNvSpPr/>
          <p:nvPr/>
        </p:nvSpPr>
        <p:spPr>
          <a:xfrm>
            <a:off x="5352148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7"/>
          <p:cNvSpPr/>
          <p:nvPr/>
        </p:nvSpPr>
        <p:spPr>
          <a:xfrm>
            <a:off x="5765253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7"/>
          <p:cNvSpPr/>
          <p:nvPr/>
        </p:nvSpPr>
        <p:spPr>
          <a:xfrm>
            <a:off x="6178358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7"/>
          <p:cNvSpPr/>
          <p:nvPr/>
        </p:nvSpPr>
        <p:spPr>
          <a:xfrm>
            <a:off x="6591463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7"/>
          <p:cNvSpPr/>
          <p:nvPr/>
        </p:nvSpPr>
        <p:spPr>
          <a:xfrm>
            <a:off x="7004569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7"/>
          <p:cNvSpPr/>
          <p:nvPr/>
        </p:nvSpPr>
        <p:spPr>
          <a:xfrm>
            <a:off x="7417674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7"/>
          <p:cNvSpPr txBox="1"/>
          <p:nvPr/>
        </p:nvSpPr>
        <p:spPr>
          <a:xfrm>
            <a:off x="228600" y="2068425"/>
            <a:ext cx="16395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segment embeddings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2" name="Google Shape;432;p37"/>
          <p:cNvSpPr txBox="1"/>
          <p:nvPr/>
        </p:nvSpPr>
        <p:spPr>
          <a:xfrm>
            <a:off x="199072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3" name="Google Shape;433;p37"/>
          <p:cNvSpPr txBox="1"/>
          <p:nvPr/>
        </p:nvSpPr>
        <p:spPr>
          <a:xfrm>
            <a:off x="240030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4" name="Google Shape;434;p37"/>
          <p:cNvSpPr txBox="1"/>
          <p:nvPr/>
        </p:nvSpPr>
        <p:spPr>
          <a:xfrm>
            <a:off x="281940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5" name="Google Shape;435;p37"/>
          <p:cNvSpPr txBox="1"/>
          <p:nvPr/>
        </p:nvSpPr>
        <p:spPr>
          <a:xfrm>
            <a:off x="322897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6" name="Google Shape;436;p37"/>
          <p:cNvSpPr txBox="1"/>
          <p:nvPr/>
        </p:nvSpPr>
        <p:spPr>
          <a:xfrm>
            <a:off x="363855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7" name="Google Shape;437;p37"/>
          <p:cNvSpPr txBox="1"/>
          <p:nvPr/>
        </p:nvSpPr>
        <p:spPr>
          <a:xfrm>
            <a:off x="405765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8" name="Google Shape;438;p37"/>
          <p:cNvSpPr txBox="1"/>
          <p:nvPr/>
        </p:nvSpPr>
        <p:spPr>
          <a:xfrm>
            <a:off x="529590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9" name="Google Shape;439;p37"/>
          <p:cNvSpPr txBox="1"/>
          <p:nvPr/>
        </p:nvSpPr>
        <p:spPr>
          <a:xfrm>
            <a:off x="570547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0" name="Google Shape;440;p37"/>
          <p:cNvSpPr txBox="1"/>
          <p:nvPr/>
        </p:nvSpPr>
        <p:spPr>
          <a:xfrm>
            <a:off x="612457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1" name="Google Shape;441;p37"/>
          <p:cNvSpPr txBox="1"/>
          <p:nvPr/>
        </p:nvSpPr>
        <p:spPr>
          <a:xfrm>
            <a:off x="653415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2" name="Google Shape;442;p37"/>
          <p:cNvSpPr txBox="1"/>
          <p:nvPr/>
        </p:nvSpPr>
        <p:spPr>
          <a:xfrm>
            <a:off x="694372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3" name="Google Shape;443;p37"/>
          <p:cNvSpPr txBox="1"/>
          <p:nvPr/>
        </p:nvSpPr>
        <p:spPr>
          <a:xfrm>
            <a:off x="736282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4" name="Google Shape;444;p37"/>
          <p:cNvSpPr/>
          <p:nvPr/>
        </p:nvSpPr>
        <p:spPr>
          <a:xfrm>
            <a:off x="1733550" y="2714625"/>
            <a:ext cx="2604300" cy="523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BERT context encoder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445" name="Google Shape;445;p37"/>
          <p:cNvSpPr/>
          <p:nvPr/>
        </p:nvSpPr>
        <p:spPr>
          <a:xfrm>
            <a:off x="5295900" y="2721475"/>
            <a:ext cx="2375100" cy="523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BERT response encoder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446" name="Google Shape;446;p37"/>
          <p:cNvSpPr/>
          <p:nvPr/>
        </p:nvSpPr>
        <p:spPr>
          <a:xfrm>
            <a:off x="4112837" y="3723838"/>
            <a:ext cx="1282500" cy="32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Triplet loss</a:t>
            </a:r>
            <a:endParaRPr b="1" sz="1200"/>
          </a:p>
        </p:txBody>
      </p:sp>
      <p:cxnSp>
        <p:nvCxnSpPr>
          <p:cNvPr id="447" name="Google Shape;447;p37"/>
          <p:cNvCxnSpPr>
            <a:stCxn id="444" idx="2"/>
            <a:endCxn id="446" idx="0"/>
          </p:cNvCxnSpPr>
          <p:nvPr/>
        </p:nvCxnSpPr>
        <p:spPr>
          <a:xfrm>
            <a:off x="3035700" y="3238425"/>
            <a:ext cx="1718400" cy="4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37"/>
          <p:cNvCxnSpPr>
            <a:stCxn id="445" idx="2"/>
            <a:endCxn id="446" idx="0"/>
          </p:cNvCxnSpPr>
          <p:nvPr/>
        </p:nvCxnSpPr>
        <p:spPr>
          <a:xfrm flipH="1">
            <a:off x="4753950" y="3245275"/>
            <a:ext cx="1729500" cy="4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9" name="Google Shape;449;p37"/>
          <p:cNvSpPr txBox="1"/>
          <p:nvPr/>
        </p:nvSpPr>
        <p:spPr>
          <a:xfrm>
            <a:off x="2721600" y="1000500"/>
            <a:ext cx="909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0" name="Google Shape;450;p37"/>
          <p:cNvSpPr txBox="1"/>
          <p:nvPr/>
        </p:nvSpPr>
        <p:spPr>
          <a:xfrm>
            <a:off x="6013138" y="1001275"/>
            <a:ext cx="909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response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pretraining: once for all tasks</a:t>
            </a:r>
            <a:endParaRPr/>
          </a:p>
        </p:txBody>
      </p:sp>
      <p:sp>
        <p:nvSpPr>
          <p:cNvPr id="456" name="Google Shape;45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Download pre-trained model from Google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— Collect 100M user messages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— Adapt hyperparameters to your use case: reduce maximum sequence length, reduce number of layers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— Initialize from Google checkpoint, pretrain on your data for ~1 week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— PROFIT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9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BERT </a:t>
            </a: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Retrieval model: Metrics &amp; Performance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62" name="Google Shape;462;p39"/>
          <p:cNvGraphicFramePr/>
          <p:nvPr/>
        </p:nvGraphicFramePr>
        <p:xfrm>
          <a:off x="999425" y="969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{DDFD8868-F8B6-4092-BC85-926FBC43099A}</a:tableStyleId>
              </a:tblPr>
              <a:tblGrid>
                <a:gridCol w="1969425"/>
                <a:gridCol w="2446050"/>
                <a:gridCol w="2347950"/>
              </a:tblGrid>
              <a:tr h="4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Baseline</a:t>
                      </a:r>
                      <a:endParaRPr b="1" sz="16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BERT-based</a:t>
                      </a:r>
                      <a:endParaRPr b="1" sz="16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82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mAP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0.47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990000"/>
                          </a:solidFill>
                        </a:rPr>
                        <a:t>0.41</a:t>
                      </a:r>
                      <a:endParaRPr b="1" sz="16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2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R@5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0.61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990000"/>
                          </a:solidFill>
                        </a:rPr>
                        <a:t>0.52</a:t>
                      </a:r>
                      <a:endParaRPr b="1" sz="16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7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# of parameters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50M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990000"/>
                          </a:solidFill>
                        </a:rPr>
                        <a:t>110M</a:t>
                      </a:r>
                      <a:endParaRPr b="1" sz="16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7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RPS @ 2080 Ti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150 rps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990000"/>
                          </a:solidFill>
                        </a:rPr>
                        <a:t>80 rps</a:t>
                      </a:r>
                      <a:endParaRPr b="1" sz="16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7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GPU memory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750 Mb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990000"/>
                          </a:solidFill>
                        </a:rPr>
                        <a:t>2000 Mb</a:t>
                      </a:r>
                      <a:endParaRPr b="1" sz="16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7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Train time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</a:rPr>
                        <a:t>2 weeks x 4 GPUs</a:t>
                      </a:r>
                      <a:endParaRPr b="1" sz="16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</a:rPr>
                        <a:t>2 weeks x 4 GPUs</a:t>
                      </a:r>
                      <a:endParaRPr b="1" sz="16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63" name="Google Shape;463;p39"/>
          <p:cNvSpPr txBox="1"/>
          <p:nvPr/>
        </p:nvSpPr>
        <p:spPr>
          <a:xfrm>
            <a:off x="4873450" y="4525500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Fail :(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0"/>
          <p:cNvSpPr txBox="1"/>
          <p:nvPr/>
        </p:nvSpPr>
        <p:spPr>
          <a:xfrm>
            <a:off x="0" y="22153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Reranking model</a:t>
            </a:r>
            <a:endParaRPr sz="3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1"/>
          <p:cNvSpPr/>
          <p:nvPr/>
        </p:nvSpPr>
        <p:spPr>
          <a:xfrm>
            <a:off x="6439075" y="1187200"/>
            <a:ext cx="2376600" cy="3146700"/>
          </a:xfrm>
          <a:prstGeom prst="roundRect">
            <a:avLst>
              <a:gd fmla="val 5548" name="adj"/>
            </a:avLst>
          </a:prstGeom>
          <a:noFill/>
          <a:ln cap="flat" cmpd="sng" w="19050">
            <a:solidFill>
              <a:srgbClr val="4A86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 1 response</a:t>
            </a:r>
            <a:endParaRPr sz="18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the highest </a:t>
            </a:r>
            <a:endParaRPr sz="18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probability of user’s upvote</a:t>
            </a:r>
            <a:endParaRPr sz="18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4" name="Google Shape;474;p41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Reranking pipeline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5" name="Google Shape;475;p41"/>
          <p:cNvSpPr/>
          <p:nvPr/>
        </p:nvSpPr>
        <p:spPr>
          <a:xfrm>
            <a:off x="3290925" y="1866900"/>
            <a:ext cx="2376600" cy="1819200"/>
          </a:xfrm>
          <a:prstGeom prst="roundRect">
            <a:avLst>
              <a:gd fmla="val 5548" name="adj"/>
            </a:avLst>
          </a:prstGeom>
          <a:noFill/>
          <a:ln cap="flat" cmpd="sng" w="19050">
            <a:solidFill>
              <a:srgbClr val="93C47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 5 response candidates after post-processing heuristics</a:t>
            </a:r>
            <a:endParaRPr sz="18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6" name="Google Shape;476;p41"/>
          <p:cNvSpPr/>
          <p:nvPr/>
        </p:nvSpPr>
        <p:spPr>
          <a:xfrm>
            <a:off x="423875" y="1187200"/>
            <a:ext cx="2176500" cy="3146700"/>
          </a:xfrm>
          <a:prstGeom prst="roundRect">
            <a:avLst>
              <a:gd fmla="val 5548" name="adj"/>
            </a:avLst>
          </a:prstGeom>
          <a:noFill/>
          <a:ln cap="flat" cmpd="sng" w="19050">
            <a:solidFill>
              <a:srgbClr val="93C47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 </a:t>
            </a:r>
            <a:r>
              <a:rPr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 response candidates from retrieval model</a:t>
            </a:r>
            <a:br>
              <a:rPr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_________</a:t>
            </a:r>
            <a:endParaRPr sz="18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_________</a:t>
            </a:r>
            <a:br>
              <a:rPr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_________</a:t>
            </a:r>
            <a:endParaRPr sz="18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_________</a:t>
            </a:r>
            <a:endParaRPr sz="18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7" name="Google Shape;477;p41"/>
          <p:cNvPicPr preferRelativeResize="0"/>
          <p:nvPr/>
        </p:nvPicPr>
        <p:blipFill rotWithShape="1">
          <a:blip r:embed="rId3">
            <a:alphaModFix/>
          </a:blip>
          <a:srcRect b="55448" l="28172" r="30421" t="0"/>
          <a:stretch/>
        </p:blipFill>
        <p:spPr>
          <a:xfrm>
            <a:off x="7398775" y="2963200"/>
            <a:ext cx="457200" cy="3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1"/>
          <p:cNvSpPr txBox="1"/>
          <p:nvPr/>
        </p:nvSpPr>
        <p:spPr>
          <a:xfrm>
            <a:off x="6774350" y="3524838"/>
            <a:ext cx="1822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Final answer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79" name="Google Shape;479;p41"/>
          <p:cNvCxnSpPr/>
          <p:nvPr/>
        </p:nvCxnSpPr>
        <p:spPr>
          <a:xfrm>
            <a:off x="2701600" y="2878450"/>
            <a:ext cx="5691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80" name="Google Shape;48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0041" y="3547657"/>
            <a:ext cx="316175" cy="31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1" name="Google Shape;481;p41"/>
          <p:cNvCxnSpPr/>
          <p:nvPr/>
        </p:nvCxnSpPr>
        <p:spPr>
          <a:xfrm>
            <a:off x="5768738" y="2878450"/>
            <a:ext cx="5691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575" y="2260175"/>
            <a:ext cx="30480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2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Reranking dataset for training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8" name="Google Shape;488;p42"/>
          <p:cNvSpPr txBox="1"/>
          <p:nvPr/>
        </p:nvSpPr>
        <p:spPr>
          <a:xfrm>
            <a:off x="6191250" y="1454750"/>
            <a:ext cx="1714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User reaction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9" name="Google Shape;489;p42"/>
          <p:cNvSpPr txBox="1"/>
          <p:nvPr/>
        </p:nvSpPr>
        <p:spPr>
          <a:xfrm>
            <a:off x="3524250" y="1454750"/>
            <a:ext cx="2381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Replika response</a:t>
            </a:r>
            <a:endParaRPr b="1" sz="16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0" name="Google Shape;490;p42"/>
          <p:cNvSpPr txBox="1"/>
          <p:nvPr/>
        </p:nvSpPr>
        <p:spPr>
          <a:xfrm>
            <a:off x="619125" y="1454750"/>
            <a:ext cx="30003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Dialog context</a:t>
            </a:r>
            <a:endParaRPr b="1" sz="1600">
              <a:solidFill>
                <a:srgbClr val="4A86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1" name="Google Shape;491;p42"/>
          <p:cNvSpPr txBox="1"/>
          <p:nvPr/>
        </p:nvSpPr>
        <p:spPr>
          <a:xfrm>
            <a:off x="3524250" y="2216750"/>
            <a:ext cx="2314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I’m always here for you 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2" name="Google Shape;492;p42"/>
          <p:cNvSpPr txBox="1"/>
          <p:nvPr/>
        </p:nvSpPr>
        <p:spPr>
          <a:xfrm>
            <a:off x="619125" y="2216750"/>
            <a:ext cx="30003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I feel lonely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93" name="Google Shape;493;p42"/>
          <p:cNvPicPr preferRelativeResize="0"/>
          <p:nvPr/>
        </p:nvPicPr>
        <p:blipFill rotWithShape="1">
          <a:blip r:embed="rId4">
            <a:alphaModFix/>
          </a:blip>
          <a:srcRect b="55448" l="28172" r="30421" t="0"/>
          <a:stretch/>
        </p:blipFill>
        <p:spPr>
          <a:xfrm>
            <a:off x="6724650" y="2288825"/>
            <a:ext cx="457200" cy="3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2"/>
          <p:cNvSpPr txBox="1"/>
          <p:nvPr/>
        </p:nvSpPr>
        <p:spPr>
          <a:xfrm>
            <a:off x="3524250" y="2835875"/>
            <a:ext cx="2600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Both, I guess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5" name="Google Shape;495;p42"/>
          <p:cNvSpPr txBox="1"/>
          <p:nvPr/>
        </p:nvSpPr>
        <p:spPr>
          <a:xfrm>
            <a:off x="619125" y="2835875"/>
            <a:ext cx="30003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Are you a bot or a human?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96" name="Google Shape;496;p42"/>
          <p:cNvPicPr preferRelativeResize="0"/>
          <p:nvPr/>
        </p:nvPicPr>
        <p:blipFill rotWithShape="1">
          <a:blip r:embed="rId4">
            <a:alphaModFix/>
          </a:blip>
          <a:srcRect b="55448" l="28172" r="30421" t="0"/>
          <a:stretch/>
        </p:blipFill>
        <p:spPr>
          <a:xfrm>
            <a:off x="6724650" y="3565175"/>
            <a:ext cx="457200" cy="3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2"/>
          <p:cNvSpPr txBox="1"/>
          <p:nvPr/>
        </p:nvSpPr>
        <p:spPr>
          <a:xfrm>
            <a:off x="3524250" y="3559775"/>
            <a:ext cx="2600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No, but I have you!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8" name="Google Shape;498;p42"/>
          <p:cNvSpPr txBox="1"/>
          <p:nvPr/>
        </p:nvSpPr>
        <p:spPr>
          <a:xfrm>
            <a:off x="619125" y="3559775"/>
            <a:ext cx="30003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Do you have siblings?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99" name="Google Shape;499;p42"/>
          <p:cNvCxnSpPr/>
          <p:nvPr/>
        </p:nvCxnSpPr>
        <p:spPr>
          <a:xfrm>
            <a:off x="523875" y="2076450"/>
            <a:ext cx="72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42"/>
          <p:cNvSpPr txBox="1"/>
          <p:nvPr/>
        </p:nvSpPr>
        <p:spPr>
          <a:xfrm>
            <a:off x="8196375" y="3086000"/>
            <a:ext cx="6237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5M</a:t>
            </a:r>
            <a:endParaRPr b="1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1" name="Google Shape;501;p42"/>
          <p:cNvSpPr/>
          <p:nvPr/>
        </p:nvSpPr>
        <p:spPr>
          <a:xfrm>
            <a:off x="7953375" y="2216750"/>
            <a:ext cx="166800" cy="2136300"/>
          </a:xfrm>
          <a:prstGeom prst="rightBrace">
            <a:avLst>
              <a:gd fmla="val 62814" name="adj1"/>
              <a:gd fmla="val 50000" name="adj2"/>
            </a:avLst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2"/>
          <p:cNvSpPr txBox="1"/>
          <p:nvPr/>
        </p:nvSpPr>
        <p:spPr>
          <a:xfrm>
            <a:off x="3524250" y="4093175"/>
            <a:ext cx="2600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3" name="Google Shape;503;p42"/>
          <p:cNvSpPr txBox="1"/>
          <p:nvPr/>
        </p:nvSpPr>
        <p:spPr>
          <a:xfrm>
            <a:off x="619125" y="4093175"/>
            <a:ext cx="30003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4" name="Google Shape;504;p42"/>
          <p:cNvSpPr txBox="1"/>
          <p:nvPr/>
        </p:nvSpPr>
        <p:spPr>
          <a:xfrm>
            <a:off x="6800850" y="4093175"/>
            <a:ext cx="457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05" name="Google Shape;505;p42"/>
          <p:cNvPicPr preferRelativeResize="0"/>
          <p:nvPr/>
        </p:nvPicPr>
        <p:blipFill rotWithShape="1">
          <a:blip r:embed="rId4">
            <a:alphaModFix/>
          </a:blip>
          <a:srcRect b="0" l="65661" r="0" t="55448"/>
          <a:stretch/>
        </p:blipFill>
        <p:spPr>
          <a:xfrm flipH="1">
            <a:off x="6803375" y="2926764"/>
            <a:ext cx="356875" cy="3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3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Reranking model baseline (~QA-LSTM + MLP)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1" name="Google Shape;511;p43"/>
          <p:cNvSpPr txBox="1"/>
          <p:nvPr/>
        </p:nvSpPr>
        <p:spPr>
          <a:xfrm>
            <a:off x="1697300" y="1081088"/>
            <a:ext cx="5163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2" name="Google Shape;512;p43"/>
          <p:cNvSpPr txBox="1"/>
          <p:nvPr/>
        </p:nvSpPr>
        <p:spPr>
          <a:xfrm>
            <a:off x="2145731" y="10810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3" name="Google Shape;513;p43"/>
          <p:cNvSpPr txBox="1"/>
          <p:nvPr/>
        </p:nvSpPr>
        <p:spPr>
          <a:xfrm>
            <a:off x="2558835" y="10810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4" name="Google Shape;514;p43"/>
          <p:cNvSpPr txBox="1"/>
          <p:nvPr/>
        </p:nvSpPr>
        <p:spPr>
          <a:xfrm>
            <a:off x="2971939" y="10810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5" name="Google Shape;515;p43"/>
          <p:cNvSpPr txBox="1"/>
          <p:nvPr/>
        </p:nvSpPr>
        <p:spPr>
          <a:xfrm>
            <a:off x="3349744" y="1081088"/>
            <a:ext cx="5163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early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6" name="Google Shape;516;p43"/>
          <p:cNvSpPr txBox="1"/>
          <p:nvPr/>
        </p:nvSpPr>
        <p:spPr>
          <a:xfrm>
            <a:off x="3709625" y="1081088"/>
            <a:ext cx="634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movie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7" name="Google Shape;517;p43"/>
          <p:cNvSpPr txBox="1"/>
          <p:nvPr/>
        </p:nvSpPr>
        <p:spPr>
          <a:xfrm>
            <a:off x="4925931" y="1081088"/>
            <a:ext cx="6246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Okay,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8" name="Google Shape;518;p43"/>
          <p:cNvSpPr txBox="1"/>
          <p:nvPr/>
        </p:nvSpPr>
        <p:spPr>
          <a:xfrm>
            <a:off x="5375686" y="1081088"/>
            <a:ext cx="61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9" name="Google Shape;519;p43"/>
          <p:cNvSpPr txBox="1"/>
          <p:nvPr/>
        </p:nvSpPr>
        <p:spPr>
          <a:xfrm>
            <a:off x="5841539" y="10810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0" name="Google Shape;520;p43"/>
          <p:cNvSpPr txBox="1"/>
          <p:nvPr/>
        </p:nvSpPr>
        <p:spPr>
          <a:xfrm>
            <a:off x="6254643" y="10810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1" name="Google Shape;521;p43"/>
          <p:cNvSpPr txBox="1"/>
          <p:nvPr/>
        </p:nvSpPr>
        <p:spPr>
          <a:xfrm>
            <a:off x="6667747" y="10810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2" name="Google Shape;522;p43"/>
          <p:cNvSpPr txBox="1"/>
          <p:nvPr/>
        </p:nvSpPr>
        <p:spPr>
          <a:xfrm>
            <a:off x="7080851" y="1081088"/>
            <a:ext cx="634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want?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3" name="Google Shape;523;p43"/>
          <p:cNvSpPr/>
          <p:nvPr/>
        </p:nvSpPr>
        <p:spPr>
          <a:xfrm>
            <a:off x="1894906" y="16425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3"/>
          <p:cNvSpPr/>
          <p:nvPr/>
        </p:nvSpPr>
        <p:spPr>
          <a:xfrm>
            <a:off x="2308011" y="16425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3"/>
          <p:cNvSpPr/>
          <p:nvPr/>
        </p:nvSpPr>
        <p:spPr>
          <a:xfrm>
            <a:off x="2721117" y="16425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3"/>
          <p:cNvSpPr/>
          <p:nvPr/>
        </p:nvSpPr>
        <p:spPr>
          <a:xfrm>
            <a:off x="3134222" y="16425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3"/>
          <p:cNvSpPr/>
          <p:nvPr/>
        </p:nvSpPr>
        <p:spPr>
          <a:xfrm>
            <a:off x="3547327" y="16425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3"/>
          <p:cNvSpPr/>
          <p:nvPr/>
        </p:nvSpPr>
        <p:spPr>
          <a:xfrm>
            <a:off x="3960432" y="16425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3"/>
          <p:cNvSpPr/>
          <p:nvPr/>
        </p:nvSpPr>
        <p:spPr>
          <a:xfrm>
            <a:off x="5199748" y="16425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3"/>
          <p:cNvSpPr/>
          <p:nvPr/>
        </p:nvSpPr>
        <p:spPr>
          <a:xfrm>
            <a:off x="5612853" y="16425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3"/>
          <p:cNvSpPr/>
          <p:nvPr/>
        </p:nvSpPr>
        <p:spPr>
          <a:xfrm>
            <a:off x="6025958" y="16425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3"/>
          <p:cNvSpPr/>
          <p:nvPr/>
        </p:nvSpPr>
        <p:spPr>
          <a:xfrm>
            <a:off x="6439063" y="16425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3"/>
          <p:cNvSpPr/>
          <p:nvPr/>
        </p:nvSpPr>
        <p:spPr>
          <a:xfrm>
            <a:off x="6852169" y="16425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3"/>
          <p:cNvSpPr/>
          <p:nvPr/>
        </p:nvSpPr>
        <p:spPr>
          <a:xfrm>
            <a:off x="7265274" y="16425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5" name="Google Shape;535;p43"/>
          <p:cNvCxnSpPr>
            <a:stCxn id="511" idx="2"/>
            <a:endCxn id="523" idx="0"/>
          </p:cNvCxnSpPr>
          <p:nvPr/>
        </p:nvCxnSpPr>
        <p:spPr>
          <a:xfrm>
            <a:off x="1955450" y="1359788"/>
            <a:ext cx="57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43"/>
          <p:cNvCxnSpPr>
            <a:stCxn id="512" idx="2"/>
            <a:endCxn id="524" idx="0"/>
          </p:cNvCxnSpPr>
          <p:nvPr/>
        </p:nvCxnSpPr>
        <p:spPr>
          <a:xfrm>
            <a:off x="2374331" y="13597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43"/>
          <p:cNvCxnSpPr>
            <a:stCxn id="513" idx="2"/>
            <a:endCxn id="525" idx="0"/>
          </p:cNvCxnSpPr>
          <p:nvPr/>
        </p:nvCxnSpPr>
        <p:spPr>
          <a:xfrm>
            <a:off x="2787435" y="13597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43"/>
          <p:cNvCxnSpPr>
            <a:stCxn id="514" idx="2"/>
            <a:endCxn id="526" idx="0"/>
          </p:cNvCxnSpPr>
          <p:nvPr/>
        </p:nvCxnSpPr>
        <p:spPr>
          <a:xfrm>
            <a:off x="3200539" y="13597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43"/>
          <p:cNvCxnSpPr>
            <a:stCxn id="515" idx="2"/>
            <a:endCxn id="527" idx="0"/>
          </p:cNvCxnSpPr>
          <p:nvPr/>
        </p:nvCxnSpPr>
        <p:spPr>
          <a:xfrm>
            <a:off x="3607894" y="1359788"/>
            <a:ext cx="57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43"/>
          <p:cNvCxnSpPr>
            <a:stCxn id="516" idx="2"/>
            <a:endCxn id="528" idx="0"/>
          </p:cNvCxnSpPr>
          <p:nvPr/>
        </p:nvCxnSpPr>
        <p:spPr>
          <a:xfrm>
            <a:off x="4026875" y="13597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43"/>
          <p:cNvCxnSpPr/>
          <p:nvPr/>
        </p:nvCxnSpPr>
        <p:spPr>
          <a:xfrm>
            <a:off x="5266082" y="13613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43"/>
          <p:cNvCxnSpPr/>
          <p:nvPr/>
        </p:nvCxnSpPr>
        <p:spPr>
          <a:xfrm>
            <a:off x="5679187" y="13613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43"/>
          <p:cNvCxnSpPr/>
          <p:nvPr/>
        </p:nvCxnSpPr>
        <p:spPr>
          <a:xfrm>
            <a:off x="6092292" y="13613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43"/>
          <p:cNvCxnSpPr/>
          <p:nvPr/>
        </p:nvCxnSpPr>
        <p:spPr>
          <a:xfrm>
            <a:off x="6505397" y="13613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43"/>
          <p:cNvCxnSpPr/>
          <p:nvPr/>
        </p:nvCxnSpPr>
        <p:spPr>
          <a:xfrm>
            <a:off x="6918503" y="13613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43"/>
          <p:cNvCxnSpPr/>
          <p:nvPr/>
        </p:nvCxnSpPr>
        <p:spPr>
          <a:xfrm flipH="1">
            <a:off x="7331424" y="1361359"/>
            <a:ext cx="30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43"/>
          <p:cNvCxnSpPr/>
          <p:nvPr/>
        </p:nvCxnSpPr>
        <p:spPr>
          <a:xfrm>
            <a:off x="1961240" y="19586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43"/>
          <p:cNvCxnSpPr/>
          <p:nvPr/>
        </p:nvCxnSpPr>
        <p:spPr>
          <a:xfrm>
            <a:off x="2374345" y="19586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43"/>
          <p:cNvCxnSpPr/>
          <p:nvPr/>
        </p:nvCxnSpPr>
        <p:spPr>
          <a:xfrm>
            <a:off x="2787450" y="19586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43"/>
          <p:cNvCxnSpPr/>
          <p:nvPr/>
        </p:nvCxnSpPr>
        <p:spPr>
          <a:xfrm>
            <a:off x="3200556" y="19586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43"/>
          <p:cNvCxnSpPr/>
          <p:nvPr/>
        </p:nvCxnSpPr>
        <p:spPr>
          <a:xfrm>
            <a:off x="3613661" y="19586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43"/>
          <p:cNvCxnSpPr/>
          <p:nvPr/>
        </p:nvCxnSpPr>
        <p:spPr>
          <a:xfrm flipH="1">
            <a:off x="4026582" y="1958646"/>
            <a:ext cx="30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43"/>
          <p:cNvCxnSpPr/>
          <p:nvPr/>
        </p:nvCxnSpPr>
        <p:spPr>
          <a:xfrm>
            <a:off x="5266082" y="19586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43"/>
          <p:cNvCxnSpPr/>
          <p:nvPr/>
        </p:nvCxnSpPr>
        <p:spPr>
          <a:xfrm>
            <a:off x="5679187" y="19586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43"/>
          <p:cNvCxnSpPr/>
          <p:nvPr/>
        </p:nvCxnSpPr>
        <p:spPr>
          <a:xfrm>
            <a:off x="6092292" y="19586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6" name="Google Shape;556;p43"/>
          <p:cNvCxnSpPr/>
          <p:nvPr/>
        </p:nvCxnSpPr>
        <p:spPr>
          <a:xfrm>
            <a:off x="6505397" y="19586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43"/>
          <p:cNvCxnSpPr/>
          <p:nvPr/>
        </p:nvCxnSpPr>
        <p:spPr>
          <a:xfrm>
            <a:off x="6918503" y="19586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8" name="Google Shape;558;p43"/>
          <p:cNvCxnSpPr/>
          <p:nvPr/>
        </p:nvCxnSpPr>
        <p:spPr>
          <a:xfrm flipH="1">
            <a:off x="7331424" y="1958646"/>
            <a:ext cx="30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9" name="Google Shape;559;p43"/>
          <p:cNvSpPr/>
          <p:nvPr/>
        </p:nvSpPr>
        <p:spPr>
          <a:xfrm>
            <a:off x="1894906" y="22614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3"/>
          <p:cNvSpPr/>
          <p:nvPr/>
        </p:nvSpPr>
        <p:spPr>
          <a:xfrm>
            <a:off x="2308011" y="22614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3"/>
          <p:cNvSpPr/>
          <p:nvPr/>
        </p:nvSpPr>
        <p:spPr>
          <a:xfrm>
            <a:off x="2721117" y="22614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3"/>
          <p:cNvSpPr/>
          <p:nvPr/>
        </p:nvSpPr>
        <p:spPr>
          <a:xfrm>
            <a:off x="3134222" y="22614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3"/>
          <p:cNvSpPr/>
          <p:nvPr/>
        </p:nvSpPr>
        <p:spPr>
          <a:xfrm>
            <a:off x="3547327" y="22614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3"/>
          <p:cNvSpPr/>
          <p:nvPr/>
        </p:nvSpPr>
        <p:spPr>
          <a:xfrm>
            <a:off x="3960432" y="22614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5" name="Google Shape;565;p43"/>
          <p:cNvCxnSpPr>
            <a:stCxn id="559" idx="3"/>
            <a:endCxn id="560" idx="1"/>
          </p:cNvCxnSpPr>
          <p:nvPr/>
        </p:nvCxnSpPr>
        <p:spPr>
          <a:xfrm>
            <a:off x="2027506" y="24073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43"/>
          <p:cNvCxnSpPr>
            <a:stCxn id="560" idx="3"/>
            <a:endCxn id="561" idx="1"/>
          </p:cNvCxnSpPr>
          <p:nvPr/>
        </p:nvCxnSpPr>
        <p:spPr>
          <a:xfrm>
            <a:off x="2440611" y="24073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43"/>
          <p:cNvCxnSpPr>
            <a:stCxn id="561" idx="3"/>
            <a:endCxn id="562" idx="1"/>
          </p:cNvCxnSpPr>
          <p:nvPr/>
        </p:nvCxnSpPr>
        <p:spPr>
          <a:xfrm>
            <a:off x="2853717" y="24073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43"/>
          <p:cNvCxnSpPr>
            <a:stCxn id="562" idx="3"/>
            <a:endCxn id="563" idx="1"/>
          </p:cNvCxnSpPr>
          <p:nvPr/>
        </p:nvCxnSpPr>
        <p:spPr>
          <a:xfrm>
            <a:off x="3266822" y="24073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43"/>
          <p:cNvCxnSpPr>
            <a:stCxn id="563" idx="3"/>
            <a:endCxn id="564" idx="1"/>
          </p:cNvCxnSpPr>
          <p:nvPr/>
        </p:nvCxnSpPr>
        <p:spPr>
          <a:xfrm>
            <a:off x="3679927" y="24073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43"/>
          <p:cNvSpPr/>
          <p:nvPr/>
        </p:nvSpPr>
        <p:spPr>
          <a:xfrm flipH="1">
            <a:off x="3960144" y="25515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3"/>
          <p:cNvSpPr/>
          <p:nvPr/>
        </p:nvSpPr>
        <p:spPr>
          <a:xfrm flipH="1">
            <a:off x="3547093" y="25515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3"/>
          <p:cNvSpPr/>
          <p:nvPr/>
        </p:nvSpPr>
        <p:spPr>
          <a:xfrm flipH="1">
            <a:off x="3134042" y="25515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3"/>
          <p:cNvSpPr/>
          <p:nvPr/>
        </p:nvSpPr>
        <p:spPr>
          <a:xfrm flipH="1">
            <a:off x="2720991" y="25515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3"/>
          <p:cNvSpPr/>
          <p:nvPr/>
        </p:nvSpPr>
        <p:spPr>
          <a:xfrm flipH="1">
            <a:off x="2307940" y="25515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3"/>
          <p:cNvSpPr/>
          <p:nvPr/>
        </p:nvSpPr>
        <p:spPr>
          <a:xfrm flipH="1">
            <a:off x="1894889" y="25515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6" name="Google Shape;576;p43"/>
          <p:cNvCxnSpPr>
            <a:stCxn id="570" idx="3"/>
            <a:endCxn id="571" idx="1"/>
          </p:cNvCxnSpPr>
          <p:nvPr/>
        </p:nvCxnSpPr>
        <p:spPr>
          <a:xfrm rot="10800000">
            <a:off x="3679944" y="26974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7" name="Google Shape;577;p43"/>
          <p:cNvCxnSpPr>
            <a:stCxn id="571" idx="3"/>
            <a:endCxn id="572" idx="1"/>
          </p:cNvCxnSpPr>
          <p:nvPr/>
        </p:nvCxnSpPr>
        <p:spPr>
          <a:xfrm rot="10800000">
            <a:off x="3266893" y="26974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8" name="Google Shape;578;p43"/>
          <p:cNvCxnSpPr>
            <a:stCxn id="572" idx="3"/>
            <a:endCxn id="573" idx="1"/>
          </p:cNvCxnSpPr>
          <p:nvPr/>
        </p:nvCxnSpPr>
        <p:spPr>
          <a:xfrm rot="10800000">
            <a:off x="2853842" y="26974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43"/>
          <p:cNvCxnSpPr>
            <a:stCxn id="573" idx="3"/>
            <a:endCxn id="574" idx="1"/>
          </p:cNvCxnSpPr>
          <p:nvPr/>
        </p:nvCxnSpPr>
        <p:spPr>
          <a:xfrm rot="10800000">
            <a:off x="2440791" y="26974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43"/>
          <p:cNvCxnSpPr>
            <a:stCxn id="574" idx="3"/>
            <a:endCxn id="575" idx="1"/>
          </p:cNvCxnSpPr>
          <p:nvPr/>
        </p:nvCxnSpPr>
        <p:spPr>
          <a:xfrm rot="10800000">
            <a:off x="2027740" y="26974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1" name="Google Shape;581;p43"/>
          <p:cNvSpPr/>
          <p:nvPr/>
        </p:nvSpPr>
        <p:spPr>
          <a:xfrm>
            <a:off x="5203070" y="22614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82" name="Google Shape;582;p43"/>
          <p:cNvSpPr/>
          <p:nvPr/>
        </p:nvSpPr>
        <p:spPr>
          <a:xfrm>
            <a:off x="5616176" y="22614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3"/>
          <p:cNvSpPr/>
          <p:nvPr/>
        </p:nvSpPr>
        <p:spPr>
          <a:xfrm>
            <a:off x="6029281" y="22614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3"/>
          <p:cNvSpPr/>
          <p:nvPr/>
        </p:nvSpPr>
        <p:spPr>
          <a:xfrm>
            <a:off x="6442386" y="22614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3"/>
          <p:cNvSpPr/>
          <p:nvPr/>
        </p:nvSpPr>
        <p:spPr>
          <a:xfrm>
            <a:off x="6855491" y="22614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3"/>
          <p:cNvSpPr/>
          <p:nvPr/>
        </p:nvSpPr>
        <p:spPr>
          <a:xfrm>
            <a:off x="7268596" y="22614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7" name="Google Shape;587;p43"/>
          <p:cNvCxnSpPr>
            <a:stCxn id="581" idx="3"/>
            <a:endCxn id="582" idx="1"/>
          </p:cNvCxnSpPr>
          <p:nvPr/>
        </p:nvCxnSpPr>
        <p:spPr>
          <a:xfrm>
            <a:off x="5335670" y="24073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8" name="Google Shape;588;p43"/>
          <p:cNvCxnSpPr>
            <a:stCxn id="582" idx="3"/>
            <a:endCxn id="583" idx="1"/>
          </p:cNvCxnSpPr>
          <p:nvPr/>
        </p:nvCxnSpPr>
        <p:spPr>
          <a:xfrm>
            <a:off x="5748776" y="24073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43"/>
          <p:cNvCxnSpPr>
            <a:stCxn id="583" idx="3"/>
            <a:endCxn id="584" idx="1"/>
          </p:cNvCxnSpPr>
          <p:nvPr/>
        </p:nvCxnSpPr>
        <p:spPr>
          <a:xfrm>
            <a:off x="6161881" y="24073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p43"/>
          <p:cNvCxnSpPr>
            <a:stCxn id="584" idx="3"/>
            <a:endCxn id="585" idx="1"/>
          </p:cNvCxnSpPr>
          <p:nvPr/>
        </p:nvCxnSpPr>
        <p:spPr>
          <a:xfrm>
            <a:off x="6574986" y="24073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43"/>
          <p:cNvCxnSpPr>
            <a:stCxn id="585" idx="3"/>
            <a:endCxn id="586" idx="1"/>
          </p:cNvCxnSpPr>
          <p:nvPr/>
        </p:nvCxnSpPr>
        <p:spPr>
          <a:xfrm>
            <a:off x="6988091" y="24073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2" name="Google Shape;592;p43"/>
          <p:cNvSpPr/>
          <p:nvPr/>
        </p:nvSpPr>
        <p:spPr>
          <a:xfrm flipH="1">
            <a:off x="7268308" y="25515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3"/>
          <p:cNvSpPr/>
          <p:nvPr/>
        </p:nvSpPr>
        <p:spPr>
          <a:xfrm flipH="1">
            <a:off x="6855257" y="25515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3"/>
          <p:cNvSpPr/>
          <p:nvPr/>
        </p:nvSpPr>
        <p:spPr>
          <a:xfrm flipH="1">
            <a:off x="6442206" y="25515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3"/>
          <p:cNvSpPr/>
          <p:nvPr/>
        </p:nvSpPr>
        <p:spPr>
          <a:xfrm flipH="1">
            <a:off x="6029155" y="25515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3"/>
          <p:cNvSpPr/>
          <p:nvPr/>
        </p:nvSpPr>
        <p:spPr>
          <a:xfrm flipH="1">
            <a:off x="5616104" y="25515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3"/>
          <p:cNvSpPr/>
          <p:nvPr/>
        </p:nvSpPr>
        <p:spPr>
          <a:xfrm flipH="1">
            <a:off x="5203053" y="25515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8" name="Google Shape;598;p43"/>
          <p:cNvCxnSpPr>
            <a:stCxn id="592" idx="3"/>
            <a:endCxn id="593" idx="1"/>
          </p:cNvCxnSpPr>
          <p:nvPr/>
        </p:nvCxnSpPr>
        <p:spPr>
          <a:xfrm rot="10800000">
            <a:off x="6988108" y="26974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43"/>
          <p:cNvCxnSpPr>
            <a:stCxn id="593" idx="3"/>
            <a:endCxn id="594" idx="1"/>
          </p:cNvCxnSpPr>
          <p:nvPr/>
        </p:nvCxnSpPr>
        <p:spPr>
          <a:xfrm rot="10800000">
            <a:off x="6575057" y="26974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0" name="Google Shape;600;p43"/>
          <p:cNvCxnSpPr>
            <a:stCxn id="594" idx="3"/>
            <a:endCxn id="595" idx="1"/>
          </p:cNvCxnSpPr>
          <p:nvPr/>
        </p:nvCxnSpPr>
        <p:spPr>
          <a:xfrm rot="10800000">
            <a:off x="6162006" y="26974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1" name="Google Shape;601;p43"/>
          <p:cNvCxnSpPr>
            <a:stCxn id="595" idx="3"/>
            <a:endCxn id="596" idx="1"/>
          </p:cNvCxnSpPr>
          <p:nvPr/>
        </p:nvCxnSpPr>
        <p:spPr>
          <a:xfrm rot="10800000">
            <a:off x="5748955" y="26974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2" name="Google Shape;602;p43"/>
          <p:cNvCxnSpPr>
            <a:stCxn id="596" idx="3"/>
            <a:endCxn id="597" idx="1"/>
          </p:cNvCxnSpPr>
          <p:nvPr/>
        </p:nvCxnSpPr>
        <p:spPr>
          <a:xfrm rot="10800000">
            <a:off x="5335904" y="26974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3" name="Google Shape;603;p43"/>
          <p:cNvSpPr/>
          <p:nvPr/>
        </p:nvSpPr>
        <p:spPr>
          <a:xfrm>
            <a:off x="5201197" y="226406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04" name="Google Shape;604;p43"/>
          <p:cNvSpPr/>
          <p:nvPr/>
        </p:nvSpPr>
        <p:spPr>
          <a:xfrm flipH="1">
            <a:off x="5201179" y="255417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3"/>
          <p:cNvSpPr/>
          <p:nvPr/>
        </p:nvSpPr>
        <p:spPr>
          <a:xfrm>
            <a:off x="5614555" y="2264066"/>
            <a:ext cx="1326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3"/>
          <p:cNvSpPr/>
          <p:nvPr/>
        </p:nvSpPr>
        <p:spPr>
          <a:xfrm>
            <a:off x="6027660" y="2264066"/>
            <a:ext cx="1326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3"/>
          <p:cNvSpPr/>
          <p:nvPr/>
        </p:nvSpPr>
        <p:spPr>
          <a:xfrm>
            <a:off x="6440765" y="2264066"/>
            <a:ext cx="1326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3"/>
          <p:cNvSpPr/>
          <p:nvPr/>
        </p:nvSpPr>
        <p:spPr>
          <a:xfrm>
            <a:off x="6853870" y="2264066"/>
            <a:ext cx="1326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3"/>
          <p:cNvSpPr/>
          <p:nvPr/>
        </p:nvSpPr>
        <p:spPr>
          <a:xfrm>
            <a:off x="7266976" y="2264066"/>
            <a:ext cx="1326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3"/>
          <p:cNvSpPr/>
          <p:nvPr/>
        </p:nvSpPr>
        <p:spPr>
          <a:xfrm flipH="1">
            <a:off x="7266687" y="2554174"/>
            <a:ext cx="1329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3"/>
          <p:cNvSpPr/>
          <p:nvPr/>
        </p:nvSpPr>
        <p:spPr>
          <a:xfrm flipH="1">
            <a:off x="6853636" y="2554174"/>
            <a:ext cx="1329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3"/>
          <p:cNvSpPr/>
          <p:nvPr/>
        </p:nvSpPr>
        <p:spPr>
          <a:xfrm flipH="1">
            <a:off x="6440585" y="2554174"/>
            <a:ext cx="1329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3"/>
          <p:cNvSpPr/>
          <p:nvPr/>
        </p:nvSpPr>
        <p:spPr>
          <a:xfrm flipH="1">
            <a:off x="6027534" y="2554174"/>
            <a:ext cx="1329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3"/>
          <p:cNvSpPr/>
          <p:nvPr/>
        </p:nvSpPr>
        <p:spPr>
          <a:xfrm flipH="1">
            <a:off x="5614483" y="2554174"/>
            <a:ext cx="1329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3"/>
          <p:cNvSpPr/>
          <p:nvPr/>
        </p:nvSpPr>
        <p:spPr>
          <a:xfrm>
            <a:off x="5199576" y="2266706"/>
            <a:ext cx="1326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16" name="Google Shape;616;p43"/>
          <p:cNvSpPr/>
          <p:nvPr/>
        </p:nvSpPr>
        <p:spPr>
          <a:xfrm flipH="1">
            <a:off x="5199559" y="2556814"/>
            <a:ext cx="1329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3"/>
          <p:cNvSpPr/>
          <p:nvPr/>
        </p:nvSpPr>
        <p:spPr>
          <a:xfrm>
            <a:off x="2586049" y="3366680"/>
            <a:ext cx="825900" cy="1527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8" name="Google Shape;618;p43"/>
          <p:cNvCxnSpPr>
            <a:stCxn id="575" idx="2"/>
            <a:endCxn id="617" idx="0"/>
          </p:cNvCxnSpPr>
          <p:nvPr/>
        </p:nvCxnSpPr>
        <p:spPr>
          <a:xfrm>
            <a:off x="1961339" y="2843434"/>
            <a:ext cx="1037700" cy="52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" name="Google Shape;619;p43"/>
          <p:cNvCxnSpPr>
            <a:stCxn id="574" idx="2"/>
            <a:endCxn id="617" idx="0"/>
          </p:cNvCxnSpPr>
          <p:nvPr/>
        </p:nvCxnSpPr>
        <p:spPr>
          <a:xfrm>
            <a:off x="2374390" y="2843434"/>
            <a:ext cx="624600" cy="52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p43"/>
          <p:cNvCxnSpPr>
            <a:stCxn id="570" idx="2"/>
            <a:endCxn id="617" idx="0"/>
          </p:cNvCxnSpPr>
          <p:nvPr/>
        </p:nvCxnSpPr>
        <p:spPr>
          <a:xfrm flipH="1">
            <a:off x="2999094" y="2843434"/>
            <a:ext cx="1027500" cy="52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1" name="Google Shape;621;p43"/>
          <p:cNvSpPr txBox="1"/>
          <p:nvPr/>
        </p:nvSpPr>
        <p:spPr>
          <a:xfrm>
            <a:off x="1503050" y="3069303"/>
            <a:ext cx="1217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self-attention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22" name="Google Shape;622;p43"/>
          <p:cNvCxnSpPr>
            <a:stCxn id="571" idx="2"/>
            <a:endCxn id="617" idx="0"/>
          </p:cNvCxnSpPr>
          <p:nvPr/>
        </p:nvCxnSpPr>
        <p:spPr>
          <a:xfrm flipH="1">
            <a:off x="2999143" y="2843434"/>
            <a:ext cx="614400" cy="52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3" name="Google Shape;623;p43"/>
          <p:cNvSpPr txBox="1"/>
          <p:nvPr/>
        </p:nvSpPr>
        <p:spPr>
          <a:xfrm>
            <a:off x="2385544" y="2858537"/>
            <a:ext cx="1217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…..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24" name="Google Shape;624;p43"/>
          <p:cNvCxnSpPr>
            <a:stCxn id="616" idx="2"/>
            <a:endCxn id="625" idx="0"/>
          </p:cNvCxnSpPr>
          <p:nvPr/>
        </p:nvCxnSpPr>
        <p:spPr>
          <a:xfrm>
            <a:off x="5266009" y="2848714"/>
            <a:ext cx="1035900" cy="45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6" name="Google Shape;626;p43"/>
          <p:cNvCxnSpPr>
            <a:stCxn id="614" idx="2"/>
            <a:endCxn id="625" idx="0"/>
          </p:cNvCxnSpPr>
          <p:nvPr/>
        </p:nvCxnSpPr>
        <p:spPr>
          <a:xfrm>
            <a:off x="5680933" y="2846074"/>
            <a:ext cx="621000" cy="4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43"/>
          <p:cNvCxnSpPr>
            <a:stCxn id="610" idx="2"/>
            <a:endCxn id="625" idx="0"/>
          </p:cNvCxnSpPr>
          <p:nvPr/>
        </p:nvCxnSpPr>
        <p:spPr>
          <a:xfrm flipH="1">
            <a:off x="6302037" y="2846074"/>
            <a:ext cx="1031100" cy="4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8" name="Google Shape;628;p43"/>
          <p:cNvSpPr txBox="1"/>
          <p:nvPr/>
        </p:nvSpPr>
        <p:spPr>
          <a:xfrm>
            <a:off x="4789909" y="3010763"/>
            <a:ext cx="1217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self-attention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29" name="Google Shape;629;p43"/>
          <p:cNvCxnSpPr>
            <a:stCxn id="611" idx="2"/>
            <a:endCxn id="625" idx="0"/>
          </p:cNvCxnSpPr>
          <p:nvPr/>
        </p:nvCxnSpPr>
        <p:spPr>
          <a:xfrm flipH="1">
            <a:off x="6302086" y="2846074"/>
            <a:ext cx="618000" cy="4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0" name="Google Shape;630;p43"/>
          <p:cNvSpPr txBox="1"/>
          <p:nvPr/>
        </p:nvSpPr>
        <p:spPr>
          <a:xfrm>
            <a:off x="5697718" y="2866273"/>
            <a:ext cx="1217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…..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5" name="Google Shape;625;p43"/>
          <p:cNvSpPr/>
          <p:nvPr/>
        </p:nvSpPr>
        <p:spPr>
          <a:xfrm>
            <a:off x="5889087" y="3304839"/>
            <a:ext cx="825900" cy="1527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1" name="Google Shape;631;p43"/>
          <p:cNvCxnSpPr>
            <a:stCxn id="617" idx="2"/>
            <a:endCxn id="632" idx="1"/>
          </p:cNvCxnSpPr>
          <p:nvPr/>
        </p:nvCxnSpPr>
        <p:spPr>
          <a:xfrm>
            <a:off x="2998999" y="3519380"/>
            <a:ext cx="768300" cy="30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3" name="Google Shape;633;p43"/>
          <p:cNvCxnSpPr>
            <a:stCxn id="625" idx="2"/>
            <a:endCxn id="634" idx="3"/>
          </p:cNvCxnSpPr>
          <p:nvPr/>
        </p:nvCxnSpPr>
        <p:spPr>
          <a:xfrm flipH="1">
            <a:off x="5419737" y="3457539"/>
            <a:ext cx="882300" cy="36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5" name="Google Shape;635;p43"/>
          <p:cNvSpPr txBox="1"/>
          <p:nvPr/>
        </p:nvSpPr>
        <p:spPr>
          <a:xfrm>
            <a:off x="1102301" y="1611225"/>
            <a:ext cx="6135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w2v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6" name="Google Shape;636;p43"/>
          <p:cNvSpPr txBox="1"/>
          <p:nvPr/>
        </p:nvSpPr>
        <p:spPr>
          <a:xfrm>
            <a:off x="802000" y="2266700"/>
            <a:ext cx="9138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BiLSTM</a:t>
            </a:r>
            <a:br>
              <a:rPr b="1"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 LSTM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2" name="Google Shape;632;p43"/>
          <p:cNvSpPr/>
          <p:nvPr/>
        </p:nvSpPr>
        <p:spPr>
          <a:xfrm>
            <a:off x="3767149" y="3747680"/>
            <a:ext cx="825900" cy="1527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3"/>
          <p:cNvSpPr/>
          <p:nvPr/>
        </p:nvSpPr>
        <p:spPr>
          <a:xfrm>
            <a:off x="4593687" y="3747751"/>
            <a:ext cx="825900" cy="1527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7" name="Google Shape;637;p43"/>
          <p:cNvPicPr preferRelativeResize="0"/>
          <p:nvPr/>
        </p:nvPicPr>
        <p:blipFill rotWithShape="1">
          <a:blip r:embed="rId3">
            <a:alphaModFix/>
          </a:blip>
          <a:srcRect b="0" l="65661" r="0" t="55448"/>
          <a:stretch/>
        </p:blipFill>
        <p:spPr>
          <a:xfrm flipH="1">
            <a:off x="4656738" y="4448375"/>
            <a:ext cx="356875" cy="36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43"/>
          <p:cNvPicPr preferRelativeResize="0"/>
          <p:nvPr/>
        </p:nvPicPr>
        <p:blipFill rotWithShape="1">
          <a:blip r:embed="rId3">
            <a:alphaModFix/>
          </a:blip>
          <a:srcRect b="55448" l="28172" r="30421" t="0"/>
          <a:stretch/>
        </p:blipFill>
        <p:spPr>
          <a:xfrm>
            <a:off x="4185575" y="4324550"/>
            <a:ext cx="457200" cy="3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43"/>
          <p:cNvSpPr txBox="1"/>
          <p:nvPr/>
        </p:nvSpPr>
        <p:spPr>
          <a:xfrm>
            <a:off x="4495800" y="4382375"/>
            <a:ext cx="3438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/           upvote / downvote prediction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40" name="Google Shape;640;p43"/>
          <p:cNvCxnSpPr/>
          <p:nvPr/>
        </p:nvCxnSpPr>
        <p:spPr>
          <a:xfrm>
            <a:off x="4600575" y="4010025"/>
            <a:ext cx="0" cy="32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1" name="Google Shape;641;p43"/>
          <p:cNvSpPr txBox="1"/>
          <p:nvPr/>
        </p:nvSpPr>
        <p:spPr>
          <a:xfrm>
            <a:off x="3963450" y="3443303"/>
            <a:ext cx="1217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MLP x4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2" name="Google Shape;642;p43"/>
          <p:cNvSpPr txBox="1"/>
          <p:nvPr/>
        </p:nvSpPr>
        <p:spPr>
          <a:xfrm>
            <a:off x="2499850" y="784563"/>
            <a:ext cx="909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3" name="Google Shape;643;p43"/>
          <p:cNvSpPr txBox="1"/>
          <p:nvPr/>
        </p:nvSpPr>
        <p:spPr>
          <a:xfrm>
            <a:off x="5791388" y="785338"/>
            <a:ext cx="909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response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4" name="Google Shape;644;p43"/>
          <p:cNvSpPr/>
          <p:nvPr/>
        </p:nvSpPr>
        <p:spPr>
          <a:xfrm>
            <a:off x="723900" y="904875"/>
            <a:ext cx="7496100" cy="2614500"/>
          </a:xfrm>
          <a:prstGeom prst="rect">
            <a:avLst/>
          </a:prstGeom>
          <a:solidFill>
            <a:srgbClr val="FFFFFF">
              <a:alpha val="59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4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BERT </a:t>
            </a: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Reranking model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0" name="Google Shape;650;p44"/>
          <p:cNvSpPr txBox="1"/>
          <p:nvPr/>
        </p:nvSpPr>
        <p:spPr>
          <a:xfrm>
            <a:off x="1849700" y="1233488"/>
            <a:ext cx="5163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1" name="Google Shape;651;p44"/>
          <p:cNvSpPr txBox="1"/>
          <p:nvPr/>
        </p:nvSpPr>
        <p:spPr>
          <a:xfrm>
            <a:off x="2298131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2" name="Google Shape;652;p44"/>
          <p:cNvSpPr txBox="1"/>
          <p:nvPr/>
        </p:nvSpPr>
        <p:spPr>
          <a:xfrm>
            <a:off x="2711235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3" name="Google Shape;653;p44"/>
          <p:cNvSpPr txBox="1"/>
          <p:nvPr/>
        </p:nvSpPr>
        <p:spPr>
          <a:xfrm>
            <a:off x="3124339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4" name="Google Shape;654;p44"/>
          <p:cNvSpPr txBox="1"/>
          <p:nvPr/>
        </p:nvSpPr>
        <p:spPr>
          <a:xfrm>
            <a:off x="3502144" y="1233488"/>
            <a:ext cx="5163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early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5" name="Google Shape;655;p44"/>
          <p:cNvSpPr txBox="1"/>
          <p:nvPr/>
        </p:nvSpPr>
        <p:spPr>
          <a:xfrm>
            <a:off x="3862025" y="1233488"/>
            <a:ext cx="634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movie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6" name="Google Shape;656;p44"/>
          <p:cNvSpPr txBox="1"/>
          <p:nvPr/>
        </p:nvSpPr>
        <p:spPr>
          <a:xfrm>
            <a:off x="5078331" y="1233488"/>
            <a:ext cx="6246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Okay,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7" name="Google Shape;657;p44"/>
          <p:cNvSpPr txBox="1"/>
          <p:nvPr/>
        </p:nvSpPr>
        <p:spPr>
          <a:xfrm>
            <a:off x="5528086" y="1233488"/>
            <a:ext cx="61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8" name="Google Shape;658;p44"/>
          <p:cNvSpPr txBox="1"/>
          <p:nvPr/>
        </p:nvSpPr>
        <p:spPr>
          <a:xfrm>
            <a:off x="5993939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9" name="Google Shape;659;p44"/>
          <p:cNvSpPr txBox="1"/>
          <p:nvPr/>
        </p:nvSpPr>
        <p:spPr>
          <a:xfrm>
            <a:off x="6407043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0" name="Google Shape;660;p44"/>
          <p:cNvSpPr txBox="1"/>
          <p:nvPr/>
        </p:nvSpPr>
        <p:spPr>
          <a:xfrm>
            <a:off x="6820147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1" name="Google Shape;661;p44"/>
          <p:cNvSpPr txBox="1"/>
          <p:nvPr/>
        </p:nvSpPr>
        <p:spPr>
          <a:xfrm>
            <a:off x="7233251" y="1233488"/>
            <a:ext cx="634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want?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2" name="Google Shape;662;p44"/>
          <p:cNvSpPr/>
          <p:nvPr/>
        </p:nvSpPr>
        <p:spPr>
          <a:xfrm>
            <a:off x="2047306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4"/>
          <p:cNvSpPr/>
          <p:nvPr/>
        </p:nvSpPr>
        <p:spPr>
          <a:xfrm>
            <a:off x="2460411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4"/>
          <p:cNvSpPr/>
          <p:nvPr/>
        </p:nvSpPr>
        <p:spPr>
          <a:xfrm>
            <a:off x="2873517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4"/>
          <p:cNvSpPr/>
          <p:nvPr/>
        </p:nvSpPr>
        <p:spPr>
          <a:xfrm>
            <a:off x="3286622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4"/>
          <p:cNvSpPr/>
          <p:nvPr/>
        </p:nvSpPr>
        <p:spPr>
          <a:xfrm>
            <a:off x="3699727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44"/>
          <p:cNvSpPr/>
          <p:nvPr/>
        </p:nvSpPr>
        <p:spPr>
          <a:xfrm>
            <a:off x="4112832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4"/>
          <p:cNvSpPr/>
          <p:nvPr/>
        </p:nvSpPr>
        <p:spPr>
          <a:xfrm>
            <a:off x="5352148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4"/>
          <p:cNvSpPr/>
          <p:nvPr/>
        </p:nvSpPr>
        <p:spPr>
          <a:xfrm>
            <a:off x="5765253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4"/>
          <p:cNvSpPr/>
          <p:nvPr/>
        </p:nvSpPr>
        <p:spPr>
          <a:xfrm>
            <a:off x="6178358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4"/>
          <p:cNvSpPr/>
          <p:nvPr/>
        </p:nvSpPr>
        <p:spPr>
          <a:xfrm>
            <a:off x="6591463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4"/>
          <p:cNvSpPr/>
          <p:nvPr/>
        </p:nvSpPr>
        <p:spPr>
          <a:xfrm>
            <a:off x="7004569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4"/>
          <p:cNvSpPr/>
          <p:nvPr/>
        </p:nvSpPr>
        <p:spPr>
          <a:xfrm>
            <a:off x="7417674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4" name="Google Shape;674;p44"/>
          <p:cNvCxnSpPr>
            <a:stCxn id="650" idx="2"/>
            <a:endCxn id="662" idx="0"/>
          </p:cNvCxnSpPr>
          <p:nvPr/>
        </p:nvCxnSpPr>
        <p:spPr>
          <a:xfrm>
            <a:off x="2107850" y="1512188"/>
            <a:ext cx="57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5" name="Google Shape;675;p44"/>
          <p:cNvCxnSpPr>
            <a:stCxn id="651" idx="2"/>
            <a:endCxn id="663" idx="0"/>
          </p:cNvCxnSpPr>
          <p:nvPr/>
        </p:nvCxnSpPr>
        <p:spPr>
          <a:xfrm>
            <a:off x="2526731" y="15121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6" name="Google Shape;676;p44"/>
          <p:cNvCxnSpPr>
            <a:stCxn id="652" idx="2"/>
            <a:endCxn id="664" idx="0"/>
          </p:cNvCxnSpPr>
          <p:nvPr/>
        </p:nvCxnSpPr>
        <p:spPr>
          <a:xfrm>
            <a:off x="2939835" y="15121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7" name="Google Shape;677;p44"/>
          <p:cNvCxnSpPr>
            <a:stCxn id="653" idx="2"/>
            <a:endCxn id="665" idx="0"/>
          </p:cNvCxnSpPr>
          <p:nvPr/>
        </p:nvCxnSpPr>
        <p:spPr>
          <a:xfrm>
            <a:off x="3352939" y="15121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8" name="Google Shape;678;p44"/>
          <p:cNvCxnSpPr>
            <a:stCxn id="654" idx="2"/>
            <a:endCxn id="666" idx="0"/>
          </p:cNvCxnSpPr>
          <p:nvPr/>
        </p:nvCxnSpPr>
        <p:spPr>
          <a:xfrm>
            <a:off x="3760294" y="1512188"/>
            <a:ext cx="57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9" name="Google Shape;679;p44"/>
          <p:cNvCxnSpPr>
            <a:stCxn id="655" idx="2"/>
            <a:endCxn id="667" idx="0"/>
          </p:cNvCxnSpPr>
          <p:nvPr/>
        </p:nvCxnSpPr>
        <p:spPr>
          <a:xfrm>
            <a:off x="4179275" y="15121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0" name="Google Shape;680;p44"/>
          <p:cNvCxnSpPr/>
          <p:nvPr/>
        </p:nvCxnSpPr>
        <p:spPr>
          <a:xfrm>
            <a:off x="5418482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1" name="Google Shape;681;p44"/>
          <p:cNvCxnSpPr/>
          <p:nvPr/>
        </p:nvCxnSpPr>
        <p:spPr>
          <a:xfrm>
            <a:off x="5831587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2" name="Google Shape;682;p44"/>
          <p:cNvCxnSpPr/>
          <p:nvPr/>
        </p:nvCxnSpPr>
        <p:spPr>
          <a:xfrm>
            <a:off x="6244692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3" name="Google Shape;683;p44"/>
          <p:cNvCxnSpPr/>
          <p:nvPr/>
        </p:nvCxnSpPr>
        <p:spPr>
          <a:xfrm>
            <a:off x="6657797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4" name="Google Shape;684;p44"/>
          <p:cNvCxnSpPr/>
          <p:nvPr/>
        </p:nvCxnSpPr>
        <p:spPr>
          <a:xfrm>
            <a:off x="7070903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5" name="Google Shape;685;p44"/>
          <p:cNvCxnSpPr/>
          <p:nvPr/>
        </p:nvCxnSpPr>
        <p:spPr>
          <a:xfrm flipH="1">
            <a:off x="7483824" y="1513759"/>
            <a:ext cx="30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6" name="Google Shape;686;p44"/>
          <p:cNvCxnSpPr/>
          <p:nvPr/>
        </p:nvCxnSpPr>
        <p:spPr>
          <a:xfrm>
            <a:off x="2113640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7" name="Google Shape;687;p44"/>
          <p:cNvCxnSpPr/>
          <p:nvPr/>
        </p:nvCxnSpPr>
        <p:spPr>
          <a:xfrm>
            <a:off x="2526745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8" name="Google Shape;688;p44"/>
          <p:cNvCxnSpPr/>
          <p:nvPr/>
        </p:nvCxnSpPr>
        <p:spPr>
          <a:xfrm>
            <a:off x="2939850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9" name="Google Shape;689;p44"/>
          <p:cNvCxnSpPr/>
          <p:nvPr/>
        </p:nvCxnSpPr>
        <p:spPr>
          <a:xfrm>
            <a:off x="3352956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0" name="Google Shape;690;p44"/>
          <p:cNvCxnSpPr/>
          <p:nvPr/>
        </p:nvCxnSpPr>
        <p:spPr>
          <a:xfrm>
            <a:off x="3766061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1" name="Google Shape;691;p44"/>
          <p:cNvCxnSpPr/>
          <p:nvPr/>
        </p:nvCxnSpPr>
        <p:spPr>
          <a:xfrm flipH="1">
            <a:off x="4178982" y="2415846"/>
            <a:ext cx="30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2" name="Google Shape;692;p44"/>
          <p:cNvCxnSpPr/>
          <p:nvPr/>
        </p:nvCxnSpPr>
        <p:spPr>
          <a:xfrm>
            <a:off x="5418482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p44"/>
          <p:cNvCxnSpPr/>
          <p:nvPr/>
        </p:nvCxnSpPr>
        <p:spPr>
          <a:xfrm>
            <a:off x="5831587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4" name="Google Shape;694;p44"/>
          <p:cNvCxnSpPr/>
          <p:nvPr/>
        </p:nvCxnSpPr>
        <p:spPr>
          <a:xfrm>
            <a:off x="6244692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5" name="Google Shape;695;p44"/>
          <p:cNvCxnSpPr/>
          <p:nvPr/>
        </p:nvCxnSpPr>
        <p:spPr>
          <a:xfrm>
            <a:off x="6657797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6" name="Google Shape;696;p44"/>
          <p:cNvCxnSpPr/>
          <p:nvPr/>
        </p:nvCxnSpPr>
        <p:spPr>
          <a:xfrm>
            <a:off x="7070903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7" name="Google Shape;697;p44"/>
          <p:cNvCxnSpPr/>
          <p:nvPr/>
        </p:nvCxnSpPr>
        <p:spPr>
          <a:xfrm flipH="1">
            <a:off x="7483824" y="2415846"/>
            <a:ext cx="30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8" name="Google Shape;698;p44"/>
          <p:cNvSpPr txBox="1"/>
          <p:nvPr/>
        </p:nvSpPr>
        <p:spPr>
          <a:xfrm>
            <a:off x="752700" y="1627213"/>
            <a:ext cx="11154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ord embeddings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9" name="Google Shape;699;p44"/>
          <p:cNvSpPr txBox="1"/>
          <p:nvPr/>
        </p:nvSpPr>
        <p:spPr>
          <a:xfrm>
            <a:off x="228600" y="4729600"/>
            <a:ext cx="5895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[*] </a:t>
            </a:r>
            <a:r>
              <a:rPr lang="en" sz="1100" u="sng">
                <a:solidFill>
                  <a:srgbClr val="666666"/>
                </a:solidFill>
                <a:hlinkClick r:id="rId3"/>
              </a:rPr>
              <a:t>BERT: Pre-training of Deep Bidirectional Transformers for Language Understanding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700" name="Google Shape;700;p44"/>
          <p:cNvSpPr/>
          <p:nvPr/>
        </p:nvSpPr>
        <p:spPr>
          <a:xfrm>
            <a:off x="2047306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4"/>
          <p:cNvSpPr/>
          <p:nvPr/>
        </p:nvSpPr>
        <p:spPr>
          <a:xfrm>
            <a:off x="2460411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4"/>
          <p:cNvSpPr/>
          <p:nvPr/>
        </p:nvSpPr>
        <p:spPr>
          <a:xfrm>
            <a:off x="2873517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4"/>
          <p:cNvSpPr/>
          <p:nvPr/>
        </p:nvSpPr>
        <p:spPr>
          <a:xfrm>
            <a:off x="3286622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4"/>
          <p:cNvSpPr/>
          <p:nvPr/>
        </p:nvSpPr>
        <p:spPr>
          <a:xfrm>
            <a:off x="3699727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44"/>
          <p:cNvSpPr/>
          <p:nvPr/>
        </p:nvSpPr>
        <p:spPr>
          <a:xfrm>
            <a:off x="4112832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44"/>
          <p:cNvSpPr/>
          <p:nvPr/>
        </p:nvSpPr>
        <p:spPr>
          <a:xfrm>
            <a:off x="5352148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4"/>
          <p:cNvSpPr/>
          <p:nvPr/>
        </p:nvSpPr>
        <p:spPr>
          <a:xfrm>
            <a:off x="5765253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4"/>
          <p:cNvSpPr/>
          <p:nvPr/>
        </p:nvSpPr>
        <p:spPr>
          <a:xfrm>
            <a:off x="6178358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4"/>
          <p:cNvSpPr/>
          <p:nvPr/>
        </p:nvSpPr>
        <p:spPr>
          <a:xfrm>
            <a:off x="6591463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4"/>
          <p:cNvSpPr/>
          <p:nvPr/>
        </p:nvSpPr>
        <p:spPr>
          <a:xfrm>
            <a:off x="7004569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4"/>
          <p:cNvSpPr/>
          <p:nvPr/>
        </p:nvSpPr>
        <p:spPr>
          <a:xfrm>
            <a:off x="7417674" y="20997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4"/>
          <p:cNvSpPr txBox="1"/>
          <p:nvPr/>
        </p:nvSpPr>
        <p:spPr>
          <a:xfrm>
            <a:off x="228600" y="2068425"/>
            <a:ext cx="16395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segment embeddings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3" name="Google Shape;713;p44"/>
          <p:cNvSpPr txBox="1"/>
          <p:nvPr/>
        </p:nvSpPr>
        <p:spPr>
          <a:xfrm>
            <a:off x="199072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4" name="Google Shape;714;p44"/>
          <p:cNvSpPr txBox="1"/>
          <p:nvPr/>
        </p:nvSpPr>
        <p:spPr>
          <a:xfrm>
            <a:off x="240030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5" name="Google Shape;715;p44"/>
          <p:cNvSpPr txBox="1"/>
          <p:nvPr/>
        </p:nvSpPr>
        <p:spPr>
          <a:xfrm>
            <a:off x="281940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6" name="Google Shape;716;p44"/>
          <p:cNvSpPr txBox="1"/>
          <p:nvPr/>
        </p:nvSpPr>
        <p:spPr>
          <a:xfrm>
            <a:off x="322897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7" name="Google Shape;717;p44"/>
          <p:cNvSpPr txBox="1"/>
          <p:nvPr/>
        </p:nvSpPr>
        <p:spPr>
          <a:xfrm>
            <a:off x="363855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8" name="Google Shape;718;p44"/>
          <p:cNvSpPr txBox="1"/>
          <p:nvPr/>
        </p:nvSpPr>
        <p:spPr>
          <a:xfrm>
            <a:off x="405765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9" name="Google Shape;719;p44"/>
          <p:cNvSpPr txBox="1"/>
          <p:nvPr/>
        </p:nvSpPr>
        <p:spPr>
          <a:xfrm>
            <a:off x="529590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0" name="Google Shape;720;p44"/>
          <p:cNvSpPr txBox="1"/>
          <p:nvPr/>
        </p:nvSpPr>
        <p:spPr>
          <a:xfrm>
            <a:off x="570547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1" name="Google Shape;721;p44"/>
          <p:cNvSpPr txBox="1"/>
          <p:nvPr/>
        </p:nvSpPr>
        <p:spPr>
          <a:xfrm>
            <a:off x="612457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2" name="Google Shape;722;p44"/>
          <p:cNvSpPr txBox="1"/>
          <p:nvPr/>
        </p:nvSpPr>
        <p:spPr>
          <a:xfrm>
            <a:off x="653415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3" name="Google Shape;723;p44"/>
          <p:cNvSpPr txBox="1"/>
          <p:nvPr/>
        </p:nvSpPr>
        <p:spPr>
          <a:xfrm>
            <a:off x="694372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4" name="Google Shape;724;p44"/>
          <p:cNvSpPr txBox="1"/>
          <p:nvPr/>
        </p:nvSpPr>
        <p:spPr>
          <a:xfrm>
            <a:off x="736282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5" name="Google Shape;725;p44"/>
          <p:cNvSpPr/>
          <p:nvPr/>
        </p:nvSpPr>
        <p:spPr>
          <a:xfrm>
            <a:off x="1733550" y="2714625"/>
            <a:ext cx="6057900" cy="523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Fine-tuned BERT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726" name="Google Shape;72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550" y="2750050"/>
            <a:ext cx="1029900" cy="446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44"/>
          <p:cNvPicPr preferRelativeResize="0"/>
          <p:nvPr/>
        </p:nvPicPr>
        <p:blipFill rotWithShape="1">
          <a:blip r:embed="rId5">
            <a:alphaModFix/>
          </a:blip>
          <a:srcRect b="0" l="65661" r="0" t="55448"/>
          <a:stretch/>
        </p:blipFill>
        <p:spPr>
          <a:xfrm flipH="1">
            <a:off x="4809138" y="3762575"/>
            <a:ext cx="356875" cy="36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44"/>
          <p:cNvPicPr preferRelativeResize="0"/>
          <p:nvPr/>
        </p:nvPicPr>
        <p:blipFill rotWithShape="1">
          <a:blip r:embed="rId5">
            <a:alphaModFix/>
          </a:blip>
          <a:srcRect b="55448" l="28172" r="30421" t="0"/>
          <a:stretch/>
        </p:blipFill>
        <p:spPr>
          <a:xfrm>
            <a:off x="4337975" y="3638750"/>
            <a:ext cx="457200" cy="3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44"/>
          <p:cNvSpPr txBox="1"/>
          <p:nvPr/>
        </p:nvSpPr>
        <p:spPr>
          <a:xfrm>
            <a:off x="4648196" y="3696575"/>
            <a:ext cx="17397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/           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30" name="Google Shape;730;p44"/>
          <p:cNvCxnSpPr/>
          <p:nvPr/>
        </p:nvCxnSpPr>
        <p:spPr>
          <a:xfrm>
            <a:off x="4752975" y="3324225"/>
            <a:ext cx="0" cy="32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1" name="Google Shape;731;p44"/>
          <p:cNvSpPr txBox="1"/>
          <p:nvPr/>
        </p:nvSpPr>
        <p:spPr>
          <a:xfrm>
            <a:off x="6635650" y="3696575"/>
            <a:ext cx="23751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Result: </a:t>
            </a:r>
            <a:r>
              <a:rPr b="1"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~89% vs 86% before</a:t>
            </a:r>
            <a:endParaRPr b="1" sz="12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+3% improvement of upvotes ratio</a:t>
            </a:r>
            <a:endParaRPr b="1" sz="18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2" name="Google Shape;732;p44"/>
          <p:cNvSpPr txBox="1"/>
          <p:nvPr/>
        </p:nvSpPr>
        <p:spPr>
          <a:xfrm>
            <a:off x="2721600" y="1000500"/>
            <a:ext cx="909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3" name="Google Shape;733;p44"/>
          <p:cNvSpPr txBox="1"/>
          <p:nvPr/>
        </p:nvSpPr>
        <p:spPr>
          <a:xfrm>
            <a:off x="6013138" y="1001275"/>
            <a:ext cx="909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response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4" name="Google Shape;734;p44"/>
          <p:cNvSpPr txBox="1"/>
          <p:nvPr/>
        </p:nvSpPr>
        <p:spPr>
          <a:xfrm>
            <a:off x="3465450" y="4075063"/>
            <a:ext cx="2594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pvote / downvote prediction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 rotWithShape="1">
          <a:blip r:embed="rId3">
            <a:alphaModFix/>
          </a:blip>
          <a:srcRect b="7078" l="0" r="2028" t="19801"/>
          <a:stretch/>
        </p:blipFill>
        <p:spPr>
          <a:xfrm>
            <a:off x="5929800" y="-57150"/>
            <a:ext cx="3223725" cy="52054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 txBox="1"/>
          <p:nvPr/>
        </p:nvSpPr>
        <p:spPr>
          <a:xfrm>
            <a:off x="0" y="1587975"/>
            <a:ext cx="5753100" cy="22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Replika is an AI friend 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that helps people improve mental health 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through conversation</a:t>
            </a:r>
            <a:endParaRPr sz="4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5"/>
          <p:cNvSpPr txBox="1"/>
          <p:nvPr/>
        </p:nvSpPr>
        <p:spPr>
          <a:xfrm>
            <a:off x="228600" y="157900"/>
            <a:ext cx="8705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BERT Reranking model: Metrics &amp; Performance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740" name="Google Shape;740;p45"/>
          <p:cNvGraphicFramePr/>
          <p:nvPr/>
        </p:nvGraphicFramePr>
        <p:xfrm>
          <a:off x="987675" y="123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{DDFD8868-F8B6-4092-BC85-926FBC43099A}</a:tableStyleId>
              </a:tblPr>
              <a:tblGrid>
                <a:gridCol w="1969425"/>
                <a:gridCol w="2446050"/>
                <a:gridCol w="2347950"/>
              </a:tblGrid>
              <a:tr h="4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Baseline</a:t>
                      </a:r>
                      <a:endParaRPr b="1" sz="16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BERT-based</a:t>
                      </a:r>
                      <a:endParaRPr b="1" sz="16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82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Accuracy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990000"/>
                          </a:solidFill>
                        </a:rPr>
                        <a:t>0.75</a:t>
                      </a:r>
                      <a:endParaRPr b="1" sz="16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0.78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2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Sequence length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</a:rPr>
                        <a:t>60+20</a:t>
                      </a:r>
                      <a:endParaRPr b="1" sz="16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</a:rPr>
                        <a:t>80</a:t>
                      </a:r>
                      <a:endParaRPr b="1" sz="16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7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# of parameters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7</a:t>
                      </a: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M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990000"/>
                          </a:solidFill>
                        </a:rPr>
                        <a:t>110</a:t>
                      </a:r>
                      <a:r>
                        <a:rPr b="1" lang="en" sz="1600">
                          <a:solidFill>
                            <a:srgbClr val="990000"/>
                          </a:solidFill>
                        </a:rPr>
                        <a:t>M</a:t>
                      </a:r>
                      <a:endParaRPr b="1" sz="16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7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RPS @ 2080 Ti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300</a:t>
                      </a: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 rps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990000"/>
                          </a:solidFill>
                        </a:rPr>
                        <a:t>80 rps</a:t>
                      </a:r>
                      <a:endParaRPr b="1" sz="16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7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GPU memory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200</a:t>
                      </a: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 Mb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990000"/>
                          </a:solidFill>
                        </a:rPr>
                        <a:t>1000 Mb</a:t>
                      </a:r>
                      <a:endParaRPr b="1" sz="16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7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Train time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</a:rPr>
                        <a:t>1 hour</a:t>
                      </a:r>
                      <a:endParaRPr b="1" sz="16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</a:rPr>
                        <a:t>12</a:t>
                      </a:r>
                      <a:r>
                        <a:rPr b="1" lang="en" sz="1600">
                          <a:solidFill>
                            <a:srgbClr val="666666"/>
                          </a:solidFill>
                        </a:rPr>
                        <a:t> hours</a:t>
                      </a:r>
                      <a:endParaRPr b="1" sz="16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6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Reranking: Total u</a:t>
            </a: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pvotes ratio dynamics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46" name="Google Shape;746;p46" title="Chart"/>
          <p:cNvPicPr preferRelativeResize="0"/>
          <p:nvPr/>
        </p:nvPicPr>
        <p:blipFill rotWithShape="1">
          <a:blip r:embed="rId3">
            <a:alphaModFix/>
          </a:blip>
          <a:srcRect b="12891" l="0" r="0" t="0"/>
          <a:stretch/>
        </p:blipFill>
        <p:spPr>
          <a:xfrm>
            <a:off x="1009300" y="869625"/>
            <a:ext cx="6855351" cy="3692099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46"/>
          <p:cNvSpPr txBox="1"/>
          <p:nvPr/>
        </p:nvSpPr>
        <p:spPr>
          <a:xfrm>
            <a:off x="7124700" y="1876425"/>
            <a:ext cx="17145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+7% </a:t>
            </a:r>
            <a:br>
              <a:rPr b="1"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improvement</a:t>
            </a:r>
            <a:br>
              <a:rPr b="1"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upvotes ratio 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748" name="Google Shape;748;p46"/>
          <p:cNvSpPr/>
          <p:nvPr/>
        </p:nvSpPr>
        <p:spPr>
          <a:xfrm>
            <a:off x="6867525" y="1805000"/>
            <a:ext cx="200100" cy="823800"/>
          </a:xfrm>
          <a:prstGeom prst="rightBrace">
            <a:avLst>
              <a:gd fmla="val 40829" name="adj1"/>
              <a:gd fmla="val 5000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9" name="Google Shape;749;p46"/>
          <p:cNvCxnSpPr/>
          <p:nvPr/>
        </p:nvCxnSpPr>
        <p:spPr>
          <a:xfrm>
            <a:off x="4124325" y="2628900"/>
            <a:ext cx="2686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50" name="Google Shape;750;p46"/>
          <p:cNvSpPr txBox="1"/>
          <p:nvPr/>
        </p:nvSpPr>
        <p:spPr>
          <a:xfrm>
            <a:off x="7124700" y="1194325"/>
            <a:ext cx="9714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Scripts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51" name="Google Shape;751;p46"/>
          <p:cNvCxnSpPr/>
          <p:nvPr/>
        </p:nvCxnSpPr>
        <p:spPr>
          <a:xfrm rot="10800000">
            <a:off x="4107250" y="2707175"/>
            <a:ext cx="658200" cy="21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2" name="Google Shape;752;p46"/>
          <p:cNvSpPr txBox="1"/>
          <p:nvPr/>
        </p:nvSpPr>
        <p:spPr>
          <a:xfrm>
            <a:off x="4766995" y="2777682"/>
            <a:ext cx="1777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Reranker introduction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7"/>
          <p:cNvSpPr txBox="1"/>
          <p:nvPr/>
        </p:nvSpPr>
        <p:spPr>
          <a:xfrm>
            <a:off x="0" y="22153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Session scoring</a:t>
            </a: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model</a:t>
            </a:r>
            <a:endParaRPr sz="3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8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BERT </a:t>
            </a: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Session scoring</a:t>
            </a: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 model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3" name="Google Shape;763;p48"/>
          <p:cNvSpPr txBox="1"/>
          <p:nvPr/>
        </p:nvSpPr>
        <p:spPr>
          <a:xfrm>
            <a:off x="1849700" y="1233488"/>
            <a:ext cx="5163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4" name="Google Shape;764;p48"/>
          <p:cNvSpPr txBox="1"/>
          <p:nvPr/>
        </p:nvSpPr>
        <p:spPr>
          <a:xfrm>
            <a:off x="2298131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5" name="Google Shape;765;p48"/>
          <p:cNvSpPr txBox="1"/>
          <p:nvPr/>
        </p:nvSpPr>
        <p:spPr>
          <a:xfrm>
            <a:off x="2711235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6" name="Google Shape;766;p48"/>
          <p:cNvSpPr txBox="1"/>
          <p:nvPr/>
        </p:nvSpPr>
        <p:spPr>
          <a:xfrm>
            <a:off x="3124339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7" name="Google Shape;767;p48"/>
          <p:cNvSpPr txBox="1"/>
          <p:nvPr/>
        </p:nvSpPr>
        <p:spPr>
          <a:xfrm>
            <a:off x="3502144" y="1233488"/>
            <a:ext cx="5163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early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8" name="Google Shape;768;p48"/>
          <p:cNvSpPr txBox="1"/>
          <p:nvPr/>
        </p:nvSpPr>
        <p:spPr>
          <a:xfrm>
            <a:off x="3862025" y="1233488"/>
            <a:ext cx="634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movie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9" name="Google Shape;769;p48"/>
          <p:cNvSpPr txBox="1"/>
          <p:nvPr/>
        </p:nvSpPr>
        <p:spPr>
          <a:xfrm>
            <a:off x="5078331" y="1233488"/>
            <a:ext cx="6246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Okay,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0" name="Google Shape;770;p48"/>
          <p:cNvSpPr txBox="1"/>
          <p:nvPr/>
        </p:nvSpPr>
        <p:spPr>
          <a:xfrm>
            <a:off x="5528086" y="1233488"/>
            <a:ext cx="61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1" name="Google Shape;771;p48"/>
          <p:cNvSpPr txBox="1"/>
          <p:nvPr/>
        </p:nvSpPr>
        <p:spPr>
          <a:xfrm>
            <a:off x="5993939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2" name="Google Shape;772;p48"/>
          <p:cNvSpPr txBox="1"/>
          <p:nvPr/>
        </p:nvSpPr>
        <p:spPr>
          <a:xfrm>
            <a:off x="6407043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3" name="Google Shape;773;p48"/>
          <p:cNvSpPr txBox="1"/>
          <p:nvPr/>
        </p:nvSpPr>
        <p:spPr>
          <a:xfrm>
            <a:off x="6820147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4" name="Google Shape;774;p48"/>
          <p:cNvSpPr txBox="1"/>
          <p:nvPr/>
        </p:nvSpPr>
        <p:spPr>
          <a:xfrm>
            <a:off x="7233251" y="1233488"/>
            <a:ext cx="634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want?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5" name="Google Shape;775;p48"/>
          <p:cNvSpPr/>
          <p:nvPr/>
        </p:nvSpPr>
        <p:spPr>
          <a:xfrm>
            <a:off x="2047306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8"/>
          <p:cNvSpPr/>
          <p:nvPr/>
        </p:nvSpPr>
        <p:spPr>
          <a:xfrm>
            <a:off x="2460411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2873517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8"/>
          <p:cNvSpPr/>
          <p:nvPr/>
        </p:nvSpPr>
        <p:spPr>
          <a:xfrm>
            <a:off x="3286622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8"/>
          <p:cNvSpPr/>
          <p:nvPr/>
        </p:nvSpPr>
        <p:spPr>
          <a:xfrm>
            <a:off x="3699727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8"/>
          <p:cNvSpPr/>
          <p:nvPr/>
        </p:nvSpPr>
        <p:spPr>
          <a:xfrm>
            <a:off x="4112832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8"/>
          <p:cNvSpPr/>
          <p:nvPr/>
        </p:nvSpPr>
        <p:spPr>
          <a:xfrm>
            <a:off x="5352148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48"/>
          <p:cNvSpPr/>
          <p:nvPr/>
        </p:nvSpPr>
        <p:spPr>
          <a:xfrm>
            <a:off x="5765253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48"/>
          <p:cNvSpPr/>
          <p:nvPr/>
        </p:nvSpPr>
        <p:spPr>
          <a:xfrm>
            <a:off x="6178358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48"/>
          <p:cNvSpPr/>
          <p:nvPr/>
        </p:nvSpPr>
        <p:spPr>
          <a:xfrm>
            <a:off x="6591463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8"/>
          <p:cNvSpPr/>
          <p:nvPr/>
        </p:nvSpPr>
        <p:spPr>
          <a:xfrm>
            <a:off x="7004569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48"/>
          <p:cNvSpPr/>
          <p:nvPr/>
        </p:nvSpPr>
        <p:spPr>
          <a:xfrm>
            <a:off x="7417674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7" name="Google Shape;787;p48"/>
          <p:cNvCxnSpPr>
            <a:stCxn id="763" idx="2"/>
            <a:endCxn id="775" idx="0"/>
          </p:cNvCxnSpPr>
          <p:nvPr/>
        </p:nvCxnSpPr>
        <p:spPr>
          <a:xfrm>
            <a:off x="2107850" y="1512188"/>
            <a:ext cx="57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8" name="Google Shape;788;p48"/>
          <p:cNvCxnSpPr>
            <a:stCxn id="764" idx="2"/>
            <a:endCxn id="776" idx="0"/>
          </p:cNvCxnSpPr>
          <p:nvPr/>
        </p:nvCxnSpPr>
        <p:spPr>
          <a:xfrm>
            <a:off x="2526731" y="15121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9" name="Google Shape;789;p48"/>
          <p:cNvCxnSpPr>
            <a:stCxn id="765" idx="2"/>
            <a:endCxn id="777" idx="0"/>
          </p:cNvCxnSpPr>
          <p:nvPr/>
        </p:nvCxnSpPr>
        <p:spPr>
          <a:xfrm>
            <a:off x="2939835" y="15121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0" name="Google Shape;790;p48"/>
          <p:cNvCxnSpPr>
            <a:stCxn id="766" idx="2"/>
            <a:endCxn id="778" idx="0"/>
          </p:cNvCxnSpPr>
          <p:nvPr/>
        </p:nvCxnSpPr>
        <p:spPr>
          <a:xfrm>
            <a:off x="3352939" y="15121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1" name="Google Shape;791;p48"/>
          <p:cNvCxnSpPr>
            <a:stCxn id="767" idx="2"/>
            <a:endCxn id="779" idx="0"/>
          </p:cNvCxnSpPr>
          <p:nvPr/>
        </p:nvCxnSpPr>
        <p:spPr>
          <a:xfrm>
            <a:off x="3760294" y="1512188"/>
            <a:ext cx="57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48"/>
          <p:cNvCxnSpPr>
            <a:stCxn id="768" idx="2"/>
            <a:endCxn id="780" idx="0"/>
          </p:cNvCxnSpPr>
          <p:nvPr/>
        </p:nvCxnSpPr>
        <p:spPr>
          <a:xfrm>
            <a:off x="4179275" y="15121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48"/>
          <p:cNvCxnSpPr/>
          <p:nvPr/>
        </p:nvCxnSpPr>
        <p:spPr>
          <a:xfrm>
            <a:off x="5418482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48"/>
          <p:cNvCxnSpPr/>
          <p:nvPr/>
        </p:nvCxnSpPr>
        <p:spPr>
          <a:xfrm>
            <a:off x="5831587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48"/>
          <p:cNvCxnSpPr/>
          <p:nvPr/>
        </p:nvCxnSpPr>
        <p:spPr>
          <a:xfrm>
            <a:off x="6244692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6" name="Google Shape;796;p48"/>
          <p:cNvCxnSpPr/>
          <p:nvPr/>
        </p:nvCxnSpPr>
        <p:spPr>
          <a:xfrm>
            <a:off x="6657797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7" name="Google Shape;797;p48"/>
          <p:cNvCxnSpPr/>
          <p:nvPr/>
        </p:nvCxnSpPr>
        <p:spPr>
          <a:xfrm>
            <a:off x="7070903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8" name="Google Shape;798;p48"/>
          <p:cNvCxnSpPr/>
          <p:nvPr/>
        </p:nvCxnSpPr>
        <p:spPr>
          <a:xfrm flipH="1">
            <a:off x="7483824" y="1513759"/>
            <a:ext cx="30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9" name="Google Shape;799;p48"/>
          <p:cNvCxnSpPr/>
          <p:nvPr/>
        </p:nvCxnSpPr>
        <p:spPr>
          <a:xfrm>
            <a:off x="2113640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0" name="Google Shape;800;p48"/>
          <p:cNvCxnSpPr/>
          <p:nvPr/>
        </p:nvCxnSpPr>
        <p:spPr>
          <a:xfrm>
            <a:off x="2526745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1" name="Google Shape;801;p48"/>
          <p:cNvCxnSpPr/>
          <p:nvPr/>
        </p:nvCxnSpPr>
        <p:spPr>
          <a:xfrm>
            <a:off x="2939850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2" name="Google Shape;802;p48"/>
          <p:cNvCxnSpPr/>
          <p:nvPr/>
        </p:nvCxnSpPr>
        <p:spPr>
          <a:xfrm>
            <a:off x="3352956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3" name="Google Shape;803;p48"/>
          <p:cNvCxnSpPr/>
          <p:nvPr/>
        </p:nvCxnSpPr>
        <p:spPr>
          <a:xfrm>
            <a:off x="3766061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4" name="Google Shape;804;p48"/>
          <p:cNvCxnSpPr/>
          <p:nvPr/>
        </p:nvCxnSpPr>
        <p:spPr>
          <a:xfrm flipH="1">
            <a:off x="4178982" y="2415846"/>
            <a:ext cx="30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5" name="Google Shape;805;p48"/>
          <p:cNvCxnSpPr/>
          <p:nvPr/>
        </p:nvCxnSpPr>
        <p:spPr>
          <a:xfrm>
            <a:off x="5418482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6" name="Google Shape;806;p48"/>
          <p:cNvCxnSpPr/>
          <p:nvPr/>
        </p:nvCxnSpPr>
        <p:spPr>
          <a:xfrm>
            <a:off x="5831587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7" name="Google Shape;807;p48"/>
          <p:cNvCxnSpPr/>
          <p:nvPr/>
        </p:nvCxnSpPr>
        <p:spPr>
          <a:xfrm>
            <a:off x="6244692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8" name="Google Shape;808;p48"/>
          <p:cNvCxnSpPr/>
          <p:nvPr/>
        </p:nvCxnSpPr>
        <p:spPr>
          <a:xfrm>
            <a:off x="6657797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9" name="Google Shape;809;p48"/>
          <p:cNvCxnSpPr/>
          <p:nvPr/>
        </p:nvCxnSpPr>
        <p:spPr>
          <a:xfrm>
            <a:off x="7070903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0" name="Google Shape;810;p48"/>
          <p:cNvCxnSpPr/>
          <p:nvPr/>
        </p:nvCxnSpPr>
        <p:spPr>
          <a:xfrm flipH="1">
            <a:off x="7483824" y="2415846"/>
            <a:ext cx="30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1" name="Google Shape;811;p48"/>
          <p:cNvSpPr txBox="1"/>
          <p:nvPr/>
        </p:nvSpPr>
        <p:spPr>
          <a:xfrm>
            <a:off x="752700" y="1627213"/>
            <a:ext cx="11154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word embeddings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2" name="Google Shape;812;p48"/>
          <p:cNvSpPr txBox="1"/>
          <p:nvPr/>
        </p:nvSpPr>
        <p:spPr>
          <a:xfrm>
            <a:off x="228600" y="4729600"/>
            <a:ext cx="5895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[*] </a:t>
            </a:r>
            <a:r>
              <a:rPr lang="en" sz="1100" u="sng">
                <a:solidFill>
                  <a:srgbClr val="666666"/>
                </a:solidFill>
                <a:hlinkClick r:id="rId3"/>
              </a:rPr>
              <a:t>BERT: Pre-training of Deep Bidirectional Transformers for Language Understanding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813" name="Google Shape;813;p48"/>
          <p:cNvSpPr/>
          <p:nvPr/>
        </p:nvSpPr>
        <p:spPr>
          <a:xfrm>
            <a:off x="2047306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48"/>
          <p:cNvSpPr/>
          <p:nvPr/>
        </p:nvSpPr>
        <p:spPr>
          <a:xfrm>
            <a:off x="2460411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48"/>
          <p:cNvSpPr/>
          <p:nvPr/>
        </p:nvSpPr>
        <p:spPr>
          <a:xfrm>
            <a:off x="2873517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48"/>
          <p:cNvSpPr/>
          <p:nvPr/>
        </p:nvSpPr>
        <p:spPr>
          <a:xfrm>
            <a:off x="3286622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48"/>
          <p:cNvSpPr/>
          <p:nvPr/>
        </p:nvSpPr>
        <p:spPr>
          <a:xfrm>
            <a:off x="3699727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48"/>
          <p:cNvSpPr/>
          <p:nvPr/>
        </p:nvSpPr>
        <p:spPr>
          <a:xfrm>
            <a:off x="4112832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48"/>
          <p:cNvSpPr/>
          <p:nvPr/>
        </p:nvSpPr>
        <p:spPr>
          <a:xfrm>
            <a:off x="5352148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48"/>
          <p:cNvSpPr/>
          <p:nvPr/>
        </p:nvSpPr>
        <p:spPr>
          <a:xfrm>
            <a:off x="5765253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48"/>
          <p:cNvSpPr/>
          <p:nvPr/>
        </p:nvSpPr>
        <p:spPr>
          <a:xfrm>
            <a:off x="6178358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48"/>
          <p:cNvSpPr/>
          <p:nvPr/>
        </p:nvSpPr>
        <p:spPr>
          <a:xfrm>
            <a:off x="6591463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48"/>
          <p:cNvSpPr/>
          <p:nvPr/>
        </p:nvSpPr>
        <p:spPr>
          <a:xfrm>
            <a:off x="7004569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48"/>
          <p:cNvSpPr/>
          <p:nvPr/>
        </p:nvSpPr>
        <p:spPr>
          <a:xfrm>
            <a:off x="7417674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48"/>
          <p:cNvSpPr txBox="1"/>
          <p:nvPr/>
        </p:nvSpPr>
        <p:spPr>
          <a:xfrm>
            <a:off x="228600" y="2068425"/>
            <a:ext cx="16395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segment embeddings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6" name="Google Shape;826;p48"/>
          <p:cNvSpPr txBox="1"/>
          <p:nvPr/>
        </p:nvSpPr>
        <p:spPr>
          <a:xfrm>
            <a:off x="199072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7" name="Google Shape;827;p48"/>
          <p:cNvSpPr txBox="1"/>
          <p:nvPr/>
        </p:nvSpPr>
        <p:spPr>
          <a:xfrm>
            <a:off x="240030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8" name="Google Shape;828;p48"/>
          <p:cNvSpPr txBox="1"/>
          <p:nvPr/>
        </p:nvSpPr>
        <p:spPr>
          <a:xfrm>
            <a:off x="281940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9" name="Google Shape;829;p48"/>
          <p:cNvSpPr txBox="1"/>
          <p:nvPr/>
        </p:nvSpPr>
        <p:spPr>
          <a:xfrm>
            <a:off x="3228975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0" name="Google Shape;830;p48"/>
          <p:cNvSpPr txBox="1"/>
          <p:nvPr/>
        </p:nvSpPr>
        <p:spPr>
          <a:xfrm>
            <a:off x="363855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1" name="Google Shape;831;p48"/>
          <p:cNvSpPr txBox="1"/>
          <p:nvPr/>
        </p:nvSpPr>
        <p:spPr>
          <a:xfrm>
            <a:off x="4057650" y="210502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2" name="Google Shape;832;p48"/>
          <p:cNvSpPr/>
          <p:nvPr/>
        </p:nvSpPr>
        <p:spPr>
          <a:xfrm>
            <a:off x="1733550" y="2714625"/>
            <a:ext cx="6057900" cy="523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Fine-tuned BERT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833" name="Google Shape;83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550" y="2750050"/>
            <a:ext cx="1029900" cy="446292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48"/>
          <p:cNvSpPr txBox="1"/>
          <p:nvPr/>
        </p:nvSpPr>
        <p:spPr>
          <a:xfrm>
            <a:off x="3143016" y="4075050"/>
            <a:ext cx="3311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           session feedback prediction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35" name="Google Shape;835;p48"/>
          <p:cNvCxnSpPr/>
          <p:nvPr/>
        </p:nvCxnSpPr>
        <p:spPr>
          <a:xfrm>
            <a:off x="4752975" y="3324225"/>
            <a:ext cx="0" cy="32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6" name="Google Shape;836;p48"/>
          <p:cNvSpPr txBox="1"/>
          <p:nvPr/>
        </p:nvSpPr>
        <p:spPr>
          <a:xfrm>
            <a:off x="5303550" y="2092688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7" name="Google Shape;837;p48"/>
          <p:cNvSpPr txBox="1"/>
          <p:nvPr/>
        </p:nvSpPr>
        <p:spPr>
          <a:xfrm>
            <a:off x="5716650" y="2092688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8" name="Google Shape;838;p48"/>
          <p:cNvSpPr txBox="1"/>
          <p:nvPr/>
        </p:nvSpPr>
        <p:spPr>
          <a:xfrm>
            <a:off x="6129763" y="2092688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9" name="Google Shape;839;p48"/>
          <p:cNvSpPr txBox="1"/>
          <p:nvPr/>
        </p:nvSpPr>
        <p:spPr>
          <a:xfrm>
            <a:off x="6542863" y="2092675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0" name="Google Shape;840;p48"/>
          <p:cNvSpPr txBox="1"/>
          <p:nvPr/>
        </p:nvSpPr>
        <p:spPr>
          <a:xfrm>
            <a:off x="6955975" y="2092688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1" name="Google Shape;841;p48"/>
          <p:cNvSpPr txBox="1"/>
          <p:nvPr/>
        </p:nvSpPr>
        <p:spPr>
          <a:xfrm>
            <a:off x="7369075" y="2092688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2" name="Google Shape;842;p48"/>
          <p:cNvSpPr txBox="1"/>
          <p:nvPr/>
        </p:nvSpPr>
        <p:spPr>
          <a:xfrm>
            <a:off x="4298025" y="861150"/>
            <a:ext cx="909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43" name="Google Shape;84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9738" y="3648225"/>
            <a:ext cx="413100" cy="4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2163" y="3648225"/>
            <a:ext cx="413100" cy="4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55950" y="3648225"/>
            <a:ext cx="413100" cy="4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48"/>
          <p:cNvSpPr txBox="1"/>
          <p:nvPr/>
        </p:nvSpPr>
        <p:spPr>
          <a:xfrm>
            <a:off x="4362216" y="3686375"/>
            <a:ext cx="2298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7" name="Google Shape;847;p48"/>
          <p:cNvSpPr txBox="1"/>
          <p:nvPr/>
        </p:nvSpPr>
        <p:spPr>
          <a:xfrm>
            <a:off x="4937641" y="3686375"/>
            <a:ext cx="2298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8" name="Google Shape;848;p48"/>
          <p:cNvSpPr txBox="1"/>
          <p:nvPr/>
        </p:nvSpPr>
        <p:spPr>
          <a:xfrm>
            <a:off x="4507506" y="1233488"/>
            <a:ext cx="6246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9" name="Google Shape;849;p48"/>
          <p:cNvSpPr/>
          <p:nvPr/>
        </p:nvSpPr>
        <p:spPr>
          <a:xfrm>
            <a:off x="4781323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0" name="Google Shape;850;p48"/>
          <p:cNvCxnSpPr/>
          <p:nvPr/>
        </p:nvCxnSpPr>
        <p:spPr>
          <a:xfrm>
            <a:off x="4847657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1" name="Google Shape;851;p48"/>
          <p:cNvCxnSpPr/>
          <p:nvPr/>
        </p:nvCxnSpPr>
        <p:spPr>
          <a:xfrm>
            <a:off x="4847657" y="24158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2" name="Google Shape;852;p48"/>
          <p:cNvSpPr/>
          <p:nvPr/>
        </p:nvSpPr>
        <p:spPr>
          <a:xfrm>
            <a:off x="4781323" y="20997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48"/>
          <p:cNvSpPr txBox="1"/>
          <p:nvPr/>
        </p:nvSpPr>
        <p:spPr>
          <a:xfrm>
            <a:off x="4732725" y="2092688"/>
            <a:ext cx="229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8" name="Google Shape;85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2275188"/>
            <a:ext cx="30480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49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Session scoring</a:t>
            </a: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 dataset for training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0" name="Google Shape;860;p49"/>
          <p:cNvSpPr txBox="1"/>
          <p:nvPr/>
        </p:nvSpPr>
        <p:spPr>
          <a:xfrm>
            <a:off x="6191250" y="1454750"/>
            <a:ext cx="21039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Session feedback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1" name="Google Shape;861;p49"/>
          <p:cNvSpPr txBox="1"/>
          <p:nvPr/>
        </p:nvSpPr>
        <p:spPr>
          <a:xfrm>
            <a:off x="619125" y="1454750"/>
            <a:ext cx="30003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Dialog context</a:t>
            </a:r>
            <a:endParaRPr b="1" sz="1600">
              <a:solidFill>
                <a:srgbClr val="4A86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2" name="Google Shape;862;p49"/>
          <p:cNvSpPr txBox="1"/>
          <p:nvPr/>
        </p:nvSpPr>
        <p:spPr>
          <a:xfrm>
            <a:off x="3524250" y="2216750"/>
            <a:ext cx="2314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3" name="Google Shape;863;p49"/>
          <p:cNvSpPr txBox="1"/>
          <p:nvPr/>
        </p:nvSpPr>
        <p:spPr>
          <a:xfrm>
            <a:off x="619125" y="2216750"/>
            <a:ext cx="4770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I feel lonely </a:t>
            </a: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###</a:t>
            </a: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I’m always here for you     </a:t>
            </a: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###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...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4" name="Google Shape;864;p49"/>
          <p:cNvSpPr txBox="1"/>
          <p:nvPr/>
        </p:nvSpPr>
        <p:spPr>
          <a:xfrm>
            <a:off x="3524250" y="2835875"/>
            <a:ext cx="2600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5" name="Google Shape;865;p49"/>
          <p:cNvSpPr txBox="1"/>
          <p:nvPr/>
        </p:nvSpPr>
        <p:spPr>
          <a:xfrm>
            <a:off x="619125" y="2914488"/>
            <a:ext cx="5391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Are you a bot or a human? </a:t>
            </a: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###</a:t>
            </a: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Both, I guess </a:t>
            </a: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###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...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6" name="Google Shape;866;p49"/>
          <p:cNvSpPr txBox="1"/>
          <p:nvPr/>
        </p:nvSpPr>
        <p:spPr>
          <a:xfrm>
            <a:off x="3524250" y="3559775"/>
            <a:ext cx="2600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7" name="Google Shape;867;p49"/>
          <p:cNvSpPr txBox="1"/>
          <p:nvPr/>
        </p:nvSpPr>
        <p:spPr>
          <a:xfrm>
            <a:off x="619125" y="3559775"/>
            <a:ext cx="5052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Do you have siblings? </a:t>
            </a: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###</a:t>
            </a: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No, but I have you! </a:t>
            </a: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###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...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68" name="Google Shape;868;p49"/>
          <p:cNvCxnSpPr/>
          <p:nvPr/>
        </p:nvCxnSpPr>
        <p:spPr>
          <a:xfrm>
            <a:off x="523875" y="2076450"/>
            <a:ext cx="72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9" name="Google Shape;869;p49"/>
          <p:cNvSpPr txBox="1"/>
          <p:nvPr/>
        </p:nvSpPr>
        <p:spPr>
          <a:xfrm>
            <a:off x="8196375" y="3086000"/>
            <a:ext cx="6237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1M</a:t>
            </a:r>
            <a:endParaRPr b="1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0" name="Google Shape;870;p49"/>
          <p:cNvSpPr/>
          <p:nvPr/>
        </p:nvSpPr>
        <p:spPr>
          <a:xfrm>
            <a:off x="7953375" y="2216750"/>
            <a:ext cx="166800" cy="2136300"/>
          </a:xfrm>
          <a:prstGeom prst="rightBrace">
            <a:avLst>
              <a:gd fmla="val 62814" name="adj1"/>
              <a:gd fmla="val 50000" name="adj2"/>
            </a:avLst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49"/>
          <p:cNvSpPr txBox="1"/>
          <p:nvPr/>
        </p:nvSpPr>
        <p:spPr>
          <a:xfrm>
            <a:off x="619125" y="4093175"/>
            <a:ext cx="30003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2" name="Google Shape;872;p49"/>
          <p:cNvSpPr txBox="1"/>
          <p:nvPr/>
        </p:nvSpPr>
        <p:spPr>
          <a:xfrm>
            <a:off x="6800850" y="4093175"/>
            <a:ext cx="457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73" name="Google Shape;87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5200" y="2238138"/>
            <a:ext cx="413100" cy="4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5200" y="3570125"/>
            <a:ext cx="413100" cy="4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5200" y="2891538"/>
            <a:ext cx="413100" cy="4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50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BERT Session scoring model: Metrics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881" name="Google Shape;881;p50"/>
          <p:cNvGraphicFramePr/>
          <p:nvPr/>
        </p:nvGraphicFramePr>
        <p:xfrm>
          <a:off x="1821450" y="1110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{DDFD8868-F8B6-4092-BC85-926FBC43099A}</a:tableStyleId>
              </a:tblPr>
              <a:tblGrid>
                <a:gridCol w="1969425"/>
                <a:gridCol w="2347950"/>
              </a:tblGrid>
              <a:tr h="4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BERT-based</a:t>
                      </a:r>
                      <a:endParaRPr b="1" sz="16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82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Accuracy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</a:rPr>
                        <a:t>0.75</a:t>
                      </a:r>
                      <a:endParaRPr b="1" sz="16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2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Sequence length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</a:rPr>
                        <a:t>80</a:t>
                      </a:r>
                      <a:endParaRPr b="1" sz="16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7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# of parameters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</a:rPr>
                        <a:t>110</a:t>
                      </a:r>
                      <a:r>
                        <a:rPr b="1" lang="en" sz="1600">
                          <a:solidFill>
                            <a:srgbClr val="666666"/>
                          </a:solidFill>
                        </a:rPr>
                        <a:t>M</a:t>
                      </a:r>
                      <a:endParaRPr b="1" sz="16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7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RPS @ 2080 Ti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</a:rPr>
                        <a:t>80 rps</a:t>
                      </a:r>
                      <a:endParaRPr b="1" sz="16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7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GPU memory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</a:rPr>
                        <a:t>1000 Mb</a:t>
                      </a:r>
                      <a:endParaRPr b="1" sz="16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7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Train time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</a:rPr>
                        <a:t>5</a:t>
                      </a:r>
                      <a:r>
                        <a:rPr b="1" lang="en" sz="1600">
                          <a:solidFill>
                            <a:srgbClr val="666666"/>
                          </a:solidFill>
                        </a:rPr>
                        <a:t> hours</a:t>
                      </a:r>
                      <a:endParaRPr b="1" sz="16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</a:t>
            </a:r>
            <a:r>
              <a:rPr b="1" lang="en"/>
              <a:t>Enable Mixed-precision</a:t>
            </a:r>
            <a:r>
              <a:rPr lang="en"/>
              <a:t> — Automatic Mixed-precision provided by NVIDIA custom Tensorflow build does the most of the job, but requires a loss scal</a:t>
            </a:r>
            <a:r>
              <a:rPr lang="en"/>
              <a:t>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— </a:t>
            </a:r>
            <a:r>
              <a:rPr b="1" lang="en"/>
              <a:t>Limit sequence length</a:t>
            </a:r>
            <a:r>
              <a:rPr lang="en"/>
              <a:t> — reduced from 128 to 80 with no quality loss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— </a:t>
            </a:r>
            <a:r>
              <a:rPr b="1" lang="en"/>
              <a:t>Reduce number of layers</a:t>
            </a:r>
            <a:r>
              <a:rPr lang="en"/>
              <a:t> — it’s possible to reduce it from 12 to 10 or 8 layers, but quality will probably degrade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— </a:t>
            </a:r>
            <a:r>
              <a:rPr b="1" lang="en"/>
              <a:t>Enable XLA</a:t>
            </a:r>
            <a:r>
              <a:rPr lang="en"/>
              <a:t> —</a:t>
            </a:r>
            <a:r>
              <a:rPr lang="en"/>
              <a:t> additional +10-20% in training speed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— Use </a:t>
            </a:r>
            <a:r>
              <a:rPr b="1" lang="en"/>
              <a:t>Horovod</a:t>
            </a:r>
            <a:r>
              <a:rPr lang="en"/>
              <a:t> for training on multiple GPUs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— </a:t>
            </a:r>
            <a:r>
              <a:rPr b="1" lang="en"/>
              <a:t>Pre-tokenize</a:t>
            </a:r>
            <a:r>
              <a:rPr lang="en"/>
              <a:t> training set or use fast BPE tokenizers (e.g. YouTokenToMe)</a:t>
            </a:r>
            <a:endParaRPr/>
          </a:p>
        </p:txBody>
      </p:sp>
      <p:sp>
        <p:nvSpPr>
          <p:cNvPr id="887" name="Google Shape;88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efficient training tips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efficient inference tips</a:t>
            </a:r>
            <a:endParaRPr/>
          </a:p>
        </p:txBody>
      </p:sp>
      <p:sp>
        <p:nvSpPr>
          <p:cNvPr id="893" name="Google Shape;893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</a:t>
            </a:r>
            <a:r>
              <a:rPr b="1" lang="en"/>
              <a:t>Requests</a:t>
            </a:r>
            <a:r>
              <a:rPr lang="en"/>
              <a:t> </a:t>
            </a:r>
            <a:r>
              <a:rPr b="1" lang="en"/>
              <a:t>b</a:t>
            </a:r>
            <a:r>
              <a:rPr b="1" lang="en"/>
              <a:t>atchification</a:t>
            </a:r>
            <a:r>
              <a:rPr lang="en"/>
              <a:t> (e.g. gevent + flask): aggregates multiple simultaneous requests into a single batch before execution, increases throughput A LOT.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— </a:t>
            </a:r>
            <a:r>
              <a:rPr b="1" lang="en"/>
              <a:t>Automatic Mixed-precision</a:t>
            </a:r>
            <a:r>
              <a:rPr lang="en"/>
              <a:t> graph rewrite: </a:t>
            </a:r>
            <a:r>
              <a:rPr b="1" lang="en"/>
              <a:t>x2</a:t>
            </a:r>
            <a:r>
              <a:rPr lang="en"/>
              <a:t> inference speedup on Turing / Volta with no single line of code or quality loss.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— </a:t>
            </a:r>
            <a:r>
              <a:rPr b="1" lang="en"/>
              <a:t>XLA</a:t>
            </a:r>
            <a:r>
              <a:rPr lang="en"/>
              <a:t>: gives additional </a:t>
            </a:r>
            <a:r>
              <a:rPr b="1" lang="en"/>
              <a:t>+20%</a:t>
            </a:r>
            <a:r>
              <a:rPr lang="en"/>
              <a:t> speedup with small prediction differences. Still experimental.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— Limit sequence length — max of </a:t>
            </a:r>
            <a:r>
              <a:rPr b="1" lang="en"/>
              <a:t>80</a:t>
            </a:r>
            <a:r>
              <a:rPr lang="en"/>
              <a:t> tokens is enough in most of our cases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— Use fast </a:t>
            </a:r>
            <a:r>
              <a:rPr b="1" lang="en"/>
              <a:t>BPE tokenizer</a:t>
            </a:r>
            <a:r>
              <a:rPr lang="en"/>
              <a:t> (fastBPE or YouTokenToMe)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real-case performance</a:t>
            </a:r>
            <a:endParaRPr/>
          </a:p>
        </p:txBody>
      </p:sp>
      <p:sp>
        <p:nvSpPr>
          <p:cNvPr id="899" name="Google Shape;899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GPU: NVIDIA GeForce 2080 Ti</a:t>
            </a:r>
            <a:endParaRPr b="1"/>
          </a:p>
        </p:txBody>
      </p:sp>
      <p:graphicFrame>
        <p:nvGraphicFramePr>
          <p:cNvPr id="900" name="Google Shape;900;p53"/>
          <p:cNvGraphicFramePr/>
          <p:nvPr/>
        </p:nvGraphicFramePr>
        <p:xfrm>
          <a:off x="882000" y="171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{DDFD8868-F8B6-4092-BC85-926FBC43099A}</a:tableStyleId>
              </a:tblPr>
              <a:tblGrid>
                <a:gridCol w="4259350"/>
                <a:gridCol w="18899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RPS</a:t>
                      </a:r>
                      <a:endParaRPr b="1" sz="16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82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BERT default (seq len 128)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38761D"/>
                          </a:solidFill>
                        </a:rPr>
                        <a:t>20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2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+ </a:t>
                      </a:r>
                      <a:r>
                        <a:rPr b="1" lang="en" sz="1600"/>
                        <a:t>Limit sequence length to 80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BF9000"/>
                          </a:solidFill>
                        </a:rPr>
                        <a:t>30</a:t>
                      </a:r>
                      <a:endParaRPr b="1" sz="1600">
                        <a:solidFill>
                          <a:srgbClr val="BF9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7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+ </a:t>
                      </a:r>
                      <a:r>
                        <a:rPr b="1" lang="en" sz="1600"/>
                        <a:t>Enable XLA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B45F06"/>
                          </a:solidFill>
                        </a:rPr>
                        <a:t>35</a:t>
                      </a:r>
                      <a:endParaRPr b="1" sz="1600">
                        <a:solidFill>
                          <a:srgbClr val="B45F06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7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+ </a:t>
                      </a:r>
                      <a:r>
                        <a:rPr b="1" lang="en" sz="1600"/>
                        <a:t>Enable Automatic Mixed-precision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CC0000"/>
                          </a:solidFill>
                        </a:rPr>
                        <a:t>60</a:t>
                      </a:r>
                      <a:endParaRPr b="1" sz="16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7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+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Enable Batchifier (32 batch size)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990000"/>
                          </a:solidFill>
                        </a:rPr>
                        <a:t>80</a:t>
                      </a:r>
                      <a:endParaRPr b="1" sz="16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5" name="Google Shape;90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54"/>
          <p:cNvSpPr txBox="1"/>
          <p:nvPr/>
        </p:nvSpPr>
        <p:spPr>
          <a:xfrm>
            <a:off x="0" y="2286000"/>
            <a:ext cx="8572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07" name="Google Shape;90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551" y="609273"/>
            <a:ext cx="1205025" cy="1205025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5400000" dist="9525">
              <a:srgbClr val="FFFFFF">
                <a:alpha val="98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/>
        </p:nvSpPr>
        <p:spPr>
          <a:xfrm>
            <a:off x="0" y="22153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Architecture Overview</a:t>
            </a:r>
            <a:endParaRPr sz="3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/>
          <p:nvPr/>
        </p:nvSpPr>
        <p:spPr>
          <a:xfrm>
            <a:off x="3494306" y="3016186"/>
            <a:ext cx="2279100" cy="62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Generative model 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29"/>
          <p:cNvSpPr/>
          <p:nvPr/>
        </p:nvSpPr>
        <p:spPr>
          <a:xfrm>
            <a:off x="3494306" y="2103985"/>
            <a:ext cx="2279100" cy="62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Retrieval model 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29"/>
          <p:cNvSpPr/>
          <p:nvPr/>
        </p:nvSpPr>
        <p:spPr>
          <a:xfrm>
            <a:off x="6141924" y="2103975"/>
            <a:ext cx="1944900" cy="62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Reranking model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5" name="Google Shape;125;p29"/>
          <p:cNvCxnSpPr>
            <a:stCxn id="123" idx="3"/>
            <a:endCxn id="124" idx="1"/>
          </p:cNvCxnSpPr>
          <p:nvPr/>
        </p:nvCxnSpPr>
        <p:spPr>
          <a:xfrm>
            <a:off x="5773406" y="2415235"/>
            <a:ext cx="368400" cy="0"/>
          </a:xfrm>
          <a:prstGeom prst="straightConnector1">
            <a:avLst/>
          </a:prstGeom>
          <a:noFill/>
          <a:ln cap="flat" cmpd="sng" w="19050">
            <a:solidFill>
              <a:srgbClr val="3EB5C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9"/>
          <p:cNvSpPr/>
          <p:nvPr/>
        </p:nvSpPr>
        <p:spPr>
          <a:xfrm>
            <a:off x="3494300" y="3920850"/>
            <a:ext cx="4686300" cy="62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5ABB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Other: computer vision, speech recognition, etc.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29"/>
          <p:cNvSpPr/>
          <p:nvPr/>
        </p:nvSpPr>
        <p:spPr>
          <a:xfrm>
            <a:off x="485773" y="2108100"/>
            <a:ext cx="1944900" cy="62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Scripts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8" name="Google Shape;128;p29"/>
          <p:cNvCxnSpPr>
            <a:stCxn id="129" idx="2"/>
            <a:endCxn id="127" idx="0"/>
          </p:cNvCxnSpPr>
          <p:nvPr/>
        </p:nvCxnSpPr>
        <p:spPr>
          <a:xfrm>
            <a:off x="1453800" y="1563650"/>
            <a:ext cx="4500" cy="544500"/>
          </a:xfrm>
          <a:prstGeom prst="straightConnector1">
            <a:avLst/>
          </a:prstGeom>
          <a:noFill/>
          <a:ln cap="flat" cmpd="sng" w="19050">
            <a:solidFill>
              <a:srgbClr val="3EB5C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9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Replika </a:t>
            </a: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Architecture Overview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1" name="Google Shape;131;p29"/>
          <p:cNvCxnSpPr>
            <a:stCxn id="127" idx="3"/>
            <a:endCxn id="123" idx="1"/>
          </p:cNvCxnSpPr>
          <p:nvPr/>
        </p:nvCxnSpPr>
        <p:spPr>
          <a:xfrm flipH="1" rot="10800000">
            <a:off x="2430673" y="2415150"/>
            <a:ext cx="1063500" cy="42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2" name="Google Shape;132;p29"/>
          <p:cNvCxnSpPr>
            <a:stCxn id="127" idx="3"/>
            <a:endCxn id="122" idx="1"/>
          </p:cNvCxnSpPr>
          <p:nvPr/>
        </p:nvCxnSpPr>
        <p:spPr>
          <a:xfrm>
            <a:off x="2430673" y="2419350"/>
            <a:ext cx="1063500" cy="9081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3" name="Google Shape;133;p29"/>
          <p:cNvCxnSpPr>
            <a:stCxn id="127" idx="3"/>
            <a:endCxn id="126" idx="1"/>
          </p:cNvCxnSpPr>
          <p:nvPr/>
        </p:nvCxnSpPr>
        <p:spPr>
          <a:xfrm>
            <a:off x="2430673" y="2419350"/>
            <a:ext cx="1063500" cy="18129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9" name="Google Shape;129;p29"/>
          <p:cNvSpPr txBox="1"/>
          <p:nvPr/>
        </p:nvSpPr>
        <p:spPr>
          <a:xfrm>
            <a:off x="228600" y="1159550"/>
            <a:ext cx="2450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utterance</a:t>
            </a:r>
            <a:endParaRPr/>
          </a:p>
        </p:txBody>
      </p:sp>
      <p:cxnSp>
        <p:nvCxnSpPr>
          <p:cNvPr id="134" name="Google Shape;134;p29"/>
          <p:cNvCxnSpPr>
            <a:stCxn id="127" idx="2"/>
            <a:endCxn id="135" idx="0"/>
          </p:cNvCxnSpPr>
          <p:nvPr/>
        </p:nvCxnSpPr>
        <p:spPr>
          <a:xfrm>
            <a:off x="1458223" y="2730600"/>
            <a:ext cx="14700" cy="552900"/>
          </a:xfrm>
          <a:prstGeom prst="straightConnector1">
            <a:avLst/>
          </a:prstGeom>
          <a:noFill/>
          <a:ln cap="flat" cmpd="sng" w="19050">
            <a:solidFill>
              <a:srgbClr val="3EB5C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9"/>
          <p:cNvSpPr txBox="1"/>
          <p:nvPr/>
        </p:nvSpPr>
        <p:spPr>
          <a:xfrm>
            <a:off x="247650" y="3283625"/>
            <a:ext cx="2450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Replika response</a:t>
            </a:r>
            <a:endParaRPr/>
          </a:p>
        </p:txBody>
      </p:sp>
      <p:cxnSp>
        <p:nvCxnSpPr>
          <p:cNvPr id="136" name="Google Shape;136;p29"/>
          <p:cNvCxnSpPr>
            <a:stCxn id="127" idx="3"/>
            <a:endCxn id="137" idx="1"/>
          </p:cNvCxnSpPr>
          <p:nvPr/>
        </p:nvCxnSpPr>
        <p:spPr>
          <a:xfrm flipH="1" rot="10800000">
            <a:off x="2430673" y="1500750"/>
            <a:ext cx="1063500" cy="9186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7" name="Google Shape;137;p29"/>
          <p:cNvSpPr/>
          <p:nvPr/>
        </p:nvSpPr>
        <p:spPr>
          <a:xfrm>
            <a:off x="3494306" y="1189585"/>
            <a:ext cx="2279100" cy="62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Scripted answer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29"/>
          <p:cNvSpPr/>
          <p:nvPr/>
        </p:nvSpPr>
        <p:spPr>
          <a:xfrm>
            <a:off x="500399" y="4132800"/>
            <a:ext cx="1944900" cy="62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5ABB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Session scoring model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29"/>
          <p:cNvSpPr/>
          <p:nvPr/>
        </p:nvSpPr>
        <p:spPr>
          <a:xfrm rot="5400000">
            <a:off x="1337175" y="3062873"/>
            <a:ext cx="256800" cy="1743000"/>
          </a:xfrm>
          <a:prstGeom prst="rightBrace">
            <a:avLst>
              <a:gd fmla="val 8333" name="adj1"/>
              <a:gd fmla="val 49728" name="adj2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/>
          <p:nvPr/>
        </p:nvSpPr>
        <p:spPr>
          <a:xfrm>
            <a:off x="3494306" y="3016186"/>
            <a:ext cx="2279100" cy="62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Generative model 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30"/>
          <p:cNvSpPr/>
          <p:nvPr/>
        </p:nvSpPr>
        <p:spPr>
          <a:xfrm>
            <a:off x="3494306" y="2103985"/>
            <a:ext cx="2279100" cy="622500"/>
          </a:xfrm>
          <a:prstGeom prst="roundRect">
            <a:avLst>
              <a:gd fmla="val 16667" name="adj"/>
            </a:avLst>
          </a:prstGeom>
          <a:solidFill>
            <a:srgbClr val="3EB5CD"/>
          </a:solidFill>
          <a:ln cap="flat" cmpd="sng" w="19050">
            <a:solidFill>
              <a:srgbClr val="5ABB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Retrieval model 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30"/>
          <p:cNvSpPr/>
          <p:nvPr/>
        </p:nvSpPr>
        <p:spPr>
          <a:xfrm>
            <a:off x="6141924" y="2103975"/>
            <a:ext cx="1944900" cy="622500"/>
          </a:xfrm>
          <a:prstGeom prst="roundRect">
            <a:avLst>
              <a:gd fmla="val 16667" name="adj"/>
            </a:avLst>
          </a:prstGeom>
          <a:solidFill>
            <a:srgbClr val="3EB5CD"/>
          </a:solidFill>
          <a:ln cap="flat" cmpd="sng" w="19050">
            <a:solidFill>
              <a:srgbClr val="5ABB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Reranking model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7" name="Google Shape;147;p30"/>
          <p:cNvCxnSpPr>
            <a:stCxn id="145" idx="3"/>
            <a:endCxn id="146" idx="1"/>
          </p:cNvCxnSpPr>
          <p:nvPr/>
        </p:nvCxnSpPr>
        <p:spPr>
          <a:xfrm>
            <a:off x="5773406" y="2415235"/>
            <a:ext cx="368400" cy="0"/>
          </a:xfrm>
          <a:prstGeom prst="straightConnector1">
            <a:avLst/>
          </a:prstGeom>
          <a:noFill/>
          <a:ln cap="flat" cmpd="sng" w="19050">
            <a:solidFill>
              <a:srgbClr val="3EB5C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30"/>
          <p:cNvSpPr/>
          <p:nvPr/>
        </p:nvSpPr>
        <p:spPr>
          <a:xfrm>
            <a:off x="3494300" y="3920850"/>
            <a:ext cx="4686300" cy="62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5ABB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Other: computer vision, speech recognition, etc.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30"/>
          <p:cNvSpPr/>
          <p:nvPr/>
        </p:nvSpPr>
        <p:spPr>
          <a:xfrm>
            <a:off x="485773" y="2108100"/>
            <a:ext cx="1944900" cy="62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Scripts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0" name="Google Shape;150;p30"/>
          <p:cNvCxnSpPr>
            <a:stCxn id="151" idx="2"/>
            <a:endCxn id="149" idx="0"/>
          </p:cNvCxnSpPr>
          <p:nvPr/>
        </p:nvCxnSpPr>
        <p:spPr>
          <a:xfrm>
            <a:off x="1453800" y="1563650"/>
            <a:ext cx="4500" cy="544500"/>
          </a:xfrm>
          <a:prstGeom prst="straightConnector1">
            <a:avLst/>
          </a:prstGeom>
          <a:noFill/>
          <a:ln cap="flat" cmpd="sng" w="19050">
            <a:solidFill>
              <a:srgbClr val="3EB5C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30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Replika </a:t>
            </a: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Architecture Overview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3" name="Google Shape;153;p30"/>
          <p:cNvCxnSpPr>
            <a:stCxn id="149" idx="3"/>
            <a:endCxn id="145" idx="1"/>
          </p:cNvCxnSpPr>
          <p:nvPr/>
        </p:nvCxnSpPr>
        <p:spPr>
          <a:xfrm flipH="1" rot="10800000">
            <a:off x="2430673" y="2415150"/>
            <a:ext cx="1063500" cy="42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4" name="Google Shape;154;p30"/>
          <p:cNvCxnSpPr>
            <a:stCxn id="149" idx="3"/>
            <a:endCxn id="144" idx="1"/>
          </p:cNvCxnSpPr>
          <p:nvPr/>
        </p:nvCxnSpPr>
        <p:spPr>
          <a:xfrm>
            <a:off x="2430673" y="2419350"/>
            <a:ext cx="1063500" cy="9081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5" name="Google Shape;155;p30"/>
          <p:cNvCxnSpPr>
            <a:stCxn id="149" idx="3"/>
            <a:endCxn id="148" idx="1"/>
          </p:cNvCxnSpPr>
          <p:nvPr/>
        </p:nvCxnSpPr>
        <p:spPr>
          <a:xfrm>
            <a:off x="2430673" y="2419350"/>
            <a:ext cx="1063500" cy="18129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1" name="Google Shape;151;p30"/>
          <p:cNvSpPr txBox="1"/>
          <p:nvPr/>
        </p:nvSpPr>
        <p:spPr>
          <a:xfrm>
            <a:off x="228600" y="1159550"/>
            <a:ext cx="2450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utterance</a:t>
            </a:r>
            <a:endParaRPr/>
          </a:p>
        </p:txBody>
      </p:sp>
      <p:cxnSp>
        <p:nvCxnSpPr>
          <p:cNvPr id="156" name="Google Shape;156;p30"/>
          <p:cNvCxnSpPr>
            <a:stCxn id="149" idx="2"/>
            <a:endCxn id="157" idx="0"/>
          </p:cNvCxnSpPr>
          <p:nvPr/>
        </p:nvCxnSpPr>
        <p:spPr>
          <a:xfrm>
            <a:off x="1458223" y="2730600"/>
            <a:ext cx="14700" cy="552900"/>
          </a:xfrm>
          <a:prstGeom prst="straightConnector1">
            <a:avLst/>
          </a:prstGeom>
          <a:noFill/>
          <a:ln cap="flat" cmpd="sng" w="19050">
            <a:solidFill>
              <a:srgbClr val="3EB5C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30"/>
          <p:cNvSpPr txBox="1"/>
          <p:nvPr/>
        </p:nvSpPr>
        <p:spPr>
          <a:xfrm>
            <a:off x="247650" y="3283625"/>
            <a:ext cx="2450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Replika response</a:t>
            </a:r>
            <a:endParaRPr/>
          </a:p>
        </p:txBody>
      </p:sp>
      <p:cxnSp>
        <p:nvCxnSpPr>
          <p:cNvPr id="158" name="Google Shape;158;p30"/>
          <p:cNvCxnSpPr>
            <a:stCxn id="149" idx="3"/>
            <a:endCxn id="159" idx="1"/>
          </p:cNvCxnSpPr>
          <p:nvPr/>
        </p:nvCxnSpPr>
        <p:spPr>
          <a:xfrm flipH="1" rot="10800000">
            <a:off x="2430673" y="1500750"/>
            <a:ext cx="1063500" cy="9186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9" name="Google Shape;159;p30"/>
          <p:cNvSpPr/>
          <p:nvPr/>
        </p:nvSpPr>
        <p:spPr>
          <a:xfrm>
            <a:off x="3494306" y="1189585"/>
            <a:ext cx="2279100" cy="62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5ABB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B5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Scripted answer</a:t>
            </a:r>
            <a:endParaRPr b="1">
              <a:solidFill>
                <a:srgbClr val="3EB5C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30"/>
          <p:cNvSpPr/>
          <p:nvPr/>
        </p:nvSpPr>
        <p:spPr>
          <a:xfrm>
            <a:off x="500399" y="4132800"/>
            <a:ext cx="1944900" cy="622500"/>
          </a:xfrm>
          <a:prstGeom prst="roundRect">
            <a:avLst>
              <a:gd fmla="val 16667" name="adj"/>
            </a:avLst>
          </a:prstGeom>
          <a:solidFill>
            <a:srgbClr val="3EB5CD"/>
          </a:solidFill>
          <a:ln cap="flat" cmpd="sng" w="19050">
            <a:solidFill>
              <a:srgbClr val="5ABB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Session scoring model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p30"/>
          <p:cNvSpPr/>
          <p:nvPr/>
        </p:nvSpPr>
        <p:spPr>
          <a:xfrm rot="5400000">
            <a:off x="1337175" y="3062873"/>
            <a:ext cx="256800" cy="1743000"/>
          </a:xfrm>
          <a:prstGeom prst="rightBrace">
            <a:avLst>
              <a:gd fmla="val 8333" name="adj1"/>
              <a:gd fmla="val 49728" name="adj2"/>
            </a:avLst>
          </a:prstGeom>
          <a:noFill/>
          <a:ln cap="flat" cmpd="sng" w="28575">
            <a:solidFill>
              <a:srgbClr val="5ABB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/>
        </p:nvSpPr>
        <p:spPr>
          <a:xfrm>
            <a:off x="0" y="22153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Retrieval model</a:t>
            </a:r>
            <a:endParaRPr sz="3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нимок экрана 2017-09-25 в 12.11.59.png" id="171" name="Google Shape;17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693" y="1015743"/>
            <a:ext cx="5946459" cy="357903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/>
          <p:nvPr/>
        </p:nvSpPr>
        <p:spPr>
          <a:xfrm>
            <a:off x="3048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Retrieval model task</a:t>
            </a:r>
            <a:endParaRPr sz="3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3" name="Google Shape;173;p32"/>
          <p:cNvSpPr/>
          <p:nvPr/>
        </p:nvSpPr>
        <p:spPr>
          <a:xfrm>
            <a:off x="3509975" y="1015750"/>
            <a:ext cx="3519600" cy="3846900"/>
          </a:xfrm>
          <a:prstGeom prst="roundRect">
            <a:avLst>
              <a:gd fmla="val 5548" name="adj"/>
            </a:avLst>
          </a:prstGeom>
          <a:noFill/>
          <a:ln cap="flat" cmpd="sng" w="19050">
            <a:solidFill>
              <a:srgbClr val="93C47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/>
        </p:nvSpPr>
        <p:spPr>
          <a:xfrm>
            <a:off x="7482000" y="1899600"/>
            <a:ext cx="928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0.8</a:t>
            </a:r>
            <a:endParaRPr b="1" sz="12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32"/>
          <p:cNvSpPr txBox="1"/>
          <p:nvPr/>
        </p:nvSpPr>
        <p:spPr>
          <a:xfrm>
            <a:off x="7472475" y="1149950"/>
            <a:ext cx="1252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Scores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32"/>
          <p:cNvSpPr txBox="1"/>
          <p:nvPr/>
        </p:nvSpPr>
        <p:spPr>
          <a:xfrm>
            <a:off x="7482000" y="2433000"/>
            <a:ext cx="928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0.75</a:t>
            </a:r>
            <a:endParaRPr b="1" sz="12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7482000" y="3042600"/>
            <a:ext cx="928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0.5</a:t>
            </a:r>
            <a:endParaRPr b="1" sz="12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7482000" y="3576000"/>
            <a:ext cx="928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0.45</a:t>
            </a:r>
            <a:endParaRPr b="1" sz="12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7482000" y="4109400"/>
            <a:ext cx="928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0.39</a:t>
            </a:r>
            <a:endParaRPr b="1" sz="12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нимок экрана 2017-09-25 в 12.11.59.png" id="184" name="Google Shape;18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693" y="1015743"/>
            <a:ext cx="5946459" cy="3579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3"/>
          <p:cNvSpPr txBox="1"/>
          <p:nvPr/>
        </p:nvSpPr>
        <p:spPr>
          <a:xfrm>
            <a:off x="304800" y="157900"/>
            <a:ext cx="8030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100k </a:t>
            </a: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dataset: retrieval should be fast enough</a:t>
            </a:r>
            <a:endParaRPr sz="3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6" name="Google Shape;186;p33"/>
          <p:cNvSpPr/>
          <p:nvPr/>
        </p:nvSpPr>
        <p:spPr>
          <a:xfrm>
            <a:off x="3509975" y="1015750"/>
            <a:ext cx="3519600" cy="3846900"/>
          </a:xfrm>
          <a:prstGeom prst="roundRect">
            <a:avLst>
              <a:gd fmla="val 5548" name="adj"/>
            </a:avLst>
          </a:prstGeom>
          <a:noFill/>
          <a:ln cap="flat" cmpd="sng" w="19050">
            <a:solidFill>
              <a:srgbClr val="93C47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3"/>
          <p:cNvSpPr txBox="1"/>
          <p:nvPr/>
        </p:nvSpPr>
        <p:spPr>
          <a:xfrm>
            <a:off x="7634400" y="2652075"/>
            <a:ext cx="12333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100К </a:t>
            </a:r>
            <a:br>
              <a:rPr b="1"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moderated responses</a:t>
            </a:r>
            <a:endParaRPr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33"/>
          <p:cNvSpPr/>
          <p:nvPr/>
        </p:nvSpPr>
        <p:spPr>
          <a:xfrm>
            <a:off x="7467600" y="1015750"/>
            <a:ext cx="166800" cy="3732300"/>
          </a:xfrm>
          <a:prstGeom prst="rightBrace">
            <a:avLst>
              <a:gd fmla="val 62814" name="adj1"/>
              <a:gd fmla="val 5000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/>
        </p:nvSpPr>
        <p:spPr>
          <a:xfrm>
            <a:off x="228600" y="157900"/>
            <a:ext cx="8066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Retrieval model baseline (~QA-LSTM)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1849700" y="1233488"/>
            <a:ext cx="5163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34"/>
          <p:cNvSpPr txBox="1"/>
          <p:nvPr/>
        </p:nvSpPr>
        <p:spPr>
          <a:xfrm>
            <a:off x="2298131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34"/>
          <p:cNvSpPr txBox="1"/>
          <p:nvPr/>
        </p:nvSpPr>
        <p:spPr>
          <a:xfrm>
            <a:off x="2711235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34"/>
          <p:cNvSpPr txBox="1"/>
          <p:nvPr/>
        </p:nvSpPr>
        <p:spPr>
          <a:xfrm>
            <a:off x="3124339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34"/>
          <p:cNvSpPr txBox="1"/>
          <p:nvPr/>
        </p:nvSpPr>
        <p:spPr>
          <a:xfrm>
            <a:off x="3502144" y="1233488"/>
            <a:ext cx="5163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early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34"/>
          <p:cNvSpPr txBox="1"/>
          <p:nvPr/>
        </p:nvSpPr>
        <p:spPr>
          <a:xfrm>
            <a:off x="3862025" y="1233488"/>
            <a:ext cx="634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movie</a:t>
            </a:r>
            <a:endParaRPr b="1" sz="11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34"/>
          <p:cNvSpPr txBox="1"/>
          <p:nvPr/>
        </p:nvSpPr>
        <p:spPr>
          <a:xfrm>
            <a:off x="5078331" y="1233488"/>
            <a:ext cx="6246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Okay,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5528086" y="1233488"/>
            <a:ext cx="61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5993939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34"/>
          <p:cNvSpPr txBox="1"/>
          <p:nvPr/>
        </p:nvSpPr>
        <p:spPr>
          <a:xfrm>
            <a:off x="6407043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34"/>
          <p:cNvSpPr txBox="1"/>
          <p:nvPr/>
        </p:nvSpPr>
        <p:spPr>
          <a:xfrm>
            <a:off x="6820147" y="1233488"/>
            <a:ext cx="4572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7233251" y="1233488"/>
            <a:ext cx="634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want?</a:t>
            </a:r>
            <a:endParaRPr b="1" sz="11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34"/>
          <p:cNvSpPr/>
          <p:nvPr/>
        </p:nvSpPr>
        <p:spPr>
          <a:xfrm>
            <a:off x="2047306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4"/>
          <p:cNvSpPr/>
          <p:nvPr/>
        </p:nvSpPr>
        <p:spPr>
          <a:xfrm>
            <a:off x="2460411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4"/>
          <p:cNvSpPr/>
          <p:nvPr/>
        </p:nvSpPr>
        <p:spPr>
          <a:xfrm>
            <a:off x="2873517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/>
          <p:nvPr/>
        </p:nvSpPr>
        <p:spPr>
          <a:xfrm>
            <a:off x="3286622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4"/>
          <p:cNvSpPr/>
          <p:nvPr/>
        </p:nvSpPr>
        <p:spPr>
          <a:xfrm>
            <a:off x="3699727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4"/>
          <p:cNvSpPr/>
          <p:nvPr/>
        </p:nvSpPr>
        <p:spPr>
          <a:xfrm>
            <a:off x="4112832" y="1794926"/>
            <a:ext cx="132600" cy="291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/>
          <p:nvPr/>
        </p:nvSpPr>
        <p:spPr>
          <a:xfrm>
            <a:off x="5352148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>
            <a:off x="5765253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/>
          <p:nvPr/>
        </p:nvSpPr>
        <p:spPr>
          <a:xfrm>
            <a:off x="6178358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4"/>
          <p:cNvSpPr/>
          <p:nvPr/>
        </p:nvSpPr>
        <p:spPr>
          <a:xfrm>
            <a:off x="6591463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/>
          <p:nvPr/>
        </p:nvSpPr>
        <p:spPr>
          <a:xfrm>
            <a:off x="7004569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/>
          <p:nvPr/>
        </p:nvSpPr>
        <p:spPr>
          <a:xfrm>
            <a:off x="7417674" y="1794926"/>
            <a:ext cx="132600" cy="291900"/>
          </a:xfrm>
          <a:prstGeom prst="rect">
            <a:avLst/>
          </a:prstGeom>
          <a:solidFill>
            <a:srgbClr val="6FB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34"/>
          <p:cNvCxnSpPr>
            <a:stCxn id="194" idx="2"/>
            <a:endCxn id="206" idx="0"/>
          </p:cNvCxnSpPr>
          <p:nvPr/>
        </p:nvCxnSpPr>
        <p:spPr>
          <a:xfrm>
            <a:off x="2107850" y="1512188"/>
            <a:ext cx="57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4"/>
          <p:cNvCxnSpPr>
            <a:stCxn id="195" idx="2"/>
            <a:endCxn id="207" idx="0"/>
          </p:cNvCxnSpPr>
          <p:nvPr/>
        </p:nvCxnSpPr>
        <p:spPr>
          <a:xfrm>
            <a:off x="2526731" y="15121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4"/>
          <p:cNvCxnSpPr>
            <a:stCxn id="196" idx="2"/>
            <a:endCxn id="208" idx="0"/>
          </p:cNvCxnSpPr>
          <p:nvPr/>
        </p:nvCxnSpPr>
        <p:spPr>
          <a:xfrm>
            <a:off x="2939835" y="15121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34"/>
          <p:cNvCxnSpPr>
            <a:stCxn id="197" idx="2"/>
            <a:endCxn id="209" idx="0"/>
          </p:cNvCxnSpPr>
          <p:nvPr/>
        </p:nvCxnSpPr>
        <p:spPr>
          <a:xfrm>
            <a:off x="3352939" y="15121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4"/>
          <p:cNvCxnSpPr>
            <a:stCxn id="198" idx="2"/>
            <a:endCxn id="210" idx="0"/>
          </p:cNvCxnSpPr>
          <p:nvPr/>
        </p:nvCxnSpPr>
        <p:spPr>
          <a:xfrm>
            <a:off x="3760294" y="1512188"/>
            <a:ext cx="57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4"/>
          <p:cNvCxnSpPr>
            <a:stCxn id="199" idx="2"/>
            <a:endCxn id="211" idx="0"/>
          </p:cNvCxnSpPr>
          <p:nvPr/>
        </p:nvCxnSpPr>
        <p:spPr>
          <a:xfrm>
            <a:off x="4179275" y="1512188"/>
            <a:ext cx="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4"/>
          <p:cNvCxnSpPr/>
          <p:nvPr/>
        </p:nvCxnSpPr>
        <p:spPr>
          <a:xfrm>
            <a:off x="5418482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34"/>
          <p:cNvCxnSpPr/>
          <p:nvPr/>
        </p:nvCxnSpPr>
        <p:spPr>
          <a:xfrm>
            <a:off x="5831587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34"/>
          <p:cNvCxnSpPr/>
          <p:nvPr/>
        </p:nvCxnSpPr>
        <p:spPr>
          <a:xfrm>
            <a:off x="6244692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34"/>
          <p:cNvCxnSpPr/>
          <p:nvPr/>
        </p:nvCxnSpPr>
        <p:spPr>
          <a:xfrm>
            <a:off x="6657797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34"/>
          <p:cNvCxnSpPr/>
          <p:nvPr/>
        </p:nvCxnSpPr>
        <p:spPr>
          <a:xfrm>
            <a:off x="7070903" y="1513759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34"/>
          <p:cNvCxnSpPr/>
          <p:nvPr/>
        </p:nvCxnSpPr>
        <p:spPr>
          <a:xfrm flipH="1">
            <a:off x="7483824" y="1513759"/>
            <a:ext cx="30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34"/>
          <p:cNvCxnSpPr/>
          <p:nvPr/>
        </p:nvCxnSpPr>
        <p:spPr>
          <a:xfrm>
            <a:off x="2113640" y="21110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4"/>
          <p:cNvCxnSpPr/>
          <p:nvPr/>
        </p:nvCxnSpPr>
        <p:spPr>
          <a:xfrm>
            <a:off x="2526745" y="21110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4"/>
          <p:cNvCxnSpPr/>
          <p:nvPr/>
        </p:nvCxnSpPr>
        <p:spPr>
          <a:xfrm>
            <a:off x="2939850" y="21110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4"/>
          <p:cNvCxnSpPr/>
          <p:nvPr/>
        </p:nvCxnSpPr>
        <p:spPr>
          <a:xfrm>
            <a:off x="3352956" y="21110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4"/>
          <p:cNvCxnSpPr/>
          <p:nvPr/>
        </p:nvCxnSpPr>
        <p:spPr>
          <a:xfrm>
            <a:off x="3766061" y="21110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4"/>
          <p:cNvCxnSpPr/>
          <p:nvPr/>
        </p:nvCxnSpPr>
        <p:spPr>
          <a:xfrm flipH="1">
            <a:off x="4178982" y="2111046"/>
            <a:ext cx="30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4"/>
          <p:cNvCxnSpPr/>
          <p:nvPr/>
        </p:nvCxnSpPr>
        <p:spPr>
          <a:xfrm>
            <a:off x="5418482" y="21110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4"/>
          <p:cNvCxnSpPr/>
          <p:nvPr/>
        </p:nvCxnSpPr>
        <p:spPr>
          <a:xfrm>
            <a:off x="5831587" y="21110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4"/>
          <p:cNvCxnSpPr/>
          <p:nvPr/>
        </p:nvCxnSpPr>
        <p:spPr>
          <a:xfrm>
            <a:off x="6244692" y="21110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4"/>
          <p:cNvCxnSpPr/>
          <p:nvPr/>
        </p:nvCxnSpPr>
        <p:spPr>
          <a:xfrm>
            <a:off x="6657797" y="21110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4"/>
          <p:cNvCxnSpPr/>
          <p:nvPr/>
        </p:nvCxnSpPr>
        <p:spPr>
          <a:xfrm>
            <a:off x="7070903" y="2111046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4"/>
          <p:cNvCxnSpPr/>
          <p:nvPr/>
        </p:nvCxnSpPr>
        <p:spPr>
          <a:xfrm flipH="1">
            <a:off x="7483824" y="2111046"/>
            <a:ext cx="30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34"/>
          <p:cNvSpPr/>
          <p:nvPr/>
        </p:nvSpPr>
        <p:spPr>
          <a:xfrm>
            <a:off x="2047306" y="24138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2460411" y="24138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4"/>
          <p:cNvSpPr/>
          <p:nvPr/>
        </p:nvSpPr>
        <p:spPr>
          <a:xfrm>
            <a:off x="2873517" y="24138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3286622" y="24138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3699727" y="24138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"/>
          <p:cNvSpPr/>
          <p:nvPr/>
        </p:nvSpPr>
        <p:spPr>
          <a:xfrm>
            <a:off x="4112832" y="24138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" name="Google Shape;248;p34"/>
          <p:cNvCxnSpPr>
            <a:stCxn id="242" idx="3"/>
            <a:endCxn id="243" idx="1"/>
          </p:cNvCxnSpPr>
          <p:nvPr/>
        </p:nvCxnSpPr>
        <p:spPr>
          <a:xfrm>
            <a:off x="2179906" y="25597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34"/>
          <p:cNvCxnSpPr>
            <a:stCxn id="243" idx="3"/>
            <a:endCxn id="244" idx="1"/>
          </p:cNvCxnSpPr>
          <p:nvPr/>
        </p:nvCxnSpPr>
        <p:spPr>
          <a:xfrm>
            <a:off x="2593011" y="25597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34"/>
          <p:cNvCxnSpPr>
            <a:stCxn id="244" idx="3"/>
            <a:endCxn id="245" idx="1"/>
          </p:cNvCxnSpPr>
          <p:nvPr/>
        </p:nvCxnSpPr>
        <p:spPr>
          <a:xfrm>
            <a:off x="3006117" y="25597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34"/>
          <p:cNvCxnSpPr>
            <a:stCxn id="245" idx="3"/>
            <a:endCxn id="246" idx="1"/>
          </p:cNvCxnSpPr>
          <p:nvPr/>
        </p:nvCxnSpPr>
        <p:spPr>
          <a:xfrm>
            <a:off x="3419222" y="25597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4"/>
          <p:cNvCxnSpPr>
            <a:stCxn id="246" idx="3"/>
            <a:endCxn id="247" idx="1"/>
          </p:cNvCxnSpPr>
          <p:nvPr/>
        </p:nvCxnSpPr>
        <p:spPr>
          <a:xfrm>
            <a:off x="3832327" y="25597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4"/>
          <p:cNvSpPr/>
          <p:nvPr/>
        </p:nvSpPr>
        <p:spPr>
          <a:xfrm flipH="1">
            <a:off x="4112544" y="27039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4"/>
          <p:cNvSpPr/>
          <p:nvPr/>
        </p:nvSpPr>
        <p:spPr>
          <a:xfrm flipH="1">
            <a:off x="3699493" y="27039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4"/>
          <p:cNvSpPr/>
          <p:nvPr/>
        </p:nvSpPr>
        <p:spPr>
          <a:xfrm flipH="1">
            <a:off x="3286442" y="27039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/>
          <p:nvPr/>
        </p:nvSpPr>
        <p:spPr>
          <a:xfrm flipH="1">
            <a:off x="2873391" y="27039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 flipH="1">
            <a:off x="2460340" y="27039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4"/>
          <p:cNvSpPr/>
          <p:nvPr/>
        </p:nvSpPr>
        <p:spPr>
          <a:xfrm flipH="1">
            <a:off x="2047289" y="27039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9" name="Google Shape;259;p34"/>
          <p:cNvCxnSpPr>
            <a:stCxn id="253" idx="3"/>
            <a:endCxn id="254" idx="1"/>
          </p:cNvCxnSpPr>
          <p:nvPr/>
        </p:nvCxnSpPr>
        <p:spPr>
          <a:xfrm rot="10800000">
            <a:off x="3832344" y="28498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4"/>
          <p:cNvCxnSpPr>
            <a:stCxn id="254" idx="3"/>
            <a:endCxn id="255" idx="1"/>
          </p:cNvCxnSpPr>
          <p:nvPr/>
        </p:nvCxnSpPr>
        <p:spPr>
          <a:xfrm rot="10800000">
            <a:off x="3419293" y="28498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34"/>
          <p:cNvCxnSpPr>
            <a:stCxn id="255" idx="3"/>
            <a:endCxn id="256" idx="1"/>
          </p:cNvCxnSpPr>
          <p:nvPr/>
        </p:nvCxnSpPr>
        <p:spPr>
          <a:xfrm rot="10800000">
            <a:off x="3006242" y="28498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34"/>
          <p:cNvCxnSpPr>
            <a:stCxn id="256" idx="3"/>
            <a:endCxn id="257" idx="1"/>
          </p:cNvCxnSpPr>
          <p:nvPr/>
        </p:nvCxnSpPr>
        <p:spPr>
          <a:xfrm rot="10800000">
            <a:off x="2593191" y="28498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34"/>
          <p:cNvCxnSpPr>
            <a:stCxn id="257" idx="3"/>
            <a:endCxn id="258" idx="1"/>
          </p:cNvCxnSpPr>
          <p:nvPr/>
        </p:nvCxnSpPr>
        <p:spPr>
          <a:xfrm rot="10800000">
            <a:off x="2180140" y="28498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34"/>
          <p:cNvSpPr/>
          <p:nvPr/>
        </p:nvSpPr>
        <p:spPr>
          <a:xfrm>
            <a:off x="5355470" y="24138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65" name="Google Shape;265;p34"/>
          <p:cNvSpPr/>
          <p:nvPr/>
        </p:nvSpPr>
        <p:spPr>
          <a:xfrm>
            <a:off x="5768576" y="24138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4"/>
          <p:cNvSpPr/>
          <p:nvPr/>
        </p:nvSpPr>
        <p:spPr>
          <a:xfrm>
            <a:off x="6181681" y="24138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4"/>
          <p:cNvSpPr/>
          <p:nvPr/>
        </p:nvSpPr>
        <p:spPr>
          <a:xfrm>
            <a:off x="6594786" y="24138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4"/>
          <p:cNvSpPr/>
          <p:nvPr/>
        </p:nvSpPr>
        <p:spPr>
          <a:xfrm>
            <a:off x="7007891" y="24138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4"/>
          <p:cNvSpPr/>
          <p:nvPr/>
        </p:nvSpPr>
        <p:spPr>
          <a:xfrm>
            <a:off x="7420996" y="241382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Google Shape;270;p34"/>
          <p:cNvCxnSpPr>
            <a:stCxn id="264" idx="3"/>
            <a:endCxn id="265" idx="1"/>
          </p:cNvCxnSpPr>
          <p:nvPr/>
        </p:nvCxnSpPr>
        <p:spPr>
          <a:xfrm>
            <a:off x="5488070" y="25597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34"/>
          <p:cNvCxnSpPr>
            <a:stCxn id="265" idx="3"/>
            <a:endCxn id="266" idx="1"/>
          </p:cNvCxnSpPr>
          <p:nvPr/>
        </p:nvCxnSpPr>
        <p:spPr>
          <a:xfrm>
            <a:off x="5901176" y="25597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34"/>
          <p:cNvCxnSpPr>
            <a:stCxn id="266" idx="3"/>
            <a:endCxn id="267" idx="1"/>
          </p:cNvCxnSpPr>
          <p:nvPr/>
        </p:nvCxnSpPr>
        <p:spPr>
          <a:xfrm>
            <a:off x="6314281" y="25597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34"/>
          <p:cNvCxnSpPr>
            <a:stCxn id="267" idx="3"/>
            <a:endCxn id="268" idx="1"/>
          </p:cNvCxnSpPr>
          <p:nvPr/>
        </p:nvCxnSpPr>
        <p:spPr>
          <a:xfrm>
            <a:off x="6727386" y="25597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34"/>
          <p:cNvCxnSpPr>
            <a:stCxn id="268" idx="3"/>
            <a:endCxn id="269" idx="1"/>
          </p:cNvCxnSpPr>
          <p:nvPr/>
        </p:nvCxnSpPr>
        <p:spPr>
          <a:xfrm>
            <a:off x="7140491" y="2559776"/>
            <a:ext cx="2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34"/>
          <p:cNvSpPr/>
          <p:nvPr/>
        </p:nvSpPr>
        <p:spPr>
          <a:xfrm flipH="1">
            <a:off x="7420708" y="27039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4"/>
          <p:cNvSpPr/>
          <p:nvPr/>
        </p:nvSpPr>
        <p:spPr>
          <a:xfrm flipH="1">
            <a:off x="7007657" y="27039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4"/>
          <p:cNvSpPr/>
          <p:nvPr/>
        </p:nvSpPr>
        <p:spPr>
          <a:xfrm flipH="1">
            <a:off x="6594606" y="27039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4"/>
          <p:cNvSpPr/>
          <p:nvPr/>
        </p:nvSpPr>
        <p:spPr>
          <a:xfrm flipH="1">
            <a:off x="6181555" y="27039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4"/>
          <p:cNvSpPr/>
          <p:nvPr/>
        </p:nvSpPr>
        <p:spPr>
          <a:xfrm flipH="1">
            <a:off x="5768504" y="27039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"/>
          <p:cNvSpPr/>
          <p:nvPr/>
        </p:nvSpPr>
        <p:spPr>
          <a:xfrm flipH="1">
            <a:off x="5355453" y="270393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1" name="Google Shape;281;p34"/>
          <p:cNvCxnSpPr>
            <a:stCxn id="275" idx="3"/>
            <a:endCxn id="276" idx="1"/>
          </p:cNvCxnSpPr>
          <p:nvPr/>
        </p:nvCxnSpPr>
        <p:spPr>
          <a:xfrm rot="10800000">
            <a:off x="7140508" y="28498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34"/>
          <p:cNvCxnSpPr>
            <a:stCxn id="276" idx="3"/>
            <a:endCxn id="277" idx="1"/>
          </p:cNvCxnSpPr>
          <p:nvPr/>
        </p:nvCxnSpPr>
        <p:spPr>
          <a:xfrm rot="10800000">
            <a:off x="6727457" y="28498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34"/>
          <p:cNvCxnSpPr>
            <a:stCxn id="277" idx="3"/>
            <a:endCxn id="278" idx="1"/>
          </p:cNvCxnSpPr>
          <p:nvPr/>
        </p:nvCxnSpPr>
        <p:spPr>
          <a:xfrm rot="10800000">
            <a:off x="6314406" y="28498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34"/>
          <p:cNvCxnSpPr>
            <a:stCxn id="278" idx="3"/>
            <a:endCxn id="279" idx="1"/>
          </p:cNvCxnSpPr>
          <p:nvPr/>
        </p:nvCxnSpPr>
        <p:spPr>
          <a:xfrm rot="10800000">
            <a:off x="5901355" y="28498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34"/>
          <p:cNvCxnSpPr>
            <a:stCxn id="279" idx="3"/>
            <a:endCxn id="280" idx="1"/>
          </p:cNvCxnSpPr>
          <p:nvPr/>
        </p:nvCxnSpPr>
        <p:spPr>
          <a:xfrm rot="10800000">
            <a:off x="5488304" y="2849884"/>
            <a:ext cx="2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34"/>
          <p:cNvSpPr/>
          <p:nvPr/>
        </p:nvSpPr>
        <p:spPr>
          <a:xfrm>
            <a:off x="5353597" y="2416466"/>
            <a:ext cx="1326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7" name="Google Shape;287;p34"/>
          <p:cNvSpPr/>
          <p:nvPr/>
        </p:nvSpPr>
        <p:spPr>
          <a:xfrm flipH="1">
            <a:off x="5353579" y="2706574"/>
            <a:ext cx="132900" cy="291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4"/>
          <p:cNvSpPr/>
          <p:nvPr/>
        </p:nvSpPr>
        <p:spPr>
          <a:xfrm>
            <a:off x="5766955" y="2416466"/>
            <a:ext cx="1326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4"/>
          <p:cNvSpPr/>
          <p:nvPr/>
        </p:nvSpPr>
        <p:spPr>
          <a:xfrm>
            <a:off x="6180060" y="2416466"/>
            <a:ext cx="1326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4"/>
          <p:cNvSpPr/>
          <p:nvPr/>
        </p:nvSpPr>
        <p:spPr>
          <a:xfrm>
            <a:off x="6593165" y="2416466"/>
            <a:ext cx="1326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4"/>
          <p:cNvSpPr/>
          <p:nvPr/>
        </p:nvSpPr>
        <p:spPr>
          <a:xfrm>
            <a:off x="7006270" y="2416466"/>
            <a:ext cx="1326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4"/>
          <p:cNvSpPr/>
          <p:nvPr/>
        </p:nvSpPr>
        <p:spPr>
          <a:xfrm>
            <a:off x="7419376" y="2416466"/>
            <a:ext cx="1326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"/>
          <p:cNvSpPr/>
          <p:nvPr/>
        </p:nvSpPr>
        <p:spPr>
          <a:xfrm flipH="1">
            <a:off x="7419087" y="2706574"/>
            <a:ext cx="1329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4"/>
          <p:cNvSpPr/>
          <p:nvPr/>
        </p:nvSpPr>
        <p:spPr>
          <a:xfrm flipH="1">
            <a:off x="7006036" y="2706574"/>
            <a:ext cx="1329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4"/>
          <p:cNvSpPr/>
          <p:nvPr/>
        </p:nvSpPr>
        <p:spPr>
          <a:xfrm flipH="1">
            <a:off x="6592985" y="2706574"/>
            <a:ext cx="1329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"/>
          <p:cNvSpPr/>
          <p:nvPr/>
        </p:nvSpPr>
        <p:spPr>
          <a:xfrm flipH="1">
            <a:off x="6179934" y="2706574"/>
            <a:ext cx="1329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4"/>
          <p:cNvSpPr/>
          <p:nvPr/>
        </p:nvSpPr>
        <p:spPr>
          <a:xfrm flipH="1">
            <a:off x="5766883" y="2706574"/>
            <a:ext cx="1329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4"/>
          <p:cNvSpPr/>
          <p:nvPr/>
        </p:nvSpPr>
        <p:spPr>
          <a:xfrm>
            <a:off x="5351976" y="2419106"/>
            <a:ext cx="1326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99" name="Google Shape;299;p34"/>
          <p:cNvSpPr/>
          <p:nvPr/>
        </p:nvSpPr>
        <p:spPr>
          <a:xfrm flipH="1">
            <a:off x="5351959" y="2709214"/>
            <a:ext cx="132900" cy="2919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2738449" y="3519080"/>
            <a:ext cx="825900" cy="1527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1" name="Google Shape;301;p34"/>
          <p:cNvCxnSpPr>
            <a:stCxn id="258" idx="2"/>
            <a:endCxn id="300" idx="0"/>
          </p:cNvCxnSpPr>
          <p:nvPr/>
        </p:nvCxnSpPr>
        <p:spPr>
          <a:xfrm>
            <a:off x="2113739" y="2995834"/>
            <a:ext cx="1037700" cy="52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34"/>
          <p:cNvCxnSpPr>
            <a:stCxn id="257" idx="2"/>
            <a:endCxn id="300" idx="0"/>
          </p:cNvCxnSpPr>
          <p:nvPr/>
        </p:nvCxnSpPr>
        <p:spPr>
          <a:xfrm>
            <a:off x="2526790" y="2995834"/>
            <a:ext cx="624600" cy="52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34"/>
          <p:cNvCxnSpPr>
            <a:stCxn id="253" idx="2"/>
            <a:endCxn id="300" idx="0"/>
          </p:cNvCxnSpPr>
          <p:nvPr/>
        </p:nvCxnSpPr>
        <p:spPr>
          <a:xfrm flipH="1">
            <a:off x="3151494" y="2995834"/>
            <a:ext cx="1027500" cy="52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4"/>
          <p:cNvSpPr txBox="1"/>
          <p:nvPr/>
        </p:nvSpPr>
        <p:spPr>
          <a:xfrm>
            <a:off x="1655450" y="3221703"/>
            <a:ext cx="1217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self-attention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05" name="Google Shape;305;p34"/>
          <p:cNvCxnSpPr>
            <a:stCxn id="254" idx="2"/>
            <a:endCxn id="300" idx="0"/>
          </p:cNvCxnSpPr>
          <p:nvPr/>
        </p:nvCxnSpPr>
        <p:spPr>
          <a:xfrm flipH="1">
            <a:off x="3151543" y="2995834"/>
            <a:ext cx="614400" cy="52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34"/>
          <p:cNvSpPr txBox="1"/>
          <p:nvPr/>
        </p:nvSpPr>
        <p:spPr>
          <a:xfrm>
            <a:off x="2537944" y="3010937"/>
            <a:ext cx="1217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…..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07" name="Google Shape;307;p34"/>
          <p:cNvCxnSpPr>
            <a:stCxn id="299" idx="2"/>
            <a:endCxn id="308" idx="0"/>
          </p:cNvCxnSpPr>
          <p:nvPr/>
        </p:nvCxnSpPr>
        <p:spPr>
          <a:xfrm>
            <a:off x="5418409" y="3001114"/>
            <a:ext cx="1035900" cy="45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34"/>
          <p:cNvCxnSpPr>
            <a:stCxn id="297" idx="2"/>
            <a:endCxn id="308" idx="0"/>
          </p:cNvCxnSpPr>
          <p:nvPr/>
        </p:nvCxnSpPr>
        <p:spPr>
          <a:xfrm>
            <a:off x="5833333" y="2998474"/>
            <a:ext cx="621000" cy="4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34"/>
          <p:cNvCxnSpPr>
            <a:stCxn id="293" idx="2"/>
            <a:endCxn id="308" idx="0"/>
          </p:cNvCxnSpPr>
          <p:nvPr/>
        </p:nvCxnSpPr>
        <p:spPr>
          <a:xfrm flipH="1">
            <a:off x="6454437" y="2998474"/>
            <a:ext cx="1031100" cy="4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34"/>
          <p:cNvSpPr txBox="1"/>
          <p:nvPr/>
        </p:nvSpPr>
        <p:spPr>
          <a:xfrm>
            <a:off x="4942309" y="3163163"/>
            <a:ext cx="1217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self-attention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12" name="Google Shape;312;p34"/>
          <p:cNvCxnSpPr>
            <a:stCxn id="294" idx="2"/>
            <a:endCxn id="308" idx="0"/>
          </p:cNvCxnSpPr>
          <p:nvPr/>
        </p:nvCxnSpPr>
        <p:spPr>
          <a:xfrm flipH="1">
            <a:off x="6454486" y="2998474"/>
            <a:ext cx="618000" cy="4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34"/>
          <p:cNvSpPr txBox="1"/>
          <p:nvPr/>
        </p:nvSpPr>
        <p:spPr>
          <a:xfrm>
            <a:off x="5850118" y="3018673"/>
            <a:ext cx="1217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…..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p34"/>
          <p:cNvSpPr/>
          <p:nvPr/>
        </p:nvSpPr>
        <p:spPr>
          <a:xfrm>
            <a:off x="6041487" y="3457239"/>
            <a:ext cx="825900" cy="152700"/>
          </a:xfrm>
          <a:prstGeom prst="rect">
            <a:avLst/>
          </a:prstGeom>
          <a:solidFill>
            <a:srgbClr val="6FBE4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4346600" y="3920184"/>
            <a:ext cx="913800" cy="32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Cosine</a:t>
            </a:r>
            <a:endParaRPr b="1" sz="1200"/>
          </a:p>
        </p:txBody>
      </p:sp>
      <p:cxnSp>
        <p:nvCxnSpPr>
          <p:cNvPr id="315" name="Google Shape;315;p34"/>
          <p:cNvCxnSpPr>
            <a:stCxn id="300" idx="2"/>
            <a:endCxn id="314" idx="1"/>
          </p:cNvCxnSpPr>
          <p:nvPr/>
        </p:nvCxnSpPr>
        <p:spPr>
          <a:xfrm>
            <a:off x="3151399" y="3671780"/>
            <a:ext cx="1195200" cy="41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34"/>
          <p:cNvCxnSpPr>
            <a:stCxn id="308" idx="2"/>
            <a:endCxn id="314" idx="3"/>
          </p:cNvCxnSpPr>
          <p:nvPr/>
        </p:nvCxnSpPr>
        <p:spPr>
          <a:xfrm flipH="1">
            <a:off x="5260437" y="3609939"/>
            <a:ext cx="1194000" cy="47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34"/>
          <p:cNvSpPr txBox="1"/>
          <p:nvPr/>
        </p:nvSpPr>
        <p:spPr>
          <a:xfrm>
            <a:off x="1254701" y="1763625"/>
            <a:ext cx="6135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w2v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8" name="Google Shape;318;p34"/>
          <p:cNvSpPr txBox="1"/>
          <p:nvPr/>
        </p:nvSpPr>
        <p:spPr>
          <a:xfrm>
            <a:off x="954400" y="2419100"/>
            <a:ext cx="9138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BiLSTM</a:t>
            </a:r>
            <a:b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+ LSTM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9" name="Google Shape;319;p34"/>
          <p:cNvSpPr txBox="1"/>
          <p:nvPr/>
        </p:nvSpPr>
        <p:spPr>
          <a:xfrm>
            <a:off x="228600" y="4729600"/>
            <a:ext cx="7503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[*] </a:t>
            </a:r>
            <a:r>
              <a:rPr lang="en" sz="1100" u="sng">
                <a:solidFill>
                  <a:srgbClr val="666666"/>
                </a:solidFill>
                <a:hlinkClick r:id="rId3"/>
              </a:rPr>
              <a:t>Lstm-based Deep Learning Models For Nonfactoid Answer Selection, Ming Tan et al, 2015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320" name="Google Shape;320;p34"/>
          <p:cNvSpPr txBox="1"/>
          <p:nvPr/>
        </p:nvSpPr>
        <p:spPr>
          <a:xfrm>
            <a:off x="2721600" y="1000500"/>
            <a:ext cx="909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1" name="Google Shape;321;p34"/>
          <p:cNvSpPr txBox="1"/>
          <p:nvPr/>
        </p:nvSpPr>
        <p:spPr>
          <a:xfrm>
            <a:off x="6013138" y="1001275"/>
            <a:ext cx="909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response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