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66" r:id="rId12"/>
    <p:sldId id="267" r:id="rId13"/>
    <p:sldId id="271" r:id="rId14"/>
    <p:sldId id="272" r:id="rId15"/>
    <p:sldId id="276" r:id="rId16"/>
    <p:sldId id="274" r:id="rId17"/>
    <p:sldId id="275" r:id="rId18"/>
    <p:sldId id="283" r:id="rId19"/>
    <p:sldId id="284" r:id="rId20"/>
    <p:sldId id="285" r:id="rId21"/>
    <p:sldId id="286" r:id="rId22"/>
    <p:sldId id="287" r:id="rId23"/>
    <p:sldId id="291" r:id="rId24"/>
    <p:sldId id="290" r:id="rId25"/>
    <p:sldId id="289" r:id="rId26"/>
    <p:sldId id="292" r:id="rId27"/>
    <p:sldId id="293" r:id="rId28"/>
    <p:sldId id="294" r:id="rId29"/>
    <p:sldId id="309" r:id="rId30"/>
    <p:sldId id="296" r:id="rId31"/>
    <p:sldId id="302" r:id="rId32"/>
    <p:sldId id="303" r:id="rId33"/>
    <p:sldId id="304" r:id="rId34"/>
    <p:sldId id="297" r:id="rId35"/>
    <p:sldId id="299" r:id="rId36"/>
    <p:sldId id="305" r:id="rId37"/>
    <p:sldId id="300" r:id="rId38"/>
    <p:sldId id="279" r:id="rId39"/>
    <p:sldId id="306" r:id="rId40"/>
    <p:sldId id="307" r:id="rId41"/>
    <p:sldId id="308" r:id="rId42"/>
    <p:sldId id="310" r:id="rId43"/>
    <p:sldId id="28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5" d="100"/>
          <a:sy n="75" d="100"/>
        </p:scale>
        <p:origin x="65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0B71-720F-FBEC-B523-FBF5E0167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072AF6-904A-5490-78DC-159532509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AA136B-238D-7A1C-2719-AD471F1024FF}"/>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0CD3A982-D9DB-E0E1-88F4-EA191662A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A4C11-58F3-F241-2995-1123C9745AD7}"/>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405131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F2-8507-ACC9-A481-A555B8E30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494BA-A69A-D8BB-2312-7B0830760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EE73B-965B-B3F3-AB1F-A5F905C3C0F0}"/>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C33D800D-53D0-D3CD-E59F-F440DDFE3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2159B-C59C-060B-FF5C-A7FBAC5E1F97}"/>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66095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5E4D7-DCEE-BD7A-A289-123FD1B027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FD6B64-A40B-BF9F-EA19-514918E35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12D83-55AD-F815-6396-5A7590F27F10}"/>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10D22012-0724-FB4F-1C0E-92A6AF39E5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95F5E-2328-5A33-74A6-07B635F19DFC}"/>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353129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218C-65DE-470D-9BAA-2E595BACD6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1BD32-5042-507F-ADC0-BFC5B6B37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9F1E8-FA4C-5EBB-A280-CBB5575F009C}"/>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F16523CD-C9DD-2AB0-5513-3D7BC5478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56B7E-635C-E64F-104D-837503D7FC0A}"/>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10395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CA18-3A40-A9DC-3C1A-EFD73CA63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5A3926-C0EF-0208-721A-417931543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1C07B-50DA-ECDE-B6F5-4E06326E18B0}"/>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10364500-1C89-022F-5833-CA8F66526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9F972-4E58-E4DA-2EBA-33BBE452E9DC}"/>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394688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5E49-1AF6-F7BF-F31D-18B45D3DB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C902D-9E0E-3827-CF25-789E494F7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51E52-3ADE-4896-CFFB-7EF5A152A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CBAF5-2958-A42F-5AAF-DA75EBCCEF07}"/>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6" name="Footer Placeholder 5">
            <a:extLst>
              <a:ext uri="{FF2B5EF4-FFF2-40B4-BE49-F238E27FC236}">
                <a16:creationId xmlns:a16="http://schemas.microsoft.com/office/drawing/2014/main" id="{F1B2D807-0DBD-FF6C-1BF4-6E24E4AAC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E1B9E-C726-C2DE-C170-4F611B8EBCA0}"/>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286030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44DD-2592-70E9-E47E-0413696880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A0A28-2EA9-DF10-0744-490081DBB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DE31E-0AF4-733B-6B58-4DCFCC241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5B9ED5-1D0A-81F9-02F0-BC21A840F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EFA7C-C560-40BA-F2CD-F5E7C6AF77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3B4E0-9834-69AD-2C6B-38FF05B52B77}"/>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8" name="Footer Placeholder 7">
            <a:extLst>
              <a:ext uri="{FF2B5EF4-FFF2-40B4-BE49-F238E27FC236}">
                <a16:creationId xmlns:a16="http://schemas.microsoft.com/office/drawing/2014/main" id="{CFBEF299-47AE-E4DA-A929-DB8674C00F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8F9823-3909-4EE8-A82A-092AE615133B}"/>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10070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60ED-69C9-6C66-D302-BFE2C4FB93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A4DE9E-625E-E3DB-4A1B-4A9558211D13}"/>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4" name="Footer Placeholder 3">
            <a:extLst>
              <a:ext uri="{FF2B5EF4-FFF2-40B4-BE49-F238E27FC236}">
                <a16:creationId xmlns:a16="http://schemas.microsoft.com/office/drawing/2014/main" id="{E5C929E0-F93A-26D2-490C-BAE0422434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C39F93-91D2-7FCC-94ED-047B5F43B0AD}"/>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120142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0D3047-F91C-2D59-ABD3-48D2BFF4AE1F}"/>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3" name="Footer Placeholder 2">
            <a:extLst>
              <a:ext uri="{FF2B5EF4-FFF2-40B4-BE49-F238E27FC236}">
                <a16:creationId xmlns:a16="http://schemas.microsoft.com/office/drawing/2014/main" id="{C6203A6C-FEA3-F16C-1D7A-20B94955C1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4C2D73-5DF1-53FD-AA36-B5E4419FB5EA}"/>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202761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4517-1769-0E7A-3A90-0A26237A0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DC768A-E674-7E5D-46E1-2193F8AFB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117394-9FC6-7C93-C539-E3E1695E0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65795-C441-3109-DDE9-25F2FE7596D0}"/>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6" name="Footer Placeholder 5">
            <a:extLst>
              <a:ext uri="{FF2B5EF4-FFF2-40B4-BE49-F238E27FC236}">
                <a16:creationId xmlns:a16="http://schemas.microsoft.com/office/drawing/2014/main" id="{D57EDC5E-D6D3-6CAC-6188-5074C4D0C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77918-9FBF-6C4E-43F5-DD045680411C}"/>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50677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E6CC-E41C-56EE-5874-EB6A4098A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1C6CC-AEC7-DAA9-9B14-8238D792B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E13D07-FF57-C56E-092B-AAE3BF2FA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FA2E5-85D8-0574-466A-8CC9066C6F13}"/>
              </a:ext>
            </a:extLst>
          </p:cNvPr>
          <p:cNvSpPr>
            <a:spLocks noGrp="1"/>
          </p:cNvSpPr>
          <p:nvPr>
            <p:ph type="dt" sz="half" idx="10"/>
          </p:nvPr>
        </p:nvSpPr>
        <p:spPr/>
        <p:txBody>
          <a:bodyPr/>
          <a:lstStyle/>
          <a:p>
            <a:fld id="{0FAE5CCE-8DA2-4277-A22A-84151909D6A3}" type="datetimeFigureOut">
              <a:rPr lang="en-IN" smtClean="0"/>
              <a:t>20-12-2023</a:t>
            </a:fld>
            <a:endParaRPr lang="en-IN"/>
          </a:p>
        </p:txBody>
      </p:sp>
      <p:sp>
        <p:nvSpPr>
          <p:cNvPr id="6" name="Footer Placeholder 5">
            <a:extLst>
              <a:ext uri="{FF2B5EF4-FFF2-40B4-BE49-F238E27FC236}">
                <a16:creationId xmlns:a16="http://schemas.microsoft.com/office/drawing/2014/main" id="{087AF952-9D96-2465-7BD6-2623427BA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5A1584-2A34-3A51-B0F5-B6CC96FDBB16}"/>
              </a:ext>
            </a:extLst>
          </p:cNvPr>
          <p:cNvSpPr>
            <a:spLocks noGrp="1"/>
          </p:cNvSpPr>
          <p:nvPr>
            <p:ph type="sldNum" sz="quarter" idx="12"/>
          </p:nvPr>
        </p:nvSpPr>
        <p:spPr/>
        <p:txBody>
          <a:bodyPr/>
          <a:lstStyle/>
          <a:p>
            <a:fld id="{87C365F8-755B-4472-8373-84A08C240E47}" type="slidenum">
              <a:rPr lang="en-IN" smtClean="0"/>
              <a:t>‹#›</a:t>
            </a:fld>
            <a:endParaRPr lang="en-IN"/>
          </a:p>
        </p:txBody>
      </p:sp>
    </p:spTree>
    <p:extLst>
      <p:ext uri="{BB962C8B-B14F-4D97-AF65-F5344CB8AC3E}">
        <p14:creationId xmlns:p14="http://schemas.microsoft.com/office/powerpoint/2010/main" val="8464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02B05-BD50-8F7A-078A-8CA47E724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37D713-F6AB-25CF-1EC8-CDA6A4BB5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225CF-9E53-C7C6-B380-6ECCDF269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E5CCE-8DA2-4277-A22A-84151909D6A3}" type="datetimeFigureOut">
              <a:rPr lang="en-IN" smtClean="0"/>
              <a:t>20-12-2023</a:t>
            </a:fld>
            <a:endParaRPr lang="en-IN"/>
          </a:p>
        </p:txBody>
      </p:sp>
      <p:sp>
        <p:nvSpPr>
          <p:cNvPr id="5" name="Footer Placeholder 4">
            <a:extLst>
              <a:ext uri="{FF2B5EF4-FFF2-40B4-BE49-F238E27FC236}">
                <a16:creationId xmlns:a16="http://schemas.microsoft.com/office/drawing/2014/main" id="{E0D7E76E-F85C-E4FC-F792-EE199A426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2A5EF2-CE24-87E6-B0E7-F73CFCF3A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365F8-755B-4472-8373-84A08C240E47}" type="slidenum">
              <a:rPr lang="en-IN" smtClean="0"/>
              <a:t>‹#›</a:t>
            </a:fld>
            <a:endParaRPr lang="en-IN"/>
          </a:p>
        </p:txBody>
      </p:sp>
    </p:spTree>
    <p:extLst>
      <p:ext uri="{BB962C8B-B14F-4D97-AF65-F5344CB8AC3E}">
        <p14:creationId xmlns:p14="http://schemas.microsoft.com/office/powerpoint/2010/main" val="132176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nvSpPr>
        <p:spPr>
          <a:xfrm>
            <a:off x="4133849" y="2743284"/>
            <a:ext cx="3924300" cy="14287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400" i="1" dirty="0">
                <a:solidFill>
                  <a:schemeClr val="tx1"/>
                </a:solidFill>
                <a:latin typeface="Times New Roman" panose="02020603050405020304" pitchFamily="18" charset="0"/>
                <a:cs typeface="Times New Roman" panose="02020603050405020304" pitchFamily="18" charset="0"/>
              </a:rPr>
              <a:t>Presented by</a:t>
            </a:r>
          </a:p>
          <a:p>
            <a:r>
              <a:rPr lang="en-US" sz="2000" dirty="0">
                <a:solidFill>
                  <a:schemeClr val="tx1"/>
                </a:solidFill>
                <a:latin typeface="Times New Roman" panose="02020603050405020304" pitchFamily="18" charset="0"/>
                <a:cs typeface="Times New Roman" panose="02020603050405020304" pitchFamily="18" charset="0"/>
              </a:rPr>
              <a:t>Rupak Upadhyay (202222020)</a:t>
            </a:r>
          </a:p>
          <a:p>
            <a:r>
              <a:rPr lang="en-US" sz="2000" dirty="0">
                <a:solidFill>
                  <a:schemeClr val="tx1"/>
                </a:solidFill>
                <a:latin typeface="Times New Roman" panose="02020603050405020304" pitchFamily="18" charset="0"/>
                <a:cs typeface="Times New Roman" panose="02020603050405020304" pitchFamily="18" charset="0"/>
              </a:rPr>
              <a:t>Aditya Pradhan (202222017)</a:t>
            </a:r>
          </a:p>
          <a:p>
            <a:r>
              <a:rPr lang="en-US" sz="2000" dirty="0">
                <a:solidFill>
                  <a:schemeClr val="tx1"/>
                </a:solidFill>
                <a:latin typeface="Times New Roman" panose="02020603050405020304" pitchFamily="18" charset="0"/>
                <a:cs typeface="Times New Roman" panose="02020603050405020304" pitchFamily="18" charset="0"/>
              </a:rPr>
              <a:t>Asha Kumari (202222018)</a:t>
            </a:r>
          </a:p>
        </p:txBody>
      </p:sp>
      <p:sp>
        <p:nvSpPr>
          <p:cNvPr id="6" name="Subtitle 2"/>
          <p:cNvSpPr txBox="1"/>
          <p:nvPr/>
        </p:nvSpPr>
        <p:spPr>
          <a:xfrm>
            <a:off x="3035231" y="5265804"/>
            <a:ext cx="6121535" cy="8382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0" i="1"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Mr. Gaurav Pradhan, Asst. Professor, Dept. of CA, SMIT</a:t>
            </a:r>
          </a:p>
        </p:txBody>
      </p:sp>
      <p:sp>
        <p:nvSpPr>
          <p:cNvPr id="7" name="Subtitle 2"/>
          <p:cNvSpPr txBox="1"/>
          <p:nvPr/>
        </p:nvSpPr>
        <p:spPr>
          <a:xfrm>
            <a:off x="2781300" y="5715001"/>
            <a:ext cx="6934200" cy="10668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9" name="Footer Placeholder 8"/>
          <p:cNvSpPr>
            <a:spLocks noGrp="1"/>
          </p:cNvSpPr>
          <p:nvPr/>
        </p:nvSpPr>
        <p:spPr>
          <a:xfrm>
            <a:off x="3810000" y="6356350"/>
            <a:ext cx="4572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solidFill>
                <a:latin typeface="Times New Roman" panose="02020603050405020304" pitchFamily="18" charset="0"/>
                <a:cs typeface="Times New Roman" panose="02020603050405020304" pitchFamily="18" charset="0"/>
              </a:rPr>
              <a:t>Dept. of Computer Application, SMIT, </a:t>
            </a:r>
            <a:r>
              <a:rPr lang="en-US" sz="1400" dirty="0" err="1">
                <a:solidFill>
                  <a:schemeClr val="tx1"/>
                </a:solidFill>
                <a:latin typeface="Times New Roman" panose="02020603050405020304" pitchFamily="18" charset="0"/>
                <a:cs typeface="Times New Roman" panose="02020603050405020304" pitchFamily="18" charset="0"/>
              </a:rPr>
              <a:t>Majhitar</a:t>
            </a:r>
            <a:r>
              <a:rPr lang="en-US" sz="1400" dirty="0">
                <a:solidFill>
                  <a:schemeClr val="tx1"/>
                </a:solidFill>
                <a:latin typeface="Times New Roman" panose="02020603050405020304" pitchFamily="18" charset="0"/>
                <a:cs typeface="Times New Roman" panose="02020603050405020304" pitchFamily="18" charset="0"/>
              </a:rPr>
              <a:t>, East Sikkim</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905" y="1459247"/>
            <a:ext cx="1340188" cy="13401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298" y="4089892"/>
            <a:ext cx="4343400" cy="1175912"/>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p:cNvSpPr>
            <a:spLocks noGrp="1"/>
          </p:cNvSpPr>
          <p:nvPr>
            <p:ph type="sldNum" sz="quarter" idx="12"/>
          </p:nvPr>
        </p:nvSpPr>
        <p:spPr/>
        <p:txBody>
          <a:bodyPr/>
          <a:lstStyle/>
          <a:p>
            <a:fld id="{6C483337-40DB-4069-BB97-48FC0EA42C6E}" type="slidenum">
              <a:rPr lang="en-IN" smtClean="0"/>
              <a:t>1</a:t>
            </a:fld>
            <a:endParaRPr lang="en-IN"/>
          </a:p>
        </p:txBody>
      </p:sp>
      <p:sp>
        <p:nvSpPr>
          <p:cNvPr id="8" name="Title 1">
            <a:extLst>
              <a:ext uri="{FF2B5EF4-FFF2-40B4-BE49-F238E27FC236}">
                <a16:creationId xmlns:a16="http://schemas.microsoft.com/office/drawing/2014/main" id="{0F0682D0-CE7F-FC71-CB1F-BE8A10C791BE}"/>
              </a:ext>
            </a:extLst>
          </p:cNvPr>
          <p:cNvSpPr txBox="1">
            <a:spLocks/>
          </p:cNvSpPr>
          <p:nvPr/>
        </p:nvSpPr>
        <p:spPr>
          <a:xfrm>
            <a:off x="838200" y="215495"/>
            <a:ext cx="10515600" cy="931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0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Data Mining on Diabetes Detection</a:t>
            </a:r>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3290137044"/>
              </p:ext>
            </p:extLst>
          </p:nvPr>
        </p:nvGraphicFramePr>
        <p:xfrm>
          <a:off x="0" y="1476490"/>
          <a:ext cx="12192000" cy="5103906"/>
        </p:xfrm>
        <a:graphic>
          <a:graphicData uri="http://schemas.openxmlformats.org/drawingml/2006/table">
            <a:tbl>
              <a:tblPr firstRow="1" bandRow="1">
                <a:tableStyleId>{5940675A-B579-460E-94D1-54222C63F5DA}</a:tableStyleId>
              </a:tblPr>
              <a:tblGrid>
                <a:gridCol w="964276">
                  <a:extLst>
                    <a:ext uri="{9D8B030D-6E8A-4147-A177-3AD203B41FA5}">
                      <a16:colId xmlns:a16="http://schemas.microsoft.com/office/drawing/2014/main" val="4224862208"/>
                    </a:ext>
                  </a:extLst>
                </a:gridCol>
                <a:gridCol w="1762299">
                  <a:extLst>
                    <a:ext uri="{9D8B030D-6E8A-4147-A177-3AD203B41FA5}">
                      <a16:colId xmlns:a16="http://schemas.microsoft.com/office/drawing/2014/main" val="3713243607"/>
                    </a:ext>
                  </a:extLst>
                </a:gridCol>
                <a:gridCol w="1246909">
                  <a:extLst>
                    <a:ext uri="{9D8B030D-6E8A-4147-A177-3AD203B41FA5}">
                      <a16:colId xmlns:a16="http://schemas.microsoft.com/office/drawing/2014/main" val="963014040"/>
                    </a:ext>
                  </a:extLst>
                </a:gridCol>
                <a:gridCol w="4056611">
                  <a:extLst>
                    <a:ext uri="{9D8B030D-6E8A-4147-A177-3AD203B41FA5}">
                      <a16:colId xmlns:a16="http://schemas.microsoft.com/office/drawing/2014/main" val="1232640992"/>
                    </a:ext>
                  </a:extLst>
                </a:gridCol>
                <a:gridCol w="2244436">
                  <a:extLst>
                    <a:ext uri="{9D8B030D-6E8A-4147-A177-3AD203B41FA5}">
                      <a16:colId xmlns:a16="http://schemas.microsoft.com/office/drawing/2014/main" val="635159728"/>
                    </a:ext>
                  </a:extLst>
                </a:gridCol>
                <a:gridCol w="1917469">
                  <a:extLst>
                    <a:ext uri="{9D8B030D-6E8A-4147-A177-3AD203B41FA5}">
                      <a16:colId xmlns:a16="http://schemas.microsoft.com/office/drawing/2014/main" val="1215199840"/>
                    </a:ext>
                  </a:extLst>
                </a:gridCol>
              </a:tblGrid>
              <a:tr h="784572">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article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Detection Type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Findings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Research Gap</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Relevant to Proposed 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33562934"/>
                  </a:ext>
                </a:extLst>
              </a:tr>
              <a:tr h="2071457">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dirty="0">
                          <a:solidFill>
                            <a:srgbClr val="222222"/>
                          </a:solidFill>
                          <a:effectLst/>
                          <a:latin typeface="Times New Roman" panose="02020603050405020304" pitchFamily="18" charset="0"/>
                          <a:cs typeface="Times New Roman" panose="02020603050405020304" pitchFamily="18" charset="0"/>
                        </a:rPr>
                        <a:t>Wee et. al. </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[2023]</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“Diabetes Detection Based on Machine Learning and Deep Learning Approaches”[7]</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2023</a:t>
                      </a:r>
                    </a:p>
                    <a:p>
                      <a:pPr algn="just">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Springer</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Supervised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Methodology:</a:t>
                      </a:r>
                      <a:r>
                        <a:rPr lang="en-US" sz="2000" b="0" u="none" strike="noStrike" noProof="0" dirty="0">
                          <a:solidFill>
                            <a:srgbClr val="000000"/>
                          </a:solidFill>
                          <a:latin typeface="Times New Roman" panose="02020603050405020304" pitchFamily="18" charset="0"/>
                          <a:cs typeface="Times New Roman" panose="02020603050405020304" pitchFamily="18" charset="0"/>
                        </a:rPr>
                        <a:t> </a:t>
                      </a:r>
                      <a:r>
                        <a:rPr lang="en-IN" sz="2000" b="0" u="none" strike="noStrike" noProof="0" dirty="0">
                          <a:solidFill>
                            <a:srgbClr val="000000"/>
                          </a:solidFill>
                          <a:latin typeface="Times New Roman" panose="02020603050405020304" pitchFamily="18" charset="0"/>
                          <a:cs typeface="Times New Roman" panose="02020603050405020304" pitchFamily="18" charset="0"/>
                        </a:rPr>
                        <a:t>Feature Selection: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Pearson Correlation Coefficient, Fuzzy Support Vector Machine, F-Score Feature Selection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Classification: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Support Vector Machine, Random Forest</a:t>
                      </a:r>
                    </a:p>
                    <a:p>
                      <a:pPr lvl="0" algn="just">
                        <a:lnSpc>
                          <a:spcPct val="107000"/>
                        </a:lnSpc>
                        <a:spcAft>
                          <a:spcPts val="800"/>
                        </a:spcAft>
                        <a:buNone/>
                      </a:pPr>
                      <a:r>
                        <a:rPr lang="en-IN" sz="2000" b="1" u="none" strike="noStrike" noProof="0" dirty="0">
                          <a:solidFill>
                            <a:srgbClr val="000000"/>
                          </a:solidFill>
                          <a:latin typeface="Times New Roman" panose="02020603050405020304" pitchFamily="18" charset="0"/>
                          <a:cs typeface="Times New Roman" panose="02020603050405020304" pitchFamily="18" charset="0"/>
                        </a:rPr>
                        <a:t>Dataset Used:</a:t>
                      </a:r>
                      <a:r>
                        <a:rPr lang="en-IN" sz="2000" b="0" u="none" strike="noStrike" noProof="0" dirty="0">
                          <a:solidFill>
                            <a:srgbClr val="000000"/>
                          </a:solidFill>
                          <a:latin typeface="Times New Roman" panose="02020603050405020304" pitchFamily="18" charset="0"/>
                          <a:cs typeface="Times New Roman" panose="02020603050405020304" pitchFamily="18" charset="0"/>
                        </a:rPr>
                        <a:t> </a:t>
                      </a:r>
                      <a:r>
                        <a:rPr lang="en-US" sz="2000" b="0" u="none" strike="noStrike" noProof="0" dirty="0">
                          <a:latin typeface="Times New Roman" panose="02020603050405020304" pitchFamily="18" charset="0"/>
                          <a:cs typeface="Times New Roman" panose="02020603050405020304" pitchFamily="18" charset="0"/>
                        </a:rPr>
                        <a:t>Pima Indians Diabetes Data </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Results: </a:t>
                      </a:r>
                      <a:r>
                        <a:rPr lang="en-US" sz="2000" b="0" u="none" strike="noStrike" noProof="0" dirty="0">
                          <a:solidFill>
                            <a:srgbClr val="000000"/>
                          </a:solidFill>
                          <a:latin typeface="Times New Roman" panose="02020603050405020304" pitchFamily="18" charset="0"/>
                          <a:cs typeface="Times New Roman" panose="02020603050405020304" pitchFamily="18" charset="0"/>
                        </a:rPr>
                        <a:t>Random Forest achieved </a:t>
                      </a:r>
                      <a:r>
                        <a:rPr lang="en-US" sz="2000" b="0" u="none" strike="noStrike" noProof="0" dirty="0">
                          <a:latin typeface="Times New Roman" panose="02020603050405020304" pitchFamily="18" charset="0"/>
                          <a:cs typeface="Times New Roman" panose="02020603050405020304" pitchFamily="18" charset="0"/>
                        </a:rPr>
                        <a:t>79.26</a:t>
                      </a:r>
                      <a:r>
                        <a:rPr lang="en-US" sz="2000" b="0" u="none" strike="noStrike" noProof="0" dirty="0">
                          <a:solidFill>
                            <a:srgbClr val="000000"/>
                          </a:solidFill>
                          <a:latin typeface="Times New Roman" panose="02020603050405020304" pitchFamily="18" charset="0"/>
                          <a:cs typeface="Times New Roman" panose="02020603050405020304" pitchFamily="18" charset="0"/>
                        </a:rPr>
                        <a:t>% accuracy </a:t>
                      </a:r>
                      <a:endParaRPr lang="en-US" sz="2000" dirty="0">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Standard procedure is not proposed for collecting the required data for further investigation and improving the classification models.</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Features such as ECG are not proven to have a direct relationship to diabetes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 Selection:</a:t>
                      </a:r>
                    </a:p>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F-Score Feature Selection   </a:t>
                      </a:r>
                    </a:p>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Classification:</a:t>
                      </a:r>
                    </a:p>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Random Forest, SVM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88355313"/>
                  </a:ext>
                </a:extLst>
              </a:tr>
            </a:tbl>
          </a:graphicData>
        </a:graphic>
      </p:graphicFrame>
      <p:sp>
        <p:nvSpPr>
          <p:cNvPr id="4" name="TextBox 3">
            <a:extLst>
              <a:ext uri="{FF2B5EF4-FFF2-40B4-BE49-F238E27FC236}">
                <a16:creationId xmlns:a16="http://schemas.microsoft.com/office/drawing/2014/main" id="{9B256E6F-C971-1748-B32F-23F698335030}"/>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136AC203-170D-A44F-5A79-45090BD42B0B}"/>
              </a:ext>
            </a:extLst>
          </p:cNvPr>
          <p:cNvSpPr txBox="1"/>
          <p:nvPr/>
        </p:nvSpPr>
        <p:spPr>
          <a:xfrm>
            <a:off x="0" y="1147156"/>
            <a:ext cx="275336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Table. Literature Survey (contd..)</a:t>
            </a:r>
          </a:p>
        </p:txBody>
      </p:sp>
    </p:spTree>
    <p:extLst>
      <p:ext uri="{BB962C8B-B14F-4D97-AF65-F5344CB8AC3E}">
        <p14:creationId xmlns:p14="http://schemas.microsoft.com/office/powerpoint/2010/main" val="341728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sym typeface="+mn-ea"/>
              </a:rPr>
              <a:t>The majority of the machine learning models currently available are complex.</a:t>
            </a:r>
          </a:p>
          <a:p>
            <a:pPr algn="just">
              <a:lnSpc>
                <a:spcPct val="150000"/>
              </a:lnSpc>
            </a:pPr>
            <a:r>
              <a:rPr lang="en-US" sz="2000" dirty="0">
                <a:latin typeface="Times New Roman" panose="02020603050405020304" pitchFamily="18" charset="0"/>
                <a:cs typeface="Times New Roman" panose="02020603050405020304" pitchFamily="18" charset="0"/>
                <a:sym typeface="+mn-ea"/>
              </a:rPr>
              <a:t>So to get high success rate in detecting diabetes the developers of these models optimize the algorithms as much as possible. </a:t>
            </a:r>
          </a:p>
          <a:p>
            <a:pPr algn="just">
              <a:lnSpc>
                <a:spcPct val="150000"/>
              </a:lnSpc>
            </a:pPr>
            <a:r>
              <a:rPr lang="en-US" sz="2000" dirty="0">
                <a:latin typeface="Times New Roman" panose="02020603050405020304" pitchFamily="18" charset="0"/>
                <a:cs typeface="Times New Roman" panose="02020603050405020304" pitchFamily="18" charset="0"/>
                <a:sym typeface="+mn-ea"/>
              </a:rPr>
              <a:t>The challenge of this research lies in the fact that to get higher accuracy a more complex model is required.</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4576654-D15D-FDB7-4774-3E8F8FB44D40}"/>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43405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Proposed Solution Strategy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get high accuracy while keeping the complexity of the machine learning model low, the team will use five feature selection algorithms, to select features from a dataset.</a:t>
            </a:r>
          </a:p>
          <a:p>
            <a:pPr algn="just">
              <a:lnSpc>
                <a:spcPct val="150000"/>
              </a:lnSpc>
            </a:pPr>
            <a:r>
              <a:rPr lang="en-US" sz="2000" dirty="0">
                <a:latin typeface="Times New Roman" panose="02020603050405020304" pitchFamily="18" charset="0"/>
                <a:cs typeface="Times New Roman" panose="02020603050405020304" pitchFamily="18" charset="0"/>
              </a:rPr>
              <a:t>Then use six classification algorithms to detect diabetes, from these newly acquired datasets of selected features. The plan is to keep the parameters of these algorithms as simple as possible.</a:t>
            </a:r>
          </a:p>
          <a:p>
            <a:pPr algn="just">
              <a:lnSpc>
                <a:spcPct val="150000"/>
              </a:lnSpc>
            </a:pPr>
            <a:r>
              <a:rPr lang="en-US" sz="2000" dirty="0">
                <a:latin typeface="Times New Roman" panose="02020603050405020304" pitchFamily="18" charset="0"/>
                <a:cs typeface="Times New Roman" panose="02020603050405020304" pitchFamily="18" charset="0"/>
              </a:rPr>
              <a:t>The steps:</a:t>
            </a:r>
          </a:p>
          <a:p>
            <a:pPr lvl="1" algn="just">
              <a:lnSpc>
                <a:spcPct val="150000"/>
              </a:lnSpc>
            </a:pPr>
            <a:r>
              <a:rPr lang="en-US" sz="2000" dirty="0">
                <a:latin typeface="Times New Roman" panose="02020603050405020304" pitchFamily="18" charset="0"/>
                <a:cs typeface="Times New Roman" panose="02020603050405020304" pitchFamily="18" charset="0"/>
              </a:rPr>
              <a:t>Data Acquisition and Preprocessing</a:t>
            </a:r>
          </a:p>
          <a:p>
            <a:pPr lvl="1" algn="just">
              <a:lnSpc>
                <a:spcPct val="150000"/>
              </a:lnSpc>
            </a:pPr>
            <a:r>
              <a:rPr lang="en-US" sz="2000" dirty="0">
                <a:latin typeface="Times New Roman" panose="02020603050405020304" pitchFamily="18" charset="0"/>
                <a:cs typeface="Times New Roman" panose="02020603050405020304" pitchFamily="18" charset="0"/>
              </a:rPr>
              <a:t>Feature Selection</a:t>
            </a:r>
          </a:p>
          <a:p>
            <a:pPr lvl="1" algn="just">
              <a:lnSpc>
                <a:spcPct val="150000"/>
              </a:lnSpc>
            </a:pPr>
            <a:r>
              <a:rPr lang="en-US" sz="2000" dirty="0">
                <a:latin typeface="Times New Roman" panose="02020603050405020304" pitchFamily="18" charset="0"/>
                <a:cs typeface="Times New Roman" panose="02020603050405020304" pitchFamily="18" charset="0"/>
              </a:rPr>
              <a:t>Classification</a:t>
            </a:r>
          </a:p>
          <a:p>
            <a:pPr lvl="1" algn="just">
              <a:lnSpc>
                <a:spcPct val="150000"/>
              </a:lnSpc>
            </a:pPr>
            <a:r>
              <a:rPr lang="en-US" sz="2000" dirty="0">
                <a:latin typeface="Times New Roman" panose="02020603050405020304" pitchFamily="18" charset="0"/>
                <a:cs typeface="Times New Roman" panose="02020603050405020304" pitchFamily="18" charset="0"/>
              </a:rPr>
              <a:t>Evaluation</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C4D9634-4AED-B906-5D63-97EE44B893B7}"/>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10066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Plan</a:t>
            </a:r>
          </a:p>
        </p:txBody>
      </p:sp>
      <p:sp>
        <p:nvSpPr>
          <p:cNvPr id="6" name="TextBox 5">
            <a:extLst>
              <a:ext uri="{FF2B5EF4-FFF2-40B4-BE49-F238E27FC236}">
                <a16:creationId xmlns:a16="http://schemas.microsoft.com/office/drawing/2014/main" id="{2AFEFFE2-D62A-3A7E-6DDC-8107B0A78271}"/>
              </a:ext>
            </a:extLst>
          </p:cNvPr>
          <p:cNvSpPr txBox="1"/>
          <p:nvPr/>
        </p:nvSpPr>
        <p:spPr>
          <a:xfrm>
            <a:off x="5262880" y="5361044"/>
            <a:ext cx="186944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Fig. Team Structure</a:t>
            </a:r>
          </a:p>
        </p:txBody>
      </p:sp>
      <p:sp>
        <p:nvSpPr>
          <p:cNvPr id="7" name="Rectangle 6">
            <a:extLst>
              <a:ext uri="{FF2B5EF4-FFF2-40B4-BE49-F238E27FC236}">
                <a16:creationId xmlns:a16="http://schemas.microsoft.com/office/drawing/2014/main" id="{8E833320-6AB4-B38F-0EF0-937A9844F0E0}"/>
              </a:ext>
            </a:extLst>
          </p:cNvPr>
          <p:cNvSpPr/>
          <p:nvPr/>
        </p:nvSpPr>
        <p:spPr>
          <a:xfrm>
            <a:off x="4653280" y="2010105"/>
            <a:ext cx="2885440" cy="101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Mr. Gaurav Pradhan</a:t>
            </a:r>
          </a:p>
          <a:p>
            <a:pPr algn="ctr"/>
            <a:r>
              <a:rPr lang="en-IN" sz="2000" dirty="0">
                <a:latin typeface="Times New Roman" panose="02020603050405020304" pitchFamily="18" charset="0"/>
                <a:cs typeface="Times New Roman" panose="02020603050405020304" pitchFamily="18" charset="0"/>
              </a:rPr>
              <a:t>(Project Guide)</a:t>
            </a:r>
          </a:p>
        </p:txBody>
      </p:sp>
      <p:sp>
        <p:nvSpPr>
          <p:cNvPr id="10" name="Rectangle 9">
            <a:extLst>
              <a:ext uri="{FF2B5EF4-FFF2-40B4-BE49-F238E27FC236}">
                <a16:creationId xmlns:a16="http://schemas.microsoft.com/office/drawing/2014/main" id="{43E4EF68-61CA-5867-C2B6-70EECE7F66AE}"/>
              </a:ext>
            </a:extLst>
          </p:cNvPr>
          <p:cNvSpPr/>
          <p:nvPr/>
        </p:nvSpPr>
        <p:spPr>
          <a:xfrm>
            <a:off x="1261388" y="3826354"/>
            <a:ext cx="2885440" cy="101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Aditya Pradhan</a:t>
            </a:r>
          </a:p>
          <a:p>
            <a:pPr algn="ctr"/>
            <a:r>
              <a:rPr lang="en-IN" sz="2000" dirty="0">
                <a:latin typeface="Times New Roman" panose="02020603050405020304" pitchFamily="18" charset="0"/>
                <a:cs typeface="Times New Roman" panose="02020603050405020304" pitchFamily="18" charset="0"/>
              </a:rPr>
              <a:t>(202222017)</a:t>
            </a:r>
          </a:p>
        </p:txBody>
      </p:sp>
      <p:sp>
        <p:nvSpPr>
          <p:cNvPr id="14" name="Rectangle 13">
            <a:extLst>
              <a:ext uri="{FF2B5EF4-FFF2-40B4-BE49-F238E27FC236}">
                <a16:creationId xmlns:a16="http://schemas.microsoft.com/office/drawing/2014/main" id="{32F2BF0F-7174-C0EE-23B8-9C796A46F615}"/>
              </a:ext>
            </a:extLst>
          </p:cNvPr>
          <p:cNvSpPr/>
          <p:nvPr/>
        </p:nvSpPr>
        <p:spPr>
          <a:xfrm>
            <a:off x="4653280" y="3826354"/>
            <a:ext cx="2885440" cy="101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Asha Kumari</a:t>
            </a:r>
          </a:p>
          <a:p>
            <a:pPr algn="ctr"/>
            <a:r>
              <a:rPr lang="en-IN" sz="2000" dirty="0">
                <a:latin typeface="Times New Roman" panose="02020603050405020304" pitchFamily="18" charset="0"/>
                <a:cs typeface="Times New Roman" panose="02020603050405020304" pitchFamily="18" charset="0"/>
              </a:rPr>
              <a:t>(202222018)</a:t>
            </a:r>
          </a:p>
        </p:txBody>
      </p:sp>
      <p:sp>
        <p:nvSpPr>
          <p:cNvPr id="15" name="Rectangle 14">
            <a:extLst>
              <a:ext uri="{FF2B5EF4-FFF2-40B4-BE49-F238E27FC236}">
                <a16:creationId xmlns:a16="http://schemas.microsoft.com/office/drawing/2014/main" id="{D0B06C1C-A50D-17F6-628A-65F8DE65018C}"/>
              </a:ext>
            </a:extLst>
          </p:cNvPr>
          <p:cNvSpPr/>
          <p:nvPr/>
        </p:nvSpPr>
        <p:spPr>
          <a:xfrm>
            <a:off x="8045172" y="3826354"/>
            <a:ext cx="2885440" cy="101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Rupak Upadhyay</a:t>
            </a:r>
          </a:p>
          <a:p>
            <a:pPr algn="ctr"/>
            <a:r>
              <a:rPr lang="en-IN" sz="2000" dirty="0">
                <a:latin typeface="Times New Roman" panose="02020603050405020304" pitchFamily="18" charset="0"/>
                <a:cs typeface="Times New Roman" panose="02020603050405020304" pitchFamily="18" charset="0"/>
              </a:rPr>
              <a:t>(202222020)</a:t>
            </a:r>
          </a:p>
        </p:txBody>
      </p:sp>
      <p:cxnSp>
        <p:nvCxnSpPr>
          <p:cNvPr id="24" name="Straight Connector 23">
            <a:extLst>
              <a:ext uri="{FF2B5EF4-FFF2-40B4-BE49-F238E27FC236}">
                <a16:creationId xmlns:a16="http://schemas.microsoft.com/office/drawing/2014/main" id="{4C65F2D0-2A10-DABB-EE6C-7E86F0FA3B89}"/>
              </a:ext>
            </a:extLst>
          </p:cNvPr>
          <p:cNvCxnSpPr>
            <a:cxnSpLocks/>
          </p:cNvCxnSpPr>
          <p:nvPr/>
        </p:nvCxnSpPr>
        <p:spPr>
          <a:xfrm>
            <a:off x="2704108" y="3332480"/>
            <a:ext cx="67837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99A4D5F-76C0-462D-CA38-29B1CC895A15}"/>
              </a:ext>
            </a:extLst>
          </p:cNvPr>
          <p:cNvCxnSpPr>
            <a:stCxn id="7" idx="2"/>
          </p:cNvCxnSpPr>
          <p:nvPr/>
        </p:nvCxnSpPr>
        <p:spPr>
          <a:xfrm>
            <a:off x="6096000" y="3027029"/>
            <a:ext cx="0" cy="30545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C5FAFE5-20B0-57D4-929E-0F9E3DDC3D53}"/>
              </a:ext>
            </a:extLst>
          </p:cNvPr>
          <p:cNvCxnSpPr>
            <a:cxnSpLocks/>
            <a:endCxn id="10" idx="0"/>
          </p:cNvCxnSpPr>
          <p:nvPr/>
        </p:nvCxnSpPr>
        <p:spPr>
          <a:xfrm>
            <a:off x="2704108" y="3332480"/>
            <a:ext cx="0" cy="493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AAAAAB1-F88B-483B-2142-93814FB47A32}"/>
              </a:ext>
            </a:extLst>
          </p:cNvPr>
          <p:cNvCxnSpPr>
            <a:endCxn id="15" idx="0"/>
          </p:cNvCxnSpPr>
          <p:nvPr/>
        </p:nvCxnSpPr>
        <p:spPr>
          <a:xfrm>
            <a:off x="9487892" y="3332480"/>
            <a:ext cx="0" cy="493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29B1D07-9AD8-8D71-862E-49B61FC2000B}"/>
              </a:ext>
            </a:extLst>
          </p:cNvPr>
          <p:cNvCxnSpPr>
            <a:endCxn id="14" idx="0"/>
          </p:cNvCxnSpPr>
          <p:nvPr/>
        </p:nvCxnSpPr>
        <p:spPr>
          <a:xfrm>
            <a:off x="6096000" y="3332480"/>
            <a:ext cx="0" cy="493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2DA3A6D-FE8E-DDB3-2BBE-709BE2A01E50}"/>
              </a:ext>
            </a:extLst>
          </p:cNvPr>
          <p:cNvCxnSpPr>
            <a:stCxn id="10" idx="3"/>
            <a:endCxn id="14" idx="1"/>
          </p:cNvCxnSpPr>
          <p:nvPr/>
        </p:nvCxnSpPr>
        <p:spPr>
          <a:xfrm>
            <a:off x="4146828" y="4334816"/>
            <a:ext cx="50645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AC50C81-E5EE-9532-97C2-A5DEFAA8C907}"/>
              </a:ext>
            </a:extLst>
          </p:cNvPr>
          <p:cNvCxnSpPr>
            <a:stCxn id="14" idx="3"/>
            <a:endCxn id="15" idx="1"/>
          </p:cNvCxnSpPr>
          <p:nvPr/>
        </p:nvCxnSpPr>
        <p:spPr>
          <a:xfrm>
            <a:off x="7538720" y="4334816"/>
            <a:ext cx="50645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861935A0-72F7-CC39-A201-4FC34A61C18B}"/>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16205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Plan</a:t>
            </a:r>
          </a:p>
        </p:txBody>
      </p:sp>
      <p:sp>
        <p:nvSpPr>
          <p:cNvPr id="6" name="TextBox 5">
            <a:extLst>
              <a:ext uri="{FF2B5EF4-FFF2-40B4-BE49-F238E27FC236}">
                <a16:creationId xmlns:a16="http://schemas.microsoft.com/office/drawing/2014/main" id="{DB3702D2-FB91-D142-8C44-6A74AAD93A5B}"/>
              </a:ext>
            </a:extLst>
          </p:cNvPr>
          <p:cNvSpPr txBox="1"/>
          <p:nvPr/>
        </p:nvSpPr>
        <p:spPr>
          <a:xfrm>
            <a:off x="5346469" y="6059975"/>
            <a:ext cx="1499062"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Fig. Gantt Chart</a:t>
            </a:r>
          </a:p>
        </p:txBody>
      </p:sp>
      <p:sp>
        <p:nvSpPr>
          <p:cNvPr id="11" name="TextBox 10">
            <a:extLst>
              <a:ext uri="{FF2B5EF4-FFF2-40B4-BE49-F238E27FC236}">
                <a16:creationId xmlns:a16="http://schemas.microsoft.com/office/drawing/2014/main" id="{34035C1C-AED4-525D-16B5-51D55A7A3216}"/>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pic>
        <p:nvPicPr>
          <p:cNvPr id="9" name="Picture 8">
            <a:extLst>
              <a:ext uri="{FF2B5EF4-FFF2-40B4-BE49-F238E27FC236}">
                <a16:creationId xmlns:a16="http://schemas.microsoft.com/office/drawing/2014/main" id="{FFA5F47A-315F-2EF0-4735-6F5DC89AE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311" y="1147156"/>
            <a:ext cx="7785377" cy="4840312"/>
          </a:xfrm>
          <a:prstGeom prst="rect">
            <a:avLst/>
          </a:prstGeom>
        </p:spPr>
      </p:pic>
      <p:sp>
        <p:nvSpPr>
          <p:cNvPr id="3" name="Footer Placeholder 3">
            <a:extLst>
              <a:ext uri="{FF2B5EF4-FFF2-40B4-BE49-F238E27FC236}">
                <a16:creationId xmlns:a16="http://schemas.microsoft.com/office/drawing/2014/main" id="{115C2F8A-28E0-236E-6C6D-7893D83E1341}"/>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05724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Plan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3334163383"/>
              </p:ext>
            </p:extLst>
          </p:nvPr>
        </p:nvGraphicFramePr>
        <p:xfrm>
          <a:off x="1514301" y="1476490"/>
          <a:ext cx="9163397" cy="4021612"/>
        </p:xfrm>
        <a:graphic>
          <a:graphicData uri="http://schemas.openxmlformats.org/drawingml/2006/table">
            <a:tbl>
              <a:tblPr firstRow="1" bandRow="1">
                <a:tableStyleId>{5940675A-B579-460E-94D1-54222C63F5DA}</a:tableStyleId>
              </a:tblPr>
              <a:tblGrid>
                <a:gridCol w="4603866">
                  <a:extLst>
                    <a:ext uri="{9D8B030D-6E8A-4147-A177-3AD203B41FA5}">
                      <a16:colId xmlns:a16="http://schemas.microsoft.com/office/drawing/2014/main" val="4224862208"/>
                    </a:ext>
                  </a:extLst>
                </a:gridCol>
                <a:gridCol w="4559531">
                  <a:extLst>
                    <a:ext uri="{9D8B030D-6E8A-4147-A177-3AD203B41FA5}">
                      <a16:colId xmlns:a16="http://schemas.microsoft.com/office/drawing/2014/main" val="3713243607"/>
                    </a:ext>
                  </a:extLst>
                </a:gridCol>
              </a:tblGrid>
              <a:tr h="784572">
                <a:tc>
                  <a:txBody>
                    <a:bodyPr/>
                    <a:lstStyle/>
                    <a:p>
                      <a:pPr algn="l">
                        <a:lnSpc>
                          <a:spcPct val="150000"/>
                        </a:lnSpc>
                      </a:pPr>
                      <a:r>
                        <a:rPr lang="en-IN" sz="2000" b="1" dirty="0">
                          <a:solidFill>
                            <a:schemeClr val="tx1"/>
                          </a:solidFill>
                          <a:latin typeface="Times New Roman" panose="02020603050405020304" pitchFamily="18" charset="0"/>
                          <a:cs typeface="Times New Roman" panose="02020603050405020304" pitchFamily="18" charset="0"/>
                        </a:rPr>
                        <a:t>Hardware Requirement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lnSpc>
                          <a:spcPct val="150000"/>
                        </a:lnSpc>
                      </a:pPr>
                      <a:r>
                        <a:rPr lang="en-IN" sz="2000" b="1" dirty="0">
                          <a:solidFill>
                            <a:schemeClr val="tx1"/>
                          </a:solidFill>
                          <a:latin typeface="Times New Roman" panose="02020603050405020304" pitchFamily="18" charset="0"/>
                          <a:cs typeface="Times New Roman" panose="02020603050405020304" pitchFamily="18" charset="0"/>
                        </a:rPr>
                        <a:t>Software Requirement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2071457">
                <a:tc>
                  <a:txBody>
                    <a:bodyPr/>
                    <a:lstStyle/>
                    <a:p>
                      <a:pPr>
                        <a:lnSpc>
                          <a:spcPct val="150000"/>
                        </a:lnSpc>
                      </a:pPr>
                      <a:r>
                        <a:rPr lang="en-IN" sz="2000" dirty="0">
                          <a:latin typeface="Times New Roman" panose="02020603050405020304" pitchFamily="18" charset="0"/>
                          <a:cs typeface="Times New Roman" panose="02020603050405020304" pitchFamily="18" charset="0"/>
                        </a:rPr>
                        <a:t>Processor: Intel Core i3 7</a:t>
                      </a:r>
                      <a:r>
                        <a:rPr lang="en-IN" sz="2000" baseline="300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Gen+ or </a:t>
                      </a:r>
                    </a:p>
                    <a:p>
                      <a:pPr>
                        <a:lnSpc>
                          <a:spcPct val="150000"/>
                        </a:lnSpc>
                      </a:pPr>
                      <a:r>
                        <a:rPr lang="en-IN" sz="2000" dirty="0">
                          <a:latin typeface="Times New Roman" panose="02020603050405020304" pitchFamily="18" charset="0"/>
                          <a:cs typeface="Times New Roman" panose="02020603050405020304" pitchFamily="18" charset="0"/>
                        </a:rPr>
                        <a:t>AMD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 3 2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Gen+</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Memory: 4GB DDR3 RAM</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Storage: 50GB</a:t>
                      </a:r>
                    </a:p>
                    <a:p>
                      <a:pPr>
                        <a:lnSpc>
                          <a:spcPct val="150000"/>
                        </a:lnSpc>
                      </a:pPr>
                      <a:endParaRPr lang="en-IN"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2000" dirty="0">
                          <a:latin typeface="Times New Roman" panose="02020603050405020304" pitchFamily="18" charset="0"/>
                          <a:cs typeface="Times New Roman" panose="02020603050405020304" pitchFamily="18" charset="0"/>
                        </a:rPr>
                        <a:t>Operating System: Microsoft Windows 7 and above</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Programming Language: Python </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Development Environment: Visual Studio Code, Weka</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9F320834-7689-469D-2ACE-799E6E54E416}"/>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Footer Placeholder 3">
            <a:extLst>
              <a:ext uri="{FF2B5EF4-FFF2-40B4-BE49-F238E27FC236}">
                <a16:creationId xmlns:a16="http://schemas.microsoft.com/office/drawing/2014/main" id="{F51B9ADF-7ED9-EF67-2D1F-8251B8C9BC65}"/>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134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Workflow Chart</a:t>
            </a:r>
          </a:p>
        </p:txBody>
      </p:sp>
      <p:sp>
        <p:nvSpPr>
          <p:cNvPr id="6" name="TextBox 5">
            <a:extLst>
              <a:ext uri="{FF2B5EF4-FFF2-40B4-BE49-F238E27FC236}">
                <a16:creationId xmlns:a16="http://schemas.microsoft.com/office/drawing/2014/main" id="{6D3C2D33-7772-9E2A-FED4-8241EF2B53A7}"/>
              </a:ext>
            </a:extLst>
          </p:cNvPr>
          <p:cNvSpPr txBox="1"/>
          <p:nvPr/>
        </p:nvSpPr>
        <p:spPr>
          <a:xfrm>
            <a:off x="5673090" y="1095432"/>
            <a:ext cx="84582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Start</a:t>
            </a:r>
          </a:p>
        </p:txBody>
      </p:sp>
      <p:sp>
        <p:nvSpPr>
          <p:cNvPr id="8" name="TextBox 7">
            <a:extLst>
              <a:ext uri="{FF2B5EF4-FFF2-40B4-BE49-F238E27FC236}">
                <a16:creationId xmlns:a16="http://schemas.microsoft.com/office/drawing/2014/main" id="{0724022A-BF5A-DFB2-726C-F45339969253}"/>
              </a:ext>
            </a:extLst>
          </p:cNvPr>
          <p:cNvSpPr txBox="1"/>
          <p:nvPr/>
        </p:nvSpPr>
        <p:spPr>
          <a:xfrm>
            <a:off x="5120640" y="1794115"/>
            <a:ext cx="195072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Data Acquisition</a:t>
            </a:r>
          </a:p>
        </p:txBody>
      </p:sp>
      <p:sp>
        <p:nvSpPr>
          <p:cNvPr id="9" name="TextBox 8">
            <a:extLst>
              <a:ext uri="{FF2B5EF4-FFF2-40B4-BE49-F238E27FC236}">
                <a16:creationId xmlns:a16="http://schemas.microsoft.com/office/drawing/2014/main" id="{E3912BAF-8EE3-7CF6-5E85-6840819C7BF8}"/>
              </a:ext>
            </a:extLst>
          </p:cNvPr>
          <p:cNvSpPr txBox="1"/>
          <p:nvPr/>
        </p:nvSpPr>
        <p:spPr>
          <a:xfrm>
            <a:off x="4956810" y="2458126"/>
            <a:ext cx="227838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Data Preprocessing</a:t>
            </a:r>
          </a:p>
        </p:txBody>
      </p:sp>
      <p:sp>
        <p:nvSpPr>
          <p:cNvPr id="10" name="TextBox 9">
            <a:extLst>
              <a:ext uri="{FF2B5EF4-FFF2-40B4-BE49-F238E27FC236}">
                <a16:creationId xmlns:a16="http://schemas.microsoft.com/office/drawing/2014/main" id="{548B7FAC-8201-3B60-AF11-ECEFBFFE70A6}"/>
              </a:ext>
            </a:extLst>
          </p:cNvPr>
          <p:cNvSpPr txBox="1"/>
          <p:nvPr/>
        </p:nvSpPr>
        <p:spPr>
          <a:xfrm>
            <a:off x="1420178" y="3452667"/>
            <a:ext cx="117475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F-Score</a:t>
            </a:r>
          </a:p>
        </p:txBody>
      </p:sp>
      <p:cxnSp>
        <p:nvCxnSpPr>
          <p:cNvPr id="12" name="Straight Arrow Connector 11">
            <a:extLst>
              <a:ext uri="{FF2B5EF4-FFF2-40B4-BE49-F238E27FC236}">
                <a16:creationId xmlns:a16="http://schemas.microsoft.com/office/drawing/2014/main" id="{30E194BB-EE22-8DBD-EA4C-204DA4DCFA69}"/>
              </a:ext>
            </a:extLst>
          </p:cNvPr>
          <p:cNvCxnSpPr>
            <a:stCxn id="6" idx="2"/>
            <a:endCxn id="8" idx="0"/>
          </p:cNvCxnSpPr>
          <p:nvPr/>
        </p:nvCxnSpPr>
        <p:spPr>
          <a:xfrm>
            <a:off x="6096000" y="1538106"/>
            <a:ext cx="0" cy="25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9646544-2234-1EF8-C3C0-C206BF664186}"/>
              </a:ext>
            </a:extLst>
          </p:cNvPr>
          <p:cNvCxnSpPr>
            <a:stCxn id="8" idx="2"/>
            <a:endCxn id="9" idx="0"/>
          </p:cNvCxnSpPr>
          <p:nvPr/>
        </p:nvCxnSpPr>
        <p:spPr>
          <a:xfrm>
            <a:off x="6096000" y="2236789"/>
            <a:ext cx="0" cy="22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0E4903-28A8-2C3F-A0C5-769221E8AD2E}"/>
              </a:ext>
            </a:extLst>
          </p:cNvPr>
          <p:cNvSpPr txBox="1"/>
          <p:nvPr/>
        </p:nvSpPr>
        <p:spPr>
          <a:xfrm>
            <a:off x="2961164" y="3452667"/>
            <a:ext cx="117475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PCA</a:t>
            </a:r>
          </a:p>
        </p:txBody>
      </p:sp>
      <p:sp>
        <p:nvSpPr>
          <p:cNvPr id="16" name="TextBox 15">
            <a:extLst>
              <a:ext uri="{FF2B5EF4-FFF2-40B4-BE49-F238E27FC236}">
                <a16:creationId xmlns:a16="http://schemas.microsoft.com/office/drawing/2014/main" id="{91A200F4-FF10-F974-672A-018184FF839E}"/>
              </a:ext>
            </a:extLst>
          </p:cNvPr>
          <p:cNvSpPr txBox="1"/>
          <p:nvPr/>
        </p:nvSpPr>
        <p:spPr>
          <a:xfrm>
            <a:off x="4467859" y="3452667"/>
            <a:ext cx="117475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PCC</a:t>
            </a:r>
          </a:p>
        </p:txBody>
      </p:sp>
      <p:sp>
        <p:nvSpPr>
          <p:cNvPr id="17" name="TextBox 16">
            <a:extLst>
              <a:ext uri="{FF2B5EF4-FFF2-40B4-BE49-F238E27FC236}">
                <a16:creationId xmlns:a16="http://schemas.microsoft.com/office/drawing/2014/main" id="{0DF58F70-C8AA-120E-23FD-AA578C33D8F8}"/>
              </a:ext>
            </a:extLst>
          </p:cNvPr>
          <p:cNvSpPr txBox="1"/>
          <p:nvPr/>
        </p:nvSpPr>
        <p:spPr>
          <a:xfrm>
            <a:off x="7885585" y="3452667"/>
            <a:ext cx="3287713"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Forward Stagewise Selection</a:t>
            </a:r>
          </a:p>
        </p:txBody>
      </p:sp>
      <p:sp>
        <p:nvSpPr>
          <p:cNvPr id="18" name="TextBox 17">
            <a:extLst>
              <a:ext uri="{FF2B5EF4-FFF2-40B4-BE49-F238E27FC236}">
                <a16:creationId xmlns:a16="http://schemas.microsoft.com/office/drawing/2014/main" id="{842E93AF-56CE-22E9-4D4A-016C3EDAC6F4}"/>
              </a:ext>
            </a:extLst>
          </p:cNvPr>
          <p:cNvSpPr txBox="1"/>
          <p:nvPr/>
        </p:nvSpPr>
        <p:spPr>
          <a:xfrm>
            <a:off x="5974554" y="3452667"/>
            <a:ext cx="147955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SVM RFE</a:t>
            </a:r>
          </a:p>
        </p:txBody>
      </p:sp>
      <p:cxnSp>
        <p:nvCxnSpPr>
          <p:cNvPr id="20" name="Straight Arrow Connector 19">
            <a:extLst>
              <a:ext uri="{FF2B5EF4-FFF2-40B4-BE49-F238E27FC236}">
                <a16:creationId xmlns:a16="http://schemas.microsoft.com/office/drawing/2014/main" id="{3B770DBB-9363-545D-BBA0-FDACA2B90A82}"/>
              </a:ext>
            </a:extLst>
          </p:cNvPr>
          <p:cNvCxnSpPr>
            <a:cxnSpLocks/>
            <a:stCxn id="9" idx="2"/>
            <a:endCxn id="10" idx="0"/>
          </p:cNvCxnSpPr>
          <p:nvPr/>
        </p:nvCxnSpPr>
        <p:spPr>
          <a:xfrm flipH="1">
            <a:off x="2007553" y="2900800"/>
            <a:ext cx="4088447" cy="55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E8D5A72-50B2-48C5-1D50-F32B5637008B}"/>
              </a:ext>
            </a:extLst>
          </p:cNvPr>
          <p:cNvCxnSpPr>
            <a:stCxn id="9" idx="2"/>
            <a:endCxn id="15" idx="0"/>
          </p:cNvCxnSpPr>
          <p:nvPr/>
        </p:nvCxnSpPr>
        <p:spPr>
          <a:xfrm flipH="1">
            <a:off x="3548539" y="2900800"/>
            <a:ext cx="2547461" cy="55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9DCE1A-F51C-5A68-FBA5-B950D7251BD8}"/>
              </a:ext>
            </a:extLst>
          </p:cNvPr>
          <p:cNvCxnSpPr>
            <a:stCxn id="9" idx="2"/>
            <a:endCxn id="16" idx="0"/>
          </p:cNvCxnSpPr>
          <p:nvPr/>
        </p:nvCxnSpPr>
        <p:spPr>
          <a:xfrm flipH="1">
            <a:off x="5055234" y="2900800"/>
            <a:ext cx="1040766" cy="55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68177A-3B93-6DD4-6B84-10386BCB65CD}"/>
              </a:ext>
            </a:extLst>
          </p:cNvPr>
          <p:cNvCxnSpPr>
            <a:stCxn id="9" idx="2"/>
            <a:endCxn id="18" idx="0"/>
          </p:cNvCxnSpPr>
          <p:nvPr/>
        </p:nvCxnSpPr>
        <p:spPr>
          <a:xfrm>
            <a:off x="6096000" y="2900800"/>
            <a:ext cx="618329" cy="55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DDB836-7B6D-FFD5-D651-CF0B6878E9F1}"/>
              </a:ext>
            </a:extLst>
          </p:cNvPr>
          <p:cNvCxnSpPr>
            <a:stCxn id="9" idx="2"/>
            <a:endCxn id="17" idx="0"/>
          </p:cNvCxnSpPr>
          <p:nvPr/>
        </p:nvCxnSpPr>
        <p:spPr>
          <a:xfrm>
            <a:off x="6096000" y="2900800"/>
            <a:ext cx="3433442" cy="551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C42D90F-F6B1-57DB-349C-DEDEDA318795}"/>
              </a:ext>
            </a:extLst>
          </p:cNvPr>
          <p:cNvSpPr txBox="1"/>
          <p:nvPr/>
        </p:nvSpPr>
        <p:spPr>
          <a:xfrm>
            <a:off x="5232716" y="4336539"/>
            <a:ext cx="1726565"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Classification</a:t>
            </a:r>
          </a:p>
        </p:txBody>
      </p:sp>
      <p:sp>
        <p:nvSpPr>
          <p:cNvPr id="51" name="TextBox 50">
            <a:extLst>
              <a:ext uri="{FF2B5EF4-FFF2-40B4-BE49-F238E27FC236}">
                <a16:creationId xmlns:a16="http://schemas.microsoft.com/office/drawing/2014/main" id="{D9D404B7-2D05-621E-0ABB-AD05752F730C}"/>
              </a:ext>
            </a:extLst>
          </p:cNvPr>
          <p:cNvSpPr txBox="1"/>
          <p:nvPr/>
        </p:nvSpPr>
        <p:spPr>
          <a:xfrm>
            <a:off x="1824300" y="5220411"/>
            <a:ext cx="747793"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DT</a:t>
            </a:r>
          </a:p>
        </p:txBody>
      </p:sp>
      <p:sp>
        <p:nvSpPr>
          <p:cNvPr id="52" name="TextBox 51">
            <a:extLst>
              <a:ext uri="{FF2B5EF4-FFF2-40B4-BE49-F238E27FC236}">
                <a16:creationId xmlns:a16="http://schemas.microsoft.com/office/drawing/2014/main" id="{89560A2F-8D8F-C662-5AED-AEC1276C4925}"/>
              </a:ext>
            </a:extLst>
          </p:cNvPr>
          <p:cNvSpPr txBox="1"/>
          <p:nvPr/>
        </p:nvSpPr>
        <p:spPr>
          <a:xfrm>
            <a:off x="3373597" y="5220411"/>
            <a:ext cx="117475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000" dirty="0">
                <a:latin typeface="Times New Roman" panose="02020603050405020304" pitchFamily="18" charset="0"/>
                <a:cs typeface="Times New Roman" panose="02020603050405020304" pitchFamily="18" charset="0"/>
              </a:rPr>
              <a:t>  K-NN	</a:t>
            </a:r>
          </a:p>
        </p:txBody>
      </p:sp>
      <p:sp>
        <p:nvSpPr>
          <p:cNvPr id="53" name="TextBox 52">
            <a:extLst>
              <a:ext uri="{FF2B5EF4-FFF2-40B4-BE49-F238E27FC236}">
                <a16:creationId xmlns:a16="http://schemas.microsoft.com/office/drawing/2014/main" id="{9E23CE74-29B4-B6D4-2A43-EAB044B4E7CE}"/>
              </a:ext>
            </a:extLst>
          </p:cNvPr>
          <p:cNvSpPr txBox="1"/>
          <p:nvPr/>
        </p:nvSpPr>
        <p:spPr>
          <a:xfrm>
            <a:off x="5315209" y="5220411"/>
            <a:ext cx="59436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NB</a:t>
            </a:r>
          </a:p>
        </p:txBody>
      </p:sp>
      <p:sp>
        <p:nvSpPr>
          <p:cNvPr id="54" name="TextBox 53">
            <a:extLst>
              <a:ext uri="{FF2B5EF4-FFF2-40B4-BE49-F238E27FC236}">
                <a16:creationId xmlns:a16="http://schemas.microsoft.com/office/drawing/2014/main" id="{25D58C77-B6A5-C0A6-6968-8D42C17ACE54}"/>
              </a:ext>
            </a:extLst>
          </p:cNvPr>
          <p:cNvSpPr txBox="1"/>
          <p:nvPr/>
        </p:nvSpPr>
        <p:spPr>
          <a:xfrm>
            <a:off x="8233149" y="5220411"/>
            <a:ext cx="877889"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SVM</a:t>
            </a:r>
          </a:p>
        </p:txBody>
      </p:sp>
      <p:sp>
        <p:nvSpPr>
          <p:cNvPr id="55" name="TextBox 54">
            <a:extLst>
              <a:ext uri="{FF2B5EF4-FFF2-40B4-BE49-F238E27FC236}">
                <a16:creationId xmlns:a16="http://schemas.microsoft.com/office/drawing/2014/main" id="{C7A94EB7-477B-139A-09CD-7BDE1F338B7D}"/>
              </a:ext>
            </a:extLst>
          </p:cNvPr>
          <p:cNvSpPr txBox="1"/>
          <p:nvPr/>
        </p:nvSpPr>
        <p:spPr>
          <a:xfrm>
            <a:off x="6774179" y="5220411"/>
            <a:ext cx="594360"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LR</a:t>
            </a:r>
          </a:p>
        </p:txBody>
      </p:sp>
      <p:sp>
        <p:nvSpPr>
          <p:cNvPr id="56" name="TextBox 55">
            <a:extLst>
              <a:ext uri="{FF2B5EF4-FFF2-40B4-BE49-F238E27FC236}">
                <a16:creationId xmlns:a16="http://schemas.microsoft.com/office/drawing/2014/main" id="{505549BE-22CA-6F8C-891A-76FFB1845191}"/>
              </a:ext>
            </a:extLst>
          </p:cNvPr>
          <p:cNvSpPr txBox="1"/>
          <p:nvPr/>
        </p:nvSpPr>
        <p:spPr>
          <a:xfrm>
            <a:off x="9975648" y="5220411"/>
            <a:ext cx="594048"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RF</a:t>
            </a:r>
          </a:p>
        </p:txBody>
      </p:sp>
      <p:sp>
        <p:nvSpPr>
          <p:cNvPr id="57" name="TextBox 56">
            <a:extLst>
              <a:ext uri="{FF2B5EF4-FFF2-40B4-BE49-F238E27FC236}">
                <a16:creationId xmlns:a16="http://schemas.microsoft.com/office/drawing/2014/main" id="{7628D6F7-3CD7-AC86-5A1B-B6E07F965C69}"/>
              </a:ext>
            </a:extLst>
          </p:cNvPr>
          <p:cNvSpPr txBox="1"/>
          <p:nvPr/>
        </p:nvSpPr>
        <p:spPr>
          <a:xfrm>
            <a:off x="5239066" y="6034399"/>
            <a:ext cx="1726565" cy="442674"/>
          </a:xfrm>
          <a:prstGeom prst="round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000" dirty="0">
                <a:latin typeface="Times New Roman" panose="02020603050405020304" pitchFamily="18" charset="0"/>
                <a:cs typeface="Times New Roman" panose="02020603050405020304" pitchFamily="18" charset="0"/>
              </a:rPr>
              <a:t>Result</a:t>
            </a:r>
          </a:p>
        </p:txBody>
      </p:sp>
      <p:cxnSp>
        <p:nvCxnSpPr>
          <p:cNvPr id="59" name="Straight Arrow Connector 58">
            <a:extLst>
              <a:ext uri="{FF2B5EF4-FFF2-40B4-BE49-F238E27FC236}">
                <a16:creationId xmlns:a16="http://schemas.microsoft.com/office/drawing/2014/main" id="{B374F657-9B95-5393-BA81-DFCF241BB945}"/>
              </a:ext>
            </a:extLst>
          </p:cNvPr>
          <p:cNvCxnSpPr>
            <a:stCxn id="10" idx="2"/>
            <a:endCxn id="50" idx="0"/>
          </p:cNvCxnSpPr>
          <p:nvPr/>
        </p:nvCxnSpPr>
        <p:spPr>
          <a:xfrm>
            <a:off x="2007553" y="3895341"/>
            <a:ext cx="4088446"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341ADF-54CA-2035-FCE0-9FDD7F9E16AA}"/>
              </a:ext>
            </a:extLst>
          </p:cNvPr>
          <p:cNvCxnSpPr>
            <a:stCxn id="15" idx="2"/>
            <a:endCxn id="50" idx="0"/>
          </p:cNvCxnSpPr>
          <p:nvPr/>
        </p:nvCxnSpPr>
        <p:spPr>
          <a:xfrm>
            <a:off x="3548539" y="3895341"/>
            <a:ext cx="2547460"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A1B050C-9D94-D015-536F-A6425B822A9C}"/>
              </a:ext>
            </a:extLst>
          </p:cNvPr>
          <p:cNvCxnSpPr>
            <a:stCxn id="16" idx="2"/>
            <a:endCxn id="50" idx="0"/>
          </p:cNvCxnSpPr>
          <p:nvPr/>
        </p:nvCxnSpPr>
        <p:spPr>
          <a:xfrm>
            <a:off x="5055234" y="3895341"/>
            <a:ext cx="1040765"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5ADF998-C36B-1F6D-43A0-484C534B25DE}"/>
              </a:ext>
            </a:extLst>
          </p:cNvPr>
          <p:cNvCxnSpPr>
            <a:stCxn id="18" idx="2"/>
            <a:endCxn id="50" idx="0"/>
          </p:cNvCxnSpPr>
          <p:nvPr/>
        </p:nvCxnSpPr>
        <p:spPr>
          <a:xfrm flipH="1">
            <a:off x="6095999" y="3895341"/>
            <a:ext cx="618330"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B4DFEF-29ED-4285-50E0-92A23E9AF1F3}"/>
              </a:ext>
            </a:extLst>
          </p:cNvPr>
          <p:cNvCxnSpPr>
            <a:stCxn id="17" idx="2"/>
            <a:endCxn id="50" idx="0"/>
          </p:cNvCxnSpPr>
          <p:nvPr/>
        </p:nvCxnSpPr>
        <p:spPr>
          <a:xfrm flipH="1">
            <a:off x="6095999" y="3895341"/>
            <a:ext cx="3433443"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9A91C84-C1CA-FF50-4021-9DB2183D687F}"/>
              </a:ext>
            </a:extLst>
          </p:cNvPr>
          <p:cNvCxnSpPr>
            <a:stCxn id="50" idx="2"/>
            <a:endCxn id="51" idx="0"/>
          </p:cNvCxnSpPr>
          <p:nvPr/>
        </p:nvCxnSpPr>
        <p:spPr>
          <a:xfrm flipH="1">
            <a:off x="2198197" y="4779213"/>
            <a:ext cx="3897802"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51D4FD4-6A79-A239-E63B-EC89F6DEA026}"/>
              </a:ext>
            </a:extLst>
          </p:cNvPr>
          <p:cNvCxnSpPr>
            <a:cxnSpLocks/>
            <a:stCxn id="50" idx="2"/>
            <a:endCxn id="52" idx="0"/>
          </p:cNvCxnSpPr>
          <p:nvPr/>
        </p:nvCxnSpPr>
        <p:spPr>
          <a:xfrm flipH="1">
            <a:off x="3960972" y="4779213"/>
            <a:ext cx="2135027"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CD53A07-D7B6-3734-790B-831472541D1F}"/>
              </a:ext>
            </a:extLst>
          </p:cNvPr>
          <p:cNvCxnSpPr>
            <a:stCxn id="50" idx="2"/>
            <a:endCxn id="53" idx="0"/>
          </p:cNvCxnSpPr>
          <p:nvPr/>
        </p:nvCxnSpPr>
        <p:spPr>
          <a:xfrm flipH="1">
            <a:off x="5612389" y="4779213"/>
            <a:ext cx="483610"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692C69E-994C-F2FD-3EF6-4E5831249C8D}"/>
              </a:ext>
            </a:extLst>
          </p:cNvPr>
          <p:cNvCxnSpPr>
            <a:stCxn id="50" idx="2"/>
            <a:endCxn id="55" idx="0"/>
          </p:cNvCxnSpPr>
          <p:nvPr/>
        </p:nvCxnSpPr>
        <p:spPr>
          <a:xfrm>
            <a:off x="6095999" y="4779213"/>
            <a:ext cx="975360"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31184FF-2883-E41D-5ECC-B4C510361872}"/>
              </a:ext>
            </a:extLst>
          </p:cNvPr>
          <p:cNvCxnSpPr>
            <a:stCxn id="50" idx="2"/>
            <a:endCxn id="54" idx="0"/>
          </p:cNvCxnSpPr>
          <p:nvPr/>
        </p:nvCxnSpPr>
        <p:spPr>
          <a:xfrm>
            <a:off x="6095999" y="4779213"/>
            <a:ext cx="2576095"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D6BAFCC-F290-1233-0710-79BA75BC0B83}"/>
              </a:ext>
            </a:extLst>
          </p:cNvPr>
          <p:cNvCxnSpPr>
            <a:stCxn id="50" idx="2"/>
            <a:endCxn id="56" idx="0"/>
          </p:cNvCxnSpPr>
          <p:nvPr/>
        </p:nvCxnSpPr>
        <p:spPr>
          <a:xfrm>
            <a:off x="6095999" y="4779213"/>
            <a:ext cx="4176673" cy="44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6A12549-E5E3-2EDD-95CB-DFED0FA9B961}"/>
              </a:ext>
            </a:extLst>
          </p:cNvPr>
          <p:cNvCxnSpPr>
            <a:stCxn id="51" idx="2"/>
            <a:endCxn id="57" idx="0"/>
          </p:cNvCxnSpPr>
          <p:nvPr/>
        </p:nvCxnSpPr>
        <p:spPr>
          <a:xfrm>
            <a:off x="2198197" y="5663085"/>
            <a:ext cx="3904152"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95386E1-7A5B-3BA7-D101-A3785F11944D}"/>
              </a:ext>
            </a:extLst>
          </p:cNvPr>
          <p:cNvCxnSpPr>
            <a:stCxn id="52" idx="2"/>
            <a:endCxn id="57" idx="0"/>
          </p:cNvCxnSpPr>
          <p:nvPr/>
        </p:nvCxnSpPr>
        <p:spPr>
          <a:xfrm>
            <a:off x="3960972" y="5663085"/>
            <a:ext cx="2141377"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B943B8-7997-434E-61E5-7A754DC45811}"/>
              </a:ext>
            </a:extLst>
          </p:cNvPr>
          <p:cNvCxnSpPr>
            <a:stCxn id="53" idx="2"/>
            <a:endCxn id="57" idx="0"/>
          </p:cNvCxnSpPr>
          <p:nvPr/>
        </p:nvCxnSpPr>
        <p:spPr>
          <a:xfrm>
            <a:off x="5612389" y="5663085"/>
            <a:ext cx="489960"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30A8F1B-F1AA-852F-E094-79022464D1BF}"/>
              </a:ext>
            </a:extLst>
          </p:cNvPr>
          <p:cNvCxnSpPr>
            <a:stCxn id="55" idx="2"/>
            <a:endCxn id="57" idx="0"/>
          </p:cNvCxnSpPr>
          <p:nvPr/>
        </p:nvCxnSpPr>
        <p:spPr>
          <a:xfrm flipH="1">
            <a:off x="6102349" y="5663085"/>
            <a:ext cx="969010"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995BC1A-8A13-44B3-150E-708805E5298A}"/>
              </a:ext>
            </a:extLst>
          </p:cNvPr>
          <p:cNvCxnSpPr>
            <a:stCxn id="54" idx="2"/>
            <a:endCxn id="57" idx="0"/>
          </p:cNvCxnSpPr>
          <p:nvPr/>
        </p:nvCxnSpPr>
        <p:spPr>
          <a:xfrm flipH="1">
            <a:off x="6102349" y="5663085"/>
            <a:ext cx="2569745"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7E9BF8E-33A2-82AB-3A82-4F94ECF9BCA2}"/>
              </a:ext>
            </a:extLst>
          </p:cNvPr>
          <p:cNvCxnSpPr>
            <a:stCxn id="56" idx="2"/>
            <a:endCxn id="57" idx="0"/>
          </p:cNvCxnSpPr>
          <p:nvPr/>
        </p:nvCxnSpPr>
        <p:spPr>
          <a:xfrm flipH="1">
            <a:off x="6102349" y="5663085"/>
            <a:ext cx="4170323" cy="37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B3A0E4-2F16-2778-9803-A8D27C32EC01}"/>
              </a:ext>
            </a:extLst>
          </p:cNvPr>
          <p:cNvSpPr txBox="1"/>
          <p:nvPr/>
        </p:nvSpPr>
        <p:spPr>
          <a:xfrm>
            <a:off x="5261868" y="6488616"/>
            <a:ext cx="1888491"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Fig. Workflow Chart</a:t>
            </a:r>
          </a:p>
        </p:txBody>
      </p:sp>
    </p:spTree>
    <p:extLst>
      <p:ext uri="{BB962C8B-B14F-4D97-AF65-F5344CB8AC3E}">
        <p14:creationId xmlns:p14="http://schemas.microsoft.com/office/powerpoint/2010/main" val="65450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Data Acquisition</a:t>
            </a:r>
          </a:p>
          <a:p>
            <a:pPr lvl="1" algn="just">
              <a:lnSpc>
                <a:spcPct val="150000"/>
              </a:lnSpc>
            </a:pPr>
            <a:r>
              <a:rPr lang="en-IN" sz="2000" dirty="0">
                <a:latin typeface="Times New Roman" panose="02020603050405020304" pitchFamily="18" charset="0"/>
                <a:cs typeface="Times New Roman" panose="02020603050405020304" pitchFamily="18" charset="0"/>
              </a:rPr>
              <a:t>Pima Indians Diabetes Database 768 individual records with eight features</a:t>
            </a:r>
          </a:p>
          <a:p>
            <a:pPr lvl="1" algn="just">
              <a:lnSpc>
                <a:spcPct val="150000"/>
              </a:lnSpc>
            </a:pPr>
            <a:r>
              <a:rPr lang="en-IN" sz="2000" dirty="0">
                <a:latin typeface="Times New Roman" panose="02020603050405020304" pitchFamily="18" charset="0"/>
                <a:cs typeface="Times New Roman" panose="02020603050405020304" pitchFamily="18" charset="0"/>
              </a:rPr>
              <a:t>Dataset2: 2535 individual records with 19 features</a:t>
            </a:r>
          </a:p>
          <a:p>
            <a:pPr algn="just">
              <a:lnSpc>
                <a:spcPct val="150000"/>
              </a:lnSpc>
            </a:pPr>
            <a:r>
              <a:rPr lang="en-IN" sz="2000" b="1" dirty="0">
                <a:latin typeface="Times New Roman" panose="02020603050405020304" pitchFamily="18" charset="0"/>
                <a:cs typeface="Times New Roman" panose="02020603050405020304" pitchFamily="18" charset="0"/>
              </a:rPr>
              <a:t>Data Preprocessing</a:t>
            </a:r>
          </a:p>
          <a:p>
            <a:pPr lvl="1" algn="just">
              <a:lnSpc>
                <a:spcPct val="150000"/>
              </a:lnSpc>
            </a:pPr>
            <a:r>
              <a:rPr lang="en-IN" sz="2000" dirty="0">
                <a:latin typeface="Times New Roman" panose="02020603050405020304" pitchFamily="18" charset="0"/>
                <a:cs typeface="Times New Roman" panose="02020603050405020304" pitchFamily="18" charset="0"/>
              </a:rPr>
              <a:t>Weighted k-NN</a:t>
            </a:r>
          </a:p>
          <a:p>
            <a:pPr lvl="1" algn="just">
              <a:lnSpc>
                <a:spcPct val="150000"/>
              </a:lnSpc>
            </a:pPr>
            <a:r>
              <a:rPr lang="en-US" sz="2000" dirty="0" err="1">
                <a:latin typeface="Times New Roman" panose="02020603050405020304" pitchFamily="18" charset="0"/>
                <a:cs typeface="Times New Roman" panose="02020603050405020304" pitchFamily="18" charset="0"/>
              </a:rPr>
              <a:t>KNNImputer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n_neighbors</a:t>
            </a:r>
            <a:r>
              <a:rPr lang="en-US" sz="2000" dirty="0">
                <a:latin typeface="Times New Roman" panose="02020603050405020304" pitchFamily="18" charset="0"/>
                <a:cs typeface="Times New Roman" panose="02020603050405020304" pitchFamily="18" charset="0"/>
              </a:rPr>
              <a:t> = 10, weights = ‘distance’)</a:t>
            </a:r>
          </a:p>
          <a:p>
            <a:pPr lvl="1"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CEF64AE-DE57-D1FB-56A1-6E65227DBEB1}"/>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77024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Feature Selection</a:t>
            </a:r>
          </a:p>
          <a:p>
            <a:pPr lvl="1" algn="just">
              <a:lnSpc>
                <a:spcPct val="150000"/>
              </a:lnSpc>
            </a:pPr>
            <a:r>
              <a:rPr lang="en-IN" sz="2000" dirty="0">
                <a:latin typeface="Times New Roman" panose="02020603050405020304" pitchFamily="18" charset="0"/>
                <a:cs typeface="Times New Roman" panose="02020603050405020304" pitchFamily="18" charset="0"/>
              </a:rPr>
              <a:t>F-Score: </a:t>
            </a:r>
          </a:p>
          <a:p>
            <a:pPr lvl="1" algn="just">
              <a:lnSpc>
                <a:spcPct val="150000"/>
              </a:lnSpc>
            </a:pPr>
            <a:r>
              <a:rPr lang="en-US" sz="2000" dirty="0">
                <a:latin typeface="Times New Roman" panose="02020603050405020304" pitchFamily="18" charset="0"/>
                <a:cs typeface="Times New Roman" panose="02020603050405020304" pitchFamily="18" charset="0"/>
              </a:rPr>
              <a:t>Selector = </a:t>
            </a:r>
            <a:r>
              <a:rPr lang="en-US" sz="2000" dirty="0" err="1">
                <a:latin typeface="Times New Roman" panose="02020603050405020304" pitchFamily="18" charset="0"/>
                <a:cs typeface="Times New Roman" panose="02020603050405020304" pitchFamily="18" charset="0"/>
              </a:rPr>
              <a:t>SelectKBest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score_func</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f_classif</a:t>
            </a:r>
            <a:r>
              <a:rPr lang="en-US" sz="2000" dirty="0">
                <a:latin typeface="Times New Roman" panose="02020603050405020304" pitchFamily="18" charset="0"/>
                <a:cs typeface="Times New Roman" panose="02020603050405020304" pitchFamily="18" charset="0"/>
              </a:rPr>
              <a:t>, k = 5)</a:t>
            </a:r>
          </a:p>
          <a:p>
            <a:pPr lvl="1" algn="just">
              <a:lnSpc>
                <a:spcPct val="150000"/>
              </a:lnSpc>
            </a:pPr>
            <a:r>
              <a:rPr lang="en-IN" sz="2000" dirty="0">
                <a:latin typeface="Times New Roman" panose="02020603050405020304" pitchFamily="18" charset="0"/>
                <a:cs typeface="Times New Roman" panose="02020603050405020304" pitchFamily="18" charset="0"/>
              </a:rPr>
              <a:t>Principal Component Analysis: </a:t>
            </a:r>
          </a:p>
          <a:p>
            <a:pPr lvl="1" algn="just">
              <a:lnSpc>
                <a:spcPct val="150000"/>
              </a:lnSpc>
            </a:pPr>
            <a:r>
              <a:rPr lang="en-US" sz="2000" dirty="0">
                <a:latin typeface="Times New Roman" panose="02020603050405020304" pitchFamily="18" charset="0"/>
                <a:cs typeface="Times New Roman" panose="02020603050405020304" pitchFamily="18" charset="0"/>
              </a:rPr>
              <a:t>PCA(</a:t>
            </a:r>
            <a:r>
              <a:rPr lang="en-US" sz="2000" dirty="0" err="1">
                <a:latin typeface="Times New Roman" panose="02020603050405020304" pitchFamily="18" charset="0"/>
                <a:cs typeface="Times New Roman" panose="02020603050405020304" pitchFamily="18" charset="0"/>
              </a:rPr>
              <a:t>n_components</a:t>
            </a:r>
            <a:r>
              <a:rPr lang="en-US" sz="2000" dirty="0">
                <a:latin typeface="Times New Roman" panose="02020603050405020304" pitchFamily="18" charset="0"/>
                <a:cs typeface="Times New Roman" panose="02020603050405020304" pitchFamily="18" charset="0"/>
              </a:rPr>
              <a:t> = 5) </a:t>
            </a:r>
          </a:p>
          <a:p>
            <a:pPr lvl="1" algn="just">
              <a:lnSpc>
                <a:spcPct val="150000"/>
              </a:lnSpc>
            </a:pPr>
            <a:r>
              <a:rPr lang="en-US" sz="2000" dirty="0" err="1">
                <a:latin typeface="Times New Roman" panose="02020603050405020304" pitchFamily="18" charset="0"/>
                <a:cs typeface="Times New Roman" panose="02020603050405020304" pitchFamily="18" charset="0"/>
              </a:rPr>
              <a:t>X_pca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pca.fit_transform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X_scaled</a:t>
            </a:r>
            <a:r>
              <a:rPr lang="en-US" sz="2000" dirty="0">
                <a:latin typeface="Times New Roman" panose="02020603050405020304" pitchFamily="18" charset="0"/>
                <a:cs typeface="Times New Roman" panose="02020603050405020304" pitchFamily="18" charset="0"/>
              </a:rPr>
              <a:t>)</a:t>
            </a: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a:p>
            <a:pPr lvl="1" algn="just">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38E877-8424-CF45-2868-ADF69B43DA33}"/>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7F97FE7F-8F16-4A3A-4C50-8E6D41EC6E05}"/>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0083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Feature Selection</a:t>
            </a:r>
          </a:p>
          <a:p>
            <a:pPr lvl="1" algn="just">
              <a:lnSpc>
                <a:spcPct val="150000"/>
              </a:lnSpc>
            </a:pPr>
            <a:r>
              <a:rPr lang="en-IN" sz="2000" dirty="0">
                <a:latin typeface="Times New Roman" panose="02020603050405020304" pitchFamily="18" charset="0"/>
                <a:cs typeface="Times New Roman" panose="02020603050405020304" pitchFamily="18" charset="0"/>
              </a:rPr>
              <a:t>Pearson Correlation Coefficient:</a:t>
            </a:r>
          </a:p>
          <a:p>
            <a:pPr lvl="1" algn="just">
              <a:lnSpc>
                <a:spcPct val="150000"/>
              </a:lnSpc>
            </a:pPr>
            <a:r>
              <a:rPr lang="en-US" sz="2000" dirty="0" err="1">
                <a:latin typeface="Times New Roman" panose="02020603050405020304" pitchFamily="18" charset="0"/>
                <a:cs typeface="Times New Roman" panose="02020603050405020304" pitchFamily="18" charset="0"/>
              </a:rPr>
              <a:t>correlation_matrix</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df.corr</a:t>
            </a:r>
            <a:r>
              <a:rPr lang="en-US" sz="2000" dirty="0">
                <a:latin typeface="Times New Roman" panose="02020603050405020304" pitchFamily="18" charset="0"/>
                <a:cs typeface="Times New Roman" panose="02020603050405020304" pitchFamily="18" charset="0"/>
              </a:rPr>
              <a:t>()</a:t>
            </a:r>
          </a:p>
          <a:p>
            <a:pPr lvl="1" algn="just">
              <a:lnSpc>
                <a:spcPct val="150000"/>
              </a:lnSpc>
            </a:pPr>
            <a:r>
              <a:rPr lang="en-US" sz="2000" dirty="0" err="1">
                <a:latin typeface="Times New Roman" panose="02020603050405020304" pitchFamily="18" charset="0"/>
                <a:cs typeface="Times New Roman" panose="02020603050405020304" pitchFamily="18" charset="0"/>
              </a:rPr>
              <a:t>corelation_with_target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correlation_matrix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tar_var</a:t>
            </a:r>
            <a:r>
              <a:rPr lang="en-US" sz="2000" dirty="0">
                <a:latin typeface="Times New Roman" panose="02020603050405020304" pitchFamily="18" charset="0"/>
                <a:cs typeface="Times New Roman" panose="02020603050405020304" pitchFamily="18" charset="0"/>
              </a:rPr>
              <a:t>’].abs()</a:t>
            </a:r>
          </a:p>
          <a:p>
            <a:pPr lvl="1" algn="just">
              <a:lnSpc>
                <a:spcPct val="150000"/>
              </a:lnSpc>
            </a:pPr>
            <a:r>
              <a:rPr lang="en-US" sz="2000" dirty="0" err="1">
                <a:latin typeface="Times New Roman" panose="02020603050405020304" pitchFamily="18" charset="0"/>
                <a:cs typeface="Times New Roman" panose="02020603050405020304" pitchFamily="18" charset="0"/>
              </a:rPr>
              <a:t>sorted_features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correlation_with_target.sort_value</a:t>
            </a:r>
            <a:r>
              <a:rPr lang="en-US" sz="2000" dirty="0">
                <a:latin typeface="Times New Roman" panose="02020603050405020304" pitchFamily="18" charset="0"/>
                <a:cs typeface="Times New Roman" panose="02020603050405020304" pitchFamily="18" charset="0"/>
              </a:rPr>
              <a:t>(ascending = False)</a:t>
            </a:r>
          </a:p>
          <a:p>
            <a:pPr lvl="1" algn="just">
              <a:lnSpc>
                <a:spcPct val="150000"/>
              </a:lnSpc>
            </a:pPr>
            <a:r>
              <a:rPr lang="en-US" sz="2000" dirty="0" err="1">
                <a:latin typeface="Times New Roman" panose="02020603050405020304" pitchFamily="18" charset="0"/>
                <a:cs typeface="Times New Roman" panose="02020603050405020304" pitchFamily="18" charset="0"/>
              </a:rPr>
              <a:t>sorted_features</a:t>
            </a:r>
            <a:r>
              <a:rPr lang="en-US" sz="2000" dirty="0">
                <a:latin typeface="Times New Roman" panose="02020603050405020304" pitchFamily="18" charset="0"/>
                <a:cs typeface="Times New Roman" panose="02020603050405020304" pitchFamily="18" charset="0"/>
              </a:rPr>
              <a:t>[1:6]</a:t>
            </a: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563E7B-1C31-946B-468C-0537602548D6}"/>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19ADE038-A266-1EA8-389B-D54090FA6138}"/>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67799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General Overview of the problem </a:t>
            </a:r>
          </a:p>
          <a:p>
            <a:r>
              <a:rPr lang="en-IN" sz="2000" dirty="0">
                <a:latin typeface="Times New Roman" panose="02020603050405020304" pitchFamily="18" charset="0"/>
                <a:cs typeface="Times New Roman" panose="02020603050405020304" pitchFamily="18" charset="0"/>
              </a:rPr>
              <a:t>Aim and Objective</a:t>
            </a:r>
          </a:p>
          <a:p>
            <a:r>
              <a:rPr lang="en-IN" sz="2000" dirty="0">
                <a:latin typeface="Times New Roman" panose="02020603050405020304" pitchFamily="18" charset="0"/>
                <a:cs typeface="Times New Roman" panose="02020603050405020304" pitchFamily="18" charset="0"/>
              </a:rPr>
              <a:t>Feasibility Study</a:t>
            </a:r>
          </a:p>
          <a:p>
            <a:r>
              <a:rPr lang="en-IN" sz="2000" dirty="0">
                <a:latin typeface="Times New Roman" panose="02020603050405020304" pitchFamily="18" charset="0"/>
                <a:cs typeface="Times New Roman" panose="02020603050405020304" pitchFamily="18" charset="0"/>
              </a:rPr>
              <a:t>Literature Study</a:t>
            </a:r>
          </a:p>
          <a:p>
            <a:r>
              <a:rPr lang="en-IN" sz="2000" dirty="0">
                <a:latin typeface="Times New Roman" panose="02020603050405020304" pitchFamily="18" charset="0"/>
                <a:cs typeface="Times New Roman" panose="02020603050405020304" pitchFamily="18" charset="0"/>
              </a:rPr>
              <a:t>Problem Definition </a:t>
            </a:r>
          </a:p>
          <a:p>
            <a:r>
              <a:rPr lang="en-IN" sz="2000" dirty="0">
                <a:latin typeface="Times New Roman" panose="02020603050405020304" pitchFamily="18" charset="0"/>
                <a:cs typeface="Times New Roman" panose="02020603050405020304" pitchFamily="18" charset="0"/>
              </a:rPr>
              <a:t>Proposed Solution Strategy</a:t>
            </a:r>
          </a:p>
          <a:p>
            <a:r>
              <a:rPr lang="en-IN" sz="2000" dirty="0">
                <a:latin typeface="Times New Roman" panose="02020603050405020304" pitchFamily="18" charset="0"/>
                <a:cs typeface="Times New Roman" panose="02020603050405020304" pitchFamily="18" charset="0"/>
              </a:rPr>
              <a:t>Project Plan</a:t>
            </a:r>
          </a:p>
          <a:p>
            <a:r>
              <a:rPr lang="en-IN" sz="2000" dirty="0">
                <a:latin typeface="Times New Roman" panose="02020603050405020304" pitchFamily="18" charset="0"/>
                <a:cs typeface="Times New Roman" panose="02020603050405020304" pitchFamily="18" charset="0"/>
              </a:rPr>
              <a:t>Workflow Chart</a:t>
            </a:r>
          </a:p>
          <a:p>
            <a:r>
              <a:rPr lang="en-IN" sz="2000" dirty="0">
                <a:latin typeface="Times New Roman" panose="02020603050405020304" pitchFamily="18" charset="0"/>
                <a:cs typeface="Times New Roman" panose="02020603050405020304" pitchFamily="18" charset="0"/>
              </a:rPr>
              <a:t>Method and Methodology</a:t>
            </a:r>
          </a:p>
          <a:p>
            <a:r>
              <a:rPr lang="en-IN" sz="2000" dirty="0">
                <a:latin typeface="Times New Roman" panose="02020603050405020304" pitchFamily="18" charset="0"/>
                <a:cs typeface="Times New Roman" panose="02020603050405020304" pitchFamily="18" charset="0"/>
              </a:rPr>
              <a:t>Result and Discussion</a:t>
            </a:r>
          </a:p>
          <a:p>
            <a:r>
              <a:rPr lang="en-IN" sz="2000" dirty="0">
                <a:latin typeface="Times New Roman" panose="02020603050405020304" pitchFamily="18" charset="0"/>
                <a:cs typeface="Times New Roman" panose="02020603050405020304" pitchFamily="18" charset="0"/>
              </a:rPr>
              <a:t>Summary and Conclusion</a:t>
            </a:r>
          </a:p>
          <a:p>
            <a:r>
              <a:rPr lang="en-IN" sz="2000" dirty="0">
                <a:latin typeface="Times New Roman" panose="02020603050405020304" pitchFamily="18" charset="0"/>
                <a:cs typeface="Times New Roman" panose="02020603050405020304" pitchFamily="18" charset="0"/>
              </a:rPr>
              <a:t>References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5E19C35-335A-659D-54E2-11565A5BA4C6}"/>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64297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Feature Selection</a:t>
            </a:r>
          </a:p>
          <a:p>
            <a:pPr lvl="1" algn="just">
              <a:lnSpc>
                <a:spcPct val="150000"/>
              </a:lnSpc>
            </a:pPr>
            <a:r>
              <a:rPr lang="en-IN" sz="2000" dirty="0">
                <a:latin typeface="Times New Roman" panose="02020603050405020304" pitchFamily="18" charset="0"/>
                <a:cs typeface="Times New Roman" panose="02020603050405020304" pitchFamily="18" charset="0"/>
              </a:rPr>
              <a:t>Support Vector Machine Recursive Feature Elimination:</a:t>
            </a:r>
          </a:p>
          <a:p>
            <a:pPr lvl="1" algn="just">
              <a:lnSpc>
                <a:spcPct val="150000"/>
              </a:lnSpc>
            </a:pP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 SVC(kernel = ‘linear’)</a:t>
            </a:r>
          </a:p>
          <a:p>
            <a:pPr lvl="1" algn="just">
              <a:lnSpc>
                <a:spcPct val="150000"/>
              </a:lnSpc>
            </a:pPr>
            <a:r>
              <a:rPr lang="en-US" sz="2000" dirty="0" err="1">
                <a:latin typeface="Times New Roman" panose="02020603050405020304" pitchFamily="18" charset="0"/>
                <a:cs typeface="Times New Roman" panose="02020603050405020304" pitchFamily="18" charset="0"/>
              </a:rPr>
              <a:t>rfe</a:t>
            </a:r>
            <a:r>
              <a:rPr lang="en-US" sz="2000" dirty="0">
                <a:latin typeface="Times New Roman" panose="02020603050405020304" pitchFamily="18" charset="0"/>
                <a:cs typeface="Times New Roman" panose="02020603050405020304" pitchFamily="18" charset="0"/>
              </a:rPr>
              <a:t> = RFE(estimator = </a:t>
            </a:r>
            <a:r>
              <a:rPr lang="en-US" sz="2000" dirty="0" err="1">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n_features_to_select</a:t>
            </a:r>
            <a:r>
              <a:rPr lang="en-US" sz="2000" dirty="0">
                <a:latin typeface="Times New Roman" panose="02020603050405020304" pitchFamily="18" charset="0"/>
                <a:cs typeface="Times New Roman" panose="02020603050405020304" pitchFamily="18" charset="0"/>
              </a:rPr>
              <a:t> = 5)</a:t>
            </a:r>
          </a:p>
          <a:p>
            <a:pPr lvl="1" algn="just">
              <a:lnSpc>
                <a:spcPct val="150000"/>
              </a:lnSpc>
            </a:pPr>
            <a:r>
              <a:rPr lang="en-US" sz="2000" dirty="0" err="1">
                <a:latin typeface="Times New Roman" panose="02020603050405020304" pitchFamily="18" charset="0"/>
                <a:cs typeface="Times New Roman" panose="02020603050405020304" pitchFamily="18" charset="0"/>
              </a:rPr>
              <a:t>rfe.fit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a:t>
            </a: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B44B39-780C-14A0-EC99-80815117EAFE}"/>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11B34FD1-8000-9603-9E26-5A5490DCD1D8}"/>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19367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Classification</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Decision Tree: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weka.classifiers.trees.J48 -C 0.25 -M 2 </a:t>
            </a:r>
          </a:p>
          <a:p>
            <a:pPr lvl="1" algn="just">
              <a:lnSpc>
                <a:spcPct val="150000"/>
              </a:lnSpc>
            </a:pPr>
            <a:r>
              <a:rPr lang="en-IN" sz="2000" dirty="0">
                <a:latin typeface="Times New Roman" panose="02020603050405020304" pitchFamily="18" charset="0"/>
                <a:cs typeface="Times New Roman" panose="02020603050405020304" pitchFamily="18" charset="0"/>
              </a:rPr>
              <a:t>K-Nearest </a:t>
            </a:r>
            <a:r>
              <a:rPr lang="en-IN" sz="2000" dirty="0" err="1">
                <a:latin typeface="Times New Roman" panose="02020603050405020304" pitchFamily="18" charset="0"/>
                <a:cs typeface="Times New Roman" panose="02020603050405020304" pitchFamily="18" charset="0"/>
              </a:rPr>
              <a:t>Neighbor</a:t>
            </a:r>
            <a:r>
              <a:rPr lang="en-IN" sz="2000" dirty="0">
                <a:latin typeface="Times New Roman" panose="02020603050405020304" pitchFamily="18"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weka.classifiers.lazy.IBk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-K 1 -W 0 -A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weka.core.neighboursearch.LinearNNSearch</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weka.core.EuclideanDistance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 first-last \””</a:t>
            </a:r>
          </a:p>
          <a:p>
            <a:pPr lvl="1" algn="just">
              <a:lnSpc>
                <a:spcPct val="150000"/>
              </a:lnSpc>
            </a:pPr>
            <a:r>
              <a:rPr lang="en-IN" sz="2000" dirty="0">
                <a:latin typeface="Times New Roman" panose="02020603050405020304" pitchFamily="18" charset="0"/>
                <a:cs typeface="Times New Roman" panose="02020603050405020304" pitchFamily="18" charset="0"/>
              </a:rPr>
              <a:t>Logistic Regression: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weka.classifiers.functions.Logistic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 1.0E-8 -M  -1 -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-decimal-places 4</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DF261E-F87F-1B11-97CA-404D4705DC1E}"/>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366978EF-71C3-8810-9313-A459A89F6103}"/>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5151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 and Methodology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Classification</a:t>
            </a:r>
            <a:endParaRPr lang="en-US" sz="2000" b="1"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Naïve Bayes: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weka.classifiers.bayes.NaiveBayes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lnSpc>
                <a:spcPct val="150000"/>
              </a:lnSpc>
            </a:pPr>
            <a:r>
              <a:rPr lang="en-IN" sz="2000" dirty="0">
                <a:latin typeface="Times New Roman" panose="02020603050405020304" pitchFamily="18" charset="0"/>
                <a:cs typeface="Times New Roman" panose="02020603050405020304" pitchFamily="18" charset="0"/>
              </a:rPr>
              <a:t>Random Forest: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weka.classifiers.trees.RandomForest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 100 -I 100 -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-slots 1 -K 0 -M 1.0 -V 0.001 -S 1</a:t>
            </a:r>
          </a:p>
          <a:p>
            <a:pPr lvl="1" algn="just">
              <a:lnSpc>
                <a:spcPct val="150000"/>
              </a:lnSpc>
            </a:pPr>
            <a:r>
              <a:rPr lang="en-IN" sz="2000" dirty="0">
                <a:latin typeface="Times New Roman" panose="02020603050405020304" pitchFamily="18" charset="0"/>
                <a:cs typeface="Times New Roman" panose="02020603050405020304" pitchFamily="18" charset="0"/>
              </a:rPr>
              <a:t>Support Vector Machine: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weka.classifiers.functions.SMO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 1.0 -L 0.001 -P 1.0E-12 -N 0 -V -1 -W 1 -K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weka.classifiers.functions.supportVector.PolyKernel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 1.0 -C 250007" -calibrator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weka.classifiers.functions.Logistic</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 1.0E-8 -M -1 -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-decimal-places 4"</a:t>
            </a: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503F0E-87DA-9C95-8EDC-6EDC531EB347}"/>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48A66D39-4676-1F6E-0284-625109F86017}"/>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51384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nvPr>
        </p:nvGraphicFramePr>
        <p:xfrm>
          <a:off x="1180407" y="1476490"/>
          <a:ext cx="10374283" cy="4900661"/>
        </p:xfrm>
        <a:graphic>
          <a:graphicData uri="http://schemas.openxmlformats.org/drawingml/2006/table">
            <a:tbl>
              <a:tblPr firstRow="1" bandRow="1">
                <a:tableStyleId>{5940675A-B579-460E-94D1-54222C63F5DA}</a:tableStyleId>
              </a:tblPr>
              <a:tblGrid>
                <a:gridCol w="1995055">
                  <a:extLst>
                    <a:ext uri="{9D8B030D-6E8A-4147-A177-3AD203B41FA5}">
                      <a16:colId xmlns:a16="http://schemas.microsoft.com/office/drawing/2014/main" val="4224862208"/>
                    </a:ext>
                  </a:extLst>
                </a:gridCol>
                <a:gridCol w="3158836">
                  <a:extLst>
                    <a:ext uri="{9D8B030D-6E8A-4147-A177-3AD203B41FA5}">
                      <a16:colId xmlns:a16="http://schemas.microsoft.com/office/drawing/2014/main" val="3713243607"/>
                    </a:ext>
                  </a:extLst>
                </a:gridCol>
                <a:gridCol w="5220392">
                  <a:extLst>
                    <a:ext uri="{9D8B030D-6E8A-4147-A177-3AD203B41FA5}">
                      <a16:colId xmlns:a16="http://schemas.microsoft.com/office/drawing/2014/main" val="1581185586"/>
                    </a:ext>
                  </a:extLst>
                </a:gridCol>
              </a:tblGrid>
              <a:tr h="208626">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Description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41396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Pregnancies</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Number of pregnancies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55082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Glucose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Glucose tolerance test using plasma glucose concentration</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4953666"/>
                  </a:ext>
                </a:extLst>
              </a:tr>
              <a:tr h="55082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BloodPressure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Diastolic blood pressure(mm Hg)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5676065"/>
                  </a:ext>
                </a:extLst>
              </a:tr>
              <a:tr h="55082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SkinThickness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Triceps skin fold thickness (mm)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6976440"/>
                  </a:ext>
                </a:extLst>
              </a:tr>
              <a:tr h="55082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Insulin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2-h serum insulin (mu U.ml)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8015798"/>
                  </a:ext>
                </a:extLst>
              </a:tr>
              <a:tr h="384792">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BMI</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Body mass index</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9328030"/>
                  </a:ext>
                </a:extLst>
              </a:tr>
              <a:tr h="55082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DiabetesPedigreeFunction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Diabetes pedigree Function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208277"/>
                  </a:ext>
                </a:extLst>
              </a:tr>
              <a:tr h="413456">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Age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Age in years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9359359"/>
                  </a:ext>
                </a:extLst>
              </a:tr>
              <a:tr h="55082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Outcome</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 label(0 or 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943834"/>
                  </a:ext>
                </a:extLst>
              </a:tr>
            </a:tbl>
          </a:graphicData>
        </a:graphic>
      </p:graphicFrame>
      <p:sp>
        <p:nvSpPr>
          <p:cNvPr id="3" name="TextBox 2">
            <a:extLst>
              <a:ext uri="{FF2B5EF4-FFF2-40B4-BE49-F238E27FC236}">
                <a16:creationId xmlns:a16="http://schemas.microsoft.com/office/drawing/2014/main" id="{634B2F94-CD15-3B48-C97A-9148FC651AE5}"/>
              </a:ext>
            </a:extLst>
          </p:cNvPr>
          <p:cNvSpPr txBox="1"/>
          <p:nvPr/>
        </p:nvSpPr>
        <p:spPr>
          <a:xfrm>
            <a:off x="1180407" y="1137936"/>
            <a:ext cx="5522922"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Table. Description ton of PIMA Indian Diabetes Database[19]</a:t>
            </a:r>
          </a:p>
        </p:txBody>
      </p:sp>
      <p:sp>
        <p:nvSpPr>
          <p:cNvPr id="4" name="Footer Placeholder 3">
            <a:extLst>
              <a:ext uri="{FF2B5EF4-FFF2-40B4-BE49-F238E27FC236}">
                <a16:creationId xmlns:a16="http://schemas.microsoft.com/office/drawing/2014/main" id="{B2DA8E18-3632-95D6-7EBA-FC6A2DCBA475}"/>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61221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1781526045"/>
              </p:ext>
            </p:extLst>
          </p:nvPr>
        </p:nvGraphicFramePr>
        <p:xfrm>
          <a:off x="1180407" y="1476490"/>
          <a:ext cx="10374283" cy="4885349"/>
        </p:xfrm>
        <a:graphic>
          <a:graphicData uri="http://schemas.openxmlformats.org/drawingml/2006/table">
            <a:tbl>
              <a:tblPr firstRow="1" bandRow="1">
                <a:tableStyleId>{5940675A-B579-460E-94D1-54222C63F5DA}</a:tableStyleId>
              </a:tblPr>
              <a:tblGrid>
                <a:gridCol w="1995055">
                  <a:extLst>
                    <a:ext uri="{9D8B030D-6E8A-4147-A177-3AD203B41FA5}">
                      <a16:colId xmlns:a16="http://schemas.microsoft.com/office/drawing/2014/main" val="4224862208"/>
                    </a:ext>
                  </a:extLst>
                </a:gridCol>
                <a:gridCol w="3158836">
                  <a:extLst>
                    <a:ext uri="{9D8B030D-6E8A-4147-A177-3AD203B41FA5}">
                      <a16:colId xmlns:a16="http://schemas.microsoft.com/office/drawing/2014/main" val="3713243607"/>
                    </a:ext>
                  </a:extLst>
                </a:gridCol>
                <a:gridCol w="5220392">
                  <a:extLst>
                    <a:ext uri="{9D8B030D-6E8A-4147-A177-3AD203B41FA5}">
                      <a16:colId xmlns:a16="http://schemas.microsoft.com/office/drawing/2014/main" val="1581185586"/>
                    </a:ext>
                  </a:extLst>
                </a:gridCol>
              </a:tblGrid>
              <a:tr h="301980">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Description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35897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Sex</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The gender of the patient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35897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Age</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Age of the patient in years</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26270511"/>
                  </a:ext>
                </a:extLst>
              </a:tr>
              <a:tr h="62584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high blood pressure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High blood pressure history of the patient (Yes or No)</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4953666"/>
                  </a:ext>
                </a:extLst>
              </a:tr>
              <a:tr h="62584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use of drugs for high blood pressure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Use of drugs for high blood pressure (Yes or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5676065"/>
                  </a:ext>
                </a:extLst>
              </a:tr>
              <a:tr h="47765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Systolic blood pressure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Systolic blood pressure in mm of Hg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6976440"/>
                  </a:ext>
                </a:extLst>
              </a:tr>
              <a:tr h="47765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Diastolic blood pressure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Diastolic blood pressure in mm Hg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8015798"/>
                  </a:ext>
                </a:extLst>
              </a:tr>
              <a:tr h="33367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7</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Height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Height of the patient in cm</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9328030"/>
                  </a:ext>
                </a:extLst>
              </a:tr>
              <a:tr h="47765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Weight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Weight of the patient in kg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208277"/>
                  </a:ext>
                </a:extLst>
              </a:tr>
              <a:tr h="358533">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BMI</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Body mass index</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9359359"/>
                  </a:ext>
                </a:extLst>
              </a:tr>
              <a:tr h="47765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10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diabetes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diabetes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943834"/>
                  </a:ext>
                </a:extLst>
              </a:tr>
            </a:tbl>
          </a:graphicData>
        </a:graphic>
      </p:graphicFrame>
      <p:sp>
        <p:nvSpPr>
          <p:cNvPr id="3" name="TextBox 2">
            <a:extLst>
              <a:ext uri="{FF2B5EF4-FFF2-40B4-BE49-F238E27FC236}">
                <a16:creationId xmlns:a16="http://schemas.microsoft.com/office/drawing/2014/main" id="{EB5D9161-30E0-9E70-A86B-5EF1CB9F1784}"/>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EED41450-55BC-5086-DE43-75FDC387CD93}"/>
              </a:ext>
            </a:extLst>
          </p:cNvPr>
          <p:cNvSpPr txBox="1"/>
          <p:nvPr/>
        </p:nvSpPr>
        <p:spPr>
          <a:xfrm>
            <a:off x="1180407" y="1137936"/>
            <a:ext cx="3161828"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Table. Description ton of Dataset2</a:t>
            </a:r>
          </a:p>
        </p:txBody>
      </p:sp>
      <p:sp>
        <p:nvSpPr>
          <p:cNvPr id="5" name="Footer Placeholder 3">
            <a:extLst>
              <a:ext uri="{FF2B5EF4-FFF2-40B4-BE49-F238E27FC236}">
                <a16:creationId xmlns:a16="http://schemas.microsoft.com/office/drawing/2014/main" id="{9AD6A838-8142-501E-DE0E-840A0062FBB6}"/>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900890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2241845680"/>
              </p:ext>
            </p:extLst>
          </p:nvPr>
        </p:nvGraphicFramePr>
        <p:xfrm>
          <a:off x="1180407" y="1476491"/>
          <a:ext cx="10374283" cy="4874434"/>
        </p:xfrm>
        <a:graphic>
          <a:graphicData uri="http://schemas.openxmlformats.org/drawingml/2006/table">
            <a:tbl>
              <a:tblPr firstRow="1" bandRow="1">
                <a:tableStyleId>{5940675A-B579-460E-94D1-54222C63F5DA}</a:tableStyleId>
              </a:tblPr>
              <a:tblGrid>
                <a:gridCol w="1995055">
                  <a:extLst>
                    <a:ext uri="{9D8B030D-6E8A-4147-A177-3AD203B41FA5}">
                      <a16:colId xmlns:a16="http://schemas.microsoft.com/office/drawing/2014/main" val="4224862208"/>
                    </a:ext>
                  </a:extLst>
                </a:gridCol>
                <a:gridCol w="3158836">
                  <a:extLst>
                    <a:ext uri="{9D8B030D-6E8A-4147-A177-3AD203B41FA5}">
                      <a16:colId xmlns:a16="http://schemas.microsoft.com/office/drawing/2014/main" val="3713243607"/>
                    </a:ext>
                  </a:extLst>
                </a:gridCol>
                <a:gridCol w="5220392">
                  <a:extLst>
                    <a:ext uri="{9D8B030D-6E8A-4147-A177-3AD203B41FA5}">
                      <a16:colId xmlns:a16="http://schemas.microsoft.com/office/drawing/2014/main" val="1581185586"/>
                    </a:ext>
                  </a:extLst>
                </a:gridCol>
              </a:tblGrid>
              <a:tr h="307051">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Description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362055">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11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Family history of diabetes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Diabetes in the patient's family</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362055">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aborted baby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Abortion performed on the patient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0705326"/>
                  </a:ext>
                </a:extLst>
              </a:tr>
              <a:tr h="63634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gestational diabetes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Gestational diabetes in the patient (Yes or No)</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4953666"/>
                  </a:ext>
                </a:extLst>
              </a:tr>
              <a:tr h="481747">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History of pregnancy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Pregnancy history of the patient (Yes or No)</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5676065"/>
                  </a:ext>
                </a:extLst>
              </a:tr>
              <a:tr h="481747">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FBS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Fasting Blood Sugar test (mg/dL)</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6976440"/>
                  </a:ext>
                </a:extLst>
              </a:tr>
              <a:tr h="481747">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Cholesterol</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Cholesterol level measured in mg/dL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8015798"/>
                  </a:ext>
                </a:extLst>
              </a:tr>
              <a:tr h="33653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HDL</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High-density lipoprotein measured in mg/dL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9328030"/>
                  </a:ext>
                </a:extLst>
              </a:tr>
              <a:tr h="481747">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Triglyceride</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Triglycerides level measured in mmol/L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208277"/>
                  </a:ext>
                </a:extLst>
              </a:tr>
              <a:tr h="63634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19</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result of high blood pressure screening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 label (Positive or Negative or Old patient)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9359359"/>
                  </a:ext>
                </a:extLst>
              </a:tr>
              <a:tr h="307051">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20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result of diabetes screening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 label (Positive or Negative or Old patient)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35" marR="565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7943834"/>
                  </a:ext>
                </a:extLst>
              </a:tr>
            </a:tbl>
          </a:graphicData>
        </a:graphic>
      </p:graphicFrame>
      <p:sp>
        <p:nvSpPr>
          <p:cNvPr id="5" name="TextBox 4">
            <a:extLst>
              <a:ext uri="{FF2B5EF4-FFF2-40B4-BE49-F238E27FC236}">
                <a16:creationId xmlns:a16="http://schemas.microsoft.com/office/drawing/2014/main" id="{AC35E0E0-795E-6E23-34BC-F62EB45668ED}"/>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6" name="TextBox 5">
            <a:extLst>
              <a:ext uri="{FF2B5EF4-FFF2-40B4-BE49-F238E27FC236}">
                <a16:creationId xmlns:a16="http://schemas.microsoft.com/office/drawing/2014/main" id="{238C2716-FE8C-C092-4E17-4DF6BDBBA1A6}"/>
              </a:ext>
            </a:extLst>
          </p:cNvPr>
          <p:cNvSpPr txBox="1"/>
          <p:nvPr/>
        </p:nvSpPr>
        <p:spPr>
          <a:xfrm>
            <a:off x="1180407" y="1137936"/>
            <a:ext cx="3161828"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Table. Description ton of Dataset2</a:t>
            </a:r>
          </a:p>
        </p:txBody>
      </p:sp>
      <p:sp>
        <p:nvSpPr>
          <p:cNvPr id="3" name="Footer Placeholder 3">
            <a:extLst>
              <a:ext uri="{FF2B5EF4-FFF2-40B4-BE49-F238E27FC236}">
                <a16:creationId xmlns:a16="http://schemas.microsoft.com/office/drawing/2014/main" id="{4D443655-E636-106F-BC1F-34E722C8A11C}"/>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21305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3975915774"/>
              </p:ext>
            </p:extLst>
          </p:nvPr>
        </p:nvGraphicFramePr>
        <p:xfrm>
          <a:off x="1514301" y="1476490"/>
          <a:ext cx="9163397" cy="2440392"/>
        </p:xfrm>
        <a:graphic>
          <a:graphicData uri="http://schemas.openxmlformats.org/drawingml/2006/table">
            <a:tbl>
              <a:tblPr firstRow="1" bandRow="1">
                <a:tableStyleId>{5940675A-B579-460E-94D1-54222C63F5DA}</a:tableStyleId>
              </a:tblPr>
              <a:tblGrid>
                <a:gridCol w="4603866">
                  <a:extLst>
                    <a:ext uri="{9D8B030D-6E8A-4147-A177-3AD203B41FA5}">
                      <a16:colId xmlns:a16="http://schemas.microsoft.com/office/drawing/2014/main" val="4224862208"/>
                    </a:ext>
                  </a:extLst>
                </a:gridCol>
                <a:gridCol w="4559531">
                  <a:extLst>
                    <a:ext uri="{9D8B030D-6E8A-4147-A177-3AD203B41FA5}">
                      <a16:colId xmlns:a16="http://schemas.microsoft.com/office/drawing/2014/main" val="3713243607"/>
                    </a:ext>
                  </a:extLst>
                </a:gridCol>
              </a:tblGrid>
              <a:tr h="368935">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Pima Indians Dataset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Dataset2</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2071457">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Glucose </a:t>
                      </a:r>
                    </a:p>
                    <a:p>
                      <a:pPr marL="342900" lvl="0" indent="-342900" algn="l">
                        <a:lnSpc>
                          <a:spcPct val="107000"/>
                        </a:lnSpc>
                        <a:buFont typeface="Arial" panose="020B0604020202020204" pitchFamily="34" charset="0"/>
                        <a:buChar char="•"/>
                      </a:pPr>
                      <a:r>
                        <a:rPr lang="en-IN" sz="2000" kern="100" dirty="0" err="1">
                          <a:effectLst/>
                          <a:latin typeface="Times New Roman" panose="02020603050405020304" pitchFamily="18" charset="0"/>
                          <a:cs typeface="Times New Roman" panose="02020603050405020304" pitchFamily="18" charset="0"/>
                        </a:rPr>
                        <a:t>SkinThickness</a:t>
                      </a:r>
                      <a:endParaRPr lang="en-IN" sz="2000" kern="100" dirty="0">
                        <a:effectLst/>
                        <a:latin typeface="Times New Roman" panose="02020603050405020304" pitchFamily="18" charset="0"/>
                        <a:cs typeface="Times New Roman" panose="02020603050405020304" pitchFamily="18" charset="0"/>
                      </a:endParaRP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Insulin</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Age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Systolic blood pressure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Diastolic blood pressure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Family history of diabetes</a:t>
                      </a:r>
                    </a:p>
                    <a:p>
                      <a:pPr marL="342900" lvl="0" indent="-342900" algn="l">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History of aborted baby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bl>
          </a:graphicData>
        </a:graphic>
      </p:graphicFrame>
      <p:sp>
        <p:nvSpPr>
          <p:cNvPr id="5" name="TextBox 4">
            <a:extLst>
              <a:ext uri="{FF2B5EF4-FFF2-40B4-BE49-F238E27FC236}">
                <a16:creationId xmlns:a16="http://schemas.microsoft.com/office/drawing/2014/main" id="{A1BAF629-6B20-9D85-37CA-1296C3E8A72B}"/>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6" name="TextBox 5">
            <a:extLst>
              <a:ext uri="{FF2B5EF4-FFF2-40B4-BE49-F238E27FC236}">
                <a16:creationId xmlns:a16="http://schemas.microsoft.com/office/drawing/2014/main" id="{46D86BAD-9723-037A-27ED-632A83BB5EE1}"/>
              </a:ext>
            </a:extLst>
          </p:cNvPr>
          <p:cNvSpPr txBox="1"/>
          <p:nvPr/>
        </p:nvSpPr>
        <p:spPr>
          <a:xfrm>
            <a:off x="1514301" y="1168713"/>
            <a:ext cx="3071097"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Features selected using F-score</a:t>
            </a:r>
          </a:p>
        </p:txBody>
      </p:sp>
      <p:sp>
        <p:nvSpPr>
          <p:cNvPr id="3" name="Footer Placeholder 3">
            <a:extLst>
              <a:ext uri="{FF2B5EF4-FFF2-40B4-BE49-F238E27FC236}">
                <a16:creationId xmlns:a16="http://schemas.microsoft.com/office/drawing/2014/main" id="{CEBA2F84-B566-1986-6711-D5AD8E934D6B}"/>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22365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4108329365"/>
              </p:ext>
            </p:extLst>
          </p:nvPr>
        </p:nvGraphicFramePr>
        <p:xfrm>
          <a:off x="1514301" y="1476490"/>
          <a:ext cx="9163397" cy="2445270"/>
        </p:xfrm>
        <a:graphic>
          <a:graphicData uri="http://schemas.openxmlformats.org/drawingml/2006/table">
            <a:tbl>
              <a:tblPr firstRow="1" bandRow="1">
                <a:tableStyleId>{5940675A-B579-460E-94D1-54222C63F5DA}</a:tableStyleId>
              </a:tblPr>
              <a:tblGrid>
                <a:gridCol w="4603866">
                  <a:extLst>
                    <a:ext uri="{9D8B030D-6E8A-4147-A177-3AD203B41FA5}">
                      <a16:colId xmlns:a16="http://schemas.microsoft.com/office/drawing/2014/main" val="4224862208"/>
                    </a:ext>
                  </a:extLst>
                </a:gridCol>
                <a:gridCol w="4559531">
                  <a:extLst>
                    <a:ext uri="{9D8B030D-6E8A-4147-A177-3AD203B41FA5}">
                      <a16:colId xmlns:a16="http://schemas.microsoft.com/office/drawing/2014/main" val="3713243607"/>
                    </a:ext>
                  </a:extLst>
                </a:gridCol>
              </a:tblGrid>
              <a:tr h="382790">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Pima Indians Dataset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Dataset2</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2062480">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Glucose </a:t>
                      </a:r>
                    </a:p>
                    <a:p>
                      <a:pPr marL="342900" lvl="0" indent="-342900" algn="l">
                        <a:lnSpc>
                          <a:spcPct val="107000"/>
                        </a:lnSpc>
                        <a:buFont typeface="Arial" panose="020B0604020202020204" pitchFamily="34" charset="0"/>
                        <a:buChar char="•"/>
                      </a:pPr>
                      <a:r>
                        <a:rPr lang="en-IN" sz="2000" kern="100" dirty="0" err="1">
                          <a:effectLst/>
                          <a:latin typeface="Times New Roman" panose="02020603050405020304" pitchFamily="18" charset="0"/>
                          <a:cs typeface="Times New Roman" panose="02020603050405020304" pitchFamily="18" charset="0"/>
                        </a:rPr>
                        <a:t>SkinThickness</a:t>
                      </a:r>
                      <a:endParaRPr lang="en-IN" sz="2000" kern="100" dirty="0">
                        <a:effectLst/>
                        <a:latin typeface="Times New Roman" panose="02020603050405020304" pitchFamily="18" charset="0"/>
                        <a:cs typeface="Times New Roman" panose="02020603050405020304" pitchFamily="18" charset="0"/>
                      </a:endParaRP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Insulin</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Pregnancies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Systolic blood pressure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Diastolic blood pressure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Family history of diabetes</a:t>
                      </a:r>
                    </a:p>
                    <a:p>
                      <a:pPr marL="342900" lvl="0" indent="-342900" algn="l">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result of high blood pressure screening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5261707F-897F-EDBF-A0DB-84B54A0A36BA}"/>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FF8EEA05-2824-6220-5A91-5D57B482696B}"/>
              </a:ext>
            </a:extLst>
          </p:cNvPr>
          <p:cNvSpPr txBox="1"/>
          <p:nvPr/>
        </p:nvSpPr>
        <p:spPr>
          <a:xfrm>
            <a:off x="1514301" y="1168713"/>
            <a:ext cx="2873992"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Features selected using PCC</a:t>
            </a:r>
          </a:p>
        </p:txBody>
      </p:sp>
      <p:sp>
        <p:nvSpPr>
          <p:cNvPr id="5" name="Footer Placeholder 3">
            <a:extLst>
              <a:ext uri="{FF2B5EF4-FFF2-40B4-BE49-F238E27FC236}">
                <a16:creationId xmlns:a16="http://schemas.microsoft.com/office/drawing/2014/main" id="{128C3FF2-C371-4CE8-5209-FBB4D6E14E99}"/>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256454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1680665166"/>
              </p:ext>
            </p:extLst>
          </p:nvPr>
        </p:nvGraphicFramePr>
        <p:xfrm>
          <a:off x="1514301" y="1476490"/>
          <a:ext cx="9163397" cy="2409710"/>
        </p:xfrm>
        <a:graphic>
          <a:graphicData uri="http://schemas.openxmlformats.org/drawingml/2006/table">
            <a:tbl>
              <a:tblPr firstRow="1" bandRow="1">
                <a:tableStyleId>{5940675A-B579-460E-94D1-54222C63F5DA}</a:tableStyleId>
              </a:tblPr>
              <a:tblGrid>
                <a:gridCol w="4603866">
                  <a:extLst>
                    <a:ext uri="{9D8B030D-6E8A-4147-A177-3AD203B41FA5}">
                      <a16:colId xmlns:a16="http://schemas.microsoft.com/office/drawing/2014/main" val="4224862208"/>
                    </a:ext>
                  </a:extLst>
                </a:gridCol>
                <a:gridCol w="4559531">
                  <a:extLst>
                    <a:ext uri="{9D8B030D-6E8A-4147-A177-3AD203B41FA5}">
                      <a16:colId xmlns:a16="http://schemas.microsoft.com/office/drawing/2014/main" val="3713243607"/>
                    </a:ext>
                  </a:extLst>
                </a:gridCol>
              </a:tblGrid>
              <a:tr h="390410">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Pima Indians Dataset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Dataset2</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2019300">
                <a:tc>
                  <a:txBody>
                    <a:bodyPr/>
                    <a:lstStyle/>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Glucose </a:t>
                      </a:r>
                    </a:p>
                    <a:p>
                      <a:pPr marL="342900" lvl="0" indent="-342900" algn="just">
                        <a:lnSpc>
                          <a:spcPct val="107000"/>
                        </a:lnSpc>
                        <a:buFont typeface="Symbol" panose="05050102010706020507" pitchFamily="18" charset="2"/>
                        <a:buChar char=""/>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DiabetesPedigreeFunction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Age</a:t>
                      </a: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BMI</a:t>
                      </a: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Pregnancies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History of diabetes</a:t>
                      </a: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History of pregnancy</a:t>
                      </a: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result of high blood pressure screening</a:t>
                      </a:r>
                    </a:p>
                    <a:p>
                      <a:pPr marL="342900" lvl="0" indent="-342900" algn="just">
                        <a:lnSpc>
                          <a:spcPct val="107000"/>
                        </a:lnSpc>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Family history of diabetes</a:t>
                      </a:r>
                    </a:p>
                    <a:p>
                      <a:pPr marL="342900" lvl="0" indent="-342900" algn="just">
                        <a:lnSpc>
                          <a:spcPct val="107000"/>
                        </a:lnSpc>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History of aborted baby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3AE77291-C673-4B84-755E-10B2C456978A}"/>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41DF0F0E-4A19-96A8-AEB5-1892F0B410C9}"/>
              </a:ext>
            </a:extLst>
          </p:cNvPr>
          <p:cNvSpPr txBox="1"/>
          <p:nvPr/>
        </p:nvSpPr>
        <p:spPr>
          <a:xfrm>
            <a:off x="1514301" y="1168713"/>
            <a:ext cx="3308406"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Features selected using SVM RFE</a:t>
            </a:r>
          </a:p>
        </p:txBody>
      </p:sp>
      <p:sp>
        <p:nvSpPr>
          <p:cNvPr id="5" name="Footer Placeholder 3">
            <a:extLst>
              <a:ext uri="{FF2B5EF4-FFF2-40B4-BE49-F238E27FC236}">
                <a16:creationId xmlns:a16="http://schemas.microsoft.com/office/drawing/2014/main" id="{A4AF3AEB-622C-5B68-FD43-7556078488B8}"/>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045158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nvPr>
        </p:nvGraphicFramePr>
        <p:xfrm>
          <a:off x="1514301" y="1476490"/>
          <a:ext cx="9163397" cy="2409710"/>
        </p:xfrm>
        <a:graphic>
          <a:graphicData uri="http://schemas.openxmlformats.org/drawingml/2006/table">
            <a:tbl>
              <a:tblPr firstRow="1" bandRow="1">
                <a:tableStyleId>{5940675A-B579-460E-94D1-54222C63F5DA}</a:tableStyleId>
              </a:tblPr>
              <a:tblGrid>
                <a:gridCol w="4603866">
                  <a:extLst>
                    <a:ext uri="{9D8B030D-6E8A-4147-A177-3AD203B41FA5}">
                      <a16:colId xmlns:a16="http://schemas.microsoft.com/office/drawing/2014/main" val="4224862208"/>
                    </a:ext>
                  </a:extLst>
                </a:gridCol>
                <a:gridCol w="4559531">
                  <a:extLst>
                    <a:ext uri="{9D8B030D-6E8A-4147-A177-3AD203B41FA5}">
                      <a16:colId xmlns:a16="http://schemas.microsoft.com/office/drawing/2014/main" val="3713243607"/>
                    </a:ext>
                  </a:extLst>
                </a:gridCol>
              </a:tblGrid>
              <a:tr h="390410">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Pima Indians Dataset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lnSpc>
                          <a:spcPct val="107000"/>
                        </a:lnSpc>
                        <a:spcAft>
                          <a:spcPts val="800"/>
                        </a:spcAft>
                        <a:buFont typeface="Arial" panose="020B0604020202020204" pitchFamily="34" charset="0"/>
                        <a:buNone/>
                      </a:pPr>
                      <a:r>
                        <a:rPr lang="en-IN" sz="2000" b="1" kern="100" dirty="0">
                          <a:effectLst/>
                          <a:latin typeface="Times New Roman" panose="02020603050405020304" pitchFamily="18" charset="0"/>
                          <a:cs typeface="Times New Roman" panose="02020603050405020304" pitchFamily="18" charset="0"/>
                        </a:rPr>
                        <a:t>Dataset2</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2019300">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Glucose </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Insulin</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Age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err="1">
                          <a:effectLst/>
                          <a:latin typeface="Times New Roman" panose="02020603050405020304" pitchFamily="18" charset="0"/>
                          <a:cs typeface="Times New Roman" panose="02020603050405020304" pitchFamily="18" charset="0"/>
                        </a:rPr>
                        <a:t>DiabetesPedigreeFunction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Age</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BMI</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HDL</a:t>
                      </a:r>
                    </a:p>
                    <a:p>
                      <a:pPr marL="342900" lvl="0" indent="-342900" algn="l">
                        <a:lnSpc>
                          <a:spcPct val="107000"/>
                        </a:lnSpc>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Family history of diabetes</a:t>
                      </a:r>
                    </a:p>
                    <a:p>
                      <a:pPr marL="342900" lvl="0" indent="-342900" algn="l">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cs typeface="Times New Roman" panose="02020603050405020304" pitchFamily="18" charset="0"/>
                        </a:rPr>
                        <a:t>History of aborted baby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3AE77291-C673-4B84-755E-10B2C456978A}"/>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41DF0F0E-4A19-96A8-AEB5-1892F0B410C9}"/>
              </a:ext>
            </a:extLst>
          </p:cNvPr>
          <p:cNvSpPr txBox="1"/>
          <p:nvPr/>
        </p:nvSpPr>
        <p:spPr>
          <a:xfrm>
            <a:off x="1514301" y="1168713"/>
            <a:ext cx="4664547"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Features selected using Forward Stagewise Selection</a:t>
            </a:r>
          </a:p>
        </p:txBody>
      </p:sp>
      <p:sp>
        <p:nvSpPr>
          <p:cNvPr id="5" name="Footer Placeholder 3">
            <a:extLst>
              <a:ext uri="{FF2B5EF4-FFF2-40B4-BE49-F238E27FC236}">
                <a16:creationId xmlns:a16="http://schemas.microsoft.com/office/drawing/2014/main" id="{B2D46188-F23C-ADFA-AC46-C84A5DA05214}"/>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233309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Diabetes is a long-term health problem that happens when the body has trouble handling the sugar in our blood, which we call glucose.</a:t>
            </a:r>
          </a:p>
          <a:p>
            <a:pPr algn="just">
              <a:lnSpc>
                <a:spcPct val="150000"/>
              </a:lnSpc>
            </a:pPr>
            <a:r>
              <a:rPr lang="en-IN" sz="2000" dirty="0">
                <a:latin typeface="Times New Roman" panose="02020603050405020304" pitchFamily="18" charset="0"/>
                <a:cs typeface="Times New Roman" panose="02020603050405020304" pitchFamily="18" charset="0"/>
              </a:rPr>
              <a:t>There are mainly two types of diabetes: Type 1 and Type 2. There’s also gestational diabetes that can occur during pregnancy</a:t>
            </a:r>
          </a:p>
          <a:p>
            <a:pPr algn="just">
              <a:lnSpc>
                <a:spcPct val="150000"/>
              </a:lnSpc>
            </a:pPr>
            <a:r>
              <a:rPr lang="en-IN" sz="2000" dirty="0">
                <a:latin typeface="Times New Roman" panose="02020603050405020304" pitchFamily="18" charset="0"/>
                <a:cs typeface="Times New Roman" panose="02020603050405020304" pitchFamily="18" charset="0"/>
              </a:rPr>
              <a:t>Type 1 diabetes is known for a deficit in insulin production and requires daily administration of insulin.</a:t>
            </a:r>
          </a:p>
          <a:p>
            <a:pPr algn="just">
              <a:lnSpc>
                <a:spcPct val="150000"/>
              </a:lnSpc>
            </a:pPr>
            <a:r>
              <a:rPr lang="en-IN" sz="2000" dirty="0">
                <a:latin typeface="Times New Roman" panose="02020603050405020304" pitchFamily="18" charset="0"/>
                <a:cs typeface="Times New Roman" panose="02020603050405020304" pitchFamily="18" charset="0"/>
              </a:rPr>
              <a:t>Type 2 diabetes is a condition that happens because of a problem in the way the body regulates and uses sugar as a fuel.</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DBA439C-9B9F-F4E3-B862-577372EA46DA}"/>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4130528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pic>
        <p:nvPicPr>
          <p:cNvPr id="5" name="Content Placeholder 4">
            <a:extLst>
              <a:ext uri="{FF2B5EF4-FFF2-40B4-BE49-F238E27FC236}">
                <a16:creationId xmlns:a16="http://schemas.microsoft.com/office/drawing/2014/main" id="{CA2B6B31-9E66-AE19-8ED6-29FD41C1A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757" y="1147156"/>
            <a:ext cx="8146486" cy="4999153"/>
          </a:xfrm>
        </p:spPr>
      </p:pic>
      <p:sp>
        <p:nvSpPr>
          <p:cNvPr id="6" name="TextBox 5">
            <a:extLst>
              <a:ext uri="{FF2B5EF4-FFF2-40B4-BE49-F238E27FC236}">
                <a16:creationId xmlns:a16="http://schemas.microsoft.com/office/drawing/2014/main" id="{3C5F63B1-3AD5-81E8-FD68-1031D51FC25E}"/>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7" name="TextBox 6">
            <a:extLst>
              <a:ext uri="{FF2B5EF4-FFF2-40B4-BE49-F238E27FC236}">
                <a16:creationId xmlns:a16="http://schemas.microsoft.com/office/drawing/2014/main" id="{4F5D1042-5FE5-513A-1803-08910E305718}"/>
              </a:ext>
            </a:extLst>
          </p:cNvPr>
          <p:cNvSpPr txBox="1"/>
          <p:nvPr/>
        </p:nvSpPr>
        <p:spPr>
          <a:xfrm>
            <a:off x="3314629" y="6334728"/>
            <a:ext cx="5652509"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Fig. Graph illustrating the performance of Forward Stagewise selection</a:t>
            </a:r>
          </a:p>
        </p:txBody>
      </p:sp>
    </p:spTree>
    <p:extLst>
      <p:ext uri="{BB962C8B-B14F-4D97-AF65-F5344CB8AC3E}">
        <p14:creationId xmlns:p14="http://schemas.microsoft.com/office/powerpoint/2010/main" val="3314677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2306052945"/>
              </p:ext>
            </p:extLst>
          </p:nvPr>
        </p:nvGraphicFramePr>
        <p:xfrm>
          <a:off x="1176251" y="1476490"/>
          <a:ext cx="9839498" cy="4998574"/>
        </p:xfrm>
        <a:graphic>
          <a:graphicData uri="http://schemas.openxmlformats.org/drawingml/2006/table">
            <a:tbl>
              <a:tblPr firstRow="1" bandRow="1">
                <a:tableStyleId>{5940675A-B579-460E-94D1-54222C63F5DA}</a:tableStyleId>
              </a:tblPr>
              <a:tblGrid>
                <a:gridCol w="1821873">
                  <a:extLst>
                    <a:ext uri="{9D8B030D-6E8A-4147-A177-3AD203B41FA5}">
                      <a16:colId xmlns:a16="http://schemas.microsoft.com/office/drawing/2014/main" val="4224862208"/>
                    </a:ext>
                  </a:extLst>
                </a:gridCol>
                <a:gridCol w="1468573">
                  <a:extLst>
                    <a:ext uri="{9D8B030D-6E8A-4147-A177-3AD203B41FA5}">
                      <a16:colId xmlns:a16="http://schemas.microsoft.com/office/drawing/2014/main" val="3713243607"/>
                    </a:ext>
                  </a:extLst>
                </a:gridCol>
                <a:gridCol w="1637263">
                  <a:extLst>
                    <a:ext uri="{9D8B030D-6E8A-4147-A177-3AD203B41FA5}">
                      <a16:colId xmlns:a16="http://schemas.microsoft.com/office/drawing/2014/main" val="4266472480"/>
                    </a:ext>
                  </a:extLst>
                </a:gridCol>
                <a:gridCol w="1637263">
                  <a:extLst>
                    <a:ext uri="{9D8B030D-6E8A-4147-A177-3AD203B41FA5}">
                      <a16:colId xmlns:a16="http://schemas.microsoft.com/office/drawing/2014/main" val="512781935"/>
                    </a:ext>
                  </a:extLst>
                </a:gridCol>
                <a:gridCol w="1637263">
                  <a:extLst>
                    <a:ext uri="{9D8B030D-6E8A-4147-A177-3AD203B41FA5}">
                      <a16:colId xmlns:a16="http://schemas.microsoft.com/office/drawing/2014/main" val="2631631004"/>
                    </a:ext>
                  </a:extLst>
                </a:gridCol>
                <a:gridCol w="1637263">
                  <a:extLst>
                    <a:ext uri="{9D8B030D-6E8A-4147-A177-3AD203B41FA5}">
                      <a16:colId xmlns:a16="http://schemas.microsoft.com/office/drawing/2014/main" val="3151297956"/>
                    </a:ext>
                  </a:extLst>
                </a:gridCol>
              </a:tblGrid>
              <a:tr h="1722806">
                <a:tc>
                  <a:txBody>
                    <a:bodyPr/>
                    <a:lstStyle/>
                    <a:p>
                      <a:pPr algn="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Feature Selection</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Classification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Forward Stagewise Selection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F-score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PCA</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PCC</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SVM_RFE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514188">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kNN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67.0573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64.4531</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65.8854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63.4115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4011995"/>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LR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57.1615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64.9740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65.1042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65.4948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59.7656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8238952"/>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NB</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67.3177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69.5313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35.4167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69.2708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68.6198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541864"/>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RF</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64.7135</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65.8854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65.1042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66.6667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66.4063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312320"/>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SVM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65.2344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65.3646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65.1042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68.6198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64.8438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412135"/>
                  </a:ext>
                </a:extLst>
              </a:tr>
            </a:tbl>
          </a:graphicData>
        </a:graphic>
      </p:graphicFrame>
      <p:sp>
        <p:nvSpPr>
          <p:cNvPr id="5" name="TextBox 4">
            <a:extLst>
              <a:ext uri="{FF2B5EF4-FFF2-40B4-BE49-F238E27FC236}">
                <a16:creationId xmlns:a16="http://schemas.microsoft.com/office/drawing/2014/main" id="{836CA97C-B8D5-2646-833D-F5BC33928CDB}"/>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6" name="TextBox 5">
            <a:extLst>
              <a:ext uri="{FF2B5EF4-FFF2-40B4-BE49-F238E27FC236}">
                <a16:creationId xmlns:a16="http://schemas.microsoft.com/office/drawing/2014/main" id="{DACEF5D1-DB55-8B56-70AD-ADD7778DEC67}"/>
              </a:ext>
            </a:extLst>
          </p:cNvPr>
          <p:cNvSpPr txBox="1"/>
          <p:nvPr/>
        </p:nvSpPr>
        <p:spPr>
          <a:xfrm>
            <a:off x="1176251" y="1168713"/>
            <a:ext cx="5214184"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Result of Classification algorithm on PIMA Indians Dataset</a:t>
            </a:r>
          </a:p>
        </p:txBody>
      </p:sp>
      <p:sp>
        <p:nvSpPr>
          <p:cNvPr id="3" name="Footer Placeholder 3">
            <a:extLst>
              <a:ext uri="{FF2B5EF4-FFF2-40B4-BE49-F238E27FC236}">
                <a16:creationId xmlns:a16="http://schemas.microsoft.com/office/drawing/2014/main" id="{3726E04B-8A44-423E-1C3E-D82109E41036}"/>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235887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2837337183"/>
              </p:ext>
            </p:extLst>
          </p:nvPr>
        </p:nvGraphicFramePr>
        <p:xfrm>
          <a:off x="1176251" y="1476490"/>
          <a:ext cx="9839498" cy="4998574"/>
        </p:xfrm>
        <a:graphic>
          <a:graphicData uri="http://schemas.openxmlformats.org/drawingml/2006/table">
            <a:tbl>
              <a:tblPr firstRow="1" bandRow="1">
                <a:tableStyleId>{5940675A-B579-460E-94D1-54222C63F5DA}</a:tableStyleId>
              </a:tblPr>
              <a:tblGrid>
                <a:gridCol w="1821873">
                  <a:extLst>
                    <a:ext uri="{9D8B030D-6E8A-4147-A177-3AD203B41FA5}">
                      <a16:colId xmlns:a16="http://schemas.microsoft.com/office/drawing/2014/main" val="4224862208"/>
                    </a:ext>
                  </a:extLst>
                </a:gridCol>
                <a:gridCol w="1468573">
                  <a:extLst>
                    <a:ext uri="{9D8B030D-6E8A-4147-A177-3AD203B41FA5}">
                      <a16:colId xmlns:a16="http://schemas.microsoft.com/office/drawing/2014/main" val="3713243607"/>
                    </a:ext>
                  </a:extLst>
                </a:gridCol>
                <a:gridCol w="1637263">
                  <a:extLst>
                    <a:ext uri="{9D8B030D-6E8A-4147-A177-3AD203B41FA5}">
                      <a16:colId xmlns:a16="http://schemas.microsoft.com/office/drawing/2014/main" val="4266472480"/>
                    </a:ext>
                  </a:extLst>
                </a:gridCol>
                <a:gridCol w="1637263">
                  <a:extLst>
                    <a:ext uri="{9D8B030D-6E8A-4147-A177-3AD203B41FA5}">
                      <a16:colId xmlns:a16="http://schemas.microsoft.com/office/drawing/2014/main" val="512781935"/>
                    </a:ext>
                  </a:extLst>
                </a:gridCol>
                <a:gridCol w="1637263">
                  <a:extLst>
                    <a:ext uri="{9D8B030D-6E8A-4147-A177-3AD203B41FA5}">
                      <a16:colId xmlns:a16="http://schemas.microsoft.com/office/drawing/2014/main" val="2631631004"/>
                    </a:ext>
                  </a:extLst>
                </a:gridCol>
                <a:gridCol w="1637263">
                  <a:extLst>
                    <a:ext uri="{9D8B030D-6E8A-4147-A177-3AD203B41FA5}">
                      <a16:colId xmlns:a16="http://schemas.microsoft.com/office/drawing/2014/main" val="3151297956"/>
                    </a:ext>
                  </a:extLst>
                </a:gridCol>
              </a:tblGrid>
              <a:tr h="1722806">
                <a:tc>
                  <a:txBody>
                    <a:bodyPr/>
                    <a:lstStyle/>
                    <a:p>
                      <a:pPr algn="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Feature Selection</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Classification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Forward Stagewise Selection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F-score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PCA</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PCC</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SVM_RFE</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91.4004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514188">
                <a:tc>
                  <a:txBody>
                    <a:bodyPr/>
                    <a:lstStyle/>
                    <a:p>
                      <a:pPr algn="ctr">
                        <a:lnSpc>
                          <a:spcPct val="107000"/>
                        </a:lnSpc>
                        <a:spcAft>
                          <a:spcPts val="800"/>
                        </a:spcAft>
                      </a:pPr>
                      <a:r>
                        <a:rPr lang="en-IN" sz="2000" kern="100" dirty="0" err="1">
                          <a:effectLst/>
                          <a:latin typeface="Times New Roman" panose="02020603050405020304" pitchFamily="18" charset="0"/>
                          <a:cs typeface="Times New Roman" panose="02020603050405020304" pitchFamily="18" charset="0"/>
                        </a:rPr>
                        <a:t>kNN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91.4398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91.0848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91.3609</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90.6114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91.4004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4011995"/>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LR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88.9152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88.7968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87.9684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8238952"/>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NB</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91.5187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91.3215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8.6391</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91.1637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541864"/>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RF</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90.6509</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91.4793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91.5976</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312320"/>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SVM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91.5582</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91.5187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91.4004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91.4398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91.4004</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412135"/>
                  </a:ext>
                </a:extLst>
              </a:tr>
            </a:tbl>
          </a:graphicData>
        </a:graphic>
      </p:graphicFrame>
      <p:sp>
        <p:nvSpPr>
          <p:cNvPr id="3" name="TextBox 2">
            <a:extLst>
              <a:ext uri="{FF2B5EF4-FFF2-40B4-BE49-F238E27FC236}">
                <a16:creationId xmlns:a16="http://schemas.microsoft.com/office/drawing/2014/main" id="{5DFEA93C-C14B-0146-D71D-33A35D204E82}"/>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CE0659C2-E678-2E08-3DB3-F940E40F3813}"/>
              </a:ext>
            </a:extLst>
          </p:cNvPr>
          <p:cNvSpPr txBox="1"/>
          <p:nvPr/>
        </p:nvSpPr>
        <p:spPr>
          <a:xfrm>
            <a:off x="1176251" y="1168713"/>
            <a:ext cx="4210961"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Result of Classification algorithm on Dataset2</a:t>
            </a:r>
          </a:p>
        </p:txBody>
      </p:sp>
      <p:sp>
        <p:nvSpPr>
          <p:cNvPr id="5" name="Footer Placeholder 3">
            <a:extLst>
              <a:ext uri="{FF2B5EF4-FFF2-40B4-BE49-F238E27FC236}">
                <a16:creationId xmlns:a16="http://schemas.microsoft.com/office/drawing/2014/main" id="{5FC62F82-0F11-C9B0-CFA2-22AD71128F5A}"/>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477522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214064491"/>
              </p:ext>
            </p:extLst>
          </p:nvPr>
        </p:nvGraphicFramePr>
        <p:xfrm>
          <a:off x="1176251" y="1476490"/>
          <a:ext cx="9839499" cy="4923984"/>
        </p:xfrm>
        <a:graphic>
          <a:graphicData uri="http://schemas.openxmlformats.org/drawingml/2006/table">
            <a:tbl>
              <a:tblPr firstRow="1" bandRow="1">
                <a:tableStyleId>{5940675A-B579-460E-94D1-54222C63F5DA}</a:tableStyleId>
              </a:tblPr>
              <a:tblGrid>
                <a:gridCol w="1699953">
                  <a:extLst>
                    <a:ext uri="{9D8B030D-6E8A-4147-A177-3AD203B41FA5}">
                      <a16:colId xmlns:a16="http://schemas.microsoft.com/office/drawing/2014/main" val="4224862208"/>
                    </a:ext>
                  </a:extLst>
                </a:gridCol>
                <a:gridCol w="1163164">
                  <a:extLst>
                    <a:ext uri="{9D8B030D-6E8A-4147-A177-3AD203B41FA5}">
                      <a16:colId xmlns:a16="http://schemas.microsoft.com/office/drawing/2014/main" val="3713243607"/>
                    </a:ext>
                  </a:extLst>
                </a:gridCol>
                <a:gridCol w="1277850">
                  <a:extLst>
                    <a:ext uri="{9D8B030D-6E8A-4147-A177-3AD203B41FA5}">
                      <a16:colId xmlns:a16="http://schemas.microsoft.com/office/drawing/2014/main" val="3042104647"/>
                    </a:ext>
                  </a:extLst>
                </a:gridCol>
                <a:gridCol w="1424633">
                  <a:extLst>
                    <a:ext uri="{9D8B030D-6E8A-4147-A177-3AD203B41FA5}">
                      <a16:colId xmlns:a16="http://schemas.microsoft.com/office/drawing/2014/main" val="4266472480"/>
                    </a:ext>
                  </a:extLst>
                </a:gridCol>
                <a:gridCol w="1424633">
                  <a:extLst>
                    <a:ext uri="{9D8B030D-6E8A-4147-A177-3AD203B41FA5}">
                      <a16:colId xmlns:a16="http://schemas.microsoft.com/office/drawing/2014/main" val="512781935"/>
                    </a:ext>
                  </a:extLst>
                </a:gridCol>
                <a:gridCol w="1424633">
                  <a:extLst>
                    <a:ext uri="{9D8B030D-6E8A-4147-A177-3AD203B41FA5}">
                      <a16:colId xmlns:a16="http://schemas.microsoft.com/office/drawing/2014/main" val="2631631004"/>
                    </a:ext>
                  </a:extLst>
                </a:gridCol>
                <a:gridCol w="1424633">
                  <a:extLst>
                    <a:ext uri="{9D8B030D-6E8A-4147-A177-3AD203B41FA5}">
                      <a16:colId xmlns:a16="http://schemas.microsoft.com/office/drawing/2014/main" val="3151297956"/>
                    </a:ext>
                  </a:extLst>
                </a:gridCol>
              </a:tblGrid>
              <a:tr h="1722806">
                <a:tc>
                  <a:txBody>
                    <a:bodyPr/>
                    <a:lstStyle/>
                    <a:p>
                      <a:pPr algn="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Algorithm</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 </a:t>
                      </a:r>
                    </a:p>
                    <a:p>
                      <a:pP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Study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DT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err="1">
                          <a:effectLst/>
                          <a:latin typeface="Times New Roman" panose="02020603050405020304" pitchFamily="18" charset="0"/>
                          <a:cs typeface="Times New Roman" panose="02020603050405020304" pitchFamily="18" charset="0"/>
                        </a:rPr>
                        <a:t>kNN</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LR</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NB</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RF</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b="1" kern="100" dirty="0">
                          <a:effectLst/>
                          <a:latin typeface="Times New Roman" panose="02020603050405020304" pitchFamily="18" charset="0"/>
                          <a:cs typeface="Times New Roman" panose="02020603050405020304" pitchFamily="18" charset="0"/>
                        </a:rPr>
                        <a:t>SVM</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562934"/>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81.3000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83.8600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87.4000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86.0200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8355313"/>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[27]</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83.3300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 </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 </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 </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br>
                        <a:rPr lang="en-IN" sz="2000" kern="100">
                          <a:effectLst/>
                          <a:latin typeface="Times New Roman" panose="02020603050405020304" pitchFamily="18" charset="0"/>
                          <a:cs typeface="Times New Roman" panose="02020603050405020304" pitchFamily="18" charset="0"/>
                        </a:rPr>
                      </a:b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4011995"/>
                  </a:ext>
                </a:extLst>
              </a:tr>
              <a:tr h="51418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97.3100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86.9200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96.9200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97.1200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8238952"/>
                  </a:ext>
                </a:extLst>
              </a:tr>
              <a:tr h="51418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[11]</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94.4400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93.7900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79.8400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541864"/>
                  </a:ext>
                </a:extLst>
              </a:tr>
              <a:tr h="514188">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78.4000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92.7000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96.9000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90.8000</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312320"/>
                  </a:ext>
                </a:extLst>
              </a:tr>
              <a:tr h="51418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This study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91.4398</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91.4004</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91.5187</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latin typeface="Times New Roman" panose="02020603050405020304" pitchFamily="18" charset="0"/>
                          <a:cs typeface="Times New Roman" panose="02020603050405020304" pitchFamily="18" charset="0"/>
                        </a:rPr>
                        <a:t>91.4793</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91.5582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8412135"/>
                  </a:ext>
                </a:extLst>
              </a:tr>
            </a:tbl>
          </a:graphicData>
        </a:graphic>
      </p:graphicFrame>
      <p:sp>
        <p:nvSpPr>
          <p:cNvPr id="3" name="TextBox 2">
            <a:extLst>
              <a:ext uri="{FF2B5EF4-FFF2-40B4-BE49-F238E27FC236}">
                <a16:creationId xmlns:a16="http://schemas.microsoft.com/office/drawing/2014/main" id="{E4B9B538-1CBE-0BCF-F793-6B48DB5C78F0}"/>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EC383F37-F4E8-251D-AFDE-136B5D4A6475}"/>
              </a:ext>
            </a:extLst>
          </p:cNvPr>
          <p:cNvSpPr txBox="1"/>
          <p:nvPr/>
        </p:nvSpPr>
        <p:spPr>
          <a:xfrm>
            <a:off x="1176251" y="1168713"/>
            <a:ext cx="2602892"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Table. Comparison of Accuracy</a:t>
            </a:r>
          </a:p>
        </p:txBody>
      </p:sp>
      <p:sp>
        <p:nvSpPr>
          <p:cNvPr id="5" name="Footer Placeholder 3">
            <a:extLst>
              <a:ext uri="{FF2B5EF4-FFF2-40B4-BE49-F238E27FC236}">
                <a16:creationId xmlns:a16="http://schemas.microsoft.com/office/drawing/2014/main" id="{DB06B292-1E56-D4C6-BB8B-F8DC440EAD5D}"/>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53410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Result and Discussion</a:t>
            </a:r>
          </a:p>
        </p:txBody>
      </p:sp>
      <p:pic>
        <p:nvPicPr>
          <p:cNvPr id="5" name="Content Placeholder 4">
            <a:extLst>
              <a:ext uri="{FF2B5EF4-FFF2-40B4-BE49-F238E27FC236}">
                <a16:creationId xmlns:a16="http://schemas.microsoft.com/office/drawing/2014/main" id="{AD7B4313-F350-016C-FD4B-049274D61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6974" y="2136453"/>
            <a:ext cx="4298052" cy="3764606"/>
          </a:xfrm>
        </p:spPr>
      </p:pic>
      <p:sp>
        <p:nvSpPr>
          <p:cNvPr id="6" name="TextBox 5">
            <a:extLst>
              <a:ext uri="{FF2B5EF4-FFF2-40B4-BE49-F238E27FC236}">
                <a16:creationId xmlns:a16="http://schemas.microsoft.com/office/drawing/2014/main" id="{EB21B1D7-B4AE-77F1-6730-C8585A3D1234}"/>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8" name="TextBox 7">
            <a:extLst>
              <a:ext uri="{FF2B5EF4-FFF2-40B4-BE49-F238E27FC236}">
                <a16:creationId xmlns:a16="http://schemas.microsoft.com/office/drawing/2014/main" id="{CEF66B99-82F9-E490-0129-4785B9480692}"/>
              </a:ext>
            </a:extLst>
          </p:cNvPr>
          <p:cNvSpPr txBox="1"/>
          <p:nvPr/>
        </p:nvSpPr>
        <p:spPr>
          <a:xfrm>
            <a:off x="3676940" y="6051665"/>
            <a:ext cx="4838119"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Fig. Confusion Matrix visualizing the result of SVM classifier</a:t>
            </a:r>
          </a:p>
        </p:txBody>
      </p:sp>
      <p:sp>
        <p:nvSpPr>
          <p:cNvPr id="3" name="Footer Placeholder 3">
            <a:extLst>
              <a:ext uri="{FF2B5EF4-FFF2-40B4-BE49-F238E27FC236}">
                <a16:creationId xmlns:a16="http://schemas.microsoft.com/office/drawing/2014/main" id="{51AF9DD9-FAE4-7C90-33DE-82C9F7B15616}"/>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852033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Progress Summary</a:t>
            </a:r>
          </a:p>
          <a:p>
            <a:pPr lvl="2" algn="just">
              <a:lnSpc>
                <a:spcPct val="150000"/>
              </a:lnSpc>
            </a:pPr>
            <a:r>
              <a:rPr lang="en-US" dirty="0">
                <a:latin typeface="Times New Roman" panose="02020603050405020304" pitchFamily="18" charset="0"/>
                <a:cs typeface="Times New Roman" panose="02020603050405020304" pitchFamily="18" charset="0"/>
                <a:sym typeface="+mn-ea"/>
              </a:rPr>
              <a:t>Outlined the challenges associated with existing learning models </a:t>
            </a:r>
            <a:r>
              <a:rPr lang="en-IN" dirty="0">
                <a:latin typeface="Times New Roman" panose="02020603050405020304" pitchFamily="18" charset="0"/>
                <a:ea typeface="Calibri" panose="020F0502020204030204" pitchFamily="34" charset="0"/>
              </a:rPr>
              <a:t>or detecting diabetes, wherein there is a trade-off between accuracy and complexity.</a:t>
            </a:r>
          </a:p>
          <a:p>
            <a:pPr lvl="2" algn="just">
              <a:lnSpc>
                <a:spcPct val="150000"/>
              </a:lnSpc>
            </a:pPr>
            <a:r>
              <a:rPr lang="en-IN" dirty="0">
                <a:latin typeface="Times New Roman" panose="02020603050405020304" pitchFamily="18" charset="0"/>
                <a:ea typeface="Calibri" panose="020F0502020204030204" pitchFamily="34" charset="0"/>
              </a:rPr>
              <a:t>This study also proposes a well-structured solution strategy that aligns with the identified challenges.</a:t>
            </a:r>
          </a:p>
          <a:p>
            <a:pPr lvl="2" algn="just">
              <a:lnSpc>
                <a:spcPct val="150000"/>
              </a:lnSpc>
            </a:pPr>
            <a:r>
              <a:rPr lang="en-IN" dirty="0">
                <a:latin typeface="Times New Roman" panose="02020603050405020304" pitchFamily="18" charset="0"/>
                <a:ea typeface="Calibri" panose="020F0502020204030204" pitchFamily="34" charset="0"/>
              </a:rPr>
              <a:t>While this study was in progress the study team reviewed many research papers to keep themselves up to date with the current trends and best practices in the field</a:t>
            </a:r>
            <a:endParaRPr lang="en-US" dirty="0">
              <a:latin typeface="Times New Roman" panose="02020603050405020304" pitchFamily="18" charset="0"/>
              <a:cs typeface="Times New Roman" panose="02020603050405020304" pitchFamily="18" charset="0"/>
              <a:sym typeface="+mn-ea"/>
            </a:endParaRPr>
          </a:p>
          <a:p>
            <a:pPr lvl="2" algn="just">
              <a:lnSpc>
                <a:spcPct val="150000"/>
              </a:lnSpc>
            </a:pPr>
            <a:r>
              <a:rPr lang="en-IN" dirty="0">
                <a:latin typeface="Times New Roman" panose="02020603050405020304" pitchFamily="18" charset="0"/>
                <a:ea typeface="Calibri" panose="020F0502020204030204" pitchFamily="34" charset="0"/>
              </a:rPr>
              <a:t>This study is on schedule and will be completed by the established deadline.</a:t>
            </a: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ECC51BE-CBE2-07D5-7D05-A56299E57006}"/>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51128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Conclusion</a:t>
            </a:r>
          </a:p>
          <a:p>
            <a:pPr lvl="2"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study aimed to address the challenges of obtaining high accuracy in detecting diabetes while keeping the complexity of the machine learning model low</a:t>
            </a:r>
          </a:p>
          <a:p>
            <a:pPr lvl="2"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Two datasets were collected, namely Pima Indians Diabetes Database[19] and Datase2 which were pre-processed using a weighted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approach.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features that were obtained showed that different algorithms selected different sets of features. </a:t>
            </a:r>
            <a:endParaRPr lang="en-US" sz="2000" dirty="0">
              <a:latin typeface="Times New Roman" panose="02020603050405020304" pitchFamily="18" charset="0"/>
              <a:cs typeface="Times New Roman" panose="02020603050405020304" pitchFamily="18" charset="0"/>
              <a:sym typeface="+mn-ea"/>
            </a:endParaRPr>
          </a:p>
          <a:p>
            <a:pPr lvl="2" algn="just">
              <a:lnSpc>
                <a:spcPct val="150000"/>
              </a:lnSpc>
            </a:pPr>
            <a:r>
              <a:rPr lang="en-US" sz="2000" dirty="0">
                <a:latin typeface="Times New Roman" panose="02020603050405020304" pitchFamily="18" charset="0"/>
                <a:cs typeface="Times New Roman" panose="02020603050405020304" pitchFamily="18" charset="0"/>
              </a:rPr>
              <a:t>The highest accuracy achieved was 91.5582 using the SVM with features obtained from the forward stagewise selection.</a:t>
            </a: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D48919-9B85-0F38-A67F-3266D6498014}"/>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F9B70648-93FD-69A7-5669-F0D5CF5094E0}"/>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477247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Future Scope</a:t>
            </a:r>
          </a:p>
          <a:p>
            <a:pPr lvl="1" algn="just">
              <a:lnSpc>
                <a:spcPct val="150000"/>
              </a:lnSpc>
            </a:pPr>
            <a:r>
              <a:rPr lang="en-US" sz="2000" dirty="0">
                <a:latin typeface="Times New Roman" panose="02020603050405020304" pitchFamily="18" charset="0"/>
                <a:cs typeface="Times New Roman" panose="02020603050405020304" pitchFamily="18" charset="0"/>
                <a:sym typeface="+mn-ea"/>
              </a:rPr>
              <a:t>This study only considers a handful of feature selection and classification algorithms.</a:t>
            </a:r>
          </a:p>
          <a:p>
            <a:pPr lvl="1" algn="just">
              <a:lnSpc>
                <a:spcPct val="150000"/>
              </a:lnSpc>
            </a:pPr>
            <a:r>
              <a:rPr lang="en-US" sz="2000" dirty="0">
                <a:latin typeface="Times New Roman" panose="02020603050405020304" pitchFamily="18" charset="0"/>
                <a:cs typeface="Times New Roman" panose="02020603050405020304" pitchFamily="18" charset="0"/>
                <a:sym typeface="+mn-ea"/>
              </a:rPr>
              <a:t>Further going on more classification algorithms can be used with their default parameters to see if they give more accurate results.</a:t>
            </a:r>
          </a:p>
          <a:p>
            <a:pPr lvl="1" algn="just">
              <a:lnSpc>
                <a:spcPct val="150000"/>
              </a:lnSpc>
            </a:pP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223EC8-8158-430B-A7D8-342CAE3C1AA1}"/>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DA6C2E82-BCAE-7676-92B2-AB5521C91FA7}"/>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9738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	L. Chaves and G. Marques, “Data mining techniques for early diagnosis of diabetes: A comparative study,”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Appl. Sci.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11, no. 5, pp. 1–12, Mar. 2021,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10.3390/app11052218.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	B. F. Wee, S. Sivakumar, K. H. Lim, W. K. Wong, and F. H. Juwono, “Diabetes detection based on machine learning and deep learning approaches,”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Multimed</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Tools Appl.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2023,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10.1007/s11042-023-16407-5.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[3]	“Diabetes.” Accessed: Nov. 17, 2023. [Online]. Available: https://www.who.int/news-room/fact-sheets/detail/diabetes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[4]	“Diabetes Facets and Figures | International Diabetes Federation.” Accessed: Nov. 17, 2023. [Online]. Available: https://idf.org/about-diabetes/diabetes-facts-figures/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[5]	N. Jothi, N. A. Rashid, and W. Husain, “Data Mining in Healthcare - A Review,”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Procedia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Sci.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72, pp. 306–313, 2015,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10.1016/j.procs.2015.12.145.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[6]	T.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Hendrickx</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Cule</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P.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Meysman</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Naulaerts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Laukens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and B. Goethals, “Mining association rules in graphs based on frequent cohesive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itemsets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Lect. Notes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Sci. (including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Subser</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Lect. Notes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Lect. Notes Bioinformatics)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9078, no. 3, pp. 637–648, 2015,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10.1007/978-3-319-18032-8_50.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[7]	S. Saru, “ANALYSIS AND PREDICTION OF DIABETES USING MACHINE LEARNING,” 2019. [Online]. Available: https://ssrn.com/abstract=3368308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[8]	U. Ahmed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“Prediction of Diabetes Empowered With Fused Machine Learning,”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10, pp. 8529–8538, 2022,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10.1109/ACCESS.2022.3142097.</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C27510A-1FA3-685E-B99C-4E3C70F8B1F5}"/>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1915775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[9]	D. D.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Rufo</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T. G.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Debelee</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Ibenthal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and W. G.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Negera</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“Diagnosis of diabetes mellitus using gradient boosting machine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Lightgbm</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Diagnostics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11, no. 9, Sep. 2021,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10.3390/diagnostics11091714.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[10]	R.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Birjais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K.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Mourya</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R. Chauhan, and H. Kaur, “Prediction and diagnosis of future diabetes risk: a machine learning approach,”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SN Appl. Sci.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 no. 9, Sep. 2019,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10.1007/s42452-019-1117-9.</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[11]	F.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Kazerouni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Bayani, F.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Asadi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L.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Saeidi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N.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Parvizi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and Z.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Mansoori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“Type2 diabetes mellitus prediction using data mining algorithms based on the long-noncoding RNAs expression: A comparison of four data mining approaches,”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21, no. 1, Aug. 2020,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10.1186/s12859-020-03719-8.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[12]	H. Lu, S. Uddin, F.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Hajati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M. A. Moni, and M. Khushi, “A patient network-based machine learning model for disease prediction: The case of type 2 diabetes mellitus,”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Appl.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52, no. 3, pp. 2411–2422, Feb. 2022,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10.1007/s10489-021-02533-w.</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[13]	N. Sneha and T.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Gangil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“Analysis of diabetes mellitus for early prediction using optimal features selection,”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J. Big Data</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6, no. 1, Dec. 2019,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10.1186/s40537-019-0175-6.</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[14]	R. B.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Lukmanto</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Suharjito</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Nugroho, and H. Akbar, “Early detection of diabetes mellitus using feature selection and fuzzy support vector machine,” in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Elsevier B.V., 2019, pp. 46–54.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10.1016/j.procs.2019.08.140.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[15]	L. Kopitar, P.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Kocbek</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L.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Cilar</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Sheikh, and G.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Stiglic</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“Early detection of type 2 diabetes mellitus using machine learning-based prediction models,”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Sci. Rep.</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10, no. 1, Dec. 2020,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10.1038/s41598-020-68771-z.</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[16]	V. Chang, J. Bailey, Q. A. Xu, and Z. Sun, “Pima Indians diabetes mellitus classification based on machine learning (ML) algorithms,”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Neural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Appl.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35, no. 22, pp. 16157–16173, Aug. 2023,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10.1007/s00521-022-07049-z.</a:t>
            </a: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62C8FB-7D4F-166E-E19F-A5A5B32F37AB}"/>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AD6C4D99-A885-6718-82FF-7B7B0EFAEB2D}"/>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291342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General Overview of the Problem</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the current times, many medical diagnoses are performed by machine learning, as they are accurate, and fast.</a:t>
            </a:r>
          </a:p>
          <a:p>
            <a:pPr algn="just">
              <a:lnSpc>
                <a:spcPct val="150000"/>
              </a:lnSpc>
            </a:pPr>
            <a:r>
              <a:rPr lang="en-US" sz="200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of the algorithms present are highly optimized and complex for a regular person with no coding knowledge to understand.</a:t>
            </a:r>
          </a:p>
          <a:p>
            <a:pPr algn="just">
              <a:lnSpc>
                <a:spcPct val="150000"/>
              </a:lnSpc>
            </a:pPr>
            <a:r>
              <a:rPr lang="en-US" sz="2000" dirty="0">
                <a:latin typeface="Times New Roman" panose="02020603050405020304" pitchFamily="18" charset="0"/>
                <a:cs typeface="Times New Roman" panose="02020603050405020304" pitchFamily="18" charset="0"/>
              </a:rPr>
              <a:t>This research aims to search for an efficient way of detecting diabetes i.e., getting good accuracy while keeping the complexity of the used algorithms as low as possible</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4EE54E1-5165-3728-2013-261339A1C8FD}"/>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2122111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[17]	R. Ahuja, S. C. Sharma, and M. Ali, “A diabetic disease prediction model based on classification algorithms,”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Ann.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Emerg</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Technol.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3, no. 3, pp. 44–52, Jul. 2019,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10.33166/AETiC.2019.03.005.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[18]	A. Iyer, J. S, and R.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Sumbaly</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“Diagnosis of Diabetes Using Classification Mining Techniques,”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Int. J. Data Min.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Knowl</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Manag</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Process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5, no. 1, pp. 01–14, Jan. 2015,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10.5121/ijdkp.2015.5101.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[19]	“Pima Indians Diabetes Database.” Accessed: Nov. 18, 2023. [Online]. Available: https://www.kaggle.com/datasets/uciml/pima-indians-diabetes-database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[20]	“Feature Selection - F-score | Kaggle.” Accessed: Nov. 18, 2023. [Online]. Available: https://www.kaggle.com/code/tanmayunhale/feature-selection-f-score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[21]	“Reduce Data Dimensionality using PCA - Python -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GeeksforGeeks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Accessed: Nov. 19, 2023. [Online]. Available: https://www.geeksforgeeks.org/reduce-data-dimentionality-using-pca-python/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[22]	“Feature Selection - Pearson Correlation | Kaggle.” Accessed: Nov. 19, 2023. [Online]. Available: https://www.kaggle.com/code/tanmayunhale/feature-selection-pearson-correlation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[23]	H. Sanz, C.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Valim</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E. Vegas, J. M. Oller, and F.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Reverter</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“SVM-RFE: Selection and visualization of the most relevant features through non-linear kernels,”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19, no. 1, pp. 1–18, 2018,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10.1186/s12859-018-2451-4.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[24]	“9.6 Feature Selection via Boosting.” Accessed: Nov. 19, 2023. [Online]. Available: https://jermwatt.github.io/machine_learning_refined/notes/9_Feature_engineer_select/9_6_Boosting.html</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4F42DB-1630-669F-D809-BE0B843048C2}"/>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93BD8083-3694-1EFA-8F95-5AE4A437B01C}"/>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756846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[25]	M. J. Uddin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 Comparison of Machine Learning Techniques for the Detection of Type-2 Diabetes Mellitus: Experiences from Bangladesh,”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Inf.</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14, no. 7, Jul. 2023,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10.3390/info14070376.</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[26]	J. Li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et al.</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“Feature selection: A data perspective,”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ACM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Surv</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50, no. 6, 2017,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10.1145/3136625.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[27]	A.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Anggrawan</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Mayadi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“Application of KNN Machine Learning and Fuzzy C-Means to Diagnose Diabetes,” </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MATRIK  J.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Manajemen</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Tek. Inform. dan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Rekayasa</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kern="0" dirty="0" err="1">
                <a:effectLst/>
                <a:latin typeface="Times New Roman" panose="02020603050405020304" pitchFamily="18" charset="0"/>
                <a:ea typeface="Calibri" panose="020F0502020204030204" pitchFamily="34" charset="0"/>
                <a:cs typeface="Times New Roman" panose="02020603050405020304" pitchFamily="18" charset="0"/>
              </a:rPr>
              <a:t>Komput</a:t>
            </a:r>
            <a:r>
              <a:rPr lang="en-IN" sz="1200" i="1" kern="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vol. 22, no. 2, pp. 405–418, 2023, </a:t>
            </a:r>
            <a:r>
              <a:rPr lang="en-IN" sz="12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200" kern="0" dirty="0">
                <a:effectLst/>
                <a:latin typeface="Times New Roman" panose="02020603050405020304" pitchFamily="18" charset="0"/>
                <a:ea typeface="Calibri" panose="020F0502020204030204" pitchFamily="34" charset="0"/>
                <a:cs typeface="Times New Roman" panose="02020603050405020304" pitchFamily="18" charset="0"/>
              </a:rPr>
              <a:t>: 10.30812/matrik.v22i2.2777.</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4BDCB4-8FBB-252C-26FC-2B839B33CF65}"/>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Footer Placeholder 3">
            <a:extLst>
              <a:ext uri="{FF2B5EF4-FFF2-40B4-BE49-F238E27FC236}">
                <a16:creationId xmlns:a16="http://schemas.microsoft.com/office/drawing/2014/main" id="{F03CF255-34F2-522F-1220-E8351CCC47AE}"/>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720314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lnSpc>
                <a:spcPct val="115000"/>
              </a:lnSpc>
              <a:spcAft>
                <a:spcPts val="1000"/>
              </a:spcAft>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The success and final outcome of this project required a lot of guidance and assistance from many people and we are extremely fortunate to have got this all along the completion of our project work. Whatever we have done is only due to such guidance and assistance and we would not forget to thank them. We respect and thank to</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Mr. Gaurav Pradhan, Asst. Professor, Department of Computer Application,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for giving us an opportunity to do the project work in Diabetes Detection using Data Mining providing us all support and guidance which made us to complete the project on time. We are extremely grateful to him for providing such a nice support and guidance.</a:t>
            </a:r>
          </a:p>
          <a:p>
            <a:pPr indent="0" algn="just">
              <a:lnSpc>
                <a:spcPct val="100000"/>
              </a:lnSpc>
              <a:spcAft>
                <a:spcPts val="1000"/>
              </a:spcAft>
              <a:buNone/>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We are also grateful to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Samarjeet</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Borah,</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Head of Department, Department of Computer Application, Sikkim Manipal Institute of Technology,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Majitar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for his guidance and suggestions during this project work.</a:t>
            </a:r>
          </a:p>
          <a:p>
            <a:pPr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We respect and thank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Mr. Gaurav Pradhan, Asst. Professor,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Department of Computer Application, Sikkim Manipal Institute of Technology,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Majitar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for his guidance and suggestions during this project work.</a:t>
            </a:r>
          </a:p>
          <a:p>
            <a:pPr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We are also thankful to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Mr. </a:t>
            </a: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Bishal</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 Pradhan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Mini-Project Coordinator, Department of Computer Application, Sikkim Manipal Institute of Technology for his unlisted encouragement and more over for his timely support and guidance till the completion of our project work.</a:t>
            </a:r>
          </a:p>
          <a:p>
            <a:pPr indent="0" algn="just">
              <a:lnSpc>
                <a:spcPct val="100000"/>
              </a:lnSpc>
              <a:spcAft>
                <a:spcPts val="1000"/>
              </a:spcAft>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	We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are thankful to and fortunate enough to get constant encouragement, support and guidance from all Teaching staffs of Department of computer Application which helped us in successfully completing our project work.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Aditya Pradhan (202222017)</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00000"/>
              </a:lnSpc>
              <a:spcAft>
                <a:spcPts val="1000"/>
              </a:spcAft>
              <a:buNone/>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Ahsa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Kumari (202222018)</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Rupak Upadhyay (202222020)</a:t>
            </a:r>
          </a:p>
          <a:p>
            <a:pPr marL="0" indent="0" algn="just">
              <a:lnSpc>
                <a:spcPct val="100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64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963169"/>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3484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Aim and Objective</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majority of the machine learning models currently available are complex.</a:t>
            </a:r>
          </a:p>
          <a:p>
            <a:pPr algn="just">
              <a:lnSpc>
                <a:spcPct val="150000"/>
              </a:lnSpc>
            </a:pPr>
            <a:r>
              <a:rPr lang="en-US" sz="2000" dirty="0">
                <a:latin typeface="Times New Roman" panose="02020603050405020304" pitchFamily="18" charset="0"/>
                <a:cs typeface="Times New Roman" panose="02020603050405020304" pitchFamily="18" charset="0"/>
              </a:rPr>
              <a:t>So to get a high success rate in detecting diabetes the developers of these models optimize the algorithms as much as possible.</a:t>
            </a:r>
          </a:p>
          <a:p>
            <a:pPr algn="just">
              <a:lnSpc>
                <a:spcPct val="150000"/>
              </a:lnSpc>
            </a:pPr>
            <a:r>
              <a:rPr lang="en-US" sz="2000" dirty="0">
                <a:latin typeface="Times New Roman" panose="02020603050405020304" pitchFamily="18" charset="0"/>
                <a:cs typeface="Times New Roman" panose="02020603050405020304" pitchFamily="18" charset="0"/>
              </a:rPr>
              <a:t>The challenge of this research lies in the fact that to get higher accuracy a more complex model is required.</a:t>
            </a:r>
          </a:p>
          <a:p>
            <a:pPr algn="just">
              <a:lnSpc>
                <a:spcPct val="150000"/>
              </a:lnSpc>
            </a:pPr>
            <a:r>
              <a:rPr lang="en-US" sz="2000" dirty="0">
                <a:latin typeface="Times New Roman" panose="02020603050405020304" pitchFamily="18" charset="0"/>
                <a:cs typeface="Times New Roman" panose="02020603050405020304" pitchFamily="18" charset="0"/>
              </a:rPr>
              <a:t>The aim and objective of this study is to make the model as simple as possible.</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736B225-1917-8288-90C8-CC2B141BF10F}"/>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84282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Feasibility Study</a:t>
            </a:r>
          </a:p>
        </p:txBody>
      </p:sp>
      <p:sp>
        <p:nvSpPr>
          <p:cNvPr id="3" name="Content Placeholder 2">
            <a:extLst>
              <a:ext uri="{FF2B5EF4-FFF2-40B4-BE49-F238E27FC236}">
                <a16:creationId xmlns:a16="http://schemas.microsoft.com/office/drawing/2014/main" id="{B1306251-8F8D-28A2-FDA1-A3C984C38CD2}"/>
              </a:ext>
            </a:extLst>
          </p:cNvPr>
          <p:cNvSpPr>
            <a:spLocks noGrp="1"/>
          </p:cNvSpPr>
          <p:nvPr>
            <p:ph idx="1"/>
          </p:nvPr>
        </p:nvSpPr>
        <p:spPr>
          <a:xfrm>
            <a:off x="838200" y="1394635"/>
            <a:ext cx="10515600" cy="5247870"/>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Economic Feasibility</a:t>
            </a:r>
          </a:p>
          <a:p>
            <a:pPr lvl="1" algn="just">
              <a:lnSpc>
                <a:spcPct val="10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tools used in this study will be open-source. </a:t>
            </a:r>
          </a:p>
          <a:p>
            <a:pPr lvl="1" algn="just">
              <a:lnSpc>
                <a:spcPct val="10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So, there will be no need for any external funding. </a:t>
            </a:r>
            <a:r>
              <a:rPr lang="en-IN" sz="2000" dirty="0">
                <a:latin typeface="Times New Roman" panose="02020603050405020304" pitchFamily="18" charset="0"/>
                <a:cs typeface="Times New Roman" panose="02020603050405020304" pitchFamily="18" charset="0"/>
              </a:rPr>
              <a:t> </a:t>
            </a:r>
          </a:p>
          <a:p>
            <a:pPr algn="just">
              <a:lnSpc>
                <a:spcPct val="100000"/>
              </a:lnSpc>
            </a:pPr>
            <a:r>
              <a:rPr lang="en-IN" sz="2000" b="1" dirty="0">
                <a:latin typeface="Times New Roman" panose="02020603050405020304" pitchFamily="18" charset="0"/>
                <a:cs typeface="Times New Roman" panose="02020603050405020304" pitchFamily="18" charset="0"/>
              </a:rPr>
              <a:t>Technical Feasibility</a:t>
            </a:r>
          </a:p>
          <a:p>
            <a:pPr lvl="1" algn="just">
              <a:lnSpc>
                <a:spcPct val="100000"/>
              </a:lnSpc>
            </a:pPr>
            <a:r>
              <a:rPr lang="en-IN" sz="2000" dirty="0">
                <a:latin typeface="Times New Roman" panose="02020603050405020304" pitchFamily="18" charset="0"/>
                <a:cs typeface="Times New Roman" panose="02020603050405020304" pitchFamily="18" charset="0"/>
              </a:rPr>
              <a:t>This study will use a modern laptop with a reasonable processing capability.</a:t>
            </a:r>
          </a:p>
          <a:p>
            <a:pPr lvl="1" algn="just">
              <a:lnSpc>
                <a:spcPct val="10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study will use Python libraries (sci-kit-learn, pandas,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IDE (Visual Studio Code).</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Operational Feasibility</a:t>
            </a:r>
          </a:p>
          <a:p>
            <a:pPr lvl="1" algn="just">
              <a:lnSpc>
                <a:spcPct val="10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team conducting this study consists of MCA students and is equipped with the knowledge and skills required to complete this study.</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Schedule Feasibility</a:t>
            </a:r>
          </a:p>
          <a:p>
            <a:pPr lvl="1" algn="just">
              <a:lnSpc>
                <a:spcPct val="100000"/>
              </a:lnSpc>
            </a:pPr>
            <a:r>
              <a:rPr lang="en-IN" sz="2000" dirty="0">
                <a:latin typeface="Times New Roman" panose="02020603050405020304" pitchFamily="18" charset="0"/>
                <a:cs typeface="Times New Roman" panose="02020603050405020304" pitchFamily="18" charset="0"/>
              </a:rPr>
              <a:t>Will be completed within the stipulated time.</a:t>
            </a:r>
          </a:p>
          <a:p>
            <a:pPr algn="just">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7A622E-2AE7-38C6-F5AC-808C1D9993F3}"/>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08175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1585061045"/>
              </p:ext>
            </p:extLst>
          </p:nvPr>
        </p:nvGraphicFramePr>
        <p:xfrm>
          <a:off x="0" y="1476490"/>
          <a:ext cx="12192000" cy="5184170"/>
        </p:xfrm>
        <a:graphic>
          <a:graphicData uri="http://schemas.openxmlformats.org/drawingml/2006/table">
            <a:tbl>
              <a:tblPr firstRow="1" bandRow="1">
                <a:tableStyleId>{5940675A-B579-460E-94D1-54222C63F5DA}</a:tableStyleId>
              </a:tblPr>
              <a:tblGrid>
                <a:gridCol w="964276">
                  <a:extLst>
                    <a:ext uri="{9D8B030D-6E8A-4147-A177-3AD203B41FA5}">
                      <a16:colId xmlns:a16="http://schemas.microsoft.com/office/drawing/2014/main" val="4224862208"/>
                    </a:ext>
                  </a:extLst>
                </a:gridCol>
                <a:gridCol w="1762299">
                  <a:extLst>
                    <a:ext uri="{9D8B030D-6E8A-4147-A177-3AD203B41FA5}">
                      <a16:colId xmlns:a16="http://schemas.microsoft.com/office/drawing/2014/main" val="3713243607"/>
                    </a:ext>
                  </a:extLst>
                </a:gridCol>
                <a:gridCol w="1246909">
                  <a:extLst>
                    <a:ext uri="{9D8B030D-6E8A-4147-A177-3AD203B41FA5}">
                      <a16:colId xmlns:a16="http://schemas.microsoft.com/office/drawing/2014/main" val="963014040"/>
                    </a:ext>
                  </a:extLst>
                </a:gridCol>
                <a:gridCol w="4289367">
                  <a:extLst>
                    <a:ext uri="{9D8B030D-6E8A-4147-A177-3AD203B41FA5}">
                      <a16:colId xmlns:a16="http://schemas.microsoft.com/office/drawing/2014/main" val="1232640992"/>
                    </a:ext>
                  </a:extLst>
                </a:gridCol>
                <a:gridCol w="1729047">
                  <a:extLst>
                    <a:ext uri="{9D8B030D-6E8A-4147-A177-3AD203B41FA5}">
                      <a16:colId xmlns:a16="http://schemas.microsoft.com/office/drawing/2014/main" val="635159728"/>
                    </a:ext>
                  </a:extLst>
                </a:gridCol>
                <a:gridCol w="2200102">
                  <a:extLst>
                    <a:ext uri="{9D8B030D-6E8A-4147-A177-3AD203B41FA5}">
                      <a16:colId xmlns:a16="http://schemas.microsoft.com/office/drawing/2014/main" val="1215199840"/>
                    </a:ext>
                  </a:extLst>
                </a:gridCol>
              </a:tblGrid>
              <a:tr h="784572">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a:t>
                      </a:r>
                      <a:r>
                        <a:rPr lang="en-IN" sz="2000" kern="100">
                          <a:effectLst/>
                          <a:latin typeface="Times New Roman" panose="02020603050405020304" pitchFamily="18" charset="0"/>
                          <a:cs typeface="Times New Roman" panose="02020603050405020304" pitchFamily="18" charset="0"/>
                        </a:rPr>
                        <a:t>of article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Detection Type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Findings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Research Gap</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Relevant to Proposed 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33562934"/>
                  </a:ext>
                </a:extLst>
              </a:tr>
              <a:tr h="2071457">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Luís Chaves et. al.</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[2021]</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cs typeface="Times New Roman" panose="02020603050405020304" pitchFamily="18" charset="0"/>
                        </a:rPr>
                        <a:t>Data Mining Techniques for Early Diagnosis of Diabetes: A Comparative Study”[2]</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2021</a:t>
                      </a:r>
                    </a:p>
                    <a:p>
                      <a:pPr algn="just">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MDPI</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Supervised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Methodology: </a:t>
                      </a:r>
                      <a:r>
                        <a:rPr lang="en-IN" sz="2000" b="0" u="none" strike="noStrike" noProof="0" dirty="0">
                          <a:solidFill>
                            <a:srgbClr val="000000"/>
                          </a:solidFill>
                          <a:latin typeface="Times New Roman" panose="02020603050405020304" pitchFamily="18" charset="0"/>
                          <a:cs typeface="Times New Roman" panose="02020603050405020304" pitchFamily="18" charset="0"/>
                        </a:rPr>
                        <a:t>Classification: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Naïve Bayes, Neural Networks, AdaBoost, </a:t>
                      </a:r>
                      <a:r>
                        <a:rPr lang="en-IN" sz="2000" b="0" u="none" strike="noStrike" noProof="0" dirty="0" err="1">
                          <a:solidFill>
                            <a:srgbClr val="000000"/>
                          </a:solidFill>
                          <a:latin typeface="Times New Roman" panose="02020603050405020304" pitchFamily="18" charset="0"/>
                          <a:cs typeface="Times New Roman" panose="02020603050405020304" pitchFamily="18" charset="0"/>
                        </a:rPr>
                        <a:t>kNN</a:t>
                      </a:r>
                      <a:r>
                        <a:rPr lang="en-IN" sz="2000" b="0" u="none" strike="noStrike" noProof="0" dirty="0">
                          <a:solidFill>
                            <a:srgbClr val="000000"/>
                          </a:solidFill>
                          <a:latin typeface="Times New Roman" panose="02020603050405020304" pitchFamily="18" charset="0"/>
                          <a:cs typeface="Times New Roman" panose="02020603050405020304" pitchFamily="18" charset="0"/>
                        </a:rPr>
                        <a:t>, Random Forest, Support Vector Machine</a:t>
                      </a:r>
                    </a:p>
                    <a:p>
                      <a:pPr lvl="0" algn="just">
                        <a:lnSpc>
                          <a:spcPct val="107000"/>
                        </a:lnSpc>
                        <a:spcAft>
                          <a:spcPts val="800"/>
                        </a:spcAft>
                        <a:buNone/>
                      </a:pPr>
                      <a:r>
                        <a:rPr lang="en-IN" sz="2000" b="1" u="none" strike="noStrike" noProof="0" dirty="0">
                          <a:solidFill>
                            <a:srgbClr val="000000"/>
                          </a:solidFill>
                          <a:latin typeface="Times New Roman" panose="02020603050405020304" pitchFamily="18" charset="0"/>
                          <a:cs typeface="Times New Roman" panose="02020603050405020304" pitchFamily="18" charset="0"/>
                        </a:rPr>
                        <a:t>Dataset Used: </a:t>
                      </a:r>
                      <a:r>
                        <a:rPr lang="en-US" sz="2000" b="0" u="none" strike="noStrike" noProof="0" dirty="0">
                          <a:latin typeface="Times New Roman" panose="02020603050405020304" pitchFamily="18" charset="0"/>
                          <a:cs typeface="Times New Roman" panose="02020603050405020304" pitchFamily="18" charset="0"/>
                        </a:rPr>
                        <a:t>The data was collected using direct questionnaires from the patients of Sylhet Diabetes Hospital in Sylhet, Bangladesh </a:t>
                      </a:r>
                      <a:endParaRPr lang="en-US" sz="2000" dirty="0">
                        <a:latin typeface="Times New Roman" panose="02020603050405020304" pitchFamily="18" charset="0"/>
                        <a:cs typeface="Times New Roman" panose="02020603050405020304" pitchFamily="18" charset="0"/>
                      </a:endParaRPr>
                    </a:p>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Results: </a:t>
                      </a:r>
                      <a:r>
                        <a:rPr lang="en-US" sz="2000" b="0" u="none" strike="noStrike" noProof="0" dirty="0">
                          <a:latin typeface="Times New Roman" panose="02020603050405020304" pitchFamily="18" charset="0"/>
                          <a:cs typeface="Times New Roman" panose="02020603050405020304" pitchFamily="18" charset="0"/>
                        </a:rPr>
                        <a:t>Neural Network </a:t>
                      </a:r>
                      <a:r>
                        <a:rPr lang="en-US" sz="2000" b="0" u="none" strike="noStrike" noProof="0" dirty="0">
                          <a:solidFill>
                            <a:srgbClr val="000000"/>
                          </a:solidFill>
                          <a:latin typeface="Times New Roman" panose="02020603050405020304" pitchFamily="18" charset="0"/>
                          <a:cs typeface="Times New Roman" panose="02020603050405020304" pitchFamily="18" charset="0"/>
                        </a:rPr>
                        <a:t>  achieved 98.1% accuracy</a:t>
                      </a:r>
                      <a:endParaRPr lang="en-US" sz="2000" dirty="0">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The data set has limitations since it does not consider family history of diabetes, consumption of certain prescription drugs, smoking, and sleep deprivation.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Classification:  Random Forest, Naïve Bayes, </a:t>
                      </a:r>
                      <a:r>
                        <a:rPr lang="en-IN" sz="2000" kern="100" dirty="0" err="1">
                          <a:effectLst/>
                          <a:latin typeface="Times New Roman" panose="02020603050405020304" pitchFamily="18" charset="0"/>
                          <a:cs typeface="Times New Roman" panose="02020603050405020304" pitchFamily="18" charset="0"/>
                        </a:rPr>
                        <a:t>kNN</a:t>
                      </a:r>
                      <a:r>
                        <a:rPr lang="en-IN" sz="2000" kern="100" dirty="0">
                          <a:effectLst/>
                          <a:latin typeface="Times New Roman" panose="02020603050405020304" pitchFamily="18" charset="0"/>
                          <a:cs typeface="Times New Roman" panose="02020603050405020304" pitchFamily="18" charset="0"/>
                        </a:rPr>
                        <a:t>, SVM</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88355313"/>
                  </a:ext>
                </a:extLst>
              </a:tr>
            </a:tbl>
          </a:graphicData>
        </a:graphic>
      </p:graphicFrame>
      <p:sp>
        <p:nvSpPr>
          <p:cNvPr id="11" name="TextBox 10">
            <a:extLst>
              <a:ext uri="{FF2B5EF4-FFF2-40B4-BE49-F238E27FC236}">
                <a16:creationId xmlns:a16="http://schemas.microsoft.com/office/drawing/2014/main" id="{6930AF3F-24D8-5C8D-8097-9FABE45F3947}"/>
              </a:ext>
            </a:extLst>
          </p:cNvPr>
          <p:cNvSpPr txBox="1"/>
          <p:nvPr/>
        </p:nvSpPr>
        <p:spPr>
          <a:xfrm>
            <a:off x="0" y="1147156"/>
            <a:ext cx="247904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Table. Literature Survey</a:t>
            </a:r>
          </a:p>
        </p:txBody>
      </p:sp>
    </p:spTree>
    <p:extLst>
      <p:ext uri="{BB962C8B-B14F-4D97-AF65-F5344CB8AC3E}">
        <p14:creationId xmlns:p14="http://schemas.microsoft.com/office/powerpoint/2010/main" val="263289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928155055"/>
              </p:ext>
            </p:extLst>
          </p:nvPr>
        </p:nvGraphicFramePr>
        <p:xfrm>
          <a:off x="0" y="1476490"/>
          <a:ext cx="12192000" cy="4714460"/>
        </p:xfrm>
        <a:graphic>
          <a:graphicData uri="http://schemas.openxmlformats.org/drawingml/2006/table">
            <a:tbl>
              <a:tblPr firstRow="1" bandRow="1">
                <a:tableStyleId>{5940675A-B579-460E-94D1-54222C63F5DA}</a:tableStyleId>
              </a:tblPr>
              <a:tblGrid>
                <a:gridCol w="964276">
                  <a:extLst>
                    <a:ext uri="{9D8B030D-6E8A-4147-A177-3AD203B41FA5}">
                      <a16:colId xmlns:a16="http://schemas.microsoft.com/office/drawing/2014/main" val="4224862208"/>
                    </a:ext>
                  </a:extLst>
                </a:gridCol>
                <a:gridCol w="1762299">
                  <a:extLst>
                    <a:ext uri="{9D8B030D-6E8A-4147-A177-3AD203B41FA5}">
                      <a16:colId xmlns:a16="http://schemas.microsoft.com/office/drawing/2014/main" val="3713243607"/>
                    </a:ext>
                  </a:extLst>
                </a:gridCol>
                <a:gridCol w="1246909">
                  <a:extLst>
                    <a:ext uri="{9D8B030D-6E8A-4147-A177-3AD203B41FA5}">
                      <a16:colId xmlns:a16="http://schemas.microsoft.com/office/drawing/2014/main" val="963014040"/>
                    </a:ext>
                  </a:extLst>
                </a:gridCol>
                <a:gridCol w="4289367">
                  <a:extLst>
                    <a:ext uri="{9D8B030D-6E8A-4147-A177-3AD203B41FA5}">
                      <a16:colId xmlns:a16="http://schemas.microsoft.com/office/drawing/2014/main" val="1232640992"/>
                    </a:ext>
                  </a:extLst>
                </a:gridCol>
                <a:gridCol w="1729047">
                  <a:extLst>
                    <a:ext uri="{9D8B030D-6E8A-4147-A177-3AD203B41FA5}">
                      <a16:colId xmlns:a16="http://schemas.microsoft.com/office/drawing/2014/main" val="635159728"/>
                    </a:ext>
                  </a:extLst>
                </a:gridCol>
                <a:gridCol w="2200102">
                  <a:extLst>
                    <a:ext uri="{9D8B030D-6E8A-4147-A177-3AD203B41FA5}">
                      <a16:colId xmlns:a16="http://schemas.microsoft.com/office/drawing/2014/main" val="1215199840"/>
                    </a:ext>
                  </a:extLst>
                </a:gridCol>
              </a:tblGrid>
              <a:tr h="784572">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article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Detection Type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Findings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Research Gap</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Relevant to Proposed 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33562934"/>
                  </a:ext>
                </a:extLst>
              </a:tr>
              <a:tr h="2071457">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p>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S. Saru et. al.</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[2019]</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cs typeface="Times New Roman" panose="02020603050405020304" pitchFamily="18" charset="0"/>
                        </a:rPr>
                        <a:t>Analysis and Prediction of Diabetes Using Machine Learning”[1]</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2016</a:t>
                      </a:r>
                    </a:p>
                    <a:p>
                      <a:pPr algn="just">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SSRN</a:t>
                      </a:r>
                      <a:endParaRPr lang="en-IN" sz="2000" i="1" kern="100" dirty="0">
                        <a:effectLst/>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Supervised</a:t>
                      </a:r>
                    </a:p>
                  </a:txBody>
                  <a:tcPr marL="27521" marR="27521" marT="0" marB="0"/>
                </a:tc>
                <a:tc>
                  <a:txBody>
                    <a:bodyPr/>
                    <a:lstStyle/>
                    <a:p>
                      <a:r>
                        <a:rPr lang="en-US" sz="2000" b="1" dirty="0">
                          <a:latin typeface="Times New Roman" panose="02020603050405020304" pitchFamily="18" charset="0"/>
                          <a:cs typeface="Times New Roman" panose="02020603050405020304" pitchFamily="18" charset="0"/>
                        </a:rPr>
                        <a:t>Methodology: </a:t>
                      </a:r>
                      <a:r>
                        <a:rPr lang="en-IN" sz="2000" b="0" u="none" strike="noStrike" noProof="0" dirty="0">
                          <a:solidFill>
                            <a:srgbClr val="000000"/>
                          </a:solidFill>
                          <a:latin typeface="Times New Roman" panose="02020603050405020304" pitchFamily="18" charset="0"/>
                          <a:cs typeface="Times New Roman" panose="02020603050405020304" pitchFamily="18" charset="0"/>
                        </a:rPr>
                        <a:t>Feature Selection: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Principal Component Analysis</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Classification:</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Random Forest, k-Nearest </a:t>
                      </a:r>
                      <a:r>
                        <a:rPr lang="en-IN" sz="2000" b="0" u="none" strike="noStrike" noProof="0" dirty="0" err="1">
                          <a:solidFill>
                            <a:srgbClr val="000000"/>
                          </a:solidFill>
                          <a:latin typeface="Times New Roman" panose="02020603050405020304" pitchFamily="18" charset="0"/>
                          <a:cs typeface="Times New Roman" panose="02020603050405020304" pitchFamily="18" charset="0"/>
                        </a:rPr>
                        <a:t>Neighbors</a:t>
                      </a:r>
                      <a:r>
                        <a:rPr lang="en-IN" sz="2000" b="0" u="none" strike="noStrike" noProof="0" dirty="0">
                          <a:solidFill>
                            <a:srgbClr val="000000"/>
                          </a:solidFill>
                          <a:latin typeface="Times New Roman" panose="02020603050405020304" pitchFamily="18" charset="0"/>
                          <a:cs typeface="Times New Roman" panose="02020603050405020304" pitchFamily="18" charset="0"/>
                        </a:rPr>
                        <a:t>, Decision Tree, Support Vector Machine, Logistic Regression </a:t>
                      </a:r>
                    </a:p>
                    <a:p>
                      <a:pPr lvl="0" algn="just">
                        <a:lnSpc>
                          <a:spcPct val="107000"/>
                        </a:lnSpc>
                        <a:spcAft>
                          <a:spcPts val="800"/>
                        </a:spcAft>
                        <a:buNone/>
                      </a:pPr>
                      <a:r>
                        <a:rPr lang="en-IN" sz="2000" b="1" u="none" strike="noStrike" noProof="0" dirty="0">
                          <a:solidFill>
                            <a:srgbClr val="000000"/>
                          </a:solidFill>
                          <a:latin typeface="Times New Roman" panose="02020603050405020304" pitchFamily="18" charset="0"/>
                          <a:cs typeface="Times New Roman" panose="02020603050405020304" pitchFamily="18" charset="0"/>
                        </a:rPr>
                        <a:t>Dataset Used: </a:t>
                      </a:r>
                      <a:r>
                        <a:rPr lang="en-US" sz="2000" b="0" u="none" strike="noStrike" noProof="0" dirty="0">
                          <a:latin typeface="Times New Roman" panose="02020603050405020304" pitchFamily="18" charset="0"/>
                          <a:cs typeface="Times New Roman" panose="02020603050405020304" pitchFamily="18" charset="0"/>
                        </a:rPr>
                        <a:t>PIMA Indian Diabetes Data</a:t>
                      </a:r>
                      <a:endParaRPr lang="en-US" sz="2000" dirty="0">
                        <a:latin typeface="Times New Roman" panose="02020603050405020304" pitchFamily="18" charset="0"/>
                        <a:cs typeface="Times New Roman" panose="02020603050405020304" pitchFamily="18" charset="0"/>
                      </a:endParaRPr>
                    </a:p>
                    <a:p>
                      <a:pPr lvl="0">
                        <a:buNone/>
                      </a:pPr>
                      <a:r>
                        <a:rPr lang="en-US" sz="2000" b="1" u="none" strike="noStrike" noProof="0" dirty="0">
                          <a:latin typeface="Times New Roman" panose="02020603050405020304" pitchFamily="18" charset="0"/>
                          <a:cs typeface="Times New Roman" panose="02020603050405020304" pitchFamily="18" charset="0"/>
                        </a:rPr>
                        <a:t>Results: </a:t>
                      </a:r>
                      <a:r>
                        <a:rPr lang="en-US" sz="2000" b="0" u="none" strike="noStrike" noProof="0" dirty="0">
                          <a:latin typeface="Times New Roman" panose="02020603050405020304" pitchFamily="18" charset="0"/>
                          <a:cs typeface="Times New Roman" panose="02020603050405020304" pitchFamily="18" charset="0"/>
                        </a:rPr>
                        <a:t>Decision Tree  achieved 87% accuracy</a:t>
                      </a:r>
                      <a:endParaRPr lang="en-US" sz="2000" dirty="0">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Small amount of sample data was used.</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Only a single data set used, in future multiple data set can be used for detection.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Feature Selection:</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Principal Component Analysis </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Classification:</a:t>
                      </a:r>
                    </a:p>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Random Forest, Support Vector Machine, k-Nearest </a:t>
                      </a:r>
                      <a:r>
                        <a:rPr lang="en-IN" sz="2000" kern="100" dirty="0" err="1">
                          <a:effectLst/>
                          <a:latin typeface="Times New Roman" panose="02020603050405020304" pitchFamily="18" charset="0"/>
                          <a:cs typeface="Times New Roman" panose="02020603050405020304" pitchFamily="18" charset="0"/>
                        </a:rPr>
                        <a:t>Neighbors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51EBD977-E89D-6D36-7639-83E83C12990B}"/>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5" name="TextBox 4">
            <a:extLst>
              <a:ext uri="{FF2B5EF4-FFF2-40B4-BE49-F238E27FC236}">
                <a16:creationId xmlns:a16="http://schemas.microsoft.com/office/drawing/2014/main" id="{D4C03069-71E8-C086-39A3-62F66090584B}"/>
              </a:ext>
            </a:extLst>
          </p:cNvPr>
          <p:cNvSpPr txBox="1"/>
          <p:nvPr/>
        </p:nvSpPr>
        <p:spPr>
          <a:xfrm>
            <a:off x="0" y="1147156"/>
            <a:ext cx="281432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Table. Literature Survey (contd..)</a:t>
            </a:r>
          </a:p>
        </p:txBody>
      </p:sp>
      <p:sp>
        <p:nvSpPr>
          <p:cNvPr id="4" name="Footer Placeholder 3">
            <a:extLst>
              <a:ext uri="{FF2B5EF4-FFF2-40B4-BE49-F238E27FC236}">
                <a16:creationId xmlns:a16="http://schemas.microsoft.com/office/drawing/2014/main" id="{C79444ED-3332-81D5-F848-84D51DE79EFD}"/>
              </a:ext>
            </a:extLst>
          </p:cNvPr>
          <p:cNvSpPr>
            <a:spLocks noGrp="1"/>
          </p:cNvSpPr>
          <p:nvPr>
            <p:ph type="ftr" sz="quarter" idx="11"/>
          </p:nvPr>
        </p:nvSpPr>
        <p:spPr>
          <a:xfrm>
            <a:off x="4648200" y="6492875"/>
            <a:ext cx="2895600" cy="365125"/>
          </a:xfrm>
        </p:spPr>
        <p:txBody>
          <a:bodyPr vert="horz" lIns="91440" tIns="45720" rIns="91440" bIns="45720" rtlCol="0" anchor="ctr"/>
          <a:lstStyle/>
          <a:p>
            <a:r>
              <a:rPr lang="en-US" dirty="0">
                <a:latin typeface="Times New Roman" panose="02020603050405020304" pitchFamily="18" charset="0"/>
                <a:cs typeface="Times New Roman" panose="02020603050405020304" pitchFamily="18" charset="0"/>
              </a:rPr>
              <a:t>Dept. of Computer Application, SMIT, </a:t>
            </a:r>
            <a:r>
              <a:rPr lang="en-US" dirty="0" err="1">
                <a:latin typeface="Times New Roman" panose="02020603050405020304" pitchFamily="18" charset="0"/>
                <a:cs typeface="Times New Roman" panose="02020603050405020304" pitchFamily="18" charset="0"/>
              </a:rPr>
              <a:t>Majhitar</a:t>
            </a:r>
            <a:r>
              <a:rPr lang="en-US" dirty="0">
                <a:latin typeface="Times New Roman" panose="02020603050405020304" pitchFamily="18" charset="0"/>
                <a:cs typeface="Times New Roman" panose="02020603050405020304" pitchFamily="18" charset="0"/>
              </a:rPr>
              <a:t>, East Sikkim</a:t>
            </a:r>
          </a:p>
        </p:txBody>
      </p:sp>
    </p:spTree>
    <p:extLst>
      <p:ext uri="{BB962C8B-B14F-4D97-AF65-F5344CB8AC3E}">
        <p14:creationId xmlns:p14="http://schemas.microsoft.com/office/powerpoint/2010/main" val="320341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DAA-827D-A07E-D16C-86BECBA8FB3B}"/>
              </a:ext>
            </a:extLst>
          </p:cNvPr>
          <p:cNvSpPr>
            <a:spLocks noGrp="1"/>
          </p:cNvSpPr>
          <p:nvPr>
            <p:ph type="title"/>
          </p:nvPr>
        </p:nvSpPr>
        <p:spPr>
          <a:xfrm>
            <a:off x="838200" y="215495"/>
            <a:ext cx="10515600" cy="931661"/>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6">
            <a:extLst>
              <a:ext uri="{FF2B5EF4-FFF2-40B4-BE49-F238E27FC236}">
                <a16:creationId xmlns:a16="http://schemas.microsoft.com/office/drawing/2014/main" id="{226B93F7-E9E9-5710-7BF3-6C832755C386}"/>
              </a:ext>
            </a:extLst>
          </p:cNvPr>
          <p:cNvGraphicFramePr>
            <a:graphicFrameLocks noGrp="1"/>
          </p:cNvGraphicFramePr>
          <p:nvPr>
            <p:ph idx="1"/>
            <p:extLst>
              <p:ext uri="{D42A27DB-BD31-4B8C-83A1-F6EECF244321}">
                <p14:modId xmlns:p14="http://schemas.microsoft.com/office/powerpoint/2010/main" val="3578680511"/>
              </p:ext>
            </p:extLst>
          </p:nvPr>
        </p:nvGraphicFramePr>
        <p:xfrm>
          <a:off x="0" y="1476490"/>
          <a:ext cx="12192000" cy="5328442"/>
        </p:xfrm>
        <a:graphic>
          <a:graphicData uri="http://schemas.openxmlformats.org/drawingml/2006/table">
            <a:tbl>
              <a:tblPr firstRow="1" bandRow="1">
                <a:tableStyleId>{5940675A-B579-460E-94D1-54222C63F5DA}</a:tableStyleId>
              </a:tblPr>
              <a:tblGrid>
                <a:gridCol w="964276">
                  <a:extLst>
                    <a:ext uri="{9D8B030D-6E8A-4147-A177-3AD203B41FA5}">
                      <a16:colId xmlns:a16="http://schemas.microsoft.com/office/drawing/2014/main" val="4224862208"/>
                    </a:ext>
                  </a:extLst>
                </a:gridCol>
                <a:gridCol w="1762299">
                  <a:extLst>
                    <a:ext uri="{9D8B030D-6E8A-4147-A177-3AD203B41FA5}">
                      <a16:colId xmlns:a16="http://schemas.microsoft.com/office/drawing/2014/main" val="3713243607"/>
                    </a:ext>
                  </a:extLst>
                </a:gridCol>
                <a:gridCol w="1246909">
                  <a:extLst>
                    <a:ext uri="{9D8B030D-6E8A-4147-A177-3AD203B41FA5}">
                      <a16:colId xmlns:a16="http://schemas.microsoft.com/office/drawing/2014/main" val="963014040"/>
                    </a:ext>
                  </a:extLst>
                </a:gridCol>
                <a:gridCol w="4289367">
                  <a:extLst>
                    <a:ext uri="{9D8B030D-6E8A-4147-A177-3AD203B41FA5}">
                      <a16:colId xmlns:a16="http://schemas.microsoft.com/office/drawing/2014/main" val="1232640992"/>
                    </a:ext>
                  </a:extLst>
                </a:gridCol>
                <a:gridCol w="1729047">
                  <a:extLst>
                    <a:ext uri="{9D8B030D-6E8A-4147-A177-3AD203B41FA5}">
                      <a16:colId xmlns:a16="http://schemas.microsoft.com/office/drawing/2014/main" val="635159728"/>
                    </a:ext>
                  </a:extLst>
                </a:gridCol>
                <a:gridCol w="2200102">
                  <a:extLst>
                    <a:ext uri="{9D8B030D-6E8A-4147-A177-3AD203B41FA5}">
                      <a16:colId xmlns:a16="http://schemas.microsoft.com/office/drawing/2014/main" val="1215199840"/>
                    </a:ext>
                  </a:extLst>
                </a:gridCol>
              </a:tblGrid>
              <a:tr h="784572">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Serial No.</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article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Detection Type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Findings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Research Gap</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Relevant to Proposed work</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33562934"/>
                  </a:ext>
                </a:extLst>
              </a:tr>
              <a:tr h="2071457">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F. A. Khan et. al.</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[2021]</a:t>
                      </a:r>
                    </a:p>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cs typeface="Times New Roman" panose="02020603050405020304" pitchFamily="18" charset="0"/>
                        </a:rPr>
                        <a:t>Detection and Prediction of Diabetes Using Data Mining: A Comprehensive Review”[3]</a:t>
                      </a: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2021</a:t>
                      </a:r>
                    </a:p>
                    <a:p>
                      <a:pPr algn="just">
                        <a:lnSpc>
                          <a:spcPct val="107000"/>
                        </a:lnSpc>
                        <a:spcAft>
                          <a:spcPts val="800"/>
                        </a:spcAft>
                      </a:pPr>
                      <a:endParaRPr lang="en-IN" sz="2000" kern="1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IEEE</a:t>
                      </a:r>
                      <a:endParaRPr lang="en-IN" sz="2000" i="1" kern="100" dirty="0">
                        <a:effectLst/>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Supervised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Methodology:</a:t>
                      </a:r>
                      <a:r>
                        <a:rPr lang="en-US" sz="2000" b="0" u="none" strike="noStrike" noProof="0" dirty="0">
                          <a:solidFill>
                            <a:srgbClr val="000000"/>
                          </a:solidFill>
                          <a:latin typeface="Times New Roman" panose="02020603050405020304" pitchFamily="18" charset="0"/>
                          <a:cs typeface="Times New Roman" panose="02020603050405020304" pitchFamily="18" charset="0"/>
                        </a:rPr>
                        <a:t> </a:t>
                      </a:r>
                      <a:r>
                        <a:rPr lang="en-IN" sz="2000" b="0" u="none" strike="noStrike" noProof="0" dirty="0">
                          <a:solidFill>
                            <a:srgbClr val="000000"/>
                          </a:solidFill>
                          <a:latin typeface="Times New Roman" panose="02020603050405020304" pitchFamily="18" charset="0"/>
                          <a:cs typeface="Times New Roman" panose="02020603050405020304" pitchFamily="18" charset="0"/>
                        </a:rPr>
                        <a:t>Classification: </a:t>
                      </a:r>
                      <a:endParaRPr lang="en-US" sz="2000" b="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7000"/>
                        </a:lnSpc>
                        <a:spcAft>
                          <a:spcPts val="800"/>
                        </a:spcAft>
                        <a:buNone/>
                      </a:pPr>
                      <a:r>
                        <a:rPr lang="en-IN" sz="2000" b="0" u="none" strike="noStrike" noProof="0" dirty="0">
                          <a:solidFill>
                            <a:srgbClr val="000000"/>
                          </a:solidFill>
                          <a:latin typeface="Times New Roman" panose="02020603050405020304" pitchFamily="18" charset="0"/>
                          <a:cs typeface="Times New Roman" panose="02020603050405020304" pitchFamily="18" charset="0"/>
                        </a:rPr>
                        <a:t>Artificial Neural Networks, Support Vector Regression, Decision Tree, Support Vector Machine, Navie Bayes, Random Forest, Instance Based Learner Classifier, Quadratic Discriminant Analysis</a:t>
                      </a:r>
                    </a:p>
                    <a:p>
                      <a:pPr lvl="0" algn="just">
                        <a:lnSpc>
                          <a:spcPct val="107000"/>
                        </a:lnSpc>
                        <a:spcAft>
                          <a:spcPts val="800"/>
                        </a:spcAft>
                        <a:buNone/>
                      </a:pPr>
                      <a:r>
                        <a:rPr lang="en-IN" sz="2000" b="1" u="none" strike="noStrike" noProof="0" dirty="0">
                          <a:solidFill>
                            <a:srgbClr val="000000"/>
                          </a:solidFill>
                          <a:latin typeface="Times New Roman" panose="02020603050405020304" pitchFamily="18" charset="0"/>
                          <a:cs typeface="Times New Roman" panose="02020603050405020304" pitchFamily="18" charset="0"/>
                        </a:rPr>
                        <a:t>Dataset Used: </a:t>
                      </a:r>
                      <a:r>
                        <a:rPr lang="en-US" sz="2000" b="0" u="none" strike="noStrike" noProof="0" dirty="0">
                          <a:latin typeface="Times New Roman" panose="02020603050405020304" pitchFamily="18" charset="0"/>
                          <a:cs typeface="Times New Roman" panose="02020603050405020304" pitchFamily="18" charset="0"/>
                        </a:rPr>
                        <a:t>Dataset collected from an online portal and a college medical hospital </a:t>
                      </a:r>
                      <a:r>
                        <a:rPr lang="en-US" sz="2000" b="0" u="none" strike="noStrike" noProof="0" dirty="0">
                          <a:solidFill>
                            <a:srgbClr val="000000"/>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0">
                        <a:buNone/>
                      </a:pPr>
                      <a:r>
                        <a:rPr lang="en-US" sz="2000" b="1" u="none" strike="noStrike" noProof="0" dirty="0">
                          <a:solidFill>
                            <a:srgbClr val="000000"/>
                          </a:solidFill>
                          <a:latin typeface="Times New Roman" panose="02020603050405020304" pitchFamily="18" charset="0"/>
                          <a:cs typeface="Times New Roman" panose="02020603050405020304" pitchFamily="18" charset="0"/>
                        </a:rPr>
                        <a:t>Results:</a:t>
                      </a:r>
                      <a:r>
                        <a:rPr lang="en-US" sz="2000" b="0" u="none" strike="noStrike" noProof="0" dirty="0">
                          <a:solidFill>
                            <a:srgbClr val="000000"/>
                          </a:solidFill>
                          <a:latin typeface="Times New Roman" panose="02020603050405020304" pitchFamily="18" charset="0"/>
                          <a:cs typeface="Times New Roman" panose="02020603050405020304" pitchFamily="18" charset="0"/>
                        </a:rPr>
                        <a:t> </a:t>
                      </a:r>
                      <a:r>
                        <a:rPr lang="en-US" sz="2000" b="0" u="none" strike="noStrike" noProof="0" dirty="0">
                          <a:latin typeface="Times New Roman" panose="02020603050405020304" pitchFamily="18" charset="0"/>
                          <a:cs typeface="Times New Roman" panose="02020603050405020304" pitchFamily="18" charset="0"/>
                        </a:rPr>
                        <a:t>ANN</a:t>
                      </a:r>
                      <a:r>
                        <a:rPr lang="en-US" sz="2000" b="0" u="none" strike="noStrike" noProof="0" dirty="0">
                          <a:solidFill>
                            <a:srgbClr val="000000"/>
                          </a:solidFill>
                          <a:latin typeface="Times New Roman" panose="02020603050405020304" pitchFamily="18" charset="0"/>
                          <a:cs typeface="Times New Roman" panose="02020603050405020304" pitchFamily="18" charset="0"/>
                        </a:rPr>
                        <a:t> achieved 89% accuracy</a:t>
                      </a:r>
                      <a:endParaRPr lang="en-US" sz="2000" dirty="0">
                        <a:latin typeface="Times New Roman" panose="02020603050405020304" pitchFamily="18"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It is evident from the analysis of the schemes in all classes that most of them suffer from either single data input parameter or the parameter selection process is not optimal.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tc>
                  <a:txBody>
                    <a:bodyPr/>
                    <a:lstStyle/>
                    <a:p>
                      <a:pPr algn="just">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Classification: </a:t>
                      </a:r>
                    </a:p>
                    <a:p>
                      <a:pPr algn="l">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Artificial Neural Networks, SVM, Random Forest, Naïve Bayes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88355313"/>
                  </a:ext>
                </a:extLst>
              </a:tr>
            </a:tbl>
          </a:graphicData>
        </a:graphic>
      </p:graphicFrame>
      <p:sp>
        <p:nvSpPr>
          <p:cNvPr id="3" name="TextBox 2">
            <a:extLst>
              <a:ext uri="{FF2B5EF4-FFF2-40B4-BE49-F238E27FC236}">
                <a16:creationId xmlns:a16="http://schemas.microsoft.com/office/drawing/2014/main" id="{CDF4C767-61F8-E6FF-86C4-E15047AC1C11}"/>
              </a:ext>
            </a:extLst>
          </p:cNvPr>
          <p:cNvSpPr txBox="1"/>
          <p:nvPr/>
        </p:nvSpPr>
        <p:spPr>
          <a:xfrm>
            <a:off x="11145520" y="496659"/>
            <a:ext cx="86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Contd..</a:t>
            </a:r>
          </a:p>
        </p:txBody>
      </p:sp>
      <p:sp>
        <p:nvSpPr>
          <p:cNvPr id="4" name="TextBox 3">
            <a:extLst>
              <a:ext uri="{FF2B5EF4-FFF2-40B4-BE49-F238E27FC236}">
                <a16:creationId xmlns:a16="http://schemas.microsoft.com/office/drawing/2014/main" id="{79134692-0A58-1635-D85E-330EFC2BBF84}"/>
              </a:ext>
            </a:extLst>
          </p:cNvPr>
          <p:cNvSpPr txBox="1"/>
          <p:nvPr/>
        </p:nvSpPr>
        <p:spPr>
          <a:xfrm>
            <a:off x="0" y="1147156"/>
            <a:ext cx="289560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Table. Literature Survey (contd..)</a:t>
            </a:r>
          </a:p>
        </p:txBody>
      </p:sp>
    </p:spTree>
    <p:extLst>
      <p:ext uri="{BB962C8B-B14F-4D97-AF65-F5344CB8AC3E}">
        <p14:creationId xmlns:p14="http://schemas.microsoft.com/office/powerpoint/2010/main" val="3002780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4761</Words>
  <Application>Microsoft Office PowerPoint</Application>
  <PresentationFormat>Widescreen</PresentationFormat>
  <Paragraphs>678</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Symbol</vt:lpstr>
      <vt:lpstr>Times New Roman</vt:lpstr>
      <vt:lpstr>Office Theme</vt:lpstr>
      <vt:lpstr>PowerPoint Presentation</vt:lpstr>
      <vt:lpstr>Content</vt:lpstr>
      <vt:lpstr>Introduction</vt:lpstr>
      <vt:lpstr>General Overview of the Problem</vt:lpstr>
      <vt:lpstr>Aim and Objective</vt:lpstr>
      <vt:lpstr>Feasibility Study</vt:lpstr>
      <vt:lpstr>Literature Survey</vt:lpstr>
      <vt:lpstr>Literature Survey</vt:lpstr>
      <vt:lpstr>Literature Survey</vt:lpstr>
      <vt:lpstr>Literature Survey</vt:lpstr>
      <vt:lpstr>Problem Definition</vt:lpstr>
      <vt:lpstr>Proposed Solution Strategy</vt:lpstr>
      <vt:lpstr>Project Plan</vt:lpstr>
      <vt:lpstr>Project Plan</vt:lpstr>
      <vt:lpstr>Project Plan</vt:lpstr>
      <vt:lpstr>Workflow Chart</vt:lpstr>
      <vt:lpstr>Method and Methodology</vt:lpstr>
      <vt:lpstr>Method and Methodology</vt:lpstr>
      <vt:lpstr>Method and Methodology</vt:lpstr>
      <vt:lpstr>Method and Methodology</vt:lpstr>
      <vt:lpstr>Method and Methodology</vt:lpstr>
      <vt:lpstr>Method and Methodology</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Result and Discussion</vt:lpstr>
      <vt:lpstr>Summary and Conclusion</vt:lpstr>
      <vt:lpstr>Summary and Conclusion</vt:lpstr>
      <vt:lpstr>Summary and Conclusion</vt:lpstr>
      <vt:lpstr>References</vt:lpstr>
      <vt:lpstr>References</vt:lpstr>
      <vt:lpstr>References</vt:lpstr>
      <vt:lpstr>References</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Pradhan</dc:creator>
  <cp:lastModifiedBy>Aditya Pradhan</cp:lastModifiedBy>
  <cp:revision>22</cp:revision>
  <dcterms:created xsi:type="dcterms:W3CDTF">2023-12-19T08:08:39Z</dcterms:created>
  <dcterms:modified xsi:type="dcterms:W3CDTF">2023-12-20T05:43:57Z</dcterms:modified>
</cp:coreProperties>
</file>