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8" r:id="rId8"/>
    <p:sldId id="270" r:id="rId9"/>
    <p:sldId id="262" r:id="rId10"/>
    <p:sldId id="271" r:id="rId11"/>
    <p:sldId id="263" r:id="rId12"/>
    <p:sldId id="272" r:id="rId13"/>
    <p:sldId id="273" r:id="rId14"/>
    <p:sldId id="274" r:id="rId15"/>
    <p:sldId id="276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1239-D8F3-2BEB-3FE3-F8EA10084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53007-DAAD-2055-99F2-3E410F7E9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7878-FDA8-7898-5F19-8816FC0D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CA7A-6E60-319A-BA6A-120059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41AC-E081-78A8-ABCE-49E82C7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D3D-B219-0559-5ABF-CAD4AAC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F5F5-DBEC-6493-A127-D393D8A3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9477-70D2-6042-7747-148AC59D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CDC-46A1-CE7D-3364-224525E0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AF7A-F681-BCB9-D234-D4F2230D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D43CB-F117-01DE-4890-74C3568C3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C422C-D086-D7A1-6939-3A148F84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3D1D-7AC1-CEB2-7E95-3D88936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1FA-6297-750A-BDBF-D187C868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C8EF-90A6-D33F-2B82-4CF2A3F6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294C-DA11-3BD6-5642-1ACB6D30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54A1-3125-1ABC-6D5B-15273AD5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7D14-B56F-5C7E-C305-007FB633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65F4-769B-A453-8811-B07BA19C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A832-F63F-5C54-52E2-9EB9CCA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B98E-F6B7-C41E-3FE5-D7CCEA64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E69E-C615-A81E-2EED-AE7A3807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7994-8645-217D-558F-DE4FE3CC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CB29-D209-2DD5-BBFD-615E2C1E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A1E7-99DA-79BB-280C-9464D54D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D53F-1860-EFBB-F680-77FC89F9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EB1C-101A-6C2C-FF23-7B2EF19DA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D3A2-5247-D9E5-B77D-7C6F35AC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5415-7B03-B99D-4127-DD2EF56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A795-F287-E5DA-5C29-158966CB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4E69-F3AE-4E6F-37F0-1E033126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16DB-DC62-3B35-BA33-56EE4AE0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5571D-1639-9DC7-7594-590862EF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8CE3-DCC1-6DB8-78E7-5854C1D2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4765F-46C1-D1EB-62E0-0BED8232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A536A-CCA4-E893-F684-0124CA4D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88B5A-EF00-07A3-BA72-79A047A5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9197F-947D-3493-8AE0-130FCEA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E96FD-A248-6B04-A1DB-817B6B3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2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05B-A73B-6267-4565-72DA9549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1377E-9E82-E9AF-3045-A3752DE2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BA7C3-2ADA-6802-6792-12DBC3E1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6D23-E31D-F004-F908-F185E47A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24B2-EDC5-83A8-4D09-26ACCB1E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0B975-F23D-501B-9377-6999FB4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FF6D-7E33-374B-F09D-8279D65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1F32-85F0-D7BF-9084-B2A6DD67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469B-5927-7DAB-9CF6-E71A1942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1966-664B-F636-05BE-0B2DCEDD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ABB4-85D5-73D2-E8D7-59C27C0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DBC9-90C0-CA4A-0EA2-C3391CC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15BE-D541-E5E3-065D-21CFEAA8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DF9-3B88-594A-31F1-C057B1FB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ED25F-66A2-B7AF-3E97-6E12AB132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6D2A5-8E03-4C80-F1AD-47D23848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D74E8-1565-B246-05F3-C64665BF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7D1E-7EE6-B519-3FC1-09C11848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6151-5836-D8DD-F187-3EE90CE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E141-1D7C-E8CB-8207-237BF57B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4B73-7EAA-8D55-AF1C-5C341484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6465-7AE2-B969-D707-16804180B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78D3-588C-49D7-B901-9BF3FB9CA28B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F1FF-7D92-FC1C-BC9F-A21180E2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7C69-C0A0-9D75-204E-BF8A5574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D69F-C2A2-414D-840A-7DDCD16B0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8DC88-6D7C-89D1-E4A5-3AACCC29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58576"/>
            <a:ext cx="12192000" cy="1584326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Synopsis Presentation on</a:t>
            </a:r>
            <a:b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 err="1">
                <a:latin typeface="Times New Roman" pitchFamily="18" charset="0"/>
                <a:cs typeface="Times New Roman" pitchFamily="18" charset="0"/>
              </a:rPr>
              <a:t>CitizenSphere</a:t>
            </a: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: Bridging Politics and People</a:t>
            </a:r>
            <a:endParaRPr lang="en-US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2B3D6D-ED18-1D14-2A5C-E7EB3AB0B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400425"/>
            <a:ext cx="7543800" cy="1219200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 Pradhan (202222017)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07B0EE-6C3F-DEBE-99C7-0B1EC978DFE7}"/>
              </a:ext>
            </a:extLst>
          </p:cNvPr>
          <p:cNvSpPr txBox="1">
            <a:spLocks/>
          </p:cNvSpPr>
          <p:nvPr/>
        </p:nvSpPr>
        <p:spPr>
          <a:xfrm>
            <a:off x="2743200" y="5486400"/>
            <a:ext cx="6934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Mr. Gaurav Pradhan, Asst. Professor, Dept of CA, SMIT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Mr. Logesh R, Tech Co-Founder, NE Developers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1F50B4E-2279-6E8B-5177-0CDDF21A867F}"/>
              </a:ext>
            </a:extLst>
          </p:cNvPr>
          <p:cNvSpPr txBox="1">
            <a:spLocks/>
          </p:cNvSpPr>
          <p:nvPr/>
        </p:nvSpPr>
        <p:spPr>
          <a:xfrm>
            <a:off x="2895600" y="5791200"/>
            <a:ext cx="6934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F41C431-8EFB-58BC-94EE-75A3071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pic>
        <p:nvPicPr>
          <p:cNvPr id="10" name="Picture 2" descr="E:\Mega\MEGAsync\Personal\manipal new logo.jpg">
            <a:extLst>
              <a:ext uri="{FF2B5EF4-FFF2-40B4-BE49-F238E27FC236}">
                <a16:creationId xmlns:a16="http://schemas.microsoft.com/office/drawing/2014/main" id="{07B3BE2E-8F0F-309C-CAE8-49986B0A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6668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Mega\MEGAsync\Personal\smitlogo.png">
            <a:extLst>
              <a:ext uri="{FF2B5EF4-FFF2-40B4-BE49-F238E27FC236}">
                <a16:creationId xmlns:a16="http://schemas.microsoft.com/office/drawing/2014/main" id="{C743A4F9-2576-6F60-F017-558794D9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91000"/>
            <a:ext cx="4343400" cy="11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4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174FC07-588E-1F7E-70C8-DABCFB410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529165"/>
              </p:ext>
            </p:extLst>
          </p:nvPr>
        </p:nvGraphicFramePr>
        <p:xfrm>
          <a:off x="0" y="1476489"/>
          <a:ext cx="12192000" cy="4488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30">
                  <a:extLst>
                    <a:ext uri="{9D8B030D-6E8A-4147-A177-3AD203B41FA5}">
                      <a16:colId xmlns:a16="http://schemas.microsoft.com/office/drawing/2014/main" val="4224862208"/>
                    </a:ext>
                  </a:extLst>
                </a:gridCol>
                <a:gridCol w="1963067">
                  <a:extLst>
                    <a:ext uri="{9D8B030D-6E8A-4147-A177-3AD203B41FA5}">
                      <a16:colId xmlns:a16="http://schemas.microsoft.com/office/drawing/2014/main" val="3713243607"/>
                    </a:ext>
                  </a:extLst>
                </a:gridCol>
                <a:gridCol w="4778029">
                  <a:extLst>
                    <a:ext uri="{9D8B030D-6E8A-4147-A177-3AD203B41FA5}">
                      <a16:colId xmlns:a16="http://schemas.microsoft.com/office/drawing/2014/main" val="1232640992"/>
                    </a:ext>
                  </a:extLst>
                </a:gridCol>
                <a:gridCol w="1926027">
                  <a:extLst>
                    <a:ext uri="{9D8B030D-6E8A-4147-A177-3AD203B41FA5}">
                      <a16:colId xmlns:a16="http://schemas.microsoft.com/office/drawing/2014/main" val="635159728"/>
                    </a:ext>
                  </a:extLst>
                </a:gridCol>
                <a:gridCol w="2450747">
                  <a:extLst>
                    <a:ext uri="{9D8B030D-6E8A-4147-A177-3AD203B41FA5}">
                      <a16:colId xmlns:a16="http://schemas.microsoft.com/office/drawing/2014/main" val="1215199840"/>
                    </a:ext>
                  </a:extLst>
                </a:gridCol>
              </a:tblGrid>
              <a:tr h="842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article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to Proposed work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extLst>
                  <a:ext uri="{0D108BD9-81ED-4DB2-BD59-A6C34878D82A}">
                    <a16:rowId xmlns:a16="http://schemas.microsoft.com/office/drawing/2014/main" val="533562934"/>
                  </a:ext>
                </a:extLst>
              </a:tr>
              <a:tr h="35660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Shengyi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Jiang et. al.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“An Improved K-nearest-neighbour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algorithnm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text categorization</a:t>
                      </a: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”[4]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i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ELSEVIER</a:t>
                      </a: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INNTC has a significant boost in performance when compared with KNN, NB, SVM, and other classifiers in dealing with large-scale, high dimensional and imbalanced text data.</a:t>
                      </a: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INNTC is only compared with traditional text categorization techniques.</a:t>
                      </a: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KNN.</a:t>
                      </a:r>
                    </a:p>
                  </a:txBody>
                  <a:tcPr marL="27521" marR="27521" marT="0" marB="0"/>
                </a:tc>
                <a:extLst>
                  <a:ext uri="{0D108BD9-81ED-4DB2-BD59-A6C34878D82A}">
                    <a16:rowId xmlns:a16="http://schemas.microsoft.com/office/drawing/2014/main" val="5883553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FBA23C-100C-DADD-9939-B243A0F7AD90}"/>
              </a:ext>
            </a:extLst>
          </p:cNvPr>
          <p:cNvSpPr txBox="1"/>
          <p:nvPr/>
        </p:nvSpPr>
        <p:spPr>
          <a:xfrm>
            <a:off x="4738641" y="5989087"/>
            <a:ext cx="271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F0621-D423-D0F3-0FCF-FA9790ED1410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83128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of political parties.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communication between the general public and political party.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sensitive language.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Management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Troll or spam submission.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anonymity.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security and compliance.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293685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Grievance resolution mechanism.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list of unwanted words.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Box.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 regarding how their query is handled</a:t>
            </a:r>
            <a:endParaRPr lang="en-IN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29345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D032B45-1D9A-CA15-DB48-26D693981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619123"/>
              </p:ext>
            </p:extLst>
          </p:nvPr>
        </p:nvGraphicFramePr>
        <p:xfrm>
          <a:off x="1514301" y="1476490"/>
          <a:ext cx="9163397" cy="4221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866">
                  <a:extLst>
                    <a:ext uri="{9D8B030D-6E8A-4147-A177-3AD203B41FA5}">
                      <a16:colId xmlns:a16="http://schemas.microsoft.com/office/drawing/2014/main" val="4224862208"/>
                    </a:ext>
                  </a:extLst>
                </a:gridCol>
                <a:gridCol w="4559531">
                  <a:extLst>
                    <a:ext uri="{9D8B030D-6E8A-4147-A177-3AD203B41FA5}">
                      <a16:colId xmlns:a16="http://schemas.microsoft.com/office/drawing/2014/main" val="3713243607"/>
                    </a:ext>
                  </a:extLst>
                </a:gridCol>
              </a:tblGrid>
              <a:tr h="5274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Requirement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Requirement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562934"/>
                  </a:ext>
                </a:extLst>
              </a:tr>
              <a:tr h="20714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Processor: Dual-core or higher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Memory: 2GB DDR3 RAM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Storage: SSD storage for better performance.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Windows, Linux, or Mac.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IDE: Virtual Studio v1.86.2.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Npm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v10.4.0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v20.11.1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Mozilla Firefox v123.0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v2.44.0.windows.1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35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6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F142C-127A-6FAC-2DEF-366C28C707BC}"/>
              </a:ext>
            </a:extLst>
          </p:cNvPr>
          <p:cNvSpPr txBox="1"/>
          <p:nvPr/>
        </p:nvSpPr>
        <p:spPr>
          <a:xfrm>
            <a:off x="4977872" y="5494615"/>
            <a:ext cx="223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0DE27-DE39-887D-1833-3C22726F5770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24976-FE1C-790C-430B-382A48CA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28" y="1485629"/>
            <a:ext cx="851653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567D8-9766-66D6-32F9-7104DD3ECCEF}"/>
              </a:ext>
            </a:extLst>
          </p:cNvPr>
          <p:cNvSpPr txBox="1"/>
          <p:nvPr/>
        </p:nvSpPr>
        <p:spPr>
          <a:xfrm>
            <a:off x="5160486" y="5604093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80655-D20F-7E11-FF4E-DBA3DA250B7A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1EECD-B4B0-C69B-A7AB-40FB9833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35" y="1247763"/>
            <a:ext cx="8797925" cy="43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contact between the public and political parties.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Homepage, Donation page, Membership page, Volunteer page.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and Firebase.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and SSL.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 enables citizens to express opinions and concerns directly.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will be done thoroughly, to ensure that the application has as little flaw as possible.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236443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506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R. Yao, Y. Cao, Z. Ding, and L. Guo, “A sensitive words filtering model based on web text features,” ACM Int. Conf. Proceeding Ser., pp. 516–520, 2018,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10.1145/3297156.3297232.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Nugroho, S. Hadi, and L. Hakim, “Comparative Analysis of Software Development Methods between Parallel, V-Shaped and Iterative,” Int. J.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Appl., vol. 169, no. 11, pp. 7–11, 2017,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10.5120/ijca2017914605.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F. Wu and Y. Cai, “A Chinese Message Sensitive Words Filtering System based on DFA and Word2vec,” Procedia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Sci., vol. 139, pp. 293–298, 2018,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10.1016/j.procs.2018.10.271.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S. Jiang, G. Pang, M. Wu, and L.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improved K-nearest-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text categorization,” Expert Syst. Appl., vol. 39, no. 1, pp. 1503–1509, 2012,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10.1016/j.eswa.2011.08.040. </a:t>
            </a:r>
          </a:p>
          <a:p>
            <a:pPr algn="just"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K.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Bielak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Borek, and M.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Plechawska-Wójcik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“Web application performance analysis using Angular, React and Vue.js frameworks,” J.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 Inst., vol. 23, no. December 2021, pp. 77–83, 2022,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10.35784/jcsi.2827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69136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655B-6733-DE9C-CC71-93D1B952CEE9}"/>
              </a:ext>
            </a:extLst>
          </p:cNvPr>
          <p:cNvSpPr txBox="1">
            <a:spLocks/>
          </p:cNvSpPr>
          <p:nvPr/>
        </p:nvSpPr>
        <p:spPr>
          <a:xfrm>
            <a:off x="0" y="296316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800" y="1600200"/>
            <a:ext cx="8839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 of the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&amp; S/W Requirements, Team Structure, Gantt-Chart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9054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ever-changing landscape of modern politics, efficient communication and, getting in touch with the public are integral components of a successful political party.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are developing a website that is decked out with a user-friendly, interface that encourages the interaction between the party and the public.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is in the centre. And the users can navigate to “Make a Donation”, “Be a volunteer, and “Join Party”.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also act as a repository of information about the party’s organizational structure, leaders, policies, and initiatives.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128040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 of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communication between political parties and the general public.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public to party communication channel.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Hostile communication environment.  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264665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application will be using the react.js framework as it has a component-based architecture, which will help make dynamic content.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is used in back-end, which will provide a real-time update for the dynamic content.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will be used to host the React.js application.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of the application will also be ensured using Firebase as it comes equipped with the ability to handle potential increases in user traffic and data volume.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</p:spTree>
    <p:extLst>
      <p:ext uri="{BB962C8B-B14F-4D97-AF65-F5344CB8AC3E}">
        <p14:creationId xmlns:p14="http://schemas.microsoft.com/office/powerpoint/2010/main" val="57398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will be interactive so that the end-users can efficiently and easily complete their task.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data will be transferred to Firebase.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and Firebase has a good community support which will be of great help while troubleshooting.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6B2A2-1330-04D8-C393-0F1242AC6947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4386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being built by a team of college students for their Major Project, so there will be no cost for hiring developers.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 owned React.js no longer requires licensing.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has a Spark Plan that will give authentication, cloud storage, hosting, real-time database, and test lab at no cost.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E4C7-0402-EE84-0E45-D8528831A3CE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47807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770-4FDE-26A0-ED6F-5FDDA9D3D1AB}"/>
              </a:ext>
            </a:extLst>
          </p:cNvPr>
          <p:cNvSpPr txBox="1"/>
          <p:nvPr/>
        </p:nvSpPr>
        <p:spPr>
          <a:xfrm>
            <a:off x="304799" y="1600200"/>
            <a:ext cx="1148264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 2 weeks.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2 weeks.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7 weeks.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3 weeks.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2 weeks.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5DDA7-923A-C92A-6E10-5258A55FD3A4}"/>
              </a:ext>
            </a:extLst>
          </p:cNvPr>
          <p:cNvSpPr txBox="1"/>
          <p:nvPr/>
        </p:nvSpPr>
        <p:spPr>
          <a:xfrm>
            <a:off x="11076091" y="5687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2623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628F21-BCFB-6812-FA54-8A359186DE9F}"/>
              </a:ext>
            </a:extLst>
          </p:cNvPr>
          <p:cNvSpPr txBox="1">
            <a:spLocks/>
          </p:cNvSpPr>
          <p:nvPr/>
        </p:nvSpPr>
        <p:spPr>
          <a:xfrm>
            <a:off x="0" y="287539"/>
            <a:ext cx="12192000" cy="9316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62284B3-5281-90AA-3A77-DB454ECA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7900" y="6492875"/>
            <a:ext cx="76962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Dept. of Computer Application, SMIT, </a:t>
            </a:r>
            <a:r>
              <a:rPr lang="en-US" sz="1400" dirty="0" err="1">
                <a:solidFill>
                  <a:schemeClr val="tx1"/>
                </a:solidFill>
              </a:rPr>
              <a:t>Majhitar</a:t>
            </a:r>
            <a:r>
              <a:rPr lang="en-US" sz="1400" dirty="0">
                <a:solidFill>
                  <a:schemeClr val="tx1"/>
                </a:solidFill>
              </a:rPr>
              <a:t>, East Sikkim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174FC07-588E-1F7E-70C8-DABCFB410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964484"/>
              </p:ext>
            </p:extLst>
          </p:nvPr>
        </p:nvGraphicFramePr>
        <p:xfrm>
          <a:off x="0" y="1476489"/>
          <a:ext cx="12192000" cy="4408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30">
                  <a:extLst>
                    <a:ext uri="{9D8B030D-6E8A-4147-A177-3AD203B41FA5}">
                      <a16:colId xmlns:a16="http://schemas.microsoft.com/office/drawing/2014/main" val="4224862208"/>
                    </a:ext>
                  </a:extLst>
                </a:gridCol>
                <a:gridCol w="1963067">
                  <a:extLst>
                    <a:ext uri="{9D8B030D-6E8A-4147-A177-3AD203B41FA5}">
                      <a16:colId xmlns:a16="http://schemas.microsoft.com/office/drawing/2014/main" val="3713243607"/>
                    </a:ext>
                  </a:extLst>
                </a:gridCol>
                <a:gridCol w="4778029">
                  <a:extLst>
                    <a:ext uri="{9D8B030D-6E8A-4147-A177-3AD203B41FA5}">
                      <a16:colId xmlns:a16="http://schemas.microsoft.com/office/drawing/2014/main" val="1232640992"/>
                    </a:ext>
                  </a:extLst>
                </a:gridCol>
                <a:gridCol w="1926027">
                  <a:extLst>
                    <a:ext uri="{9D8B030D-6E8A-4147-A177-3AD203B41FA5}">
                      <a16:colId xmlns:a16="http://schemas.microsoft.com/office/drawing/2014/main" val="635159728"/>
                    </a:ext>
                  </a:extLst>
                </a:gridCol>
                <a:gridCol w="2450747">
                  <a:extLst>
                    <a:ext uri="{9D8B030D-6E8A-4147-A177-3AD203B41FA5}">
                      <a16:colId xmlns:a16="http://schemas.microsoft.com/office/drawing/2014/main" val="1215199840"/>
                    </a:ext>
                  </a:extLst>
                </a:gridCol>
              </a:tblGrid>
              <a:tr h="842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article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to Proposed work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extLst>
                  <a:ext uri="{0D108BD9-81ED-4DB2-BD59-A6C34878D82A}">
                    <a16:rowId xmlns:a16="http://schemas.microsoft.com/office/drawing/2014/main" val="533562934"/>
                  </a:ext>
                </a:extLst>
              </a:tr>
              <a:tr h="35660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Rui Yao et. al.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“A Sensitive Words Filtering Model Based on Web Text Features</a:t>
                      </a: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”[1]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i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ACM</a:t>
                      </a: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K-means clustering algorithm and the vote by majority strategy has the best accuracy and error rate, i.e., 81%.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method mentioned in this paper is very strict and may miss some false propaganda text strategy.</a:t>
                      </a:r>
                    </a:p>
                  </a:txBody>
                  <a:tcPr marL="27521" marR="275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DFA algorithm.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21" marR="27521" marT="0" marB="0"/>
                </a:tc>
                <a:extLst>
                  <a:ext uri="{0D108BD9-81ED-4DB2-BD59-A6C34878D82A}">
                    <a16:rowId xmlns:a16="http://schemas.microsoft.com/office/drawing/2014/main" val="5883553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21B024-ACB8-4DF4-A33D-82C813C11513}"/>
              </a:ext>
            </a:extLst>
          </p:cNvPr>
          <p:cNvSpPr txBox="1"/>
          <p:nvPr/>
        </p:nvSpPr>
        <p:spPr>
          <a:xfrm>
            <a:off x="4738641" y="5989087"/>
            <a:ext cx="2714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9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1323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Project Synopsis Presentation on  CitizenSphere: Bridging Politics and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 Presentation on CitizenSphere: Bridging Politics and People</dc:title>
  <dc:creator>Aditya Pradhan</dc:creator>
  <cp:lastModifiedBy>Aditya Pradhan</cp:lastModifiedBy>
  <cp:revision>18</cp:revision>
  <dcterms:created xsi:type="dcterms:W3CDTF">2024-02-02T13:55:40Z</dcterms:created>
  <dcterms:modified xsi:type="dcterms:W3CDTF">2024-02-27T06:53:14Z</dcterms:modified>
</cp:coreProperties>
</file>