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87" r:id="rId3"/>
    <p:sldId id="258" r:id="rId4"/>
    <p:sldId id="264" r:id="rId5"/>
    <p:sldId id="269" r:id="rId6"/>
    <p:sldId id="288" r:id="rId7"/>
    <p:sldId id="297" r:id="rId8"/>
    <p:sldId id="261" r:id="rId9"/>
    <p:sldId id="286" r:id="rId10"/>
    <p:sldId id="289" r:id="rId11"/>
    <p:sldId id="290" r:id="rId12"/>
    <p:sldId id="292" r:id="rId13"/>
    <p:sldId id="293" r:id="rId14"/>
    <p:sldId id="294" r:id="rId15"/>
    <p:sldId id="295" r:id="rId16"/>
    <p:sldId id="296" r:id="rId17"/>
    <p:sldId id="279" r:id="rId18"/>
  </p:sldIdLst>
  <p:sldSz cx="9144000" cy="5143500" type="screen16x9"/>
  <p:notesSz cx="6858000" cy="9144000"/>
  <p:embeddedFontLst>
    <p:embeddedFont>
      <p:font typeface="Dosis ExtraLight" panose="020B0604020202020204" charset="0"/>
      <p:regular r:id="rId20"/>
      <p:bold r:id="rId21"/>
    </p:embeddedFont>
    <p:embeddedFont>
      <p:font typeface="Titillium Web" panose="020B0604020202020204" charset="0"/>
      <p:regular r:id="rId22"/>
      <p:bold r:id="rId23"/>
      <p:italic r:id="rId24"/>
      <p:boldItalic r:id="rId25"/>
    </p:embeddedFont>
    <p:embeddedFont>
      <p:font typeface="Titillium Web Light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6AFE"/>
    <a:srgbClr val="0B87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0370D1-A74F-4F65-B859-31D6AA4868FB}">
  <a:tblStyle styleId="{A80370D1-A74F-4F65-B859-31D6AA4868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63633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64681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24610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Google Shape;394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2" name="Google Shape;394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78173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1411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3" name="Google Shape;390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70114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4" name="Google Shape;398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5" name="Google Shape;398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90106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Google Shape;403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9472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3" name="Google Shape;390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Google Shape;394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2" name="Google Shape;394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2069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3766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6963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5" name="Google Shape;2125;p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26" name="Google Shape;2126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7" name="Google Shape;2127;p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7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4" name="Google Shape;2184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5" name="Google Shape;2185;p7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7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7" name="Google Shape;2247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8" name="Google Shape;2248;p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9" name="Google Shape;2349;p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50" name="Google Shape;2350;p7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7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6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11.gif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jpe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5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jpeg"/><Relationship Id="rId5" Type="http://schemas.openxmlformats.org/officeDocument/2006/relationships/image" Target="../media/image28.png"/><Relationship Id="rId4" Type="http://schemas.openxmlformats.org/officeDocument/2006/relationships/image" Target="../media/image16.jpeg"/><Relationship Id="rId9" Type="http://schemas.openxmlformats.org/officeDocument/2006/relationships/image" Target="../media/image30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8.jpeg"/><Relationship Id="rId12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1.gif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microsoft.com/office/2007/relationships/hdphoto" Target="../media/hdphoto1.wdp"/><Relationship Id="rId9" Type="http://schemas.microsoft.com/office/2007/relationships/hdphoto" Target="../media/hdphoto2.wdp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BDA MINI PROJECT:</a:t>
            </a:r>
            <a:br>
              <a:rPr lang="en-US" sz="4400" dirty="0"/>
            </a:br>
            <a:br>
              <a:rPr lang="en-US" dirty="0"/>
            </a:br>
            <a:r>
              <a:rPr lang="en-US" b="1" dirty="0"/>
              <a:t>STOCK TRADING PLATFORM</a:t>
            </a:r>
            <a:endParaRPr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885121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 dirty="0">
                <a:solidFill>
                  <a:schemeClr val="accent3"/>
                </a:solidFill>
              </a:rPr>
              <a:t>ANALYTICS AND ARTIFICIAL INTELIGENCE</a:t>
            </a:r>
            <a:endParaRPr sz="4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353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532231" y="239971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FORECASTING PRICES</a:t>
            </a:r>
            <a:endParaRPr dirty="0"/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48993" y="1137464"/>
            <a:ext cx="3226379" cy="14050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just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sz="1400" dirty="0"/>
              <a:t>This problem comes under time series analytics.</a:t>
            </a:r>
          </a:p>
          <a:p>
            <a:pPr marL="457200" lvl="0" indent="-381000" algn="just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sz="1400" dirty="0"/>
              <a:t>The goal is to estimate the future prices based on the near past trends.</a:t>
            </a:r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87" name="Google Shape;3871;p18">
            <a:extLst>
              <a:ext uri="{FF2B5EF4-FFF2-40B4-BE49-F238E27FC236}">
                <a16:creationId xmlns:a16="http://schemas.microsoft.com/office/drawing/2014/main" id="{3A9B1F5F-7FD7-46E5-8D12-E5C258B693D8}"/>
              </a:ext>
            </a:extLst>
          </p:cNvPr>
          <p:cNvSpPr txBox="1">
            <a:spLocks/>
          </p:cNvSpPr>
          <p:nvPr/>
        </p:nvSpPr>
        <p:spPr>
          <a:xfrm>
            <a:off x="73641" y="2350443"/>
            <a:ext cx="3874967" cy="1312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 algn="just">
              <a:buNone/>
            </a:pPr>
            <a:r>
              <a:rPr lang="en-US" sz="1400" dirty="0"/>
              <a:t>A popular architecture for such sequence analysis is to use </a:t>
            </a:r>
            <a:r>
              <a:rPr lang="en-US" sz="1400" b="1" dirty="0"/>
              <a:t>Long Short Term Memory </a:t>
            </a:r>
            <a:r>
              <a:rPr lang="en-US" sz="1400" dirty="0"/>
              <a:t>networks</a:t>
            </a:r>
            <a:r>
              <a:rPr lang="en-US" sz="1400" b="1" dirty="0"/>
              <a:t> </a:t>
            </a:r>
            <a:r>
              <a:rPr lang="en-US" sz="1400" dirty="0"/>
              <a:t>with </a:t>
            </a:r>
            <a:r>
              <a:rPr lang="en-US" sz="1400" b="1" dirty="0"/>
              <a:t>Sequence to Sequence forecasting</a:t>
            </a:r>
            <a:r>
              <a:rPr lang="en-US" sz="1400" dirty="0"/>
              <a:t>.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A591C66-48DA-4A6B-AC25-9AADBFA27631}"/>
              </a:ext>
            </a:extLst>
          </p:cNvPr>
          <p:cNvSpPr/>
          <p:nvPr/>
        </p:nvSpPr>
        <p:spPr>
          <a:xfrm>
            <a:off x="5140849" y="1763678"/>
            <a:ext cx="571756" cy="55467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atin typeface="Titillium Web" panose="020B0604020202020204" charset="0"/>
              </a:rPr>
              <a:t>T-2</a:t>
            </a:r>
            <a:endParaRPr lang="en-IN" sz="800" b="1" dirty="0">
              <a:latin typeface="Titillium Web" panose="020B060402020202020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DD0BDCD-578C-4285-A1FD-B0B66513D0ED}"/>
              </a:ext>
            </a:extLst>
          </p:cNvPr>
          <p:cNvSpPr/>
          <p:nvPr/>
        </p:nvSpPr>
        <p:spPr>
          <a:xfrm>
            <a:off x="6041995" y="1763678"/>
            <a:ext cx="571756" cy="55467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atin typeface="Titillium Web" panose="020B0604020202020204" charset="0"/>
              </a:rPr>
              <a:t>T-1</a:t>
            </a:r>
            <a:endParaRPr lang="en-IN" sz="8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5F932DA-606D-47EA-A743-272AE7DABDA3}"/>
              </a:ext>
            </a:extLst>
          </p:cNvPr>
          <p:cNvSpPr/>
          <p:nvPr/>
        </p:nvSpPr>
        <p:spPr>
          <a:xfrm>
            <a:off x="6931017" y="1763677"/>
            <a:ext cx="571756" cy="55467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atin typeface="Titillium Web" panose="020B0604020202020204" charset="0"/>
              </a:rPr>
              <a:t>T</a:t>
            </a:r>
            <a:endParaRPr lang="en-IN" sz="800" b="1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4CEBB98-31AE-4E76-BE07-DBEC41E703D6}"/>
              </a:ext>
            </a:extLst>
          </p:cNvPr>
          <p:cNvSpPr/>
          <p:nvPr/>
        </p:nvSpPr>
        <p:spPr>
          <a:xfrm>
            <a:off x="5128458" y="3677968"/>
            <a:ext cx="571756" cy="55467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atin typeface="Titillium Web" panose="020B0604020202020204" charset="0"/>
              </a:rPr>
              <a:t>T</a:t>
            </a:r>
            <a:r>
              <a:rPr lang="en-IN" sz="800" b="1" dirty="0">
                <a:latin typeface="Titillium Web" panose="020B0604020202020204" charset="0"/>
              </a:rPr>
              <a:t>+1</a:t>
            </a:r>
            <a:endParaRPr lang="en-IN" sz="800" b="1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97DC1DB-573A-4494-8509-E8F4B0E8A7B7}"/>
              </a:ext>
            </a:extLst>
          </p:cNvPr>
          <p:cNvSpPr/>
          <p:nvPr/>
        </p:nvSpPr>
        <p:spPr>
          <a:xfrm>
            <a:off x="6126443" y="3677968"/>
            <a:ext cx="571756" cy="55467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atin typeface="Titillium Web" panose="020B0604020202020204" charset="0"/>
              </a:rPr>
              <a:t>T</a:t>
            </a:r>
            <a:r>
              <a:rPr lang="en-IN" sz="800" b="1" dirty="0">
                <a:latin typeface="Titillium Web" panose="020B0604020202020204" charset="0"/>
              </a:rPr>
              <a:t>+2</a:t>
            </a:r>
            <a:endParaRPr lang="en-IN" sz="800" b="1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03A06E5-5E92-4F7E-BA9B-E088FFA9DB46}"/>
              </a:ext>
            </a:extLst>
          </p:cNvPr>
          <p:cNvSpPr/>
          <p:nvPr/>
        </p:nvSpPr>
        <p:spPr>
          <a:xfrm>
            <a:off x="7124428" y="3689050"/>
            <a:ext cx="571756" cy="55467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atin typeface="Titillium Web" panose="020B0604020202020204" charset="0"/>
              </a:rPr>
              <a:t>T</a:t>
            </a:r>
            <a:r>
              <a:rPr lang="en-IN" sz="800" b="1" dirty="0">
                <a:latin typeface="Titillium Web" panose="020B0604020202020204" charset="0"/>
              </a:rPr>
              <a:t>+3</a:t>
            </a:r>
            <a:endParaRPr lang="en-IN" sz="800" b="1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5C176B-839B-4792-9D5A-8291D3A5A2EE}"/>
              </a:ext>
            </a:extLst>
          </p:cNvPr>
          <p:cNvCxnSpPr>
            <a:stCxn id="2" idx="6"/>
            <a:endCxn id="16" idx="2"/>
          </p:cNvCxnSpPr>
          <p:nvPr/>
        </p:nvCxnSpPr>
        <p:spPr>
          <a:xfrm>
            <a:off x="5712605" y="2041016"/>
            <a:ext cx="32939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20BE1FC-D694-44F7-A473-9FF1FB3F8E33}"/>
              </a:ext>
            </a:extLst>
          </p:cNvPr>
          <p:cNvCxnSpPr>
            <a:cxnSpLocks/>
            <a:stCxn id="16" idx="6"/>
            <a:endCxn id="17" idx="2"/>
          </p:cNvCxnSpPr>
          <p:nvPr/>
        </p:nvCxnSpPr>
        <p:spPr>
          <a:xfrm flipV="1">
            <a:off x="6613751" y="2041015"/>
            <a:ext cx="31726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6DC5DBB-EDC2-442B-BE0F-E9BF97A3B4F0}"/>
              </a:ext>
            </a:extLst>
          </p:cNvPr>
          <p:cNvCxnSpPr>
            <a:cxnSpLocks/>
            <a:endCxn id="2" idx="4"/>
          </p:cNvCxnSpPr>
          <p:nvPr/>
        </p:nvCxnSpPr>
        <p:spPr>
          <a:xfrm flipV="1">
            <a:off x="5426727" y="2318354"/>
            <a:ext cx="0" cy="1367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1A9E00-8300-4E2E-8F6D-46BA93755196}"/>
              </a:ext>
            </a:extLst>
          </p:cNvPr>
          <p:cNvSpPr/>
          <p:nvPr/>
        </p:nvSpPr>
        <p:spPr>
          <a:xfrm>
            <a:off x="5029210" y="2498650"/>
            <a:ext cx="765544" cy="34247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tillium Web" panose="020B0604020202020204" charset="0"/>
              </a:rPr>
              <a:t>PRICE T-3</a:t>
            </a:r>
            <a:endParaRPr lang="en-IN" sz="900" b="1" dirty="0">
              <a:latin typeface="Titillium Web" panose="020B0604020202020204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BE3EB13-F74C-41E7-B9CE-BFD2640B8A80}"/>
              </a:ext>
            </a:extLst>
          </p:cNvPr>
          <p:cNvCxnSpPr>
            <a:cxnSpLocks/>
          </p:cNvCxnSpPr>
          <p:nvPr/>
        </p:nvCxnSpPr>
        <p:spPr>
          <a:xfrm flipV="1">
            <a:off x="6318382" y="2328090"/>
            <a:ext cx="0" cy="1367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C8AABA0-A692-45CB-B313-28CA930FA8F5}"/>
              </a:ext>
            </a:extLst>
          </p:cNvPr>
          <p:cNvSpPr/>
          <p:nvPr/>
        </p:nvSpPr>
        <p:spPr>
          <a:xfrm>
            <a:off x="5920865" y="2508386"/>
            <a:ext cx="765544" cy="34247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tillium Web" panose="020B0604020202020204" charset="0"/>
              </a:rPr>
              <a:t>PRICE T-2</a:t>
            </a:r>
            <a:endParaRPr lang="en-IN" sz="900" b="1" dirty="0">
              <a:latin typeface="Titillium Web" panose="020B0604020202020204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9FAD132-0D70-4E8C-B384-739679AD36C8}"/>
              </a:ext>
            </a:extLst>
          </p:cNvPr>
          <p:cNvCxnSpPr>
            <a:cxnSpLocks/>
          </p:cNvCxnSpPr>
          <p:nvPr/>
        </p:nvCxnSpPr>
        <p:spPr>
          <a:xfrm flipV="1">
            <a:off x="7210037" y="2328090"/>
            <a:ext cx="0" cy="1367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EB76EAF-A971-4651-A4F4-3A4C17F4CE0D}"/>
              </a:ext>
            </a:extLst>
          </p:cNvPr>
          <p:cNvSpPr/>
          <p:nvPr/>
        </p:nvSpPr>
        <p:spPr>
          <a:xfrm>
            <a:off x="6812520" y="2508386"/>
            <a:ext cx="765544" cy="34247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tillium Web" panose="020B0604020202020204" charset="0"/>
              </a:rPr>
              <a:t>PRICE T-1</a:t>
            </a:r>
            <a:endParaRPr lang="en-IN" sz="900" b="1" dirty="0">
              <a:latin typeface="Titillium Web" panose="020B0604020202020204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FD35BCC9-6846-49E6-8CF7-86A81BAA74E3}"/>
              </a:ext>
            </a:extLst>
          </p:cNvPr>
          <p:cNvSpPr/>
          <p:nvPr/>
        </p:nvSpPr>
        <p:spPr>
          <a:xfrm>
            <a:off x="5029210" y="1248717"/>
            <a:ext cx="765544" cy="342479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tillium Web" panose="020B0604020202020204" charset="0"/>
              </a:rPr>
              <a:t>PRED T-2</a:t>
            </a:r>
            <a:endParaRPr lang="en-IN" sz="900" b="1" dirty="0">
              <a:latin typeface="Titillium Web" panose="020B0604020202020204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49EDBB65-00B5-4EA3-8C74-91118717CB2F}"/>
              </a:ext>
            </a:extLst>
          </p:cNvPr>
          <p:cNvSpPr/>
          <p:nvPr/>
        </p:nvSpPr>
        <p:spPr>
          <a:xfrm>
            <a:off x="5920865" y="1258453"/>
            <a:ext cx="765544" cy="342479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tillium Web" panose="020B0604020202020204" charset="0"/>
              </a:rPr>
              <a:t>PRED T-1</a:t>
            </a:r>
            <a:endParaRPr lang="en-IN" sz="900" b="1" dirty="0">
              <a:latin typeface="Titillium Web" panose="020B0604020202020204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C38486E5-1932-417F-BC02-3B47C3BDF4C9}"/>
              </a:ext>
            </a:extLst>
          </p:cNvPr>
          <p:cNvSpPr/>
          <p:nvPr/>
        </p:nvSpPr>
        <p:spPr>
          <a:xfrm>
            <a:off x="6812520" y="1258453"/>
            <a:ext cx="765544" cy="342479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tillium Web" panose="020B0604020202020204" charset="0"/>
              </a:rPr>
              <a:t>PRED T</a:t>
            </a:r>
            <a:endParaRPr lang="en-IN" sz="900" b="1" dirty="0">
              <a:latin typeface="Titillium Web" panose="020B0604020202020204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6B79D22-3780-4C19-B9E3-006BC7F926BC}"/>
              </a:ext>
            </a:extLst>
          </p:cNvPr>
          <p:cNvCxnSpPr>
            <a:cxnSpLocks/>
          </p:cNvCxnSpPr>
          <p:nvPr/>
        </p:nvCxnSpPr>
        <p:spPr>
          <a:xfrm flipV="1">
            <a:off x="5419639" y="1598884"/>
            <a:ext cx="0" cy="13677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BBAFE59-272F-4C2A-BB17-96A0A1A10B93}"/>
              </a:ext>
            </a:extLst>
          </p:cNvPr>
          <p:cNvCxnSpPr>
            <a:cxnSpLocks/>
          </p:cNvCxnSpPr>
          <p:nvPr/>
        </p:nvCxnSpPr>
        <p:spPr>
          <a:xfrm flipV="1">
            <a:off x="6311294" y="1608620"/>
            <a:ext cx="0" cy="13677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FBE7BB0-EEE9-4AA4-9BEE-231976B07017}"/>
              </a:ext>
            </a:extLst>
          </p:cNvPr>
          <p:cNvCxnSpPr>
            <a:cxnSpLocks/>
          </p:cNvCxnSpPr>
          <p:nvPr/>
        </p:nvCxnSpPr>
        <p:spPr>
          <a:xfrm flipV="1">
            <a:off x="7202949" y="1608620"/>
            <a:ext cx="0" cy="13677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92BAA8C8-38D2-48D9-82D6-DDB6EC90EF17}"/>
              </a:ext>
            </a:extLst>
          </p:cNvPr>
          <p:cNvCxnSpPr>
            <a:cxnSpLocks/>
            <a:stCxn id="58" idx="0"/>
            <a:endCxn id="19" idx="4"/>
          </p:cNvCxnSpPr>
          <p:nvPr/>
        </p:nvCxnSpPr>
        <p:spPr>
          <a:xfrm rot="16200000" flipH="1">
            <a:off x="5356724" y="3177048"/>
            <a:ext cx="1087188" cy="1024005"/>
          </a:xfrm>
          <a:prstGeom prst="curvedConnector5">
            <a:avLst>
              <a:gd name="adj1" fmla="val -21027"/>
              <a:gd name="adj2" fmla="val 54731"/>
              <a:gd name="adj3" fmla="val 121027"/>
            </a:avLst>
          </a:prstGeom>
          <a:ln w="381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DAC0A4A8-14A7-4EBF-BB52-CC0AC3053F87}"/>
              </a:ext>
            </a:extLst>
          </p:cNvPr>
          <p:cNvCxnSpPr>
            <a:cxnSpLocks/>
            <a:stCxn id="67" idx="0"/>
            <a:endCxn id="20" idx="4"/>
          </p:cNvCxnSpPr>
          <p:nvPr/>
        </p:nvCxnSpPr>
        <p:spPr>
          <a:xfrm rot="16200000" flipH="1">
            <a:off x="6366022" y="3199443"/>
            <a:ext cx="1090582" cy="997985"/>
          </a:xfrm>
          <a:prstGeom prst="curvedConnector5">
            <a:avLst>
              <a:gd name="adj1" fmla="val -20961"/>
              <a:gd name="adj2" fmla="val 54854"/>
              <a:gd name="adj3" fmla="val 120961"/>
            </a:avLst>
          </a:prstGeom>
          <a:ln w="381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55AFCD4C-8FDF-4C3D-BCBF-C5E811C1BAE2}"/>
              </a:ext>
            </a:extLst>
          </p:cNvPr>
          <p:cNvSpPr/>
          <p:nvPr/>
        </p:nvSpPr>
        <p:spPr>
          <a:xfrm>
            <a:off x="5031563" y="4405515"/>
            <a:ext cx="765544" cy="342479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tillium Web" panose="020B0604020202020204" charset="0"/>
              </a:rPr>
              <a:t>PRED T</a:t>
            </a:r>
            <a:endParaRPr lang="en-IN" sz="900" b="1" dirty="0">
              <a:latin typeface="Titillium Web" panose="020B0604020202020204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E118CB0-3C3D-41EA-B415-D5F88CACF21F}"/>
              </a:ext>
            </a:extLst>
          </p:cNvPr>
          <p:cNvCxnSpPr>
            <a:cxnSpLocks/>
          </p:cNvCxnSpPr>
          <p:nvPr/>
        </p:nvCxnSpPr>
        <p:spPr>
          <a:xfrm flipV="1">
            <a:off x="5388316" y="4227776"/>
            <a:ext cx="0" cy="13677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D30E1C13-19CF-422C-8717-7B9E361770F2}"/>
              </a:ext>
            </a:extLst>
          </p:cNvPr>
          <p:cNvSpPr/>
          <p:nvPr/>
        </p:nvSpPr>
        <p:spPr>
          <a:xfrm>
            <a:off x="5005544" y="3145456"/>
            <a:ext cx="765544" cy="342479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tillium Web" panose="020B0604020202020204" charset="0"/>
              </a:rPr>
              <a:t>PRED T+1</a:t>
            </a:r>
            <a:endParaRPr lang="en-IN" sz="900" b="1" dirty="0">
              <a:latin typeface="Titillium Web" panose="020B0604020202020204" charset="0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E6204FB-9D86-4BD8-8E74-213B609EB432}"/>
              </a:ext>
            </a:extLst>
          </p:cNvPr>
          <p:cNvCxnSpPr>
            <a:cxnSpLocks/>
          </p:cNvCxnSpPr>
          <p:nvPr/>
        </p:nvCxnSpPr>
        <p:spPr>
          <a:xfrm flipV="1">
            <a:off x="5395973" y="3495623"/>
            <a:ext cx="0" cy="13677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901D922A-3A75-48E6-B733-E6481496538D}"/>
              </a:ext>
            </a:extLst>
          </p:cNvPr>
          <p:cNvSpPr/>
          <p:nvPr/>
        </p:nvSpPr>
        <p:spPr>
          <a:xfrm>
            <a:off x="6029549" y="3153144"/>
            <a:ext cx="765544" cy="342479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tillium Web" panose="020B0604020202020204" charset="0"/>
              </a:rPr>
              <a:t>PRED T+2</a:t>
            </a:r>
            <a:endParaRPr lang="en-IN" sz="900" b="1" dirty="0">
              <a:latin typeface="Titillium Web" panose="020B0604020202020204" charset="0"/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3D8A4D5-33BB-411F-9C37-957758267B0D}"/>
              </a:ext>
            </a:extLst>
          </p:cNvPr>
          <p:cNvCxnSpPr>
            <a:cxnSpLocks/>
          </p:cNvCxnSpPr>
          <p:nvPr/>
        </p:nvCxnSpPr>
        <p:spPr>
          <a:xfrm flipV="1">
            <a:off x="6419978" y="3513944"/>
            <a:ext cx="0" cy="13677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7C7B44B9-A2BB-48EF-95EF-08ABF8830A94}"/>
              </a:ext>
            </a:extLst>
          </p:cNvPr>
          <p:cNvSpPr/>
          <p:nvPr/>
        </p:nvSpPr>
        <p:spPr>
          <a:xfrm>
            <a:off x="7017783" y="3153144"/>
            <a:ext cx="765544" cy="342479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tillium Web" panose="020B0604020202020204" charset="0"/>
              </a:rPr>
              <a:t>PRED T+3</a:t>
            </a:r>
            <a:endParaRPr lang="en-IN" sz="900" b="1" dirty="0">
              <a:latin typeface="Titillium Web" panose="020B0604020202020204" charset="0"/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0C4C6EA-33CD-494A-9F91-DEDF682B8721}"/>
              </a:ext>
            </a:extLst>
          </p:cNvPr>
          <p:cNvCxnSpPr>
            <a:cxnSpLocks/>
          </p:cNvCxnSpPr>
          <p:nvPr/>
        </p:nvCxnSpPr>
        <p:spPr>
          <a:xfrm flipV="1">
            <a:off x="7408212" y="3524577"/>
            <a:ext cx="0" cy="13677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Google Shape;3870;p18">
            <a:extLst>
              <a:ext uri="{FF2B5EF4-FFF2-40B4-BE49-F238E27FC236}">
                <a16:creationId xmlns:a16="http://schemas.microsoft.com/office/drawing/2014/main" id="{C9B59805-260B-42DB-B962-946878D4D6D3}"/>
              </a:ext>
            </a:extLst>
          </p:cNvPr>
          <p:cNvSpPr txBox="1">
            <a:spLocks/>
          </p:cNvSpPr>
          <p:nvPr/>
        </p:nvSpPr>
        <p:spPr>
          <a:xfrm>
            <a:off x="5469591" y="773104"/>
            <a:ext cx="1548192" cy="345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algn="ctr"/>
            <a:r>
              <a:rPr lang="en-US" sz="1200" b="1" dirty="0"/>
              <a:t>SEEDING</a:t>
            </a:r>
          </a:p>
        </p:txBody>
      </p:sp>
      <p:sp>
        <p:nvSpPr>
          <p:cNvPr id="79" name="Google Shape;3870;p18">
            <a:extLst>
              <a:ext uri="{FF2B5EF4-FFF2-40B4-BE49-F238E27FC236}">
                <a16:creationId xmlns:a16="http://schemas.microsoft.com/office/drawing/2014/main" id="{44BF0414-17FF-49CD-8A81-93DFCC5F5D04}"/>
              </a:ext>
            </a:extLst>
          </p:cNvPr>
          <p:cNvSpPr txBox="1">
            <a:spLocks/>
          </p:cNvSpPr>
          <p:nvPr/>
        </p:nvSpPr>
        <p:spPr>
          <a:xfrm>
            <a:off x="5732812" y="4869278"/>
            <a:ext cx="1209128" cy="345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algn="ctr"/>
            <a:r>
              <a:rPr lang="en-US" sz="1200" b="1" dirty="0">
                <a:solidFill>
                  <a:srgbClr val="FF0000"/>
                </a:solidFill>
              </a:rPr>
              <a:t>Seq2Seq</a:t>
            </a:r>
            <a:r>
              <a:rPr lang="en-US" sz="1200" b="1" dirty="0"/>
              <a:t> FORECAST</a:t>
            </a:r>
          </a:p>
        </p:txBody>
      </p:sp>
      <p:pic>
        <p:nvPicPr>
          <p:cNvPr id="3861" name="Picture 3860">
            <a:extLst>
              <a:ext uri="{FF2B5EF4-FFF2-40B4-BE49-F238E27FC236}">
                <a16:creationId xmlns:a16="http://schemas.microsoft.com/office/drawing/2014/main" id="{2811A36A-37A6-444D-A9B7-30916BE2A5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931" t="22670" r="50684" b="50000"/>
          <a:stretch/>
        </p:blipFill>
        <p:spPr>
          <a:xfrm>
            <a:off x="593007" y="3466892"/>
            <a:ext cx="2468523" cy="1622001"/>
          </a:xfrm>
          <a:prstGeom prst="rect">
            <a:avLst/>
          </a:prstGeom>
        </p:spPr>
      </p:pic>
      <p:sp>
        <p:nvSpPr>
          <p:cNvPr id="81" name="Google Shape;3870;p18">
            <a:extLst>
              <a:ext uri="{FF2B5EF4-FFF2-40B4-BE49-F238E27FC236}">
                <a16:creationId xmlns:a16="http://schemas.microsoft.com/office/drawing/2014/main" id="{3CA5100B-0E7E-4327-9AFB-3CDD05D502C0}"/>
              </a:ext>
            </a:extLst>
          </p:cNvPr>
          <p:cNvSpPr txBox="1">
            <a:spLocks/>
          </p:cNvSpPr>
          <p:nvPr/>
        </p:nvSpPr>
        <p:spPr>
          <a:xfrm>
            <a:off x="2858745" y="4203149"/>
            <a:ext cx="1209128" cy="345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algn="ctr"/>
            <a:r>
              <a:rPr lang="en-US" sz="1200" b="1" dirty="0">
                <a:solidFill>
                  <a:schemeClr val="bg2"/>
                </a:solidFill>
              </a:rPr>
              <a:t>FORECASTING PERFORMANCE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9F314D32-73B7-4CD3-A6B9-DDF48901F8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4" t="2878" r="5875" b="22004"/>
          <a:stretch/>
        </p:blipFill>
        <p:spPr bwMode="auto">
          <a:xfrm>
            <a:off x="3671139" y="1531144"/>
            <a:ext cx="1231960" cy="870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62" name="Arrow: Right 3861">
            <a:extLst>
              <a:ext uri="{FF2B5EF4-FFF2-40B4-BE49-F238E27FC236}">
                <a16:creationId xmlns:a16="http://schemas.microsoft.com/office/drawing/2014/main" id="{6CA0E507-0727-4306-B0C0-B0DA25E3DF96}"/>
              </a:ext>
            </a:extLst>
          </p:cNvPr>
          <p:cNvSpPr/>
          <p:nvPr/>
        </p:nvSpPr>
        <p:spPr>
          <a:xfrm>
            <a:off x="4884491" y="1893155"/>
            <a:ext cx="148270" cy="208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89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Gray Minimalist Smart Technology Artificial Intelligence Poster ...">
            <a:extLst>
              <a:ext uri="{FF2B5EF4-FFF2-40B4-BE49-F238E27FC236}">
                <a16:creationId xmlns:a16="http://schemas.microsoft.com/office/drawing/2014/main" id="{BE4CA52A-DD3B-494E-94E8-9A1B32F699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10185"/>
          <a:stretch/>
        </p:blipFill>
        <p:spPr bwMode="auto">
          <a:xfrm>
            <a:off x="0" y="0"/>
            <a:ext cx="2902688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3319624" y="440348"/>
            <a:ext cx="4218859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 dirty="0"/>
              <a:t>TRADING BOT </a:t>
            </a:r>
            <a:endParaRPr sz="6000" dirty="0"/>
          </a:p>
        </p:txBody>
      </p:sp>
      <p:sp>
        <p:nvSpPr>
          <p:cNvPr id="3851" name="Google Shape;3851;p15"/>
          <p:cNvSpPr txBox="1">
            <a:spLocks noGrp="1"/>
          </p:cNvSpPr>
          <p:nvPr>
            <p:ph type="subTitle" idx="4294967295"/>
          </p:nvPr>
        </p:nvSpPr>
        <p:spPr>
          <a:xfrm>
            <a:off x="3089890" y="1602919"/>
            <a:ext cx="4678325" cy="14390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200" dirty="0"/>
              <a:t>The goal of this bot is to make the most optimal move of buying or selling stocks based on the current market status</a:t>
            </a:r>
          </a:p>
          <a:p>
            <a:pPr lvl="0"/>
            <a:r>
              <a:rPr lang="en-US" sz="1200" dirty="0"/>
              <a:t>The bot will directly give the number of stocks to be bought or sold instead of an analysis.</a:t>
            </a:r>
          </a:p>
          <a:p>
            <a:pPr marL="0" lvl="0" indent="0">
              <a:buNone/>
            </a:pPr>
            <a:r>
              <a:rPr lang="en-US" sz="1200" dirty="0"/>
              <a:t>These come under the problem of </a:t>
            </a:r>
            <a:r>
              <a:rPr lang="en-US" sz="1200" b="1" dirty="0"/>
              <a:t>Reinforcement Learning</a:t>
            </a:r>
            <a:r>
              <a:rPr lang="en-US" sz="1200" dirty="0"/>
              <a:t> and the bot in this case is trained using the </a:t>
            </a:r>
            <a:r>
              <a:rPr lang="en-US" sz="1200" b="1" dirty="0"/>
              <a:t>Q Learning algorithm </a:t>
            </a:r>
            <a:r>
              <a:rPr lang="en-US" sz="1200" dirty="0"/>
              <a:t>which lets the bot learn from experience in real time.</a:t>
            </a:r>
          </a:p>
        </p:txBody>
      </p:sp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60B963-AA5D-48F2-8BB0-91BC67661B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23" t="11371" r="7304" b="3487"/>
          <a:stretch/>
        </p:blipFill>
        <p:spPr>
          <a:xfrm>
            <a:off x="4572000" y="3288960"/>
            <a:ext cx="2465624" cy="1790390"/>
          </a:xfrm>
          <a:prstGeom prst="rect">
            <a:avLst/>
          </a:prstGeom>
        </p:spPr>
      </p:pic>
      <p:sp>
        <p:nvSpPr>
          <p:cNvPr id="9" name="Google Shape;3870;p18">
            <a:extLst>
              <a:ext uri="{FF2B5EF4-FFF2-40B4-BE49-F238E27FC236}">
                <a16:creationId xmlns:a16="http://schemas.microsoft.com/office/drawing/2014/main" id="{43A3B6C8-77A4-4435-B44E-34883108C15B}"/>
              </a:ext>
            </a:extLst>
          </p:cNvPr>
          <p:cNvSpPr txBox="1">
            <a:spLocks/>
          </p:cNvSpPr>
          <p:nvPr/>
        </p:nvSpPr>
        <p:spPr>
          <a:xfrm>
            <a:off x="3201846" y="4011238"/>
            <a:ext cx="1548192" cy="345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algn="ctr"/>
            <a:r>
              <a:rPr lang="en-US" sz="1200" b="1" dirty="0"/>
              <a:t>PERFORMANCE OF THE BOT</a:t>
            </a:r>
          </a:p>
        </p:txBody>
      </p:sp>
    </p:spTree>
    <p:extLst>
      <p:ext uri="{BB962C8B-B14F-4D97-AF65-F5344CB8AC3E}">
        <p14:creationId xmlns:p14="http://schemas.microsoft.com/office/powerpoint/2010/main" val="113566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33F6098E-FE83-4F76-9EE3-255EEAFEFE1A}"/>
              </a:ext>
            </a:extLst>
          </p:cNvPr>
          <p:cNvCxnSpPr>
            <a:cxnSpLocks/>
            <a:stCxn id="79" idx="3"/>
          </p:cNvCxnSpPr>
          <p:nvPr/>
        </p:nvCxnSpPr>
        <p:spPr>
          <a:xfrm flipH="1">
            <a:off x="5277558" y="2469247"/>
            <a:ext cx="1708032" cy="2028325"/>
          </a:xfrm>
          <a:prstGeom prst="bentConnector4">
            <a:avLst>
              <a:gd name="adj1" fmla="val -28947"/>
              <a:gd name="adj2" fmla="val 99532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2E7A316-DC72-4EE4-AA89-47F271B8D260}"/>
              </a:ext>
            </a:extLst>
          </p:cNvPr>
          <p:cNvSpPr/>
          <p:nvPr/>
        </p:nvSpPr>
        <p:spPr>
          <a:xfrm>
            <a:off x="3885777" y="3561991"/>
            <a:ext cx="1236439" cy="1517798"/>
          </a:xfrm>
          <a:prstGeom prst="roundRect">
            <a:avLst/>
          </a:prstGeom>
          <a:solidFill>
            <a:srgbClr val="4A6AFE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tillium Web" panose="020B0604020202020204" charset="0"/>
              </a:rPr>
              <a:t>RL BOT</a:t>
            </a:r>
          </a:p>
          <a:p>
            <a:pPr algn="ctr"/>
            <a:endParaRPr lang="en-US" b="1" dirty="0">
              <a:solidFill>
                <a:schemeClr val="bg1"/>
              </a:solidFill>
              <a:latin typeface="Titillium Web" panose="020B0604020202020204" charset="0"/>
            </a:endParaRPr>
          </a:p>
          <a:p>
            <a:pPr algn="ctr"/>
            <a:endParaRPr lang="en-US" b="1" dirty="0">
              <a:solidFill>
                <a:schemeClr val="bg1"/>
              </a:solidFill>
              <a:latin typeface="Titillium Web" panose="020B0604020202020204" charset="0"/>
            </a:endParaRPr>
          </a:p>
          <a:p>
            <a:pPr algn="ctr"/>
            <a:endParaRPr lang="en-US" b="1" dirty="0">
              <a:solidFill>
                <a:schemeClr val="bg1"/>
              </a:solidFill>
              <a:latin typeface="Titillium Web" panose="020B0604020202020204" charset="0"/>
            </a:endParaRPr>
          </a:p>
          <a:p>
            <a:pPr algn="ctr"/>
            <a:endParaRPr lang="en-US" b="1" dirty="0">
              <a:solidFill>
                <a:schemeClr val="bg1"/>
              </a:solidFill>
              <a:latin typeface="Titillium Web" panose="020B0604020202020204" charset="0"/>
            </a:endParaRPr>
          </a:p>
        </p:txBody>
      </p:sp>
      <p:sp>
        <p:nvSpPr>
          <p:cNvPr id="3945" name="Google Shape;3945;p26"/>
          <p:cNvSpPr txBox="1">
            <a:spLocks noGrp="1"/>
          </p:cNvSpPr>
          <p:nvPr>
            <p:ph type="title" idx="4294967295"/>
          </p:nvPr>
        </p:nvSpPr>
        <p:spPr>
          <a:xfrm>
            <a:off x="513086" y="13031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rgbClr val="D3EBD5"/>
                </a:solidFill>
              </a:rPr>
              <a:t>OPERATION OF THE BOT</a:t>
            </a:r>
            <a:endParaRPr dirty="0">
              <a:solidFill>
                <a:srgbClr val="D3EBD5"/>
              </a:solidFill>
            </a:endParaRPr>
          </a:p>
        </p:txBody>
      </p:sp>
      <p:sp>
        <p:nvSpPr>
          <p:cNvPr id="3953" name="Google Shape;3953;p2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3074" name="Picture 2" descr="Database logo png 5 » PNG Image">
            <a:extLst>
              <a:ext uri="{FF2B5EF4-FFF2-40B4-BE49-F238E27FC236}">
                <a16:creationId xmlns:a16="http://schemas.microsoft.com/office/drawing/2014/main" id="{AC45D72D-55C2-472F-8635-B559EC1DD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573" y="1291684"/>
            <a:ext cx="553432" cy="553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atabase logo png 5 » PNG Image">
            <a:extLst>
              <a:ext uri="{FF2B5EF4-FFF2-40B4-BE49-F238E27FC236}">
                <a16:creationId xmlns:a16="http://schemas.microsoft.com/office/drawing/2014/main" id="{19103B33-51E2-40A2-A05B-24EFAF2C7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087" y="1284538"/>
            <a:ext cx="553432" cy="553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Database logo png 5 » PNG Image">
            <a:extLst>
              <a:ext uri="{FF2B5EF4-FFF2-40B4-BE49-F238E27FC236}">
                <a16:creationId xmlns:a16="http://schemas.microsoft.com/office/drawing/2014/main" id="{168FC393-5155-4338-9D74-608837A5D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005" y="1291683"/>
            <a:ext cx="553432" cy="553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Google Shape;3906;p21">
            <a:extLst>
              <a:ext uri="{FF2B5EF4-FFF2-40B4-BE49-F238E27FC236}">
                <a16:creationId xmlns:a16="http://schemas.microsoft.com/office/drawing/2014/main" id="{B4B7E4CE-59EA-45DF-ADF0-6C4F9BA2119E}"/>
              </a:ext>
            </a:extLst>
          </p:cNvPr>
          <p:cNvSpPr txBox="1">
            <a:spLocks/>
          </p:cNvSpPr>
          <p:nvPr/>
        </p:nvSpPr>
        <p:spPr>
          <a:xfrm>
            <a:off x="3037964" y="1151805"/>
            <a:ext cx="703035" cy="2278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sz="1050" b="1" dirty="0">
                <a:solidFill>
                  <a:schemeClr val="bg1"/>
                </a:solidFill>
                <a:latin typeface="Titillium Web" panose="020B0604020202020204" charset="0"/>
              </a:rPr>
              <a:t>AAPL</a:t>
            </a:r>
          </a:p>
        </p:txBody>
      </p:sp>
      <p:sp>
        <p:nvSpPr>
          <p:cNvPr id="17" name="Google Shape;3906;p21">
            <a:extLst>
              <a:ext uri="{FF2B5EF4-FFF2-40B4-BE49-F238E27FC236}">
                <a16:creationId xmlns:a16="http://schemas.microsoft.com/office/drawing/2014/main" id="{E092C375-FB1E-4D1D-8FC8-71D153A4B0EC}"/>
              </a:ext>
            </a:extLst>
          </p:cNvPr>
          <p:cNvSpPr txBox="1">
            <a:spLocks/>
          </p:cNvSpPr>
          <p:nvPr/>
        </p:nvSpPr>
        <p:spPr>
          <a:xfrm>
            <a:off x="4084449" y="1167359"/>
            <a:ext cx="553432" cy="4400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sz="1050" b="1" dirty="0">
                <a:solidFill>
                  <a:schemeClr val="bg1"/>
                </a:solidFill>
                <a:latin typeface="Titillium Web" panose="020B0604020202020204" charset="0"/>
              </a:rPr>
              <a:t>MSI</a:t>
            </a:r>
          </a:p>
        </p:txBody>
      </p:sp>
      <p:sp>
        <p:nvSpPr>
          <p:cNvPr id="18" name="Google Shape;3906;p21">
            <a:extLst>
              <a:ext uri="{FF2B5EF4-FFF2-40B4-BE49-F238E27FC236}">
                <a16:creationId xmlns:a16="http://schemas.microsoft.com/office/drawing/2014/main" id="{B953C1C0-D964-4C5B-A4B0-534875B8E375}"/>
              </a:ext>
            </a:extLst>
          </p:cNvPr>
          <p:cNvSpPr txBox="1">
            <a:spLocks/>
          </p:cNvSpPr>
          <p:nvPr/>
        </p:nvSpPr>
        <p:spPr>
          <a:xfrm>
            <a:off x="4989225" y="1160547"/>
            <a:ext cx="553432" cy="4400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sz="1050" b="1" dirty="0">
                <a:solidFill>
                  <a:schemeClr val="bg1"/>
                </a:solidFill>
                <a:latin typeface="Titillium Web" panose="020B0604020202020204" charset="0"/>
              </a:rPr>
              <a:t>SBUX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D5158302-9A7C-48A0-8FA1-68276BB46927}"/>
              </a:ext>
            </a:extLst>
          </p:cNvPr>
          <p:cNvCxnSpPr>
            <a:cxnSpLocks/>
            <a:stCxn id="3074" idx="2"/>
          </p:cNvCxnSpPr>
          <p:nvPr/>
        </p:nvCxnSpPr>
        <p:spPr>
          <a:xfrm rot="16200000" flipH="1">
            <a:off x="3339823" y="1961581"/>
            <a:ext cx="529429" cy="2964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C5C7E6E-08F8-48A0-BF8C-282EB778688F}"/>
              </a:ext>
            </a:extLst>
          </p:cNvPr>
          <p:cNvCxnSpPr>
            <a:cxnSpLocks/>
            <a:stCxn id="14" idx="2"/>
          </p:cNvCxnSpPr>
          <p:nvPr/>
        </p:nvCxnSpPr>
        <p:spPr>
          <a:xfrm rot="5400000">
            <a:off x="4931221" y="1967899"/>
            <a:ext cx="522285" cy="27671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89646F9-E0C8-42B4-83DC-B122CCA20462}"/>
              </a:ext>
            </a:extLst>
          </p:cNvPr>
          <p:cNvCxnSpPr>
            <a:cxnSpLocks/>
            <a:stCxn id="13" idx="2"/>
            <a:endCxn id="10" idx="3"/>
          </p:cNvCxnSpPr>
          <p:nvPr/>
        </p:nvCxnSpPr>
        <p:spPr>
          <a:xfrm>
            <a:off x="4409803" y="1837970"/>
            <a:ext cx="0" cy="5365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A435BA2D-320A-4551-A7D9-CB8AEEBB4F99}"/>
              </a:ext>
            </a:extLst>
          </p:cNvPr>
          <p:cNvSpPr/>
          <p:nvPr/>
        </p:nvSpPr>
        <p:spPr>
          <a:xfrm>
            <a:off x="3452805" y="2374545"/>
            <a:ext cx="1913995" cy="826935"/>
          </a:xfrm>
          <a:prstGeom prst="round2DiagRect">
            <a:avLst/>
          </a:prstGeom>
          <a:solidFill>
            <a:schemeClr val="accent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tillium Web" panose="020B0604020202020204" charset="0"/>
              </a:rPr>
              <a:t>STOCK TRADING ENVIRONMENT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09512DC-E834-4001-9623-61535D856BC1}"/>
              </a:ext>
            </a:extLst>
          </p:cNvPr>
          <p:cNvSpPr/>
          <p:nvPr/>
        </p:nvSpPr>
        <p:spPr>
          <a:xfrm>
            <a:off x="1339702" y="987716"/>
            <a:ext cx="1347925" cy="1328720"/>
          </a:xfrm>
          <a:prstGeom prst="ellipse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tillium Web" panose="020B0604020202020204" charset="0"/>
              </a:rPr>
              <a:t>REWARD SYSTEM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Titillium Web" panose="020B0604020202020204" charset="0"/>
              </a:rPr>
              <a:t>:</a:t>
            </a:r>
          </a:p>
          <a:p>
            <a:pPr algn="ctr"/>
            <a:r>
              <a:rPr lang="en-US" sz="1100" b="1" dirty="0">
                <a:solidFill>
                  <a:schemeClr val="bg1"/>
                </a:solidFill>
                <a:latin typeface="Titillium Web" panose="020B0604020202020204" charset="0"/>
              </a:rPr>
              <a:t>CHANGE IN PORTFOLIO</a:t>
            </a: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487F5CEB-492F-4D9A-BB40-4AA37AD183DB}"/>
              </a:ext>
            </a:extLst>
          </p:cNvPr>
          <p:cNvCxnSpPr>
            <a:cxnSpLocks/>
            <a:stCxn id="25" idx="4"/>
            <a:endCxn id="10" idx="2"/>
          </p:cNvCxnSpPr>
          <p:nvPr/>
        </p:nvCxnSpPr>
        <p:spPr>
          <a:xfrm rot="16200000" flipH="1">
            <a:off x="2497447" y="1832654"/>
            <a:ext cx="471577" cy="1439140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7" name="Picture 18" descr="Bot Expressions chat chatbot 2d 3d bot emoji expressions robot ...">
            <a:extLst>
              <a:ext uri="{FF2B5EF4-FFF2-40B4-BE49-F238E27FC236}">
                <a16:creationId xmlns:a16="http://schemas.microsoft.com/office/drawing/2014/main" id="{1167DBF8-75CD-420B-9EC6-537EFF6677C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clrChange>
              <a:clrFrom>
                <a:srgbClr val="FBFBFF"/>
              </a:clrFrom>
              <a:clrTo>
                <a:srgbClr val="FBFB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555" y="3678077"/>
            <a:ext cx="2206882" cy="165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8D7F6DD-B4FF-442E-9412-B80FBA0DE55B}"/>
              </a:ext>
            </a:extLst>
          </p:cNvPr>
          <p:cNvSpPr/>
          <p:nvPr/>
        </p:nvSpPr>
        <p:spPr>
          <a:xfrm>
            <a:off x="1343729" y="3436081"/>
            <a:ext cx="1913995" cy="7385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/>
              </a:solidFill>
              <a:latin typeface="Titillium Web" panose="020B0604020202020204" charset="0"/>
            </a:endParaRPr>
          </a:p>
          <a:p>
            <a:pPr algn="ctr"/>
            <a:endParaRPr lang="en-US" sz="1200" b="1" dirty="0">
              <a:solidFill>
                <a:schemeClr val="bg1"/>
              </a:solidFill>
              <a:latin typeface="Titillium Web" panose="020B0604020202020204" charset="0"/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Titillium Web" panose="020B0604020202020204" charset="0"/>
              </a:rPr>
              <a:t>STOCK TRADING VECTOR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55C80089-EB25-4BE3-8D80-292AF663852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9316" t="72010" r="15697" b="14335"/>
          <a:stretch/>
        </p:blipFill>
        <p:spPr>
          <a:xfrm>
            <a:off x="1535406" y="3547182"/>
            <a:ext cx="1519250" cy="259274"/>
          </a:xfrm>
          <a:prstGeom prst="roundRect">
            <a:avLst/>
          </a:prstGeom>
        </p:spPr>
      </p:pic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275A244C-EEC6-4BB4-B612-09B5F7BD00F1}"/>
              </a:ext>
            </a:extLst>
          </p:cNvPr>
          <p:cNvCxnSpPr>
            <a:cxnSpLocks/>
            <a:endCxn id="28" idx="2"/>
          </p:cNvCxnSpPr>
          <p:nvPr/>
        </p:nvCxnSpPr>
        <p:spPr>
          <a:xfrm rot="10800000">
            <a:off x="2300727" y="4174586"/>
            <a:ext cx="1585050" cy="241995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E07AD8BB-4045-46EA-AC90-9B2C9D0C2478}"/>
              </a:ext>
            </a:extLst>
          </p:cNvPr>
          <p:cNvCxnSpPr>
            <a:cxnSpLocks/>
            <a:stCxn id="28" idx="0"/>
          </p:cNvCxnSpPr>
          <p:nvPr/>
        </p:nvCxnSpPr>
        <p:spPr>
          <a:xfrm rot="5400000" flipH="1" flipV="1">
            <a:off x="2625303" y="2608579"/>
            <a:ext cx="502927" cy="1152078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D1263DFB-7A4A-4772-8C07-983131117EB7}"/>
              </a:ext>
            </a:extLst>
          </p:cNvPr>
          <p:cNvSpPr/>
          <p:nvPr/>
        </p:nvSpPr>
        <p:spPr>
          <a:xfrm>
            <a:off x="5739702" y="2784005"/>
            <a:ext cx="1245889" cy="4713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Titillium Web" panose="020B0604020202020204" charset="0"/>
              </a:rPr>
              <a:t>CURRENT STOCK PRICES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D5A29B2B-645C-4C5A-9D86-4E755B704A5B}"/>
              </a:ext>
            </a:extLst>
          </p:cNvPr>
          <p:cNvSpPr/>
          <p:nvPr/>
        </p:nvSpPr>
        <p:spPr>
          <a:xfrm>
            <a:off x="5739701" y="2331236"/>
            <a:ext cx="1245889" cy="276021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Titillium Web" panose="020B0604020202020204" charset="0"/>
              </a:rPr>
              <a:t>REWARD</a:t>
            </a:r>
          </a:p>
        </p:txBody>
      </p: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38FEFA0C-C5CB-4771-84D7-07BD17603313}"/>
              </a:ext>
            </a:extLst>
          </p:cNvPr>
          <p:cNvCxnSpPr>
            <a:cxnSpLocks/>
            <a:stCxn id="10" idx="0"/>
            <a:endCxn id="79" idx="1"/>
          </p:cNvCxnSpPr>
          <p:nvPr/>
        </p:nvCxnSpPr>
        <p:spPr>
          <a:xfrm flipV="1">
            <a:off x="5366800" y="2469247"/>
            <a:ext cx="372901" cy="3187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F887A149-A775-45AB-AD54-B4E09728156F}"/>
              </a:ext>
            </a:extLst>
          </p:cNvPr>
          <p:cNvCxnSpPr>
            <a:cxnSpLocks/>
            <a:stCxn id="10" idx="0"/>
            <a:endCxn id="78" idx="1"/>
          </p:cNvCxnSpPr>
          <p:nvPr/>
        </p:nvCxnSpPr>
        <p:spPr>
          <a:xfrm>
            <a:off x="5366800" y="2788013"/>
            <a:ext cx="372902" cy="2316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FC4248AE-CE39-4144-B699-A722B5F72315}"/>
              </a:ext>
            </a:extLst>
          </p:cNvPr>
          <p:cNvCxnSpPr>
            <a:cxnSpLocks/>
          </p:cNvCxnSpPr>
          <p:nvPr/>
        </p:nvCxnSpPr>
        <p:spPr>
          <a:xfrm flipH="1">
            <a:off x="5277557" y="2944844"/>
            <a:ext cx="1708033" cy="1254623"/>
          </a:xfrm>
          <a:prstGeom prst="bentConnector3">
            <a:avLst>
              <a:gd name="adj1" fmla="val -13384"/>
            </a:avLst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8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396024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accent3"/>
                </a:solidFill>
              </a:rPr>
              <a:t>DATA VISUALIZATION</a:t>
            </a:r>
            <a:endParaRPr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652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5" name="Google Shape;3905;p2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METHODS USED</a:t>
            </a:r>
            <a:endParaRPr dirty="0"/>
          </a:p>
        </p:txBody>
      </p:sp>
      <p:sp>
        <p:nvSpPr>
          <p:cNvPr id="3906" name="Google Shape;3906;p21"/>
          <p:cNvSpPr txBox="1">
            <a:spLocks noGrp="1"/>
          </p:cNvSpPr>
          <p:nvPr>
            <p:ph type="body" idx="1"/>
          </p:nvPr>
        </p:nvSpPr>
        <p:spPr>
          <a:xfrm>
            <a:off x="758101" y="3136605"/>
            <a:ext cx="2192575" cy="1713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LINE CHART</a:t>
            </a:r>
            <a:endParaRPr b="1" dirty="0"/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dirty="0"/>
              <a:t>This is to show the trend of stock prices, the forecast and the momentum which are needed to be plotted on a time axis.</a:t>
            </a:r>
            <a:endParaRPr dirty="0"/>
          </a:p>
        </p:txBody>
      </p:sp>
      <p:sp>
        <p:nvSpPr>
          <p:cNvPr id="3907" name="Google Shape;3907;p21"/>
          <p:cNvSpPr txBox="1">
            <a:spLocks noGrp="1"/>
          </p:cNvSpPr>
          <p:nvPr>
            <p:ph type="body" idx="2"/>
          </p:nvPr>
        </p:nvSpPr>
        <p:spPr>
          <a:xfrm>
            <a:off x="3115590" y="3136605"/>
            <a:ext cx="2179200" cy="1713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PIE CHART</a:t>
            </a:r>
            <a:endParaRPr b="1" dirty="0"/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dirty="0"/>
              <a:t>This is used to represent the accuracy of the forecast by showing by how many times did it miss the mark</a:t>
            </a:r>
            <a:endParaRPr dirty="0"/>
          </a:p>
        </p:txBody>
      </p:sp>
      <p:sp>
        <p:nvSpPr>
          <p:cNvPr id="3908" name="Google Shape;3908;p21"/>
          <p:cNvSpPr txBox="1">
            <a:spLocks noGrp="1"/>
          </p:cNvSpPr>
          <p:nvPr>
            <p:ph type="body" idx="3"/>
          </p:nvPr>
        </p:nvSpPr>
        <p:spPr>
          <a:xfrm>
            <a:off x="5379852" y="3136605"/>
            <a:ext cx="2290937" cy="1713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CANDLESTICK CHART</a:t>
            </a:r>
            <a:endParaRPr b="1" dirty="0"/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This is used to show the daily variation of the stock prices by representing  various aspects of the prices with box-plot like</a:t>
            </a:r>
            <a:endParaRPr dirty="0"/>
          </a:p>
        </p:txBody>
      </p:sp>
      <p:sp>
        <p:nvSpPr>
          <p:cNvPr id="3909" name="Google Shape;3909;p2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9218" name="Picture 2" descr="Line Graph Icon Transparent &amp; PNG Clipart Free Download - YWD">
            <a:extLst>
              <a:ext uri="{FF2B5EF4-FFF2-40B4-BE49-F238E27FC236}">
                <a16:creationId xmlns:a16="http://schemas.microsoft.com/office/drawing/2014/main" id="{03ACA654-9597-45A5-82BF-9E15DB2CF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87" y="2000115"/>
            <a:ext cx="1705602" cy="1104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Black background, diagram, finance, pie chart, presentation ...">
            <a:extLst>
              <a:ext uri="{FF2B5EF4-FFF2-40B4-BE49-F238E27FC236}">
                <a16:creationId xmlns:a16="http://schemas.microsoft.com/office/drawing/2014/main" id="{F27C7E3C-56B5-4904-B8E6-9014148F3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477" y="1761088"/>
            <a:ext cx="1463425" cy="146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Candlestick Chart PNG and Candlestick Chart Transparent Clipart ...">
            <a:extLst>
              <a:ext uri="{FF2B5EF4-FFF2-40B4-BE49-F238E27FC236}">
                <a16:creationId xmlns:a16="http://schemas.microsoft.com/office/drawing/2014/main" id="{8077BEF0-0DD9-4843-B2C6-E84394F60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051" y="1814531"/>
            <a:ext cx="1356537" cy="1356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468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7" name="Google Shape;3987;p30"/>
          <p:cNvSpPr txBox="1">
            <a:spLocks noGrp="1"/>
          </p:cNvSpPr>
          <p:nvPr>
            <p:ph type="title"/>
          </p:nvPr>
        </p:nvSpPr>
        <p:spPr>
          <a:xfrm>
            <a:off x="718325" y="42356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TECHNOLOGY STACK</a:t>
            </a:r>
            <a:endParaRPr dirty="0"/>
          </a:p>
        </p:txBody>
      </p:sp>
      <p:sp>
        <p:nvSpPr>
          <p:cNvPr id="3988" name="Google Shape;3988;p30"/>
          <p:cNvSpPr txBox="1">
            <a:spLocks noGrp="1"/>
          </p:cNvSpPr>
          <p:nvPr>
            <p:ph type="body" idx="1"/>
          </p:nvPr>
        </p:nvSpPr>
        <p:spPr>
          <a:xfrm>
            <a:off x="718300" y="201066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b="1" dirty="0"/>
              <a:t>Python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200" dirty="0"/>
              <a:t>The MongoDB interface and the code for both the ML algorithms are written in version 3.6</a:t>
            </a:r>
            <a:r>
              <a:rPr lang="en" sz="1200" dirty="0"/>
              <a:t>.</a:t>
            </a:r>
            <a:endParaRPr sz="1200" dirty="0"/>
          </a:p>
        </p:txBody>
      </p:sp>
      <p:sp>
        <p:nvSpPr>
          <p:cNvPr id="3989" name="Google Shape;3989;p30"/>
          <p:cNvSpPr txBox="1">
            <a:spLocks noGrp="1"/>
          </p:cNvSpPr>
          <p:nvPr>
            <p:ph type="body" idx="2"/>
          </p:nvPr>
        </p:nvSpPr>
        <p:spPr>
          <a:xfrm>
            <a:off x="3009263" y="201066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MongoDB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200" dirty="0"/>
              <a:t>This is used as the NoSQL structure to save and retrieve the stock data. To interface with the database, PyMongo is used</a:t>
            </a:r>
            <a:endParaRPr sz="1200" dirty="0"/>
          </a:p>
        </p:txBody>
      </p:sp>
      <p:sp>
        <p:nvSpPr>
          <p:cNvPr id="3990" name="Google Shape;3990;p30"/>
          <p:cNvSpPr txBox="1">
            <a:spLocks noGrp="1"/>
          </p:cNvSpPr>
          <p:nvPr>
            <p:ph type="body" idx="3"/>
          </p:nvPr>
        </p:nvSpPr>
        <p:spPr>
          <a:xfrm>
            <a:off x="5300225" y="201066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JavaScript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/>
              <a:t>This is used to make the front end page dynamic and to plot the charts using the graphic libraries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3991" name="Google Shape;3991;p30"/>
          <p:cNvSpPr txBox="1">
            <a:spLocks noGrp="1"/>
          </p:cNvSpPr>
          <p:nvPr>
            <p:ph type="body" idx="1"/>
          </p:nvPr>
        </p:nvSpPr>
        <p:spPr>
          <a:xfrm>
            <a:off x="718300" y="3957308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TensorFlow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200" dirty="0"/>
              <a:t>The LSTM network for the forecast is made using the version 1.4 of TensorFlow</a:t>
            </a:r>
            <a:endParaRPr sz="1200" dirty="0"/>
          </a:p>
        </p:txBody>
      </p:sp>
      <p:sp>
        <p:nvSpPr>
          <p:cNvPr id="3992" name="Google Shape;3992;p30"/>
          <p:cNvSpPr txBox="1">
            <a:spLocks noGrp="1"/>
          </p:cNvSpPr>
          <p:nvPr>
            <p:ph type="body" idx="2"/>
          </p:nvPr>
        </p:nvSpPr>
        <p:spPr>
          <a:xfrm>
            <a:off x="3009263" y="3957308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D3 and AmCharts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200" dirty="0"/>
              <a:t>These JavaScript libraries are used to make the visualization on the webpage. </a:t>
            </a:r>
            <a:endParaRPr sz="1200" dirty="0"/>
          </a:p>
        </p:txBody>
      </p:sp>
      <p:sp>
        <p:nvSpPr>
          <p:cNvPr id="3993" name="Google Shape;3993;p30"/>
          <p:cNvSpPr txBox="1">
            <a:spLocks noGrp="1"/>
          </p:cNvSpPr>
          <p:nvPr>
            <p:ph type="body" idx="3"/>
          </p:nvPr>
        </p:nvSpPr>
        <p:spPr>
          <a:xfrm>
            <a:off x="5300225" y="3957308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b="1" dirty="0"/>
              <a:t>HTML and PHP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/>
              <a:t>These are used to design the frontend of the webpage.</a:t>
            </a:r>
            <a:endParaRPr sz="1200" dirty="0"/>
          </a:p>
        </p:txBody>
      </p:sp>
      <p:sp>
        <p:nvSpPr>
          <p:cNvPr id="3994" name="Google Shape;3994;p30"/>
          <p:cNvSpPr txBox="1">
            <a:spLocks noGrp="1"/>
          </p:cNvSpPr>
          <p:nvPr>
            <p:ph type="sldNum" idx="12"/>
          </p:nvPr>
        </p:nvSpPr>
        <p:spPr>
          <a:xfrm>
            <a:off x="91531" y="49107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A14722C4-8857-4019-91B4-EE3EB1265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086" y="1328455"/>
            <a:ext cx="722533" cy="722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MongoDB - XebiaLabs">
            <a:extLst>
              <a:ext uri="{FF2B5EF4-FFF2-40B4-BE49-F238E27FC236}">
                <a16:creationId xmlns:a16="http://schemas.microsoft.com/office/drawing/2014/main" id="{B9B4A425-17D2-4D81-A988-353EAE1CF6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7" t="21911" r="30776" b="34885"/>
          <a:stretch/>
        </p:blipFill>
        <p:spPr bwMode="auto">
          <a:xfrm>
            <a:off x="3030286" y="1241109"/>
            <a:ext cx="866467" cy="923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javascript-logo – NUI Media">
            <a:extLst>
              <a:ext uri="{FF2B5EF4-FFF2-40B4-BE49-F238E27FC236}">
                <a16:creationId xmlns:a16="http://schemas.microsoft.com/office/drawing/2014/main" id="{C3F11F43-7142-4396-A019-AFC19F45E8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68" r="25696"/>
          <a:stretch/>
        </p:blipFill>
        <p:spPr bwMode="auto">
          <a:xfrm>
            <a:off x="5395310" y="1341155"/>
            <a:ext cx="744812" cy="8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The TensorFlow Blog">
            <a:extLst>
              <a:ext uri="{FF2B5EF4-FFF2-40B4-BE49-F238E27FC236}">
                <a16:creationId xmlns:a16="http://schemas.microsoft.com/office/drawing/2014/main" id="{0E4B6613-79B5-493D-82B4-6199652B4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00" y="3328721"/>
            <a:ext cx="887549" cy="895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4" descr="GitHub - d3/d3-logo: D3 brand assets.">
            <a:extLst>
              <a:ext uri="{FF2B5EF4-FFF2-40B4-BE49-F238E27FC236}">
                <a16:creationId xmlns:a16="http://schemas.microsoft.com/office/drawing/2014/main" id="{DBB5F5F5-6FE6-4DF3-8C88-54DC1A475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853" y="3590731"/>
            <a:ext cx="470370" cy="47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6" descr="amCharts transparent logo - amCharts">
            <a:extLst>
              <a:ext uri="{FF2B5EF4-FFF2-40B4-BE49-F238E27FC236}">
                <a16:creationId xmlns:a16="http://schemas.microsoft.com/office/drawing/2014/main" id="{57471B0E-50B8-4989-A045-52FB3379D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916" y="3681780"/>
            <a:ext cx="789674" cy="440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4" name="Picture 10" descr="HTML and CSS for beginners | Udemy">
            <a:extLst>
              <a:ext uri="{FF2B5EF4-FFF2-40B4-BE49-F238E27FC236}">
                <a16:creationId xmlns:a16="http://schemas.microsoft.com/office/drawing/2014/main" id="{0C1E5B2F-63D2-4CAF-9BF9-2F7C556750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95"/>
          <a:stretch/>
        </p:blipFill>
        <p:spPr bwMode="auto">
          <a:xfrm>
            <a:off x="5382816" y="3585565"/>
            <a:ext cx="1005924" cy="47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033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8" name="Google Shape;4038;p36"/>
          <p:cNvSpPr txBox="1">
            <a:spLocks noGrp="1"/>
          </p:cNvSpPr>
          <p:nvPr>
            <p:ph type="ctrTitle" idx="4294967295"/>
          </p:nvPr>
        </p:nvSpPr>
        <p:spPr>
          <a:xfrm>
            <a:off x="685800" y="74515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80BFB7"/>
                </a:solidFill>
              </a:rPr>
              <a:t>THANKS!</a:t>
            </a:r>
            <a:endParaRPr sz="6000">
              <a:solidFill>
                <a:srgbClr val="80BFB7"/>
              </a:solidFill>
            </a:endParaRPr>
          </a:p>
        </p:txBody>
      </p:sp>
      <p:sp>
        <p:nvSpPr>
          <p:cNvPr id="4040" name="Google Shape;4040;p36"/>
          <p:cNvSpPr txBox="1">
            <a:spLocks noGrp="1"/>
          </p:cNvSpPr>
          <p:nvPr>
            <p:ph type="body" idx="4294967295"/>
          </p:nvPr>
        </p:nvSpPr>
        <p:spPr>
          <a:xfrm>
            <a:off x="685800" y="2096102"/>
            <a:ext cx="4863900" cy="16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D3EBD5"/>
                </a:solidFill>
              </a:rPr>
              <a:t>TEAM: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D3EBD5"/>
                </a:solidFill>
              </a:rPr>
              <a:t>ADITYA KHOCHARE:		PA13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D3EBD5"/>
                </a:solidFill>
              </a:rPr>
              <a:t>SUYASH LADDA:		PC12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D3EBD5"/>
                </a:solidFill>
              </a:rPr>
              <a:t>VISHWA SINGH:		PC14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D3EBD5"/>
                </a:solidFill>
              </a:rPr>
              <a:t>DHEERAJ KOMANDUR:	PC23</a:t>
            </a:r>
          </a:p>
        </p:txBody>
      </p:sp>
      <p:sp>
        <p:nvSpPr>
          <p:cNvPr id="4041" name="Google Shape;4041;p3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685799" y="2878750"/>
            <a:ext cx="577879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WHAT IS OUR PROJECT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689273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Few Sectors Have Escaped August's Stock-Market Selloff - WSJ">
            <a:extLst>
              <a:ext uri="{FF2B5EF4-FFF2-40B4-BE49-F238E27FC236}">
                <a16:creationId xmlns:a16="http://schemas.microsoft.com/office/drawing/2014/main" id="{42497D60-B6B8-4A2A-8171-70C4DD5754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03" t="2246" r="39480"/>
          <a:stretch/>
        </p:blipFill>
        <p:spPr bwMode="auto">
          <a:xfrm>
            <a:off x="0" y="0"/>
            <a:ext cx="2923954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3319625" y="440348"/>
            <a:ext cx="3731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 dirty="0"/>
              <a:t>GOAL </a:t>
            </a:r>
            <a:endParaRPr sz="6000" dirty="0"/>
          </a:p>
        </p:txBody>
      </p:sp>
      <p:sp>
        <p:nvSpPr>
          <p:cNvPr id="3851" name="Google Shape;3851;p15"/>
          <p:cNvSpPr txBox="1">
            <a:spLocks noGrp="1"/>
          </p:cNvSpPr>
          <p:nvPr>
            <p:ph type="subTitle" idx="4294967295"/>
          </p:nvPr>
        </p:nvSpPr>
        <p:spPr>
          <a:xfrm>
            <a:off x="3094074" y="1740121"/>
            <a:ext cx="4678325" cy="24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800" dirty="0"/>
              <a:t>Stock trading requires a lot of expertise and experience </a:t>
            </a:r>
          </a:p>
          <a:p>
            <a:pPr lvl="0"/>
            <a:r>
              <a:rPr lang="en-US" sz="1800" dirty="0"/>
              <a:t>This scares away people who want to get into the venture </a:t>
            </a:r>
          </a:p>
          <a:p>
            <a:pPr marL="76200" lvl="0" indent="0">
              <a:buNone/>
            </a:pPr>
            <a:endParaRPr lang="en-US" sz="1800" dirty="0"/>
          </a:p>
          <a:p>
            <a:pPr marL="0" lvl="0" indent="0">
              <a:buNone/>
            </a:pPr>
            <a:r>
              <a:rPr lang="en-US" sz="1800" dirty="0"/>
              <a:t>Our goal is to make a platform that uses ML algorithms and easy to understand charts to make the venture more accessible </a:t>
            </a:r>
          </a:p>
        </p:txBody>
      </p:sp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5" name="Google Shape;3905;p2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THE STRUCTURE </a:t>
            </a:r>
            <a:endParaRPr dirty="0"/>
          </a:p>
        </p:txBody>
      </p:sp>
      <p:sp>
        <p:nvSpPr>
          <p:cNvPr id="3906" name="Google Shape;3906;p21"/>
          <p:cNvSpPr txBox="1">
            <a:spLocks noGrp="1"/>
          </p:cNvSpPr>
          <p:nvPr>
            <p:ph type="body" idx="1"/>
          </p:nvPr>
        </p:nvSpPr>
        <p:spPr>
          <a:xfrm>
            <a:off x="718300" y="3136605"/>
            <a:ext cx="2179200" cy="1713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USER DASHBOARD</a:t>
            </a:r>
            <a:endParaRPr b="1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dirty="0"/>
              <a:t>Gives the general information about the users stock portfolio and basic info about the stocks they own.</a:t>
            </a:r>
            <a:endParaRPr dirty="0"/>
          </a:p>
        </p:txBody>
      </p:sp>
      <p:sp>
        <p:nvSpPr>
          <p:cNvPr id="3907" name="Google Shape;3907;p21"/>
          <p:cNvSpPr txBox="1">
            <a:spLocks noGrp="1"/>
          </p:cNvSpPr>
          <p:nvPr>
            <p:ph type="body" idx="2"/>
          </p:nvPr>
        </p:nvSpPr>
        <p:spPr>
          <a:xfrm>
            <a:off x="3009263" y="3136605"/>
            <a:ext cx="2179200" cy="1713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TRADING BOT SUGGESTION</a:t>
            </a:r>
            <a:endParaRPr b="1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dirty="0"/>
              <a:t>A reinforcement bot will make suggestion on what stocks to sell or buy.</a:t>
            </a:r>
            <a:endParaRPr dirty="0"/>
          </a:p>
        </p:txBody>
      </p:sp>
      <p:sp>
        <p:nvSpPr>
          <p:cNvPr id="3908" name="Google Shape;3908;p21"/>
          <p:cNvSpPr txBox="1">
            <a:spLocks noGrp="1"/>
          </p:cNvSpPr>
          <p:nvPr>
            <p:ph type="body" idx="3"/>
          </p:nvPr>
        </p:nvSpPr>
        <p:spPr>
          <a:xfrm>
            <a:off x="5300226" y="3136605"/>
            <a:ext cx="2179174" cy="1713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FORECAST CHART</a:t>
            </a:r>
            <a:endParaRPr b="1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Charts to show the forecasted values of the stocks they own with the candle 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09" name="Google Shape;3909;p2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050" name="Picture 2" descr="What Is A Datadashboard and What is the Best Way to Use Them">
            <a:extLst>
              <a:ext uri="{FF2B5EF4-FFF2-40B4-BE49-F238E27FC236}">
                <a16:creationId xmlns:a16="http://schemas.microsoft.com/office/drawing/2014/main" id="{600CEF7C-5DAA-460A-898E-37F6C4475B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20" t="27701" r="32946" b="25788"/>
          <a:stretch/>
        </p:blipFill>
        <p:spPr bwMode="auto">
          <a:xfrm>
            <a:off x="1070695" y="1750999"/>
            <a:ext cx="1497328" cy="1433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nversational AI Platform - ServisBOT for AI Chatbot Solutions ...">
            <a:extLst>
              <a:ext uri="{FF2B5EF4-FFF2-40B4-BE49-F238E27FC236}">
                <a16:creationId xmlns:a16="http://schemas.microsoft.com/office/drawing/2014/main" id="{F0073B2B-A322-4E9A-A5A9-D5889F91F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645" y="1723154"/>
            <a:ext cx="1497328" cy="1563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cons of financial analytics charts and graphs Vector Image">
            <a:extLst>
              <a:ext uri="{FF2B5EF4-FFF2-40B4-BE49-F238E27FC236}">
                <a16:creationId xmlns:a16="http://schemas.microsoft.com/office/drawing/2014/main" id="{E076D62D-9478-42FC-A4DE-4FD13C8CE0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30"/>
          <a:stretch/>
        </p:blipFill>
        <p:spPr bwMode="auto">
          <a:xfrm>
            <a:off x="5825990" y="2006895"/>
            <a:ext cx="1063907" cy="1217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5" name="Google Shape;3945;p26"/>
          <p:cNvSpPr txBox="1">
            <a:spLocks noGrp="1"/>
          </p:cNvSpPr>
          <p:nvPr>
            <p:ph type="title" idx="4294967295"/>
          </p:nvPr>
        </p:nvSpPr>
        <p:spPr>
          <a:xfrm>
            <a:off x="513086" y="13031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rgbClr val="D3EBD5"/>
                </a:solidFill>
              </a:rPr>
              <a:t>FLOW OF THE SYSTEM</a:t>
            </a:r>
            <a:endParaRPr dirty="0">
              <a:solidFill>
                <a:srgbClr val="D3EBD5"/>
              </a:solidFill>
            </a:endParaRPr>
          </a:p>
        </p:txBody>
      </p:sp>
      <p:sp>
        <p:nvSpPr>
          <p:cNvPr id="3953" name="Google Shape;3953;p2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074" name="Picture 2" descr="Database logo png 5 » PNG Image">
            <a:extLst>
              <a:ext uri="{FF2B5EF4-FFF2-40B4-BE49-F238E27FC236}">
                <a16:creationId xmlns:a16="http://schemas.microsoft.com/office/drawing/2014/main" id="{AC45D72D-55C2-472F-8635-B559EC1DD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89" y="1545431"/>
            <a:ext cx="743837" cy="74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atabase logo png 5 » PNG Image">
            <a:extLst>
              <a:ext uri="{FF2B5EF4-FFF2-40B4-BE49-F238E27FC236}">
                <a16:creationId xmlns:a16="http://schemas.microsoft.com/office/drawing/2014/main" id="{19103B33-51E2-40A2-A05B-24EFAF2C7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502" y="1538285"/>
            <a:ext cx="743837" cy="74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Database logo png 5 » PNG Image">
            <a:extLst>
              <a:ext uri="{FF2B5EF4-FFF2-40B4-BE49-F238E27FC236}">
                <a16:creationId xmlns:a16="http://schemas.microsoft.com/office/drawing/2014/main" id="{168FC393-5155-4338-9D74-608837A5D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521" y="1545430"/>
            <a:ext cx="743837" cy="74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Google Shape;3906;p21">
            <a:extLst>
              <a:ext uri="{FF2B5EF4-FFF2-40B4-BE49-F238E27FC236}">
                <a16:creationId xmlns:a16="http://schemas.microsoft.com/office/drawing/2014/main" id="{057F8DBB-5366-45BE-8737-C388C3B1910E}"/>
              </a:ext>
            </a:extLst>
          </p:cNvPr>
          <p:cNvSpPr txBox="1">
            <a:spLocks/>
          </p:cNvSpPr>
          <p:nvPr/>
        </p:nvSpPr>
        <p:spPr>
          <a:xfrm>
            <a:off x="185955" y="996914"/>
            <a:ext cx="2556528" cy="4890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b="1" dirty="0">
                <a:solidFill>
                  <a:schemeClr val="bg1"/>
                </a:solidFill>
                <a:latin typeface="Titillium Web" panose="020B0604020202020204" charset="0"/>
              </a:rPr>
              <a:t>MongoDB DATABASES</a:t>
            </a:r>
          </a:p>
        </p:txBody>
      </p:sp>
      <p:sp>
        <p:nvSpPr>
          <p:cNvPr id="16" name="Google Shape;3906;p21">
            <a:extLst>
              <a:ext uri="{FF2B5EF4-FFF2-40B4-BE49-F238E27FC236}">
                <a16:creationId xmlns:a16="http://schemas.microsoft.com/office/drawing/2014/main" id="{B4B7E4CE-59EA-45DF-ADF0-6C4F9BA2119E}"/>
              </a:ext>
            </a:extLst>
          </p:cNvPr>
          <p:cNvSpPr txBox="1">
            <a:spLocks/>
          </p:cNvSpPr>
          <p:nvPr/>
        </p:nvSpPr>
        <p:spPr>
          <a:xfrm>
            <a:off x="71481" y="1405553"/>
            <a:ext cx="933733" cy="2532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b="1" dirty="0">
                <a:solidFill>
                  <a:schemeClr val="bg1"/>
                </a:solidFill>
                <a:latin typeface="Titillium Web" panose="020B0604020202020204" charset="0"/>
              </a:rPr>
              <a:t>AAPL</a:t>
            </a:r>
          </a:p>
        </p:txBody>
      </p:sp>
      <p:sp>
        <p:nvSpPr>
          <p:cNvPr id="17" name="Google Shape;3906;p21">
            <a:extLst>
              <a:ext uri="{FF2B5EF4-FFF2-40B4-BE49-F238E27FC236}">
                <a16:creationId xmlns:a16="http://schemas.microsoft.com/office/drawing/2014/main" id="{E092C375-FB1E-4D1D-8FC8-71D153A4B0EC}"/>
              </a:ext>
            </a:extLst>
          </p:cNvPr>
          <p:cNvSpPr txBox="1">
            <a:spLocks/>
          </p:cNvSpPr>
          <p:nvPr/>
        </p:nvSpPr>
        <p:spPr>
          <a:xfrm>
            <a:off x="1149865" y="1421106"/>
            <a:ext cx="735038" cy="4890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b="1" dirty="0">
                <a:solidFill>
                  <a:schemeClr val="bg1"/>
                </a:solidFill>
                <a:latin typeface="Titillium Web" panose="020B0604020202020204" charset="0"/>
              </a:rPr>
              <a:t>MSI</a:t>
            </a:r>
          </a:p>
        </p:txBody>
      </p:sp>
      <p:sp>
        <p:nvSpPr>
          <p:cNvPr id="18" name="Google Shape;3906;p21">
            <a:extLst>
              <a:ext uri="{FF2B5EF4-FFF2-40B4-BE49-F238E27FC236}">
                <a16:creationId xmlns:a16="http://schemas.microsoft.com/office/drawing/2014/main" id="{B953C1C0-D964-4C5B-A4B0-534875B8E375}"/>
              </a:ext>
            </a:extLst>
          </p:cNvPr>
          <p:cNvSpPr txBox="1">
            <a:spLocks/>
          </p:cNvSpPr>
          <p:nvPr/>
        </p:nvSpPr>
        <p:spPr>
          <a:xfrm>
            <a:off x="2022742" y="1414294"/>
            <a:ext cx="735038" cy="4890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b="1" dirty="0">
                <a:solidFill>
                  <a:schemeClr val="bg1"/>
                </a:solidFill>
                <a:latin typeface="Titillium Web" panose="020B0604020202020204" charset="0"/>
              </a:rPr>
              <a:t>SBUX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D5158302-9A7C-48A0-8FA1-68276BB46927}"/>
              </a:ext>
            </a:extLst>
          </p:cNvPr>
          <p:cNvCxnSpPr>
            <a:cxnSpLocks/>
          </p:cNvCxnSpPr>
          <p:nvPr/>
        </p:nvCxnSpPr>
        <p:spPr>
          <a:xfrm rot="16200000" flipH="1">
            <a:off x="427173" y="2436469"/>
            <a:ext cx="1134418" cy="84001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C5C7E6E-08F8-48A0-BF8C-282EB778688F}"/>
              </a:ext>
            </a:extLst>
          </p:cNvPr>
          <p:cNvCxnSpPr>
            <a:cxnSpLocks/>
          </p:cNvCxnSpPr>
          <p:nvPr/>
        </p:nvCxnSpPr>
        <p:spPr>
          <a:xfrm rot="5400000">
            <a:off x="1488173" y="2431152"/>
            <a:ext cx="1134419" cy="85064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89646F9-E0C8-42B4-83DC-B122CCA20462}"/>
              </a:ext>
            </a:extLst>
          </p:cNvPr>
          <p:cNvCxnSpPr>
            <a:cxnSpLocks/>
          </p:cNvCxnSpPr>
          <p:nvPr/>
        </p:nvCxnSpPr>
        <p:spPr>
          <a:xfrm flipH="1">
            <a:off x="1516906" y="2271489"/>
            <a:ext cx="1" cy="11415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076" name="Picture 4" descr="How to create a cycle flow chart using four arrows in a circle ...">
            <a:extLst>
              <a:ext uri="{FF2B5EF4-FFF2-40B4-BE49-F238E27FC236}">
                <a16:creationId xmlns:a16="http://schemas.microsoft.com/office/drawing/2014/main" id="{529A8665-999A-4D06-BCAF-FE05355C3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43" y="3399154"/>
            <a:ext cx="1579162" cy="1579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Google Shape;3906;p21">
            <a:extLst>
              <a:ext uri="{FF2B5EF4-FFF2-40B4-BE49-F238E27FC236}">
                <a16:creationId xmlns:a16="http://schemas.microsoft.com/office/drawing/2014/main" id="{416461F2-FB2E-4AAB-BE55-0D4175D06A2E}"/>
              </a:ext>
            </a:extLst>
          </p:cNvPr>
          <p:cNvSpPr txBox="1">
            <a:spLocks/>
          </p:cNvSpPr>
          <p:nvPr/>
        </p:nvSpPr>
        <p:spPr>
          <a:xfrm>
            <a:off x="1085546" y="3809561"/>
            <a:ext cx="862720" cy="4890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sz="1100" b="1" dirty="0">
                <a:solidFill>
                  <a:schemeClr val="bg1"/>
                </a:solidFill>
                <a:latin typeface="Titillium Web" panose="020B0604020202020204" charset="0"/>
              </a:rPr>
              <a:t>SELECTION AND FILTER 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4E69E440-0A96-42CE-AE66-078DCABFC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257" y="3306672"/>
            <a:ext cx="857401" cy="85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Google Shape;3906;p21">
            <a:extLst>
              <a:ext uri="{FF2B5EF4-FFF2-40B4-BE49-F238E27FC236}">
                <a16:creationId xmlns:a16="http://schemas.microsoft.com/office/drawing/2014/main" id="{9051CAF7-3A4A-4E06-AB9B-5D6392B18601}"/>
              </a:ext>
            </a:extLst>
          </p:cNvPr>
          <p:cNvSpPr txBox="1">
            <a:spLocks/>
          </p:cNvSpPr>
          <p:nvPr/>
        </p:nvSpPr>
        <p:spPr>
          <a:xfrm>
            <a:off x="2957910" y="4029083"/>
            <a:ext cx="1080093" cy="4890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sz="1100" b="1" dirty="0">
                <a:solidFill>
                  <a:schemeClr val="bg1"/>
                </a:solidFill>
                <a:latin typeface="Titillium Web" panose="020B0604020202020204" charset="0"/>
              </a:rPr>
              <a:t>DATA IN SIMPLE CSV FORMAT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999149ED-B0E8-4E9F-B969-958CAAC02C6E}"/>
              </a:ext>
            </a:extLst>
          </p:cNvPr>
          <p:cNvCxnSpPr>
            <a:cxnSpLocks/>
            <a:stCxn id="3076" idx="3"/>
            <a:endCxn id="3078" idx="1"/>
          </p:cNvCxnSpPr>
          <p:nvPr/>
        </p:nvCxnSpPr>
        <p:spPr>
          <a:xfrm flipV="1">
            <a:off x="2311805" y="3735373"/>
            <a:ext cx="757452" cy="4533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080" name="Picture 8" descr="Introduction to MapReduce for .NET Developers - DeveloperZen">
            <a:extLst>
              <a:ext uri="{FF2B5EF4-FFF2-40B4-BE49-F238E27FC236}">
                <a16:creationId xmlns:a16="http://schemas.microsoft.com/office/drawing/2014/main" id="{E2063F78-77D8-47DA-9825-EECF436392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5" b="6563"/>
          <a:stretch/>
        </p:blipFill>
        <p:spPr bwMode="auto">
          <a:xfrm>
            <a:off x="4866967" y="3214084"/>
            <a:ext cx="1140880" cy="595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440C0482-96AF-4543-B487-3C8F25264F3E}"/>
              </a:ext>
            </a:extLst>
          </p:cNvPr>
          <p:cNvCxnSpPr>
            <a:cxnSpLocks/>
            <a:stCxn id="3078" idx="3"/>
            <a:endCxn id="3080" idx="1"/>
          </p:cNvCxnSpPr>
          <p:nvPr/>
        </p:nvCxnSpPr>
        <p:spPr>
          <a:xfrm flipV="1">
            <a:off x="3926658" y="3511823"/>
            <a:ext cx="940309" cy="223550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C7A7B85B-E651-49F4-9925-42AE08243A6C}"/>
              </a:ext>
            </a:extLst>
          </p:cNvPr>
          <p:cNvCxnSpPr>
            <a:cxnSpLocks/>
            <a:stCxn id="3080" idx="3"/>
            <a:endCxn id="3084" idx="0"/>
          </p:cNvCxnSpPr>
          <p:nvPr/>
        </p:nvCxnSpPr>
        <p:spPr>
          <a:xfrm>
            <a:off x="6007847" y="3511823"/>
            <a:ext cx="620679" cy="674729"/>
          </a:xfrm>
          <a:prstGeom prst="bent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084" name="Picture 12" descr="Momentum Indicates Stock Price Strength">
            <a:extLst>
              <a:ext uri="{FF2B5EF4-FFF2-40B4-BE49-F238E27FC236}">
                <a16:creationId xmlns:a16="http://schemas.microsoft.com/office/drawing/2014/main" id="{45D3C23C-5D83-4454-A495-CD7BADBE42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clrChange>
              <a:clrFrom>
                <a:srgbClr val="0E5899"/>
              </a:clrFrom>
              <a:clrTo>
                <a:srgbClr val="0E5899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189" r="8736" b="11908"/>
          <a:stretch/>
        </p:blipFill>
        <p:spPr bwMode="auto">
          <a:xfrm>
            <a:off x="5838945" y="4186552"/>
            <a:ext cx="1579162" cy="631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Google Shape;3906;p21">
            <a:extLst>
              <a:ext uri="{FF2B5EF4-FFF2-40B4-BE49-F238E27FC236}">
                <a16:creationId xmlns:a16="http://schemas.microsoft.com/office/drawing/2014/main" id="{94F3942B-7FE5-48BE-B0C1-AA42B7E87BBA}"/>
              </a:ext>
            </a:extLst>
          </p:cNvPr>
          <p:cNvSpPr txBox="1">
            <a:spLocks/>
          </p:cNvSpPr>
          <p:nvPr/>
        </p:nvSpPr>
        <p:spPr>
          <a:xfrm>
            <a:off x="5729795" y="4620814"/>
            <a:ext cx="1797462" cy="4890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sz="1100" b="1" dirty="0">
                <a:solidFill>
                  <a:schemeClr val="bg1"/>
                </a:solidFill>
                <a:latin typeface="Titillium Web" panose="020B0604020202020204" charset="0"/>
              </a:rPr>
              <a:t>MOMENTUM AND OTHER CENTRAL TENDENCIES</a:t>
            </a:r>
          </a:p>
        </p:txBody>
      </p:sp>
      <p:pic>
        <p:nvPicPr>
          <p:cNvPr id="3088" name="Picture 16" descr="Illustrated Guide to LSTM's and GRU's: A step by step explanation">
            <a:extLst>
              <a:ext uri="{FF2B5EF4-FFF2-40B4-BE49-F238E27FC236}">
                <a16:creationId xmlns:a16="http://schemas.microsoft.com/office/drawing/2014/main" id="{EC89BBCA-F9D1-43C6-A041-E16C36077C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56" t="12158" r="23600" b="34664"/>
          <a:stretch/>
        </p:blipFill>
        <p:spPr bwMode="auto">
          <a:xfrm>
            <a:off x="4866967" y="691432"/>
            <a:ext cx="1222359" cy="690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Google Shape;3906;p21">
            <a:extLst>
              <a:ext uri="{FF2B5EF4-FFF2-40B4-BE49-F238E27FC236}">
                <a16:creationId xmlns:a16="http://schemas.microsoft.com/office/drawing/2014/main" id="{9C985722-1EEE-4AD3-B2BA-34D1DCA2BED4}"/>
              </a:ext>
            </a:extLst>
          </p:cNvPr>
          <p:cNvSpPr txBox="1">
            <a:spLocks/>
          </p:cNvSpPr>
          <p:nvPr/>
        </p:nvSpPr>
        <p:spPr>
          <a:xfrm>
            <a:off x="4538676" y="3754726"/>
            <a:ext cx="1797462" cy="4890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sz="1100" b="1" dirty="0">
                <a:solidFill>
                  <a:schemeClr val="bg1"/>
                </a:solidFill>
                <a:latin typeface="Titillium Web" panose="020B0604020202020204" charset="0"/>
              </a:rPr>
              <a:t>MapReduce</a:t>
            </a:r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9CC5218F-FD7B-43F9-8FF4-09725BD6D646}"/>
              </a:ext>
            </a:extLst>
          </p:cNvPr>
          <p:cNvCxnSpPr>
            <a:cxnSpLocks/>
            <a:stCxn id="3078" idx="3"/>
            <a:endCxn id="3088" idx="1"/>
          </p:cNvCxnSpPr>
          <p:nvPr/>
        </p:nvCxnSpPr>
        <p:spPr>
          <a:xfrm flipV="1">
            <a:off x="3926658" y="1036703"/>
            <a:ext cx="940309" cy="2698670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1" name="Google Shape;3906;p21">
            <a:extLst>
              <a:ext uri="{FF2B5EF4-FFF2-40B4-BE49-F238E27FC236}">
                <a16:creationId xmlns:a16="http://schemas.microsoft.com/office/drawing/2014/main" id="{20BC599C-B6D5-45ED-8499-ADACACDF48DA}"/>
              </a:ext>
            </a:extLst>
          </p:cNvPr>
          <p:cNvSpPr txBox="1">
            <a:spLocks/>
          </p:cNvSpPr>
          <p:nvPr/>
        </p:nvSpPr>
        <p:spPr>
          <a:xfrm>
            <a:off x="4601790" y="1237733"/>
            <a:ext cx="1797462" cy="4890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sz="1100" b="1" dirty="0">
                <a:solidFill>
                  <a:schemeClr val="bg1"/>
                </a:solidFill>
                <a:latin typeface="Titillium Web" panose="020B0604020202020204" charset="0"/>
              </a:rPr>
              <a:t>LSTM CELL</a:t>
            </a:r>
          </a:p>
        </p:txBody>
      </p:sp>
      <p:pic>
        <p:nvPicPr>
          <p:cNvPr id="3090" name="Picture 18" descr="Bot Expressions chat chatbot 2d 3d bot emoji expressions robot ...">
            <a:extLst>
              <a:ext uri="{FF2B5EF4-FFF2-40B4-BE49-F238E27FC236}">
                <a16:creationId xmlns:a16="http://schemas.microsoft.com/office/drawing/2014/main" id="{62D0B890-859E-4576-A8E7-A9B84D8BE09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11">
            <a:clrChange>
              <a:clrFrom>
                <a:srgbClr val="FBFBFF"/>
              </a:clrFrom>
              <a:clrTo>
                <a:srgbClr val="FBFB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4630" y="1740813"/>
            <a:ext cx="1522367" cy="114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Google Shape;3906;p21">
            <a:extLst>
              <a:ext uri="{FF2B5EF4-FFF2-40B4-BE49-F238E27FC236}">
                <a16:creationId xmlns:a16="http://schemas.microsoft.com/office/drawing/2014/main" id="{639B9620-816F-44BA-8BD6-630CBFC375CF}"/>
              </a:ext>
            </a:extLst>
          </p:cNvPr>
          <p:cNvSpPr txBox="1">
            <a:spLocks/>
          </p:cNvSpPr>
          <p:nvPr/>
        </p:nvSpPr>
        <p:spPr>
          <a:xfrm>
            <a:off x="4814865" y="2536877"/>
            <a:ext cx="829777" cy="3852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sz="1100" b="1" dirty="0">
                <a:solidFill>
                  <a:schemeClr val="bg1"/>
                </a:solidFill>
                <a:latin typeface="Titillium Web" panose="020B0604020202020204" charset="0"/>
              </a:rPr>
              <a:t>RL BOT</a:t>
            </a: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AE9EBC47-32DD-4A3E-A748-BCFFD5AE3BEF}"/>
              </a:ext>
            </a:extLst>
          </p:cNvPr>
          <p:cNvCxnSpPr>
            <a:cxnSpLocks/>
          </p:cNvCxnSpPr>
          <p:nvPr/>
        </p:nvCxnSpPr>
        <p:spPr>
          <a:xfrm>
            <a:off x="5632875" y="2311700"/>
            <a:ext cx="537311" cy="317735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094" name="Picture 22" descr="Stock Market Logos Vector Images (over 5,500)">
            <a:extLst>
              <a:ext uri="{FF2B5EF4-FFF2-40B4-BE49-F238E27FC236}">
                <a16:creationId xmlns:a16="http://schemas.microsoft.com/office/drawing/2014/main" id="{987464EE-052F-4431-A327-25312C4AB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530" y="1793261"/>
            <a:ext cx="1188391" cy="1248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Google Shape;3906;p21">
            <a:extLst>
              <a:ext uri="{FF2B5EF4-FFF2-40B4-BE49-F238E27FC236}">
                <a16:creationId xmlns:a16="http://schemas.microsoft.com/office/drawing/2014/main" id="{43A0BE53-51A5-4854-8817-EB64AAF24E5D}"/>
              </a:ext>
            </a:extLst>
          </p:cNvPr>
          <p:cNvSpPr txBox="1">
            <a:spLocks/>
          </p:cNvSpPr>
          <p:nvPr/>
        </p:nvSpPr>
        <p:spPr>
          <a:xfrm>
            <a:off x="5955811" y="2625322"/>
            <a:ext cx="1079828" cy="3852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sz="1100" b="1" dirty="0">
                <a:solidFill>
                  <a:schemeClr val="bg1"/>
                </a:solidFill>
                <a:latin typeface="Titillium Web" panose="020B0604020202020204" charset="0"/>
              </a:rPr>
              <a:t>TRADING SUGGESTIONS</a:t>
            </a: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C1138866-5DE4-4123-A554-37DF0E6C29B4}"/>
              </a:ext>
            </a:extLst>
          </p:cNvPr>
          <p:cNvCxnSpPr>
            <a:cxnSpLocks/>
          </p:cNvCxnSpPr>
          <p:nvPr/>
        </p:nvCxnSpPr>
        <p:spPr>
          <a:xfrm flipV="1">
            <a:off x="4001089" y="2311701"/>
            <a:ext cx="793793" cy="1423672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096" name="Picture 24" descr="GitHub - d3/d3-logo: D3 brand assets.">
            <a:extLst>
              <a:ext uri="{FF2B5EF4-FFF2-40B4-BE49-F238E27FC236}">
                <a16:creationId xmlns:a16="http://schemas.microsoft.com/office/drawing/2014/main" id="{F9C888E1-6A3A-4469-9B9E-384A78CD9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816" y="475670"/>
            <a:ext cx="470370" cy="47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8" name="Picture 26" descr="amCharts transparent logo - amCharts">
            <a:extLst>
              <a:ext uri="{FF2B5EF4-FFF2-40B4-BE49-F238E27FC236}">
                <a16:creationId xmlns:a16="http://schemas.microsoft.com/office/drawing/2014/main" id="{B7A014DC-1F53-4BC7-BD2D-C90252BE5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164" y="954728"/>
            <a:ext cx="789674" cy="440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F8F83C0C-8DC8-4C23-94C6-0D4F19E3641E}"/>
              </a:ext>
            </a:extLst>
          </p:cNvPr>
          <p:cNvSpPr/>
          <p:nvPr/>
        </p:nvSpPr>
        <p:spPr>
          <a:xfrm>
            <a:off x="6654436" y="318976"/>
            <a:ext cx="790035" cy="116354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3F3B4E82-AB9E-427B-BD03-4EFAD1A2A26C}"/>
              </a:ext>
            </a:extLst>
          </p:cNvPr>
          <p:cNvCxnSpPr>
            <a:cxnSpLocks/>
            <a:stCxn id="3088" idx="3"/>
            <a:endCxn id="70" idx="1"/>
          </p:cNvCxnSpPr>
          <p:nvPr/>
        </p:nvCxnSpPr>
        <p:spPr>
          <a:xfrm flipV="1">
            <a:off x="6089326" y="900750"/>
            <a:ext cx="565110" cy="135953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2" name="Google Shape;3906;p21">
            <a:extLst>
              <a:ext uri="{FF2B5EF4-FFF2-40B4-BE49-F238E27FC236}">
                <a16:creationId xmlns:a16="http://schemas.microsoft.com/office/drawing/2014/main" id="{005F8C3B-E3EE-4A89-BF2E-AB15D0D63ECB}"/>
              </a:ext>
            </a:extLst>
          </p:cNvPr>
          <p:cNvSpPr txBox="1">
            <a:spLocks/>
          </p:cNvSpPr>
          <p:nvPr/>
        </p:nvSpPr>
        <p:spPr>
          <a:xfrm>
            <a:off x="6520172" y="1353482"/>
            <a:ext cx="1079828" cy="3852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sz="1100" b="1" dirty="0">
                <a:solidFill>
                  <a:schemeClr val="bg1"/>
                </a:solidFill>
                <a:latin typeface="Titillium Web" panose="020B0604020202020204" charset="0"/>
              </a:rPr>
              <a:t>CHARTS AND PLOTS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685799" y="2878750"/>
            <a:ext cx="577879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</a:t>
            </a:r>
            <a:endParaRPr dirty="0"/>
          </a:p>
          <a:p>
            <a:pPr lvl="0"/>
            <a:r>
              <a:rPr lang="en-IN" b="1" dirty="0">
                <a:solidFill>
                  <a:srgbClr val="C00000"/>
                </a:solidFill>
              </a:rPr>
              <a:t>MongoDB</a:t>
            </a:r>
            <a:r>
              <a:rPr lang="en-IN" b="1" dirty="0"/>
              <a:t> AND </a:t>
            </a:r>
            <a:r>
              <a:rPr lang="en-IN" b="1" dirty="0">
                <a:solidFill>
                  <a:srgbClr val="C00000"/>
                </a:solidFill>
              </a:rPr>
              <a:t>MapReduce</a:t>
            </a:r>
            <a:endParaRPr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028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473749" y="462923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GETTING THE DATA</a:t>
            </a:r>
            <a:endParaRPr dirty="0"/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473749" y="1457098"/>
            <a:ext cx="3226379" cy="23174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just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sz="1600" dirty="0"/>
              <a:t>The MongoDB database of each company database stores the day, the stock price and the type of stock.</a:t>
            </a:r>
          </a:p>
          <a:p>
            <a:pPr marL="457200" lvl="0" indent="-381000" algn="just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sz="1600" dirty="0"/>
              <a:t>From this database, we need to extract the common stocks prices</a:t>
            </a:r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87" name="Google Shape;3871;p18">
            <a:extLst>
              <a:ext uri="{FF2B5EF4-FFF2-40B4-BE49-F238E27FC236}">
                <a16:creationId xmlns:a16="http://schemas.microsoft.com/office/drawing/2014/main" id="{3A9B1F5F-7FD7-46E5-8D12-E5C258B693D8}"/>
              </a:ext>
            </a:extLst>
          </p:cNvPr>
          <p:cNvSpPr txBox="1">
            <a:spLocks/>
          </p:cNvSpPr>
          <p:nvPr/>
        </p:nvSpPr>
        <p:spPr>
          <a:xfrm>
            <a:off x="473749" y="3407404"/>
            <a:ext cx="3874967" cy="1312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 algn="just">
              <a:buNone/>
            </a:pPr>
            <a:r>
              <a:rPr lang="en-US" sz="1600" dirty="0"/>
              <a:t>For this, we have used the </a:t>
            </a:r>
            <a:r>
              <a:rPr lang="en-US" sz="1600" b="1" dirty="0"/>
              <a:t>PyMongo</a:t>
            </a:r>
            <a:r>
              <a:rPr lang="en-US" sz="1600" dirty="0"/>
              <a:t> library in python 3.6 with other data handling libraries like </a:t>
            </a:r>
            <a:r>
              <a:rPr lang="en-US" sz="1600" b="1" dirty="0"/>
              <a:t>Pandas</a:t>
            </a:r>
            <a:r>
              <a:rPr lang="en-US" sz="1600" dirty="0"/>
              <a:t> and </a:t>
            </a:r>
            <a:r>
              <a:rPr lang="en-US" sz="1600" b="1" dirty="0"/>
              <a:t>NumPy</a:t>
            </a:r>
          </a:p>
        </p:txBody>
      </p:sp>
      <p:pic>
        <p:nvPicPr>
          <p:cNvPr id="14" name="Picture 2" descr="Database logo png 5 » PNG Image">
            <a:extLst>
              <a:ext uri="{FF2B5EF4-FFF2-40B4-BE49-F238E27FC236}">
                <a16:creationId xmlns:a16="http://schemas.microsoft.com/office/drawing/2014/main" id="{E372D1A2-E659-4EC6-9C08-0BE4B17AB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580" y="349511"/>
            <a:ext cx="743837" cy="74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Database logo png 5 » PNG Image">
            <a:extLst>
              <a:ext uri="{FF2B5EF4-FFF2-40B4-BE49-F238E27FC236}">
                <a16:creationId xmlns:a16="http://schemas.microsoft.com/office/drawing/2014/main" id="{053207EC-3C97-4122-9049-C0DF4AF10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993" y="342365"/>
            <a:ext cx="743837" cy="74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Database logo png 5 » PNG Image">
            <a:extLst>
              <a:ext uri="{FF2B5EF4-FFF2-40B4-BE49-F238E27FC236}">
                <a16:creationId xmlns:a16="http://schemas.microsoft.com/office/drawing/2014/main" id="{0D1A9997-5BBD-4FE4-B699-045C18384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012" y="349510"/>
            <a:ext cx="743837" cy="74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Google Shape;3906;p21">
            <a:extLst>
              <a:ext uri="{FF2B5EF4-FFF2-40B4-BE49-F238E27FC236}">
                <a16:creationId xmlns:a16="http://schemas.microsoft.com/office/drawing/2014/main" id="{DC9D0058-0C97-4271-B4C8-373EEE5B8DD1}"/>
              </a:ext>
            </a:extLst>
          </p:cNvPr>
          <p:cNvSpPr txBox="1">
            <a:spLocks/>
          </p:cNvSpPr>
          <p:nvPr/>
        </p:nvSpPr>
        <p:spPr>
          <a:xfrm>
            <a:off x="4474972" y="209633"/>
            <a:ext cx="933733" cy="2532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b="1" dirty="0">
                <a:solidFill>
                  <a:schemeClr val="bg1"/>
                </a:solidFill>
                <a:latin typeface="Titillium Web" panose="020B0604020202020204" charset="0"/>
              </a:rPr>
              <a:t>AAPL</a:t>
            </a:r>
          </a:p>
        </p:txBody>
      </p:sp>
      <p:sp>
        <p:nvSpPr>
          <p:cNvPr id="18" name="Google Shape;3906;p21">
            <a:extLst>
              <a:ext uri="{FF2B5EF4-FFF2-40B4-BE49-F238E27FC236}">
                <a16:creationId xmlns:a16="http://schemas.microsoft.com/office/drawing/2014/main" id="{40FAD1CA-5D69-4FBA-A103-D708D83C1269}"/>
              </a:ext>
            </a:extLst>
          </p:cNvPr>
          <p:cNvSpPr txBox="1">
            <a:spLocks/>
          </p:cNvSpPr>
          <p:nvPr/>
        </p:nvSpPr>
        <p:spPr>
          <a:xfrm>
            <a:off x="5553356" y="225186"/>
            <a:ext cx="735038" cy="4890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b="1" dirty="0">
                <a:solidFill>
                  <a:schemeClr val="bg1"/>
                </a:solidFill>
                <a:latin typeface="Titillium Web" panose="020B0604020202020204" charset="0"/>
              </a:rPr>
              <a:t>MSI</a:t>
            </a:r>
          </a:p>
        </p:txBody>
      </p:sp>
      <p:sp>
        <p:nvSpPr>
          <p:cNvPr id="19" name="Google Shape;3906;p21">
            <a:extLst>
              <a:ext uri="{FF2B5EF4-FFF2-40B4-BE49-F238E27FC236}">
                <a16:creationId xmlns:a16="http://schemas.microsoft.com/office/drawing/2014/main" id="{8A630700-0C36-40D6-9906-4BB57B86E411}"/>
              </a:ext>
            </a:extLst>
          </p:cNvPr>
          <p:cNvSpPr txBox="1">
            <a:spLocks/>
          </p:cNvSpPr>
          <p:nvPr/>
        </p:nvSpPr>
        <p:spPr>
          <a:xfrm>
            <a:off x="6426233" y="218374"/>
            <a:ext cx="735038" cy="4890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b="1" dirty="0">
                <a:solidFill>
                  <a:schemeClr val="bg1"/>
                </a:solidFill>
                <a:latin typeface="Titillium Web" panose="020B0604020202020204" charset="0"/>
              </a:rPr>
              <a:t>SBUX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F88FB9E5-8EF3-4544-9857-90B5C8F51C43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30664" y="1240549"/>
            <a:ext cx="1134418" cy="84001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053BE5C0-EEE2-4C60-B9B5-0814E4A61EA1}"/>
              </a:ext>
            </a:extLst>
          </p:cNvPr>
          <p:cNvCxnSpPr>
            <a:cxnSpLocks/>
          </p:cNvCxnSpPr>
          <p:nvPr/>
        </p:nvCxnSpPr>
        <p:spPr>
          <a:xfrm rot="5400000">
            <a:off x="5891664" y="1235232"/>
            <a:ext cx="1134419" cy="85064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2874FC1-6FE5-47B3-949E-041469A14CFD}"/>
              </a:ext>
            </a:extLst>
          </p:cNvPr>
          <p:cNvCxnSpPr>
            <a:cxnSpLocks/>
          </p:cNvCxnSpPr>
          <p:nvPr/>
        </p:nvCxnSpPr>
        <p:spPr>
          <a:xfrm flipH="1">
            <a:off x="5920397" y="1075569"/>
            <a:ext cx="1" cy="11415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FD50DF13-E906-43A4-B796-4CE247D7B8EF}"/>
              </a:ext>
            </a:extLst>
          </p:cNvPr>
          <p:cNvSpPr/>
          <p:nvPr/>
        </p:nvSpPr>
        <p:spPr>
          <a:xfrm>
            <a:off x="5376806" y="2217131"/>
            <a:ext cx="1082307" cy="1004534"/>
          </a:xfrm>
          <a:prstGeom prst="ellipse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1100" b="1" dirty="0">
                <a:solidFill>
                  <a:schemeClr val="accent3"/>
                </a:solidFill>
                <a:latin typeface="Titillium Web" panose="020B0604020202020204" charset="0"/>
              </a:rPr>
              <a:t>Pymongo</a:t>
            </a:r>
            <a:endParaRPr lang="en-IN" sz="1100" b="1" dirty="0">
              <a:solidFill>
                <a:schemeClr val="accent3"/>
              </a:solidFill>
              <a:latin typeface="Titillium Web" panose="020B0604020202020204" charset="0"/>
            </a:endParaRPr>
          </a:p>
        </p:txBody>
      </p:sp>
      <p:pic>
        <p:nvPicPr>
          <p:cNvPr id="24" name="Picture 2">
            <a:extLst>
              <a:ext uri="{FF2B5EF4-FFF2-40B4-BE49-F238E27FC236}">
                <a16:creationId xmlns:a16="http://schemas.microsoft.com/office/drawing/2014/main" id="{16344823-7769-48ED-B502-B6A3A9105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312" y="2487645"/>
            <a:ext cx="375723" cy="375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MongoDB - XebiaLabs">
            <a:extLst>
              <a:ext uri="{FF2B5EF4-FFF2-40B4-BE49-F238E27FC236}">
                <a16:creationId xmlns:a16="http://schemas.microsoft.com/office/drawing/2014/main" id="{231FD803-56E8-4EAE-B4DB-2CEC461EA5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7" t="21911" r="30776" b="34885"/>
          <a:stretch/>
        </p:blipFill>
        <p:spPr bwMode="auto">
          <a:xfrm>
            <a:off x="5920397" y="2435280"/>
            <a:ext cx="450570" cy="480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Google Shape;3870;p18">
            <a:extLst>
              <a:ext uri="{FF2B5EF4-FFF2-40B4-BE49-F238E27FC236}">
                <a16:creationId xmlns:a16="http://schemas.microsoft.com/office/drawing/2014/main" id="{710751E7-986A-4B17-9CE8-B8ADF184EBB8}"/>
              </a:ext>
            </a:extLst>
          </p:cNvPr>
          <p:cNvSpPr txBox="1">
            <a:spLocks/>
          </p:cNvSpPr>
          <p:nvPr/>
        </p:nvSpPr>
        <p:spPr>
          <a:xfrm>
            <a:off x="3765650" y="2606830"/>
            <a:ext cx="1518734" cy="30890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algn="ctr"/>
            <a:r>
              <a:rPr lang="en-US" sz="900" b="1" dirty="0">
                <a:solidFill>
                  <a:srgbClr val="C00000"/>
                </a:solidFill>
                <a:latin typeface="Titillium Web" panose="020B0604020202020204" charset="0"/>
              </a:rPr>
              <a:t>.find({type:”COMMON”})</a:t>
            </a:r>
          </a:p>
        </p:txBody>
      </p:sp>
      <p:pic>
        <p:nvPicPr>
          <p:cNvPr id="27" name="Picture 6">
            <a:extLst>
              <a:ext uri="{FF2B5EF4-FFF2-40B4-BE49-F238E27FC236}">
                <a16:creationId xmlns:a16="http://schemas.microsoft.com/office/drawing/2014/main" id="{3F8512F0-E8EE-46F7-AF69-722FECDE4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223" y="3600729"/>
            <a:ext cx="1013089" cy="308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>
            <a:extLst>
              <a:ext uri="{FF2B5EF4-FFF2-40B4-BE49-F238E27FC236}">
                <a16:creationId xmlns:a16="http://schemas.microsoft.com/office/drawing/2014/main" id="{AE905E56-AA52-429C-A0CA-78BBE0D97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891" y="3600727"/>
            <a:ext cx="1013089" cy="308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>
            <a:extLst>
              <a:ext uri="{FF2B5EF4-FFF2-40B4-BE49-F238E27FC236}">
                <a16:creationId xmlns:a16="http://schemas.microsoft.com/office/drawing/2014/main" id="{953B48BB-ECA6-4CEE-8FF1-127F807D0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752" y="3600726"/>
            <a:ext cx="1013089" cy="308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2DEA914F-8A54-494A-B9BF-79641C84F74E}"/>
              </a:ext>
            </a:extLst>
          </p:cNvPr>
          <p:cNvCxnSpPr>
            <a:cxnSpLocks/>
            <a:stCxn id="2" idx="4"/>
            <a:endCxn id="27" idx="0"/>
          </p:cNvCxnSpPr>
          <p:nvPr/>
        </p:nvCxnSpPr>
        <p:spPr>
          <a:xfrm rot="5400000">
            <a:off x="5263832" y="2946601"/>
            <a:ext cx="379064" cy="9291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335BE8BB-DC4A-4017-BE3A-3E977E967D33}"/>
              </a:ext>
            </a:extLst>
          </p:cNvPr>
          <p:cNvCxnSpPr>
            <a:cxnSpLocks/>
            <a:stCxn id="2" idx="4"/>
            <a:endCxn id="28" idx="0"/>
          </p:cNvCxnSpPr>
          <p:nvPr/>
        </p:nvCxnSpPr>
        <p:spPr>
          <a:xfrm rot="16200000" flipH="1">
            <a:off x="5836667" y="3302958"/>
            <a:ext cx="379062" cy="2164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769F36C0-F8F1-4278-A151-C7E9DC69E5B8}"/>
              </a:ext>
            </a:extLst>
          </p:cNvPr>
          <p:cNvCxnSpPr>
            <a:cxnSpLocks/>
            <a:stCxn id="2" idx="4"/>
            <a:endCxn id="29" idx="0"/>
          </p:cNvCxnSpPr>
          <p:nvPr/>
        </p:nvCxnSpPr>
        <p:spPr>
          <a:xfrm rot="16200000" flipH="1">
            <a:off x="6419598" y="2720026"/>
            <a:ext cx="379061" cy="13823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2290" name="Picture 2" descr="csv files | BlazeMeter">
            <a:extLst>
              <a:ext uri="{FF2B5EF4-FFF2-40B4-BE49-F238E27FC236}">
                <a16:creationId xmlns:a16="http://schemas.microsoft.com/office/drawing/2014/main" id="{FC582825-A054-40F6-9A7C-791D0639E4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23" r="24275"/>
          <a:stretch/>
        </p:blipFill>
        <p:spPr bwMode="auto">
          <a:xfrm>
            <a:off x="5779856" y="4214792"/>
            <a:ext cx="698915" cy="75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572FB828-D2C2-4FEC-A0F5-08653A5261B3}"/>
              </a:ext>
            </a:extLst>
          </p:cNvPr>
          <p:cNvCxnSpPr>
            <a:cxnSpLocks/>
            <a:stCxn id="27" idx="2"/>
            <a:endCxn id="12290" idx="0"/>
          </p:cNvCxnSpPr>
          <p:nvPr/>
        </p:nvCxnSpPr>
        <p:spPr>
          <a:xfrm rot="16200000" flipH="1">
            <a:off x="5406462" y="3491940"/>
            <a:ext cx="305158" cy="11405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114A97E6-A0E5-4DD0-B293-BC6AB5FC2F5C}"/>
              </a:ext>
            </a:extLst>
          </p:cNvPr>
          <p:cNvCxnSpPr>
            <a:cxnSpLocks/>
            <a:stCxn id="28" idx="2"/>
            <a:endCxn id="12290" idx="0"/>
          </p:cNvCxnSpPr>
          <p:nvPr/>
        </p:nvCxnSpPr>
        <p:spPr>
          <a:xfrm rot="5400000">
            <a:off x="5979295" y="4059651"/>
            <a:ext cx="305160" cy="51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AF02093B-054B-4754-9E14-E5DA3D460AA7}"/>
              </a:ext>
            </a:extLst>
          </p:cNvPr>
          <p:cNvCxnSpPr>
            <a:cxnSpLocks/>
            <a:stCxn id="29" idx="2"/>
            <a:endCxn id="12290" idx="0"/>
          </p:cNvCxnSpPr>
          <p:nvPr/>
        </p:nvCxnSpPr>
        <p:spPr>
          <a:xfrm rot="5400000">
            <a:off x="6562226" y="3476720"/>
            <a:ext cx="305161" cy="11709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2" name="Google Shape;3870;p18">
            <a:extLst>
              <a:ext uri="{FF2B5EF4-FFF2-40B4-BE49-F238E27FC236}">
                <a16:creationId xmlns:a16="http://schemas.microsoft.com/office/drawing/2014/main" id="{119612BB-EBC9-4C7C-930A-7C91FE914DEC}"/>
              </a:ext>
            </a:extLst>
          </p:cNvPr>
          <p:cNvSpPr txBox="1">
            <a:spLocks/>
          </p:cNvSpPr>
          <p:nvPr/>
        </p:nvSpPr>
        <p:spPr>
          <a:xfrm>
            <a:off x="4618609" y="4605263"/>
            <a:ext cx="1161247" cy="345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algn="ctr"/>
            <a:r>
              <a:rPr lang="en-US" sz="1200" b="1" dirty="0"/>
              <a:t>FROM PANDAS DATAFRAME</a:t>
            </a:r>
          </a:p>
        </p:txBody>
      </p:sp>
      <p:sp>
        <p:nvSpPr>
          <p:cNvPr id="53" name="Google Shape;3870;p18">
            <a:extLst>
              <a:ext uri="{FF2B5EF4-FFF2-40B4-BE49-F238E27FC236}">
                <a16:creationId xmlns:a16="http://schemas.microsoft.com/office/drawing/2014/main" id="{A6E48DB8-7694-4F53-A51D-F926C421E41C}"/>
              </a:ext>
            </a:extLst>
          </p:cNvPr>
          <p:cNvSpPr txBox="1">
            <a:spLocks/>
          </p:cNvSpPr>
          <p:nvPr/>
        </p:nvSpPr>
        <p:spPr>
          <a:xfrm>
            <a:off x="6551535" y="3081974"/>
            <a:ext cx="1161247" cy="345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algn="ctr"/>
            <a:r>
              <a:rPr lang="en-US" sz="1200" b="1" dirty="0"/>
              <a:t>CREATING VECTORS</a:t>
            </a:r>
          </a:p>
        </p:txBody>
      </p:sp>
    </p:spTree>
    <p:extLst>
      <p:ext uri="{BB962C8B-B14F-4D97-AF65-F5344CB8AC3E}">
        <p14:creationId xmlns:p14="http://schemas.microsoft.com/office/powerpoint/2010/main" val="446819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473749" y="462923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MOMENTUM IN STOCKS</a:t>
            </a:r>
            <a:endParaRPr dirty="0"/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473749" y="1457098"/>
            <a:ext cx="3226379" cy="23174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just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sz="1600" dirty="0"/>
              <a:t>Momentum is the measure of how fast is the stock is moving in what direction.</a:t>
            </a:r>
          </a:p>
          <a:p>
            <a:pPr marL="457200" lvl="0" indent="-381000" algn="just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sz="1600" dirty="0"/>
              <a:t>This is calculated by taking the moving average of a time period and then plotting them.</a:t>
            </a:r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0" name="Google Shape;3906;p21">
            <a:extLst>
              <a:ext uri="{FF2B5EF4-FFF2-40B4-BE49-F238E27FC236}">
                <a16:creationId xmlns:a16="http://schemas.microsoft.com/office/drawing/2014/main" id="{4C3255AA-F0C3-4209-BDB9-D4E733C1954F}"/>
              </a:ext>
            </a:extLst>
          </p:cNvPr>
          <p:cNvSpPr txBox="1">
            <a:spLocks/>
          </p:cNvSpPr>
          <p:nvPr/>
        </p:nvSpPr>
        <p:spPr>
          <a:xfrm>
            <a:off x="5934759" y="821837"/>
            <a:ext cx="735038" cy="4890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b="1" dirty="0">
                <a:solidFill>
                  <a:schemeClr val="bg1"/>
                </a:solidFill>
                <a:latin typeface="Titillium Web" panose="020B0604020202020204" charset="0"/>
              </a:rPr>
              <a:t>SBUX</a:t>
            </a:r>
          </a:p>
        </p:txBody>
      </p:sp>
      <p:graphicFrame>
        <p:nvGraphicFramePr>
          <p:cNvPr id="3848" name="Table 3848">
            <a:extLst>
              <a:ext uri="{FF2B5EF4-FFF2-40B4-BE49-F238E27FC236}">
                <a16:creationId xmlns:a16="http://schemas.microsoft.com/office/drawing/2014/main" id="{FCD3C997-F873-45F8-A29C-1CFE6F69E4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959616"/>
              </p:ext>
            </p:extLst>
          </p:nvPr>
        </p:nvGraphicFramePr>
        <p:xfrm>
          <a:off x="4803621" y="118264"/>
          <a:ext cx="1301124" cy="196596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650562">
                  <a:extLst>
                    <a:ext uri="{9D8B030D-6E8A-4147-A177-3AD203B41FA5}">
                      <a16:colId xmlns:a16="http://schemas.microsoft.com/office/drawing/2014/main" val="1490495849"/>
                    </a:ext>
                  </a:extLst>
                </a:gridCol>
                <a:gridCol w="650562">
                  <a:extLst>
                    <a:ext uri="{9D8B030D-6E8A-4147-A177-3AD203B41FA5}">
                      <a16:colId xmlns:a16="http://schemas.microsoft.com/office/drawing/2014/main" val="2460806000"/>
                    </a:ext>
                  </a:extLst>
                </a:gridCol>
              </a:tblGrid>
              <a:tr h="34268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tillium Web" panose="020B0604020202020204" charset="0"/>
                        </a:rPr>
                        <a:t>DATE</a:t>
                      </a:r>
                      <a:endParaRPr lang="en-IN" sz="900" dirty="0">
                        <a:latin typeface="Titillium Web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tillium Web" panose="020B0604020202020204" charset="0"/>
                        </a:rPr>
                        <a:t>STOCK PRICE</a:t>
                      </a:r>
                      <a:endParaRPr lang="en-IN" sz="900" dirty="0">
                        <a:latin typeface="Titillium Web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62071"/>
                  </a:ext>
                </a:extLst>
              </a:tr>
              <a:tr h="21417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tillium Web" panose="020B0604020202020204" charset="0"/>
                        </a:rPr>
                        <a:t>12/08</a:t>
                      </a:r>
                      <a:endParaRPr lang="en-IN" sz="900" dirty="0">
                        <a:latin typeface="Titillium Web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tillium Web" panose="020B0604020202020204" charset="0"/>
                        </a:rPr>
                        <a:t>P1</a:t>
                      </a:r>
                      <a:endParaRPr lang="en-IN" sz="900" dirty="0">
                        <a:latin typeface="Titillium Web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644792"/>
                  </a:ext>
                </a:extLst>
              </a:tr>
              <a:tr h="21417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tillium Web" panose="020B0604020202020204" charset="0"/>
                        </a:rPr>
                        <a:t>13/08</a:t>
                      </a:r>
                      <a:endParaRPr lang="en-IN" sz="900" dirty="0">
                        <a:latin typeface="Titillium Web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tillium Web" panose="020B0604020202020204" charset="0"/>
                        </a:rPr>
                        <a:t>P2</a:t>
                      </a:r>
                      <a:endParaRPr lang="en-IN" sz="900" dirty="0">
                        <a:latin typeface="Titillium Web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484752"/>
                  </a:ext>
                </a:extLst>
              </a:tr>
              <a:tr h="21417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tillium Web" panose="020B0604020202020204" charset="0"/>
                        </a:rPr>
                        <a:t>14/08</a:t>
                      </a:r>
                      <a:endParaRPr lang="en-IN" sz="900" dirty="0">
                        <a:latin typeface="Titillium Web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tillium Web" panose="020B0604020202020204" charset="0"/>
                        </a:rPr>
                        <a:t>P3</a:t>
                      </a:r>
                      <a:endParaRPr lang="en-IN" sz="900" dirty="0">
                        <a:latin typeface="Titillium Web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550300"/>
                  </a:ext>
                </a:extLst>
              </a:tr>
              <a:tr h="21417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tillium Web" panose="020B0604020202020204" charset="0"/>
                        </a:rPr>
                        <a:t>15/08</a:t>
                      </a:r>
                      <a:endParaRPr lang="en-IN" sz="900" dirty="0">
                        <a:latin typeface="Titillium Web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tillium Web" panose="020B0604020202020204" charset="0"/>
                        </a:rPr>
                        <a:t>P4</a:t>
                      </a:r>
                      <a:endParaRPr lang="en-IN" sz="900" dirty="0">
                        <a:latin typeface="Titillium Web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42738"/>
                  </a:ext>
                </a:extLst>
              </a:tr>
              <a:tr h="21417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tillium Web" panose="020B0604020202020204" charset="0"/>
                        </a:rPr>
                        <a:t>16/08</a:t>
                      </a:r>
                      <a:endParaRPr lang="en-IN" sz="900" dirty="0">
                        <a:latin typeface="Titillium Web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tillium Web" panose="020B0604020202020204" charset="0"/>
                        </a:rPr>
                        <a:t>P5</a:t>
                      </a:r>
                      <a:endParaRPr lang="en-IN" sz="900" dirty="0">
                        <a:latin typeface="Titillium Web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445944"/>
                  </a:ext>
                </a:extLst>
              </a:tr>
              <a:tr h="21417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tillium Web" panose="020B0604020202020204" charset="0"/>
                        </a:rPr>
                        <a:t>17/08</a:t>
                      </a:r>
                      <a:endParaRPr lang="en-IN" sz="900" dirty="0">
                        <a:latin typeface="Titillium Web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tillium Web" panose="020B0604020202020204" charset="0"/>
                        </a:rPr>
                        <a:t>P6</a:t>
                      </a:r>
                      <a:endParaRPr lang="en-IN" sz="900" dirty="0">
                        <a:latin typeface="Titillium Web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890091"/>
                  </a:ext>
                </a:extLst>
              </a:tr>
              <a:tr h="21417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tillium Web" panose="020B0604020202020204" charset="0"/>
                        </a:rPr>
                        <a:t>18/08</a:t>
                      </a:r>
                      <a:endParaRPr lang="en-IN" sz="900" dirty="0">
                        <a:latin typeface="Titillium Web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tillium Web" panose="020B0604020202020204" charset="0"/>
                        </a:rPr>
                        <a:t>P7</a:t>
                      </a:r>
                      <a:endParaRPr lang="en-IN" sz="900" dirty="0">
                        <a:latin typeface="Titillium Web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30139"/>
                  </a:ext>
                </a:extLst>
              </a:tr>
            </a:tbl>
          </a:graphicData>
        </a:graphic>
      </p:graphicFrame>
      <p:sp>
        <p:nvSpPr>
          <p:cNvPr id="3851" name="Right Brace 3850">
            <a:extLst>
              <a:ext uri="{FF2B5EF4-FFF2-40B4-BE49-F238E27FC236}">
                <a16:creationId xmlns:a16="http://schemas.microsoft.com/office/drawing/2014/main" id="{992511B4-FF11-425E-8F56-F8D103B742D0}"/>
              </a:ext>
            </a:extLst>
          </p:cNvPr>
          <p:cNvSpPr/>
          <p:nvPr/>
        </p:nvSpPr>
        <p:spPr>
          <a:xfrm>
            <a:off x="6201197" y="496788"/>
            <a:ext cx="337683" cy="1139196"/>
          </a:xfrm>
          <a:prstGeom prst="rightBrac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853" name="Connector: Elbow 3852">
            <a:extLst>
              <a:ext uri="{FF2B5EF4-FFF2-40B4-BE49-F238E27FC236}">
                <a16:creationId xmlns:a16="http://schemas.microsoft.com/office/drawing/2014/main" id="{10F6CF06-190C-4D2F-9546-F85F58A91682}"/>
              </a:ext>
            </a:extLst>
          </p:cNvPr>
          <p:cNvCxnSpPr>
            <a:cxnSpLocks/>
            <a:stCxn id="10" idx="3"/>
            <a:endCxn id="3854" idx="0"/>
          </p:cNvCxnSpPr>
          <p:nvPr/>
        </p:nvCxnSpPr>
        <p:spPr>
          <a:xfrm flipH="1">
            <a:off x="5685006" y="1066386"/>
            <a:ext cx="984791" cy="1410465"/>
          </a:xfrm>
          <a:prstGeom prst="bentConnector4">
            <a:avLst>
              <a:gd name="adj1" fmla="val -23213"/>
              <a:gd name="adj2" fmla="val 78269"/>
            </a:avLst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4" name="Rectangle 3853">
            <a:extLst>
              <a:ext uri="{FF2B5EF4-FFF2-40B4-BE49-F238E27FC236}">
                <a16:creationId xmlns:a16="http://schemas.microsoft.com/office/drawing/2014/main" id="{BAADD205-698C-4958-89BD-DAFD4DE6BBD6}"/>
              </a:ext>
            </a:extLst>
          </p:cNvPr>
          <p:cNvSpPr/>
          <p:nvPr/>
        </p:nvSpPr>
        <p:spPr>
          <a:xfrm>
            <a:off x="4700215" y="2476851"/>
            <a:ext cx="1969582" cy="661404"/>
          </a:xfrm>
          <a:prstGeom prst="rect">
            <a:avLst/>
          </a:pr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Titillium Web" panose="020B0604020202020204" charset="0"/>
              </a:rPr>
              <a:t>MOMENTUM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  <a:latin typeface="Titillium Web" panose="020B0604020202020204" charset="0"/>
              </a:rPr>
              <a:t>M</a:t>
            </a:r>
            <a:r>
              <a:rPr lang="en-US" sz="1100" b="1" baseline="-25000" dirty="0">
                <a:solidFill>
                  <a:schemeClr val="tx1"/>
                </a:solidFill>
                <a:latin typeface="Titillium Web" panose="020B0604020202020204" charset="0"/>
              </a:rPr>
              <a:t>i</a:t>
            </a:r>
            <a:r>
              <a:rPr lang="en-US" sz="1100" b="1" dirty="0">
                <a:solidFill>
                  <a:schemeClr val="tx1"/>
                </a:solidFill>
                <a:latin typeface="Titillium Web" panose="020B0604020202020204" charset="0"/>
              </a:rPr>
              <a:t> = </a:t>
            </a:r>
            <a:r>
              <a:rPr lang="el-GR" sz="1100" b="1" dirty="0">
                <a:solidFill>
                  <a:schemeClr val="tx1"/>
                </a:solidFill>
              </a:rPr>
              <a:t>α</a:t>
            </a:r>
            <a:r>
              <a:rPr lang="en-US" sz="1100" b="1" dirty="0">
                <a:solidFill>
                  <a:schemeClr val="tx1"/>
                </a:solidFill>
              </a:rPr>
              <a:t>*</a:t>
            </a:r>
            <a:r>
              <a:rPr lang="en-US" sz="1100" b="1" dirty="0">
                <a:solidFill>
                  <a:schemeClr val="tx1"/>
                </a:solidFill>
                <a:latin typeface="Titillium Web" panose="020B0604020202020204" charset="0"/>
              </a:rPr>
              <a:t>M</a:t>
            </a:r>
            <a:r>
              <a:rPr lang="en-US" sz="1100" b="1" baseline="-25000" dirty="0">
                <a:solidFill>
                  <a:schemeClr val="tx1"/>
                </a:solidFill>
                <a:latin typeface="Titillium Web" panose="020B0604020202020204" charset="0"/>
              </a:rPr>
              <a:t>i-1</a:t>
            </a:r>
            <a:r>
              <a:rPr lang="en-US" sz="1100" b="1" dirty="0">
                <a:solidFill>
                  <a:schemeClr val="tx1"/>
                </a:solidFill>
                <a:latin typeface="Titillium Web" panose="020B0604020202020204" charset="0"/>
              </a:rPr>
              <a:t> + (1-</a:t>
            </a:r>
            <a:r>
              <a:rPr lang="el-GR" sz="1100" b="1" dirty="0">
                <a:solidFill>
                  <a:schemeClr val="tx1"/>
                </a:solidFill>
              </a:rPr>
              <a:t> α </a:t>
            </a:r>
            <a:r>
              <a:rPr lang="en-US" sz="1100" b="1" dirty="0">
                <a:solidFill>
                  <a:schemeClr val="tx1"/>
                </a:solidFill>
                <a:latin typeface="Titillium Web" panose="020B0604020202020204" charset="0"/>
              </a:rPr>
              <a:t>)*P</a:t>
            </a:r>
            <a:r>
              <a:rPr lang="en-US" sz="1100" b="1" baseline="-25000" dirty="0">
                <a:solidFill>
                  <a:schemeClr val="tx1"/>
                </a:solidFill>
                <a:latin typeface="Titillium Web" panose="020B0604020202020204" charset="0"/>
              </a:rPr>
              <a:t>i</a:t>
            </a:r>
            <a:endParaRPr lang="en-US" sz="1100" b="1" dirty="0">
              <a:solidFill>
                <a:schemeClr val="tx1"/>
              </a:solidFill>
              <a:latin typeface="Titillium Web" panose="020B0604020202020204" charset="0"/>
            </a:endParaRPr>
          </a:p>
          <a:p>
            <a:pPr algn="ctr"/>
            <a:r>
              <a:rPr lang="en-US" sz="1100" b="1" dirty="0">
                <a:solidFill>
                  <a:schemeClr val="tx1"/>
                </a:solidFill>
                <a:latin typeface="Titillium Web" panose="020B0604020202020204" charset="0"/>
              </a:rPr>
              <a:t>M</a:t>
            </a:r>
            <a:r>
              <a:rPr lang="en-US" sz="1100" b="1" baseline="-25000" dirty="0">
                <a:solidFill>
                  <a:schemeClr val="tx1"/>
                </a:solidFill>
                <a:latin typeface="Titillium Web" panose="020B0604020202020204" charset="0"/>
              </a:rPr>
              <a:t>0</a:t>
            </a:r>
            <a:r>
              <a:rPr lang="en-US" sz="1100" b="1" dirty="0">
                <a:solidFill>
                  <a:schemeClr val="tx1"/>
                </a:solidFill>
                <a:latin typeface="Titillium Web" panose="020B0604020202020204" charset="0"/>
              </a:rPr>
              <a:t> = 0 </a:t>
            </a:r>
            <a:endParaRPr lang="en-IN" sz="1100" b="1" dirty="0">
              <a:solidFill>
                <a:schemeClr val="tx1"/>
              </a:solidFill>
              <a:latin typeface="Titillium Web" panose="020B0604020202020204" charset="0"/>
            </a:endParaRPr>
          </a:p>
        </p:txBody>
      </p:sp>
      <p:pic>
        <p:nvPicPr>
          <p:cNvPr id="3864" name="Picture 3863">
            <a:extLst>
              <a:ext uri="{FF2B5EF4-FFF2-40B4-BE49-F238E27FC236}">
                <a16:creationId xmlns:a16="http://schemas.microsoft.com/office/drawing/2014/main" id="{83E9E01C-0CD3-4E1D-8A45-51D72F9A25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96" t="38444" r="51511" b="31567"/>
          <a:stretch/>
        </p:blipFill>
        <p:spPr>
          <a:xfrm>
            <a:off x="4700216" y="3341417"/>
            <a:ext cx="2736798" cy="1683819"/>
          </a:xfrm>
          <a:prstGeom prst="rect">
            <a:avLst/>
          </a:prstGeom>
        </p:spPr>
      </p:pic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6C86C69D-993E-42D6-822D-A881163F34A2}"/>
              </a:ext>
            </a:extLst>
          </p:cNvPr>
          <p:cNvCxnSpPr>
            <a:cxnSpLocks/>
            <a:endCxn id="3864" idx="1"/>
          </p:cNvCxnSpPr>
          <p:nvPr/>
        </p:nvCxnSpPr>
        <p:spPr>
          <a:xfrm rot="5400000">
            <a:off x="4677365" y="3189630"/>
            <a:ext cx="1016548" cy="970846"/>
          </a:xfrm>
          <a:prstGeom prst="bentConnector4">
            <a:avLst>
              <a:gd name="adj1" fmla="val 14866"/>
              <a:gd name="adj2" fmla="val 123546"/>
            </a:avLst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Google Shape;3870;p18">
            <a:extLst>
              <a:ext uri="{FF2B5EF4-FFF2-40B4-BE49-F238E27FC236}">
                <a16:creationId xmlns:a16="http://schemas.microsoft.com/office/drawing/2014/main" id="{F8D3E99E-D665-4F63-B327-D0BA0D4BAF4C}"/>
              </a:ext>
            </a:extLst>
          </p:cNvPr>
          <p:cNvSpPr txBox="1">
            <a:spLocks/>
          </p:cNvSpPr>
          <p:nvPr/>
        </p:nvSpPr>
        <p:spPr>
          <a:xfrm>
            <a:off x="6766249" y="1508353"/>
            <a:ext cx="1161247" cy="345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algn="ctr"/>
            <a:r>
              <a:rPr lang="en-US" sz="1200" b="1" dirty="0"/>
              <a:t>EXTRACT A VECTOR</a:t>
            </a:r>
          </a:p>
        </p:txBody>
      </p:sp>
      <p:sp>
        <p:nvSpPr>
          <p:cNvPr id="87" name="Google Shape;3871;p18">
            <a:extLst>
              <a:ext uri="{FF2B5EF4-FFF2-40B4-BE49-F238E27FC236}">
                <a16:creationId xmlns:a16="http://schemas.microsoft.com/office/drawing/2014/main" id="{3A9B1F5F-7FD7-46E5-8D12-E5C258B693D8}"/>
              </a:ext>
            </a:extLst>
          </p:cNvPr>
          <p:cNvSpPr txBox="1">
            <a:spLocks/>
          </p:cNvSpPr>
          <p:nvPr/>
        </p:nvSpPr>
        <p:spPr>
          <a:xfrm>
            <a:off x="473749" y="3166779"/>
            <a:ext cx="3874967" cy="1312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 algn="just">
              <a:buNone/>
            </a:pPr>
            <a:r>
              <a:rPr lang="en-US" sz="1600" dirty="0"/>
              <a:t>This value is calculated using the moving vector of a sequence of days and making a line plot of the same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473749" y="-4911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MOMENTUM WITH </a:t>
            </a:r>
            <a:r>
              <a:rPr lang="en-US" dirty="0">
                <a:solidFill>
                  <a:srgbClr val="C00000"/>
                </a:solidFill>
              </a:rPr>
              <a:t>MapReduce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aphicFrame>
        <p:nvGraphicFramePr>
          <p:cNvPr id="34" name="Table 3848">
            <a:extLst>
              <a:ext uri="{FF2B5EF4-FFF2-40B4-BE49-F238E27FC236}">
                <a16:creationId xmlns:a16="http://schemas.microsoft.com/office/drawing/2014/main" id="{F795795A-3284-46C3-B37C-82027F59A2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291267"/>
              </p:ext>
            </p:extLst>
          </p:nvPr>
        </p:nvGraphicFramePr>
        <p:xfrm>
          <a:off x="473749" y="852489"/>
          <a:ext cx="1301124" cy="196596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650562">
                  <a:extLst>
                    <a:ext uri="{9D8B030D-6E8A-4147-A177-3AD203B41FA5}">
                      <a16:colId xmlns:a16="http://schemas.microsoft.com/office/drawing/2014/main" val="1490495849"/>
                    </a:ext>
                  </a:extLst>
                </a:gridCol>
                <a:gridCol w="650562">
                  <a:extLst>
                    <a:ext uri="{9D8B030D-6E8A-4147-A177-3AD203B41FA5}">
                      <a16:colId xmlns:a16="http://schemas.microsoft.com/office/drawing/2014/main" val="2460806000"/>
                    </a:ext>
                  </a:extLst>
                </a:gridCol>
              </a:tblGrid>
              <a:tr h="34268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tillium Web" panose="020B0604020202020204" charset="0"/>
                        </a:rPr>
                        <a:t>DATE</a:t>
                      </a:r>
                      <a:endParaRPr lang="en-IN" sz="900" dirty="0">
                        <a:latin typeface="Titillium Web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tillium Web" panose="020B0604020202020204" charset="0"/>
                        </a:rPr>
                        <a:t>STOCK PRICE</a:t>
                      </a:r>
                      <a:endParaRPr lang="en-IN" sz="900" dirty="0">
                        <a:latin typeface="Titillium Web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62071"/>
                  </a:ext>
                </a:extLst>
              </a:tr>
              <a:tr h="21417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tillium Web" panose="020B0604020202020204" charset="0"/>
                        </a:rPr>
                        <a:t>12/08</a:t>
                      </a:r>
                      <a:endParaRPr lang="en-IN" sz="900" dirty="0">
                        <a:latin typeface="Titillium Web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tillium Web" panose="020B0604020202020204" charset="0"/>
                        </a:rPr>
                        <a:t>P1</a:t>
                      </a:r>
                      <a:endParaRPr lang="en-IN" sz="900" dirty="0">
                        <a:latin typeface="Titillium Web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644792"/>
                  </a:ext>
                </a:extLst>
              </a:tr>
              <a:tr h="21417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tillium Web" panose="020B0604020202020204" charset="0"/>
                        </a:rPr>
                        <a:t>13/08</a:t>
                      </a:r>
                      <a:endParaRPr lang="en-IN" sz="900" dirty="0">
                        <a:latin typeface="Titillium Web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tillium Web" panose="020B0604020202020204" charset="0"/>
                        </a:rPr>
                        <a:t>P2</a:t>
                      </a:r>
                      <a:endParaRPr lang="en-IN" sz="900" dirty="0">
                        <a:latin typeface="Titillium Web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484752"/>
                  </a:ext>
                </a:extLst>
              </a:tr>
              <a:tr h="21417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tillium Web" panose="020B0604020202020204" charset="0"/>
                        </a:rPr>
                        <a:t>14/08</a:t>
                      </a:r>
                      <a:endParaRPr lang="en-IN" sz="900" dirty="0">
                        <a:latin typeface="Titillium Web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tillium Web" panose="020B0604020202020204" charset="0"/>
                        </a:rPr>
                        <a:t>P3</a:t>
                      </a:r>
                      <a:endParaRPr lang="en-IN" sz="900" dirty="0">
                        <a:latin typeface="Titillium Web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550300"/>
                  </a:ext>
                </a:extLst>
              </a:tr>
              <a:tr h="21417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tillium Web" panose="020B0604020202020204" charset="0"/>
                        </a:rPr>
                        <a:t>15/08</a:t>
                      </a:r>
                      <a:endParaRPr lang="en-IN" sz="900" dirty="0">
                        <a:latin typeface="Titillium Web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tillium Web" panose="020B0604020202020204" charset="0"/>
                        </a:rPr>
                        <a:t>P4</a:t>
                      </a:r>
                      <a:endParaRPr lang="en-IN" sz="900" dirty="0">
                        <a:latin typeface="Titillium Web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42738"/>
                  </a:ext>
                </a:extLst>
              </a:tr>
              <a:tr h="21417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tillium Web" panose="020B0604020202020204" charset="0"/>
                        </a:rPr>
                        <a:t>16/08</a:t>
                      </a:r>
                      <a:endParaRPr lang="en-IN" sz="900" dirty="0">
                        <a:latin typeface="Titillium Web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tillium Web" panose="020B0604020202020204" charset="0"/>
                        </a:rPr>
                        <a:t>P5</a:t>
                      </a:r>
                      <a:endParaRPr lang="en-IN" sz="900" dirty="0">
                        <a:latin typeface="Titillium Web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445944"/>
                  </a:ext>
                </a:extLst>
              </a:tr>
              <a:tr h="21417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tillium Web" panose="020B0604020202020204" charset="0"/>
                        </a:rPr>
                        <a:t>17/08</a:t>
                      </a:r>
                      <a:endParaRPr lang="en-IN" sz="900" dirty="0">
                        <a:latin typeface="Titillium Web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tillium Web" panose="020B0604020202020204" charset="0"/>
                        </a:rPr>
                        <a:t>P6</a:t>
                      </a:r>
                      <a:endParaRPr lang="en-IN" sz="900" dirty="0">
                        <a:latin typeface="Titillium Web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890091"/>
                  </a:ext>
                </a:extLst>
              </a:tr>
              <a:tr h="21417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tillium Web" panose="020B0604020202020204" charset="0"/>
                        </a:rPr>
                        <a:t>18/08</a:t>
                      </a:r>
                      <a:endParaRPr lang="en-IN" sz="900" dirty="0">
                        <a:latin typeface="Titillium Web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tillium Web" panose="020B0604020202020204" charset="0"/>
                        </a:rPr>
                        <a:t>P7</a:t>
                      </a:r>
                      <a:endParaRPr lang="en-IN" sz="900" dirty="0">
                        <a:latin typeface="Titillium Web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30139"/>
                  </a:ext>
                </a:extLst>
              </a:tr>
            </a:tbl>
          </a:graphicData>
        </a:graphic>
      </p:graphicFrame>
      <p:sp>
        <p:nvSpPr>
          <p:cNvPr id="35" name="Right Brace 34">
            <a:extLst>
              <a:ext uri="{FF2B5EF4-FFF2-40B4-BE49-F238E27FC236}">
                <a16:creationId xmlns:a16="http://schemas.microsoft.com/office/drawing/2014/main" id="{8C079B16-AF41-43BE-87E5-AAC1E91C4F14}"/>
              </a:ext>
            </a:extLst>
          </p:cNvPr>
          <p:cNvSpPr/>
          <p:nvPr/>
        </p:nvSpPr>
        <p:spPr>
          <a:xfrm>
            <a:off x="1871325" y="1332013"/>
            <a:ext cx="337683" cy="857400"/>
          </a:xfrm>
          <a:prstGeom prst="rightBrac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Google Shape;3870;p18">
            <a:extLst>
              <a:ext uri="{FF2B5EF4-FFF2-40B4-BE49-F238E27FC236}">
                <a16:creationId xmlns:a16="http://schemas.microsoft.com/office/drawing/2014/main" id="{FD586CC3-F389-4198-A0CB-6100882133DC}"/>
              </a:ext>
            </a:extLst>
          </p:cNvPr>
          <p:cNvSpPr txBox="1">
            <a:spLocks/>
          </p:cNvSpPr>
          <p:nvPr/>
        </p:nvSpPr>
        <p:spPr>
          <a:xfrm>
            <a:off x="3190393" y="2731932"/>
            <a:ext cx="1161247" cy="345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algn="ctr"/>
            <a:r>
              <a:rPr lang="en-US" sz="1200" b="1" dirty="0"/>
              <a:t>EXTRACT THE VECTOR</a:t>
            </a:r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189BEDB2-3EAD-4A94-B3D6-C8ACF3C6919E}"/>
              </a:ext>
            </a:extLst>
          </p:cNvPr>
          <p:cNvSpPr/>
          <p:nvPr/>
        </p:nvSpPr>
        <p:spPr>
          <a:xfrm>
            <a:off x="1885500" y="2369541"/>
            <a:ext cx="337683" cy="857400"/>
          </a:xfrm>
          <a:prstGeom prst="rightBrac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056491-3FB6-460C-97CB-2C8FA42C3029}"/>
              </a:ext>
            </a:extLst>
          </p:cNvPr>
          <p:cNvSpPr/>
          <p:nvPr/>
        </p:nvSpPr>
        <p:spPr>
          <a:xfrm>
            <a:off x="1084520" y="2892466"/>
            <a:ext cx="85061" cy="84238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1F8FA92-3EFE-4C1C-BC8A-807FAA3AED62}"/>
              </a:ext>
            </a:extLst>
          </p:cNvPr>
          <p:cNvSpPr/>
          <p:nvPr/>
        </p:nvSpPr>
        <p:spPr>
          <a:xfrm>
            <a:off x="1084520" y="3008602"/>
            <a:ext cx="85061" cy="84238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033A185-0AE7-4169-B548-2E5795E5A974}"/>
              </a:ext>
            </a:extLst>
          </p:cNvPr>
          <p:cNvSpPr/>
          <p:nvPr/>
        </p:nvSpPr>
        <p:spPr>
          <a:xfrm>
            <a:off x="1088063" y="3142703"/>
            <a:ext cx="85061" cy="84238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11572B-4440-45E0-9D2B-3CBC3D22019D}"/>
              </a:ext>
            </a:extLst>
          </p:cNvPr>
          <p:cNvSpPr/>
          <p:nvPr/>
        </p:nvSpPr>
        <p:spPr>
          <a:xfrm>
            <a:off x="2935559" y="948318"/>
            <a:ext cx="1636441" cy="383696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Titillium Web" panose="020B0604020202020204" charset="0"/>
              </a:rPr>
              <a:t>DAY 1-5</a:t>
            </a:r>
            <a:endParaRPr lang="en-IN" sz="1200" b="1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4354AD3-DA3A-4283-A62C-178CF34C4EA2}"/>
              </a:ext>
            </a:extLst>
          </p:cNvPr>
          <p:cNvSpPr/>
          <p:nvPr/>
        </p:nvSpPr>
        <p:spPr>
          <a:xfrm>
            <a:off x="2935558" y="1448853"/>
            <a:ext cx="1636441" cy="383696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Titillium Web" panose="020B0604020202020204" charset="0"/>
              </a:rPr>
              <a:t>DAY 6-10</a:t>
            </a:r>
            <a:endParaRPr lang="en-IN" sz="1200" b="1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4F88D45-A852-46E2-BE12-1C2F1C71D81E}"/>
              </a:ext>
            </a:extLst>
          </p:cNvPr>
          <p:cNvSpPr/>
          <p:nvPr/>
        </p:nvSpPr>
        <p:spPr>
          <a:xfrm>
            <a:off x="2935557" y="2128815"/>
            <a:ext cx="1636441" cy="383696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Titillium Web" panose="020B0604020202020204" charset="0"/>
              </a:rPr>
              <a:t>5 Day Vectors</a:t>
            </a:r>
            <a:endParaRPr lang="en-IN" sz="1200" b="1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FA6E0E1-3195-434A-9423-58C951F3FD64}"/>
              </a:ext>
            </a:extLst>
          </p:cNvPr>
          <p:cNvCxnSpPr>
            <a:cxnSpLocks/>
            <a:stCxn id="35" idx="1"/>
            <a:endCxn id="12" idx="1"/>
          </p:cNvCxnSpPr>
          <p:nvPr/>
        </p:nvCxnSpPr>
        <p:spPr>
          <a:xfrm rot="10800000" flipH="1">
            <a:off x="2209007" y="1140167"/>
            <a:ext cx="726551" cy="620547"/>
          </a:xfrm>
          <a:prstGeom prst="bentConnector3">
            <a:avLst>
              <a:gd name="adj1" fmla="val 24499"/>
            </a:avLst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1AE4E042-D0C1-4395-883F-1CD406DAF0BB}"/>
              </a:ext>
            </a:extLst>
          </p:cNvPr>
          <p:cNvCxnSpPr>
            <a:cxnSpLocks/>
            <a:stCxn id="38" idx="1"/>
            <a:endCxn id="42" idx="1"/>
          </p:cNvCxnSpPr>
          <p:nvPr/>
        </p:nvCxnSpPr>
        <p:spPr>
          <a:xfrm rot="10800000" flipH="1">
            <a:off x="2223182" y="1640701"/>
            <a:ext cx="712375" cy="1157540"/>
          </a:xfrm>
          <a:prstGeom prst="bentConnector3">
            <a:avLst>
              <a:gd name="adj1" fmla="val 45882"/>
            </a:avLst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D249A613-5873-43A0-8739-4D44D4A8454F}"/>
              </a:ext>
            </a:extLst>
          </p:cNvPr>
          <p:cNvSpPr/>
          <p:nvPr/>
        </p:nvSpPr>
        <p:spPr>
          <a:xfrm>
            <a:off x="3756843" y="1875275"/>
            <a:ext cx="85061" cy="84238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3F3A9A5-D67D-4F59-A9BC-F49570F3C9D6}"/>
              </a:ext>
            </a:extLst>
          </p:cNvPr>
          <p:cNvSpPr/>
          <p:nvPr/>
        </p:nvSpPr>
        <p:spPr>
          <a:xfrm>
            <a:off x="3756843" y="2002044"/>
            <a:ext cx="85061" cy="84238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97524DA4-29A3-48FF-8B3E-ADB5302C3217}"/>
              </a:ext>
            </a:extLst>
          </p:cNvPr>
          <p:cNvSpPr/>
          <p:nvPr/>
        </p:nvSpPr>
        <p:spPr>
          <a:xfrm>
            <a:off x="4731487" y="1112567"/>
            <a:ext cx="425302" cy="137721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94D1C189-6556-4DB7-9B81-457F278E8986}"/>
              </a:ext>
            </a:extLst>
          </p:cNvPr>
          <p:cNvSpPr/>
          <p:nvPr/>
        </p:nvSpPr>
        <p:spPr>
          <a:xfrm>
            <a:off x="4731488" y="1597418"/>
            <a:ext cx="425302" cy="137721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9450CA36-03D1-4296-934F-661BF5D196B7}"/>
              </a:ext>
            </a:extLst>
          </p:cNvPr>
          <p:cNvSpPr/>
          <p:nvPr/>
        </p:nvSpPr>
        <p:spPr>
          <a:xfrm>
            <a:off x="4731487" y="2267058"/>
            <a:ext cx="425302" cy="137721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49CF1AD-2AE4-4F43-B94E-6E201670C214}"/>
              </a:ext>
            </a:extLst>
          </p:cNvPr>
          <p:cNvSpPr/>
          <p:nvPr/>
        </p:nvSpPr>
        <p:spPr>
          <a:xfrm>
            <a:off x="5220581" y="948318"/>
            <a:ext cx="425302" cy="419315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Titillium Web" panose="020B0604020202020204" charset="0"/>
              </a:rPr>
              <a:t>M</a:t>
            </a:r>
            <a:endParaRPr lang="en-IN" sz="800" dirty="0">
              <a:latin typeface="Titillium Web" panose="020B0604020202020204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7C9934D-5604-453E-83F9-D5E91EF4E728}"/>
              </a:ext>
            </a:extLst>
          </p:cNvPr>
          <p:cNvSpPr/>
          <p:nvPr/>
        </p:nvSpPr>
        <p:spPr>
          <a:xfrm>
            <a:off x="5220583" y="1455960"/>
            <a:ext cx="425302" cy="419315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Titillium Web" panose="020B0604020202020204" charset="0"/>
              </a:rPr>
              <a:t>M</a:t>
            </a:r>
            <a:endParaRPr lang="en-IN" sz="800" dirty="0">
              <a:latin typeface="Titillium Web" panose="020B0604020202020204" charset="0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DA0731E-B8EC-4B2C-9AD2-CF14F12EAB95}"/>
              </a:ext>
            </a:extLst>
          </p:cNvPr>
          <p:cNvSpPr/>
          <p:nvPr/>
        </p:nvSpPr>
        <p:spPr>
          <a:xfrm>
            <a:off x="5220581" y="2100255"/>
            <a:ext cx="425302" cy="419315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Titillium Web" panose="020B0604020202020204" charset="0"/>
              </a:rPr>
              <a:t>M</a:t>
            </a:r>
            <a:endParaRPr lang="en-IN" sz="800" dirty="0">
              <a:latin typeface="Titillium Web" panose="020B0604020202020204" charset="0"/>
            </a:endParaRPr>
          </a:p>
        </p:txBody>
      </p:sp>
      <p:sp>
        <p:nvSpPr>
          <p:cNvPr id="65" name="Google Shape;3870;p18">
            <a:extLst>
              <a:ext uri="{FF2B5EF4-FFF2-40B4-BE49-F238E27FC236}">
                <a16:creationId xmlns:a16="http://schemas.microsoft.com/office/drawing/2014/main" id="{5ED83708-67A0-41A7-9460-125A910AB943}"/>
              </a:ext>
            </a:extLst>
          </p:cNvPr>
          <p:cNvSpPr txBox="1">
            <a:spLocks/>
          </p:cNvSpPr>
          <p:nvPr/>
        </p:nvSpPr>
        <p:spPr>
          <a:xfrm>
            <a:off x="4653254" y="3054024"/>
            <a:ext cx="1548192" cy="345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algn="ctr"/>
            <a:r>
              <a:rPr lang="en-US" sz="1200" b="1" dirty="0"/>
              <a:t>REDUCE EACH VECTOR TO FIND MOMENTUM</a:t>
            </a:r>
          </a:p>
        </p:txBody>
      </p:sp>
      <p:sp>
        <p:nvSpPr>
          <p:cNvPr id="3844" name="Right Brace 3843">
            <a:extLst>
              <a:ext uri="{FF2B5EF4-FFF2-40B4-BE49-F238E27FC236}">
                <a16:creationId xmlns:a16="http://schemas.microsoft.com/office/drawing/2014/main" id="{F1B277B7-29D1-4B32-917C-24B638AF5537}"/>
              </a:ext>
            </a:extLst>
          </p:cNvPr>
          <p:cNvSpPr/>
          <p:nvPr/>
        </p:nvSpPr>
        <p:spPr>
          <a:xfrm>
            <a:off x="5656507" y="948318"/>
            <a:ext cx="425302" cy="1609044"/>
          </a:xfrm>
          <a:prstGeom prst="rightBrac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69" name="Table 3848">
            <a:extLst>
              <a:ext uri="{FF2B5EF4-FFF2-40B4-BE49-F238E27FC236}">
                <a16:creationId xmlns:a16="http://schemas.microsoft.com/office/drawing/2014/main" id="{51D35E1B-40DF-495D-98B4-FF201EC165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100513"/>
              </p:ext>
            </p:extLst>
          </p:nvPr>
        </p:nvGraphicFramePr>
        <p:xfrm>
          <a:off x="6284642" y="2309912"/>
          <a:ext cx="1301124" cy="105156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650562">
                  <a:extLst>
                    <a:ext uri="{9D8B030D-6E8A-4147-A177-3AD203B41FA5}">
                      <a16:colId xmlns:a16="http://schemas.microsoft.com/office/drawing/2014/main" val="1490495849"/>
                    </a:ext>
                  </a:extLst>
                </a:gridCol>
                <a:gridCol w="650562">
                  <a:extLst>
                    <a:ext uri="{9D8B030D-6E8A-4147-A177-3AD203B41FA5}">
                      <a16:colId xmlns:a16="http://schemas.microsoft.com/office/drawing/2014/main" val="2460806000"/>
                    </a:ext>
                  </a:extLst>
                </a:gridCol>
              </a:tblGrid>
              <a:tr h="34268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tillium Web" panose="020B0604020202020204" charset="0"/>
                        </a:rPr>
                        <a:t>DATE</a:t>
                      </a:r>
                      <a:endParaRPr lang="en-IN" sz="900" dirty="0">
                        <a:latin typeface="Titillium Web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tillium Web" panose="020B0604020202020204" charset="0"/>
                        </a:rPr>
                        <a:t>STOCK PRICE</a:t>
                      </a:r>
                      <a:endParaRPr lang="en-IN" sz="900" dirty="0">
                        <a:latin typeface="Titillium Web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62071"/>
                  </a:ext>
                </a:extLst>
              </a:tr>
              <a:tr h="21417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tillium Web" panose="020B0604020202020204" charset="0"/>
                        </a:rPr>
                        <a:t>1-5</a:t>
                      </a:r>
                      <a:endParaRPr lang="en-IN" sz="900" dirty="0">
                        <a:latin typeface="Titillium Web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tillium Web" panose="020B0604020202020204" charset="0"/>
                        </a:rPr>
                        <a:t>M1</a:t>
                      </a:r>
                      <a:endParaRPr lang="en-IN" sz="900" dirty="0">
                        <a:latin typeface="Titillium Web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644792"/>
                  </a:ext>
                </a:extLst>
              </a:tr>
              <a:tr h="21417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tillium Web" panose="020B0604020202020204" charset="0"/>
                        </a:rPr>
                        <a:t>6-10</a:t>
                      </a:r>
                      <a:endParaRPr lang="en-IN" sz="900" dirty="0">
                        <a:latin typeface="Titillium Web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tillium Web" panose="020B0604020202020204" charset="0"/>
                        </a:rPr>
                        <a:t>M2</a:t>
                      </a:r>
                      <a:endParaRPr lang="en-IN" sz="900" dirty="0">
                        <a:latin typeface="Titillium Web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484752"/>
                  </a:ext>
                </a:extLst>
              </a:tr>
              <a:tr h="21417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tillium Web" panose="020B0604020202020204" charset="0"/>
                        </a:rPr>
                        <a:t>11-15</a:t>
                      </a:r>
                      <a:endParaRPr lang="en-IN" sz="900" dirty="0">
                        <a:latin typeface="Titillium Web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tillium Web" panose="020B0604020202020204" charset="0"/>
                        </a:rPr>
                        <a:t>M3</a:t>
                      </a:r>
                      <a:endParaRPr lang="en-IN" sz="900" dirty="0">
                        <a:latin typeface="Titillium Web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550300"/>
                  </a:ext>
                </a:extLst>
              </a:tr>
            </a:tbl>
          </a:graphicData>
        </a:graphic>
      </p:graphicFrame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0F16D9E2-1869-459E-9FCF-3C2A76FC4538}"/>
              </a:ext>
            </a:extLst>
          </p:cNvPr>
          <p:cNvCxnSpPr>
            <a:cxnSpLocks/>
            <a:stCxn id="3844" idx="1"/>
            <a:endCxn id="69" idx="0"/>
          </p:cNvCxnSpPr>
          <p:nvPr/>
        </p:nvCxnSpPr>
        <p:spPr>
          <a:xfrm rot="10800000" flipH="1" flipV="1">
            <a:off x="6081808" y="1752840"/>
            <a:ext cx="853395" cy="557072"/>
          </a:xfrm>
          <a:prstGeom prst="bentConnector4">
            <a:avLst>
              <a:gd name="adj1" fmla="val 25541"/>
              <a:gd name="adj2" fmla="val -317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Google Shape;3870;p18">
            <a:extLst>
              <a:ext uri="{FF2B5EF4-FFF2-40B4-BE49-F238E27FC236}">
                <a16:creationId xmlns:a16="http://schemas.microsoft.com/office/drawing/2014/main" id="{FEAF1E91-EFA4-45DA-B212-7925F192224E}"/>
              </a:ext>
            </a:extLst>
          </p:cNvPr>
          <p:cNvSpPr txBox="1">
            <a:spLocks/>
          </p:cNvSpPr>
          <p:nvPr/>
        </p:nvSpPr>
        <p:spPr>
          <a:xfrm>
            <a:off x="6161107" y="3572710"/>
            <a:ext cx="1548192" cy="345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algn="ctr"/>
            <a:r>
              <a:rPr lang="en-US" sz="1200" b="1" dirty="0"/>
              <a:t>SAVE THE MOMENTUM DATA</a:t>
            </a:r>
          </a:p>
        </p:txBody>
      </p:sp>
      <p:pic>
        <p:nvPicPr>
          <p:cNvPr id="3852" name="Picture 3851">
            <a:extLst>
              <a:ext uri="{FF2B5EF4-FFF2-40B4-BE49-F238E27FC236}">
                <a16:creationId xmlns:a16="http://schemas.microsoft.com/office/drawing/2014/main" id="{C4352D58-4261-485C-ADFD-58737E3298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201" t="45552" r="50888" b="25658"/>
          <a:stretch/>
        </p:blipFill>
        <p:spPr>
          <a:xfrm>
            <a:off x="2752027" y="3377225"/>
            <a:ext cx="2003500" cy="1480069"/>
          </a:xfrm>
          <a:prstGeom prst="rect">
            <a:avLst/>
          </a:prstGeom>
        </p:spPr>
      </p:pic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0561ABA2-299F-4AFA-B048-872EF06E9D5E}"/>
              </a:ext>
            </a:extLst>
          </p:cNvPr>
          <p:cNvCxnSpPr>
            <a:cxnSpLocks/>
            <a:stCxn id="78" idx="2"/>
            <a:endCxn id="3852" idx="3"/>
          </p:cNvCxnSpPr>
          <p:nvPr/>
        </p:nvCxnSpPr>
        <p:spPr>
          <a:xfrm rot="5400000">
            <a:off x="5746007" y="2928064"/>
            <a:ext cx="198716" cy="2179676"/>
          </a:xfrm>
          <a:prstGeom prst="bent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Google Shape;3870;p18">
            <a:extLst>
              <a:ext uri="{FF2B5EF4-FFF2-40B4-BE49-F238E27FC236}">
                <a16:creationId xmlns:a16="http://schemas.microsoft.com/office/drawing/2014/main" id="{0F0288A2-A187-4223-803D-3FE38F877812}"/>
              </a:ext>
            </a:extLst>
          </p:cNvPr>
          <p:cNvSpPr txBox="1">
            <a:spLocks/>
          </p:cNvSpPr>
          <p:nvPr/>
        </p:nvSpPr>
        <p:spPr>
          <a:xfrm>
            <a:off x="1568370" y="4118094"/>
            <a:ext cx="1161247" cy="345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algn="ctr"/>
            <a:r>
              <a:rPr lang="en-US" sz="1200" b="1" dirty="0"/>
              <a:t>PLOT THE CHART</a:t>
            </a:r>
          </a:p>
        </p:txBody>
      </p:sp>
      <p:sp>
        <p:nvSpPr>
          <p:cNvPr id="86" name="Google Shape;3870;p18">
            <a:extLst>
              <a:ext uri="{FF2B5EF4-FFF2-40B4-BE49-F238E27FC236}">
                <a16:creationId xmlns:a16="http://schemas.microsoft.com/office/drawing/2014/main" id="{6C0DA2AA-C6BA-4263-9BAB-B55831B8067F}"/>
              </a:ext>
            </a:extLst>
          </p:cNvPr>
          <p:cNvSpPr txBox="1">
            <a:spLocks/>
          </p:cNvSpPr>
          <p:nvPr/>
        </p:nvSpPr>
        <p:spPr>
          <a:xfrm>
            <a:off x="-36936" y="3226876"/>
            <a:ext cx="1161247" cy="345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algn="ctr"/>
            <a:r>
              <a:rPr lang="en-US" sz="1200" b="1" dirty="0"/>
              <a:t>START FROM THE DB OF ONE COMPANY</a:t>
            </a:r>
          </a:p>
        </p:txBody>
      </p:sp>
    </p:spTree>
    <p:extLst>
      <p:ext uri="{BB962C8B-B14F-4D97-AF65-F5344CB8AC3E}">
        <p14:creationId xmlns:p14="http://schemas.microsoft.com/office/powerpoint/2010/main" val="173732851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807</Words>
  <Application>Microsoft Office PowerPoint</Application>
  <PresentationFormat>On-screen Show (16:9)</PresentationFormat>
  <Paragraphs>191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Dosis ExtraLight</vt:lpstr>
      <vt:lpstr>Arial</vt:lpstr>
      <vt:lpstr>Titillium Web Light</vt:lpstr>
      <vt:lpstr>Titillium Web</vt:lpstr>
      <vt:lpstr>Mowbray template</vt:lpstr>
      <vt:lpstr>BDA MINI PROJECT:  STOCK TRADING PLATFORM</vt:lpstr>
      <vt:lpstr>1. WHAT IS OUR PROJECT</vt:lpstr>
      <vt:lpstr>GOAL </vt:lpstr>
      <vt:lpstr>THE STRUCTURE </vt:lpstr>
      <vt:lpstr>FLOW OF THE SYSTEM</vt:lpstr>
      <vt:lpstr>2. MongoDB AND MapReduce</vt:lpstr>
      <vt:lpstr>GETTING THE DATA</vt:lpstr>
      <vt:lpstr>MOMENTUM IN STOCKS</vt:lpstr>
      <vt:lpstr>MOMENTUM WITH MapReduce</vt:lpstr>
      <vt:lpstr>3. ANALYTICS AND ARTIFICIAL INTELIGENCE</vt:lpstr>
      <vt:lpstr>FORECASTING PRICES</vt:lpstr>
      <vt:lpstr>TRADING BOT </vt:lpstr>
      <vt:lpstr>OPERATION OF THE BOT</vt:lpstr>
      <vt:lpstr>4. DATA VISUALIZATION</vt:lpstr>
      <vt:lpstr>METHODS USED</vt:lpstr>
      <vt:lpstr>TECHNOLOGY STACK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PROJECT: STOCK TRADING PLATFORM</dc:title>
  <dc:creator>Vishwa Singh</dc:creator>
  <cp:lastModifiedBy>Vishwa Singh</cp:lastModifiedBy>
  <cp:revision>54</cp:revision>
  <dcterms:modified xsi:type="dcterms:W3CDTF">2020-05-22T01:33:52Z</dcterms:modified>
</cp:coreProperties>
</file>