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5" r:id="rId4"/>
    <p:sldId id="274" r:id="rId5"/>
    <p:sldId id="285" r:id="rId6"/>
    <p:sldId id="286" r:id="rId7"/>
    <p:sldId id="275" r:id="rId8"/>
    <p:sldId id="276" r:id="rId9"/>
    <p:sldId id="277" r:id="rId10"/>
    <p:sldId id="28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58" r:id="rId19"/>
    <p:sldId id="260" r:id="rId20"/>
    <p:sldId id="259" r:id="rId21"/>
    <p:sldId id="296" r:id="rId22"/>
    <p:sldId id="264" r:id="rId23"/>
    <p:sldId id="261" r:id="rId24"/>
    <p:sldId id="263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3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E5E-0475-44ED-9EB1-08A08CAA805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5081-FBFA-403D-8C3B-CCECF3F6EB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E5E-0475-44ED-9EB1-08A08CAA805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5081-FBFA-403D-8C3B-CCECF3F6EB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E5E-0475-44ED-9EB1-08A08CAA805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5081-FBFA-403D-8C3B-CCECF3F6EB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57E01-8491-4738-B793-B092BDCAE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E5E-0475-44ED-9EB1-08A08CAA805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5081-FBFA-403D-8C3B-CCECF3F6EB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E5E-0475-44ED-9EB1-08A08CAA805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5081-FBFA-403D-8C3B-CCECF3F6EB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E5E-0475-44ED-9EB1-08A08CAA805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5081-FBFA-403D-8C3B-CCECF3F6EB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E5E-0475-44ED-9EB1-08A08CAA805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5081-FBFA-403D-8C3B-CCECF3F6EB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E5E-0475-44ED-9EB1-08A08CAA805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5081-FBFA-403D-8C3B-CCECF3F6EB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E5E-0475-44ED-9EB1-08A08CAA805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5081-FBFA-403D-8C3B-CCECF3F6EB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BE5E-0475-44ED-9EB1-08A08CAA805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A5081-FBFA-403D-8C3B-CCECF3F6EB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1AABE5E-0475-44ED-9EB1-08A08CAA805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EBA5081-FBFA-403D-8C3B-CCECF3F6EB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1AABE5E-0475-44ED-9EB1-08A08CAA805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EBA5081-FBFA-403D-8C3B-CCECF3F6EB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038600"/>
            <a:ext cx="8077200" cy="1673352"/>
          </a:xfrm>
        </p:spPr>
        <p:txBody>
          <a:bodyPr/>
          <a:lstStyle/>
          <a:p>
            <a:r>
              <a:rPr lang="en-US" dirty="0" smtClean="0"/>
              <a:t>GRAPH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267200"/>
            <a:ext cx="8077200" cy="149961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NON-LINEAR DATA STRUCTURE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4"/>
          <p:cNvSpPr>
            <a:spLocks noChangeArrowheads="1"/>
          </p:cNvSpPr>
          <p:nvPr/>
        </p:nvSpPr>
        <p:spPr bwMode="auto">
          <a:xfrm>
            <a:off x="6159500" y="8270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ea typeface="PMingLiU" pitchFamily="18" charset="-120"/>
              </a:rPr>
              <a:t>0</a:t>
            </a:r>
          </a:p>
        </p:txBody>
      </p:sp>
      <p:sp>
        <p:nvSpPr>
          <p:cNvPr id="31747" name="Oval 5"/>
          <p:cNvSpPr>
            <a:spLocks noChangeArrowheads="1"/>
          </p:cNvSpPr>
          <p:nvPr/>
        </p:nvSpPr>
        <p:spPr bwMode="auto">
          <a:xfrm>
            <a:off x="5473700" y="15890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ea typeface="PMingLiU" pitchFamily="18" charset="-120"/>
              </a:rPr>
              <a:t>1</a:t>
            </a:r>
          </a:p>
        </p:txBody>
      </p:sp>
      <p:sp>
        <p:nvSpPr>
          <p:cNvPr id="31748" name="Oval 6"/>
          <p:cNvSpPr>
            <a:spLocks noChangeArrowheads="1"/>
          </p:cNvSpPr>
          <p:nvPr/>
        </p:nvSpPr>
        <p:spPr bwMode="auto">
          <a:xfrm>
            <a:off x="6845300" y="15890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ea typeface="PMingLiU" pitchFamily="18" charset="-120"/>
              </a:rPr>
              <a:t>2</a:t>
            </a:r>
          </a:p>
        </p:txBody>
      </p:sp>
      <p:sp>
        <p:nvSpPr>
          <p:cNvPr id="31749" name="Line 7"/>
          <p:cNvSpPr>
            <a:spLocks noChangeShapeType="1"/>
          </p:cNvSpPr>
          <p:nvPr/>
        </p:nvSpPr>
        <p:spPr bwMode="auto">
          <a:xfrm flipH="1">
            <a:off x="5813425" y="1201738"/>
            <a:ext cx="407988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8"/>
          <p:cNvSpPr>
            <a:spLocks noChangeShapeType="1"/>
          </p:cNvSpPr>
          <p:nvPr/>
        </p:nvSpPr>
        <p:spPr bwMode="auto">
          <a:xfrm>
            <a:off x="6534150" y="1201738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9"/>
          <p:cNvSpPr>
            <a:spLocks noChangeArrowheads="1"/>
          </p:cNvSpPr>
          <p:nvPr/>
        </p:nvSpPr>
        <p:spPr bwMode="auto">
          <a:xfrm>
            <a:off x="5091113" y="24860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ea typeface="PMingLiU" pitchFamily="18" charset="-120"/>
              </a:rPr>
              <a:t>3</a:t>
            </a:r>
          </a:p>
        </p:txBody>
      </p:sp>
      <p:sp>
        <p:nvSpPr>
          <p:cNvPr id="31752" name="Oval 10"/>
          <p:cNvSpPr>
            <a:spLocks noChangeArrowheads="1"/>
          </p:cNvSpPr>
          <p:nvPr/>
        </p:nvSpPr>
        <p:spPr bwMode="auto">
          <a:xfrm>
            <a:off x="5851525" y="24987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ea typeface="PMingLiU" pitchFamily="18" charset="-120"/>
              </a:rPr>
              <a:t>4</a:t>
            </a:r>
          </a:p>
        </p:txBody>
      </p:sp>
      <p:sp>
        <p:nvSpPr>
          <p:cNvPr id="31753" name="Line 11"/>
          <p:cNvSpPr>
            <a:spLocks noChangeShapeType="1"/>
          </p:cNvSpPr>
          <p:nvPr/>
        </p:nvSpPr>
        <p:spPr bwMode="auto">
          <a:xfrm flipH="1">
            <a:off x="5318125" y="2030413"/>
            <a:ext cx="263525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12"/>
          <p:cNvSpPr>
            <a:spLocks noChangeShapeType="1"/>
          </p:cNvSpPr>
          <p:nvPr/>
        </p:nvSpPr>
        <p:spPr bwMode="auto">
          <a:xfrm>
            <a:off x="5768975" y="2044700"/>
            <a:ext cx="298450" cy="45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Oval 13"/>
          <p:cNvSpPr>
            <a:spLocks noChangeArrowheads="1"/>
          </p:cNvSpPr>
          <p:nvPr/>
        </p:nvSpPr>
        <p:spPr bwMode="auto">
          <a:xfrm>
            <a:off x="6496050" y="24876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ea typeface="PMingLiU" pitchFamily="18" charset="-120"/>
              </a:rPr>
              <a:t>5</a:t>
            </a:r>
          </a:p>
        </p:txBody>
      </p:sp>
      <p:sp>
        <p:nvSpPr>
          <p:cNvPr id="31756" name="Oval 14"/>
          <p:cNvSpPr>
            <a:spLocks noChangeArrowheads="1"/>
          </p:cNvSpPr>
          <p:nvPr/>
        </p:nvSpPr>
        <p:spPr bwMode="auto">
          <a:xfrm>
            <a:off x="7240588" y="24860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ea typeface="PMingLiU" pitchFamily="18" charset="-120"/>
              </a:rPr>
              <a:t>6</a:t>
            </a:r>
          </a:p>
        </p:txBody>
      </p:sp>
      <p:sp>
        <p:nvSpPr>
          <p:cNvPr id="31757" name="Line 15"/>
          <p:cNvSpPr>
            <a:spLocks noChangeShapeType="1"/>
          </p:cNvSpPr>
          <p:nvPr/>
        </p:nvSpPr>
        <p:spPr bwMode="auto">
          <a:xfrm flipH="1">
            <a:off x="6692900" y="2014538"/>
            <a:ext cx="273050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Line 16"/>
          <p:cNvSpPr>
            <a:spLocks noChangeShapeType="1"/>
          </p:cNvSpPr>
          <p:nvPr/>
        </p:nvSpPr>
        <p:spPr bwMode="auto">
          <a:xfrm>
            <a:off x="7169150" y="2027238"/>
            <a:ext cx="273050" cy="449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Rectangle 17"/>
          <p:cNvSpPr>
            <a:spLocks noChangeArrowheads="1"/>
          </p:cNvSpPr>
          <p:nvPr/>
        </p:nvSpPr>
        <p:spPr bwMode="auto">
          <a:xfrm>
            <a:off x="2587625" y="3017838"/>
            <a:ext cx="55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 dirty="0">
                <a:ea typeface="PMingLiU" pitchFamily="18" charset="-120"/>
              </a:rPr>
              <a:t>G</a:t>
            </a:r>
            <a:r>
              <a:rPr kumimoji="1" lang="en-US" altLang="zh-TW" sz="1800" dirty="0">
                <a:ea typeface="PMingLiU" pitchFamily="18" charset="-120"/>
              </a:rPr>
              <a:t>1</a:t>
            </a:r>
          </a:p>
        </p:txBody>
      </p:sp>
      <p:sp>
        <p:nvSpPr>
          <p:cNvPr id="31760" name="Rectangle 18"/>
          <p:cNvSpPr>
            <a:spLocks noChangeArrowheads="1"/>
          </p:cNvSpPr>
          <p:nvPr/>
        </p:nvSpPr>
        <p:spPr bwMode="auto">
          <a:xfrm>
            <a:off x="6111875" y="3060700"/>
            <a:ext cx="555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PMingLiU" pitchFamily="18" charset="-120"/>
              </a:rPr>
              <a:t>G</a:t>
            </a:r>
            <a:r>
              <a:rPr kumimoji="1" lang="en-US" altLang="zh-TW" sz="1800">
                <a:ea typeface="PMingLiU" pitchFamily="18" charset="-120"/>
              </a:rPr>
              <a:t>2</a:t>
            </a:r>
          </a:p>
        </p:txBody>
      </p:sp>
      <p:sp>
        <p:nvSpPr>
          <p:cNvPr id="31761" name="Text Box 19"/>
          <p:cNvSpPr txBox="1">
            <a:spLocks noChangeArrowheads="1"/>
          </p:cNvSpPr>
          <p:nvPr/>
        </p:nvSpPr>
        <p:spPr bwMode="auto">
          <a:xfrm>
            <a:off x="2133600" y="1295400"/>
            <a:ext cx="14574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dirty="0" smtClean="0">
                <a:solidFill>
                  <a:srgbClr val="CC3300"/>
                </a:solidFill>
                <a:ea typeface="PMingLiU" pitchFamily="18" charset="-120"/>
              </a:rPr>
              <a:t>Degree(0) = 3</a:t>
            </a:r>
          </a:p>
          <a:p>
            <a:pPr algn="ctr"/>
            <a:endParaRPr kumimoji="1" lang="en-US" altLang="zh-TW" dirty="0">
              <a:solidFill>
                <a:srgbClr val="CC3300"/>
              </a:solidFill>
              <a:ea typeface="PMingLiU" pitchFamily="18" charset="-120"/>
            </a:endParaRPr>
          </a:p>
        </p:txBody>
      </p:sp>
      <p:sp>
        <p:nvSpPr>
          <p:cNvPr id="31765" name="Text Box 23"/>
          <p:cNvSpPr txBox="1">
            <a:spLocks noChangeArrowheads="1"/>
          </p:cNvSpPr>
          <p:nvPr/>
        </p:nvSpPr>
        <p:spPr bwMode="auto">
          <a:xfrm>
            <a:off x="5122863" y="2998788"/>
            <a:ext cx="2888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dirty="0" smtClean="0">
                <a:solidFill>
                  <a:srgbClr val="CC3300"/>
                </a:solidFill>
                <a:ea typeface="PMingLiU" pitchFamily="18" charset="-120"/>
              </a:rPr>
              <a:t>1</a:t>
            </a:r>
            <a:endParaRPr kumimoji="1" lang="en-US" altLang="zh-TW" dirty="0">
              <a:solidFill>
                <a:srgbClr val="CC3300"/>
              </a:solidFill>
              <a:ea typeface="PMingLiU" pitchFamily="18" charset="-120"/>
            </a:endParaRPr>
          </a:p>
        </p:txBody>
      </p:sp>
      <p:sp>
        <p:nvSpPr>
          <p:cNvPr id="31766" name="Text Box 24"/>
          <p:cNvSpPr txBox="1">
            <a:spLocks noChangeArrowheads="1"/>
          </p:cNvSpPr>
          <p:nvPr/>
        </p:nvSpPr>
        <p:spPr bwMode="auto">
          <a:xfrm>
            <a:off x="5864225" y="30511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>
                <a:solidFill>
                  <a:srgbClr val="CC3300"/>
                </a:solidFill>
                <a:ea typeface="PMingLiU" pitchFamily="18" charset="-120"/>
              </a:rPr>
              <a:t>1</a:t>
            </a:r>
          </a:p>
        </p:txBody>
      </p:sp>
      <p:sp>
        <p:nvSpPr>
          <p:cNvPr id="31767" name="Text Box 25"/>
          <p:cNvSpPr txBox="1">
            <a:spLocks noChangeArrowheads="1"/>
          </p:cNvSpPr>
          <p:nvPr/>
        </p:nvSpPr>
        <p:spPr bwMode="auto">
          <a:xfrm>
            <a:off x="6569075" y="30337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>
                <a:solidFill>
                  <a:srgbClr val="CC3300"/>
                </a:solidFill>
                <a:ea typeface="PMingLiU" pitchFamily="18" charset="-120"/>
              </a:rPr>
              <a:t>1</a:t>
            </a:r>
          </a:p>
        </p:txBody>
      </p:sp>
      <p:sp>
        <p:nvSpPr>
          <p:cNvPr id="31768" name="Text Box 26"/>
          <p:cNvSpPr txBox="1">
            <a:spLocks noChangeArrowheads="1"/>
          </p:cNvSpPr>
          <p:nvPr/>
        </p:nvSpPr>
        <p:spPr bwMode="auto">
          <a:xfrm>
            <a:off x="7362825" y="30861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>
                <a:solidFill>
                  <a:srgbClr val="CC3300"/>
                </a:solidFill>
                <a:ea typeface="PMingLiU" pitchFamily="18" charset="-120"/>
              </a:rPr>
              <a:t>1</a:t>
            </a:r>
          </a:p>
        </p:txBody>
      </p:sp>
      <p:sp>
        <p:nvSpPr>
          <p:cNvPr id="31769" name="Rectangle 27"/>
          <p:cNvSpPr>
            <a:spLocks noChangeArrowheads="1"/>
          </p:cNvSpPr>
          <p:nvPr/>
        </p:nvSpPr>
        <p:spPr bwMode="auto">
          <a:xfrm>
            <a:off x="533400" y="3962400"/>
            <a:ext cx="29338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000" b="1" dirty="0" smtClean="0">
                <a:ea typeface="PMingLiU" pitchFamily="18" charset="-120"/>
              </a:rPr>
              <a:t>Degree of directed </a:t>
            </a:r>
            <a:r>
              <a:rPr kumimoji="1" lang="en-US" altLang="zh-TW" sz="2000" b="1" dirty="0">
                <a:ea typeface="PMingLiU" pitchFamily="18" charset="-120"/>
              </a:rPr>
              <a:t>graph</a:t>
            </a:r>
          </a:p>
        </p:txBody>
      </p:sp>
      <p:sp>
        <p:nvSpPr>
          <p:cNvPr id="31770" name="Rectangle 28"/>
          <p:cNvSpPr>
            <a:spLocks noChangeArrowheads="1"/>
          </p:cNvSpPr>
          <p:nvPr/>
        </p:nvSpPr>
        <p:spPr bwMode="auto">
          <a:xfrm>
            <a:off x="609600" y="4252913"/>
            <a:ext cx="228758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kumimoji="1" lang="en-US" altLang="zh-TW" dirty="0">
                <a:ea typeface="PMingLiU" pitchFamily="18" charset="-120"/>
              </a:rPr>
              <a:t>in-degree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kumimoji="1" lang="en-US" altLang="zh-TW" dirty="0">
                <a:ea typeface="PMingLiU" pitchFamily="18" charset="-120"/>
              </a:rPr>
              <a:t>out-degree</a:t>
            </a:r>
          </a:p>
        </p:txBody>
      </p:sp>
      <p:sp>
        <p:nvSpPr>
          <p:cNvPr id="31771" name="Oval 29"/>
          <p:cNvSpPr>
            <a:spLocks noChangeArrowheads="1"/>
          </p:cNvSpPr>
          <p:nvPr/>
        </p:nvSpPr>
        <p:spPr bwMode="auto">
          <a:xfrm>
            <a:off x="3908425" y="347027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 dirty="0">
                <a:ea typeface="PMingLiU" pitchFamily="18" charset="-120"/>
              </a:rPr>
              <a:t>0</a:t>
            </a:r>
          </a:p>
        </p:txBody>
      </p:sp>
      <p:sp>
        <p:nvSpPr>
          <p:cNvPr id="31772" name="Oval 30"/>
          <p:cNvSpPr>
            <a:spLocks noChangeArrowheads="1"/>
          </p:cNvSpPr>
          <p:nvPr/>
        </p:nvSpPr>
        <p:spPr bwMode="auto">
          <a:xfrm>
            <a:off x="3906838" y="45735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ea typeface="PMingLiU" pitchFamily="18" charset="-120"/>
              </a:rPr>
              <a:t>1</a:t>
            </a:r>
          </a:p>
        </p:txBody>
      </p:sp>
      <p:sp>
        <p:nvSpPr>
          <p:cNvPr id="31773" name="Oval 31"/>
          <p:cNvSpPr>
            <a:spLocks noChangeArrowheads="1"/>
          </p:cNvSpPr>
          <p:nvPr/>
        </p:nvSpPr>
        <p:spPr bwMode="auto">
          <a:xfrm>
            <a:off x="3922713" y="559276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ea typeface="PMingLiU" pitchFamily="18" charset="-120"/>
              </a:rPr>
              <a:t>2</a:t>
            </a:r>
          </a:p>
        </p:txBody>
      </p:sp>
      <p:sp>
        <p:nvSpPr>
          <p:cNvPr id="31774" name="Line 32"/>
          <p:cNvSpPr>
            <a:spLocks noChangeShapeType="1"/>
          </p:cNvSpPr>
          <p:nvPr/>
        </p:nvSpPr>
        <p:spPr bwMode="auto">
          <a:xfrm>
            <a:off x="4144963" y="5029200"/>
            <a:ext cx="0" cy="55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5" name="Line 33"/>
          <p:cNvSpPr>
            <a:spLocks noChangeShapeType="1"/>
          </p:cNvSpPr>
          <p:nvPr/>
        </p:nvSpPr>
        <p:spPr bwMode="auto">
          <a:xfrm flipV="1">
            <a:off x="4322763" y="3859213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Line 34"/>
          <p:cNvSpPr>
            <a:spLocks noChangeShapeType="1"/>
          </p:cNvSpPr>
          <p:nvPr/>
        </p:nvSpPr>
        <p:spPr bwMode="auto">
          <a:xfrm>
            <a:off x="3954463" y="3886200"/>
            <a:ext cx="0" cy="735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7" name="Rectangle 35"/>
          <p:cNvSpPr>
            <a:spLocks noChangeArrowheads="1"/>
          </p:cNvSpPr>
          <p:nvPr/>
        </p:nvSpPr>
        <p:spPr bwMode="auto">
          <a:xfrm>
            <a:off x="3800475" y="6110288"/>
            <a:ext cx="55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PMingLiU" pitchFamily="18" charset="-120"/>
              </a:rPr>
              <a:t>G</a:t>
            </a:r>
            <a:r>
              <a:rPr kumimoji="1" lang="en-US" altLang="zh-TW" sz="1800">
                <a:ea typeface="PMingLiU" pitchFamily="18" charset="-120"/>
              </a:rPr>
              <a:t>3</a:t>
            </a:r>
          </a:p>
        </p:txBody>
      </p:sp>
      <p:sp>
        <p:nvSpPr>
          <p:cNvPr id="31778" name="Text Box 36"/>
          <p:cNvSpPr txBox="1">
            <a:spLocks noChangeArrowheads="1"/>
          </p:cNvSpPr>
          <p:nvPr/>
        </p:nvSpPr>
        <p:spPr bwMode="auto">
          <a:xfrm>
            <a:off x="4652963" y="3492500"/>
            <a:ext cx="16834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TW" dirty="0" smtClean="0">
                <a:solidFill>
                  <a:srgbClr val="CC3300"/>
                </a:solidFill>
                <a:ea typeface="PMingLiU" pitchFamily="18" charset="-120"/>
              </a:rPr>
              <a:t>In(0):</a:t>
            </a:r>
            <a:r>
              <a:rPr kumimoji="1" lang="en-US" altLang="zh-TW" dirty="0">
                <a:solidFill>
                  <a:srgbClr val="CC3300"/>
                </a:solidFill>
                <a:ea typeface="PMingLiU" pitchFamily="18" charset="-120"/>
              </a:rPr>
              <a:t>1, </a:t>
            </a:r>
            <a:r>
              <a:rPr kumimoji="1" lang="en-US" altLang="zh-TW" dirty="0" smtClean="0">
                <a:solidFill>
                  <a:srgbClr val="CC3300"/>
                </a:solidFill>
                <a:ea typeface="PMingLiU" pitchFamily="18" charset="-120"/>
              </a:rPr>
              <a:t>out(0): </a:t>
            </a:r>
            <a:r>
              <a:rPr kumimoji="1" lang="en-US" altLang="zh-TW" dirty="0">
                <a:solidFill>
                  <a:srgbClr val="CC3300"/>
                </a:solidFill>
                <a:ea typeface="PMingLiU" pitchFamily="18" charset="-120"/>
              </a:rPr>
              <a:t>1</a:t>
            </a:r>
          </a:p>
        </p:txBody>
      </p:sp>
      <p:sp>
        <p:nvSpPr>
          <p:cNvPr id="31779" name="Text Box 37"/>
          <p:cNvSpPr txBox="1">
            <a:spLocks noChangeArrowheads="1"/>
          </p:cNvSpPr>
          <p:nvPr/>
        </p:nvSpPr>
        <p:spPr bwMode="auto">
          <a:xfrm>
            <a:off x="4670425" y="4568825"/>
            <a:ext cx="17155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TW" dirty="0" smtClean="0">
                <a:solidFill>
                  <a:srgbClr val="CC3300"/>
                </a:solidFill>
                <a:ea typeface="PMingLiU" pitchFamily="18" charset="-120"/>
              </a:rPr>
              <a:t>In(1): </a:t>
            </a:r>
            <a:r>
              <a:rPr kumimoji="1" lang="en-US" altLang="zh-TW" dirty="0">
                <a:solidFill>
                  <a:srgbClr val="CC3300"/>
                </a:solidFill>
                <a:ea typeface="PMingLiU" pitchFamily="18" charset="-120"/>
              </a:rPr>
              <a:t>1, </a:t>
            </a:r>
            <a:r>
              <a:rPr kumimoji="1" lang="en-US" altLang="zh-TW" dirty="0" smtClean="0">
                <a:solidFill>
                  <a:srgbClr val="CC3300"/>
                </a:solidFill>
                <a:ea typeface="PMingLiU" pitchFamily="18" charset="-120"/>
              </a:rPr>
              <a:t>out(1): </a:t>
            </a:r>
            <a:r>
              <a:rPr kumimoji="1" lang="en-US" altLang="zh-TW" dirty="0">
                <a:solidFill>
                  <a:srgbClr val="CC3300"/>
                </a:solidFill>
                <a:ea typeface="PMingLiU" pitchFamily="18" charset="-120"/>
              </a:rPr>
              <a:t>2</a:t>
            </a:r>
          </a:p>
        </p:txBody>
      </p:sp>
      <p:sp>
        <p:nvSpPr>
          <p:cNvPr id="31780" name="Text Box 38"/>
          <p:cNvSpPr txBox="1">
            <a:spLocks noChangeArrowheads="1"/>
          </p:cNvSpPr>
          <p:nvPr/>
        </p:nvSpPr>
        <p:spPr bwMode="auto">
          <a:xfrm>
            <a:off x="4705350" y="5573713"/>
            <a:ext cx="17443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TW" dirty="0" smtClean="0">
                <a:solidFill>
                  <a:srgbClr val="CC3300"/>
                </a:solidFill>
                <a:ea typeface="PMingLiU" pitchFamily="18" charset="-120"/>
              </a:rPr>
              <a:t>In(2): </a:t>
            </a:r>
            <a:r>
              <a:rPr kumimoji="1" lang="en-US" altLang="zh-TW" dirty="0">
                <a:solidFill>
                  <a:srgbClr val="CC3300"/>
                </a:solidFill>
                <a:ea typeface="PMingLiU" pitchFamily="18" charset="-120"/>
              </a:rPr>
              <a:t>1, </a:t>
            </a:r>
            <a:r>
              <a:rPr kumimoji="1" lang="en-US" altLang="zh-TW" dirty="0" smtClean="0">
                <a:solidFill>
                  <a:srgbClr val="CC3300"/>
                </a:solidFill>
                <a:ea typeface="PMingLiU" pitchFamily="18" charset="-120"/>
              </a:rPr>
              <a:t>out(2): </a:t>
            </a:r>
            <a:r>
              <a:rPr kumimoji="1" lang="en-US" altLang="zh-TW" dirty="0">
                <a:solidFill>
                  <a:srgbClr val="CC3300"/>
                </a:solidFill>
                <a:ea typeface="PMingLiU" pitchFamily="18" charset="-120"/>
              </a:rPr>
              <a:t>0</a:t>
            </a:r>
          </a:p>
        </p:txBody>
      </p:sp>
      <p:sp>
        <p:nvSpPr>
          <p:cNvPr id="31781" name="Oval 39"/>
          <p:cNvSpPr>
            <a:spLocks noChangeArrowheads="1"/>
          </p:cNvSpPr>
          <p:nvPr/>
        </p:nvSpPr>
        <p:spPr bwMode="auto">
          <a:xfrm>
            <a:off x="2509838" y="168116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 dirty="0">
                <a:ea typeface="PMingLiU" pitchFamily="18" charset="-120"/>
              </a:rPr>
              <a:t>0</a:t>
            </a:r>
          </a:p>
        </p:txBody>
      </p:sp>
      <p:sp>
        <p:nvSpPr>
          <p:cNvPr id="31782" name="Oval 40"/>
          <p:cNvSpPr>
            <a:spLocks noChangeArrowheads="1"/>
          </p:cNvSpPr>
          <p:nvPr/>
        </p:nvSpPr>
        <p:spPr bwMode="auto">
          <a:xfrm>
            <a:off x="1824038" y="244316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ea typeface="PMingLiU" pitchFamily="18" charset="-120"/>
              </a:rPr>
              <a:t>1</a:t>
            </a:r>
          </a:p>
        </p:txBody>
      </p:sp>
      <p:sp>
        <p:nvSpPr>
          <p:cNvPr id="31783" name="Oval 41"/>
          <p:cNvSpPr>
            <a:spLocks noChangeArrowheads="1"/>
          </p:cNvSpPr>
          <p:nvPr/>
        </p:nvSpPr>
        <p:spPr bwMode="auto">
          <a:xfrm>
            <a:off x="3195638" y="244316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ea typeface="PMingLiU" pitchFamily="18" charset="-120"/>
              </a:rPr>
              <a:t>2</a:t>
            </a:r>
          </a:p>
        </p:txBody>
      </p:sp>
      <p:sp>
        <p:nvSpPr>
          <p:cNvPr id="31784" name="Oval 42"/>
          <p:cNvSpPr>
            <a:spLocks noChangeArrowheads="1"/>
          </p:cNvSpPr>
          <p:nvPr/>
        </p:nvSpPr>
        <p:spPr bwMode="auto">
          <a:xfrm>
            <a:off x="2509838" y="305276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ea typeface="PMingLiU" pitchFamily="18" charset="-120"/>
              </a:rPr>
              <a:t>3</a:t>
            </a:r>
          </a:p>
        </p:txBody>
      </p:sp>
      <p:sp>
        <p:nvSpPr>
          <p:cNvPr id="31785" name="Line 43"/>
          <p:cNvSpPr>
            <a:spLocks noChangeShapeType="1"/>
          </p:cNvSpPr>
          <p:nvPr/>
        </p:nvSpPr>
        <p:spPr bwMode="auto">
          <a:xfrm>
            <a:off x="2732088" y="2132013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6" name="Line 44"/>
          <p:cNvSpPr>
            <a:spLocks noChangeShapeType="1"/>
          </p:cNvSpPr>
          <p:nvPr/>
        </p:nvSpPr>
        <p:spPr bwMode="auto">
          <a:xfrm>
            <a:off x="2274888" y="2665413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7" name="Line 45"/>
          <p:cNvSpPr>
            <a:spLocks noChangeShapeType="1"/>
          </p:cNvSpPr>
          <p:nvPr/>
        </p:nvSpPr>
        <p:spPr bwMode="auto">
          <a:xfrm flipH="1">
            <a:off x="2163763" y="2055813"/>
            <a:ext cx="407987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8" name="Line 46"/>
          <p:cNvSpPr>
            <a:spLocks noChangeShapeType="1"/>
          </p:cNvSpPr>
          <p:nvPr/>
        </p:nvSpPr>
        <p:spPr bwMode="auto">
          <a:xfrm>
            <a:off x="2884488" y="2055813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9" name="Line 47"/>
          <p:cNvSpPr>
            <a:spLocks noChangeShapeType="1"/>
          </p:cNvSpPr>
          <p:nvPr/>
        </p:nvSpPr>
        <p:spPr bwMode="auto">
          <a:xfrm>
            <a:off x="2149475" y="2871788"/>
            <a:ext cx="354013" cy="312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0" name="Line 48"/>
          <p:cNvSpPr>
            <a:spLocks noChangeShapeType="1"/>
          </p:cNvSpPr>
          <p:nvPr/>
        </p:nvSpPr>
        <p:spPr bwMode="auto">
          <a:xfrm flipH="1">
            <a:off x="2938463" y="2844800"/>
            <a:ext cx="32702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1" name="Text Box 49"/>
          <p:cNvSpPr txBox="1">
            <a:spLocks noChangeArrowheads="1"/>
          </p:cNvSpPr>
          <p:nvPr/>
        </p:nvSpPr>
        <p:spPr bwMode="auto">
          <a:xfrm>
            <a:off x="3560763" y="2520950"/>
            <a:ext cx="14574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dirty="0" smtClean="0">
                <a:solidFill>
                  <a:srgbClr val="CC3300"/>
                </a:solidFill>
                <a:ea typeface="PMingLiU" pitchFamily="18" charset="-120"/>
              </a:rPr>
              <a:t>Degree (2)= 3</a:t>
            </a:r>
          </a:p>
          <a:p>
            <a:pPr algn="ctr"/>
            <a:endParaRPr kumimoji="1" lang="en-US" altLang="zh-TW" dirty="0">
              <a:solidFill>
                <a:srgbClr val="CC3300"/>
              </a:solidFill>
              <a:ea typeface="PMingLiU" pitchFamily="18" charset="-120"/>
            </a:endParaRPr>
          </a:p>
        </p:txBody>
      </p:sp>
      <p:sp>
        <p:nvSpPr>
          <p:cNvPr id="31792" name="Text Box 50"/>
          <p:cNvSpPr txBox="1">
            <a:spLocks noChangeArrowheads="1"/>
          </p:cNvSpPr>
          <p:nvPr/>
        </p:nvSpPr>
        <p:spPr bwMode="auto">
          <a:xfrm>
            <a:off x="609600" y="2514600"/>
            <a:ext cx="14430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dirty="0" smtClean="0">
                <a:solidFill>
                  <a:srgbClr val="CC3300"/>
                </a:solidFill>
                <a:ea typeface="PMingLiU" pitchFamily="18" charset="-120"/>
              </a:rPr>
              <a:t>Degree(1) = 3</a:t>
            </a:r>
            <a:endParaRPr kumimoji="1" lang="en-US" altLang="zh-TW" dirty="0">
              <a:solidFill>
                <a:srgbClr val="CC3300"/>
              </a:solidFill>
              <a:ea typeface="PMingLiU" pitchFamily="18" charset="-120"/>
            </a:endParaRPr>
          </a:p>
        </p:txBody>
      </p:sp>
      <p:sp>
        <p:nvSpPr>
          <p:cNvPr id="31793" name="Text Box 51"/>
          <p:cNvSpPr txBox="1">
            <a:spLocks noChangeArrowheads="1"/>
          </p:cNvSpPr>
          <p:nvPr/>
        </p:nvSpPr>
        <p:spPr bwMode="auto">
          <a:xfrm>
            <a:off x="2133600" y="3581400"/>
            <a:ext cx="14430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dirty="0" smtClean="0">
                <a:solidFill>
                  <a:srgbClr val="CC3300"/>
                </a:solidFill>
                <a:ea typeface="PMingLiU" pitchFamily="18" charset="-120"/>
              </a:rPr>
              <a:t>Degree (3)= 3</a:t>
            </a:r>
          </a:p>
          <a:p>
            <a:pPr algn="ctr"/>
            <a:endParaRPr kumimoji="1" lang="en-US" altLang="zh-TW" dirty="0">
              <a:solidFill>
                <a:srgbClr val="CC3300"/>
              </a:solidFill>
              <a:ea typeface="PMingLiU" pitchFamily="18" charset="-120"/>
            </a:endParaRPr>
          </a:p>
        </p:txBody>
      </p:sp>
      <p:sp>
        <p:nvSpPr>
          <p:cNvPr id="31794" name="Rectangle 52"/>
          <p:cNvSpPr>
            <a:spLocks noChangeArrowheads="1"/>
          </p:cNvSpPr>
          <p:nvPr/>
        </p:nvSpPr>
        <p:spPr bwMode="auto">
          <a:xfrm>
            <a:off x="1066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en-US" sz="4000" i="1">
                <a:solidFill>
                  <a:schemeClr val="hlink"/>
                </a:solidFill>
                <a:latin typeface="Georgia" pitchFamily="18" charset="0"/>
              </a:rPr>
              <a:t>Examples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7200" y="99060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Degree of undirected graph</a:t>
            </a:r>
            <a:endParaRPr lang="en-US" sz="2000" b="1" dirty="0"/>
          </a:p>
        </p:txBody>
      </p:sp>
      <p:sp>
        <p:nvSpPr>
          <p:cNvPr id="52" name="Rectangle 51"/>
          <p:cNvSpPr/>
          <p:nvPr/>
        </p:nvSpPr>
        <p:spPr>
          <a:xfrm>
            <a:off x="5791200" y="381000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 smtClean="0">
                <a:solidFill>
                  <a:srgbClr val="CC3300"/>
                </a:solidFill>
                <a:ea typeface="PMingLiU" pitchFamily="18" charset="-120"/>
              </a:rPr>
              <a:t>Degree(0) = 2</a:t>
            </a:r>
            <a:endParaRPr kumimoji="1" lang="en-US" altLang="zh-TW" dirty="0">
              <a:solidFill>
                <a:srgbClr val="CC3300"/>
              </a:solidFill>
              <a:ea typeface="PMingLiU" pitchFamily="18" charset="-12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114800" y="1447800"/>
            <a:ext cx="1443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 smtClean="0">
                <a:solidFill>
                  <a:srgbClr val="CC3300"/>
                </a:solidFill>
                <a:ea typeface="PMingLiU" pitchFamily="18" charset="-120"/>
              </a:rPr>
              <a:t>Degree(1) = 3</a:t>
            </a:r>
          </a:p>
          <a:p>
            <a:pPr algn="ctr"/>
            <a:endParaRPr kumimoji="1" lang="en-US" altLang="zh-TW" dirty="0">
              <a:solidFill>
                <a:srgbClr val="CC3300"/>
              </a:solidFill>
              <a:ea typeface="PMingLiU" pitchFamily="18" charset="-12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39000" y="1371600"/>
            <a:ext cx="14574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 smtClean="0">
                <a:solidFill>
                  <a:srgbClr val="CC3300"/>
                </a:solidFill>
                <a:ea typeface="PMingLiU" pitchFamily="18" charset="-120"/>
              </a:rPr>
              <a:t>Degree(2) = 3</a:t>
            </a:r>
          </a:p>
          <a:p>
            <a:pPr algn="ctr"/>
            <a:endParaRPr kumimoji="1" lang="en-US" altLang="zh-TW" dirty="0">
              <a:solidFill>
                <a:srgbClr val="CC3300"/>
              </a:solidFill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Order of graph / vertex 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of vertices, the cardinality of V, is called the order of graph and devoted by |V|.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Order of given graph = 7</a:t>
            </a:r>
          </a:p>
        </p:txBody>
      </p:sp>
      <p:pic>
        <p:nvPicPr>
          <p:cNvPr id="4" name="Picture 3" descr="directed graph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352800"/>
            <a:ext cx="480060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of edges, the cardinality of E, is called the size of graph and denoted by |E|.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Size of given graph = 12</a:t>
            </a:r>
            <a:endParaRPr lang="en-US" dirty="0"/>
          </a:p>
        </p:txBody>
      </p:sp>
      <p:pic>
        <p:nvPicPr>
          <p:cNvPr id="4" name="Picture 3" descr="directed graph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352800"/>
            <a:ext cx="480060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vertex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graph, a node which is not adjacent to any other node is called an isolated node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Here, all the nodes are isolated nodes</a:t>
            </a:r>
            <a:endParaRPr lang="en-US" dirty="0"/>
          </a:p>
        </p:txBody>
      </p:sp>
      <p:pic>
        <p:nvPicPr>
          <p:cNvPr id="4" name="Picture 3" descr="nul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276600"/>
            <a:ext cx="44196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walk of length k in a graph </a:t>
            </a:r>
            <a:r>
              <a:rPr lang="en-US" sz="2400" i="1" dirty="0" smtClean="0"/>
              <a:t>G</a:t>
            </a:r>
            <a:r>
              <a:rPr lang="en-US" sz="2400" dirty="0" smtClean="0"/>
              <a:t> is a succession of </a:t>
            </a:r>
            <a:r>
              <a:rPr lang="en-US" sz="2400" i="1" dirty="0" smtClean="0"/>
              <a:t>k</a:t>
            </a:r>
            <a:r>
              <a:rPr lang="en-US" sz="2400" dirty="0" smtClean="0"/>
              <a:t> edges of G of the form </a:t>
            </a:r>
            <a:r>
              <a:rPr lang="en-US" sz="2400" i="1" dirty="0" err="1" smtClean="0"/>
              <a:t>uv</a:t>
            </a:r>
            <a:r>
              <a:rPr lang="en-US" sz="2400" dirty="0" smtClean="0"/>
              <a:t>, </a:t>
            </a:r>
            <a:r>
              <a:rPr lang="en-US" sz="2400" i="1" dirty="0" err="1" smtClean="0"/>
              <a:t>vw</a:t>
            </a:r>
            <a:r>
              <a:rPr lang="en-US" sz="2400" dirty="0" smtClean="0"/>
              <a:t>, </a:t>
            </a:r>
            <a:r>
              <a:rPr lang="en-US" sz="2400" i="1" dirty="0" err="1" smtClean="0"/>
              <a:t>wx</a:t>
            </a:r>
            <a:r>
              <a:rPr lang="en-US" sz="2400" dirty="0" smtClean="0"/>
              <a:t>, . . . , </a:t>
            </a:r>
            <a:r>
              <a:rPr lang="en-US" sz="2400" i="1" dirty="0" err="1" smtClean="0"/>
              <a:t>yz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We denote this walk by </a:t>
            </a:r>
            <a:r>
              <a:rPr lang="en-US" sz="2400" i="1" dirty="0" err="1" smtClean="0"/>
              <a:t>uvwx</a:t>
            </a:r>
            <a:r>
              <a:rPr lang="en-US" sz="2400" dirty="0" smtClean="0"/>
              <a:t> . . </a:t>
            </a:r>
            <a:r>
              <a:rPr lang="en-US" sz="2400" i="1" dirty="0" err="1" smtClean="0"/>
              <a:t>yz</a:t>
            </a:r>
            <a:r>
              <a:rPr lang="en-US" sz="2400" dirty="0" smtClean="0"/>
              <a:t> and refer to it as a walk between </a:t>
            </a:r>
            <a:r>
              <a:rPr lang="en-US" sz="2400" i="1" dirty="0" smtClean="0"/>
              <a:t>u</a:t>
            </a:r>
            <a:r>
              <a:rPr lang="en-US" sz="2400" dirty="0" smtClean="0"/>
              <a:t> and </a:t>
            </a:r>
            <a:r>
              <a:rPr lang="en-US" sz="2400" i="1" dirty="0" smtClean="0"/>
              <a:t>z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 descr="wal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71800"/>
            <a:ext cx="6629400" cy="114299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If all the edges (but no necessarily all the vertices) of a walk are different, then the walk is called a trail.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The walk ”</a:t>
            </a:r>
            <a:r>
              <a:rPr lang="en-US" sz="2800" i="1" dirty="0" smtClean="0"/>
              <a:t>uwxywjv” </a:t>
            </a:r>
            <a:r>
              <a:rPr lang="en-US" sz="2800" dirty="0" smtClean="0"/>
              <a:t>is a trail since the vertices w occur twice.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5" name="Picture 4" descr="trai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819400"/>
            <a:ext cx="3733800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3400" y="2743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7000" y="3657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4038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3048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3657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all the vertices are different, then the walk is called path.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walk ”</a:t>
            </a:r>
            <a:r>
              <a:rPr lang="en-US" i="1" dirty="0" smtClean="0"/>
              <a:t>vwxyz” </a:t>
            </a:r>
            <a:r>
              <a:rPr lang="en-US" dirty="0" smtClean="0"/>
              <a:t>is a path since the walk has no repeated vertices.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wal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00400"/>
            <a:ext cx="6629400" cy="1142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path which originates and end at the same vertex, is called a cycle</a:t>
            </a:r>
            <a:endParaRPr lang="en-US" dirty="0"/>
          </a:p>
        </p:txBody>
      </p:sp>
      <p:pic>
        <p:nvPicPr>
          <p:cNvPr id="4" name="Picture 3" descr="cyc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429000"/>
            <a:ext cx="381000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Directed graph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Undirected graph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Mixed graph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Null graph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Complete graph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Simple graph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Multi-graph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Weighted graph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Cyclic graph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Acyclic graph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Connected graph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Disconnected graph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Subgraph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Regular graph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Undirected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graph in which every edge is undirected, is called undirected graph</a:t>
            </a:r>
            <a:endParaRPr lang="en-US" dirty="0"/>
          </a:p>
        </p:txBody>
      </p:sp>
      <p:pic>
        <p:nvPicPr>
          <p:cNvPr id="4" name="Picture 3" descr="directed graph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352800"/>
            <a:ext cx="4800600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graph ’G’ consists of a non-empty set ‘V’ called the set of  (vertices) of the graph, and a set ‘E’ which is the set of edges of graph. It is also convenient to write:</a:t>
            </a:r>
          </a:p>
          <a:p>
            <a:endParaRPr lang="en-US" dirty="0" smtClean="0"/>
          </a:p>
          <a:p>
            <a:r>
              <a:rPr lang="en-US" dirty="0" smtClean="0"/>
              <a:t>G= (V, 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graph in which every edge is directed is called a directed graph or a diagraph</a:t>
            </a:r>
            <a:endParaRPr lang="en-US" dirty="0"/>
          </a:p>
        </p:txBody>
      </p:sp>
      <p:pic>
        <p:nvPicPr>
          <p:cNvPr id="4" name="Picture 3" descr="direc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352800"/>
            <a:ext cx="5334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graph consisted only isolated nodes is called a null graph</a:t>
            </a:r>
          </a:p>
          <a:p>
            <a:r>
              <a:rPr lang="en-US" dirty="0" smtClean="0"/>
              <a:t>The set of edges in a null graph is empty</a:t>
            </a:r>
          </a:p>
          <a:p>
            <a:endParaRPr lang="en-US" dirty="0"/>
          </a:p>
        </p:txBody>
      </p:sp>
      <p:pic>
        <p:nvPicPr>
          <p:cNvPr id="4" name="Picture 3" descr="nul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810000"/>
            <a:ext cx="44958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Ina graph, if there is no more than one edge between a pair of nodes then such a graph is called simple graph.</a:t>
            </a:r>
            <a:endParaRPr lang="en-US" dirty="0"/>
          </a:p>
        </p:txBody>
      </p:sp>
      <p:pic>
        <p:nvPicPr>
          <p:cNvPr id="4" name="Picture 3" descr="si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505200"/>
            <a:ext cx="5943600" cy="2638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1391"/>
            <a:ext cx="8229600" cy="4625609"/>
          </a:xfrm>
        </p:spPr>
        <p:txBody>
          <a:bodyPr/>
          <a:lstStyle/>
          <a:p>
            <a:r>
              <a:rPr lang="en-US" dirty="0" smtClean="0"/>
              <a:t>A graph in which some of the edges are directed and some are undirected in a graph, then the graph is called mixed graph</a:t>
            </a:r>
          </a:p>
          <a:p>
            <a:endParaRPr lang="en-US" dirty="0"/>
          </a:p>
        </p:txBody>
      </p:sp>
      <p:pic>
        <p:nvPicPr>
          <p:cNvPr id="4" name="Picture 3" descr="mix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10000"/>
            <a:ext cx="6705600" cy="2362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25609"/>
          </a:xfrm>
        </p:spPr>
        <p:txBody>
          <a:bodyPr/>
          <a:lstStyle/>
          <a:p>
            <a:r>
              <a:rPr lang="en-US" sz="2400" dirty="0" smtClean="0"/>
              <a:t>A </a:t>
            </a:r>
            <a:r>
              <a:rPr lang="en-US" sz="2400" b="1" dirty="0" smtClean="0"/>
              <a:t>complete digraph</a:t>
            </a:r>
            <a:r>
              <a:rPr lang="en-US" sz="2400" dirty="0" smtClean="0"/>
              <a:t> is a graph in which every pair of distinct vertices is connected by a pair of unique edges (one in each direction).</a:t>
            </a:r>
          </a:p>
          <a:p>
            <a:pPr algn="just"/>
            <a:r>
              <a:rPr lang="en-US" sz="2400" dirty="0" smtClean="0"/>
              <a:t>The complete graph with n graph vertices is denoted as Kn and has </a:t>
            </a:r>
            <a:r>
              <a:rPr lang="en-US" sz="2800" dirty="0" smtClean="0"/>
              <a:t>n*(n-1)/2</a:t>
            </a:r>
            <a:r>
              <a:rPr lang="en-US" sz="2400" dirty="0" smtClean="0"/>
              <a:t> (the triangular numbers) undirected edges. In older literature, complete graphs are sometimes called universal graphs.</a:t>
            </a:r>
            <a:endParaRPr lang="en-US" sz="2400" dirty="0"/>
          </a:p>
        </p:txBody>
      </p:sp>
      <p:pic>
        <p:nvPicPr>
          <p:cNvPr id="4" name="Picture 3" descr="complete graph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962400"/>
            <a:ext cx="4648200" cy="2619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graph which contains some parallel edges, is called multi-graph</a:t>
            </a:r>
            <a:endParaRPr lang="en-US" dirty="0"/>
          </a:p>
        </p:txBody>
      </p:sp>
      <p:pic>
        <p:nvPicPr>
          <p:cNvPr id="4" name="Picture 3" descr="multi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352800"/>
            <a:ext cx="5486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graph in which weights are assigned to every edge is called a weighted graph</a:t>
            </a:r>
            <a:endParaRPr lang="en-US" dirty="0"/>
          </a:p>
        </p:txBody>
      </p:sp>
      <p:pic>
        <p:nvPicPr>
          <p:cNvPr id="4" name="Picture 3" descr="weighted 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200400"/>
            <a:ext cx="6858000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graph which contain cycle is called cyclic graph</a:t>
            </a:r>
          </a:p>
          <a:p>
            <a:r>
              <a:rPr lang="en-US" dirty="0" smtClean="0"/>
              <a:t>Cycle: a path which originates and end in the same order is called a cycle</a:t>
            </a:r>
            <a:endParaRPr lang="en-US" dirty="0"/>
          </a:p>
        </p:txBody>
      </p:sp>
      <p:pic>
        <p:nvPicPr>
          <p:cNvPr id="4" name="Picture 3" descr="cyclic grap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4191000"/>
            <a:ext cx="5334000" cy="2081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Acyclic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diagraph which does not have any cycle is called acyclic.</a:t>
            </a:r>
            <a:endParaRPr lang="en-US" dirty="0"/>
          </a:p>
        </p:txBody>
      </p:sp>
      <p:pic>
        <p:nvPicPr>
          <p:cNvPr id="4" name="Picture 3" descr="acycli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276600"/>
            <a:ext cx="5410200" cy="260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graph is </a:t>
            </a:r>
            <a:r>
              <a:rPr lang="en-US" b="1" dirty="0" smtClean="0"/>
              <a:t>connected</a:t>
            </a:r>
            <a:r>
              <a:rPr lang="en-US" dirty="0" smtClean="0"/>
              <a:t> when there is a path between every pair of vertices. In a connected graph, there are no </a:t>
            </a:r>
            <a:r>
              <a:rPr lang="en-US" b="1" dirty="0" smtClean="0"/>
              <a:t>unreachable</a:t>
            </a:r>
            <a:r>
              <a:rPr lang="en-US" dirty="0" smtClean="0"/>
              <a:t> vertices.</a:t>
            </a:r>
            <a:endParaRPr lang="en-US" dirty="0"/>
          </a:p>
        </p:txBody>
      </p:sp>
      <p:pic>
        <p:nvPicPr>
          <p:cNvPr id="4" name="Picture 3" descr="connec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733800"/>
            <a:ext cx="5867400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Applications of Graph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60198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electronic circuits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sz="2400" dirty="0" smtClean="0">
              <a:solidFill>
                <a:srgbClr val="FA2C25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400" dirty="0" smtClean="0">
              <a:solidFill>
                <a:srgbClr val="FA2C25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solidFill>
                  <a:srgbClr val="FA2C25"/>
                </a:solidFill>
              </a:rPr>
              <a:t>networks</a:t>
            </a:r>
            <a:r>
              <a:rPr lang="en-US" altLang="en-US" sz="2400" dirty="0" smtClean="0"/>
              <a:t> (roads, flights, communications)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029200" y="2590800"/>
            <a:ext cx="1828800" cy="914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5035550" y="2597150"/>
            <a:ext cx="1828800" cy="9144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029200" y="3035300"/>
            <a:ext cx="25400" cy="381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559300" y="3035300"/>
            <a:ext cx="12700" cy="381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4572000" y="3035300"/>
            <a:ext cx="457200" cy="381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845300" y="2578100"/>
            <a:ext cx="12700" cy="381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7315200" y="2578100"/>
            <a:ext cx="25400" cy="381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6858000" y="2578100"/>
            <a:ext cx="457200" cy="381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7302500" y="2349500"/>
            <a:ext cx="38100" cy="127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7302500" y="2819400"/>
            <a:ext cx="38100" cy="254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7302500" y="2362200"/>
            <a:ext cx="381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7416800" y="2349500"/>
            <a:ext cx="38100" cy="127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7416800" y="2819400"/>
            <a:ext cx="38100" cy="254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7416800" y="2362200"/>
            <a:ext cx="381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7416800" y="2578100"/>
            <a:ext cx="12700" cy="381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7772400" y="2578100"/>
            <a:ext cx="25400" cy="381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7429500" y="2578100"/>
            <a:ext cx="342900" cy="381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8572500" y="3492500"/>
            <a:ext cx="25400" cy="381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8" name="Rectangle 23"/>
          <p:cNvSpPr>
            <a:spLocks noChangeArrowheads="1"/>
          </p:cNvSpPr>
          <p:nvPr/>
        </p:nvSpPr>
        <p:spPr bwMode="auto">
          <a:xfrm>
            <a:off x="6858000" y="3492500"/>
            <a:ext cx="1714500" cy="381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8559800" y="3505200"/>
            <a:ext cx="38100" cy="254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0" name="Rectangle 25"/>
          <p:cNvSpPr>
            <a:spLocks noChangeArrowheads="1"/>
          </p:cNvSpPr>
          <p:nvPr/>
        </p:nvSpPr>
        <p:spPr bwMode="auto">
          <a:xfrm>
            <a:off x="8559800" y="3035300"/>
            <a:ext cx="38100" cy="127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1" name="Rectangle 26"/>
          <p:cNvSpPr>
            <a:spLocks noChangeArrowheads="1"/>
          </p:cNvSpPr>
          <p:nvPr/>
        </p:nvSpPr>
        <p:spPr bwMode="auto">
          <a:xfrm>
            <a:off x="8559800" y="3048000"/>
            <a:ext cx="381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2" name="Rectangle 27"/>
          <p:cNvSpPr>
            <a:spLocks noChangeArrowheads="1"/>
          </p:cNvSpPr>
          <p:nvPr/>
        </p:nvSpPr>
        <p:spPr bwMode="auto">
          <a:xfrm>
            <a:off x="7759700" y="2590800"/>
            <a:ext cx="38100" cy="254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3" name="Rectangle 28"/>
          <p:cNvSpPr>
            <a:spLocks noChangeArrowheads="1"/>
          </p:cNvSpPr>
          <p:nvPr/>
        </p:nvSpPr>
        <p:spPr bwMode="auto">
          <a:xfrm>
            <a:off x="7759700" y="2006600"/>
            <a:ext cx="38100" cy="127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4" name="Rectangle 29"/>
          <p:cNvSpPr>
            <a:spLocks noChangeArrowheads="1"/>
          </p:cNvSpPr>
          <p:nvPr/>
        </p:nvSpPr>
        <p:spPr bwMode="auto">
          <a:xfrm>
            <a:off x="7759700" y="2019300"/>
            <a:ext cx="38100" cy="5715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5" name="Rectangle 30"/>
          <p:cNvSpPr>
            <a:spLocks noChangeArrowheads="1"/>
          </p:cNvSpPr>
          <p:nvPr/>
        </p:nvSpPr>
        <p:spPr bwMode="auto">
          <a:xfrm>
            <a:off x="8559800" y="2006600"/>
            <a:ext cx="38100" cy="127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6" name="Rectangle 31"/>
          <p:cNvSpPr>
            <a:spLocks noChangeArrowheads="1"/>
          </p:cNvSpPr>
          <p:nvPr/>
        </p:nvSpPr>
        <p:spPr bwMode="auto">
          <a:xfrm>
            <a:off x="8559800" y="2476500"/>
            <a:ext cx="38100" cy="254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7" name="Rectangle 32"/>
          <p:cNvSpPr>
            <a:spLocks noChangeArrowheads="1"/>
          </p:cNvSpPr>
          <p:nvPr/>
        </p:nvSpPr>
        <p:spPr bwMode="auto">
          <a:xfrm>
            <a:off x="8559800" y="2019300"/>
            <a:ext cx="381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8" name="Rectangle 33"/>
          <p:cNvSpPr>
            <a:spLocks noChangeArrowheads="1"/>
          </p:cNvSpPr>
          <p:nvPr/>
        </p:nvSpPr>
        <p:spPr bwMode="auto">
          <a:xfrm>
            <a:off x="7435850" y="1524000"/>
            <a:ext cx="1371600" cy="50165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9" name="Rectangle 34"/>
          <p:cNvSpPr>
            <a:spLocks noChangeArrowheads="1"/>
          </p:cNvSpPr>
          <p:nvPr/>
        </p:nvSpPr>
        <p:spPr bwMode="auto">
          <a:xfrm>
            <a:off x="7759700" y="1549400"/>
            <a:ext cx="7635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>
                <a:solidFill>
                  <a:srgbClr val="000000"/>
                </a:solidFill>
                <a:latin typeface="Arial" pitchFamily="34" charset="0"/>
              </a:rPr>
              <a:t>CS16</a:t>
            </a:r>
            <a:endParaRPr lang="en-US" altLang="en-US">
              <a:latin typeface="Times" charset="0"/>
            </a:endParaRPr>
          </a:p>
        </p:txBody>
      </p:sp>
      <p:sp>
        <p:nvSpPr>
          <p:cNvPr id="29730" name="Rectangle 35"/>
          <p:cNvSpPr>
            <a:spLocks noChangeArrowheads="1"/>
          </p:cNvSpPr>
          <p:nvPr/>
        </p:nvSpPr>
        <p:spPr bwMode="auto">
          <a:xfrm>
            <a:off x="5816600" y="3263900"/>
            <a:ext cx="38100" cy="127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31" name="Rectangle 37"/>
          <p:cNvSpPr>
            <a:spLocks noChangeArrowheads="1"/>
          </p:cNvSpPr>
          <p:nvPr/>
        </p:nvSpPr>
        <p:spPr bwMode="auto">
          <a:xfrm>
            <a:off x="5816600" y="3276600"/>
            <a:ext cx="38100" cy="228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32" name="Rectangle 38"/>
          <p:cNvSpPr>
            <a:spLocks noChangeArrowheads="1"/>
          </p:cNvSpPr>
          <p:nvPr/>
        </p:nvSpPr>
        <p:spPr bwMode="auto">
          <a:xfrm>
            <a:off x="5816600" y="2705100"/>
            <a:ext cx="38100" cy="254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33" name="Rectangle 39"/>
          <p:cNvSpPr>
            <a:spLocks noChangeArrowheads="1"/>
          </p:cNvSpPr>
          <p:nvPr/>
        </p:nvSpPr>
        <p:spPr bwMode="auto">
          <a:xfrm>
            <a:off x="5816600" y="2578100"/>
            <a:ext cx="38100" cy="127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34" name="Rectangle 40"/>
          <p:cNvSpPr>
            <a:spLocks noChangeArrowheads="1"/>
          </p:cNvSpPr>
          <p:nvPr/>
        </p:nvSpPr>
        <p:spPr bwMode="auto">
          <a:xfrm>
            <a:off x="5816600" y="2590800"/>
            <a:ext cx="38100" cy="1143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35" name="Freeform 41"/>
          <p:cNvSpPr>
            <a:spLocks/>
          </p:cNvSpPr>
          <p:nvPr/>
        </p:nvSpPr>
        <p:spPr bwMode="auto">
          <a:xfrm>
            <a:off x="8382000" y="2476500"/>
            <a:ext cx="342900" cy="571500"/>
          </a:xfrm>
          <a:custGeom>
            <a:avLst/>
            <a:gdLst>
              <a:gd name="T0" fmla="*/ 120 w 216"/>
              <a:gd name="T1" fmla="*/ 0 h 360"/>
              <a:gd name="T2" fmla="*/ 0 w 216"/>
              <a:gd name="T3" fmla="*/ 40 h 360"/>
              <a:gd name="T4" fmla="*/ 216 w 216"/>
              <a:gd name="T5" fmla="*/ 80 h 360"/>
              <a:gd name="T6" fmla="*/ 0 w 216"/>
              <a:gd name="T7" fmla="*/ 112 h 360"/>
              <a:gd name="T8" fmla="*/ 208 w 216"/>
              <a:gd name="T9" fmla="*/ 144 h 360"/>
              <a:gd name="T10" fmla="*/ 0 w 216"/>
              <a:gd name="T11" fmla="*/ 184 h 360"/>
              <a:gd name="T12" fmla="*/ 208 w 216"/>
              <a:gd name="T13" fmla="*/ 216 h 360"/>
              <a:gd name="T14" fmla="*/ 8 w 216"/>
              <a:gd name="T15" fmla="*/ 256 h 360"/>
              <a:gd name="T16" fmla="*/ 208 w 216"/>
              <a:gd name="T17" fmla="*/ 280 h 360"/>
              <a:gd name="T18" fmla="*/ 8 w 216"/>
              <a:gd name="T19" fmla="*/ 328 h 360"/>
              <a:gd name="T20" fmla="*/ 120 w 216"/>
              <a:gd name="T21" fmla="*/ 360 h 3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6"/>
              <a:gd name="T34" fmla="*/ 0 h 360"/>
              <a:gd name="T35" fmla="*/ 216 w 216"/>
              <a:gd name="T36" fmla="*/ 360 h 3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6" h="360">
                <a:moveTo>
                  <a:pt x="120" y="0"/>
                </a:moveTo>
                <a:lnTo>
                  <a:pt x="0" y="40"/>
                </a:lnTo>
                <a:lnTo>
                  <a:pt x="216" y="80"/>
                </a:lnTo>
                <a:lnTo>
                  <a:pt x="0" y="112"/>
                </a:lnTo>
                <a:lnTo>
                  <a:pt x="208" y="144"/>
                </a:lnTo>
                <a:lnTo>
                  <a:pt x="0" y="184"/>
                </a:lnTo>
                <a:lnTo>
                  <a:pt x="208" y="216"/>
                </a:lnTo>
                <a:lnTo>
                  <a:pt x="8" y="256"/>
                </a:lnTo>
                <a:lnTo>
                  <a:pt x="208" y="280"/>
                </a:lnTo>
                <a:lnTo>
                  <a:pt x="8" y="328"/>
                </a:lnTo>
                <a:lnTo>
                  <a:pt x="120" y="36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36" name="Freeform 42"/>
          <p:cNvSpPr>
            <a:spLocks/>
          </p:cNvSpPr>
          <p:nvPr/>
        </p:nvSpPr>
        <p:spPr bwMode="auto">
          <a:xfrm>
            <a:off x="5664200" y="2705100"/>
            <a:ext cx="342900" cy="571500"/>
          </a:xfrm>
          <a:custGeom>
            <a:avLst/>
            <a:gdLst>
              <a:gd name="T0" fmla="*/ 120 w 216"/>
              <a:gd name="T1" fmla="*/ 0 h 360"/>
              <a:gd name="T2" fmla="*/ 0 w 216"/>
              <a:gd name="T3" fmla="*/ 40 h 360"/>
              <a:gd name="T4" fmla="*/ 216 w 216"/>
              <a:gd name="T5" fmla="*/ 80 h 360"/>
              <a:gd name="T6" fmla="*/ 0 w 216"/>
              <a:gd name="T7" fmla="*/ 112 h 360"/>
              <a:gd name="T8" fmla="*/ 208 w 216"/>
              <a:gd name="T9" fmla="*/ 144 h 360"/>
              <a:gd name="T10" fmla="*/ 0 w 216"/>
              <a:gd name="T11" fmla="*/ 184 h 360"/>
              <a:gd name="T12" fmla="*/ 208 w 216"/>
              <a:gd name="T13" fmla="*/ 216 h 360"/>
              <a:gd name="T14" fmla="*/ 8 w 216"/>
              <a:gd name="T15" fmla="*/ 256 h 360"/>
              <a:gd name="T16" fmla="*/ 208 w 216"/>
              <a:gd name="T17" fmla="*/ 280 h 360"/>
              <a:gd name="T18" fmla="*/ 8 w 216"/>
              <a:gd name="T19" fmla="*/ 328 h 360"/>
              <a:gd name="T20" fmla="*/ 120 w 216"/>
              <a:gd name="T21" fmla="*/ 360 h 3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6"/>
              <a:gd name="T34" fmla="*/ 0 h 360"/>
              <a:gd name="T35" fmla="*/ 216 w 216"/>
              <a:gd name="T36" fmla="*/ 360 h 3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6" h="360">
                <a:moveTo>
                  <a:pt x="120" y="0"/>
                </a:moveTo>
                <a:lnTo>
                  <a:pt x="0" y="40"/>
                </a:lnTo>
                <a:lnTo>
                  <a:pt x="216" y="80"/>
                </a:lnTo>
                <a:lnTo>
                  <a:pt x="0" y="112"/>
                </a:lnTo>
                <a:lnTo>
                  <a:pt x="208" y="144"/>
                </a:lnTo>
                <a:lnTo>
                  <a:pt x="0" y="184"/>
                </a:lnTo>
                <a:lnTo>
                  <a:pt x="208" y="216"/>
                </a:lnTo>
                <a:lnTo>
                  <a:pt x="8" y="256"/>
                </a:lnTo>
                <a:lnTo>
                  <a:pt x="208" y="280"/>
                </a:lnTo>
                <a:lnTo>
                  <a:pt x="8" y="328"/>
                </a:lnTo>
                <a:lnTo>
                  <a:pt x="120" y="36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37" name="Oval 45"/>
          <p:cNvSpPr>
            <a:spLocks noChangeArrowheads="1"/>
          </p:cNvSpPr>
          <p:nvPr/>
        </p:nvSpPr>
        <p:spPr bwMode="auto">
          <a:xfrm>
            <a:off x="5772150" y="2533650"/>
            <a:ext cx="10160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38" name="Oval 46"/>
          <p:cNvSpPr>
            <a:spLocks noChangeArrowheads="1"/>
          </p:cNvSpPr>
          <p:nvPr/>
        </p:nvSpPr>
        <p:spPr bwMode="auto">
          <a:xfrm>
            <a:off x="6800850" y="2559050"/>
            <a:ext cx="10160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39" name="Oval 47"/>
          <p:cNvSpPr>
            <a:spLocks noChangeArrowheads="1"/>
          </p:cNvSpPr>
          <p:nvPr/>
        </p:nvSpPr>
        <p:spPr bwMode="auto">
          <a:xfrm>
            <a:off x="4972050" y="2990850"/>
            <a:ext cx="10160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40" name="Rectangle 48"/>
          <p:cNvSpPr>
            <a:spLocks noChangeArrowheads="1"/>
          </p:cNvSpPr>
          <p:nvPr/>
        </p:nvSpPr>
        <p:spPr bwMode="auto">
          <a:xfrm>
            <a:off x="6629400" y="2984500"/>
            <a:ext cx="457200" cy="114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41" name="Rectangle 49"/>
          <p:cNvSpPr>
            <a:spLocks noChangeArrowheads="1"/>
          </p:cNvSpPr>
          <p:nvPr/>
        </p:nvSpPr>
        <p:spPr bwMode="auto">
          <a:xfrm>
            <a:off x="7086600" y="3086100"/>
            <a:ext cx="25400" cy="381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42" name="Rectangle 50"/>
          <p:cNvSpPr>
            <a:spLocks noChangeArrowheads="1"/>
          </p:cNvSpPr>
          <p:nvPr/>
        </p:nvSpPr>
        <p:spPr bwMode="auto">
          <a:xfrm>
            <a:off x="6616700" y="3086100"/>
            <a:ext cx="12700" cy="381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43" name="Rectangle 51"/>
          <p:cNvSpPr>
            <a:spLocks noChangeArrowheads="1"/>
          </p:cNvSpPr>
          <p:nvPr/>
        </p:nvSpPr>
        <p:spPr bwMode="auto">
          <a:xfrm>
            <a:off x="6629400" y="3086100"/>
            <a:ext cx="457200" cy="381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44" name="Rectangle 52"/>
          <p:cNvSpPr>
            <a:spLocks noChangeArrowheads="1"/>
          </p:cNvSpPr>
          <p:nvPr/>
        </p:nvSpPr>
        <p:spPr bwMode="auto">
          <a:xfrm>
            <a:off x="7086600" y="2971800"/>
            <a:ext cx="25400" cy="381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45" name="Rectangle 53"/>
          <p:cNvSpPr>
            <a:spLocks noChangeArrowheads="1"/>
          </p:cNvSpPr>
          <p:nvPr/>
        </p:nvSpPr>
        <p:spPr bwMode="auto">
          <a:xfrm>
            <a:off x="6616700" y="2971800"/>
            <a:ext cx="12700" cy="381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46" name="Rectangle 54"/>
          <p:cNvSpPr>
            <a:spLocks noChangeArrowheads="1"/>
          </p:cNvSpPr>
          <p:nvPr/>
        </p:nvSpPr>
        <p:spPr bwMode="auto">
          <a:xfrm>
            <a:off x="6629400" y="2971800"/>
            <a:ext cx="457200" cy="381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52"/>
          <p:cNvGrpSpPr>
            <a:grpSpLocks/>
          </p:cNvGrpSpPr>
          <p:nvPr/>
        </p:nvGrpSpPr>
        <p:grpSpPr bwMode="auto">
          <a:xfrm>
            <a:off x="2133600" y="3886200"/>
            <a:ext cx="5662613" cy="2971800"/>
            <a:chOff x="793" y="2172"/>
            <a:chExt cx="3567" cy="2130"/>
          </a:xfrm>
        </p:grpSpPr>
        <p:sp>
          <p:nvSpPr>
            <p:cNvPr id="29749" name="Rectangle 21"/>
            <p:cNvSpPr>
              <a:spLocks noChangeArrowheads="1"/>
            </p:cNvSpPr>
            <p:nvPr/>
          </p:nvSpPr>
          <p:spPr bwMode="auto">
            <a:xfrm>
              <a:off x="4312" y="2200"/>
              <a:ext cx="8" cy="24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0" name="Rectangle 36"/>
            <p:cNvSpPr>
              <a:spLocks noChangeArrowheads="1"/>
            </p:cNvSpPr>
            <p:nvPr/>
          </p:nvSpPr>
          <p:spPr bwMode="auto">
            <a:xfrm>
              <a:off x="3664" y="2208"/>
              <a:ext cx="24" cy="16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1" name="Oval 43"/>
            <p:cNvSpPr>
              <a:spLocks noChangeArrowheads="1"/>
            </p:cNvSpPr>
            <p:nvPr/>
          </p:nvSpPr>
          <p:spPr bwMode="auto">
            <a:xfrm>
              <a:off x="4292" y="2172"/>
              <a:ext cx="64" cy="6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2" name="Oval 44"/>
            <p:cNvSpPr>
              <a:spLocks noChangeArrowheads="1"/>
            </p:cNvSpPr>
            <p:nvPr/>
          </p:nvSpPr>
          <p:spPr bwMode="auto">
            <a:xfrm>
              <a:off x="3636" y="2172"/>
              <a:ext cx="64" cy="6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3" name="Freeform 55"/>
            <p:cNvSpPr>
              <a:spLocks/>
            </p:cNvSpPr>
            <p:nvPr/>
          </p:nvSpPr>
          <p:spPr bwMode="auto">
            <a:xfrm>
              <a:off x="964" y="3703"/>
              <a:ext cx="34" cy="49"/>
            </a:xfrm>
            <a:custGeom>
              <a:avLst/>
              <a:gdLst>
                <a:gd name="T0" fmla="*/ 17 w 34"/>
                <a:gd name="T1" fmla="*/ 0 h 49"/>
                <a:gd name="T2" fmla="*/ 0 w 34"/>
                <a:gd name="T3" fmla="*/ 10 h 49"/>
                <a:gd name="T4" fmla="*/ 17 w 34"/>
                <a:gd name="T5" fmla="*/ 49 h 49"/>
                <a:gd name="T6" fmla="*/ 34 w 34"/>
                <a:gd name="T7" fmla="*/ 49 h 49"/>
                <a:gd name="T8" fmla="*/ 17 w 34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17" y="0"/>
                  </a:moveTo>
                  <a:lnTo>
                    <a:pt x="0" y="10"/>
                  </a:lnTo>
                  <a:lnTo>
                    <a:pt x="17" y="49"/>
                  </a:lnTo>
                  <a:lnTo>
                    <a:pt x="34" y="4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4" name="Freeform 56"/>
            <p:cNvSpPr>
              <a:spLocks/>
            </p:cNvSpPr>
            <p:nvPr/>
          </p:nvSpPr>
          <p:spPr bwMode="auto">
            <a:xfrm>
              <a:off x="1706" y="3429"/>
              <a:ext cx="35" cy="59"/>
            </a:xfrm>
            <a:custGeom>
              <a:avLst/>
              <a:gdLst>
                <a:gd name="T0" fmla="*/ 0 w 35"/>
                <a:gd name="T1" fmla="*/ 10 h 59"/>
                <a:gd name="T2" fmla="*/ 26 w 35"/>
                <a:gd name="T3" fmla="*/ 0 h 59"/>
                <a:gd name="T4" fmla="*/ 35 w 35"/>
                <a:gd name="T5" fmla="*/ 49 h 59"/>
                <a:gd name="T6" fmla="*/ 17 w 35"/>
                <a:gd name="T7" fmla="*/ 59 h 59"/>
                <a:gd name="T8" fmla="*/ 0 w 35"/>
                <a:gd name="T9" fmla="*/ 1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0" y="10"/>
                  </a:moveTo>
                  <a:lnTo>
                    <a:pt x="26" y="0"/>
                  </a:lnTo>
                  <a:lnTo>
                    <a:pt x="35" y="49"/>
                  </a:lnTo>
                  <a:lnTo>
                    <a:pt x="17" y="59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5" name="Freeform 57"/>
            <p:cNvSpPr>
              <a:spLocks/>
            </p:cNvSpPr>
            <p:nvPr/>
          </p:nvSpPr>
          <p:spPr bwMode="auto">
            <a:xfrm>
              <a:off x="981" y="3439"/>
              <a:ext cx="742" cy="313"/>
            </a:xfrm>
            <a:custGeom>
              <a:avLst/>
              <a:gdLst>
                <a:gd name="T0" fmla="*/ 0 w 742"/>
                <a:gd name="T1" fmla="*/ 264 h 313"/>
                <a:gd name="T2" fmla="*/ 17 w 742"/>
                <a:gd name="T3" fmla="*/ 313 h 313"/>
                <a:gd name="T4" fmla="*/ 742 w 742"/>
                <a:gd name="T5" fmla="*/ 49 h 313"/>
                <a:gd name="T6" fmla="*/ 725 w 742"/>
                <a:gd name="T7" fmla="*/ 0 h 313"/>
                <a:gd name="T8" fmla="*/ 0 w 742"/>
                <a:gd name="T9" fmla="*/ 264 h 3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2"/>
                <a:gd name="T16" fmla="*/ 0 h 313"/>
                <a:gd name="T17" fmla="*/ 742 w 742"/>
                <a:gd name="T18" fmla="*/ 313 h 3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2" h="313">
                  <a:moveTo>
                    <a:pt x="0" y="264"/>
                  </a:moveTo>
                  <a:lnTo>
                    <a:pt x="17" y="313"/>
                  </a:lnTo>
                  <a:lnTo>
                    <a:pt x="742" y="49"/>
                  </a:lnTo>
                  <a:lnTo>
                    <a:pt x="725" y="0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6" name="Freeform 58"/>
            <p:cNvSpPr>
              <a:spLocks/>
            </p:cNvSpPr>
            <p:nvPr/>
          </p:nvSpPr>
          <p:spPr bwMode="auto">
            <a:xfrm>
              <a:off x="1698" y="2362"/>
              <a:ext cx="341" cy="284"/>
            </a:xfrm>
            <a:custGeom>
              <a:avLst/>
              <a:gdLst>
                <a:gd name="T0" fmla="*/ 341 w 341"/>
                <a:gd name="T1" fmla="*/ 78 h 284"/>
                <a:gd name="T2" fmla="*/ 102 w 341"/>
                <a:gd name="T3" fmla="*/ 0 h 284"/>
                <a:gd name="T4" fmla="*/ 102 w 341"/>
                <a:gd name="T5" fmla="*/ 19 h 284"/>
                <a:gd name="T6" fmla="*/ 111 w 341"/>
                <a:gd name="T7" fmla="*/ 29 h 284"/>
                <a:gd name="T8" fmla="*/ 111 w 341"/>
                <a:gd name="T9" fmla="*/ 39 h 284"/>
                <a:gd name="T10" fmla="*/ 102 w 341"/>
                <a:gd name="T11" fmla="*/ 39 h 284"/>
                <a:gd name="T12" fmla="*/ 102 w 341"/>
                <a:gd name="T13" fmla="*/ 59 h 284"/>
                <a:gd name="T14" fmla="*/ 111 w 341"/>
                <a:gd name="T15" fmla="*/ 78 h 284"/>
                <a:gd name="T16" fmla="*/ 102 w 341"/>
                <a:gd name="T17" fmla="*/ 88 h 284"/>
                <a:gd name="T18" fmla="*/ 94 w 341"/>
                <a:gd name="T19" fmla="*/ 107 h 284"/>
                <a:gd name="T20" fmla="*/ 85 w 341"/>
                <a:gd name="T21" fmla="*/ 117 h 284"/>
                <a:gd name="T22" fmla="*/ 85 w 341"/>
                <a:gd name="T23" fmla="*/ 98 h 284"/>
                <a:gd name="T24" fmla="*/ 94 w 341"/>
                <a:gd name="T25" fmla="*/ 78 h 284"/>
                <a:gd name="T26" fmla="*/ 85 w 341"/>
                <a:gd name="T27" fmla="*/ 59 h 284"/>
                <a:gd name="T28" fmla="*/ 68 w 341"/>
                <a:gd name="T29" fmla="*/ 49 h 284"/>
                <a:gd name="T30" fmla="*/ 43 w 341"/>
                <a:gd name="T31" fmla="*/ 39 h 284"/>
                <a:gd name="T32" fmla="*/ 25 w 341"/>
                <a:gd name="T33" fmla="*/ 19 h 284"/>
                <a:gd name="T34" fmla="*/ 8 w 341"/>
                <a:gd name="T35" fmla="*/ 10 h 284"/>
                <a:gd name="T36" fmla="*/ 8 w 341"/>
                <a:gd name="T37" fmla="*/ 29 h 284"/>
                <a:gd name="T38" fmla="*/ 8 w 341"/>
                <a:gd name="T39" fmla="*/ 49 h 284"/>
                <a:gd name="T40" fmla="*/ 8 w 341"/>
                <a:gd name="T41" fmla="*/ 68 h 284"/>
                <a:gd name="T42" fmla="*/ 8 w 341"/>
                <a:gd name="T43" fmla="*/ 88 h 284"/>
                <a:gd name="T44" fmla="*/ 8 w 341"/>
                <a:gd name="T45" fmla="*/ 107 h 284"/>
                <a:gd name="T46" fmla="*/ 17 w 341"/>
                <a:gd name="T47" fmla="*/ 127 h 284"/>
                <a:gd name="T48" fmla="*/ 8 w 341"/>
                <a:gd name="T49" fmla="*/ 137 h 284"/>
                <a:gd name="T50" fmla="*/ 8 w 341"/>
                <a:gd name="T51" fmla="*/ 147 h 284"/>
                <a:gd name="T52" fmla="*/ 0 w 341"/>
                <a:gd name="T53" fmla="*/ 166 h 284"/>
                <a:gd name="T54" fmla="*/ 0 w 341"/>
                <a:gd name="T55" fmla="*/ 166 h 284"/>
                <a:gd name="T56" fmla="*/ 17 w 341"/>
                <a:gd name="T57" fmla="*/ 176 h 284"/>
                <a:gd name="T58" fmla="*/ 25 w 341"/>
                <a:gd name="T59" fmla="*/ 186 h 284"/>
                <a:gd name="T60" fmla="*/ 43 w 341"/>
                <a:gd name="T61" fmla="*/ 196 h 284"/>
                <a:gd name="T62" fmla="*/ 43 w 341"/>
                <a:gd name="T63" fmla="*/ 215 h 284"/>
                <a:gd name="T64" fmla="*/ 43 w 341"/>
                <a:gd name="T65" fmla="*/ 235 h 284"/>
                <a:gd name="T66" fmla="*/ 68 w 341"/>
                <a:gd name="T67" fmla="*/ 245 h 284"/>
                <a:gd name="T68" fmla="*/ 94 w 341"/>
                <a:gd name="T69" fmla="*/ 245 h 284"/>
                <a:gd name="T70" fmla="*/ 111 w 341"/>
                <a:gd name="T71" fmla="*/ 264 h 284"/>
                <a:gd name="T72" fmla="*/ 136 w 341"/>
                <a:gd name="T73" fmla="*/ 254 h 284"/>
                <a:gd name="T74" fmla="*/ 145 w 341"/>
                <a:gd name="T75" fmla="*/ 264 h 284"/>
                <a:gd name="T76" fmla="*/ 171 w 341"/>
                <a:gd name="T77" fmla="*/ 254 h 284"/>
                <a:gd name="T78" fmla="*/ 205 w 341"/>
                <a:gd name="T79" fmla="*/ 264 h 284"/>
                <a:gd name="T80" fmla="*/ 239 w 341"/>
                <a:gd name="T81" fmla="*/ 264 h 284"/>
                <a:gd name="T82" fmla="*/ 264 w 341"/>
                <a:gd name="T83" fmla="*/ 274 h 284"/>
                <a:gd name="T84" fmla="*/ 281 w 341"/>
                <a:gd name="T85" fmla="*/ 284 h 284"/>
                <a:gd name="T86" fmla="*/ 298 w 341"/>
                <a:gd name="T87" fmla="*/ 284 h 284"/>
                <a:gd name="T88" fmla="*/ 298 w 341"/>
                <a:gd name="T89" fmla="*/ 264 h 284"/>
                <a:gd name="T90" fmla="*/ 307 w 341"/>
                <a:gd name="T91" fmla="*/ 235 h 284"/>
                <a:gd name="T92" fmla="*/ 316 w 341"/>
                <a:gd name="T93" fmla="*/ 186 h 284"/>
                <a:gd name="T94" fmla="*/ 333 w 341"/>
                <a:gd name="T95" fmla="*/ 127 h 284"/>
                <a:gd name="T96" fmla="*/ 333 w 341"/>
                <a:gd name="T97" fmla="*/ 98 h 284"/>
                <a:gd name="T98" fmla="*/ 341 w 341"/>
                <a:gd name="T99" fmla="*/ 78 h 28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41"/>
                <a:gd name="T151" fmla="*/ 0 h 284"/>
                <a:gd name="T152" fmla="*/ 341 w 341"/>
                <a:gd name="T153" fmla="*/ 284 h 28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41" h="284">
                  <a:moveTo>
                    <a:pt x="341" y="78"/>
                  </a:moveTo>
                  <a:lnTo>
                    <a:pt x="102" y="0"/>
                  </a:lnTo>
                  <a:lnTo>
                    <a:pt x="102" y="19"/>
                  </a:lnTo>
                  <a:lnTo>
                    <a:pt x="111" y="29"/>
                  </a:lnTo>
                  <a:lnTo>
                    <a:pt x="111" y="39"/>
                  </a:lnTo>
                  <a:lnTo>
                    <a:pt x="102" y="39"/>
                  </a:lnTo>
                  <a:lnTo>
                    <a:pt x="102" y="59"/>
                  </a:lnTo>
                  <a:lnTo>
                    <a:pt x="111" y="78"/>
                  </a:lnTo>
                  <a:lnTo>
                    <a:pt x="102" y="88"/>
                  </a:lnTo>
                  <a:lnTo>
                    <a:pt x="94" y="107"/>
                  </a:lnTo>
                  <a:lnTo>
                    <a:pt x="85" y="117"/>
                  </a:lnTo>
                  <a:lnTo>
                    <a:pt x="85" y="98"/>
                  </a:lnTo>
                  <a:lnTo>
                    <a:pt x="94" y="78"/>
                  </a:lnTo>
                  <a:lnTo>
                    <a:pt x="85" y="59"/>
                  </a:lnTo>
                  <a:lnTo>
                    <a:pt x="68" y="49"/>
                  </a:lnTo>
                  <a:lnTo>
                    <a:pt x="43" y="39"/>
                  </a:lnTo>
                  <a:lnTo>
                    <a:pt x="25" y="19"/>
                  </a:lnTo>
                  <a:lnTo>
                    <a:pt x="8" y="10"/>
                  </a:lnTo>
                  <a:lnTo>
                    <a:pt x="8" y="29"/>
                  </a:lnTo>
                  <a:lnTo>
                    <a:pt x="8" y="49"/>
                  </a:lnTo>
                  <a:lnTo>
                    <a:pt x="8" y="68"/>
                  </a:lnTo>
                  <a:lnTo>
                    <a:pt x="8" y="88"/>
                  </a:lnTo>
                  <a:lnTo>
                    <a:pt x="8" y="107"/>
                  </a:lnTo>
                  <a:lnTo>
                    <a:pt x="17" y="127"/>
                  </a:lnTo>
                  <a:lnTo>
                    <a:pt x="8" y="137"/>
                  </a:lnTo>
                  <a:lnTo>
                    <a:pt x="8" y="147"/>
                  </a:lnTo>
                  <a:lnTo>
                    <a:pt x="0" y="166"/>
                  </a:lnTo>
                  <a:lnTo>
                    <a:pt x="17" y="176"/>
                  </a:lnTo>
                  <a:lnTo>
                    <a:pt x="25" y="186"/>
                  </a:lnTo>
                  <a:lnTo>
                    <a:pt x="43" y="196"/>
                  </a:lnTo>
                  <a:lnTo>
                    <a:pt x="43" y="215"/>
                  </a:lnTo>
                  <a:lnTo>
                    <a:pt x="43" y="235"/>
                  </a:lnTo>
                  <a:lnTo>
                    <a:pt x="68" y="245"/>
                  </a:lnTo>
                  <a:lnTo>
                    <a:pt x="94" y="245"/>
                  </a:lnTo>
                  <a:lnTo>
                    <a:pt x="111" y="264"/>
                  </a:lnTo>
                  <a:lnTo>
                    <a:pt x="136" y="254"/>
                  </a:lnTo>
                  <a:lnTo>
                    <a:pt x="145" y="264"/>
                  </a:lnTo>
                  <a:lnTo>
                    <a:pt x="171" y="254"/>
                  </a:lnTo>
                  <a:lnTo>
                    <a:pt x="205" y="264"/>
                  </a:lnTo>
                  <a:lnTo>
                    <a:pt x="239" y="264"/>
                  </a:lnTo>
                  <a:lnTo>
                    <a:pt x="264" y="274"/>
                  </a:lnTo>
                  <a:lnTo>
                    <a:pt x="281" y="284"/>
                  </a:lnTo>
                  <a:lnTo>
                    <a:pt x="298" y="284"/>
                  </a:lnTo>
                  <a:lnTo>
                    <a:pt x="298" y="264"/>
                  </a:lnTo>
                  <a:lnTo>
                    <a:pt x="307" y="235"/>
                  </a:lnTo>
                  <a:lnTo>
                    <a:pt x="316" y="186"/>
                  </a:lnTo>
                  <a:lnTo>
                    <a:pt x="333" y="127"/>
                  </a:lnTo>
                  <a:lnTo>
                    <a:pt x="333" y="98"/>
                  </a:lnTo>
                  <a:lnTo>
                    <a:pt x="341" y="78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7" name="Freeform 59"/>
            <p:cNvSpPr>
              <a:spLocks/>
            </p:cNvSpPr>
            <p:nvPr/>
          </p:nvSpPr>
          <p:spPr bwMode="auto">
            <a:xfrm>
              <a:off x="1937" y="2440"/>
              <a:ext cx="307" cy="558"/>
            </a:xfrm>
            <a:custGeom>
              <a:avLst/>
              <a:gdLst>
                <a:gd name="T0" fmla="*/ 102 w 307"/>
                <a:gd name="T1" fmla="*/ 0 h 558"/>
                <a:gd name="T2" fmla="*/ 145 w 307"/>
                <a:gd name="T3" fmla="*/ 10 h 558"/>
                <a:gd name="T4" fmla="*/ 145 w 307"/>
                <a:gd name="T5" fmla="*/ 20 h 558"/>
                <a:gd name="T6" fmla="*/ 136 w 307"/>
                <a:gd name="T7" fmla="*/ 39 h 558"/>
                <a:gd name="T8" fmla="*/ 136 w 307"/>
                <a:gd name="T9" fmla="*/ 59 h 558"/>
                <a:gd name="T10" fmla="*/ 136 w 307"/>
                <a:gd name="T11" fmla="*/ 78 h 558"/>
                <a:gd name="T12" fmla="*/ 136 w 307"/>
                <a:gd name="T13" fmla="*/ 98 h 558"/>
                <a:gd name="T14" fmla="*/ 136 w 307"/>
                <a:gd name="T15" fmla="*/ 118 h 558"/>
                <a:gd name="T16" fmla="*/ 153 w 307"/>
                <a:gd name="T17" fmla="*/ 147 h 558"/>
                <a:gd name="T18" fmla="*/ 162 w 307"/>
                <a:gd name="T19" fmla="*/ 157 h 558"/>
                <a:gd name="T20" fmla="*/ 162 w 307"/>
                <a:gd name="T21" fmla="*/ 176 h 558"/>
                <a:gd name="T22" fmla="*/ 170 w 307"/>
                <a:gd name="T23" fmla="*/ 186 h 558"/>
                <a:gd name="T24" fmla="*/ 187 w 307"/>
                <a:gd name="T25" fmla="*/ 196 h 558"/>
                <a:gd name="T26" fmla="*/ 179 w 307"/>
                <a:gd name="T27" fmla="*/ 216 h 558"/>
                <a:gd name="T28" fmla="*/ 170 w 307"/>
                <a:gd name="T29" fmla="*/ 225 h 558"/>
                <a:gd name="T30" fmla="*/ 170 w 307"/>
                <a:gd name="T31" fmla="*/ 245 h 558"/>
                <a:gd name="T32" fmla="*/ 162 w 307"/>
                <a:gd name="T33" fmla="*/ 255 h 558"/>
                <a:gd name="T34" fmla="*/ 162 w 307"/>
                <a:gd name="T35" fmla="*/ 264 h 558"/>
                <a:gd name="T36" fmla="*/ 179 w 307"/>
                <a:gd name="T37" fmla="*/ 274 h 558"/>
                <a:gd name="T38" fmla="*/ 196 w 307"/>
                <a:gd name="T39" fmla="*/ 264 h 558"/>
                <a:gd name="T40" fmla="*/ 196 w 307"/>
                <a:gd name="T41" fmla="*/ 294 h 558"/>
                <a:gd name="T42" fmla="*/ 204 w 307"/>
                <a:gd name="T43" fmla="*/ 304 h 558"/>
                <a:gd name="T44" fmla="*/ 204 w 307"/>
                <a:gd name="T45" fmla="*/ 333 h 558"/>
                <a:gd name="T46" fmla="*/ 222 w 307"/>
                <a:gd name="T47" fmla="*/ 343 h 558"/>
                <a:gd name="T48" fmla="*/ 213 w 307"/>
                <a:gd name="T49" fmla="*/ 362 h 558"/>
                <a:gd name="T50" fmla="*/ 239 w 307"/>
                <a:gd name="T51" fmla="*/ 362 h 558"/>
                <a:gd name="T52" fmla="*/ 264 w 307"/>
                <a:gd name="T53" fmla="*/ 362 h 558"/>
                <a:gd name="T54" fmla="*/ 281 w 307"/>
                <a:gd name="T55" fmla="*/ 362 h 558"/>
                <a:gd name="T56" fmla="*/ 298 w 307"/>
                <a:gd name="T57" fmla="*/ 362 h 558"/>
                <a:gd name="T58" fmla="*/ 307 w 307"/>
                <a:gd name="T59" fmla="*/ 382 h 558"/>
                <a:gd name="T60" fmla="*/ 281 w 307"/>
                <a:gd name="T61" fmla="*/ 558 h 558"/>
                <a:gd name="T62" fmla="*/ 136 w 307"/>
                <a:gd name="T63" fmla="*/ 529 h 558"/>
                <a:gd name="T64" fmla="*/ 0 w 307"/>
                <a:gd name="T65" fmla="*/ 490 h 558"/>
                <a:gd name="T66" fmla="*/ 25 w 307"/>
                <a:gd name="T67" fmla="*/ 353 h 558"/>
                <a:gd name="T68" fmla="*/ 42 w 307"/>
                <a:gd name="T69" fmla="*/ 333 h 558"/>
                <a:gd name="T70" fmla="*/ 25 w 307"/>
                <a:gd name="T71" fmla="*/ 323 h 558"/>
                <a:gd name="T72" fmla="*/ 51 w 307"/>
                <a:gd name="T73" fmla="*/ 284 h 558"/>
                <a:gd name="T74" fmla="*/ 68 w 307"/>
                <a:gd name="T75" fmla="*/ 255 h 558"/>
                <a:gd name="T76" fmla="*/ 77 w 307"/>
                <a:gd name="T77" fmla="*/ 225 h 558"/>
                <a:gd name="T78" fmla="*/ 59 w 307"/>
                <a:gd name="T79" fmla="*/ 216 h 558"/>
                <a:gd name="T80" fmla="*/ 59 w 307"/>
                <a:gd name="T81" fmla="*/ 186 h 558"/>
                <a:gd name="T82" fmla="*/ 68 w 307"/>
                <a:gd name="T83" fmla="*/ 147 h 558"/>
                <a:gd name="T84" fmla="*/ 77 w 307"/>
                <a:gd name="T85" fmla="*/ 118 h 558"/>
                <a:gd name="T86" fmla="*/ 77 w 307"/>
                <a:gd name="T87" fmla="*/ 118 h 558"/>
                <a:gd name="T88" fmla="*/ 94 w 307"/>
                <a:gd name="T89" fmla="*/ 49 h 558"/>
                <a:gd name="T90" fmla="*/ 94 w 307"/>
                <a:gd name="T91" fmla="*/ 20 h 558"/>
                <a:gd name="T92" fmla="*/ 102 w 307"/>
                <a:gd name="T93" fmla="*/ 0 h 55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07"/>
                <a:gd name="T142" fmla="*/ 0 h 558"/>
                <a:gd name="T143" fmla="*/ 307 w 307"/>
                <a:gd name="T144" fmla="*/ 558 h 55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07" h="558">
                  <a:moveTo>
                    <a:pt x="102" y="0"/>
                  </a:moveTo>
                  <a:lnTo>
                    <a:pt x="145" y="10"/>
                  </a:lnTo>
                  <a:lnTo>
                    <a:pt x="145" y="20"/>
                  </a:lnTo>
                  <a:lnTo>
                    <a:pt x="136" y="39"/>
                  </a:lnTo>
                  <a:lnTo>
                    <a:pt x="136" y="59"/>
                  </a:lnTo>
                  <a:lnTo>
                    <a:pt x="136" y="78"/>
                  </a:lnTo>
                  <a:lnTo>
                    <a:pt x="136" y="98"/>
                  </a:lnTo>
                  <a:lnTo>
                    <a:pt x="136" y="118"/>
                  </a:lnTo>
                  <a:lnTo>
                    <a:pt x="153" y="147"/>
                  </a:lnTo>
                  <a:lnTo>
                    <a:pt x="162" y="157"/>
                  </a:lnTo>
                  <a:lnTo>
                    <a:pt x="162" y="176"/>
                  </a:lnTo>
                  <a:lnTo>
                    <a:pt x="170" y="186"/>
                  </a:lnTo>
                  <a:lnTo>
                    <a:pt x="187" y="196"/>
                  </a:lnTo>
                  <a:lnTo>
                    <a:pt x="179" y="216"/>
                  </a:lnTo>
                  <a:lnTo>
                    <a:pt x="170" y="225"/>
                  </a:lnTo>
                  <a:lnTo>
                    <a:pt x="170" y="245"/>
                  </a:lnTo>
                  <a:lnTo>
                    <a:pt x="162" y="255"/>
                  </a:lnTo>
                  <a:lnTo>
                    <a:pt x="162" y="264"/>
                  </a:lnTo>
                  <a:lnTo>
                    <a:pt x="179" y="274"/>
                  </a:lnTo>
                  <a:lnTo>
                    <a:pt x="196" y="264"/>
                  </a:lnTo>
                  <a:lnTo>
                    <a:pt x="196" y="294"/>
                  </a:lnTo>
                  <a:lnTo>
                    <a:pt x="204" y="304"/>
                  </a:lnTo>
                  <a:lnTo>
                    <a:pt x="204" y="333"/>
                  </a:lnTo>
                  <a:lnTo>
                    <a:pt x="222" y="343"/>
                  </a:lnTo>
                  <a:lnTo>
                    <a:pt x="213" y="362"/>
                  </a:lnTo>
                  <a:lnTo>
                    <a:pt x="239" y="362"/>
                  </a:lnTo>
                  <a:lnTo>
                    <a:pt x="264" y="362"/>
                  </a:lnTo>
                  <a:lnTo>
                    <a:pt x="281" y="362"/>
                  </a:lnTo>
                  <a:lnTo>
                    <a:pt x="298" y="362"/>
                  </a:lnTo>
                  <a:lnTo>
                    <a:pt x="307" y="382"/>
                  </a:lnTo>
                  <a:lnTo>
                    <a:pt x="281" y="558"/>
                  </a:lnTo>
                  <a:lnTo>
                    <a:pt x="136" y="529"/>
                  </a:lnTo>
                  <a:lnTo>
                    <a:pt x="0" y="490"/>
                  </a:lnTo>
                  <a:lnTo>
                    <a:pt x="25" y="353"/>
                  </a:lnTo>
                  <a:lnTo>
                    <a:pt x="42" y="333"/>
                  </a:lnTo>
                  <a:lnTo>
                    <a:pt x="25" y="323"/>
                  </a:lnTo>
                  <a:lnTo>
                    <a:pt x="51" y="284"/>
                  </a:lnTo>
                  <a:lnTo>
                    <a:pt x="68" y="255"/>
                  </a:lnTo>
                  <a:lnTo>
                    <a:pt x="77" y="225"/>
                  </a:lnTo>
                  <a:lnTo>
                    <a:pt x="59" y="216"/>
                  </a:lnTo>
                  <a:lnTo>
                    <a:pt x="59" y="186"/>
                  </a:lnTo>
                  <a:lnTo>
                    <a:pt x="68" y="147"/>
                  </a:lnTo>
                  <a:lnTo>
                    <a:pt x="77" y="118"/>
                  </a:lnTo>
                  <a:lnTo>
                    <a:pt x="94" y="49"/>
                  </a:lnTo>
                  <a:lnTo>
                    <a:pt x="94" y="2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8" name="Freeform 60"/>
            <p:cNvSpPr>
              <a:spLocks/>
            </p:cNvSpPr>
            <p:nvPr/>
          </p:nvSpPr>
          <p:spPr bwMode="auto">
            <a:xfrm>
              <a:off x="1604" y="2528"/>
              <a:ext cx="410" cy="402"/>
            </a:xfrm>
            <a:custGeom>
              <a:avLst/>
              <a:gdLst>
                <a:gd name="T0" fmla="*/ 94 w 410"/>
                <a:gd name="T1" fmla="*/ 0 h 402"/>
                <a:gd name="T2" fmla="*/ 94 w 410"/>
                <a:gd name="T3" fmla="*/ 10 h 402"/>
                <a:gd name="T4" fmla="*/ 85 w 410"/>
                <a:gd name="T5" fmla="*/ 49 h 402"/>
                <a:gd name="T6" fmla="*/ 77 w 410"/>
                <a:gd name="T7" fmla="*/ 59 h 402"/>
                <a:gd name="T8" fmla="*/ 77 w 410"/>
                <a:gd name="T9" fmla="*/ 88 h 402"/>
                <a:gd name="T10" fmla="*/ 60 w 410"/>
                <a:gd name="T11" fmla="*/ 108 h 402"/>
                <a:gd name="T12" fmla="*/ 51 w 410"/>
                <a:gd name="T13" fmla="*/ 128 h 402"/>
                <a:gd name="T14" fmla="*/ 43 w 410"/>
                <a:gd name="T15" fmla="*/ 147 h 402"/>
                <a:gd name="T16" fmla="*/ 34 w 410"/>
                <a:gd name="T17" fmla="*/ 176 h 402"/>
                <a:gd name="T18" fmla="*/ 26 w 410"/>
                <a:gd name="T19" fmla="*/ 196 h 402"/>
                <a:gd name="T20" fmla="*/ 17 w 410"/>
                <a:gd name="T21" fmla="*/ 196 h 402"/>
                <a:gd name="T22" fmla="*/ 17 w 410"/>
                <a:gd name="T23" fmla="*/ 216 h 402"/>
                <a:gd name="T24" fmla="*/ 0 w 410"/>
                <a:gd name="T25" fmla="*/ 225 h 402"/>
                <a:gd name="T26" fmla="*/ 0 w 410"/>
                <a:gd name="T27" fmla="*/ 255 h 402"/>
                <a:gd name="T28" fmla="*/ 0 w 410"/>
                <a:gd name="T29" fmla="*/ 265 h 402"/>
                <a:gd name="T30" fmla="*/ 0 w 410"/>
                <a:gd name="T31" fmla="*/ 284 h 402"/>
                <a:gd name="T32" fmla="*/ 0 w 410"/>
                <a:gd name="T33" fmla="*/ 294 h 402"/>
                <a:gd name="T34" fmla="*/ 196 w 410"/>
                <a:gd name="T35" fmla="*/ 363 h 402"/>
                <a:gd name="T36" fmla="*/ 333 w 410"/>
                <a:gd name="T37" fmla="*/ 402 h 402"/>
                <a:gd name="T38" fmla="*/ 358 w 410"/>
                <a:gd name="T39" fmla="*/ 265 h 402"/>
                <a:gd name="T40" fmla="*/ 375 w 410"/>
                <a:gd name="T41" fmla="*/ 245 h 402"/>
                <a:gd name="T42" fmla="*/ 358 w 410"/>
                <a:gd name="T43" fmla="*/ 235 h 402"/>
                <a:gd name="T44" fmla="*/ 384 w 410"/>
                <a:gd name="T45" fmla="*/ 196 h 402"/>
                <a:gd name="T46" fmla="*/ 401 w 410"/>
                <a:gd name="T47" fmla="*/ 167 h 402"/>
                <a:gd name="T48" fmla="*/ 410 w 410"/>
                <a:gd name="T49" fmla="*/ 137 h 402"/>
                <a:gd name="T50" fmla="*/ 392 w 410"/>
                <a:gd name="T51" fmla="*/ 128 h 402"/>
                <a:gd name="T52" fmla="*/ 392 w 410"/>
                <a:gd name="T53" fmla="*/ 118 h 402"/>
                <a:gd name="T54" fmla="*/ 375 w 410"/>
                <a:gd name="T55" fmla="*/ 118 h 402"/>
                <a:gd name="T56" fmla="*/ 358 w 410"/>
                <a:gd name="T57" fmla="*/ 108 h 402"/>
                <a:gd name="T58" fmla="*/ 333 w 410"/>
                <a:gd name="T59" fmla="*/ 98 h 402"/>
                <a:gd name="T60" fmla="*/ 299 w 410"/>
                <a:gd name="T61" fmla="*/ 98 h 402"/>
                <a:gd name="T62" fmla="*/ 265 w 410"/>
                <a:gd name="T63" fmla="*/ 88 h 402"/>
                <a:gd name="T64" fmla="*/ 239 w 410"/>
                <a:gd name="T65" fmla="*/ 98 h 402"/>
                <a:gd name="T66" fmla="*/ 230 w 410"/>
                <a:gd name="T67" fmla="*/ 88 h 402"/>
                <a:gd name="T68" fmla="*/ 205 w 410"/>
                <a:gd name="T69" fmla="*/ 98 h 402"/>
                <a:gd name="T70" fmla="*/ 188 w 410"/>
                <a:gd name="T71" fmla="*/ 79 h 402"/>
                <a:gd name="T72" fmla="*/ 162 w 410"/>
                <a:gd name="T73" fmla="*/ 79 h 402"/>
                <a:gd name="T74" fmla="*/ 137 w 410"/>
                <a:gd name="T75" fmla="*/ 69 h 402"/>
                <a:gd name="T76" fmla="*/ 137 w 410"/>
                <a:gd name="T77" fmla="*/ 49 h 402"/>
                <a:gd name="T78" fmla="*/ 137 w 410"/>
                <a:gd name="T79" fmla="*/ 30 h 402"/>
                <a:gd name="T80" fmla="*/ 119 w 410"/>
                <a:gd name="T81" fmla="*/ 20 h 402"/>
                <a:gd name="T82" fmla="*/ 111 w 410"/>
                <a:gd name="T83" fmla="*/ 10 h 402"/>
                <a:gd name="T84" fmla="*/ 94 w 410"/>
                <a:gd name="T85" fmla="*/ 0 h 40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10"/>
                <a:gd name="T130" fmla="*/ 0 h 402"/>
                <a:gd name="T131" fmla="*/ 410 w 410"/>
                <a:gd name="T132" fmla="*/ 402 h 40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10" h="402">
                  <a:moveTo>
                    <a:pt x="94" y="0"/>
                  </a:moveTo>
                  <a:lnTo>
                    <a:pt x="94" y="10"/>
                  </a:lnTo>
                  <a:lnTo>
                    <a:pt x="85" y="49"/>
                  </a:lnTo>
                  <a:lnTo>
                    <a:pt x="77" y="59"/>
                  </a:lnTo>
                  <a:lnTo>
                    <a:pt x="77" y="88"/>
                  </a:lnTo>
                  <a:lnTo>
                    <a:pt x="60" y="108"/>
                  </a:lnTo>
                  <a:lnTo>
                    <a:pt x="51" y="128"/>
                  </a:lnTo>
                  <a:lnTo>
                    <a:pt x="43" y="147"/>
                  </a:lnTo>
                  <a:lnTo>
                    <a:pt x="34" y="176"/>
                  </a:lnTo>
                  <a:lnTo>
                    <a:pt x="26" y="196"/>
                  </a:lnTo>
                  <a:lnTo>
                    <a:pt x="17" y="196"/>
                  </a:lnTo>
                  <a:lnTo>
                    <a:pt x="17" y="216"/>
                  </a:lnTo>
                  <a:lnTo>
                    <a:pt x="0" y="225"/>
                  </a:lnTo>
                  <a:lnTo>
                    <a:pt x="0" y="255"/>
                  </a:lnTo>
                  <a:lnTo>
                    <a:pt x="0" y="265"/>
                  </a:lnTo>
                  <a:lnTo>
                    <a:pt x="0" y="284"/>
                  </a:lnTo>
                  <a:lnTo>
                    <a:pt x="0" y="294"/>
                  </a:lnTo>
                  <a:lnTo>
                    <a:pt x="196" y="363"/>
                  </a:lnTo>
                  <a:lnTo>
                    <a:pt x="333" y="402"/>
                  </a:lnTo>
                  <a:lnTo>
                    <a:pt x="358" y="265"/>
                  </a:lnTo>
                  <a:lnTo>
                    <a:pt x="375" y="245"/>
                  </a:lnTo>
                  <a:lnTo>
                    <a:pt x="358" y="235"/>
                  </a:lnTo>
                  <a:lnTo>
                    <a:pt x="384" y="196"/>
                  </a:lnTo>
                  <a:lnTo>
                    <a:pt x="401" y="167"/>
                  </a:lnTo>
                  <a:lnTo>
                    <a:pt x="410" y="137"/>
                  </a:lnTo>
                  <a:lnTo>
                    <a:pt x="392" y="128"/>
                  </a:lnTo>
                  <a:lnTo>
                    <a:pt x="392" y="118"/>
                  </a:lnTo>
                  <a:lnTo>
                    <a:pt x="375" y="118"/>
                  </a:lnTo>
                  <a:lnTo>
                    <a:pt x="358" y="108"/>
                  </a:lnTo>
                  <a:lnTo>
                    <a:pt x="333" y="98"/>
                  </a:lnTo>
                  <a:lnTo>
                    <a:pt x="299" y="98"/>
                  </a:lnTo>
                  <a:lnTo>
                    <a:pt x="265" y="88"/>
                  </a:lnTo>
                  <a:lnTo>
                    <a:pt x="239" y="98"/>
                  </a:lnTo>
                  <a:lnTo>
                    <a:pt x="230" y="88"/>
                  </a:lnTo>
                  <a:lnTo>
                    <a:pt x="205" y="98"/>
                  </a:lnTo>
                  <a:lnTo>
                    <a:pt x="188" y="79"/>
                  </a:lnTo>
                  <a:lnTo>
                    <a:pt x="162" y="79"/>
                  </a:lnTo>
                  <a:lnTo>
                    <a:pt x="137" y="69"/>
                  </a:lnTo>
                  <a:lnTo>
                    <a:pt x="137" y="49"/>
                  </a:lnTo>
                  <a:lnTo>
                    <a:pt x="137" y="30"/>
                  </a:lnTo>
                  <a:lnTo>
                    <a:pt x="119" y="20"/>
                  </a:lnTo>
                  <a:lnTo>
                    <a:pt x="111" y="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9" name="Freeform 61"/>
            <p:cNvSpPr>
              <a:spLocks/>
            </p:cNvSpPr>
            <p:nvPr/>
          </p:nvSpPr>
          <p:spPr bwMode="auto">
            <a:xfrm>
              <a:off x="1561" y="2822"/>
              <a:ext cx="401" cy="793"/>
            </a:xfrm>
            <a:custGeom>
              <a:avLst/>
              <a:gdLst>
                <a:gd name="T0" fmla="*/ 43 w 401"/>
                <a:gd name="T1" fmla="*/ 0 h 793"/>
                <a:gd name="T2" fmla="*/ 35 w 401"/>
                <a:gd name="T3" fmla="*/ 49 h 793"/>
                <a:gd name="T4" fmla="*/ 26 w 401"/>
                <a:gd name="T5" fmla="*/ 78 h 793"/>
                <a:gd name="T6" fmla="*/ 0 w 401"/>
                <a:gd name="T7" fmla="*/ 117 h 793"/>
                <a:gd name="T8" fmla="*/ 9 w 401"/>
                <a:gd name="T9" fmla="*/ 147 h 793"/>
                <a:gd name="T10" fmla="*/ 9 w 401"/>
                <a:gd name="T11" fmla="*/ 196 h 793"/>
                <a:gd name="T12" fmla="*/ 0 w 401"/>
                <a:gd name="T13" fmla="*/ 225 h 793"/>
                <a:gd name="T14" fmla="*/ 17 w 401"/>
                <a:gd name="T15" fmla="*/ 264 h 793"/>
                <a:gd name="T16" fmla="*/ 35 w 401"/>
                <a:gd name="T17" fmla="*/ 323 h 793"/>
                <a:gd name="T18" fmla="*/ 52 w 401"/>
                <a:gd name="T19" fmla="*/ 313 h 793"/>
                <a:gd name="T20" fmla="*/ 52 w 401"/>
                <a:gd name="T21" fmla="*/ 333 h 793"/>
                <a:gd name="T22" fmla="*/ 52 w 401"/>
                <a:gd name="T23" fmla="*/ 343 h 793"/>
                <a:gd name="T24" fmla="*/ 35 w 401"/>
                <a:gd name="T25" fmla="*/ 323 h 793"/>
                <a:gd name="T26" fmla="*/ 35 w 401"/>
                <a:gd name="T27" fmla="*/ 372 h 793"/>
                <a:gd name="T28" fmla="*/ 60 w 401"/>
                <a:gd name="T29" fmla="*/ 392 h 793"/>
                <a:gd name="T30" fmla="*/ 43 w 401"/>
                <a:gd name="T31" fmla="*/ 441 h 793"/>
                <a:gd name="T32" fmla="*/ 60 w 401"/>
                <a:gd name="T33" fmla="*/ 480 h 793"/>
                <a:gd name="T34" fmla="*/ 77 w 401"/>
                <a:gd name="T35" fmla="*/ 519 h 793"/>
                <a:gd name="T36" fmla="*/ 86 w 401"/>
                <a:gd name="T37" fmla="*/ 548 h 793"/>
                <a:gd name="T38" fmla="*/ 94 w 401"/>
                <a:gd name="T39" fmla="*/ 597 h 793"/>
                <a:gd name="T40" fmla="*/ 137 w 401"/>
                <a:gd name="T41" fmla="*/ 617 h 793"/>
                <a:gd name="T42" fmla="*/ 154 w 401"/>
                <a:gd name="T43" fmla="*/ 646 h 793"/>
                <a:gd name="T44" fmla="*/ 180 w 401"/>
                <a:gd name="T45" fmla="*/ 676 h 793"/>
                <a:gd name="T46" fmla="*/ 214 w 401"/>
                <a:gd name="T47" fmla="*/ 715 h 793"/>
                <a:gd name="T48" fmla="*/ 222 w 401"/>
                <a:gd name="T49" fmla="*/ 764 h 793"/>
                <a:gd name="T50" fmla="*/ 316 w 401"/>
                <a:gd name="T51" fmla="*/ 793 h 793"/>
                <a:gd name="T52" fmla="*/ 367 w 401"/>
                <a:gd name="T53" fmla="*/ 783 h 793"/>
                <a:gd name="T54" fmla="*/ 367 w 401"/>
                <a:gd name="T55" fmla="*/ 764 h 793"/>
                <a:gd name="T56" fmla="*/ 376 w 401"/>
                <a:gd name="T57" fmla="*/ 734 h 793"/>
                <a:gd name="T58" fmla="*/ 401 w 401"/>
                <a:gd name="T59" fmla="*/ 695 h 793"/>
                <a:gd name="T60" fmla="*/ 393 w 401"/>
                <a:gd name="T61" fmla="*/ 646 h 793"/>
                <a:gd name="T62" fmla="*/ 180 w 401"/>
                <a:gd name="T63" fmla="*/ 284 h 7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01"/>
                <a:gd name="T97" fmla="*/ 0 h 793"/>
                <a:gd name="T98" fmla="*/ 401 w 401"/>
                <a:gd name="T99" fmla="*/ 793 h 7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01" h="793">
                  <a:moveTo>
                    <a:pt x="239" y="69"/>
                  </a:moveTo>
                  <a:lnTo>
                    <a:pt x="43" y="0"/>
                  </a:lnTo>
                  <a:lnTo>
                    <a:pt x="35" y="20"/>
                  </a:lnTo>
                  <a:lnTo>
                    <a:pt x="35" y="49"/>
                  </a:lnTo>
                  <a:lnTo>
                    <a:pt x="26" y="59"/>
                  </a:lnTo>
                  <a:lnTo>
                    <a:pt x="26" y="78"/>
                  </a:lnTo>
                  <a:lnTo>
                    <a:pt x="9" y="88"/>
                  </a:lnTo>
                  <a:lnTo>
                    <a:pt x="0" y="117"/>
                  </a:lnTo>
                  <a:lnTo>
                    <a:pt x="0" y="127"/>
                  </a:lnTo>
                  <a:lnTo>
                    <a:pt x="9" y="147"/>
                  </a:lnTo>
                  <a:lnTo>
                    <a:pt x="17" y="176"/>
                  </a:lnTo>
                  <a:lnTo>
                    <a:pt x="9" y="196"/>
                  </a:lnTo>
                  <a:lnTo>
                    <a:pt x="9" y="215"/>
                  </a:lnTo>
                  <a:lnTo>
                    <a:pt x="0" y="225"/>
                  </a:lnTo>
                  <a:lnTo>
                    <a:pt x="9" y="255"/>
                  </a:lnTo>
                  <a:lnTo>
                    <a:pt x="17" y="264"/>
                  </a:lnTo>
                  <a:lnTo>
                    <a:pt x="17" y="303"/>
                  </a:lnTo>
                  <a:lnTo>
                    <a:pt x="35" y="323"/>
                  </a:lnTo>
                  <a:lnTo>
                    <a:pt x="43" y="323"/>
                  </a:lnTo>
                  <a:lnTo>
                    <a:pt x="52" y="313"/>
                  </a:lnTo>
                  <a:lnTo>
                    <a:pt x="52" y="323"/>
                  </a:lnTo>
                  <a:lnTo>
                    <a:pt x="52" y="333"/>
                  </a:lnTo>
                  <a:lnTo>
                    <a:pt x="52" y="343"/>
                  </a:lnTo>
                  <a:lnTo>
                    <a:pt x="43" y="333"/>
                  </a:lnTo>
                  <a:lnTo>
                    <a:pt x="35" y="323"/>
                  </a:lnTo>
                  <a:lnTo>
                    <a:pt x="35" y="333"/>
                  </a:lnTo>
                  <a:lnTo>
                    <a:pt x="35" y="372"/>
                  </a:lnTo>
                  <a:lnTo>
                    <a:pt x="43" y="392"/>
                  </a:lnTo>
                  <a:lnTo>
                    <a:pt x="60" y="392"/>
                  </a:lnTo>
                  <a:lnTo>
                    <a:pt x="43" y="421"/>
                  </a:lnTo>
                  <a:lnTo>
                    <a:pt x="43" y="441"/>
                  </a:lnTo>
                  <a:lnTo>
                    <a:pt x="52" y="450"/>
                  </a:lnTo>
                  <a:lnTo>
                    <a:pt x="60" y="480"/>
                  </a:lnTo>
                  <a:lnTo>
                    <a:pt x="69" y="509"/>
                  </a:lnTo>
                  <a:lnTo>
                    <a:pt x="77" y="519"/>
                  </a:lnTo>
                  <a:lnTo>
                    <a:pt x="77" y="529"/>
                  </a:lnTo>
                  <a:lnTo>
                    <a:pt x="86" y="548"/>
                  </a:lnTo>
                  <a:lnTo>
                    <a:pt x="77" y="578"/>
                  </a:lnTo>
                  <a:lnTo>
                    <a:pt x="94" y="597"/>
                  </a:lnTo>
                  <a:lnTo>
                    <a:pt x="120" y="607"/>
                  </a:lnTo>
                  <a:lnTo>
                    <a:pt x="137" y="617"/>
                  </a:lnTo>
                  <a:lnTo>
                    <a:pt x="145" y="636"/>
                  </a:lnTo>
                  <a:lnTo>
                    <a:pt x="154" y="646"/>
                  </a:lnTo>
                  <a:lnTo>
                    <a:pt x="171" y="646"/>
                  </a:lnTo>
                  <a:lnTo>
                    <a:pt x="180" y="676"/>
                  </a:lnTo>
                  <a:lnTo>
                    <a:pt x="188" y="676"/>
                  </a:lnTo>
                  <a:lnTo>
                    <a:pt x="214" y="715"/>
                  </a:lnTo>
                  <a:lnTo>
                    <a:pt x="222" y="734"/>
                  </a:lnTo>
                  <a:lnTo>
                    <a:pt x="222" y="764"/>
                  </a:lnTo>
                  <a:lnTo>
                    <a:pt x="231" y="783"/>
                  </a:lnTo>
                  <a:lnTo>
                    <a:pt x="316" y="793"/>
                  </a:lnTo>
                  <a:lnTo>
                    <a:pt x="367" y="793"/>
                  </a:lnTo>
                  <a:lnTo>
                    <a:pt x="367" y="783"/>
                  </a:lnTo>
                  <a:lnTo>
                    <a:pt x="359" y="773"/>
                  </a:lnTo>
                  <a:lnTo>
                    <a:pt x="367" y="764"/>
                  </a:lnTo>
                  <a:lnTo>
                    <a:pt x="367" y="744"/>
                  </a:lnTo>
                  <a:lnTo>
                    <a:pt x="376" y="734"/>
                  </a:lnTo>
                  <a:lnTo>
                    <a:pt x="384" y="705"/>
                  </a:lnTo>
                  <a:lnTo>
                    <a:pt x="401" y="695"/>
                  </a:lnTo>
                  <a:lnTo>
                    <a:pt x="401" y="676"/>
                  </a:lnTo>
                  <a:lnTo>
                    <a:pt x="393" y="646"/>
                  </a:lnTo>
                  <a:lnTo>
                    <a:pt x="384" y="627"/>
                  </a:lnTo>
                  <a:lnTo>
                    <a:pt x="180" y="284"/>
                  </a:lnTo>
                  <a:lnTo>
                    <a:pt x="239" y="6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0" name="Freeform 62"/>
            <p:cNvSpPr>
              <a:spLocks/>
            </p:cNvSpPr>
            <p:nvPr/>
          </p:nvSpPr>
          <p:spPr bwMode="auto">
            <a:xfrm>
              <a:off x="1741" y="2891"/>
              <a:ext cx="324" cy="558"/>
            </a:xfrm>
            <a:custGeom>
              <a:avLst/>
              <a:gdLst>
                <a:gd name="T0" fmla="*/ 324 w 324"/>
                <a:gd name="T1" fmla="*/ 68 h 558"/>
                <a:gd name="T2" fmla="*/ 264 w 324"/>
                <a:gd name="T3" fmla="*/ 430 h 558"/>
                <a:gd name="T4" fmla="*/ 264 w 324"/>
                <a:gd name="T5" fmla="*/ 450 h 558"/>
                <a:gd name="T6" fmla="*/ 264 w 324"/>
                <a:gd name="T7" fmla="*/ 460 h 558"/>
                <a:gd name="T8" fmla="*/ 255 w 324"/>
                <a:gd name="T9" fmla="*/ 479 h 558"/>
                <a:gd name="T10" fmla="*/ 247 w 324"/>
                <a:gd name="T11" fmla="*/ 499 h 558"/>
                <a:gd name="T12" fmla="*/ 238 w 324"/>
                <a:gd name="T13" fmla="*/ 499 h 558"/>
                <a:gd name="T14" fmla="*/ 238 w 324"/>
                <a:gd name="T15" fmla="*/ 489 h 558"/>
                <a:gd name="T16" fmla="*/ 221 w 324"/>
                <a:gd name="T17" fmla="*/ 489 h 558"/>
                <a:gd name="T18" fmla="*/ 213 w 324"/>
                <a:gd name="T19" fmla="*/ 528 h 558"/>
                <a:gd name="T20" fmla="*/ 204 w 324"/>
                <a:gd name="T21" fmla="*/ 558 h 558"/>
                <a:gd name="T22" fmla="*/ 0 w 324"/>
                <a:gd name="T23" fmla="*/ 215 h 558"/>
                <a:gd name="T24" fmla="*/ 59 w 324"/>
                <a:gd name="T25" fmla="*/ 0 h 558"/>
                <a:gd name="T26" fmla="*/ 179 w 324"/>
                <a:gd name="T27" fmla="*/ 29 h 558"/>
                <a:gd name="T28" fmla="*/ 196 w 324"/>
                <a:gd name="T29" fmla="*/ 39 h 558"/>
                <a:gd name="T30" fmla="*/ 196 w 324"/>
                <a:gd name="T31" fmla="*/ 39 h 558"/>
                <a:gd name="T32" fmla="*/ 324 w 324"/>
                <a:gd name="T33" fmla="*/ 68 h 5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4"/>
                <a:gd name="T52" fmla="*/ 0 h 558"/>
                <a:gd name="T53" fmla="*/ 324 w 324"/>
                <a:gd name="T54" fmla="*/ 558 h 5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4" h="558">
                  <a:moveTo>
                    <a:pt x="324" y="68"/>
                  </a:moveTo>
                  <a:lnTo>
                    <a:pt x="264" y="430"/>
                  </a:lnTo>
                  <a:lnTo>
                    <a:pt x="264" y="450"/>
                  </a:lnTo>
                  <a:lnTo>
                    <a:pt x="264" y="460"/>
                  </a:lnTo>
                  <a:lnTo>
                    <a:pt x="255" y="479"/>
                  </a:lnTo>
                  <a:lnTo>
                    <a:pt x="247" y="499"/>
                  </a:lnTo>
                  <a:lnTo>
                    <a:pt x="238" y="499"/>
                  </a:lnTo>
                  <a:lnTo>
                    <a:pt x="238" y="489"/>
                  </a:lnTo>
                  <a:lnTo>
                    <a:pt x="221" y="489"/>
                  </a:lnTo>
                  <a:lnTo>
                    <a:pt x="213" y="528"/>
                  </a:lnTo>
                  <a:lnTo>
                    <a:pt x="204" y="558"/>
                  </a:lnTo>
                  <a:lnTo>
                    <a:pt x="0" y="215"/>
                  </a:lnTo>
                  <a:lnTo>
                    <a:pt x="59" y="0"/>
                  </a:lnTo>
                  <a:lnTo>
                    <a:pt x="179" y="29"/>
                  </a:lnTo>
                  <a:lnTo>
                    <a:pt x="196" y="39"/>
                  </a:lnTo>
                  <a:lnTo>
                    <a:pt x="324" y="68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1" name="Freeform 63"/>
            <p:cNvSpPr>
              <a:spLocks/>
            </p:cNvSpPr>
            <p:nvPr/>
          </p:nvSpPr>
          <p:spPr bwMode="auto">
            <a:xfrm>
              <a:off x="1911" y="3321"/>
              <a:ext cx="350" cy="460"/>
            </a:xfrm>
            <a:custGeom>
              <a:avLst/>
              <a:gdLst>
                <a:gd name="T0" fmla="*/ 94 w 350"/>
                <a:gd name="T1" fmla="*/ 0 h 460"/>
                <a:gd name="T2" fmla="*/ 265 w 350"/>
                <a:gd name="T3" fmla="*/ 39 h 460"/>
                <a:gd name="T4" fmla="*/ 350 w 350"/>
                <a:gd name="T5" fmla="*/ 49 h 460"/>
                <a:gd name="T6" fmla="*/ 316 w 350"/>
                <a:gd name="T7" fmla="*/ 304 h 460"/>
                <a:gd name="T8" fmla="*/ 307 w 350"/>
                <a:gd name="T9" fmla="*/ 353 h 460"/>
                <a:gd name="T10" fmla="*/ 299 w 350"/>
                <a:gd name="T11" fmla="*/ 402 h 460"/>
                <a:gd name="T12" fmla="*/ 290 w 350"/>
                <a:gd name="T13" fmla="*/ 460 h 460"/>
                <a:gd name="T14" fmla="*/ 230 w 350"/>
                <a:gd name="T15" fmla="*/ 451 h 460"/>
                <a:gd name="T16" fmla="*/ 179 w 350"/>
                <a:gd name="T17" fmla="*/ 441 h 460"/>
                <a:gd name="T18" fmla="*/ 94 w 350"/>
                <a:gd name="T19" fmla="*/ 372 h 460"/>
                <a:gd name="T20" fmla="*/ 0 w 350"/>
                <a:gd name="T21" fmla="*/ 314 h 460"/>
                <a:gd name="T22" fmla="*/ 0 w 350"/>
                <a:gd name="T23" fmla="*/ 294 h 460"/>
                <a:gd name="T24" fmla="*/ 17 w 350"/>
                <a:gd name="T25" fmla="*/ 294 h 460"/>
                <a:gd name="T26" fmla="*/ 17 w 350"/>
                <a:gd name="T27" fmla="*/ 284 h 460"/>
                <a:gd name="T28" fmla="*/ 9 w 350"/>
                <a:gd name="T29" fmla="*/ 274 h 460"/>
                <a:gd name="T30" fmla="*/ 17 w 350"/>
                <a:gd name="T31" fmla="*/ 265 h 460"/>
                <a:gd name="T32" fmla="*/ 17 w 350"/>
                <a:gd name="T33" fmla="*/ 245 h 460"/>
                <a:gd name="T34" fmla="*/ 26 w 350"/>
                <a:gd name="T35" fmla="*/ 235 h 460"/>
                <a:gd name="T36" fmla="*/ 34 w 350"/>
                <a:gd name="T37" fmla="*/ 206 h 460"/>
                <a:gd name="T38" fmla="*/ 51 w 350"/>
                <a:gd name="T39" fmla="*/ 196 h 460"/>
                <a:gd name="T40" fmla="*/ 51 w 350"/>
                <a:gd name="T41" fmla="*/ 177 h 460"/>
                <a:gd name="T42" fmla="*/ 43 w 350"/>
                <a:gd name="T43" fmla="*/ 147 h 460"/>
                <a:gd name="T44" fmla="*/ 34 w 350"/>
                <a:gd name="T45" fmla="*/ 128 h 460"/>
                <a:gd name="T46" fmla="*/ 43 w 350"/>
                <a:gd name="T47" fmla="*/ 98 h 460"/>
                <a:gd name="T48" fmla="*/ 51 w 350"/>
                <a:gd name="T49" fmla="*/ 59 h 460"/>
                <a:gd name="T50" fmla="*/ 68 w 350"/>
                <a:gd name="T51" fmla="*/ 59 h 460"/>
                <a:gd name="T52" fmla="*/ 68 w 350"/>
                <a:gd name="T53" fmla="*/ 69 h 460"/>
                <a:gd name="T54" fmla="*/ 77 w 350"/>
                <a:gd name="T55" fmla="*/ 69 h 460"/>
                <a:gd name="T56" fmla="*/ 85 w 350"/>
                <a:gd name="T57" fmla="*/ 49 h 460"/>
                <a:gd name="T58" fmla="*/ 94 w 350"/>
                <a:gd name="T59" fmla="*/ 30 h 460"/>
                <a:gd name="T60" fmla="*/ 94 w 350"/>
                <a:gd name="T61" fmla="*/ 20 h 460"/>
                <a:gd name="T62" fmla="*/ 94 w 350"/>
                <a:gd name="T63" fmla="*/ 0 h 4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50"/>
                <a:gd name="T97" fmla="*/ 0 h 460"/>
                <a:gd name="T98" fmla="*/ 350 w 350"/>
                <a:gd name="T99" fmla="*/ 460 h 4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50" h="460">
                  <a:moveTo>
                    <a:pt x="94" y="0"/>
                  </a:moveTo>
                  <a:lnTo>
                    <a:pt x="265" y="39"/>
                  </a:lnTo>
                  <a:lnTo>
                    <a:pt x="350" y="49"/>
                  </a:lnTo>
                  <a:lnTo>
                    <a:pt x="316" y="304"/>
                  </a:lnTo>
                  <a:lnTo>
                    <a:pt x="307" y="353"/>
                  </a:lnTo>
                  <a:lnTo>
                    <a:pt x="299" y="402"/>
                  </a:lnTo>
                  <a:lnTo>
                    <a:pt x="290" y="460"/>
                  </a:lnTo>
                  <a:lnTo>
                    <a:pt x="230" y="451"/>
                  </a:lnTo>
                  <a:lnTo>
                    <a:pt x="179" y="441"/>
                  </a:lnTo>
                  <a:lnTo>
                    <a:pt x="94" y="372"/>
                  </a:lnTo>
                  <a:lnTo>
                    <a:pt x="0" y="314"/>
                  </a:lnTo>
                  <a:lnTo>
                    <a:pt x="0" y="294"/>
                  </a:lnTo>
                  <a:lnTo>
                    <a:pt x="17" y="294"/>
                  </a:lnTo>
                  <a:lnTo>
                    <a:pt x="17" y="284"/>
                  </a:lnTo>
                  <a:lnTo>
                    <a:pt x="9" y="274"/>
                  </a:lnTo>
                  <a:lnTo>
                    <a:pt x="17" y="265"/>
                  </a:lnTo>
                  <a:lnTo>
                    <a:pt x="17" y="245"/>
                  </a:lnTo>
                  <a:lnTo>
                    <a:pt x="26" y="235"/>
                  </a:lnTo>
                  <a:lnTo>
                    <a:pt x="34" y="206"/>
                  </a:lnTo>
                  <a:lnTo>
                    <a:pt x="51" y="196"/>
                  </a:lnTo>
                  <a:lnTo>
                    <a:pt x="51" y="177"/>
                  </a:lnTo>
                  <a:lnTo>
                    <a:pt x="43" y="147"/>
                  </a:lnTo>
                  <a:lnTo>
                    <a:pt x="34" y="128"/>
                  </a:lnTo>
                  <a:lnTo>
                    <a:pt x="43" y="98"/>
                  </a:lnTo>
                  <a:lnTo>
                    <a:pt x="51" y="59"/>
                  </a:lnTo>
                  <a:lnTo>
                    <a:pt x="68" y="59"/>
                  </a:lnTo>
                  <a:lnTo>
                    <a:pt x="68" y="69"/>
                  </a:lnTo>
                  <a:lnTo>
                    <a:pt x="77" y="69"/>
                  </a:lnTo>
                  <a:lnTo>
                    <a:pt x="85" y="49"/>
                  </a:lnTo>
                  <a:lnTo>
                    <a:pt x="94" y="30"/>
                  </a:lnTo>
                  <a:lnTo>
                    <a:pt x="94" y="2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2" name="Freeform 64"/>
            <p:cNvSpPr>
              <a:spLocks/>
            </p:cNvSpPr>
            <p:nvPr/>
          </p:nvSpPr>
          <p:spPr bwMode="auto">
            <a:xfrm>
              <a:off x="2005" y="2959"/>
              <a:ext cx="290" cy="411"/>
            </a:xfrm>
            <a:custGeom>
              <a:avLst/>
              <a:gdLst>
                <a:gd name="T0" fmla="*/ 213 w 290"/>
                <a:gd name="T1" fmla="*/ 39 h 411"/>
                <a:gd name="T2" fmla="*/ 205 w 290"/>
                <a:gd name="T3" fmla="*/ 78 h 411"/>
                <a:gd name="T4" fmla="*/ 196 w 290"/>
                <a:gd name="T5" fmla="*/ 108 h 411"/>
                <a:gd name="T6" fmla="*/ 290 w 290"/>
                <a:gd name="T7" fmla="*/ 127 h 411"/>
                <a:gd name="T8" fmla="*/ 273 w 290"/>
                <a:gd name="T9" fmla="*/ 294 h 411"/>
                <a:gd name="T10" fmla="*/ 256 w 290"/>
                <a:gd name="T11" fmla="*/ 411 h 411"/>
                <a:gd name="T12" fmla="*/ 171 w 290"/>
                <a:gd name="T13" fmla="*/ 401 h 411"/>
                <a:gd name="T14" fmla="*/ 0 w 290"/>
                <a:gd name="T15" fmla="*/ 362 h 411"/>
                <a:gd name="T16" fmla="*/ 9 w 290"/>
                <a:gd name="T17" fmla="*/ 313 h 411"/>
                <a:gd name="T18" fmla="*/ 60 w 290"/>
                <a:gd name="T19" fmla="*/ 0 h 411"/>
                <a:gd name="T20" fmla="*/ 171 w 290"/>
                <a:gd name="T21" fmla="*/ 29 h 411"/>
                <a:gd name="T22" fmla="*/ 213 w 290"/>
                <a:gd name="T23" fmla="*/ 39 h 4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0"/>
                <a:gd name="T37" fmla="*/ 0 h 411"/>
                <a:gd name="T38" fmla="*/ 290 w 290"/>
                <a:gd name="T39" fmla="*/ 411 h 4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0" h="411">
                  <a:moveTo>
                    <a:pt x="213" y="39"/>
                  </a:moveTo>
                  <a:lnTo>
                    <a:pt x="205" y="78"/>
                  </a:lnTo>
                  <a:lnTo>
                    <a:pt x="196" y="108"/>
                  </a:lnTo>
                  <a:lnTo>
                    <a:pt x="290" y="127"/>
                  </a:lnTo>
                  <a:lnTo>
                    <a:pt x="273" y="294"/>
                  </a:lnTo>
                  <a:lnTo>
                    <a:pt x="256" y="411"/>
                  </a:lnTo>
                  <a:lnTo>
                    <a:pt x="171" y="401"/>
                  </a:lnTo>
                  <a:lnTo>
                    <a:pt x="0" y="362"/>
                  </a:lnTo>
                  <a:lnTo>
                    <a:pt x="9" y="313"/>
                  </a:lnTo>
                  <a:lnTo>
                    <a:pt x="60" y="0"/>
                  </a:lnTo>
                  <a:lnTo>
                    <a:pt x="171" y="29"/>
                  </a:lnTo>
                  <a:lnTo>
                    <a:pt x="213" y="3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3" name="Freeform 65"/>
            <p:cNvSpPr>
              <a:spLocks/>
            </p:cNvSpPr>
            <p:nvPr/>
          </p:nvSpPr>
          <p:spPr bwMode="auto">
            <a:xfrm>
              <a:off x="2064" y="2448"/>
              <a:ext cx="521" cy="382"/>
            </a:xfrm>
            <a:custGeom>
              <a:avLst/>
              <a:gdLst>
                <a:gd name="T0" fmla="*/ 9 w 521"/>
                <a:gd name="T1" fmla="*/ 0 h 382"/>
                <a:gd name="T2" fmla="*/ 77 w 521"/>
                <a:gd name="T3" fmla="*/ 10 h 382"/>
                <a:gd name="T4" fmla="*/ 145 w 521"/>
                <a:gd name="T5" fmla="*/ 29 h 382"/>
                <a:gd name="T6" fmla="*/ 205 w 521"/>
                <a:gd name="T7" fmla="*/ 39 h 382"/>
                <a:gd name="T8" fmla="*/ 290 w 521"/>
                <a:gd name="T9" fmla="*/ 59 h 382"/>
                <a:gd name="T10" fmla="*/ 367 w 521"/>
                <a:gd name="T11" fmla="*/ 68 h 382"/>
                <a:gd name="T12" fmla="*/ 435 w 521"/>
                <a:gd name="T13" fmla="*/ 78 h 382"/>
                <a:gd name="T14" fmla="*/ 521 w 521"/>
                <a:gd name="T15" fmla="*/ 98 h 382"/>
                <a:gd name="T16" fmla="*/ 512 w 521"/>
                <a:gd name="T17" fmla="*/ 157 h 382"/>
                <a:gd name="T18" fmla="*/ 504 w 521"/>
                <a:gd name="T19" fmla="*/ 264 h 382"/>
                <a:gd name="T20" fmla="*/ 495 w 521"/>
                <a:gd name="T21" fmla="*/ 382 h 382"/>
                <a:gd name="T22" fmla="*/ 179 w 521"/>
                <a:gd name="T23" fmla="*/ 333 h 382"/>
                <a:gd name="T24" fmla="*/ 171 w 521"/>
                <a:gd name="T25" fmla="*/ 372 h 382"/>
                <a:gd name="T26" fmla="*/ 162 w 521"/>
                <a:gd name="T27" fmla="*/ 352 h 382"/>
                <a:gd name="T28" fmla="*/ 145 w 521"/>
                <a:gd name="T29" fmla="*/ 352 h 382"/>
                <a:gd name="T30" fmla="*/ 137 w 521"/>
                <a:gd name="T31" fmla="*/ 352 h 382"/>
                <a:gd name="T32" fmla="*/ 128 w 521"/>
                <a:gd name="T33" fmla="*/ 352 h 382"/>
                <a:gd name="T34" fmla="*/ 111 w 521"/>
                <a:gd name="T35" fmla="*/ 352 h 382"/>
                <a:gd name="T36" fmla="*/ 103 w 521"/>
                <a:gd name="T37" fmla="*/ 352 h 382"/>
                <a:gd name="T38" fmla="*/ 94 w 521"/>
                <a:gd name="T39" fmla="*/ 352 h 382"/>
                <a:gd name="T40" fmla="*/ 77 w 521"/>
                <a:gd name="T41" fmla="*/ 352 h 382"/>
                <a:gd name="T42" fmla="*/ 86 w 521"/>
                <a:gd name="T43" fmla="*/ 333 h 382"/>
                <a:gd name="T44" fmla="*/ 68 w 521"/>
                <a:gd name="T45" fmla="*/ 323 h 382"/>
                <a:gd name="T46" fmla="*/ 68 w 521"/>
                <a:gd name="T47" fmla="*/ 294 h 382"/>
                <a:gd name="T48" fmla="*/ 60 w 521"/>
                <a:gd name="T49" fmla="*/ 284 h 382"/>
                <a:gd name="T50" fmla="*/ 60 w 521"/>
                <a:gd name="T51" fmla="*/ 254 h 382"/>
                <a:gd name="T52" fmla="*/ 43 w 521"/>
                <a:gd name="T53" fmla="*/ 264 h 382"/>
                <a:gd name="T54" fmla="*/ 26 w 521"/>
                <a:gd name="T55" fmla="*/ 254 h 382"/>
                <a:gd name="T56" fmla="*/ 26 w 521"/>
                <a:gd name="T57" fmla="*/ 245 h 382"/>
                <a:gd name="T58" fmla="*/ 34 w 521"/>
                <a:gd name="T59" fmla="*/ 235 h 382"/>
                <a:gd name="T60" fmla="*/ 34 w 521"/>
                <a:gd name="T61" fmla="*/ 215 h 382"/>
                <a:gd name="T62" fmla="*/ 51 w 521"/>
                <a:gd name="T63" fmla="*/ 186 h 382"/>
                <a:gd name="T64" fmla="*/ 34 w 521"/>
                <a:gd name="T65" fmla="*/ 176 h 382"/>
                <a:gd name="T66" fmla="*/ 26 w 521"/>
                <a:gd name="T67" fmla="*/ 166 h 382"/>
                <a:gd name="T68" fmla="*/ 26 w 521"/>
                <a:gd name="T69" fmla="*/ 147 h 382"/>
                <a:gd name="T70" fmla="*/ 17 w 521"/>
                <a:gd name="T71" fmla="*/ 137 h 382"/>
                <a:gd name="T72" fmla="*/ 0 w 521"/>
                <a:gd name="T73" fmla="*/ 108 h 382"/>
                <a:gd name="T74" fmla="*/ 0 w 521"/>
                <a:gd name="T75" fmla="*/ 88 h 382"/>
                <a:gd name="T76" fmla="*/ 0 w 521"/>
                <a:gd name="T77" fmla="*/ 68 h 382"/>
                <a:gd name="T78" fmla="*/ 0 w 521"/>
                <a:gd name="T79" fmla="*/ 49 h 382"/>
                <a:gd name="T80" fmla="*/ 9 w 521"/>
                <a:gd name="T81" fmla="*/ 10 h 382"/>
                <a:gd name="T82" fmla="*/ 9 w 521"/>
                <a:gd name="T83" fmla="*/ 0 h 3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21"/>
                <a:gd name="T127" fmla="*/ 0 h 382"/>
                <a:gd name="T128" fmla="*/ 521 w 521"/>
                <a:gd name="T129" fmla="*/ 382 h 38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21" h="382">
                  <a:moveTo>
                    <a:pt x="9" y="0"/>
                  </a:moveTo>
                  <a:lnTo>
                    <a:pt x="77" y="10"/>
                  </a:lnTo>
                  <a:lnTo>
                    <a:pt x="145" y="29"/>
                  </a:lnTo>
                  <a:lnTo>
                    <a:pt x="205" y="39"/>
                  </a:lnTo>
                  <a:lnTo>
                    <a:pt x="290" y="59"/>
                  </a:lnTo>
                  <a:lnTo>
                    <a:pt x="367" y="68"/>
                  </a:lnTo>
                  <a:lnTo>
                    <a:pt x="435" y="78"/>
                  </a:lnTo>
                  <a:lnTo>
                    <a:pt x="521" y="98"/>
                  </a:lnTo>
                  <a:lnTo>
                    <a:pt x="512" y="157"/>
                  </a:lnTo>
                  <a:lnTo>
                    <a:pt x="504" y="264"/>
                  </a:lnTo>
                  <a:lnTo>
                    <a:pt x="495" y="382"/>
                  </a:lnTo>
                  <a:lnTo>
                    <a:pt x="179" y="333"/>
                  </a:lnTo>
                  <a:lnTo>
                    <a:pt x="171" y="372"/>
                  </a:lnTo>
                  <a:lnTo>
                    <a:pt x="162" y="352"/>
                  </a:lnTo>
                  <a:lnTo>
                    <a:pt x="145" y="352"/>
                  </a:lnTo>
                  <a:lnTo>
                    <a:pt x="137" y="352"/>
                  </a:lnTo>
                  <a:lnTo>
                    <a:pt x="128" y="352"/>
                  </a:lnTo>
                  <a:lnTo>
                    <a:pt x="111" y="352"/>
                  </a:lnTo>
                  <a:lnTo>
                    <a:pt x="103" y="352"/>
                  </a:lnTo>
                  <a:lnTo>
                    <a:pt x="94" y="352"/>
                  </a:lnTo>
                  <a:lnTo>
                    <a:pt x="77" y="352"/>
                  </a:lnTo>
                  <a:lnTo>
                    <a:pt x="86" y="333"/>
                  </a:lnTo>
                  <a:lnTo>
                    <a:pt x="68" y="323"/>
                  </a:lnTo>
                  <a:lnTo>
                    <a:pt x="68" y="294"/>
                  </a:lnTo>
                  <a:lnTo>
                    <a:pt x="60" y="284"/>
                  </a:lnTo>
                  <a:lnTo>
                    <a:pt x="60" y="254"/>
                  </a:lnTo>
                  <a:lnTo>
                    <a:pt x="43" y="264"/>
                  </a:lnTo>
                  <a:lnTo>
                    <a:pt x="26" y="254"/>
                  </a:lnTo>
                  <a:lnTo>
                    <a:pt x="26" y="245"/>
                  </a:lnTo>
                  <a:lnTo>
                    <a:pt x="34" y="235"/>
                  </a:lnTo>
                  <a:lnTo>
                    <a:pt x="34" y="215"/>
                  </a:lnTo>
                  <a:lnTo>
                    <a:pt x="51" y="186"/>
                  </a:lnTo>
                  <a:lnTo>
                    <a:pt x="34" y="176"/>
                  </a:lnTo>
                  <a:lnTo>
                    <a:pt x="26" y="166"/>
                  </a:lnTo>
                  <a:lnTo>
                    <a:pt x="26" y="147"/>
                  </a:lnTo>
                  <a:lnTo>
                    <a:pt x="17" y="137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0" y="68"/>
                  </a:lnTo>
                  <a:lnTo>
                    <a:pt x="0" y="49"/>
                  </a:lnTo>
                  <a:lnTo>
                    <a:pt x="9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4" name="Freeform 66"/>
            <p:cNvSpPr>
              <a:spLocks/>
            </p:cNvSpPr>
            <p:nvPr/>
          </p:nvSpPr>
          <p:spPr bwMode="auto">
            <a:xfrm>
              <a:off x="2544" y="2784"/>
              <a:ext cx="367" cy="333"/>
            </a:xfrm>
            <a:custGeom>
              <a:avLst/>
              <a:gdLst>
                <a:gd name="T0" fmla="*/ 367 w 367"/>
                <a:gd name="T1" fmla="*/ 49 h 333"/>
                <a:gd name="T2" fmla="*/ 341 w 367"/>
                <a:gd name="T3" fmla="*/ 333 h 333"/>
                <a:gd name="T4" fmla="*/ 239 w 367"/>
                <a:gd name="T5" fmla="*/ 323 h 333"/>
                <a:gd name="T6" fmla="*/ 94 w 367"/>
                <a:gd name="T7" fmla="*/ 303 h 333"/>
                <a:gd name="T8" fmla="*/ 0 w 367"/>
                <a:gd name="T9" fmla="*/ 284 h 333"/>
                <a:gd name="T10" fmla="*/ 9 w 367"/>
                <a:gd name="T11" fmla="*/ 254 h 333"/>
                <a:gd name="T12" fmla="*/ 17 w 367"/>
                <a:gd name="T13" fmla="*/ 215 h 333"/>
                <a:gd name="T14" fmla="*/ 43 w 367"/>
                <a:gd name="T15" fmla="*/ 39 h 333"/>
                <a:gd name="T16" fmla="*/ 51 w 367"/>
                <a:gd name="T17" fmla="*/ 0 h 333"/>
                <a:gd name="T18" fmla="*/ 367 w 367"/>
                <a:gd name="T19" fmla="*/ 49 h 3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7"/>
                <a:gd name="T31" fmla="*/ 0 h 333"/>
                <a:gd name="T32" fmla="*/ 367 w 367"/>
                <a:gd name="T33" fmla="*/ 333 h 3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7" h="333">
                  <a:moveTo>
                    <a:pt x="367" y="49"/>
                  </a:moveTo>
                  <a:lnTo>
                    <a:pt x="341" y="333"/>
                  </a:lnTo>
                  <a:lnTo>
                    <a:pt x="239" y="323"/>
                  </a:lnTo>
                  <a:lnTo>
                    <a:pt x="94" y="303"/>
                  </a:lnTo>
                  <a:lnTo>
                    <a:pt x="0" y="284"/>
                  </a:lnTo>
                  <a:lnTo>
                    <a:pt x="9" y="254"/>
                  </a:lnTo>
                  <a:lnTo>
                    <a:pt x="17" y="215"/>
                  </a:lnTo>
                  <a:lnTo>
                    <a:pt x="43" y="39"/>
                  </a:lnTo>
                  <a:lnTo>
                    <a:pt x="51" y="0"/>
                  </a:lnTo>
                  <a:lnTo>
                    <a:pt x="367" y="4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5" name="Freeform 67"/>
            <p:cNvSpPr>
              <a:spLocks/>
            </p:cNvSpPr>
            <p:nvPr/>
          </p:nvSpPr>
          <p:spPr bwMode="auto">
            <a:xfrm>
              <a:off x="2261" y="3086"/>
              <a:ext cx="375" cy="343"/>
            </a:xfrm>
            <a:custGeom>
              <a:avLst/>
              <a:gdLst>
                <a:gd name="T0" fmla="*/ 34 w 375"/>
                <a:gd name="T1" fmla="*/ 0 h 343"/>
                <a:gd name="T2" fmla="*/ 179 w 375"/>
                <a:gd name="T3" fmla="*/ 20 h 343"/>
                <a:gd name="T4" fmla="*/ 281 w 375"/>
                <a:gd name="T5" fmla="*/ 30 h 343"/>
                <a:gd name="T6" fmla="*/ 375 w 375"/>
                <a:gd name="T7" fmla="*/ 49 h 343"/>
                <a:gd name="T8" fmla="*/ 367 w 375"/>
                <a:gd name="T9" fmla="*/ 216 h 343"/>
                <a:gd name="T10" fmla="*/ 358 w 375"/>
                <a:gd name="T11" fmla="*/ 343 h 343"/>
                <a:gd name="T12" fmla="*/ 299 w 375"/>
                <a:gd name="T13" fmla="*/ 333 h 343"/>
                <a:gd name="T14" fmla="*/ 0 w 375"/>
                <a:gd name="T15" fmla="*/ 284 h 343"/>
                <a:gd name="T16" fmla="*/ 17 w 375"/>
                <a:gd name="T17" fmla="*/ 167 h 343"/>
                <a:gd name="T18" fmla="*/ 34 w 375"/>
                <a:gd name="T19" fmla="*/ 0 h 343"/>
                <a:gd name="T20" fmla="*/ 34 w 375"/>
                <a:gd name="T21" fmla="*/ 0 h 34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5"/>
                <a:gd name="T34" fmla="*/ 0 h 343"/>
                <a:gd name="T35" fmla="*/ 375 w 375"/>
                <a:gd name="T36" fmla="*/ 343 h 34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5" h="343">
                  <a:moveTo>
                    <a:pt x="34" y="0"/>
                  </a:moveTo>
                  <a:lnTo>
                    <a:pt x="179" y="20"/>
                  </a:lnTo>
                  <a:lnTo>
                    <a:pt x="281" y="30"/>
                  </a:lnTo>
                  <a:lnTo>
                    <a:pt x="375" y="49"/>
                  </a:lnTo>
                  <a:lnTo>
                    <a:pt x="367" y="216"/>
                  </a:lnTo>
                  <a:lnTo>
                    <a:pt x="358" y="343"/>
                  </a:lnTo>
                  <a:lnTo>
                    <a:pt x="299" y="333"/>
                  </a:lnTo>
                  <a:lnTo>
                    <a:pt x="0" y="284"/>
                  </a:lnTo>
                  <a:lnTo>
                    <a:pt x="17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6" name="Freeform 68"/>
            <p:cNvSpPr>
              <a:spLocks/>
            </p:cNvSpPr>
            <p:nvPr/>
          </p:nvSpPr>
          <p:spPr bwMode="auto">
            <a:xfrm>
              <a:off x="2201" y="3370"/>
              <a:ext cx="367" cy="421"/>
            </a:xfrm>
            <a:custGeom>
              <a:avLst/>
              <a:gdLst>
                <a:gd name="T0" fmla="*/ 367 w 367"/>
                <a:gd name="T1" fmla="*/ 49 h 421"/>
                <a:gd name="T2" fmla="*/ 367 w 367"/>
                <a:gd name="T3" fmla="*/ 88 h 421"/>
                <a:gd name="T4" fmla="*/ 367 w 367"/>
                <a:gd name="T5" fmla="*/ 88 h 421"/>
                <a:gd name="T6" fmla="*/ 350 w 367"/>
                <a:gd name="T7" fmla="*/ 235 h 421"/>
                <a:gd name="T8" fmla="*/ 341 w 367"/>
                <a:gd name="T9" fmla="*/ 314 h 421"/>
                <a:gd name="T10" fmla="*/ 333 w 367"/>
                <a:gd name="T11" fmla="*/ 411 h 421"/>
                <a:gd name="T12" fmla="*/ 205 w 367"/>
                <a:gd name="T13" fmla="*/ 392 h 421"/>
                <a:gd name="T14" fmla="*/ 137 w 367"/>
                <a:gd name="T15" fmla="*/ 382 h 421"/>
                <a:gd name="T16" fmla="*/ 137 w 367"/>
                <a:gd name="T17" fmla="*/ 402 h 421"/>
                <a:gd name="T18" fmla="*/ 94 w 367"/>
                <a:gd name="T19" fmla="*/ 402 h 421"/>
                <a:gd name="T20" fmla="*/ 51 w 367"/>
                <a:gd name="T21" fmla="*/ 392 h 421"/>
                <a:gd name="T22" fmla="*/ 51 w 367"/>
                <a:gd name="T23" fmla="*/ 421 h 421"/>
                <a:gd name="T24" fmla="*/ 0 w 367"/>
                <a:gd name="T25" fmla="*/ 411 h 421"/>
                <a:gd name="T26" fmla="*/ 9 w 367"/>
                <a:gd name="T27" fmla="*/ 353 h 421"/>
                <a:gd name="T28" fmla="*/ 17 w 367"/>
                <a:gd name="T29" fmla="*/ 304 h 421"/>
                <a:gd name="T30" fmla="*/ 26 w 367"/>
                <a:gd name="T31" fmla="*/ 265 h 421"/>
                <a:gd name="T32" fmla="*/ 60 w 367"/>
                <a:gd name="T33" fmla="*/ 0 h 421"/>
                <a:gd name="T34" fmla="*/ 367 w 367"/>
                <a:gd name="T35" fmla="*/ 49 h 4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67"/>
                <a:gd name="T55" fmla="*/ 0 h 421"/>
                <a:gd name="T56" fmla="*/ 367 w 367"/>
                <a:gd name="T57" fmla="*/ 421 h 4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67" h="421">
                  <a:moveTo>
                    <a:pt x="367" y="49"/>
                  </a:moveTo>
                  <a:lnTo>
                    <a:pt x="367" y="88"/>
                  </a:lnTo>
                  <a:lnTo>
                    <a:pt x="350" y="235"/>
                  </a:lnTo>
                  <a:lnTo>
                    <a:pt x="341" y="314"/>
                  </a:lnTo>
                  <a:lnTo>
                    <a:pt x="333" y="411"/>
                  </a:lnTo>
                  <a:lnTo>
                    <a:pt x="205" y="392"/>
                  </a:lnTo>
                  <a:lnTo>
                    <a:pt x="137" y="382"/>
                  </a:lnTo>
                  <a:lnTo>
                    <a:pt x="137" y="402"/>
                  </a:lnTo>
                  <a:lnTo>
                    <a:pt x="94" y="402"/>
                  </a:lnTo>
                  <a:lnTo>
                    <a:pt x="51" y="392"/>
                  </a:lnTo>
                  <a:lnTo>
                    <a:pt x="51" y="421"/>
                  </a:lnTo>
                  <a:lnTo>
                    <a:pt x="0" y="411"/>
                  </a:lnTo>
                  <a:lnTo>
                    <a:pt x="9" y="353"/>
                  </a:lnTo>
                  <a:lnTo>
                    <a:pt x="17" y="304"/>
                  </a:lnTo>
                  <a:lnTo>
                    <a:pt x="26" y="265"/>
                  </a:lnTo>
                  <a:lnTo>
                    <a:pt x="60" y="0"/>
                  </a:lnTo>
                  <a:lnTo>
                    <a:pt x="367" y="4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7" name="Freeform 69"/>
            <p:cNvSpPr>
              <a:spLocks/>
            </p:cNvSpPr>
            <p:nvPr/>
          </p:nvSpPr>
          <p:spPr bwMode="auto">
            <a:xfrm>
              <a:off x="2338" y="3458"/>
              <a:ext cx="716" cy="793"/>
            </a:xfrm>
            <a:custGeom>
              <a:avLst/>
              <a:gdLst>
                <a:gd name="T0" fmla="*/ 384 w 716"/>
                <a:gd name="T1" fmla="*/ 10 h 793"/>
                <a:gd name="T2" fmla="*/ 392 w 716"/>
                <a:gd name="T3" fmla="*/ 167 h 793"/>
                <a:gd name="T4" fmla="*/ 426 w 716"/>
                <a:gd name="T5" fmla="*/ 186 h 793"/>
                <a:gd name="T6" fmla="*/ 477 w 716"/>
                <a:gd name="T7" fmla="*/ 196 h 793"/>
                <a:gd name="T8" fmla="*/ 495 w 716"/>
                <a:gd name="T9" fmla="*/ 206 h 793"/>
                <a:gd name="T10" fmla="*/ 520 w 716"/>
                <a:gd name="T11" fmla="*/ 226 h 793"/>
                <a:gd name="T12" fmla="*/ 554 w 716"/>
                <a:gd name="T13" fmla="*/ 216 h 793"/>
                <a:gd name="T14" fmla="*/ 588 w 716"/>
                <a:gd name="T15" fmla="*/ 206 h 793"/>
                <a:gd name="T16" fmla="*/ 640 w 716"/>
                <a:gd name="T17" fmla="*/ 206 h 793"/>
                <a:gd name="T18" fmla="*/ 674 w 716"/>
                <a:gd name="T19" fmla="*/ 235 h 793"/>
                <a:gd name="T20" fmla="*/ 691 w 716"/>
                <a:gd name="T21" fmla="*/ 353 h 793"/>
                <a:gd name="T22" fmla="*/ 699 w 716"/>
                <a:gd name="T23" fmla="*/ 382 h 793"/>
                <a:gd name="T24" fmla="*/ 716 w 716"/>
                <a:gd name="T25" fmla="*/ 441 h 793"/>
                <a:gd name="T26" fmla="*/ 708 w 716"/>
                <a:gd name="T27" fmla="*/ 470 h 793"/>
                <a:gd name="T28" fmla="*/ 699 w 716"/>
                <a:gd name="T29" fmla="*/ 500 h 793"/>
                <a:gd name="T30" fmla="*/ 665 w 716"/>
                <a:gd name="T31" fmla="*/ 529 h 793"/>
                <a:gd name="T32" fmla="*/ 648 w 716"/>
                <a:gd name="T33" fmla="*/ 519 h 793"/>
                <a:gd name="T34" fmla="*/ 640 w 716"/>
                <a:gd name="T35" fmla="*/ 539 h 793"/>
                <a:gd name="T36" fmla="*/ 614 w 716"/>
                <a:gd name="T37" fmla="*/ 568 h 793"/>
                <a:gd name="T38" fmla="*/ 571 w 716"/>
                <a:gd name="T39" fmla="*/ 598 h 793"/>
                <a:gd name="T40" fmla="*/ 546 w 716"/>
                <a:gd name="T41" fmla="*/ 598 h 793"/>
                <a:gd name="T42" fmla="*/ 546 w 716"/>
                <a:gd name="T43" fmla="*/ 607 h 793"/>
                <a:gd name="T44" fmla="*/ 529 w 716"/>
                <a:gd name="T45" fmla="*/ 627 h 793"/>
                <a:gd name="T46" fmla="*/ 520 w 716"/>
                <a:gd name="T47" fmla="*/ 637 h 793"/>
                <a:gd name="T48" fmla="*/ 495 w 716"/>
                <a:gd name="T49" fmla="*/ 647 h 793"/>
                <a:gd name="T50" fmla="*/ 495 w 716"/>
                <a:gd name="T51" fmla="*/ 686 h 793"/>
                <a:gd name="T52" fmla="*/ 486 w 716"/>
                <a:gd name="T53" fmla="*/ 725 h 793"/>
                <a:gd name="T54" fmla="*/ 512 w 716"/>
                <a:gd name="T55" fmla="*/ 784 h 793"/>
                <a:gd name="T56" fmla="*/ 495 w 716"/>
                <a:gd name="T57" fmla="*/ 793 h 793"/>
                <a:gd name="T58" fmla="*/ 443 w 716"/>
                <a:gd name="T59" fmla="*/ 774 h 793"/>
                <a:gd name="T60" fmla="*/ 392 w 716"/>
                <a:gd name="T61" fmla="*/ 745 h 793"/>
                <a:gd name="T62" fmla="*/ 375 w 716"/>
                <a:gd name="T63" fmla="*/ 696 h 793"/>
                <a:gd name="T64" fmla="*/ 375 w 716"/>
                <a:gd name="T65" fmla="*/ 676 h 793"/>
                <a:gd name="T66" fmla="*/ 358 w 716"/>
                <a:gd name="T67" fmla="*/ 647 h 793"/>
                <a:gd name="T68" fmla="*/ 315 w 716"/>
                <a:gd name="T69" fmla="*/ 568 h 793"/>
                <a:gd name="T70" fmla="*/ 273 w 716"/>
                <a:gd name="T71" fmla="*/ 500 h 793"/>
                <a:gd name="T72" fmla="*/ 230 w 716"/>
                <a:gd name="T73" fmla="*/ 480 h 793"/>
                <a:gd name="T74" fmla="*/ 187 w 716"/>
                <a:gd name="T75" fmla="*/ 529 h 793"/>
                <a:gd name="T76" fmla="*/ 102 w 716"/>
                <a:gd name="T77" fmla="*/ 490 h 793"/>
                <a:gd name="T78" fmla="*/ 94 w 716"/>
                <a:gd name="T79" fmla="*/ 441 h 793"/>
                <a:gd name="T80" fmla="*/ 85 w 716"/>
                <a:gd name="T81" fmla="*/ 412 h 793"/>
                <a:gd name="T82" fmla="*/ 34 w 716"/>
                <a:gd name="T83" fmla="*/ 353 h 793"/>
                <a:gd name="T84" fmla="*/ 17 w 716"/>
                <a:gd name="T85" fmla="*/ 323 h 793"/>
                <a:gd name="T86" fmla="*/ 0 w 716"/>
                <a:gd name="T87" fmla="*/ 294 h 793"/>
                <a:gd name="T88" fmla="*/ 204 w 716"/>
                <a:gd name="T89" fmla="*/ 226 h 793"/>
                <a:gd name="T90" fmla="*/ 230 w 716"/>
                <a:gd name="T91" fmla="*/ 0 h 7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16"/>
                <a:gd name="T139" fmla="*/ 0 h 793"/>
                <a:gd name="T140" fmla="*/ 716 w 716"/>
                <a:gd name="T141" fmla="*/ 793 h 79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16" h="793">
                  <a:moveTo>
                    <a:pt x="230" y="0"/>
                  </a:moveTo>
                  <a:lnTo>
                    <a:pt x="384" y="10"/>
                  </a:lnTo>
                  <a:lnTo>
                    <a:pt x="375" y="147"/>
                  </a:lnTo>
                  <a:lnTo>
                    <a:pt x="392" y="167"/>
                  </a:lnTo>
                  <a:lnTo>
                    <a:pt x="409" y="167"/>
                  </a:lnTo>
                  <a:lnTo>
                    <a:pt x="426" y="186"/>
                  </a:lnTo>
                  <a:lnTo>
                    <a:pt x="443" y="186"/>
                  </a:lnTo>
                  <a:lnTo>
                    <a:pt x="477" y="196"/>
                  </a:lnTo>
                  <a:lnTo>
                    <a:pt x="486" y="206"/>
                  </a:lnTo>
                  <a:lnTo>
                    <a:pt x="495" y="206"/>
                  </a:lnTo>
                  <a:lnTo>
                    <a:pt x="512" y="216"/>
                  </a:lnTo>
                  <a:lnTo>
                    <a:pt x="520" y="226"/>
                  </a:lnTo>
                  <a:lnTo>
                    <a:pt x="529" y="206"/>
                  </a:lnTo>
                  <a:lnTo>
                    <a:pt x="554" y="216"/>
                  </a:lnTo>
                  <a:lnTo>
                    <a:pt x="571" y="226"/>
                  </a:lnTo>
                  <a:lnTo>
                    <a:pt x="588" y="206"/>
                  </a:lnTo>
                  <a:lnTo>
                    <a:pt x="614" y="206"/>
                  </a:lnTo>
                  <a:lnTo>
                    <a:pt x="640" y="206"/>
                  </a:lnTo>
                  <a:lnTo>
                    <a:pt x="665" y="226"/>
                  </a:lnTo>
                  <a:lnTo>
                    <a:pt x="674" y="235"/>
                  </a:lnTo>
                  <a:lnTo>
                    <a:pt x="691" y="235"/>
                  </a:lnTo>
                  <a:lnTo>
                    <a:pt x="691" y="353"/>
                  </a:lnTo>
                  <a:lnTo>
                    <a:pt x="699" y="363"/>
                  </a:lnTo>
                  <a:lnTo>
                    <a:pt x="699" y="382"/>
                  </a:lnTo>
                  <a:lnTo>
                    <a:pt x="716" y="412"/>
                  </a:lnTo>
                  <a:lnTo>
                    <a:pt x="716" y="441"/>
                  </a:lnTo>
                  <a:lnTo>
                    <a:pt x="708" y="451"/>
                  </a:lnTo>
                  <a:lnTo>
                    <a:pt x="708" y="470"/>
                  </a:lnTo>
                  <a:lnTo>
                    <a:pt x="708" y="490"/>
                  </a:lnTo>
                  <a:lnTo>
                    <a:pt x="699" y="500"/>
                  </a:lnTo>
                  <a:lnTo>
                    <a:pt x="699" y="519"/>
                  </a:lnTo>
                  <a:lnTo>
                    <a:pt x="665" y="529"/>
                  </a:lnTo>
                  <a:lnTo>
                    <a:pt x="648" y="529"/>
                  </a:lnTo>
                  <a:lnTo>
                    <a:pt x="648" y="519"/>
                  </a:lnTo>
                  <a:lnTo>
                    <a:pt x="640" y="519"/>
                  </a:lnTo>
                  <a:lnTo>
                    <a:pt x="640" y="539"/>
                  </a:lnTo>
                  <a:lnTo>
                    <a:pt x="631" y="549"/>
                  </a:lnTo>
                  <a:lnTo>
                    <a:pt x="614" y="568"/>
                  </a:lnTo>
                  <a:lnTo>
                    <a:pt x="588" y="588"/>
                  </a:lnTo>
                  <a:lnTo>
                    <a:pt x="571" y="598"/>
                  </a:lnTo>
                  <a:lnTo>
                    <a:pt x="563" y="588"/>
                  </a:lnTo>
                  <a:lnTo>
                    <a:pt x="546" y="598"/>
                  </a:lnTo>
                  <a:lnTo>
                    <a:pt x="554" y="607"/>
                  </a:lnTo>
                  <a:lnTo>
                    <a:pt x="546" y="607"/>
                  </a:lnTo>
                  <a:lnTo>
                    <a:pt x="537" y="607"/>
                  </a:lnTo>
                  <a:lnTo>
                    <a:pt x="529" y="627"/>
                  </a:lnTo>
                  <a:lnTo>
                    <a:pt x="520" y="627"/>
                  </a:lnTo>
                  <a:lnTo>
                    <a:pt x="520" y="637"/>
                  </a:lnTo>
                  <a:lnTo>
                    <a:pt x="503" y="647"/>
                  </a:lnTo>
                  <a:lnTo>
                    <a:pt x="495" y="647"/>
                  </a:lnTo>
                  <a:lnTo>
                    <a:pt x="503" y="656"/>
                  </a:lnTo>
                  <a:lnTo>
                    <a:pt x="495" y="686"/>
                  </a:lnTo>
                  <a:lnTo>
                    <a:pt x="495" y="696"/>
                  </a:lnTo>
                  <a:lnTo>
                    <a:pt x="486" y="725"/>
                  </a:lnTo>
                  <a:lnTo>
                    <a:pt x="495" y="764"/>
                  </a:lnTo>
                  <a:lnTo>
                    <a:pt x="512" y="784"/>
                  </a:lnTo>
                  <a:lnTo>
                    <a:pt x="503" y="784"/>
                  </a:lnTo>
                  <a:lnTo>
                    <a:pt x="495" y="793"/>
                  </a:lnTo>
                  <a:lnTo>
                    <a:pt x="469" y="774"/>
                  </a:lnTo>
                  <a:lnTo>
                    <a:pt x="443" y="774"/>
                  </a:lnTo>
                  <a:lnTo>
                    <a:pt x="409" y="754"/>
                  </a:lnTo>
                  <a:lnTo>
                    <a:pt x="392" y="745"/>
                  </a:lnTo>
                  <a:lnTo>
                    <a:pt x="392" y="725"/>
                  </a:lnTo>
                  <a:lnTo>
                    <a:pt x="375" y="696"/>
                  </a:lnTo>
                  <a:lnTo>
                    <a:pt x="375" y="686"/>
                  </a:lnTo>
                  <a:lnTo>
                    <a:pt x="375" y="676"/>
                  </a:lnTo>
                  <a:lnTo>
                    <a:pt x="367" y="656"/>
                  </a:lnTo>
                  <a:lnTo>
                    <a:pt x="358" y="647"/>
                  </a:lnTo>
                  <a:lnTo>
                    <a:pt x="332" y="598"/>
                  </a:lnTo>
                  <a:lnTo>
                    <a:pt x="315" y="568"/>
                  </a:lnTo>
                  <a:lnTo>
                    <a:pt x="315" y="549"/>
                  </a:lnTo>
                  <a:lnTo>
                    <a:pt x="273" y="500"/>
                  </a:lnTo>
                  <a:lnTo>
                    <a:pt x="256" y="490"/>
                  </a:lnTo>
                  <a:lnTo>
                    <a:pt x="230" y="480"/>
                  </a:lnTo>
                  <a:lnTo>
                    <a:pt x="213" y="490"/>
                  </a:lnTo>
                  <a:lnTo>
                    <a:pt x="187" y="529"/>
                  </a:lnTo>
                  <a:lnTo>
                    <a:pt x="170" y="539"/>
                  </a:lnTo>
                  <a:lnTo>
                    <a:pt x="102" y="490"/>
                  </a:lnTo>
                  <a:lnTo>
                    <a:pt x="94" y="461"/>
                  </a:lnTo>
                  <a:lnTo>
                    <a:pt x="94" y="441"/>
                  </a:lnTo>
                  <a:lnTo>
                    <a:pt x="85" y="421"/>
                  </a:lnTo>
                  <a:lnTo>
                    <a:pt x="85" y="412"/>
                  </a:lnTo>
                  <a:lnTo>
                    <a:pt x="59" y="382"/>
                  </a:lnTo>
                  <a:lnTo>
                    <a:pt x="34" y="353"/>
                  </a:lnTo>
                  <a:lnTo>
                    <a:pt x="17" y="343"/>
                  </a:lnTo>
                  <a:lnTo>
                    <a:pt x="17" y="323"/>
                  </a:lnTo>
                  <a:lnTo>
                    <a:pt x="0" y="314"/>
                  </a:lnTo>
                  <a:lnTo>
                    <a:pt x="0" y="294"/>
                  </a:lnTo>
                  <a:lnTo>
                    <a:pt x="196" y="323"/>
                  </a:lnTo>
                  <a:lnTo>
                    <a:pt x="204" y="226"/>
                  </a:lnTo>
                  <a:lnTo>
                    <a:pt x="213" y="147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8" name="Freeform 70"/>
            <p:cNvSpPr>
              <a:spLocks/>
            </p:cNvSpPr>
            <p:nvPr/>
          </p:nvSpPr>
          <p:spPr bwMode="auto">
            <a:xfrm>
              <a:off x="2560" y="3419"/>
              <a:ext cx="443" cy="265"/>
            </a:xfrm>
            <a:custGeom>
              <a:avLst/>
              <a:gdLst>
                <a:gd name="T0" fmla="*/ 59 w 443"/>
                <a:gd name="T1" fmla="*/ 10 h 265"/>
                <a:gd name="T2" fmla="*/ 435 w 443"/>
                <a:gd name="T3" fmla="*/ 20 h 265"/>
                <a:gd name="T4" fmla="*/ 435 w 443"/>
                <a:gd name="T5" fmla="*/ 59 h 265"/>
                <a:gd name="T6" fmla="*/ 443 w 443"/>
                <a:gd name="T7" fmla="*/ 118 h 265"/>
                <a:gd name="T8" fmla="*/ 443 w 443"/>
                <a:gd name="T9" fmla="*/ 235 h 265"/>
                <a:gd name="T10" fmla="*/ 443 w 443"/>
                <a:gd name="T11" fmla="*/ 265 h 265"/>
                <a:gd name="T12" fmla="*/ 418 w 443"/>
                <a:gd name="T13" fmla="*/ 245 h 265"/>
                <a:gd name="T14" fmla="*/ 392 w 443"/>
                <a:gd name="T15" fmla="*/ 245 h 265"/>
                <a:gd name="T16" fmla="*/ 383 w 443"/>
                <a:gd name="T17" fmla="*/ 245 h 265"/>
                <a:gd name="T18" fmla="*/ 366 w 443"/>
                <a:gd name="T19" fmla="*/ 245 h 265"/>
                <a:gd name="T20" fmla="*/ 349 w 443"/>
                <a:gd name="T21" fmla="*/ 265 h 265"/>
                <a:gd name="T22" fmla="*/ 332 w 443"/>
                <a:gd name="T23" fmla="*/ 255 h 265"/>
                <a:gd name="T24" fmla="*/ 307 w 443"/>
                <a:gd name="T25" fmla="*/ 245 h 265"/>
                <a:gd name="T26" fmla="*/ 298 w 443"/>
                <a:gd name="T27" fmla="*/ 265 h 265"/>
                <a:gd name="T28" fmla="*/ 290 w 443"/>
                <a:gd name="T29" fmla="*/ 255 h 265"/>
                <a:gd name="T30" fmla="*/ 273 w 443"/>
                <a:gd name="T31" fmla="*/ 245 h 265"/>
                <a:gd name="T32" fmla="*/ 264 w 443"/>
                <a:gd name="T33" fmla="*/ 245 h 265"/>
                <a:gd name="T34" fmla="*/ 255 w 443"/>
                <a:gd name="T35" fmla="*/ 235 h 265"/>
                <a:gd name="T36" fmla="*/ 221 w 443"/>
                <a:gd name="T37" fmla="*/ 225 h 265"/>
                <a:gd name="T38" fmla="*/ 204 w 443"/>
                <a:gd name="T39" fmla="*/ 225 h 265"/>
                <a:gd name="T40" fmla="*/ 187 w 443"/>
                <a:gd name="T41" fmla="*/ 206 h 265"/>
                <a:gd name="T42" fmla="*/ 170 w 443"/>
                <a:gd name="T43" fmla="*/ 206 h 265"/>
                <a:gd name="T44" fmla="*/ 153 w 443"/>
                <a:gd name="T45" fmla="*/ 186 h 265"/>
                <a:gd name="T46" fmla="*/ 162 w 443"/>
                <a:gd name="T47" fmla="*/ 49 h 265"/>
                <a:gd name="T48" fmla="*/ 8 w 443"/>
                <a:gd name="T49" fmla="*/ 39 h 265"/>
                <a:gd name="T50" fmla="*/ 0 w 443"/>
                <a:gd name="T51" fmla="*/ 0 h 265"/>
                <a:gd name="T52" fmla="*/ 59 w 443"/>
                <a:gd name="T53" fmla="*/ 10 h 26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43"/>
                <a:gd name="T82" fmla="*/ 0 h 265"/>
                <a:gd name="T83" fmla="*/ 443 w 443"/>
                <a:gd name="T84" fmla="*/ 265 h 26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43" h="265">
                  <a:moveTo>
                    <a:pt x="59" y="10"/>
                  </a:moveTo>
                  <a:lnTo>
                    <a:pt x="435" y="20"/>
                  </a:lnTo>
                  <a:lnTo>
                    <a:pt x="435" y="59"/>
                  </a:lnTo>
                  <a:lnTo>
                    <a:pt x="443" y="118"/>
                  </a:lnTo>
                  <a:lnTo>
                    <a:pt x="443" y="235"/>
                  </a:lnTo>
                  <a:lnTo>
                    <a:pt x="443" y="265"/>
                  </a:lnTo>
                  <a:lnTo>
                    <a:pt x="418" y="245"/>
                  </a:lnTo>
                  <a:lnTo>
                    <a:pt x="392" y="245"/>
                  </a:lnTo>
                  <a:lnTo>
                    <a:pt x="383" y="245"/>
                  </a:lnTo>
                  <a:lnTo>
                    <a:pt x="366" y="245"/>
                  </a:lnTo>
                  <a:lnTo>
                    <a:pt x="349" y="265"/>
                  </a:lnTo>
                  <a:lnTo>
                    <a:pt x="332" y="255"/>
                  </a:lnTo>
                  <a:lnTo>
                    <a:pt x="307" y="245"/>
                  </a:lnTo>
                  <a:lnTo>
                    <a:pt x="298" y="265"/>
                  </a:lnTo>
                  <a:lnTo>
                    <a:pt x="290" y="255"/>
                  </a:lnTo>
                  <a:lnTo>
                    <a:pt x="273" y="245"/>
                  </a:lnTo>
                  <a:lnTo>
                    <a:pt x="264" y="245"/>
                  </a:lnTo>
                  <a:lnTo>
                    <a:pt x="255" y="235"/>
                  </a:lnTo>
                  <a:lnTo>
                    <a:pt x="221" y="225"/>
                  </a:lnTo>
                  <a:lnTo>
                    <a:pt x="204" y="225"/>
                  </a:lnTo>
                  <a:lnTo>
                    <a:pt x="187" y="206"/>
                  </a:lnTo>
                  <a:lnTo>
                    <a:pt x="170" y="206"/>
                  </a:lnTo>
                  <a:lnTo>
                    <a:pt x="153" y="186"/>
                  </a:lnTo>
                  <a:lnTo>
                    <a:pt x="162" y="49"/>
                  </a:lnTo>
                  <a:lnTo>
                    <a:pt x="8" y="39"/>
                  </a:lnTo>
                  <a:lnTo>
                    <a:pt x="0" y="0"/>
                  </a:lnTo>
                  <a:lnTo>
                    <a:pt x="59" y="1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9" name="Freeform 71"/>
            <p:cNvSpPr>
              <a:spLocks/>
            </p:cNvSpPr>
            <p:nvPr/>
          </p:nvSpPr>
          <p:spPr bwMode="auto">
            <a:xfrm>
              <a:off x="2619" y="3204"/>
              <a:ext cx="376" cy="235"/>
            </a:xfrm>
            <a:custGeom>
              <a:avLst/>
              <a:gdLst>
                <a:gd name="T0" fmla="*/ 17 w 376"/>
                <a:gd name="T1" fmla="*/ 0 h 235"/>
                <a:gd name="T2" fmla="*/ 282 w 376"/>
                <a:gd name="T3" fmla="*/ 19 h 235"/>
                <a:gd name="T4" fmla="*/ 341 w 376"/>
                <a:gd name="T5" fmla="*/ 19 h 235"/>
                <a:gd name="T6" fmla="*/ 359 w 376"/>
                <a:gd name="T7" fmla="*/ 29 h 235"/>
                <a:gd name="T8" fmla="*/ 359 w 376"/>
                <a:gd name="T9" fmla="*/ 39 h 235"/>
                <a:gd name="T10" fmla="*/ 359 w 376"/>
                <a:gd name="T11" fmla="*/ 49 h 235"/>
                <a:gd name="T12" fmla="*/ 367 w 376"/>
                <a:gd name="T13" fmla="*/ 59 h 235"/>
                <a:gd name="T14" fmla="*/ 367 w 376"/>
                <a:gd name="T15" fmla="*/ 78 h 235"/>
                <a:gd name="T16" fmla="*/ 376 w 376"/>
                <a:gd name="T17" fmla="*/ 78 h 235"/>
                <a:gd name="T18" fmla="*/ 376 w 376"/>
                <a:gd name="T19" fmla="*/ 235 h 235"/>
                <a:gd name="T20" fmla="*/ 0 w 376"/>
                <a:gd name="T21" fmla="*/ 225 h 235"/>
                <a:gd name="T22" fmla="*/ 0 w 376"/>
                <a:gd name="T23" fmla="*/ 156 h 235"/>
                <a:gd name="T24" fmla="*/ 9 w 376"/>
                <a:gd name="T25" fmla="*/ 98 h 235"/>
                <a:gd name="T26" fmla="*/ 17 w 376"/>
                <a:gd name="T27" fmla="*/ 0 h 2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76"/>
                <a:gd name="T43" fmla="*/ 0 h 235"/>
                <a:gd name="T44" fmla="*/ 376 w 376"/>
                <a:gd name="T45" fmla="*/ 235 h 2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76" h="235">
                  <a:moveTo>
                    <a:pt x="17" y="0"/>
                  </a:moveTo>
                  <a:lnTo>
                    <a:pt x="282" y="19"/>
                  </a:lnTo>
                  <a:lnTo>
                    <a:pt x="341" y="19"/>
                  </a:lnTo>
                  <a:lnTo>
                    <a:pt x="359" y="29"/>
                  </a:lnTo>
                  <a:lnTo>
                    <a:pt x="359" y="39"/>
                  </a:lnTo>
                  <a:lnTo>
                    <a:pt x="359" y="49"/>
                  </a:lnTo>
                  <a:lnTo>
                    <a:pt x="367" y="59"/>
                  </a:lnTo>
                  <a:lnTo>
                    <a:pt x="367" y="78"/>
                  </a:lnTo>
                  <a:lnTo>
                    <a:pt x="376" y="78"/>
                  </a:lnTo>
                  <a:lnTo>
                    <a:pt x="376" y="235"/>
                  </a:lnTo>
                  <a:lnTo>
                    <a:pt x="0" y="225"/>
                  </a:lnTo>
                  <a:lnTo>
                    <a:pt x="0" y="156"/>
                  </a:lnTo>
                  <a:lnTo>
                    <a:pt x="9" y="9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0" name="Freeform 72"/>
            <p:cNvSpPr>
              <a:spLocks/>
            </p:cNvSpPr>
            <p:nvPr/>
          </p:nvSpPr>
          <p:spPr bwMode="auto">
            <a:xfrm>
              <a:off x="2542" y="2969"/>
              <a:ext cx="418" cy="254"/>
            </a:xfrm>
            <a:custGeom>
              <a:avLst/>
              <a:gdLst>
                <a:gd name="T0" fmla="*/ 9 w 418"/>
                <a:gd name="T1" fmla="*/ 0 h 254"/>
                <a:gd name="T2" fmla="*/ 137 w 418"/>
                <a:gd name="T3" fmla="*/ 19 h 254"/>
                <a:gd name="T4" fmla="*/ 256 w 418"/>
                <a:gd name="T5" fmla="*/ 29 h 254"/>
                <a:gd name="T6" fmla="*/ 265 w 418"/>
                <a:gd name="T7" fmla="*/ 29 h 254"/>
                <a:gd name="T8" fmla="*/ 273 w 418"/>
                <a:gd name="T9" fmla="*/ 39 h 254"/>
                <a:gd name="T10" fmla="*/ 291 w 418"/>
                <a:gd name="T11" fmla="*/ 39 h 254"/>
                <a:gd name="T12" fmla="*/ 308 w 418"/>
                <a:gd name="T13" fmla="*/ 49 h 254"/>
                <a:gd name="T14" fmla="*/ 316 w 418"/>
                <a:gd name="T15" fmla="*/ 49 h 254"/>
                <a:gd name="T16" fmla="*/ 325 w 418"/>
                <a:gd name="T17" fmla="*/ 49 h 254"/>
                <a:gd name="T18" fmla="*/ 342 w 418"/>
                <a:gd name="T19" fmla="*/ 49 h 254"/>
                <a:gd name="T20" fmla="*/ 350 w 418"/>
                <a:gd name="T21" fmla="*/ 59 h 254"/>
                <a:gd name="T22" fmla="*/ 367 w 418"/>
                <a:gd name="T23" fmla="*/ 68 h 254"/>
                <a:gd name="T24" fmla="*/ 367 w 418"/>
                <a:gd name="T25" fmla="*/ 78 h 254"/>
                <a:gd name="T26" fmla="*/ 376 w 418"/>
                <a:gd name="T27" fmla="*/ 88 h 254"/>
                <a:gd name="T28" fmla="*/ 367 w 418"/>
                <a:gd name="T29" fmla="*/ 98 h 254"/>
                <a:gd name="T30" fmla="*/ 384 w 418"/>
                <a:gd name="T31" fmla="*/ 117 h 254"/>
                <a:gd name="T32" fmla="*/ 393 w 418"/>
                <a:gd name="T33" fmla="*/ 137 h 254"/>
                <a:gd name="T34" fmla="*/ 393 w 418"/>
                <a:gd name="T35" fmla="*/ 156 h 254"/>
                <a:gd name="T36" fmla="*/ 393 w 418"/>
                <a:gd name="T37" fmla="*/ 176 h 254"/>
                <a:gd name="T38" fmla="*/ 393 w 418"/>
                <a:gd name="T39" fmla="*/ 176 h 254"/>
                <a:gd name="T40" fmla="*/ 401 w 418"/>
                <a:gd name="T41" fmla="*/ 186 h 254"/>
                <a:gd name="T42" fmla="*/ 401 w 418"/>
                <a:gd name="T43" fmla="*/ 205 h 254"/>
                <a:gd name="T44" fmla="*/ 410 w 418"/>
                <a:gd name="T45" fmla="*/ 235 h 254"/>
                <a:gd name="T46" fmla="*/ 418 w 418"/>
                <a:gd name="T47" fmla="*/ 254 h 254"/>
                <a:gd name="T48" fmla="*/ 265 w 418"/>
                <a:gd name="T49" fmla="*/ 245 h 254"/>
                <a:gd name="T50" fmla="*/ 94 w 418"/>
                <a:gd name="T51" fmla="*/ 235 h 254"/>
                <a:gd name="T52" fmla="*/ 94 w 418"/>
                <a:gd name="T53" fmla="*/ 166 h 254"/>
                <a:gd name="T54" fmla="*/ 0 w 418"/>
                <a:gd name="T55" fmla="*/ 147 h 254"/>
                <a:gd name="T56" fmla="*/ 9 w 418"/>
                <a:gd name="T57" fmla="*/ 0 h 2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18"/>
                <a:gd name="T88" fmla="*/ 0 h 254"/>
                <a:gd name="T89" fmla="*/ 418 w 418"/>
                <a:gd name="T90" fmla="*/ 254 h 25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18" h="254">
                  <a:moveTo>
                    <a:pt x="9" y="0"/>
                  </a:moveTo>
                  <a:lnTo>
                    <a:pt x="137" y="19"/>
                  </a:lnTo>
                  <a:lnTo>
                    <a:pt x="256" y="29"/>
                  </a:lnTo>
                  <a:lnTo>
                    <a:pt x="265" y="29"/>
                  </a:lnTo>
                  <a:lnTo>
                    <a:pt x="273" y="39"/>
                  </a:lnTo>
                  <a:lnTo>
                    <a:pt x="291" y="39"/>
                  </a:lnTo>
                  <a:lnTo>
                    <a:pt x="308" y="49"/>
                  </a:lnTo>
                  <a:lnTo>
                    <a:pt x="316" y="49"/>
                  </a:lnTo>
                  <a:lnTo>
                    <a:pt x="325" y="49"/>
                  </a:lnTo>
                  <a:lnTo>
                    <a:pt x="342" y="49"/>
                  </a:lnTo>
                  <a:lnTo>
                    <a:pt x="350" y="59"/>
                  </a:lnTo>
                  <a:lnTo>
                    <a:pt x="367" y="68"/>
                  </a:lnTo>
                  <a:lnTo>
                    <a:pt x="367" y="78"/>
                  </a:lnTo>
                  <a:lnTo>
                    <a:pt x="376" y="88"/>
                  </a:lnTo>
                  <a:lnTo>
                    <a:pt x="367" y="98"/>
                  </a:lnTo>
                  <a:lnTo>
                    <a:pt x="384" y="117"/>
                  </a:lnTo>
                  <a:lnTo>
                    <a:pt x="393" y="137"/>
                  </a:lnTo>
                  <a:lnTo>
                    <a:pt x="393" y="156"/>
                  </a:lnTo>
                  <a:lnTo>
                    <a:pt x="393" y="176"/>
                  </a:lnTo>
                  <a:lnTo>
                    <a:pt x="401" y="186"/>
                  </a:lnTo>
                  <a:lnTo>
                    <a:pt x="401" y="205"/>
                  </a:lnTo>
                  <a:lnTo>
                    <a:pt x="410" y="235"/>
                  </a:lnTo>
                  <a:lnTo>
                    <a:pt x="418" y="254"/>
                  </a:lnTo>
                  <a:lnTo>
                    <a:pt x="265" y="245"/>
                  </a:lnTo>
                  <a:lnTo>
                    <a:pt x="94" y="235"/>
                  </a:lnTo>
                  <a:lnTo>
                    <a:pt x="94" y="166"/>
                  </a:lnTo>
                  <a:lnTo>
                    <a:pt x="0" y="14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1" name="Freeform 73"/>
            <p:cNvSpPr>
              <a:spLocks/>
            </p:cNvSpPr>
            <p:nvPr/>
          </p:nvSpPr>
          <p:spPr bwMode="auto">
            <a:xfrm>
              <a:off x="2551" y="2763"/>
              <a:ext cx="367" cy="274"/>
            </a:xfrm>
            <a:custGeom>
              <a:avLst/>
              <a:gdLst>
                <a:gd name="T0" fmla="*/ 17 w 367"/>
                <a:gd name="T1" fmla="*/ 0 h 274"/>
                <a:gd name="T2" fmla="*/ 358 w 367"/>
                <a:gd name="T3" fmla="*/ 20 h 274"/>
                <a:gd name="T4" fmla="*/ 358 w 367"/>
                <a:gd name="T5" fmla="*/ 30 h 274"/>
                <a:gd name="T6" fmla="*/ 350 w 367"/>
                <a:gd name="T7" fmla="*/ 39 h 274"/>
                <a:gd name="T8" fmla="*/ 350 w 367"/>
                <a:gd name="T9" fmla="*/ 49 h 274"/>
                <a:gd name="T10" fmla="*/ 358 w 367"/>
                <a:gd name="T11" fmla="*/ 59 h 274"/>
                <a:gd name="T12" fmla="*/ 367 w 367"/>
                <a:gd name="T13" fmla="*/ 69 h 274"/>
                <a:gd name="T14" fmla="*/ 358 w 367"/>
                <a:gd name="T15" fmla="*/ 196 h 274"/>
                <a:gd name="T16" fmla="*/ 358 w 367"/>
                <a:gd name="T17" fmla="*/ 206 h 274"/>
                <a:gd name="T18" fmla="*/ 358 w 367"/>
                <a:gd name="T19" fmla="*/ 225 h 274"/>
                <a:gd name="T20" fmla="*/ 358 w 367"/>
                <a:gd name="T21" fmla="*/ 235 h 274"/>
                <a:gd name="T22" fmla="*/ 350 w 367"/>
                <a:gd name="T23" fmla="*/ 255 h 274"/>
                <a:gd name="T24" fmla="*/ 358 w 367"/>
                <a:gd name="T25" fmla="*/ 274 h 274"/>
                <a:gd name="T26" fmla="*/ 341 w 367"/>
                <a:gd name="T27" fmla="*/ 265 h 274"/>
                <a:gd name="T28" fmla="*/ 333 w 367"/>
                <a:gd name="T29" fmla="*/ 255 h 274"/>
                <a:gd name="T30" fmla="*/ 316 w 367"/>
                <a:gd name="T31" fmla="*/ 255 h 274"/>
                <a:gd name="T32" fmla="*/ 307 w 367"/>
                <a:gd name="T33" fmla="*/ 255 h 274"/>
                <a:gd name="T34" fmla="*/ 299 w 367"/>
                <a:gd name="T35" fmla="*/ 255 h 274"/>
                <a:gd name="T36" fmla="*/ 282 w 367"/>
                <a:gd name="T37" fmla="*/ 245 h 274"/>
                <a:gd name="T38" fmla="*/ 264 w 367"/>
                <a:gd name="T39" fmla="*/ 245 h 274"/>
                <a:gd name="T40" fmla="*/ 256 w 367"/>
                <a:gd name="T41" fmla="*/ 235 h 274"/>
                <a:gd name="T42" fmla="*/ 247 w 367"/>
                <a:gd name="T43" fmla="*/ 235 h 274"/>
                <a:gd name="T44" fmla="*/ 128 w 367"/>
                <a:gd name="T45" fmla="*/ 225 h 274"/>
                <a:gd name="T46" fmla="*/ 0 w 367"/>
                <a:gd name="T47" fmla="*/ 206 h 274"/>
                <a:gd name="T48" fmla="*/ 17 w 367"/>
                <a:gd name="T49" fmla="*/ 69 h 274"/>
                <a:gd name="T50" fmla="*/ 17 w 367"/>
                <a:gd name="T51" fmla="*/ 30 h 274"/>
                <a:gd name="T52" fmla="*/ 17 w 367"/>
                <a:gd name="T53" fmla="*/ 0 h 27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67"/>
                <a:gd name="T82" fmla="*/ 0 h 274"/>
                <a:gd name="T83" fmla="*/ 367 w 367"/>
                <a:gd name="T84" fmla="*/ 274 h 27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67" h="274">
                  <a:moveTo>
                    <a:pt x="17" y="0"/>
                  </a:moveTo>
                  <a:lnTo>
                    <a:pt x="358" y="20"/>
                  </a:lnTo>
                  <a:lnTo>
                    <a:pt x="358" y="30"/>
                  </a:lnTo>
                  <a:lnTo>
                    <a:pt x="350" y="39"/>
                  </a:lnTo>
                  <a:lnTo>
                    <a:pt x="350" y="49"/>
                  </a:lnTo>
                  <a:lnTo>
                    <a:pt x="358" y="59"/>
                  </a:lnTo>
                  <a:lnTo>
                    <a:pt x="367" y="69"/>
                  </a:lnTo>
                  <a:lnTo>
                    <a:pt x="358" y="196"/>
                  </a:lnTo>
                  <a:lnTo>
                    <a:pt x="358" y="206"/>
                  </a:lnTo>
                  <a:lnTo>
                    <a:pt x="358" y="225"/>
                  </a:lnTo>
                  <a:lnTo>
                    <a:pt x="358" y="235"/>
                  </a:lnTo>
                  <a:lnTo>
                    <a:pt x="350" y="255"/>
                  </a:lnTo>
                  <a:lnTo>
                    <a:pt x="358" y="274"/>
                  </a:lnTo>
                  <a:lnTo>
                    <a:pt x="341" y="265"/>
                  </a:lnTo>
                  <a:lnTo>
                    <a:pt x="333" y="255"/>
                  </a:lnTo>
                  <a:lnTo>
                    <a:pt x="316" y="255"/>
                  </a:lnTo>
                  <a:lnTo>
                    <a:pt x="307" y="255"/>
                  </a:lnTo>
                  <a:lnTo>
                    <a:pt x="299" y="255"/>
                  </a:lnTo>
                  <a:lnTo>
                    <a:pt x="282" y="245"/>
                  </a:lnTo>
                  <a:lnTo>
                    <a:pt x="264" y="245"/>
                  </a:lnTo>
                  <a:lnTo>
                    <a:pt x="256" y="235"/>
                  </a:lnTo>
                  <a:lnTo>
                    <a:pt x="247" y="235"/>
                  </a:lnTo>
                  <a:lnTo>
                    <a:pt x="128" y="225"/>
                  </a:lnTo>
                  <a:lnTo>
                    <a:pt x="0" y="206"/>
                  </a:lnTo>
                  <a:lnTo>
                    <a:pt x="17" y="69"/>
                  </a:lnTo>
                  <a:lnTo>
                    <a:pt x="17" y="3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2" name="Freeform 74"/>
            <p:cNvSpPr>
              <a:spLocks/>
            </p:cNvSpPr>
            <p:nvPr/>
          </p:nvSpPr>
          <p:spPr bwMode="auto">
            <a:xfrm>
              <a:off x="2568" y="2548"/>
              <a:ext cx="341" cy="235"/>
            </a:xfrm>
            <a:custGeom>
              <a:avLst/>
              <a:gdLst>
                <a:gd name="T0" fmla="*/ 26 w 341"/>
                <a:gd name="T1" fmla="*/ 0 h 235"/>
                <a:gd name="T2" fmla="*/ 230 w 341"/>
                <a:gd name="T3" fmla="*/ 10 h 235"/>
                <a:gd name="T4" fmla="*/ 316 w 341"/>
                <a:gd name="T5" fmla="*/ 19 h 235"/>
                <a:gd name="T6" fmla="*/ 316 w 341"/>
                <a:gd name="T7" fmla="*/ 29 h 235"/>
                <a:gd name="T8" fmla="*/ 316 w 341"/>
                <a:gd name="T9" fmla="*/ 59 h 235"/>
                <a:gd name="T10" fmla="*/ 316 w 341"/>
                <a:gd name="T11" fmla="*/ 78 h 235"/>
                <a:gd name="T12" fmla="*/ 324 w 341"/>
                <a:gd name="T13" fmla="*/ 108 h 235"/>
                <a:gd name="T14" fmla="*/ 333 w 341"/>
                <a:gd name="T15" fmla="*/ 117 h 235"/>
                <a:gd name="T16" fmla="*/ 333 w 341"/>
                <a:gd name="T17" fmla="*/ 186 h 235"/>
                <a:gd name="T18" fmla="*/ 333 w 341"/>
                <a:gd name="T19" fmla="*/ 196 h 235"/>
                <a:gd name="T20" fmla="*/ 341 w 341"/>
                <a:gd name="T21" fmla="*/ 215 h 235"/>
                <a:gd name="T22" fmla="*/ 341 w 341"/>
                <a:gd name="T23" fmla="*/ 235 h 235"/>
                <a:gd name="T24" fmla="*/ 0 w 341"/>
                <a:gd name="T25" fmla="*/ 215 h 235"/>
                <a:gd name="T26" fmla="*/ 9 w 341"/>
                <a:gd name="T27" fmla="*/ 147 h 235"/>
                <a:gd name="T28" fmla="*/ 17 w 341"/>
                <a:gd name="T29" fmla="*/ 59 h 235"/>
                <a:gd name="T30" fmla="*/ 26 w 341"/>
                <a:gd name="T31" fmla="*/ 0 h 23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41"/>
                <a:gd name="T49" fmla="*/ 0 h 235"/>
                <a:gd name="T50" fmla="*/ 341 w 341"/>
                <a:gd name="T51" fmla="*/ 235 h 23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41" h="235">
                  <a:moveTo>
                    <a:pt x="26" y="0"/>
                  </a:moveTo>
                  <a:lnTo>
                    <a:pt x="230" y="10"/>
                  </a:lnTo>
                  <a:lnTo>
                    <a:pt x="316" y="19"/>
                  </a:lnTo>
                  <a:lnTo>
                    <a:pt x="316" y="29"/>
                  </a:lnTo>
                  <a:lnTo>
                    <a:pt x="316" y="59"/>
                  </a:lnTo>
                  <a:lnTo>
                    <a:pt x="316" y="78"/>
                  </a:lnTo>
                  <a:lnTo>
                    <a:pt x="324" y="108"/>
                  </a:lnTo>
                  <a:lnTo>
                    <a:pt x="333" y="117"/>
                  </a:lnTo>
                  <a:lnTo>
                    <a:pt x="333" y="186"/>
                  </a:lnTo>
                  <a:lnTo>
                    <a:pt x="333" y="196"/>
                  </a:lnTo>
                  <a:lnTo>
                    <a:pt x="341" y="215"/>
                  </a:lnTo>
                  <a:lnTo>
                    <a:pt x="341" y="235"/>
                  </a:lnTo>
                  <a:lnTo>
                    <a:pt x="0" y="215"/>
                  </a:lnTo>
                  <a:lnTo>
                    <a:pt x="9" y="147"/>
                  </a:lnTo>
                  <a:lnTo>
                    <a:pt x="17" y="5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3" name="Freeform 75"/>
            <p:cNvSpPr>
              <a:spLocks/>
            </p:cNvSpPr>
            <p:nvPr/>
          </p:nvSpPr>
          <p:spPr bwMode="auto">
            <a:xfrm>
              <a:off x="2884" y="2538"/>
              <a:ext cx="324" cy="421"/>
            </a:xfrm>
            <a:custGeom>
              <a:avLst/>
              <a:gdLst>
                <a:gd name="T0" fmla="*/ 0 w 324"/>
                <a:gd name="T1" fmla="*/ 29 h 421"/>
                <a:gd name="T2" fmla="*/ 85 w 324"/>
                <a:gd name="T3" fmla="*/ 29 h 421"/>
                <a:gd name="T4" fmla="*/ 94 w 324"/>
                <a:gd name="T5" fmla="*/ 20 h 421"/>
                <a:gd name="T6" fmla="*/ 94 w 324"/>
                <a:gd name="T7" fmla="*/ 0 h 421"/>
                <a:gd name="T8" fmla="*/ 102 w 324"/>
                <a:gd name="T9" fmla="*/ 0 h 421"/>
                <a:gd name="T10" fmla="*/ 111 w 324"/>
                <a:gd name="T11" fmla="*/ 10 h 421"/>
                <a:gd name="T12" fmla="*/ 111 w 324"/>
                <a:gd name="T13" fmla="*/ 39 h 421"/>
                <a:gd name="T14" fmla="*/ 119 w 324"/>
                <a:gd name="T15" fmla="*/ 49 h 421"/>
                <a:gd name="T16" fmla="*/ 145 w 324"/>
                <a:gd name="T17" fmla="*/ 59 h 421"/>
                <a:gd name="T18" fmla="*/ 153 w 324"/>
                <a:gd name="T19" fmla="*/ 59 h 421"/>
                <a:gd name="T20" fmla="*/ 162 w 324"/>
                <a:gd name="T21" fmla="*/ 59 h 421"/>
                <a:gd name="T22" fmla="*/ 170 w 324"/>
                <a:gd name="T23" fmla="*/ 59 h 421"/>
                <a:gd name="T24" fmla="*/ 187 w 324"/>
                <a:gd name="T25" fmla="*/ 59 h 421"/>
                <a:gd name="T26" fmla="*/ 196 w 324"/>
                <a:gd name="T27" fmla="*/ 59 h 421"/>
                <a:gd name="T28" fmla="*/ 204 w 324"/>
                <a:gd name="T29" fmla="*/ 78 h 421"/>
                <a:gd name="T30" fmla="*/ 213 w 324"/>
                <a:gd name="T31" fmla="*/ 78 h 421"/>
                <a:gd name="T32" fmla="*/ 222 w 324"/>
                <a:gd name="T33" fmla="*/ 78 h 421"/>
                <a:gd name="T34" fmla="*/ 230 w 324"/>
                <a:gd name="T35" fmla="*/ 88 h 421"/>
                <a:gd name="T36" fmla="*/ 247 w 324"/>
                <a:gd name="T37" fmla="*/ 98 h 421"/>
                <a:gd name="T38" fmla="*/ 256 w 324"/>
                <a:gd name="T39" fmla="*/ 98 h 421"/>
                <a:gd name="T40" fmla="*/ 273 w 324"/>
                <a:gd name="T41" fmla="*/ 78 h 421"/>
                <a:gd name="T42" fmla="*/ 281 w 324"/>
                <a:gd name="T43" fmla="*/ 88 h 421"/>
                <a:gd name="T44" fmla="*/ 307 w 324"/>
                <a:gd name="T45" fmla="*/ 88 h 421"/>
                <a:gd name="T46" fmla="*/ 324 w 324"/>
                <a:gd name="T47" fmla="*/ 98 h 421"/>
                <a:gd name="T48" fmla="*/ 324 w 324"/>
                <a:gd name="T49" fmla="*/ 108 h 421"/>
                <a:gd name="T50" fmla="*/ 315 w 324"/>
                <a:gd name="T51" fmla="*/ 108 h 421"/>
                <a:gd name="T52" fmla="*/ 298 w 324"/>
                <a:gd name="T53" fmla="*/ 118 h 421"/>
                <a:gd name="T54" fmla="*/ 290 w 324"/>
                <a:gd name="T55" fmla="*/ 127 h 421"/>
                <a:gd name="T56" fmla="*/ 281 w 324"/>
                <a:gd name="T57" fmla="*/ 127 h 421"/>
                <a:gd name="T58" fmla="*/ 256 w 324"/>
                <a:gd name="T59" fmla="*/ 157 h 421"/>
                <a:gd name="T60" fmla="*/ 222 w 324"/>
                <a:gd name="T61" fmla="*/ 196 h 421"/>
                <a:gd name="T62" fmla="*/ 213 w 324"/>
                <a:gd name="T63" fmla="*/ 235 h 421"/>
                <a:gd name="T64" fmla="*/ 196 w 324"/>
                <a:gd name="T65" fmla="*/ 255 h 421"/>
                <a:gd name="T66" fmla="*/ 187 w 324"/>
                <a:gd name="T67" fmla="*/ 274 h 421"/>
                <a:gd name="T68" fmla="*/ 204 w 324"/>
                <a:gd name="T69" fmla="*/ 294 h 421"/>
                <a:gd name="T70" fmla="*/ 196 w 324"/>
                <a:gd name="T71" fmla="*/ 333 h 421"/>
                <a:gd name="T72" fmla="*/ 204 w 324"/>
                <a:gd name="T73" fmla="*/ 343 h 421"/>
                <a:gd name="T74" fmla="*/ 222 w 324"/>
                <a:gd name="T75" fmla="*/ 353 h 421"/>
                <a:gd name="T76" fmla="*/ 230 w 324"/>
                <a:gd name="T77" fmla="*/ 362 h 421"/>
                <a:gd name="T78" fmla="*/ 239 w 324"/>
                <a:gd name="T79" fmla="*/ 362 h 421"/>
                <a:gd name="T80" fmla="*/ 239 w 324"/>
                <a:gd name="T81" fmla="*/ 372 h 421"/>
                <a:gd name="T82" fmla="*/ 264 w 324"/>
                <a:gd name="T83" fmla="*/ 392 h 421"/>
                <a:gd name="T84" fmla="*/ 273 w 324"/>
                <a:gd name="T85" fmla="*/ 401 h 421"/>
                <a:gd name="T86" fmla="*/ 264 w 324"/>
                <a:gd name="T87" fmla="*/ 421 h 421"/>
                <a:gd name="T88" fmla="*/ 25 w 324"/>
                <a:gd name="T89" fmla="*/ 421 h 421"/>
                <a:gd name="T90" fmla="*/ 34 w 324"/>
                <a:gd name="T91" fmla="*/ 294 h 421"/>
                <a:gd name="T92" fmla="*/ 17 w 324"/>
                <a:gd name="T93" fmla="*/ 274 h 421"/>
                <a:gd name="T94" fmla="*/ 17 w 324"/>
                <a:gd name="T95" fmla="*/ 264 h 421"/>
                <a:gd name="T96" fmla="*/ 25 w 324"/>
                <a:gd name="T97" fmla="*/ 255 h 421"/>
                <a:gd name="T98" fmla="*/ 25 w 324"/>
                <a:gd name="T99" fmla="*/ 245 h 421"/>
                <a:gd name="T100" fmla="*/ 25 w 324"/>
                <a:gd name="T101" fmla="*/ 225 h 421"/>
                <a:gd name="T102" fmla="*/ 17 w 324"/>
                <a:gd name="T103" fmla="*/ 196 h 421"/>
                <a:gd name="T104" fmla="*/ 17 w 324"/>
                <a:gd name="T105" fmla="*/ 127 h 421"/>
                <a:gd name="T106" fmla="*/ 8 w 324"/>
                <a:gd name="T107" fmla="*/ 118 h 421"/>
                <a:gd name="T108" fmla="*/ 0 w 324"/>
                <a:gd name="T109" fmla="*/ 88 h 421"/>
                <a:gd name="T110" fmla="*/ 0 w 324"/>
                <a:gd name="T111" fmla="*/ 69 h 421"/>
                <a:gd name="T112" fmla="*/ 0 w 324"/>
                <a:gd name="T113" fmla="*/ 29 h 421"/>
                <a:gd name="T114" fmla="*/ 0 w 324"/>
                <a:gd name="T115" fmla="*/ 29 h 42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24"/>
                <a:gd name="T175" fmla="*/ 0 h 421"/>
                <a:gd name="T176" fmla="*/ 324 w 324"/>
                <a:gd name="T177" fmla="*/ 421 h 42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24" h="421">
                  <a:moveTo>
                    <a:pt x="0" y="29"/>
                  </a:moveTo>
                  <a:lnTo>
                    <a:pt x="85" y="29"/>
                  </a:lnTo>
                  <a:lnTo>
                    <a:pt x="94" y="20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11" y="10"/>
                  </a:lnTo>
                  <a:lnTo>
                    <a:pt x="111" y="39"/>
                  </a:lnTo>
                  <a:lnTo>
                    <a:pt x="119" y="49"/>
                  </a:lnTo>
                  <a:lnTo>
                    <a:pt x="145" y="59"/>
                  </a:lnTo>
                  <a:lnTo>
                    <a:pt x="153" y="59"/>
                  </a:lnTo>
                  <a:lnTo>
                    <a:pt x="162" y="59"/>
                  </a:lnTo>
                  <a:lnTo>
                    <a:pt x="170" y="59"/>
                  </a:lnTo>
                  <a:lnTo>
                    <a:pt x="187" y="59"/>
                  </a:lnTo>
                  <a:lnTo>
                    <a:pt x="196" y="59"/>
                  </a:lnTo>
                  <a:lnTo>
                    <a:pt x="204" y="78"/>
                  </a:lnTo>
                  <a:lnTo>
                    <a:pt x="213" y="78"/>
                  </a:lnTo>
                  <a:lnTo>
                    <a:pt x="222" y="78"/>
                  </a:lnTo>
                  <a:lnTo>
                    <a:pt x="230" y="88"/>
                  </a:lnTo>
                  <a:lnTo>
                    <a:pt x="247" y="98"/>
                  </a:lnTo>
                  <a:lnTo>
                    <a:pt x="256" y="98"/>
                  </a:lnTo>
                  <a:lnTo>
                    <a:pt x="273" y="78"/>
                  </a:lnTo>
                  <a:lnTo>
                    <a:pt x="281" y="88"/>
                  </a:lnTo>
                  <a:lnTo>
                    <a:pt x="307" y="88"/>
                  </a:lnTo>
                  <a:lnTo>
                    <a:pt x="324" y="98"/>
                  </a:lnTo>
                  <a:lnTo>
                    <a:pt x="324" y="108"/>
                  </a:lnTo>
                  <a:lnTo>
                    <a:pt x="315" y="108"/>
                  </a:lnTo>
                  <a:lnTo>
                    <a:pt x="298" y="118"/>
                  </a:lnTo>
                  <a:lnTo>
                    <a:pt x="290" y="127"/>
                  </a:lnTo>
                  <a:lnTo>
                    <a:pt x="281" y="127"/>
                  </a:lnTo>
                  <a:lnTo>
                    <a:pt x="256" y="157"/>
                  </a:lnTo>
                  <a:lnTo>
                    <a:pt x="222" y="196"/>
                  </a:lnTo>
                  <a:lnTo>
                    <a:pt x="213" y="235"/>
                  </a:lnTo>
                  <a:lnTo>
                    <a:pt x="196" y="255"/>
                  </a:lnTo>
                  <a:lnTo>
                    <a:pt x="187" y="274"/>
                  </a:lnTo>
                  <a:lnTo>
                    <a:pt x="204" y="294"/>
                  </a:lnTo>
                  <a:lnTo>
                    <a:pt x="196" y="333"/>
                  </a:lnTo>
                  <a:lnTo>
                    <a:pt x="204" y="343"/>
                  </a:lnTo>
                  <a:lnTo>
                    <a:pt x="222" y="353"/>
                  </a:lnTo>
                  <a:lnTo>
                    <a:pt x="230" y="362"/>
                  </a:lnTo>
                  <a:lnTo>
                    <a:pt x="239" y="362"/>
                  </a:lnTo>
                  <a:lnTo>
                    <a:pt x="239" y="372"/>
                  </a:lnTo>
                  <a:lnTo>
                    <a:pt x="264" y="392"/>
                  </a:lnTo>
                  <a:lnTo>
                    <a:pt x="273" y="401"/>
                  </a:lnTo>
                  <a:lnTo>
                    <a:pt x="264" y="421"/>
                  </a:lnTo>
                  <a:lnTo>
                    <a:pt x="25" y="421"/>
                  </a:lnTo>
                  <a:lnTo>
                    <a:pt x="34" y="294"/>
                  </a:lnTo>
                  <a:lnTo>
                    <a:pt x="17" y="274"/>
                  </a:lnTo>
                  <a:lnTo>
                    <a:pt x="17" y="264"/>
                  </a:lnTo>
                  <a:lnTo>
                    <a:pt x="25" y="255"/>
                  </a:lnTo>
                  <a:lnTo>
                    <a:pt x="25" y="245"/>
                  </a:lnTo>
                  <a:lnTo>
                    <a:pt x="25" y="225"/>
                  </a:lnTo>
                  <a:lnTo>
                    <a:pt x="17" y="196"/>
                  </a:lnTo>
                  <a:lnTo>
                    <a:pt x="17" y="127"/>
                  </a:lnTo>
                  <a:lnTo>
                    <a:pt x="8" y="118"/>
                  </a:lnTo>
                  <a:lnTo>
                    <a:pt x="0" y="88"/>
                  </a:lnTo>
                  <a:lnTo>
                    <a:pt x="0" y="6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4" name="Freeform 76"/>
            <p:cNvSpPr>
              <a:spLocks/>
            </p:cNvSpPr>
            <p:nvPr/>
          </p:nvSpPr>
          <p:spPr bwMode="auto">
            <a:xfrm>
              <a:off x="2901" y="2959"/>
              <a:ext cx="307" cy="235"/>
            </a:xfrm>
            <a:custGeom>
              <a:avLst/>
              <a:gdLst>
                <a:gd name="T0" fmla="*/ 42 w 307"/>
                <a:gd name="T1" fmla="*/ 215 h 235"/>
                <a:gd name="T2" fmla="*/ 230 w 307"/>
                <a:gd name="T3" fmla="*/ 215 h 235"/>
                <a:gd name="T4" fmla="*/ 247 w 307"/>
                <a:gd name="T5" fmla="*/ 235 h 235"/>
                <a:gd name="T6" fmla="*/ 256 w 307"/>
                <a:gd name="T7" fmla="*/ 215 h 235"/>
                <a:gd name="T8" fmla="*/ 264 w 307"/>
                <a:gd name="T9" fmla="*/ 196 h 235"/>
                <a:gd name="T10" fmla="*/ 273 w 307"/>
                <a:gd name="T11" fmla="*/ 176 h 235"/>
                <a:gd name="T12" fmla="*/ 264 w 307"/>
                <a:gd name="T13" fmla="*/ 166 h 235"/>
                <a:gd name="T14" fmla="*/ 273 w 307"/>
                <a:gd name="T15" fmla="*/ 157 h 235"/>
                <a:gd name="T16" fmla="*/ 298 w 307"/>
                <a:gd name="T17" fmla="*/ 147 h 235"/>
                <a:gd name="T18" fmla="*/ 307 w 307"/>
                <a:gd name="T19" fmla="*/ 127 h 235"/>
                <a:gd name="T20" fmla="*/ 307 w 307"/>
                <a:gd name="T21" fmla="*/ 98 h 235"/>
                <a:gd name="T22" fmla="*/ 290 w 307"/>
                <a:gd name="T23" fmla="*/ 88 h 235"/>
                <a:gd name="T24" fmla="*/ 281 w 307"/>
                <a:gd name="T25" fmla="*/ 69 h 235"/>
                <a:gd name="T26" fmla="*/ 264 w 307"/>
                <a:gd name="T27" fmla="*/ 59 h 235"/>
                <a:gd name="T28" fmla="*/ 256 w 307"/>
                <a:gd name="T29" fmla="*/ 29 h 235"/>
                <a:gd name="T30" fmla="*/ 256 w 307"/>
                <a:gd name="T31" fmla="*/ 10 h 235"/>
                <a:gd name="T32" fmla="*/ 247 w 307"/>
                <a:gd name="T33" fmla="*/ 0 h 235"/>
                <a:gd name="T34" fmla="*/ 8 w 307"/>
                <a:gd name="T35" fmla="*/ 0 h 235"/>
                <a:gd name="T36" fmla="*/ 8 w 307"/>
                <a:gd name="T37" fmla="*/ 10 h 235"/>
                <a:gd name="T38" fmla="*/ 8 w 307"/>
                <a:gd name="T39" fmla="*/ 29 h 235"/>
                <a:gd name="T40" fmla="*/ 8 w 307"/>
                <a:gd name="T41" fmla="*/ 39 h 235"/>
                <a:gd name="T42" fmla="*/ 0 w 307"/>
                <a:gd name="T43" fmla="*/ 59 h 235"/>
                <a:gd name="T44" fmla="*/ 8 w 307"/>
                <a:gd name="T45" fmla="*/ 78 h 235"/>
                <a:gd name="T46" fmla="*/ 8 w 307"/>
                <a:gd name="T47" fmla="*/ 88 h 235"/>
                <a:gd name="T48" fmla="*/ 17 w 307"/>
                <a:gd name="T49" fmla="*/ 98 h 235"/>
                <a:gd name="T50" fmla="*/ 8 w 307"/>
                <a:gd name="T51" fmla="*/ 108 h 235"/>
                <a:gd name="T52" fmla="*/ 17 w 307"/>
                <a:gd name="T53" fmla="*/ 118 h 235"/>
                <a:gd name="T54" fmla="*/ 34 w 307"/>
                <a:gd name="T55" fmla="*/ 147 h 235"/>
                <a:gd name="T56" fmla="*/ 34 w 307"/>
                <a:gd name="T57" fmla="*/ 166 h 235"/>
                <a:gd name="T58" fmla="*/ 34 w 307"/>
                <a:gd name="T59" fmla="*/ 186 h 235"/>
                <a:gd name="T60" fmla="*/ 34 w 307"/>
                <a:gd name="T61" fmla="*/ 186 h 235"/>
                <a:gd name="T62" fmla="*/ 42 w 307"/>
                <a:gd name="T63" fmla="*/ 196 h 235"/>
                <a:gd name="T64" fmla="*/ 42 w 307"/>
                <a:gd name="T65" fmla="*/ 215 h 23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07"/>
                <a:gd name="T100" fmla="*/ 0 h 235"/>
                <a:gd name="T101" fmla="*/ 307 w 307"/>
                <a:gd name="T102" fmla="*/ 235 h 23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07" h="235">
                  <a:moveTo>
                    <a:pt x="42" y="215"/>
                  </a:moveTo>
                  <a:lnTo>
                    <a:pt x="230" y="215"/>
                  </a:lnTo>
                  <a:lnTo>
                    <a:pt x="247" y="235"/>
                  </a:lnTo>
                  <a:lnTo>
                    <a:pt x="256" y="215"/>
                  </a:lnTo>
                  <a:lnTo>
                    <a:pt x="264" y="196"/>
                  </a:lnTo>
                  <a:lnTo>
                    <a:pt x="273" y="176"/>
                  </a:lnTo>
                  <a:lnTo>
                    <a:pt x="264" y="166"/>
                  </a:lnTo>
                  <a:lnTo>
                    <a:pt x="273" y="157"/>
                  </a:lnTo>
                  <a:lnTo>
                    <a:pt x="298" y="147"/>
                  </a:lnTo>
                  <a:lnTo>
                    <a:pt x="307" y="127"/>
                  </a:lnTo>
                  <a:lnTo>
                    <a:pt x="307" y="98"/>
                  </a:lnTo>
                  <a:lnTo>
                    <a:pt x="290" y="88"/>
                  </a:lnTo>
                  <a:lnTo>
                    <a:pt x="281" y="69"/>
                  </a:lnTo>
                  <a:lnTo>
                    <a:pt x="264" y="59"/>
                  </a:lnTo>
                  <a:lnTo>
                    <a:pt x="256" y="29"/>
                  </a:lnTo>
                  <a:lnTo>
                    <a:pt x="256" y="10"/>
                  </a:lnTo>
                  <a:lnTo>
                    <a:pt x="247" y="0"/>
                  </a:lnTo>
                  <a:lnTo>
                    <a:pt x="8" y="0"/>
                  </a:lnTo>
                  <a:lnTo>
                    <a:pt x="8" y="10"/>
                  </a:lnTo>
                  <a:lnTo>
                    <a:pt x="8" y="29"/>
                  </a:lnTo>
                  <a:lnTo>
                    <a:pt x="8" y="39"/>
                  </a:lnTo>
                  <a:lnTo>
                    <a:pt x="0" y="59"/>
                  </a:lnTo>
                  <a:lnTo>
                    <a:pt x="8" y="78"/>
                  </a:lnTo>
                  <a:lnTo>
                    <a:pt x="8" y="88"/>
                  </a:lnTo>
                  <a:lnTo>
                    <a:pt x="17" y="98"/>
                  </a:lnTo>
                  <a:lnTo>
                    <a:pt x="8" y="108"/>
                  </a:lnTo>
                  <a:lnTo>
                    <a:pt x="17" y="118"/>
                  </a:lnTo>
                  <a:lnTo>
                    <a:pt x="34" y="147"/>
                  </a:lnTo>
                  <a:lnTo>
                    <a:pt x="34" y="166"/>
                  </a:lnTo>
                  <a:lnTo>
                    <a:pt x="34" y="186"/>
                  </a:lnTo>
                  <a:lnTo>
                    <a:pt x="42" y="196"/>
                  </a:lnTo>
                  <a:lnTo>
                    <a:pt x="42" y="215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5" name="Freeform 77"/>
            <p:cNvSpPr>
              <a:spLocks/>
            </p:cNvSpPr>
            <p:nvPr/>
          </p:nvSpPr>
          <p:spPr bwMode="auto">
            <a:xfrm>
              <a:off x="2943" y="3174"/>
              <a:ext cx="333" cy="343"/>
            </a:xfrm>
            <a:custGeom>
              <a:avLst/>
              <a:gdLst>
                <a:gd name="T0" fmla="*/ 52 w 333"/>
                <a:gd name="T1" fmla="*/ 304 h 343"/>
                <a:gd name="T2" fmla="*/ 282 w 333"/>
                <a:gd name="T3" fmla="*/ 294 h 343"/>
                <a:gd name="T4" fmla="*/ 290 w 333"/>
                <a:gd name="T5" fmla="*/ 304 h 343"/>
                <a:gd name="T6" fmla="*/ 290 w 333"/>
                <a:gd name="T7" fmla="*/ 314 h 343"/>
                <a:gd name="T8" fmla="*/ 273 w 333"/>
                <a:gd name="T9" fmla="*/ 324 h 343"/>
                <a:gd name="T10" fmla="*/ 273 w 333"/>
                <a:gd name="T11" fmla="*/ 343 h 343"/>
                <a:gd name="T12" fmla="*/ 308 w 333"/>
                <a:gd name="T13" fmla="*/ 333 h 343"/>
                <a:gd name="T14" fmla="*/ 316 w 333"/>
                <a:gd name="T15" fmla="*/ 304 h 343"/>
                <a:gd name="T16" fmla="*/ 325 w 333"/>
                <a:gd name="T17" fmla="*/ 294 h 343"/>
                <a:gd name="T18" fmla="*/ 333 w 333"/>
                <a:gd name="T19" fmla="*/ 275 h 343"/>
                <a:gd name="T20" fmla="*/ 333 w 333"/>
                <a:gd name="T21" fmla="*/ 265 h 343"/>
                <a:gd name="T22" fmla="*/ 325 w 333"/>
                <a:gd name="T23" fmla="*/ 265 h 343"/>
                <a:gd name="T24" fmla="*/ 316 w 333"/>
                <a:gd name="T25" fmla="*/ 245 h 343"/>
                <a:gd name="T26" fmla="*/ 316 w 333"/>
                <a:gd name="T27" fmla="*/ 235 h 343"/>
                <a:gd name="T28" fmla="*/ 308 w 333"/>
                <a:gd name="T29" fmla="*/ 206 h 343"/>
                <a:gd name="T30" fmla="*/ 273 w 333"/>
                <a:gd name="T31" fmla="*/ 186 h 343"/>
                <a:gd name="T32" fmla="*/ 265 w 333"/>
                <a:gd name="T33" fmla="*/ 177 h 343"/>
                <a:gd name="T34" fmla="*/ 265 w 333"/>
                <a:gd name="T35" fmla="*/ 157 h 343"/>
                <a:gd name="T36" fmla="*/ 273 w 333"/>
                <a:gd name="T37" fmla="*/ 147 h 343"/>
                <a:gd name="T38" fmla="*/ 273 w 333"/>
                <a:gd name="T39" fmla="*/ 128 h 343"/>
                <a:gd name="T40" fmla="*/ 265 w 333"/>
                <a:gd name="T41" fmla="*/ 118 h 343"/>
                <a:gd name="T42" fmla="*/ 256 w 333"/>
                <a:gd name="T43" fmla="*/ 128 h 343"/>
                <a:gd name="T44" fmla="*/ 256 w 333"/>
                <a:gd name="T45" fmla="*/ 128 h 343"/>
                <a:gd name="T46" fmla="*/ 248 w 333"/>
                <a:gd name="T47" fmla="*/ 118 h 343"/>
                <a:gd name="T48" fmla="*/ 248 w 333"/>
                <a:gd name="T49" fmla="*/ 108 h 343"/>
                <a:gd name="T50" fmla="*/ 239 w 333"/>
                <a:gd name="T51" fmla="*/ 89 h 343"/>
                <a:gd name="T52" fmla="*/ 222 w 333"/>
                <a:gd name="T53" fmla="*/ 79 h 343"/>
                <a:gd name="T54" fmla="*/ 205 w 333"/>
                <a:gd name="T55" fmla="*/ 49 h 343"/>
                <a:gd name="T56" fmla="*/ 205 w 333"/>
                <a:gd name="T57" fmla="*/ 20 h 343"/>
                <a:gd name="T58" fmla="*/ 188 w 333"/>
                <a:gd name="T59" fmla="*/ 0 h 343"/>
                <a:gd name="T60" fmla="*/ 0 w 333"/>
                <a:gd name="T61" fmla="*/ 0 h 343"/>
                <a:gd name="T62" fmla="*/ 9 w 333"/>
                <a:gd name="T63" fmla="*/ 20 h 343"/>
                <a:gd name="T64" fmla="*/ 9 w 333"/>
                <a:gd name="T65" fmla="*/ 30 h 343"/>
                <a:gd name="T66" fmla="*/ 17 w 333"/>
                <a:gd name="T67" fmla="*/ 40 h 343"/>
                <a:gd name="T68" fmla="*/ 17 w 333"/>
                <a:gd name="T69" fmla="*/ 49 h 343"/>
                <a:gd name="T70" fmla="*/ 35 w 333"/>
                <a:gd name="T71" fmla="*/ 59 h 343"/>
                <a:gd name="T72" fmla="*/ 35 w 333"/>
                <a:gd name="T73" fmla="*/ 79 h 343"/>
                <a:gd name="T74" fmla="*/ 43 w 333"/>
                <a:gd name="T75" fmla="*/ 89 h 343"/>
                <a:gd name="T76" fmla="*/ 43 w 333"/>
                <a:gd name="T77" fmla="*/ 108 h 343"/>
                <a:gd name="T78" fmla="*/ 52 w 333"/>
                <a:gd name="T79" fmla="*/ 108 h 343"/>
                <a:gd name="T80" fmla="*/ 52 w 333"/>
                <a:gd name="T81" fmla="*/ 265 h 343"/>
                <a:gd name="T82" fmla="*/ 52 w 333"/>
                <a:gd name="T83" fmla="*/ 304 h 34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3"/>
                <a:gd name="T127" fmla="*/ 0 h 343"/>
                <a:gd name="T128" fmla="*/ 333 w 333"/>
                <a:gd name="T129" fmla="*/ 343 h 34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3" h="343">
                  <a:moveTo>
                    <a:pt x="52" y="304"/>
                  </a:moveTo>
                  <a:lnTo>
                    <a:pt x="282" y="294"/>
                  </a:lnTo>
                  <a:lnTo>
                    <a:pt x="290" y="304"/>
                  </a:lnTo>
                  <a:lnTo>
                    <a:pt x="290" y="314"/>
                  </a:lnTo>
                  <a:lnTo>
                    <a:pt x="273" y="324"/>
                  </a:lnTo>
                  <a:lnTo>
                    <a:pt x="273" y="343"/>
                  </a:lnTo>
                  <a:lnTo>
                    <a:pt x="308" y="333"/>
                  </a:lnTo>
                  <a:lnTo>
                    <a:pt x="316" y="304"/>
                  </a:lnTo>
                  <a:lnTo>
                    <a:pt x="325" y="294"/>
                  </a:lnTo>
                  <a:lnTo>
                    <a:pt x="333" y="275"/>
                  </a:lnTo>
                  <a:lnTo>
                    <a:pt x="333" y="265"/>
                  </a:lnTo>
                  <a:lnTo>
                    <a:pt x="325" y="265"/>
                  </a:lnTo>
                  <a:lnTo>
                    <a:pt x="316" y="245"/>
                  </a:lnTo>
                  <a:lnTo>
                    <a:pt x="316" y="235"/>
                  </a:lnTo>
                  <a:lnTo>
                    <a:pt x="308" y="206"/>
                  </a:lnTo>
                  <a:lnTo>
                    <a:pt x="273" y="186"/>
                  </a:lnTo>
                  <a:lnTo>
                    <a:pt x="265" y="177"/>
                  </a:lnTo>
                  <a:lnTo>
                    <a:pt x="265" y="157"/>
                  </a:lnTo>
                  <a:lnTo>
                    <a:pt x="273" y="147"/>
                  </a:lnTo>
                  <a:lnTo>
                    <a:pt x="273" y="128"/>
                  </a:lnTo>
                  <a:lnTo>
                    <a:pt x="265" y="118"/>
                  </a:lnTo>
                  <a:lnTo>
                    <a:pt x="256" y="128"/>
                  </a:lnTo>
                  <a:lnTo>
                    <a:pt x="248" y="118"/>
                  </a:lnTo>
                  <a:lnTo>
                    <a:pt x="248" y="108"/>
                  </a:lnTo>
                  <a:lnTo>
                    <a:pt x="239" y="89"/>
                  </a:lnTo>
                  <a:lnTo>
                    <a:pt x="222" y="79"/>
                  </a:lnTo>
                  <a:lnTo>
                    <a:pt x="205" y="49"/>
                  </a:lnTo>
                  <a:lnTo>
                    <a:pt x="205" y="20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9" y="20"/>
                  </a:lnTo>
                  <a:lnTo>
                    <a:pt x="9" y="30"/>
                  </a:lnTo>
                  <a:lnTo>
                    <a:pt x="17" y="40"/>
                  </a:lnTo>
                  <a:lnTo>
                    <a:pt x="17" y="49"/>
                  </a:lnTo>
                  <a:lnTo>
                    <a:pt x="35" y="59"/>
                  </a:lnTo>
                  <a:lnTo>
                    <a:pt x="35" y="79"/>
                  </a:lnTo>
                  <a:lnTo>
                    <a:pt x="43" y="89"/>
                  </a:lnTo>
                  <a:lnTo>
                    <a:pt x="43" y="108"/>
                  </a:lnTo>
                  <a:lnTo>
                    <a:pt x="52" y="108"/>
                  </a:lnTo>
                  <a:lnTo>
                    <a:pt x="52" y="265"/>
                  </a:lnTo>
                  <a:lnTo>
                    <a:pt x="52" y="304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6" name="Freeform 78"/>
            <p:cNvSpPr>
              <a:spLocks/>
            </p:cNvSpPr>
            <p:nvPr/>
          </p:nvSpPr>
          <p:spPr bwMode="auto">
            <a:xfrm>
              <a:off x="2995" y="3468"/>
              <a:ext cx="256" cy="265"/>
            </a:xfrm>
            <a:custGeom>
              <a:avLst/>
              <a:gdLst>
                <a:gd name="T0" fmla="*/ 34 w 256"/>
                <a:gd name="T1" fmla="*/ 265 h 265"/>
                <a:gd name="T2" fmla="*/ 34 w 256"/>
                <a:gd name="T3" fmla="*/ 225 h 265"/>
                <a:gd name="T4" fmla="*/ 17 w 256"/>
                <a:gd name="T5" fmla="*/ 225 h 265"/>
                <a:gd name="T6" fmla="*/ 8 w 256"/>
                <a:gd name="T7" fmla="*/ 216 h 265"/>
                <a:gd name="T8" fmla="*/ 8 w 256"/>
                <a:gd name="T9" fmla="*/ 186 h 265"/>
                <a:gd name="T10" fmla="*/ 8 w 256"/>
                <a:gd name="T11" fmla="*/ 69 h 265"/>
                <a:gd name="T12" fmla="*/ 0 w 256"/>
                <a:gd name="T13" fmla="*/ 10 h 265"/>
                <a:gd name="T14" fmla="*/ 230 w 256"/>
                <a:gd name="T15" fmla="*/ 0 h 265"/>
                <a:gd name="T16" fmla="*/ 238 w 256"/>
                <a:gd name="T17" fmla="*/ 10 h 265"/>
                <a:gd name="T18" fmla="*/ 238 w 256"/>
                <a:gd name="T19" fmla="*/ 20 h 265"/>
                <a:gd name="T20" fmla="*/ 221 w 256"/>
                <a:gd name="T21" fmla="*/ 30 h 265"/>
                <a:gd name="T22" fmla="*/ 221 w 256"/>
                <a:gd name="T23" fmla="*/ 49 h 265"/>
                <a:gd name="T24" fmla="*/ 256 w 256"/>
                <a:gd name="T25" fmla="*/ 39 h 265"/>
                <a:gd name="T26" fmla="*/ 256 w 256"/>
                <a:gd name="T27" fmla="*/ 49 h 265"/>
                <a:gd name="T28" fmla="*/ 247 w 256"/>
                <a:gd name="T29" fmla="*/ 59 h 265"/>
                <a:gd name="T30" fmla="*/ 247 w 256"/>
                <a:gd name="T31" fmla="*/ 79 h 265"/>
                <a:gd name="T32" fmla="*/ 238 w 256"/>
                <a:gd name="T33" fmla="*/ 88 h 265"/>
                <a:gd name="T34" fmla="*/ 238 w 256"/>
                <a:gd name="T35" fmla="*/ 118 h 265"/>
                <a:gd name="T36" fmla="*/ 213 w 256"/>
                <a:gd name="T37" fmla="*/ 137 h 265"/>
                <a:gd name="T38" fmla="*/ 213 w 256"/>
                <a:gd name="T39" fmla="*/ 157 h 265"/>
                <a:gd name="T40" fmla="*/ 204 w 256"/>
                <a:gd name="T41" fmla="*/ 167 h 265"/>
                <a:gd name="T42" fmla="*/ 187 w 256"/>
                <a:gd name="T43" fmla="*/ 176 h 265"/>
                <a:gd name="T44" fmla="*/ 187 w 256"/>
                <a:gd name="T45" fmla="*/ 206 h 265"/>
                <a:gd name="T46" fmla="*/ 179 w 256"/>
                <a:gd name="T47" fmla="*/ 216 h 265"/>
                <a:gd name="T48" fmla="*/ 179 w 256"/>
                <a:gd name="T49" fmla="*/ 225 h 265"/>
                <a:gd name="T50" fmla="*/ 187 w 256"/>
                <a:gd name="T51" fmla="*/ 245 h 265"/>
                <a:gd name="T52" fmla="*/ 187 w 256"/>
                <a:gd name="T53" fmla="*/ 255 h 265"/>
                <a:gd name="T54" fmla="*/ 179 w 256"/>
                <a:gd name="T55" fmla="*/ 265 h 265"/>
                <a:gd name="T56" fmla="*/ 34 w 256"/>
                <a:gd name="T57" fmla="*/ 265 h 26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56"/>
                <a:gd name="T88" fmla="*/ 0 h 265"/>
                <a:gd name="T89" fmla="*/ 256 w 256"/>
                <a:gd name="T90" fmla="*/ 265 h 26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56" h="265">
                  <a:moveTo>
                    <a:pt x="34" y="265"/>
                  </a:moveTo>
                  <a:lnTo>
                    <a:pt x="34" y="225"/>
                  </a:lnTo>
                  <a:lnTo>
                    <a:pt x="17" y="225"/>
                  </a:lnTo>
                  <a:lnTo>
                    <a:pt x="8" y="216"/>
                  </a:lnTo>
                  <a:lnTo>
                    <a:pt x="8" y="186"/>
                  </a:lnTo>
                  <a:lnTo>
                    <a:pt x="8" y="69"/>
                  </a:lnTo>
                  <a:lnTo>
                    <a:pt x="0" y="10"/>
                  </a:lnTo>
                  <a:lnTo>
                    <a:pt x="230" y="0"/>
                  </a:lnTo>
                  <a:lnTo>
                    <a:pt x="238" y="10"/>
                  </a:lnTo>
                  <a:lnTo>
                    <a:pt x="238" y="20"/>
                  </a:lnTo>
                  <a:lnTo>
                    <a:pt x="221" y="30"/>
                  </a:lnTo>
                  <a:lnTo>
                    <a:pt x="221" y="49"/>
                  </a:lnTo>
                  <a:lnTo>
                    <a:pt x="256" y="39"/>
                  </a:lnTo>
                  <a:lnTo>
                    <a:pt x="256" y="49"/>
                  </a:lnTo>
                  <a:lnTo>
                    <a:pt x="247" y="59"/>
                  </a:lnTo>
                  <a:lnTo>
                    <a:pt x="247" y="79"/>
                  </a:lnTo>
                  <a:lnTo>
                    <a:pt x="238" y="88"/>
                  </a:lnTo>
                  <a:lnTo>
                    <a:pt x="238" y="118"/>
                  </a:lnTo>
                  <a:lnTo>
                    <a:pt x="213" y="137"/>
                  </a:lnTo>
                  <a:lnTo>
                    <a:pt x="213" y="157"/>
                  </a:lnTo>
                  <a:lnTo>
                    <a:pt x="204" y="167"/>
                  </a:lnTo>
                  <a:lnTo>
                    <a:pt x="187" y="176"/>
                  </a:lnTo>
                  <a:lnTo>
                    <a:pt x="187" y="206"/>
                  </a:lnTo>
                  <a:lnTo>
                    <a:pt x="179" y="216"/>
                  </a:lnTo>
                  <a:lnTo>
                    <a:pt x="179" y="225"/>
                  </a:lnTo>
                  <a:lnTo>
                    <a:pt x="187" y="245"/>
                  </a:lnTo>
                  <a:lnTo>
                    <a:pt x="187" y="255"/>
                  </a:lnTo>
                  <a:lnTo>
                    <a:pt x="179" y="265"/>
                  </a:lnTo>
                  <a:lnTo>
                    <a:pt x="34" y="265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7" name="Freeform 79"/>
            <p:cNvSpPr>
              <a:spLocks/>
            </p:cNvSpPr>
            <p:nvPr/>
          </p:nvSpPr>
          <p:spPr bwMode="auto">
            <a:xfrm>
              <a:off x="3029" y="3733"/>
              <a:ext cx="281" cy="283"/>
            </a:xfrm>
            <a:custGeom>
              <a:avLst/>
              <a:gdLst>
                <a:gd name="T0" fmla="*/ 34 w 281"/>
                <a:gd name="T1" fmla="*/ 235 h 283"/>
                <a:gd name="T2" fmla="*/ 68 w 281"/>
                <a:gd name="T3" fmla="*/ 244 h 283"/>
                <a:gd name="T4" fmla="*/ 102 w 281"/>
                <a:gd name="T5" fmla="*/ 244 h 283"/>
                <a:gd name="T6" fmla="*/ 119 w 281"/>
                <a:gd name="T7" fmla="*/ 235 h 283"/>
                <a:gd name="T8" fmla="*/ 145 w 281"/>
                <a:gd name="T9" fmla="*/ 254 h 283"/>
                <a:gd name="T10" fmla="*/ 170 w 281"/>
                <a:gd name="T11" fmla="*/ 274 h 283"/>
                <a:gd name="T12" fmla="*/ 196 w 281"/>
                <a:gd name="T13" fmla="*/ 264 h 283"/>
                <a:gd name="T14" fmla="*/ 222 w 281"/>
                <a:gd name="T15" fmla="*/ 274 h 283"/>
                <a:gd name="T16" fmla="*/ 222 w 281"/>
                <a:gd name="T17" fmla="*/ 254 h 283"/>
                <a:gd name="T18" fmla="*/ 239 w 281"/>
                <a:gd name="T19" fmla="*/ 264 h 283"/>
                <a:gd name="T20" fmla="*/ 264 w 281"/>
                <a:gd name="T21" fmla="*/ 283 h 283"/>
                <a:gd name="T22" fmla="*/ 281 w 281"/>
                <a:gd name="T23" fmla="*/ 264 h 283"/>
                <a:gd name="T24" fmla="*/ 247 w 281"/>
                <a:gd name="T25" fmla="*/ 244 h 283"/>
                <a:gd name="T26" fmla="*/ 273 w 281"/>
                <a:gd name="T27" fmla="*/ 215 h 283"/>
                <a:gd name="T28" fmla="*/ 247 w 281"/>
                <a:gd name="T29" fmla="*/ 205 h 283"/>
                <a:gd name="T30" fmla="*/ 239 w 281"/>
                <a:gd name="T31" fmla="*/ 215 h 283"/>
                <a:gd name="T32" fmla="*/ 239 w 281"/>
                <a:gd name="T33" fmla="*/ 205 h 283"/>
                <a:gd name="T34" fmla="*/ 222 w 281"/>
                <a:gd name="T35" fmla="*/ 205 h 283"/>
                <a:gd name="T36" fmla="*/ 204 w 281"/>
                <a:gd name="T37" fmla="*/ 195 h 283"/>
                <a:gd name="T38" fmla="*/ 213 w 281"/>
                <a:gd name="T39" fmla="*/ 186 h 283"/>
                <a:gd name="T40" fmla="*/ 230 w 281"/>
                <a:gd name="T41" fmla="*/ 195 h 283"/>
                <a:gd name="T42" fmla="*/ 239 w 281"/>
                <a:gd name="T43" fmla="*/ 195 h 283"/>
                <a:gd name="T44" fmla="*/ 230 w 281"/>
                <a:gd name="T45" fmla="*/ 176 h 283"/>
                <a:gd name="T46" fmla="*/ 136 w 281"/>
                <a:gd name="T47" fmla="*/ 146 h 283"/>
                <a:gd name="T48" fmla="*/ 145 w 281"/>
                <a:gd name="T49" fmla="*/ 97 h 283"/>
                <a:gd name="T50" fmla="*/ 153 w 281"/>
                <a:gd name="T51" fmla="*/ 58 h 283"/>
                <a:gd name="T52" fmla="*/ 162 w 281"/>
                <a:gd name="T53" fmla="*/ 39 h 283"/>
                <a:gd name="T54" fmla="*/ 153 w 281"/>
                <a:gd name="T55" fmla="*/ 19 h 283"/>
                <a:gd name="T56" fmla="*/ 145 w 281"/>
                <a:gd name="T57" fmla="*/ 0 h 283"/>
                <a:gd name="T58" fmla="*/ 0 w 281"/>
                <a:gd name="T59" fmla="*/ 78 h 283"/>
                <a:gd name="T60" fmla="*/ 8 w 281"/>
                <a:gd name="T61" fmla="*/ 107 h 283"/>
                <a:gd name="T62" fmla="*/ 25 w 281"/>
                <a:gd name="T63" fmla="*/ 166 h 283"/>
                <a:gd name="T64" fmla="*/ 17 w 281"/>
                <a:gd name="T65" fmla="*/ 195 h 283"/>
                <a:gd name="T66" fmla="*/ 8 w 281"/>
                <a:gd name="T67" fmla="*/ 225 h 28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81"/>
                <a:gd name="T103" fmla="*/ 0 h 283"/>
                <a:gd name="T104" fmla="*/ 281 w 281"/>
                <a:gd name="T105" fmla="*/ 283 h 28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81" h="283">
                  <a:moveTo>
                    <a:pt x="8" y="244"/>
                  </a:moveTo>
                  <a:lnTo>
                    <a:pt x="34" y="235"/>
                  </a:lnTo>
                  <a:lnTo>
                    <a:pt x="51" y="235"/>
                  </a:lnTo>
                  <a:lnTo>
                    <a:pt x="68" y="244"/>
                  </a:lnTo>
                  <a:lnTo>
                    <a:pt x="85" y="244"/>
                  </a:lnTo>
                  <a:lnTo>
                    <a:pt x="102" y="244"/>
                  </a:lnTo>
                  <a:lnTo>
                    <a:pt x="111" y="235"/>
                  </a:lnTo>
                  <a:lnTo>
                    <a:pt x="119" y="235"/>
                  </a:lnTo>
                  <a:lnTo>
                    <a:pt x="136" y="235"/>
                  </a:lnTo>
                  <a:lnTo>
                    <a:pt x="145" y="254"/>
                  </a:lnTo>
                  <a:lnTo>
                    <a:pt x="153" y="254"/>
                  </a:lnTo>
                  <a:lnTo>
                    <a:pt x="170" y="274"/>
                  </a:lnTo>
                  <a:lnTo>
                    <a:pt x="187" y="274"/>
                  </a:lnTo>
                  <a:lnTo>
                    <a:pt x="196" y="264"/>
                  </a:lnTo>
                  <a:lnTo>
                    <a:pt x="213" y="274"/>
                  </a:lnTo>
                  <a:lnTo>
                    <a:pt x="222" y="274"/>
                  </a:lnTo>
                  <a:lnTo>
                    <a:pt x="222" y="264"/>
                  </a:lnTo>
                  <a:lnTo>
                    <a:pt x="222" y="254"/>
                  </a:lnTo>
                  <a:lnTo>
                    <a:pt x="230" y="244"/>
                  </a:lnTo>
                  <a:lnTo>
                    <a:pt x="239" y="264"/>
                  </a:lnTo>
                  <a:lnTo>
                    <a:pt x="256" y="274"/>
                  </a:lnTo>
                  <a:lnTo>
                    <a:pt x="264" y="283"/>
                  </a:lnTo>
                  <a:lnTo>
                    <a:pt x="281" y="274"/>
                  </a:lnTo>
                  <a:lnTo>
                    <a:pt x="281" y="264"/>
                  </a:lnTo>
                  <a:lnTo>
                    <a:pt x="247" y="254"/>
                  </a:lnTo>
                  <a:lnTo>
                    <a:pt x="247" y="244"/>
                  </a:lnTo>
                  <a:lnTo>
                    <a:pt x="256" y="235"/>
                  </a:lnTo>
                  <a:lnTo>
                    <a:pt x="273" y="215"/>
                  </a:lnTo>
                  <a:lnTo>
                    <a:pt x="273" y="205"/>
                  </a:lnTo>
                  <a:lnTo>
                    <a:pt x="247" y="205"/>
                  </a:lnTo>
                  <a:lnTo>
                    <a:pt x="247" y="225"/>
                  </a:lnTo>
                  <a:lnTo>
                    <a:pt x="239" y="215"/>
                  </a:lnTo>
                  <a:lnTo>
                    <a:pt x="239" y="205"/>
                  </a:lnTo>
                  <a:lnTo>
                    <a:pt x="230" y="205"/>
                  </a:lnTo>
                  <a:lnTo>
                    <a:pt x="222" y="205"/>
                  </a:lnTo>
                  <a:lnTo>
                    <a:pt x="204" y="205"/>
                  </a:lnTo>
                  <a:lnTo>
                    <a:pt x="204" y="195"/>
                  </a:lnTo>
                  <a:lnTo>
                    <a:pt x="213" y="186"/>
                  </a:lnTo>
                  <a:lnTo>
                    <a:pt x="222" y="195"/>
                  </a:lnTo>
                  <a:lnTo>
                    <a:pt x="230" y="195"/>
                  </a:lnTo>
                  <a:lnTo>
                    <a:pt x="239" y="195"/>
                  </a:lnTo>
                  <a:lnTo>
                    <a:pt x="247" y="186"/>
                  </a:lnTo>
                  <a:lnTo>
                    <a:pt x="230" y="176"/>
                  </a:lnTo>
                  <a:lnTo>
                    <a:pt x="230" y="146"/>
                  </a:lnTo>
                  <a:lnTo>
                    <a:pt x="136" y="146"/>
                  </a:lnTo>
                  <a:lnTo>
                    <a:pt x="136" y="127"/>
                  </a:lnTo>
                  <a:lnTo>
                    <a:pt x="145" y="97"/>
                  </a:lnTo>
                  <a:lnTo>
                    <a:pt x="153" y="78"/>
                  </a:lnTo>
                  <a:lnTo>
                    <a:pt x="153" y="58"/>
                  </a:lnTo>
                  <a:lnTo>
                    <a:pt x="162" y="48"/>
                  </a:lnTo>
                  <a:lnTo>
                    <a:pt x="162" y="39"/>
                  </a:lnTo>
                  <a:lnTo>
                    <a:pt x="153" y="29"/>
                  </a:lnTo>
                  <a:lnTo>
                    <a:pt x="153" y="19"/>
                  </a:lnTo>
                  <a:lnTo>
                    <a:pt x="145" y="9"/>
                  </a:lnTo>
                  <a:lnTo>
                    <a:pt x="145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8" y="88"/>
                  </a:lnTo>
                  <a:lnTo>
                    <a:pt x="8" y="107"/>
                  </a:lnTo>
                  <a:lnTo>
                    <a:pt x="25" y="137"/>
                  </a:lnTo>
                  <a:lnTo>
                    <a:pt x="25" y="166"/>
                  </a:lnTo>
                  <a:lnTo>
                    <a:pt x="17" y="176"/>
                  </a:lnTo>
                  <a:lnTo>
                    <a:pt x="17" y="195"/>
                  </a:lnTo>
                  <a:lnTo>
                    <a:pt x="17" y="215"/>
                  </a:lnTo>
                  <a:lnTo>
                    <a:pt x="8" y="225"/>
                  </a:lnTo>
                  <a:lnTo>
                    <a:pt x="8" y="244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8" name="Freeform 80"/>
            <p:cNvSpPr>
              <a:spLocks/>
            </p:cNvSpPr>
            <p:nvPr/>
          </p:nvSpPr>
          <p:spPr bwMode="auto">
            <a:xfrm>
              <a:off x="3165" y="3576"/>
              <a:ext cx="179" cy="352"/>
            </a:xfrm>
            <a:custGeom>
              <a:avLst/>
              <a:gdLst>
                <a:gd name="T0" fmla="*/ 171 w 179"/>
                <a:gd name="T1" fmla="*/ 0 h 352"/>
                <a:gd name="T2" fmla="*/ 171 w 179"/>
                <a:gd name="T3" fmla="*/ 59 h 352"/>
                <a:gd name="T4" fmla="*/ 162 w 179"/>
                <a:gd name="T5" fmla="*/ 225 h 352"/>
                <a:gd name="T6" fmla="*/ 179 w 179"/>
                <a:gd name="T7" fmla="*/ 333 h 352"/>
                <a:gd name="T8" fmla="*/ 171 w 179"/>
                <a:gd name="T9" fmla="*/ 343 h 352"/>
                <a:gd name="T10" fmla="*/ 154 w 179"/>
                <a:gd name="T11" fmla="*/ 343 h 352"/>
                <a:gd name="T12" fmla="*/ 137 w 179"/>
                <a:gd name="T13" fmla="*/ 343 h 352"/>
                <a:gd name="T14" fmla="*/ 120 w 179"/>
                <a:gd name="T15" fmla="*/ 352 h 352"/>
                <a:gd name="T16" fmla="*/ 111 w 179"/>
                <a:gd name="T17" fmla="*/ 352 h 352"/>
                <a:gd name="T18" fmla="*/ 103 w 179"/>
                <a:gd name="T19" fmla="*/ 352 h 352"/>
                <a:gd name="T20" fmla="*/ 103 w 179"/>
                <a:gd name="T21" fmla="*/ 352 h 352"/>
                <a:gd name="T22" fmla="*/ 111 w 179"/>
                <a:gd name="T23" fmla="*/ 343 h 352"/>
                <a:gd name="T24" fmla="*/ 94 w 179"/>
                <a:gd name="T25" fmla="*/ 333 h 352"/>
                <a:gd name="T26" fmla="*/ 94 w 179"/>
                <a:gd name="T27" fmla="*/ 303 h 352"/>
                <a:gd name="T28" fmla="*/ 0 w 179"/>
                <a:gd name="T29" fmla="*/ 303 h 352"/>
                <a:gd name="T30" fmla="*/ 0 w 179"/>
                <a:gd name="T31" fmla="*/ 284 h 352"/>
                <a:gd name="T32" fmla="*/ 9 w 179"/>
                <a:gd name="T33" fmla="*/ 254 h 352"/>
                <a:gd name="T34" fmla="*/ 17 w 179"/>
                <a:gd name="T35" fmla="*/ 235 h 352"/>
                <a:gd name="T36" fmla="*/ 17 w 179"/>
                <a:gd name="T37" fmla="*/ 215 h 352"/>
                <a:gd name="T38" fmla="*/ 26 w 179"/>
                <a:gd name="T39" fmla="*/ 205 h 352"/>
                <a:gd name="T40" fmla="*/ 26 w 179"/>
                <a:gd name="T41" fmla="*/ 196 h 352"/>
                <a:gd name="T42" fmla="*/ 17 w 179"/>
                <a:gd name="T43" fmla="*/ 186 h 352"/>
                <a:gd name="T44" fmla="*/ 17 w 179"/>
                <a:gd name="T45" fmla="*/ 176 h 352"/>
                <a:gd name="T46" fmla="*/ 9 w 179"/>
                <a:gd name="T47" fmla="*/ 157 h 352"/>
                <a:gd name="T48" fmla="*/ 17 w 179"/>
                <a:gd name="T49" fmla="*/ 147 h 352"/>
                <a:gd name="T50" fmla="*/ 17 w 179"/>
                <a:gd name="T51" fmla="*/ 137 h 352"/>
                <a:gd name="T52" fmla="*/ 9 w 179"/>
                <a:gd name="T53" fmla="*/ 117 h 352"/>
                <a:gd name="T54" fmla="*/ 9 w 179"/>
                <a:gd name="T55" fmla="*/ 108 h 352"/>
                <a:gd name="T56" fmla="*/ 17 w 179"/>
                <a:gd name="T57" fmla="*/ 98 h 352"/>
                <a:gd name="T58" fmla="*/ 17 w 179"/>
                <a:gd name="T59" fmla="*/ 68 h 352"/>
                <a:gd name="T60" fmla="*/ 34 w 179"/>
                <a:gd name="T61" fmla="*/ 59 h 352"/>
                <a:gd name="T62" fmla="*/ 43 w 179"/>
                <a:gd name="T63" fmla="*/ 49 h 352"/>
                <a:gd name="T64" fmla="*/ 43 w 179"/>
                <a:gd name="T65" fmla="*/ 29 h 352"/>
                <a:gd name="T66" fmla="*/ 68 w 179"/>
                <a:gd name="T67" fmla="*/ 10 h 352"/>
                <a:gd name="T68" fmla="*/ 171 w 179"/>
                <a:gd name="T69" fmla="*/ 0 h 3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9"/>
                <a:gd name="T106" fmla="*/ 0 h 352"/>
                <a:gd name="T107" fmla="*/ 179 w 179"/>
                <a:gd name="T108" fmla="*/ 352 h 35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9" h="352">
                  <a:moveTo>
                    <a:pt x="171" y="0"/>
                  </a:moveTo>
                  <a:lnTo>
                    <a:pt x="171" y="59"/>
                  </a:lnTo>
                  <a:lnTo>
                    <a:pt x="162" y="225"/>
                  </a:lnTo>
                  <a:lnTo>
                    <a:pt x="179" y="333"/>
                  </a:lnTo>
                  <a:lnTo>
                    <a:pt x="171" y="343"/>
                  </a:lnTo>
                  <a:lnTo>
                    <a:pt x="154" y="343"/>
                  </a:lnTo>
                  <a:lnTo>
                    <a:pt x="137" y="343"/>
                  </a:lnTo>
                  <a:lnTo>
                    <a:pt x="120" y="352"/>
                  </a:lnTo>
                  <a:lnTo>
                    <a:pt x="111" y="352"/>
                  </a:lnTo>
                  <a:lnTo>
                    <a:pt x="103" y="352"/>
                  </a:lnTo>
                  <a:lnTo>
                    <a:pt x="111" y="343"/>
                  </a:lnTo>
                  <a:lnTo>
                    <a:pt x="94" y="333"/>
                  </a:lnTo>
                  <a:lnTo>
                    <a:pt x="94" y="303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9" y="254"/>
                  </a:lnTo>
                  <a:lnTo>
                    <a:pt x="17" y="235"/>
                  </a:lnTo>
                  <a:lnTo>
                    <a:pt x="17" y="215"/>
                  </a:lnTo>
                  <a:lnTo>
                    <a:pt x="26" y="205"/>
                  </a:lnTo>
                  <a:lnTo>
                    <a:pt x="26" y="196"/>
                  </a:lnTo>
                  <a:lnTo>
                    <a:pt x="17" y="186"/>
                  </a:lnTo>
                  <a:lnTo>
                    <a:pt x="17" y="176"/>
                  </a:lnTo>
                  <a:lnTo>
                    <a:pt x="9" y="157"/>
                  </a:lnTo>
                  <a:lnTo>
                    <a:pt x="17" y="147"/>
                  </a:lnTo>
                  <a:lnTo>
                    <a:pt x="17" y="137"/>
                  </a:lnTo>
                  <a:lnTo>
                    <a:pt x="9" y="117"/>
                  </a:lnTo>
                  <a:lnTo>
                    <a:pt x="9" y="108"/>
                  </a:lnTo>
                  <a:lnTo>
                    <a:pt x="17" y="98"/>
                  </a:lnTo>
                  <a:lnTo>
                    <a:pt x="17" y="68"/>
                  </a:lnTo>
                  <a:lnTo>
                    <a:pt x="34" y="59"/>
                  </a:lnTo>
                  <a:lnTo>
                    <a:pt x="43" y="49"/>
                  </a:lnTo>
                  <a:lnTo>
                    <a:pt x="43" y="29"/>
                  </a:lnTo>
                  <a:lnTo>
                    <a:pt x="68" y="1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9" name="Freeform 81"/>
            <p:cNvSpPr>
              <a:spLocks/>
            </p:cNvSpPr>
            <p:nvPr/>
          </p:nvSpPr>
          <p:spPr bwMode="auto">
            <a:xfrm>
              <a:off x="3327" y="3566"/>
              <a:ext cx="197" cy="353"/>
            </a:xfrm>
            <a:custGeom>
              <a:avLst/>
              <a:gdLst>
                <a:gd name="T0" fmla="*/ 9 w 197"/>
                <a:gd name="T1" fmla="*/ 10 h 353"/>
                <a:gd name="T2" fmla="*/ 137 w 197"/>
                <a:gd name="T3" fmla="*/ 0 h 353"/>
                <a:gd name="T4" fmla="*/ 154 w 197"/>
                <a:gd name="T5" fmla="*/ 69 h 353"/>
                <a:gd name="T6" fmla="*/ 171 w 197"/>
                <a:gd name="T7" fmla="*/ 147 h 353"/>
                <a:gd name="T8" fmla="*/ 179 w 197"/>
                <a:gd name="T9" fmla="*/ 167 h 353"/>
                <a:gd name="T10" fmla="*/ 179 w 197"/>
                <a:gd name="T11" fmla="*/ 176 h 353"/>
                <a:gd name="T12" fmla="*/ 188 w 197"/>
                <a:gd name="T13" fmla="*/ 176 h 353"/>
                <a:gd name="T14" fmla="*/ 197 w 197"/>
                <a:gd name="T15" fmla="*/ 196 h 353"/>
                <a:gd name="T16" fmla="*/ 188 w 197"/>
                <a:gd name="T17" fmla="*/ 206 h 353"/>
                <a:gd name="T18" fmla="*/ 188 w 197"/>
                <a:gd name="T19" fmla="*/ 225 h 353"/>
                <a:gd name="T20" fmla="*/ 188 w 197"/>
                <a:gd name="T21" fmla="*/ 245 h 353"/>
                <a:gd name="T22" fmla="*/ 197 w 197"/>
                <a:gd name="T23" fmla="*/ 274 h 353"/>
                <a:gd name="T24" fmla="*/ 197 w 197"/>
                <a:gd name="T25" fmla="*/ 284 h 353"/>
                <a:gd name="T26" fmla="*/ 77 w 197"/>
                <a:gd name="T27" fmla="*/ 294 h 353"/>
                <a:gd name="T28" fmla="*/ 60 w 197"/>
                <a:gd name="T29" fmla="*/ 294 h 353"/>
                <a:gd name="T30" fmla="*/ 52 w 197"/>
                <a:gd name="T31" fmla="*/ 304 h 353"/>
                <a:gd name="T32" fmla="*/ 60 w 197"/>
                <a:gd name="T33" fmla="*/ 323 h 353"/>
                <a:gd name="T34" fmla="*/ 69 w 197"/>
                <a:gd name="T35" fmla="*/ 323 h 353"/>
                <a:gd name="T36" fmla="*/ 69 w 197"/>
                <a:gd name="T37" fmla="*/ 353 h 353"/>
                <a:gd name="T38" fmla="*/ 52 w 197"/>
                <a:gd name="T39" fmla="*/ 353 h 353"/>
                <a:gd name="T40" fmla="*/ 43 w 197"/>
                <a:gd name="T41" fmla="*/ 343 h 353"/>
                <a:gd name="T42" fmla="*/ 34 w 197"/>
                <a:gd name="T43" fmla="*/ 323 h 353"/>
                <a:gd name="T44" fmla="*/ 26 w 197"/>
                <a:gd name="T45" fmla="*/ 333 h 353"/>
                <a:gd name="T46" fmla="*/ 26 w 197"/>
                <a:gd name="T47" fmla="*/ 353 h 353"/>
                <a:gd name="T48" fmla="*/ 17 w 197"/>
                <a:gd name="T49" fmla="*/ 343 h 353"/>
                <a:gd name="T50" fmla="*/ 0 w 197"/>
                <a:gd name="T51" fmla="*/ 235 h 353"/>
                <a:gd name="T52" fmla="*/ 9 w 197"/>
                <a:gd name="T53" fmla="*/ 69 h 353"/>
                <a:gd name="T54" fmla="*/ 9 w 197"/>
                <a:gd name="T55" fmla="*/ 20 h 353"/>
                <a:gd name="T56" fmla="*/ 9 w 197"/>
                <a:gd name="T57" fmla="*/ 10 h 35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97"/>
                <a:gd name="T88" fmla="*/ 0 h 353"/>
                <a:gd name="T89" fmla="*/ 197 w 197"/>
                <a:gd name="T90" fmla="*/ 353 h 35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97" h="353">
                  <a:moveTo>
                    <a:pt x="9" y="10"/>
                  </a:moveTo>
                  <a:lnTo>
                    <a:pt x="137" y="0"/>
                  </a:lnTo>
                  <a:lnTo>
                    <a:pt x="154" y="69"/>
                  </a:lnTo>
                  <a:lnTo>
                    <a:pt x="171" y="147"/>
                  </a:lnTo>
                  <a:lnTo>
                    <a:pt x="179" y="167"/>
                  </a:lnTo>
                  <a:lnTo>
                    <a:pt x="179" y="176"/>
                  </a:lnTo>
                  <a:lnTo>
                    <a:pt x="188" y="176"/>
                  </a:lnTo>
                  <a:lnTo>
                    <a:pt x="197" y="196"/>
                  </a:lnTo>
                  <a:lnTo>
                    <a:pt x="188" y="206"/>
                  </a:lnTo>
                  <a:lnTo>
                    <a:pt x="188" y="225"/>
                  </a:lnTo>
                  <a:lnTo>
                    <a:pt x="188" y="245"/>
                  </a:lnTo>
                  <a:lnTo>
                    <a:pt x="197" y="274"/>
                  </a:lnTo>
                  <a:lnTo>
                    <a:pt x="197" y="284"/>
                  </a:lnTo>
                  <a:lnTo>
                    <a:pt x="77" y="294"/>
                  </a:lnTo>
                  <a:lnTo>
                    <a:pt x="60" y="294"/>
                  </a:lnTo>
                  <a:lnTo>
                    <a:pt x="52" y="304"/>
                  </a:lnTo>
                  <a:lnTo>
                    <a:pt x="60" y="323"/>
                  </a:lnTo>
                  <a:lnTo>
                    <a:pt x="69" y="323"/>
                  </a:lnTo>
                  <a:lnTo>
                    <a:pt x="69" y="353"/>
                  </a:lnTo>
                  <a:lnTo>
                    <a:pt x="52" y="353"/>
                  </a:lnTo>
                  <a:lnTo>
                    <a:pt x="43" y="343"/>
                  </a:lnTo>
                  <a:lnTo>
                    <a:pt x="34" y="323"/>
                  </a:lnTo>
                  <a:lnTo>
                    <a:pt x="26" y="333"/>
                  </a:lnTo>
                  <a:lnTo>
                    <a:pt x="26" y="353"/>
                  </a:lnTo>
                  <a:lnTo>
                    <a:pt x="17" y="343"/>
                  </a:lnTo>
                  <a:lnTo>
                    <a:pt x="0" y="235"/>
                  </a:lnTo>
                  <a:lnTo>
                    <a:pt x="9" y="69"/>
                  </a:lnTo>
                  <a:lnTo>
                    <a:pt x="9" y="20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0" name="Freeform 82"/>
            <p:cNvSpPr>
              <a:spLocks/>
            </p:cNvSpPr>
            <p:nvPr/>
          </p:nvSpPr>
          <p:spPr bwMode="auto">
            <a:xfrm>
              <a:off x="3233" y="3429"/>
              <a:ext cx="410" cy="157"/>
            </a:xfrm>
            <a:custGeom>
              <a:avLst/>
              <a:gdLst>
                <a:gd name="T0" fmla="*/ 35 w 410"/>
                <a:gd name="T1" fmla="*/ 39 h 157"/>
                <a:gd name="T2" fmla="*/ 86 w 410"/>
                <a:gd name="T3" fmla="*/ 39 h 157"/>
                <a:gd name="T4" fmla="*/ 103 w 410"/>
                <a:gd name="T5" fmla="*/ 29 h 157"/>
                <a:gd name="T6" fmla="*/ 103 w 410"/>
                <a:gd name="T7" fmla="*/ 20 h 157"/>
                <a:gd name="T8" fmla="*/ 111 w 410"/>
                <a:gd name="T9" fmla="*/ 20 h 157"/>
                <a:gd name="T10" fmla="*/ 120 w 410"/>
                <a:gd name="T11" fmla="*/ 29 h 157"/>
                <a:gd name="T12" fmla="*/ 154 w 410"/>
                <a:gd name="T13" fmla="*/ 29 h 157"/>
                <a:gd name="T14" fmla="*/ 231 w 410"/>
                <a:gd name="T15" fmla="*/ 20 h 157"/>
                <a:gd name="T16" fmla="*/ 325 w 410"/>
                <a:gd name="T17" fmla="*/ 10 h 157"/>
                <a:gd name="T18" fmla="*/ 350 w 410"/>
                <a:gd name="T19" fmla="*/ 0 h 157"/>
                <a:gd name="T20" fmla="*/ 410 w 410"/>
                <a:gd name="T21" fmla="*/ 0 h 157"/>
                <a:gd name="T22" fmla="*/ 410 w 410"/>
                <a:gd name="T23" fmla="*/ 20 h 157"/>
                <a:gd name="T24" fmla="*/ 401 w 410"/>
                <a:gd name="T25" fmla="*/ 29 h 157"/>
                <a:gd name="T26" fmla="*/ 384 w 410"/>
                <a:gd name="T27" fmla="*/ 39 h 157"/>
                <a:gd name="T28" fmla="*/ 376 w 410"/>
                <a:gd name="T29" fmla="*/ 49 h 157"/>
                <a:gd name="T30" fmla="*/ 359 w 410"/>
                <a:gd name="T31" fmla="*/ 59 h 157"/>
                <a:gd name="T32" fmla="*/ 350 w 410"/>
                <a:gd name="T33" fmla="*/ 69 h 157"/>
                <a:gd name="T34" fmla="*/ 333 w 410"/>
                <a:gd name="T35" fmla="*/ 88 h 157"/>
                <a:gd name="T36" fmla="*/ 316 w 410"/>
                <a:gd name="T37" fmla="*/ 88 h 157"/>
                <a:gd name="T38" fmla="*/ 299 w 410"/>
                <a:gd name="T39" fmla="*/ 98 h 157"/>
                <a:gd name="T40" fmla="*/ 299 w 410"/>
                <a:gd name="T41" fmla="*/ 118 h 157"/>
                <a:gd name="T42" fmla="*/ 291 w 410"/>
                <a:gd name="T43" fmla="*/ 118 h 157"/>
                <a:gd name="T44" fmla="*/ 291 w 410"/>
                <a:gd name="T45" fmla="*/ 137 h 157"/>
                <a:gd name="T46" fmla="*/ 231 w 410"/>
                <a:gd name="T47" fmla="*/ 137 h 157"/>
                <a:gd name="T48" fmla="*/ 103 w 410"/>
                <a:gd name="T49" fmla="*/ 147 h 157"/>
                <a:gd name="T50" fmla="*/ 0 w 410"/>
                <a:gd name="T51" fmla="*/ 157 h 157"/>
                <a:gd name="T52" fmla="*/ 0 w 410"/>
                <a:gd name="T53" fmla="*/ 127 h 157"/>
                <a:gd name="T54" fmla="*/ 9 w 410"/>
                <a:gd name="T55" fmla="*/ 118 h 157"/>
                <a:gd name="T56" fmla="*/ 9 w 410"/>
                <a:gd name="T57" fmla="*/ 98 h 157"/>
                <a:gd name="T58" fmla="*/ 18 w 410"/>
                <a:gd name="T59" fmla="*/ 88 h 157"/>
                <a:gd name="T60" fmla="*/ 18 w 410"/>
                <a:gd name="T61" fmla="*/ 78 h 157"/>
                <a:gd name="T62" fmla="*/ 26 w 410"/>
                <a:gd name="T63" fmla="*/ 49 h 157"/>
                <a:gd name="T64" fmla="*/ 35 w 410"/>
                <a:gd name="T65" fmla="*/ 39 h 1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10"/>
                <a:gd name="T100" fmla="*/ 0 h 157"/>
                <a:gd name="T101" fmla="*/ 410 w 410"/>
                <a:gd name="T102" fmla="*/ 157 h 15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10" h="157">
                  <a:moveTo>
                    <a:pt x="35" y="39"/>
                  </a:moveTo>
                  <a:lnTo>
                    <a:pt x="86" y="39"/>
                  </a:lnTo>
                  <a:lnTo>
                    <a:pt x="103" y="29"/>
                  </a:lnTo>
                  <a:lnTo>
                    <a:pt x="103" y="20"/>
                  </a:lnTo>
                  <a:lnTo>
                    <a:pt x="111" y="20"/>
                  </a:lnTo>
                  <a:lnTo>
                    <a:pt x="120" y="29"/>
                  </a:lnTo>
                  <a:lnTo>
                    <a:pt x="154" y="29"/>
                  </a:lnTo>
                  <a:lnTo>
                    <a:pt x="231" y="20"/>
                  </a:lnTo>
                  <a:lnTo>
                    <a:pt x="325" y="10"/>
                  </a:lnTo>
                  <a:lnTo>
                    <a:pt x="350" y="0"/>
                  </a:lnTo>
                  <a:lnTo>
                    <a:pt x="410" y="0"/>
                  </a:lnTo>
                  <a:lnTo>
                    <a:pt x="410" y="20"/>
                  </a:lnTo>
                  <a:lnTo>
                    <a:pt x="401" y="29"/>
                  </a:lnTo>
                  <a:lnTo>
                    <a:pt x="384" y="39"/>
                  </a:lnTo>
                  <a:lnTo>
                    <a:pt x="376" y="49"/>
                  </a:lnTo>
                  <a:lnTo>
                    <a:pt x="359" y="59"/>
                  </a:lnTo>
                  <a:lnTo>
                    <a:pt x="350" y="69"/>
                  </a:lnTo>
                  <a:lnTo>
                    <a:pt x="333" y="88"/>
                  </a:lnTo>
                  <a:lnTo>
                    <a:pt x="316" y="88"/>
                  </a:lnTo>
                  <a:lnTo>
                    <a:pt x="299" y="98"/>
                  </a:lnTo>
                  <a:lnTo>
                    <a:pt x="299" y="118"/>
                  </a:lnTo>
                  <a:lnTo>
                    <a:pt x="291" y="118"/>
                  </a:lnTo>
                  <a:lnTo>
                    <a:pt x="291" y="137"/>
                  </a:lnTo>
                  <a:lnTo>
                    <a:pt x="231" y="137"/>
                  </a:lnTo>
                  <a:lnTo>
                    <a:pt x="103" y="147"/>
                  </a:lnTo>
                  <a:lnTo>
                    <a:pt x="0" y="157"/>
                  </a:lnTo>
                  <a:lnTo>
                    <a:pt x="0" y="127"/>
                  </a:lnTo>
                  <a:lnTo>
                    <a:pt x="9" y="118"/>
                  </a:lnTo>
                  <a:lnTo>
                    <a:pt x="9" y="98"/>
                  </a:lnTo>
                  <a:lnTo>
                    <a:pt x="18" y="88"/>
                  </a:lnTo>
                  <a:lnTo>
                    <a:pt x="18" y="78"/>
                  </a:lnTo>
                  <a:lnTo>
                    <a:pt x="26" y="49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1" name="Freeform 83"/>
            <p:cNvSpPr>
              <a:spLocks/>
            </p:cNvSpPr>
            <p:nvPr/>
          </p:nvSpPr>
          <p:spPr bwMode="auto">
            <a:xfrm>
              <a:off x="3268" y="3263"/>
              <a:ext cx="366" cy="205"/>
            </a:xfrm>
            <a:custGeom>
              <a:avLst/>
              <a:gdLst>
                <a:gd name="T0" fmla="*/ 290 w 366"/>
                <a:gd name="T1" fmla="*/ 176 h 205"/>
                <a:gd name="T2" fmla="*/ 315 w 366"/>
                <a:gd name="T3" fmla="*/ 166 h 205"/>
                <a:gd name="T4" fmla="*/ 332 w 366"/>
                <a:gd name="T5" fmla="*/ 137 h 205"/>
                <a:gd name="T6" fmla="*/ 341 w 366"/>
                <a:gd name="T7" fmla="*/ 127 h 205"/>
                <a:gd name="T8" fmla="*/ 349 w 366"/>
                <a:gd name="T9" fmla="*/ 117 h 205"/>
                <a:gd name="T10" fmla="*/ 366 w 366"/>
                <a:gd name="T11" fmla="*/ 107 h 205"/>
                <a:gd name="T12" fmla="*/ 366 w 366"/>
                <a:gd name="T13" fmla="*/ 97 h 205"/>
                <a:gd name="T14" fmla="*/ 358 w 366"/>
                <a:gd name="T15" fmla="*/ 88 h 205"/>
                <a:gd name="T16" fmla="*/ 341 w 366"/>
                <a:gd name="T17" fmla="*/ 78 h 205"/>
                <a:gd name="T18" fmla="*/ 332 w 366"/>
                <a:gd name="T19" fmla="*/ 58 h 205"/>
                <a:gd name="T20" fmla="*/ 332 w 366"/>
                <a:gd name="T21" fmla="*/ 29 h 205"/>
                <a:gd name="T22" fmla="*/ 324 w 366"/>
                <a:gd name="T23" fmla="*/ 29 h 205"/>
                <a:gd name="T24" fmla="*/ 307 w 366"/>
                <a:gd name="T25" fmla="*/ 19 h 205"/>
                <a:gd name="T26" fmla="*/ 298 w 366"/>
                <a:gd name="T27" fmla="*/ 19 h 205"/>
                <a:gd name="T28" fmla="*/ 290 w 366"/>
                <a:gd name="T29" fmla="*/ 19 h 205"/>
                <a:gd name="T30" fmla="*/ 281 w 366"/>
                <a:gd name="T31" fmla="*/ 19 h 205"/>
                <a:gd name="T32" fmla="*/ 273 w 366"/>
                <a:gd name="T33" fmla="*/ 29 h 205"/>
                <a:gd name="T34" fmla="*/ 264 w 366"/>
                <a:gd name="T35" fmla="*/ 19 h 205"/>
                <a:gd name="T36" fmla="*/ 247 w 366"/>
                <a:gd name="T37" fmla="*/ 19 h 205"/>
                <a:gd name="T38" fmla="*/ 238 w 366"/>
                <a:gd name="T39" fmla="*/ 0 h 205"/>
                <a:gd name="T40" fmla="*/ 213 w 366"/>
                <a:gd name="T41" fmla="*/ 0 h 205"/>
                <a:gd name="T42" fmla="*/ 213 w 366"/>
                <a:gd name="T43" fmla="*/ 19 h 205"/>
                <a:gd name="T44" fmla="*/ 204 w 366"/>
                <a:gd name="T45" fmla="*/ 29 h 205"/>
                <a:gd name="T46" fmla="*/ 196 w 366"/>
                <a:gd name="T47" fmla="*/ 29 h 205"/>
                <a:gd name="T48" fmla="*/ 187 w 366"/>
                <a:gd name="T49" fmla="*/ 39 h 205"/>
                <a:gd name="T50" fmla="*/ 187 w 366"/>
                <a:gd name="T51" fmla="*/ 49 h 205"/>
                <a:gd name="T52" fmla="*/ 170 w 366"/>
                <a:gd name="T53" fmla="*/ 58 h 205"/>
                <a:gd name="T54" fmla="*/ 170 w 366"/>
                <a:gd name="T55" fmla="*/ 78 h 205"/>
                <a:gd name="T56" fmla="*/ 162 w 366"/>
                <a:gd name="T57" fmla="*/ 88 h 205"/>
                <a:gd name="T58" fmla="*/ 153 w 366"/>
                <a:gd name="T59" fmla="*/ 88 h 205"/>
                <a:gd name="T60" fmla="*/ 145 w 366"/>
                <a:gd name="T61" fmla="*/ 78 h 205"/>
                <a:gd name="T62" fmla="*/ 136 w 366"/>
                <a:gd name="T63" fmla="*/ 78 h 205"/>
                <a:gd name="T64" fmla="*/ 136 w 366"/>
                <a:gd name="T65" fmla="*/ 88 h 205"/>
                <a:gd name="T66" fmla="*/ 128 w 366"/>
                <a:gd name="T67" fmla="*/ 97 h 205"/>
                <a:gd name="T68" fmla="*/ 119 w 366"/>
                <a:gd name="T69" fmla="*/ 88 h 205"/>
                <a:gd name="T70" fmla="*/ 111 w 366"/>
                <a:gd name="T71" fmla="*/ 97 h 205"/>
                <a:gd name="T72" fmla="*/ 102 w 366"/>
                <a:gd name="T73" fmla="*/ 107 h 205"/>
                <a:gd name="T74" fmla="*/ 93 w 366"/>
                <a:gd name="T75" fmla="*/ 97 h 205"/>
                <a:gd name="T76" fmla="*/ 68 w 366"/>
                <a:gd name="T77" fmla="*/ 97 h 205"/>
                <a:gd name="T78" fmla="*/ 59 w 366"/>
                <a:gd name="T79" fmla="*/ 117 h 205"/>
                <a:gd name="T80" fmla="*/ 59 w 366"/>
                <a:gd name="T81" fmla="*/ 127 h 205"/>
                <a:gd name="T82" fmla="*/ 42 w 366"/>
                <a:gd name="T83" fmla="*/ 137 h 205"/>
                <a:gd name="T84" fmla="*/ 42 w 366"/>
                <a:gd name="T85" fmla="*/ 156 h 205"/>
                <a:gd name="T86" fmla="*/ 34 w 366"/>
                <a:gd name="T87" fmla="*/ 166 h 205"/>
                <a:gd name="T88" fmla="*/ 17 w 366"/>
                <a:gd name="T89" fmla="*/ 156 h 205"/>
                <a:gd name="T90" fmla="*/ 8 w 366"/>
                <a:gd name="T91" fmla="*/ 166 h 205"/>
                <a:gd name="T92" fmla="*/ 0 w 366"/>
                <a:gd name="T93" fmla="*/ 176 h 205"/>
                <a:gd name="T94" fmla="*/ 8 w 366"/>
                <a:gd name="T95" fmla="*/ 176 h 205"/>
                <a:gd name="T96" fmla="*/ 8 w 366"/>
                <a:gd name="T97" fmla="*/ 186 h 205"/>
                <a:gd name="T98" fmla="*/ 0 w 366"/>
                <a:gd name="T99" fmla="*/ 205 h 205"/>
                <a:gd name="T100" fmla="*/ 51 w 366"/>
                <a:gd name="T101" fmla="*/ 205 h 205"/>
                <a:gd name="T102" fmla="*/ 68 w 366"/>
                <a:gd name="T103" fmla="*/ 195 h 205"/>
                <a:gd name="T104" fmla="*/ 68 w 366"/>
                <a:gd name="T105" fmla="*/ 186 h 205"/>
                <a:gd name="T106" fmla="*/ 76 w 366"/>
                <a:gd name="T107" fmla="*/ 186 h 205"/>
                <a:gd name="T108" fmla="*/ 85 w 366"/>
                <a:gd name="T109" fmla="*/ 195 h 205"/>
                <a:gd name="T110" fmla="*/ 119 w 366"/>
                <a:gd name="T111" fmla="*/ 195 h 205"/>
                <a:gd name="T112" fmla="*/ 196 w 366"/>
                <a:gd name="T113" fmla="*/ 186 h 205"/>
                <a:gd name="T114" fmla="*/ 290 w 366"/>
                <a:gd name="T115" fmla="*/ 176 h 20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66"/>
                <a:gd name="T175" fmla="*/ 0 h 205"/>
                <a:gd name="T176" fmla="*/ 366 w 366"/>
                <a:gd name="T177" fmla="*/ 205 h 20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66" h="205">
                  <a:moveTo>
                    <a:pt x="290" y="176"/>
                  </a:moveTo>
                  <a:lnTo>
                    <a:pt x="315" y="166"/>
                  </a:lnTo>
                  <a:lnTo>
                    <a:pt x="332" y="137"/>
                  </a:lnTo>
                  <a:lnTo>
                    <a:pt x="341" y="127"/>
                  </a:lnTo>
                  <a:lnTo>
                    <a:pt x="349" y="117"/>
                  </a:lnTo>
                  <a:lnTo>
                    <a:pt x="366" y="107"/>
                  </a:lnTo>
                  <a:lnTo>
                    <a:pt x="366" y="97"/>
                  </a:lnTo>
                  <a:lnTo>
                    <a:pt x="358" y="88"/>
                  </a:lnTo>
                  <a:lnTo>
                    <a:pt x="341" y="78"/>
                  </a:lnTo>
                  <a:lnTo>
                    <a:pt x="332" y="58"/>
                  </a:lnTo>
                  <a:lnTo>
                    <a:pt x="332" y="29"/>
                  </a:lnTo>
                  <a:lnTo>
                    <a:pt x="324" y="29"/>
                  </a:lnTo>
                  <a:lnTo>
                    <a:pt x="307" y="19"/>
                  </a:lnTo>
                  <a:lnTo>
                    <a:pt x="298" y="19"/>
                  </a:lnTo>
                  <a:lnTo>
                    <a:pt x="290" y="19"/>
                  </a:lnTo>
                  <a:lnTo>
                    <a:pt x="281" y="19"/>
                  </a:lnTo>
                  <a:lnTo>
                    <a:pt x="273" y="29"/>
                  </a:lnTo>
                  <a:lnTo>
                    <a:pt x="264" y="19"/>
                  </a:lnTo>
                  <a:lnTo>
                    <a:pt x="247" y="19"/>
                  </a:lnTo>
                  <a:lnTo>
                    <a:pt x="238" y="0"/>
                  </a:lnTo>
                  <a:lnTo>
                    <a:pt x="213" y="0"/>
                  </a:lnTo>
                  <a:lnTo>
                    <a:pt x="213" y="19"/>
                  </a:lnTo>
                  <a:lnTo>
                    <a:pt x="204" y="29"/>
                  </a:lnTo>
                  <a:lnTo>
                    <a:pt x="196" y="29"/>
                  </a:lnTo>
                  <a:lnTo>
                    <a:pt x="187" y="39"/>
                  </a:lnTo>
                  <a:lnTo>
                    <a:pt x="187" y="49"/>
                  </a:lnTo>
                  <a:lnTo>
                    <a:pt x="170" y="58"/>
                  </a:lnTo>
                  <a:lnTo>
                    <a:pt x="170" y="78"/>
                  </a:lnTo>
                  <a:lnTo>
                    <a:pt x="162" y="88"/>
                  </a:lnTo>
                  <a:lnTo>
                    <a:pt x="153" y="88"/>
                  </a:lnTo>
                  <a:lnTo>
                    <a:pt x="145" y="78"/>
                  </a:lnTo>
                  <a:lnTo>
                    <a:pt x="136" y="78"/>
                  </a:lnTo>
                  <a:lnTo>
                    <a:pt x="136" y="88"/>
                  </a:lnTo>
                  <a:lnTo>
                    <a:pt x="128" y="97"/>
                  </a:lnTo>
                  <a:lnTo>
                    <a:pt x="119" y="88"/>
                  </a:lnTo>
                  <a:lnTo>
                    <a:pt x="111" y="97"/>
                  </a:lnTo>
                  <a:lnTo>
                    <a:pt x="102" y="107"/>
                  </a:lnTo>
                  <a:lnTo>
                    <a:pt x="93" y="97"/>
                  </a:lnTo>
                  <a:lnTo>
                    <a:pt x="68" y="97"/>
                  </a:lnTo>
                  <a:lnTo>
                    <a:pt x="59" y="117"/>
                  </a:lnTo>
                  <a:lnTo>
                    <a:pt x="59" y="127"/>
                  </a:lnTo>
                  <a:lnTo>
                    <a:pt x="42" y="137"/>
                  </a:lnTo>
                  <a:lnTo>
                    <a:pt x="42" y="156"/>
                  </a:lnTo>
                  <a:lnTo>
                    <a:pt x="34" y="166"/>
                  </a:lnTo>
                  <a:lnTo>
                    <a:pt x="17" y="156"/>
                  </a:lnTo>
                  <a:lnTo>
                    <a:pt x="8" y="166"/>
                  </a:lnTo>
                  <a:lnTo>
                    <a:pt x="0" y="176"/>
                  </a:lnTo>
                  <a:lnTo>
                    <a:pt x="8" y="176"/>
                  </a:lnTo>
                  <a:lnTo>
                    <a:pt x="8" y="186"/>
                  </a:lnTo>
                  <a:lnTo>
                    <a:pt x="0" y="205"/>
                  </a:lnTo>
                  <a:lnTo>
                    <a:pt x="51" y="205"/>
                  </a:lnTo>
                  <a:lnTo>
                    <a:pt x="68" y="195"/>
                  </a:lnTo>
                  <a:lnTo>
                    <a:pt x="68" y="186"/>
                  </a:lnTo>
                  <a:lnTo>
                    <a:pt x="76" y="186"/>
                  </a:lnTo>
                  <a:lnTo>
                    <a:pt x="85" y="195"/>
                  </a:lnTo>
                  <a:lnTo>
                    <a:pt x="119" y="195"/>
                  </a:lnTo>
                  <a:lnTo>
                    <a:pt x="196" y="186"/>
                  </a:lnTo>
                  <a:lnTo>
                    <a:pt x="290" y="176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2" name="Freeform 84"/>
            <p:cNvSpPr>
              <a:spLocks/>
            </p:cNvSpPr>
            <p:nvPr/>
          </p:nvSpPr>
          <p:spPr bwMode="auto">
            <a:xfrm>
              <a:off x="3327" y="3067"/>
              <a:ext cx="154" cy="303"/>
            </a:xfrm>
            <a:custGeom>
              <a:avLst/>
              <a:gdLst>
                <a:gd name="T0" fmla="*/ 0 w 154"/>
                <a:gd name="T1" fmla="*/ 293 h 303"/>
                <a:gd name="T2" fmla="*/ 0 w 154"/>
                <a:gd name="T3" fmla="*/ 274 h 303"/>
                <a:gd name="T4" fmla="*/ 17 w 154"/>
                <a:gd name="T5" fmla="*/ 254 h 303"/>
                <a:gd name="T6" fmla="*/ 17 w 154"/>
                <a:gd name="T7" fmla="*/ 245 h 303"/>
                <a:gd name="T8" fmla="*/ 26 w 154"/>
                <a:gd name="T9" fmla="*/ 235 h 303"/>
                <a:gd name="T10" fmla="*/ 26 w 154"/>
                <a:gd name="T11" fmla="*/ 225 h 303"/>
                <a:gd name="T12" fmla="*/ 17 w 154"/>
                <a:gd name="T13" fmla="*/ 215 h 303"/>
                <a:gd name="T14" fmla="*/ 9 w 154"/>
                <a:gd name="T15" fmla="*/ 19 h 303"/>
                <a:gd name="T16" fmla="*/ 17 w 154"/>
                <a:gd name="T17" fmla="*/ 19 h 303"/>
                <a:gd name="T18" fmla="*/ 26 w 154"/>
                <a:gd name="T19" fmla="*/ 19 h 303"/>
                <a:gd name="T20" fmla="*/ 34 w 154"/>
                <a:gd name="T21" fmla="*/ 19 h 303"/>
                <a:gd name="T22" fmla="*/ 43 w 154"/>
                <a:gd name="T23" fmla="*/ 10 h 303"/>
                <a:gd name="T24" fmla="*/ 52 w 154"/>
                <a:gd name="T25" fmla="*/ 10 h 303"/>
                <a:gd name="T26" fmla="*/ 137 w 154"/>
                <a:gd name="T27" fmla="*/ 0 h 303"/>
                <a:gd name="T28" fmla="*/ 154 w 154"/>
                <a:gd name="T29" fmla="*/ 196 h 303"/>
                <a:gd name="T30" fmla="*/ 154 w 154"/>
                <a:gd name="T31" fmla="*/ 215 h 303"/>
                <a:gd name="T32" fmla="*/ 145 w 154"/>
                <a:gd name="T33" fmla="*/ 225 h 303"/>
                <a:gd name="T34" fmla="*/ 137 w 154"/>
                <a:gd name="T35" fmla="*/ 225 h 303"/>
                <a:gd name="T36" fmla="*/ 128 w 154"/>
                <a:gd name="T37" fmla="*/ 235 h 303"/>
                <a:gd name="T38" fmla="*/ 128 w 154"/>
                <a:gd name="T39" fmla="*/ 245 h 303"/>
                <a:gd name="T40" fmla="*/ 111 w 154"/>
                <a:gd name="T41" fmla="*/ 254 h 303"/>
                <a:gd name="T42" fmla="*/ 103 w 154"/>
                <a:gd name="T43" fmla="*/ 284 h 303"/>
                <a:gd name="T44" fmla="*/ 94 w 154"/>
                <a:gd name="T45" fmla="*/ 284 h 303"/>
                <a:gd name="T46" fmla="*/ 86 w 154"/>
                <a:gd name="T47" fmla="*/ 274 h 303"/>
                <a:gd name="T48" fmla="*/ 77 w 154"/>
                <a:gd name="T49" fmla="*/ 274 h 303"/>
                <a:gd name="T50" fmla="*/ 77 w 154"/>
                <a:gd name="T51" fmla="*/ 284 h 303"/>
                <a:gd name="T52" fmla="*/ 69 w 154"/>
                <a:gd name="T53" fmla="*/ 293 h 303"/>
                <a:gd name="T54" fmla="*/ 60 w 154"/>
                <a:gd name="T55" fmla="*/ 284 h 303"/>
                <a:gd name="T56" fmla="*/ 52 w 154"/>
                <a:gd name="T57" fmla="*/ 293 h 303"/>
                <a:gd name="T58" fmla="*/ 43 w 154"/>
                <a:gd name="T59" fmla="*/ 303 h 303"/>
                <a:gd name="T60" fmla="*/ 34 w 154"/>
                <a:gd name="T61" fmla="*/ 293 h 303"/>
                <a:gd name="T62" fmla="*/ 9 w 154"/>
                <a:gd name="T63" fmla="*/ 293 h 303"/>
                <a:gd name="T64" fmla="*/ 0 w 154"/>
                <a:gd name="T65" fmla="*/ 303 h 303"/>
                <a:gd name="T66" fmla="*/ 0 w 154"/>
                <a:gd name="T67" fmla="*/ 293 h 30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4"/>
                <a:gd name="T103" fmla="*/ 0 h 303"/>
                <a:gd name="T104" fmla="*/ 154 w 154"/>
                <a:gd name="T105" fmla="*/ 303 h 30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4" h="303">
                  <a:moveTo>
                    <a:pt x="0" y="293"/>
                  </a:moveTo>
                  <a:lnTo>
                    <a:pt x="0" y="274"/>
                  </a:lnTo>
                  <a:lnTo>
                    <a:pt x="17" y="254"/>
                  </a:lnTo>
                  <a:lnTo>
                    <a:pt x="17" y="245"/>
                  </a:lnTo>
                  <a:lnTo>
                    <a:pt x="26" y="235"/>
                  </a:lnTo>
                  <a:lnTo>
                    <a:pt x="26" y="225"/>
                  </a:lnTo>
                  <a:lnTo>
                    <a:pt x="17" y="215"/>
                  </a:lnTo>
                  <a:lnTo>
                    <a:pt x="9" y="19"/>
                  </a:lnTo>
                  <a:lnTo>
                    <a:pt x="17" y="19"/>
                  </a:lnTo>
                  <a:lnTo>
                    <a:pt x="26" y="19"/>
                  </a:lnTo>
                  <a:lnTo>
                    <a:pt x="34" y="19"/>
                  </a:lnTo>
                  <a:lnTo>
                    <a:pt x="43" y="10"/>
                  </a:lnTo>
                  <a:lnTo>
                    <a:pt x="52" y="10"/>
                  </a:lnTo>
                  <a:lnTo>
                    <a:pt x="137" y="0"/>
                  </a:lnTo>
                  <a:lnTo>
                    <a:pt x="154" y="196"/>
                  </a:lnTo>
                  <a:lnTo>
                    <a:pt x="154" y="215"/>
                  </a:lnTo>
                  <a:lnTo>
                    <a:pt x="145" y="225"/>
                  </a:lnTo>
                  <a:lnTo>
                    <a:pt x="137" y="225"/>
                  </a:lnTo>
                  <a:lnTo>
                    <a:pt x="128" y="235"/>
                  </a:lnTo>
                  <a:lnTo>
                    <a:pt x="128" y="245"/>
                  </a:lnTo>
                  <a:lnTo>
                    <a:pt x="111" y="254"/>
                  </a:lnTo>
                  <a:lnTo>
                    <a:pt x="103" y="284"/>
                  </a:lnTo>
                  <a:lnTo>
                    <a:pt x="94" y="284"/>
                  </a:lnTo>
                  <a:lnTo>
                    <a:pt x="86" y="274"/>
                  </a:lnTo>
                  <a:lnTo>
                    <a:pt x="77" y="274"/>
                  </a:lnTo>
                  <a:lnTo>
                    <a:pt x="77" y="284"/>
                  </a:lnTo>
                  <a:lnTo>
                    <a:pt x="69" y="293"/>
                  </a:lnTo>
                  <a:lnTo>
                    <a:pt x="60" y="284"/>
                  </a:lnTo>
                  <a:lnTo>
                    <a:pt x="52" y="293"/>
                  </a:lnTo>
                  <a:lnTo>
                    <a:pt x="43" y="303"/>
                  </a:lnTo>
                  <a:lnTo>
                    <a:pt x="34" y="293"/>
                  </a:lnTo>
                  <a:lnTo>
                    <a:pt x="9" y="293"/>
                  </a:lnTo>
                  <a:lnTo>
                    <a:pt x="0" y="30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3" name="Freeform 85"/>
            <p:cNvSpPr>
              <a:spLocks/>
            </p:cNvSpPr>
            <p:nvPr/>
          </p:nvSpPr>
          <p:spPr bwMode="auto">
            <a:xfrm>
              <a:off x="3148" y="3028"/>
              <a:ext cx="205" cy="411"/>
            </a:xfrm>
            <a:custGeom>
              <a:avLst/>
              <a:gdLst>
                <a:gd name="T0" fmla="*/ 34 w 205"/>
                <a:gd name="T1" fmla="*/ 9 h 411"/>
                <a:gd name="T2" fmla="*/ 171 w 205"/>
                <a:gd name="T3" fmla="*/ 0 h 411"/>
                <a:gd name="T4" fmla="*/ 171 w 205"/>
                <a:gd name="T5" fmla="*/ 19 h 411"/>
                <a:gd name="T6" fmla="*/ 179 w 205"/>
                <a:gd name="T7" fmla="*/ 29 h 411"/>
                <a:gd name="T8" fmla="*/ 179 w 205"/>
                <a:gd name="T9" fmla="*/ 49 h 411"/>
                <a:gd name="T10" fmla="*/ 188 w 205"/>
                <a:gd name="T11" fmla="*/ 58 h 411"/>
                <a:gd name="T12" fmla="*/ 196 w 205"/>
                <a:gd name="T13" fmla="*/ 254 h 411"/>
                <a:gd name="T14" fmla="*/ 205 w 205"/>
                <a:gd name="T15" fmla="*/ 264 h 411"/>
                <a:gd name="T16" fmla="*/ 205 w 205"/>
                <a:gd name="T17" fmla="*/ 274 h 411"/>
                <a:gd name="T18" fmla="*/ 196 w 205"/>
                <a:gd name="T19" fmla="*/ 284 h 411"/>
                <a:gd name="T20" fmla="*/ 196 w 205"/>
                <a:gd name="T21" fmla="*/ 293 h 411"/>
                <a:gd name="T22" fmla="*/ 179 w 205"/>
                <a:gd name="T23" fmla="*/ 313 h 411"/>
                <a:gd name="T24" fmla="*/ 179 w 205"/>
                <a:gd name="T25" fmla="*/ 332 h 411"/>
                <a:gd name="T26" fmla="*/ 179 w 205"/>
                <a:gd name="T27" fmla="*/ 342 h 411"/>
                <a:gd name="T28" fmla="*/ 179 w 205"/>
                <a:gd name="T29" fmla="*/ 352 h 411"/>
                <a:gd name="T30" fmla="*/ 179 w 205"/>
                <a:gd name="T31" fmla="*/ 362 h 411"/>
                <a:gd name="T32" fmla="*/ 162 w 205"/>
                <a:gd name="T33" fmla="*/ 372 h 411"/>
                <a:gd name="T34" fmla="*/ 162 w 205"/>
                <a:gd name="T35" fmla="*/ 391 h 411"/>
                <a:gd name="T36" fmla="*/ 154 w 205"/>
                <a:gd name="T37" fmla="*/ 401 h 411"/>
                <a:gd name="T38" fmla="*/ 137 w 205"/>
                <a:gd name="T39" fmla="*/ 391 h 411"/>
                <a:gd name="T40" fmla="*/ 128 w 205"/>
                <a:gd name="T41" fmla="*/ 401 h 411"/>
                <a:gd name="T42" fmla="*/ 120 w 205"/>
                <a:gd name="T43" fmla="*/ 411 h 411"/>
                <a:gd name="T44" fmla="*/ 111 w 205"/>
                <a:gd name="T45" fmla="*/ 391 h 411"/>
                <a:gd name="T46" fmla="*/ 111 w 205"/>
                <a:gd name="T47" fmla="*/ 381 h 411"/>
                <a:gd name="T48" fmla="*/ 103 w 205"/>
                <a:gd name="T49" fmla="*/ 352 h 411"/>
                <a:gd name="T50" fmla="*/ 68 w 205"/>
                <a:gd name="T51" fmla="*/ 332 h 411"/>
                <a:gd name="T52" fmla="*/ 60 w 205"/>
                <a:gd name="T53" fmla="*/ 323 h 411"/>
                <a:gd name="T54" fmla="*/ 60 w 205"/>
                <a:gd name="T55" fmla="*/ 303 h 411"/>
                <a:gd name="T56" fmla="*/ 68 w 205"/>
                <a:gd name="T57" fmla="*/ 293 h 411"/>
                <a:gd name="T58" fmla="*/ 68 w 205"/>
                <a:gd name="T59" fmla="*/ 274 h 411"/>
                <a:gd name="T60" fmla="*/ 60 w 205"/>
                <a:gd name="T61" fmla="*/ 264 h 411"/>
                <a:gd name="T62" fmla="*/ 51 w 205"/>
                <a:gd name="T63" fmla="*/ 274 h 411"/>
                <a:gd name="T64" fmla="*/ 51 w 205"/>
                <a:gd name="T65" fmla="*/ 274 h 411"/>
                <a:gd name="T66" fmla="*/ 43 w 205"/>
                <a:gd name="T67" fmla="*/ 264 h 411"/>
                <a:gd name="T68" fmla="*/ 43 w 205"/>
                <a:gd name="T69" fmla="*/ 254 h 411"/>
                <a:gd name="T70" fmla="*/ 34 w 205"/>
                <a:gd name="T71" fmla="*/ 235 h 411"/>
                <a:gd name="T72" fmla="*/ 17 w 205"/>
                <a:gd name="T73" fmla="*/ 225 h 411"/>
                <a:gd name="T74" fmla="*/ 0 w 205"/>
                <a:gd name="T75" fmla="*/ 195 h 411"/>
                <a:gd name="T76" fmla="*/ 0 w 205"/>
                <a:gd name="T77" fmla="*/ 166 h 411"/>
                <a:gd name="T78" fmla="*/ 17 w 205"/>
                <a:gd name="T79" fmla="*/ 127 h 411"/>
                <a:gd name="T80" fmla="*/ 26 w 205"/>
                <a:gd name="T81" fmla="*/ 107 h 411"/>
                <a:gd name="T82" fmla="*/ 17 w 205"/>
                <a:gd name="T83" fmla="*/ 97 h 411"/>
                <a:gd name="T84" fmla="*/ 26 w 205"/>
                <a:gd name="T85" fmla="*/ 88 h 411"/>
                <a:gd name="T86" fmla="*/ 51 w 205"/>
                <a:gd name="T87" fmla="*/ 78 h 411"/>
                <a:gd name="T88" fmla="*/ 60 w 205"/>
                <a:gd name="T89" fmla="*/ 58 h 411"/>
                <a:gd name="T90" fmla="*/ 60 w 205"/>
                <a:gd name="T91" fmla="*/ 29 h 411"/>
                <a:gd name="T92" fmla="*/ 43 w 205"/>
                <a:gd name="T93" fmla="*/ 19 h 411"/>
                <a:gd name="T94" fmla="*/ 34 w 205"/>
                <a:gd name="T95" fmla="*/ 9 h 4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5"/>
                <a:gd name="T145" fmla="*/ 0 h 411"/>
                <a:gd name="T146" fmla="*/ 205 w 205"/>
                <a:gd name="T147" fmla="*/ 411 h 4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5" h="411">
                  <a:moveTo>
                    <a:pt x="34" y="9"/>
                  </a:moveTo>
                  <a:lnTo>
                    <a:pt x="171" y="0"/>
                  </a:lnTo>
                  <a:lnTo>
                    <a:pt x="171" y="19"/>
                  </a:lnTo>
                  <a:lnTo>
                    <a:pt x="179" y="29"/>
                  </a:lnTo>
                  <a:lnTo>
                    <a:pt x="179" y="49"/>
                  </a:lnTo>
                  <a:lnTo>
                    <a:pt x="188" y="58"/>
                  </a:lnTo>
                  <a:lnTo>
                    <a:pt x="196" y="254"/>
                  </a:lnTo>
                  <a:lnTo>
                    <a:pt x="205" y="264"/>
                  </a:lnTo>
                  <a:lnTo>
                    <a:pt x="205" y="274"/>
                  </a:lnTo>
                  <a:lnTo>
                    <a:pt x="196" y="284"/>
                  </a:lnTo>
                  <a:lnTo>
                    <a:pt x="196" y="293"/>
                  </a:lnTo>
                  <a:lnTo>
                    <a:pt x="179" y="313"/>
                  </a:lnTo>
                  <a:lnTo>
                    <a:pt x="179" y="332"/>
                  </a:lnTo>
                  <a:lnTo>
                    <a:pt x="179" y="342"/>
                  </a:lnTo>
                  <a:lnTo>
                    <a:pt x="179" y="352"/>
                  </a:lnTo>
                  <a:lnTo>
                    <a:pt x="179" y="362"/>
                  </a:lnTo>
                  <a:lnTo>
                    <a:pt x="162" y="372"/>
                  </a:lnTo>
                  <a:lnTo>
                    <a:pt x="162" y="391"/>
                  </a:lnTo>
                  <a:lnTo>
                    <a:pt x="154" y="401"/>
                  </a:lnTo>
                  <a:lnTo>
                    <a:pt x="137" y="391"/>
                  </a:lnTo>
                  <a:lnTo>
                    <a:pt x="128" y="401"/>
                  </a:lnTo>
                  <a:lnTo>
                    <a:pt x="120" y="411"/>
                  </a:lnTo>
                  <a:lnTo>
                    <a:pt x="111" y="391"/>
                  </a:lnTo>
                  <a:lnTo>
                    <a:pt x="111" y="381"/>
                  </a:lnTo>
                  <a:lnTo>
                    <a:pt x="103" y="352"/>
                  </a:lnTo>
                  <a:lnTo>
                    <a:pt x="68" y="332"/>
                  </a:lnTo>
                  <a:lnTo>
                    <a:pt x="60" y="323"/>
                  </a:lnTo>
                  <a:lnTo>
                    <a:pt x="60" y="303"/>
                  </a:lnTo>
                  <a:lnTo>
                    <a:pt x="68" y="293"/>
                  </a:lnTo>
                  <a:lnTo>
                    <a:pt x="68" y="274"/>
                  </a:lnTo>
                  <a:lnTo>
                    <a:pt x="60" y="264"/>
                  </a:lnTo>
                  <a:lnTo>
                    <a:pt x="51" y="274"/>
                  </a:lnTo>
                  <a:lnTo>
                    <a:pt x="43" y="264"/>
                  </a:lnTo>
                  <a:lnTo>
                    <a:pt x="43" y="254"/>
                  </a:lnTo>
                  <a:lnTo>
                    <a:pt x="34" y="235"/>
                  </a:lnTo>
                  <a:lnTo>
                    <a:pt x="17" y="225"/>
                  </a:lnTo>
                  <a:lnTo>
                    <a:pt x="0" y="195"/>
                  </a:lnTo>
                  <a:lnTo>
                    <a:pt x="0" y="166"/>
                  </a:lnTo>
                  <a:lnTo>
                    <a:pt x="17" y="127"/>
                  </a:lnTo>
                  <a:lnTo>
                    <a:pt x="26" y="107"/>
                  </a:lnTo>
                  <a:lnTo>
                    <a:pt x="17" y="97"/>
                  </a:lnTo>
                  <a:lnTo>
                    <a:pt x="26" y="88"/>
                  </a:lnTo>
                  <a:lnTo>
                    <a:pt x="51" y="78"/>
                  </a:lnTo>
                  <a:lnTo>
                    <a:pt x="60" y="58"/>
                  </a:lnTo>
                  <a:lnTo>
                    <a:pt x="60" y="29"/>
                  </a:lnTo>
                  <a:lnTo>
                    <a:pt x="43" y="19"/>
                  </a:lnTo>
                  <a:lnTo>
                    <a:pt x="34" y="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4" name="Freeform 86"/>
            <p:cNvSpPr>
              <a:spLocks/>
            </p:cNvSpPr>
            <p:nvPr/>
          </p:nvSpPr>
          <p:spPr bwMode="auto">
            <a:xfrm>
              <a:off x="3071" y="2714"/>
              <a:ext cx="273" cy="323"/>
            </a:xfrm>
            <a:custGeom>
              <a:avLst/>
              <a:gdLst>
                <a:gd name="T0" fmla="*/ 43 w 273"/>
                <a:gd name="T1" fmla="*/ 20 h 323"/>
                <a:gd name="T2" fmla="*/ 52 w 273"/>
                <a:gd name="T3" fmla="*/ 20 h 323"/>
                <a:gd name="T4" fmla="*/ 77 w 273"/>
                <a:gd name="T5" fmla="*/ 0 h 323"/>
                <a:gd name="T6" fmla="*/ 94 w 273"/>
                <a:gd name="T7" fmla="*/ 0 h 323"/>
                <a:gd name="T8" fmla="*/ 94 w 273"/>
                <a:gd name="T9" fmla="*/ 20 h 323"/>
                <a:gd name="T10" fmla="*/ 111 w 273"/>
                <a:gd name="T11" fmla="*/ 30 h 323"/>
                <a:gd name="T12" fmla="*/ 120 w 273"/>
                <a:gd name="T13" fmla="*/ 30 h 323"/>
                <a:gd name="T14" fmla="*/ 128 w 273"/>
                <a:gd name="T15" fmla="*/ 39 h 323"/>
                <a:gd name="T16" fmla="*/ 154 w 273"/>
                <a:gd name="T17" fmla="*/ 49 h 323"/>
                <a:gd name="T18" fmla="*/ 180 w 273"/>
                <a:gd name="T19" fmla="*/ 49 h 323"/>
                <a:gd name="T20" fmla="*/ 188 w 273"/>
                <a:gd name="T21" fmla="*/ 59 h 323"/>
                <a:gd name="T22" fmla="*/ 197 w 273"/>
                <a:gd name="T23" fmla="*/ 59 h 323"/>
                <a:gd name="T24" fmla="*/ 222 w 273"/>
                <a:gd name="T25" fmla="*/ 69 h 323"/>
                <a:gd name="T26" fmla="*/ 231 w 273"/>
                <a:gd name="T27" fmla="*/ 79 h 323"/>
                <a:gd name="T28" fmla="*/ 231 w 273"/>
                <a:gd name="T29" fmla="*/ 108 h 323"/>
                <a:gd name="T30" fmla="*/ 239 w 273"/>
                <a:gd name="T31" fmla="*/ 108 h 323"/>
                <a:gd name="T32" fmla="*/ 248 w 273"/>
                <a:gd name="T33" fmla="*/ 128 h 323"/>
                <a:gd name="T34" fmla="*/ 239 w 273"/>
                <a:gd name="T35" fmla="*/ 137 h 323"/>
                <a:gd name="T36" fmla="*/ 231 w 273"/>
                <a:gd name="T37" fmla="*/ 147 h 323"/>
                <a:gd name="T38" fmla="*/ 231 w 273"/>
                <a:gd name="T39" fmla="*/ 157 h 323"/>
                <a:gd name="T40" fmla="*/ 231 w 273"/>
                <a:gd name="T41" fmla="*/ 167 h 323"/>
                <a:gd name="T42" fmla="*/ 248 w 273"/>
                <a:gd name="T43" fmla="*/ 147 h 323"/>
                <a:gd name="T44" fmla="*/ 256 w 273"/>
                <a:gd name="T45" fmla="*/ 137 h 323"/>
                <a:gd name="T46" fmla="*/ 265 w 273"/>
                <a:gd name="T47" fmla="*/ 118 h 323"/>
                <a:gd name="T48" fmla="*/ 273 w 273"/>
                <a:gd name="T49" fmla="*/ 108 h 323"/>
                <a:gd name="T50" fmla="*/ 273 w 273"/>
                <a:gd name="T51" fmla="*/ 118 h 323"/>
                <a:gd name="T52" fmla="*/ 265 w 273"/>
                <a:gd name="T53" fmla="*/ 137 h 323"/>
                <a:gd name="T54" fmla="*/ 256 w 273"/>
                <a:gd name="T55" fmla="*/ 157 h 323"/>
                <a:gd name="T56" fmla="*/ 248 w 273"/>
                <a:gd name="T57" fmla="*/ 167 h 323"/>
                <a:gd name="T58" fmla="*/ 248 w 273"/>
                <a:gd name="T59" fmla="*/ 196 h 323"/>
                <a:gd name="T60" fmla="*/ 248 w 273"/>
                <a:gd name="T61" fmla="*/ 235 h 323"/>
                <a:gd name="T62" fmla="*/ 239 w 273"/>
                <a:gd name="T63" fmla="*/ 255 h 323"/>
                <a:gd name="T64" fmla="*/ 248 w 273"/>
                <a:gd name="T65" fmla="*/ 284 h 323"/>
                <a:gd name="T66" fmla="*/ 248 w 273"/>
                <a:gd name="T67" fmla="*/ 314 h 323"/>
                <a:gd name="T68" fmla="*/ 111 w 273"/>
                <a:gd name="T69" fmla="*/ 323 h 323"/>
                <a:gd name="T70" fmla="*/ 111 w 273"/>
                <a:gd name="T71" fmla="*/ 314 h 323"/>
                <a:gd name="T72" fmla="*/ 94 w 273"/>
                <a:gd name="T73" fmla="*/ 304 h 323"/>
                <a:gd name="T74" fmla="*/ 86 w 273"/>
                <a:gd name="T75" fmla="*/ 274 h 323"/>
                <a:gd name="T76" fmla="*/ 86 w 273"/>
                <a:gd name="T77" fmla="*/ 255 h 323"/>
                <a:gd name="T78" fmla="*/ 77 w 273"/>
                <a:gd name="T79" fmla="*/ 245 h 323"/>
                <a:gd name="T80" fmla="*/ 86 w 273"/>
                <a:gd name="T81" fmla="*/ 225 h 323"/>
                <a:gd name="T82" fmla="*/ 77 w 273"/>
                <a:gd name="T83" fmla="*/ 216 h 323"/>
                <a:gd name="T84" fmla="*/ 52 w 273"/>
                <a:gd name="T85" fmla="*/ 196 h 323"/>
                <a:gd name="T86" fmla="*/ 52 w 273"/>
                <a:gd name="T87" fmla="*/ 186 h 323"/>
                <a:gd name="T88" fmla="*/ 43 w 273"/>
                <a:gd name="T89" fmla="*/ 186 h 323"/>
                <a:gd name="T90" fmla="*/ 35 w 273"/>
                <a:gd name="T91" fmla="*/ 177 h 323"/>
                <a:gd name="T92" fmla="*/ 17 w 273"/>
                <a:gd name="T93" fmla="*/ 167 h 323"/>
                <a:gd name="T94" fmla="*/ 9 w 273"/>
                <a:gd name="T95" fmla="*/ 157 h 323"/>
                <a:gd name="T96" fmla="*/ 17 w 273"/>
                <a:gd name="T97" fmla="*/ 118 h 323"/>
                <a:gd name="T98" fmla="*/ 0 w 273"/>
                <a:gd name="T99" fmla="*/ 98 h 323"/>
                <a:gd name="T100" fmla="*/ 9 w 273"/>
                <a:gd name="T101" fmla="*/ 79 h 323"/>
                <a:gd name="T102" fmla="*/ 26 w 273"/>
                <a:gd name="T103" fmla="*/ 59 h 323"/>
                <a:gd name="T104" fmla="*/ 35 w 273"/>
                <a:gd name="T105" fmla="*/ 20 h 323"/>
                <a:gd name="T106" fmla="*/ 43 w 273"/>
                <a:gd name="T107" fmla="*/ 20 h 32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73"/>
                <a:gd name="T163" fmla="*/ 0 h 323"/>
                <a:gd name="T164" fmla="*/ 273 w 273"/>
                <a:gd name="T165" fmla="*/ 323 h 32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73" h="323">
                  <a:moveTo>
                    <a:pt x="43" y="20"/>
                  </a:moveTo>
                  <a:lnTo>
                    <a:pt x="52" y="20"/>
                  </a:lnTo>
                  <a:lnTo>
                    <a:pt x="77" y="0"/>
                  </a:lnTo>
                  <a:lnTo>
                    <a:pt x="94" y="0"/>
                  </a:lnTo>
                  <a:lnTo>
                    <a:pt x="94" y="20"/>
                  </a:lnTo>
                  <a:lnTo>
                    <a:pt x="111" y="30"/>
                  </a:lnTo>
                  <a:lnTo>
                    <a:pt x="120" y="30"/>
                  </a:lnTo>
                  <a:lnTo>
                    <a:pt x="128" y="39"/>
                  </a:lnTo>
                  <a:lnTo>
                    <a:pt x="154" y="49"/>
                  </a:lnTo>
                  <a:lnTo>
                    <a:pt x="180" y="49"/>
                  </a:lnTo>
                  <a:lnTo>
                    <a:pt x="188" y="59"/>
                  </a:lnTo>
                  <a:lnTo>
                    <a:pt x="197" y="59"/>
                  </a:lnTo>
                  <a:lnTo>
                    <a:pt x="222" y="69"/>
                  </a:lnTo>
                  <a:lnTo>
                    <a:pt x="231" y="79"/>
                  </a:lnTo>
                  <a:lnTo>
                    <a:pt x="231" y="108"/>
                  </a:lnTo>
                  <a:lnTo>
                    <a:pt x="239" y="108"/>
                  </a:lnTo>
                  <a:lnTo>
                    <a:pt x="248" y="128"/>
                  </a:lnTo>
                  <a:lnTo>
                    <a:pt x="239" y="137"/>
                  </a:lnTo>
                  <a:lnTo>
                    <a:pt x="231" y="147"/>
                  </a:lnTo>
                  <a:lnTo>
                    <a:pt x="231" y="157"/>
                  </a:lnTo>
                  <a:lnTo>
                    <a:pt x="231" y="167"/>
                  </a:lnTo>
                  <a:lnTo>
                    <a:pt x="248" y="147"/>
                  </a:lnTo>
                  <a:lnTo>
                    <a:pt x="256" y="137"/>
                  </a:lnTo>
                  <a:lnTo>
                    <a:pt x="265" y="118"/>
                  </a:lnTo>
                  <a:lnTo>
                    <a:pt x="273" y="108"/>
                  </a:lnTo>
                  <a:lnTo>
                    <a:pt x="273" y="118"/>
                  </a:lnTo>
                  <a:lnTo>
                    <a:pt x="265" y="137"/>
                  </a:lnTo>
                  <a:lnTo>
                    <a:pt x="256" y="157"/>
                  </a:lnTo>
                  <a:lnTo>
                    <a:pt x="248" y="167"/>
                  </a:lnTo>
                  <a:lnTo>
                    <a:pt x="248" y="196"/>
                  </a:lnTo>
                  <a:lnTo>
                    <a:pt x="248" y="235"/>
                  </a:lnTo>
                  <a:lnTo>
                    <a:pt x="239" y="255"/>
                  </a:lnTo>
                  <a:lnTo>
                    <a:pt x="248" y="284"/>
                  </a:lnTo>
                  <a:lnTo>
                    <a:pt x="248" y="314"/>
                  </a:lnTo>
                  <a:lnTo>
                    <a:pt x="111" y="323"/>
                  </a:lnTo>
                  <a:lnTo>
                    <a:pt x="111" y="314"/>
                  </a:lnTo>
                  <a:lnTo>
                    <a:pt x="94" y="304"/>
                  </a:lnTo>
                  <a:lnTo>
                    <a:pt x="86" y="274"/>
                  </a:lnTo>
                  <a:lnTo>
                    <a:pt x="86" y="255"/>
                  </a:lnTo>
                  <a:lnTo>
                    <a:pt x="77" y="245"/>
                  </a:lnTo>
                  <a:lnTo>
                    <a:pt x="86" y="225"/>
                  </a:lnTo>
                  <a:lnTo>
                    <a:pt x="77" y="216"/>
                  </a:lnTo>
                  <a:lnTo>
                    <a:pt x="52" y="196"/>
                  </a:lnTo>
                  <a:lnTo>
                    <a:pt x="52" y="186"/>
                  </a:lnTo>
                  <a:lnTo>
                    <a:pt x="43" y="186"/>
                  </a:lnTo>
                  <a:lnTo>
                    <a:pt x="35" y="177"/>
                  </a:lnTo>
                  <a:lnTo>
                    <a:pt x="17" y="167"/>
                  </a:lnTo>
                  <a:lnTo>
                    <a:pt x="9" y="157"/>
                  </a:lnTo>
                  <a:lnTo>
                    <a:pt x="17" y="118"/>
                  </a:lnTo>
                  <a:lnTo>
                    <a:pt x="0" y="98"/>
                  </a:lnTo>
                  <a:lnTo>
                    <a:pt x="9" y="79"/>
                  </a:lnTo>
                  <a:lnTo>
                    <a:pt x="26" y="59"/>
                  </a:lnTo>
                  <a:lnTo>
                    <a:pt x="35" y="20"/>
                  </a:lnTo>
                  <a:lnTo>
                    <a:pt x="43" y="2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5" name="Freeform 87"/>
            <p:cNvSpPr>
              <a:spLocks/>
            </p:cNvSpPr>
            <p:nvPr/>
          </p:nvSpPr>
          <p:spPr bwMode="auto">
            <a:xfrm>
              <a:off x="3191" y="2665"/>
              <a:ext cx="298" cy="177"/>
            </a:xfrm>
            <a:custGeom>
              <a:avLst/>
              <a:gdLst>
                <a:gd name="T0" fmla="*/ 0 w 298"/>
                <a:gd name="T1" fmla="*/ 79 h 177"/>
                <a:gd name="T2" fmla="*/ 8 w 298"/>
                <a:gd name="T3" fmla="*/ 59 h 177"/>
                <a:gd name="T4" fmla="*/ 17 w 298"/>
                <a:gd name="T5" fmla="*/ 49 h 177"/>
                <a:gd name="T6" fmla="*/ 42 w 298"/>
                <a:gd name="T7" fmla="*/ 49 h 177"/>
                <a:gd name="T8" fmla="*/ 60 w 298"/>
                <a:gd name="T9" fmla="*/ 39 h 177"/>
                <a:gd name="T10" fmla="*/ 68 w 298"/>
                <a:gd name="T11" fmla="*/ 30 h 177"/>
                <a:gd name="T12" fmla="*/ 77 w 298"/>
                <a:gd name="T13" fmla="*/ 20 h 177"/>
                <a:gd name="T14" fmla="*/ 85 w 298"/>
                <a:gd name="T15" fmla="*/ 0 h 177"/>
                <a:gd name="T16" fmla="*/ 94 w 298"/>
                <a:gd name="T17" fmla="*/ 0 h 177"/>
                <a:gd name="T18" fmla="*/ 102 w 298"/>
                <a:gd name="T19" fmla="*/ 0 h 177"/>
                <a:gd name="T20" fmla="*/ 94 w 298"/>
                <a:gd name="T21" fmla="*/ 10 h 177"/>
                <a:gd name="T22" fmla="*/ 85 w 298"/>
                <a:gd name="T23" fmla="*/ 30 h 177"/>
                <a:gd name="T24" fmla="*/ 77 w 298"/>
                <a:gd name="T25" fmla="*/ 39 h 177"/>
                <a:gd name="T26" fmla="*/ 77 w 298"/>
                <a:gd name="T27" fmla="*/ 49 h 177"/>
                <a:gd name="T28" fmla="*/ 85 w 298"/>
                <a:gd name="T29" fmla="*/ 39 h 177"/>
                <a:gd name="T30" fmla="*/ 102 w 298"/>
                <a:gd name="T31" fmla="*/ 49 h 177"/>
                <a:gd name="T32" fmla="*/ 119 w 298"/>
                <a:gd name="T33" fmla="*/ 59 h 177"/>
                <a:gd name="T34" fmla="*/ 128 w 298"/>
                <a:gd name="T35" fmla="*/ 69 h 177"/>
                <a:gd name="T36" fmla="*/ 145 w 298"/>
                <a:gd name="T37" fmla="*/ 69 h 177"/>
                <a:gd name="T38" fmla="*/ 162 w 298"/>
                <a:gd name="T39" fmla="*/ 69 h 177"/>
                <a:gd name="T40" fmla="*/ 170 w 298"/>
                <a:gd name="T41" fmla="*/ 59 h 177"/>
                <a:gd name="T42" fmla="*/ 196 w 298"/>
                <a:gd name="T43" fmla="*/ 49 h 177"/>
                <a:gd name="T44" fmla="*/ 213 w 298"/>
                <a:gd name="T45" fmla="*/ 49 h 177"/>
                <a:gd name="T46" fmla="*/ 230 w 298"/>
                <a:gd name="T47" fmla="*/ 39 h 177"/>
                <a:gd name="T48" fmla="*/ 230 w 298"/>
                <a:gd name="T49" fmla="*/ 49 h 177"/>
                <a:gd name="T50" fmla="*/ 230 w 298"/>
                <a:gd name="T51" fmla="*/ 59 h 177"/>
                <a:gd name="T52" fmla="*/ 264 w 298"/>
                <a:gd name="T53" fmla="*/ 59 h 177"/>
                <a:gd name="T54" fmla="*/ 273 w 298"/>
                <a:gd name="T55" fmla="*/ 69 h 177"/>
                <a:gd name="T56" fmla="*/ 281 w 298"/>
                <a:gd name="T57" fmla="*/ 79 h 177"/>
                <a:gd name="T58" fmla="*/ 298 w 298"/>
                <a:gd name="T59" fmla="*/ 88 h 177"/>
                <a:gd name="T60" fmla="*/ 298 w 298"/>
                <a:gd name="T61" fmla="*/ 88 h 177"/>
                <a:gd name="T62" fmla="*/ 281 w 298"/>
                <a:gd name="T63" fmla="*/ 98 h 177"/>
                <a:gd name="T64" fmla="*/ 256 w 298"/>
                <a:gd name="T65" fmla="*/ 88 h 177"/>
                <a:gd name="T66" fmla="*/ 247 w 298"/>
                <a:gd name="T67" fmla="*/ 98 h 177"/>
                <a:gd name="T68" fmla="*/ 239 w 298"/>
                <a:gd name="T69" fmla="*/ 98 h 177"/>
                <a:gd name="T70" fmla="*/ 213 w 298"/>
                <a:gd name="T71" fmla="*/ 98 h 177"/>
                <a:gd name="T72" fmla="*/ 205 w 298"/>
                <a:gd name="T73" fmla="*/ 108 h 177"/>
                <a:gd name="T74" fmla="*/ 188 w 298"/>
                <a:gd name="T75" fmla="*/ 108 h 177"/>
                <a:gd name="T76" fmla="*/ 179 w 298"/>
                <a:gd name="T77" fmla="*/ 118 h 177"/>
                <a:gd name="T78" fmla="*/ 170 w 298"/>
                <a:gd name="T79" fmla="*/ 128 h 177"/>
                <a:gd name="T80" fmla="*/ 162 w 298"/>
                <a:gd name="T81" fmla="*/ 118 h 177"/>
                <a:gd name="T82" fmla="*/ 162 w 298"/>
                <a:gd name="T83" fmla="*/ 128 h 177"/>
                <a:gd name="T84" fmla="*/ 153 w 298"/>
                <a:gd name="T85" fmla="*/ 128 h 177"/>
                <a:gd name="T86" fmla="*/ 145 w 298"/>
                <a:gd name="T87" fmla="*/ 118 h 177"/>
                <a:gd name="T88" fmla="*/ 136 w 298"/>
                <a:gd name="T89" fmla="*/ 137 h 177"/>
                <a:gd name="T90" fmla="*/ 128 w 298"/>
                <a:gd name="T91" fmla="*/ 157 h 177"/>
                <a:gd name="T92" fmla="*/ 128 w 298"/>
                <a:gd name="T93" fmla="*/ 177 h 177"/>
                <a:gd name="T94" fmla="*/ 119 w 298"/>
                <a:gd name="T95" fmla="*/ 157 h 177"/>
                <a:gd name="T96" fmla="*/ 111 w 298"/>
                <a:gd name="T97" fmla="*/ 157 h 177"/>
                <a:gd name="T98" fmla="*/ 111 w 298"/>
                <a:gd name="T99" fmla="*/ 128 h 177"/>
                <a:gd name="T100" fmla="*/ 77 w 298"/>
                <a:gd name="T101" fmla="*/ 108 h 177"/>
                <a:gd name="T102" fmla="*/ 68 w 298"/>
                <a:gd name="T103" fmla="*/ 108 h 177"/>
                <a:gd name="T104" fmla="*/ 60 w 298"/>
                <a:gd name="T105" fmla="*/ 98 h 177"/>
                <a:gd name="T106" fmla="*/ 34 w 298"/>
                <a:gd name="T107" fmla="*/ 98 h 177"/>
                <a:gd name="T108" fmla="*/ 8 w 298"/>
                <a:gd name="T109" fmla="*/ 88 h 177"/>
                <a:gd name="T110" fmla="*/ 0 w 298"/>
                <a:gd name="T111" fmla="*/ 79 h 17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98"/>
                <a:gd name="T169" fmla="*/ 0 h 177"/>
                <a:gd name="T170" fmla="*/ 298 w 298"/>
                <a:gd name="T171" fmla="*/ 177 h 17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98" h="177">
                  <a:moveTo>
                    <a:pt x="0" y="79"/>
                  </a:moveTo>
                  <a:lnTo>
                    <a:pt x="8" y="59"/>
                  </a:lnTo>
                  <a:lnTo>
                    <a:pt x="17" y="49"/>
                  </a:lnTo>
                  <a:lnTo>
                    <a:pt x="42" y="49"/>
                  </a:lnTo>
                  <a:lnTo>
                    <a:pt x="60" y="39"/>
                  </a:lnTo>
                  <a:lnTo>
                    <a:pt x="68" y="30"/>
                  </a:lnTo>
                  <a:lnTo>
                    <a:pt x="77" y="20"/>
                  </a:lnTo>
                  <a:lnTo>
                    <a:pt x="85" y="0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94" y="10"/>
                  </a:lnTo>
                  <a:lnTo>
                    <a:pt x="85" y="30"/>
                  </a:lnTo>
                  <a:lnTo>
                    <a:pt x="77" y="39"/>
                  </a:lnTo>
                  <a:lnTo>
                    <a:pt x="77" y="49"/>
                  </a:lnTo>
                  <a:lnTo>
                    <a:pt x="85" y="39"/>
                  </a:lnTo>
                  <a:lnTo>
                    <a:pt x="102" y="49"/>
                  </a:lnTo>
                  <a:lnTo>
                    <a:pt x="119" y="59"/>
                  </a:lnTo>
                  <a:lnTo>
                    <a:pt x="128" y="69"/>
                  </a:lnTo>
                  <a:lnTo>
                    <a:pt x="145" y="69"/>
                  </a:lnTo>
                  <a:lnTo>
                    <a:pt x="162" y="69"/>
                  </a:lnTo>
                  <a:lnTo>
                    <a:pt x="170" y="59"/>
                  </a:lnTo>
                  <a:lnTo>
                    <a:pt x="196" y="49"/>
                  </a:lnTo>
                  <a:lnTo>
                    <a:pt x="213" y="49"/>
                  </a:lnTo>
                  <a:lnTo>
                    <a:pt x="230" y="39"/>
                  </a:lnTo>
                  <a:lnTo>
                    <a:pt x="230" y="49"/>
                  </a:lnTo>
                  <a:lnTo>
                    <a:pt x="230" y="59"/>
                  </a:lnTo>
                  <a:lnTo>
                    <a:pt x="264" y="59"/>
                  </a:lnTo>
                  <a:lnTo>
                    <a:pt x="273" y="69"/>
                  </a:lnTo>
                  <a:lnTo>
                    <a:pt x="281" y="79"/>
                  </a:lnTo>
                  <a:lnTo>
                    <a:pt x="298" y="88"/>
                  </a:lnTo>
                  <a:lnTo>
                    <a:pt x="281" y="98"/>
                  </a:lnTo>
                  <a:lnTo>
                    <a:pt x="256" y="88"/>
                  </a:lnTo>
                  <a:lnTo>
                    <a:pt x="247" y="98"/>
                  </a:lnTo>
                  <a:lnTo>
                    <a:pt x="239" y="98"/>
                  </a:lnTo>
                  <a:lnTo>
                    <a:pt x="213" y="98"/>
                  </a:lnTo>
                  <a:lnTo>
                    <a:pt x="205" y="108"/>
                  </a:lnTo>
                  <a:lnTo>
                    <a:pt x="188" y="108"/>
                  </a:lnTo>
                  <a:lnTo>
                    <a:pt x="179" y="118"/>
                  </a:lnTo>
                  <a:lnTo>
                    <a:pt x="170" y="128"/>
                  </a:lnTo>
                  <a:lnTo>
                    <a:pt x="162" y="118"/>
                  </a:lnTo>
                  <a:lnTo>
                    <a:pt x="162" y="128"/>
                  </a:lnTo>
                  <a:lnTo>
                    <a:pt x="153" y="128"/>
                  </a:lnTo>
                  <a:lnTo>
                    <a:pt x="145" y="118"/>
                  </a:lnTo>
                  <a:lnTo>
                    <a:pt x="136" y="137"/>
                  </a:lnTo>
                  <a:lnTo>
                    <a:pt x="128" y="157"/>
                  </a:lnTo>
                  <a:lnTo>
                    <a:pt x="128" y="177"/>
                  </a:lnTo>
                  <a:lnTo>
                    <a:pt x="119" y="157"/>
                  </a:lnTo>
                  <a:lnTo>
                    <a:pt x="111" y="157"/>
                  </a:lnTo>
                  <a:lnTo>
                    <a:pt x="111" y="128"/>
                  </a:lnTo>
                  <a:lnTo>
                    <a:pt x="77" y="108"/>
                  </a:lnTo>
                  <a:lnTo>
                    <a:pt x="68" y="108"/>
                  </a:lnTo>
                  <a:lnTo>
                    <a:pt x="60" y="98"/>
                  </a:lnTo>
                  <a:lnTo>
                    <a:pt x="34" y="98"/>
                  </a:lnTo>
                  <a:lnTo>
                    <a:pt x="8" y="88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6" name="Freeform 88"/>
            <p:cNvSpPr>
              <a:spLocks/>
            </p:cNvSpPr>
            <p:nvPr/>
          </p:nvSpPr>
          <p:spPr bwMode="auto">
            <a:xfrm>
              <a:off x="3302" y="2763"/>
              <a:ext cx="145" cy="323"/>
            </a:xfrm>
            <a:custGeom>
              <a:avLst/>
              <a:gdLst>
                <a:gd name="T0" fmla="*/ 136 w 145"/>
                <a:gd name="T1" fmla="*/ 0 h 323"/>
                <a:gd name="T2" fmla="*/ 145 w 145"/>
                <a:gd name="T3" fmla="*/ 10 h 323"/>
                <a:gd name="T4" fmla="*/ 128 w 145"/>
                <a:gd name="T5" fmla="*/ 20 h 323"/>
                <a:gd name="T6" fmla="*/ 119 w 145"/>
                <a:gd name="T7" fmla="*/ 39 h 323"/>
                <a:gd name="T8" fmla="*/ 128 w 145"/>
                <a:gd name="T9" fmla="*/ 39 h 323"/>
                <a:gd name="T10" fmla="*/ 119 w 145"/>
                <a:gd name="T11" fmla="*/ 59 h 323"/>
                <a:gd name="T12" fmla="*/ 119 w 145"/>
                <a:gd name="T13" fmla="*/ 79 h 323"/>
                <a:gd name="T14" fmla="*/ 111 w 145"/>
                <a:gd name="T15" fmla="*/ 79 h 323"/>
                <a:gd name="T16" fmla="*/ 102 w 145"/>
                <a:gd name="T17" fmla="*/ 79 h 323"/>
                <a:gd name="T18" fmla="*/ 102 w 145"/>
                <a:gd name="T19" fmla="*/ 69 h 323"/>
                <a:gd name="T20" fmla="*/ 94 w 145"/>
                <a:gd name="T21" fmla="*/ 79 h 323"/>
                <a:gd name="T22" fmla="*/ 85 w 145"/>
                <a:gd name="T23" fmla="*/ 79 h 323"/>
                <a:gd name="T24" fmla="*/ 77 w 145"/>
                <a:gd name="T25" fmla="*/ 98 h 323"/>
                <a:gd name="T26" fmla="*/ 77 w 145"/>
                <a:gd name="T27" fmla="*/ 128 h 323"/>
                <a:gd name="T28" fmla="*/ 68 w 145"/>
                <a:gd name="T29" fmla="*/ 147 h 323"/>
                <a:gd name="T30" fmla="*/ 68 w 145"/>
                <a:gd name="T31" fmla="*/ 176 h 323"/>
                <a:gd name="T32" fmla="*/ 77 w 145"/>
                <a:gd name="T33" fmla="*/ 186 h 323"/>
                <a:gd name="T34" fmla="*/ 85 w 145"/>
                <a:gd name="T35" fmla="*/ 216 h 323"/>
                <a:gd name="T36" fmla="*/ 94 w 145"/>
                <a:gd name="T37" fmla="*/ 235 h 323"/>
                <a:gd name="T38" fmla="*/ 85 w 145"/>
                <a:gd name="T39" fmla="*/ 255 h 323"/>
                <a:gd name="T40" fmla="*/ 77 w 145"/>
                <a:gd name="T41" fmla="*/ 284 h 323"/>
                <a:gd name="T42" fmla="*/ 77 w 145"/>
                <a:gd name="T43" fmla="*/ 314 h 323"/>
                <a:gd name="T44" fmla="*/ 59 w 145"/>
                <a:gd name="T45" fmla="*/ 323 h 323"/>
                <a:gd name="T46" fmla="*/ 51 w 145"/>
                <a:gd name="T47" fmla="*/ 323 h 323"/>
                <a:gd name="T48" fmla="*/ 42 w 145"/>
                <a:gd name="T49" fmla="*/ 323 h 323"/>
                <a:gd name="T50" fmla="*/ 34 w 145"/>
                <a:gd name="T51" fmla="*/ 323 h 323"/>
                <a:gd name="T52" fmla="*/ 25 w 145"/>
                <a:gd name="T53" fmla="*/ 314 h 323"/>
                <a:gd name="T54" fmla="*/ 25 w 145"/>
                <a:gd name="T55" fmla="*/ 294 h 323"/>
                <a:gd name="T56" fmla="*/ 17 w 145"/>
                <a:gd name="T57" fmla="*/ 284 h 323"/>
                <a:gd name="T58" fmla="*/ 17 w 145"/>
                <a:gd name="T59" fmla="*/ 265 h 323"/>
                <a:gd name="T60" fmla="*/ 17 w 145"/>
                <a:gd name="T61" fmla="*/ 235 h 323"/>
                <a:gd name="T62" fmla="*/ 8 w 145"/>
                <a:gd name="T63" fmla="*/ 206 h 323"/>
                <a:gd name="T64" fmla="*/ 17 w 145"/>
                <a:gd name="T65" fmla="*/ 186 h 323"/>
                <a:gd name="T66" fmla="*/ 17 w 145"/>
                <a:gd name="T67" fmla="*/ 118 h 323"/>
                <a:gd name="T68" fmla="*/ 25 w 145"/>
                <a:gd name="T69" fmla="*/ 108 h 323"/>
                <a:gd name="T70" fmla="*/ 34 w 145"/>
                <a:gd name="T71" fmla="*/ 88 h 323"/>
                <a:gd name="T72" fmla="*/ 42 w 145"/>
                <a:gd name="T73" fmla="*/ 69 h 323"/>
                <a:gd name="T74" fmla="*/ 42 w 145"/>
                <a:gd name="T75" fmla="*/ 59 h 323"/>
                <a:gd name="T76" fmla="*/ 34 w 145"/>
                <a:gd name="T77" fmla="*/ 69 h 323"/>
                <a:gd name="T78" fmla="*/ 25 w 145"/>
                <a:gd name="T79" fmla="*/ 88 h 323"/>
                <a:gd name="T80" fmla="*/ 17 w 145"/>
                <a:gd name="T81" fmla="*/ 98 h 323"/>
                <a:gd name="T82" fmla="*/ 0 w 145"/>
                <a:gd name="T83" fmla="*/ 118 h 323"/>
                <a:gd name="T84" fmla="*/ 0 w 145"/>
                <a:gd name="T85" fmla="*/ 108 h 323"/>
                <a:gd name="T86" fmla="*/ 0 w 145"/>
                <a:gd name="T87" fmla="*/ 98 h 323"/>
                <a:gd name="T88" fmla="*/ 17 w 145"/>
                <a:gd name="T89" fmla="*/ 79 h 323"/>
                <a:gd name="T90" fmla="*/ 17 w 145"/>
                <a:gd name="T91" fmla="*/ 59 h 323"/>
                <a:gd name="T92" fmla="*/ 25 w 145"/>
                <a:gd name="T93" fmla="*/ 39 h 323"/>
                <a:gd name="T94" fmla="*/ 34 w 145"/>
                <a:gd name="T95" fmla="*/ 20 h 323"/>
                <a:gd name="T96" fmla="*/ 42 w 145"/>
                <a:gd name="T97" fmla="*/ 30 h 323"/>
                <a:gd name="T98" fmla="*/ 51 w 145"/>
                <a:gd name="T99" fmla="*/ 30 h 323"/>
                <a:gd name="T100" fmla="*/ 51 w 145"/>
                <a:gd name="T101" fmla="*/ 20 h 323"/>
                <a:gd name="T102" fmla="*/ 59 w 145"/>
                <a:gd name="T103" fmla="*/ 30 h 323"/>
                <a:gd name="T104" fmla="*/ 68 w 145"/>
                <a:gd name="T105" fmla="*/ 20 h 323"/>
                <a:gd name="T106" fmla="*/ 77 w 145"/>
                <a:gd name="T107" fmla="*/ 10 h 323"/>
                <a:gd name="T108" fmla="*/ 94 w 145"/>
                <a:gd name="T109" fmla="*/ 10 h 323"/>
                <a:gd name="T110" fmla="*/ 102 w 145"/>
                <a:gd name="T111" fmla="*/ 0 h 323"/>
                <a:gd name="T112" fmla="*/ 128 w 145"/>
                <a:gd name="T113" fmla="*/ 0 h 323"/>
                <a:gd name="T114" fmla="*/ 136 w 145"/>
                <a:gd name="T115" fmla="*/ 0 h 3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45"/>
                <a:gd name="T175" fmla="*/ 0 h 323"/>
                <a:gd name="T176" fmla="*/ 145 w 145"/>
                <a:gd name="T177" fmla="*/ 323 h 3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45" h="323">
                  <a:moveTo>
                    <a:pt x="136" y="0"/>
                  </a:moveTo>
                  <a:lnTo>
                    <a:pt x="145" y="10"/>
                  </a:lnTo>
                  <a:lnTo>
                    <a:pt x="128" y="20"/>
                  </a:lnTo>
                  <a:lnTo>
                    <a:pt x="119" y="39"/>
                  </a:lnTo>
                  <a:lnTo>
                    <a:pt x="128" y="39"/>
                  </a:lnTo>
                  <a:lnTo>
                    <a:pt x="119" y="59"/>
                  </a:lnTo>
                  <a:lnTo>
                    <a:pt x="119" y="79"/>
                  </a:lnTo>
                  <a:lnTo>
                    <a:pt x="111" y="79"/>
                  </a:lnTo>
                  <a:lnTo>
                    <a:pt x="102" y="79"/>
                  </a:lnTo>
                  <a:lnTo>
                    <a:pt x="102" y="69"/>
                  </a:lnTo>
                  <a:lnTo>
                    <a:pt x="94" y="79"/>
                  </a:lnTo>
                  <a:lnTo>
                    <a:pt x="85" y="79"/>
                  </a:lnTo>
                  <a:lnTo>
                    <a:pt x="77" y="98"/>
                  </a:lnTo>
                  <a:lnTo>
                    <a:pt x="77" y="128"/>
                  </a:lnTo>
                  <a:lnTo>
                    <a:pt x="68" y="147"/>
                  </a:lnTo>
                  <a:lnTo>
                    <a:pt x="68" y="176"/>
                  </a:lnTo>
                  <a:lnTo>
                    <a:pt x="77" y="186"/>
                  </a:lnTo>
                  <a:lnTo>
                    <a:pt x="85" y="216"/>
                  </a:lnTo>
                  <a:lnTo>
                    <a:pt x="94" y="235"/>
                  </a:lnTo>
                  <a:lnTo>
                    <a:pt x="85" y="255"/>
                  </a:lnTo>
                  <a:lnTo>
                    <a:pt x="77" y="284"/>
                  </a:lnTo>
                  <a:lnTo>
                    <a:pt x="77" y="314"/>
                  </a:lnTo>
                  <a:lnTo>
                    <a:pt x="59" y="323"/>
                  </a:lnTo>
                  <a:lnTo>
                    <a:pt x="51" y="323"/>
                  </a:lnTo>
                  <a:lnTo>
                    <a:pt x="42" y="323"/>
                  </a:lnTo>
                  <a:lnTo>
                    <a:pt x="34" y="323"/>
                  </a:lnTo>
                  <a:lnTo>
                    <a:pt x="25" y="314"/>
                  </a:lnTo>
                  <a:lnTo>
                    <a:pt x="25" y="294"/>
                  </a:lnTo>
                  <a:lnTo>
                    <a:pt x="17" y="284"/>
                  </a:lnTo>
                  <a:lnTo>
                    <a:pt x="17" y="265"/>
                  </a:lnTo>
                  <a:lnTo>
                    <a:pt x="17" y="235"/>
                  </a:lnTo>
                  <a:lnTo>
                    <a:pt x="8" y="206"/>
                  </a:lnTo>
                  <a:lnTo>
                    <a:pt x="17" y="186"/>
                  </a:lnTo>
                  <a:lnTo>
                    <a:pt x="17" y="118"/>
                  </a:lnTo>
                  <a:lnTo>
                    <a:pt x="25" y="108"/>
                  </a:lnTo>
                  <a:lnTo>
                    <a:pt x="34" y="88"/>
                  </a:lnTo>
                  <a:lnTo>
                    <a:pt x="42" y="69"/>
                  </a:lnTo>
                  <a:lnTo>
                    <a:pt x="42" y="59"/>
                  </a:lnTo>
                  <a:lnTo>
                    <a:pt x="34" y="69"/>
                  </a:lnTo>
                  <a:lnTo>
                    <a:pt x="25" y="88"/>
                  </a:lnTo>
                  <a:lnTo>
                    <a:pt x="17" y="98"/>
                  </a:lnTo>
                  <a:lnTo>
                    <a:pt x="0" y="118"/>
                  </a:lnTo>
                  <a:lnTo>
                    <a:pt x="0" y="108"/>
                  </a:lnTo>
                  <a:lnTo>
                    <a:pt x="0" y="98"/>
                  </a:lnTo>
                  <a:lnTo>
                    <a:pt x="17" y="79"/>
                  </a:lnTo>
                  <a:lnTo>
                    <a:pt x="17" y="59"/>
                  </a:lnTo>
                  <a:lnTo>
                    <a:pt x="25" y="39"/>
                  </a:lnTo>
                  <a:lnTo>
                    <a:pt x="34" y="20"/>
                  </a:lnTo>
                  <a:lnTo>
                    <a:pt x="42" y="30"/>
                  </a:lnTo>
                  <a:lnTo>
                    <a:pt x="51" y="30"/>
                  </a:lnTo>
                  <a:lnTo>
                    <a:pt x="51" y="20"/>
                  </a:lnTo>
                  <a:lnTo>
                    <a:pt x="59" y="30"/>
                  </a:lnTo>
                  <a:lnTo>
                    <a:pt x="68" y="20"/>
                  </a:lnTo>
                  <a:lnTo>
                    <a:pt x="77" y="10"/>
                  </a:lnTo>
                  <a:lnTo>
                    <a:pt x="94" y="10"/>
                  </a:lnTo>
                  <a:lnTo>
                    <a:pt x="102" y="0"/>
                  </a:lnTo>
                  <a:lnTo>
                    <a:pt x="128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7" name="Freeform 89"/>
            <p:cNvSpPr>
              <a:spLocks/>
            </p:cNvSpPr>
            <p:nvPr/>
          </p:nvSpPr>
          <p:spPr bwMode="auto">
            <a:xfrm>
              <a:off x="3370" y="2773"/>
              <a:ext cx="196" cy="304"/>
            </a:xfrm>
            <a:custGeom>
              <a:avLst/>
              <a:gdLst>
                <a:gd name="T0" fmla="*/ 77 w 196"/>
                <a:gd name="T1" fmla="*/ 0 h 304"/>
                <a:gd name="T2" fmla="*/ 94 w 196"/>
                <a:gd name="T3" fmla="*/ 10 h 304"/>
                <a:gd name="T4" fmla="*/ 102 w 196"/>
                <a:gd name="T5" fmla="*/ 20 h 304"/>
                <a:gd name="T6" fmla="*/ 119 w 196"/>
                <a:gd name="T7" fmla="*/ 29 h 304"/>
                <a:gd name="T8" fmla="*/ 136 w 196"/>
                <a:gd name="T9" fmla="*/ 29 h 304"/>
                <a:gd name="T10" fmla="*/ 136 w 196"/>
                <a:gd name="T11" fmla="*/ 39 h 304"/>
                <a:gd name="T12" fmla="*/ 136 w 196"/>
                <a:gd name="T13" fmla="*/ 49 h 304"/>
                <a:gd name="T14" fmla="*/ 136 w 196"/>
                <a:gd name="T15" fmla="*/ 59 h 304"/>
                <a:gd name="T16" fmla="*/ 145 w 196"/>
                <a:gd name="T17" fmla="*/ 69 h 304"/>
                <a:gd name="T18" fmla="*/ 145 w 196"/>
                <a:gd name="T19" fmla="*/ 98 h 304"/>
                <a:gd name="T20" fmla="*/ 136 w 196"/>
                <a:gd name="T21" fmla="*/ 108 h 304"/>
                <a:gd name="T22" fmla="*/ 136 w 196"/>
                <a:gd name="T23" fmla="*/ 118 h 304"/>
                <a:gd name="T24" fmla="*/ 128 w 196"/>
                <a:gd name="T25" fmla="*/ 127 h 304"/>
                <a:gd name="T26" fmla="*/ 119 w 196"/>
                <a:gd name="T27" fmla="*/ 147 h 304"/>
                <a:gd name="T28" fmla="*/ 128 w 196"/>
                <a:gd name="T29" fmla="*/ 157 h 304"/>
                <a:gd name="T30" fmla="*/ 136 w 196"/>
                <a:gd name="T31" fmla="*/ 147 h 304"/>
                <a:gd name="T32" fmla="*/ 154 w 196"/>
                <a:gd name="T33" fmla="*/ 127 h 304"/>
                <a:gd name="T34" fmla="*/ 162 w 196"/>
                <a:gd name="T35" fmla="*/ 118 h 304"/>
                <a:gd name="T36" fmla="*/ 179 w 196"/>
                <a:gd name="T37" fmla="*/ 118 h 304"/>
                <a:gd name="T38" fmla="*/ 188 w 196"/>
                <a:gd name="T39" fmla="*/ 147 h 304"/>
                <a:gd name="T40" fmla="*/ 188 w 196"/>
                <a:gd name="T41" fmla="*/ 157 h 304"/>
                <a:gd name="T42" fmla="*/ 188 w 196"/>
                <a:gd name="T43" fmla="*/ 176 h 304"/>
                <a:gd name="T44" fmla="*/ 196 w 196"/>
                <a:gd name="T45" fmla="*/ 186 h 304"/>
                <a:gd name="T46" fmla="*/ 196 w 196"/>
                <a:gd name="T47" fmla="*/ 215 h 304"/>
                <a:gd name="T48" fmla="*/ 179 w 196"/>
                <a:gd name="T49" fmla="*/ 225 h 304"/>
                <a:gd name="T50" fmla="*/ 179 w 196"/>
                <a:gd name="T51" fmla="*/ 235 h 304"/>
                <a:gd name="T52" fmla="*/ 171 w 196"/>
                <a:gd name="T53" fmla="*/ 245 h 304"/>
                <a:gd name="T54" fmla="*/ 171 w 196"/>
                <a:gd name="T55" fmla="*/ 264 h 304"/>
                <a:gd name="T56" fmla="*/ 162 w 196"/>
                <a:gd name="T57" fmla="*/ 274 h 304"/>
                <a:gd name="T58" fmla="*/ 154 w 196"/>
                <a:gd name="T59" fmla="*/ 294 h 304"/>
                <a:gd name="T60" fmla="*/ 94 w 196"/>
                <a:gd name="T61" fmla="*/ 294 h 304"/>
                <a:gd name="T62" fmla="*/ 9 w 196"/>
                <a:gd name="T63" fmla="*/ 304 h 304"/>
                <a:gd name="T64" fmla="*/ 9 w 196"/>
                <a:gd name="T65" fmla="*/ 274 h 304"/>
                <a:gd name="T66" fmla="*/ 17 w 196"/>
                <a:gd name="T67" fmla="*/ 245 h 304"/>
                <a:gd name="T68" fmla="*/ 26 w 196"/>
                <a:gd name="T69" fmla="*/ 225 h 304"/>
                <a:gd name="T70" fmla="*/ 17 w 196"/>
                <a:gd name="T71" fmla="*/ 206 h 304"/>
                <a:gd name="T72" fmla="*/ 9 w 196"/>
                <a:gd name="T73" fmla="*/ 176 h 304"/>
                <a:gd name="T74" fmla="*/ 0 w 196"/>
                <a:gd name="T75" fmla="*/ 166 h 304"/>
                <a:gd name="T76" fmla="*/ 0 w 196"/>
                <a:gd name="T77" fmla="*/ 137 h 304"/>
                <a:gd name="T78" fmla="*/ 9 w 196"/>
                <a:gd name="T79" fmla="*/ 118 h 304"/>
                <a:gd name="T80" fmla="*/ 9 w 196"/>
                <a:gd name="T81" fmla="*/ 88 h 304"/>
                <a:gd name="T82" fmla="*/ 17 w 196"/>
                <a:gd name="T83" fmla="*/ 69 h 304"/>
                <a:gd name="T84" fmla="*/ 26 w 196"/>
                <a:gd name="T85" fmla="*/ 69 h 304"/>
                <a:gd name="T86" fmla="*/ 34 w 196"/>
                <a:gd name="T87" fmla="*/ 59 h 304"/>
                <a:gd name="T88" fmla="*/ 34 w 196"/>
                <a:gd name="T89" fmla="*/ 69 h 304"/>
                <a:gd name="T90" fmla="*/ 43 w 196"/>
                <a:gd name="T91" fmla="*/ 69 h 304"/>
                <a:gd name="T92" fmla="*/ 51 w 196"/>
                <a:gd name="T93" fmla="*/ 69 h 304"/>
                <a:gd name="T94" fmla="*/ 51 w 196"/>
                <a:gd name="T95" fmla="*/ 49 h 304"/>
                <a:gd name="T96" fmla="*/ 60 w 196"/>
                <a:gd name="T97" fmla="*/ 29 h 304"/>
                <a:gd name="T98" fmla="*/ 51 w 196"/>
                <a:gd name="T99" fmla="*/ 29 h 304"/>
                <a:gd name="T100" fmla="*/ 60 w 196"/>
                <a:gd name="T101" fmla="*/ 10 h 304"/>
                <a:gd name="T102" fmla="*/ 77 w 196"/>
                <a:gd name="T103" fmla="*/ 0 h 30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96"/>
                <a:gd name="T157" fmla="*/ 0 h 304"/>
                <a:gd name="T158" fmla="*/ 196 w 196"/>
                <a:gd name="T159" fmla="*/ 304 h 30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96" h="304">
                  <a:moveTo>
                    <a:pt x="77" y="0"/>
                  </a:moveTo>
                  <a:lnTo>
                    <a:pt x="94" y="10"/>
                  </a:lnTo>
                  <a:lnTo>
                    <a:pt x="102" y="20"/>
                  </a:lnTo>
                  <a:lnTo>
                    <a:pt x="119" y="29"/>
                  </a:lnTo>
                  <a:lnTo>
                    <a:pt x="136" y="29"/>
                  </a:lnTo>
                  <a:lnTo>
                    <a:pt x="136" y="39"/>
                  </a:lnTo>
                  <a:lnTo>
                    <a:pt x="136" y="49"/>
                  </a:lnTo>
                  <a:lnTo>
                    <a:pt x="136" y="59"/>
                  </a:lnTo>
                  <a:lnTo>
                    <a:pt x="145" y="69"/>
                  </a:lnTo>
                  <a:lnTo>
                    <a:pt x="145" y="98"/>
                  </a:lnTo>
                  <a:lnTo>
                    <a:pt x="136" y="108"/>
                  </a:lnTo>
                  <a:lnTo>
                    <a:pt x="136" y="118"/>
                  </a:lnTo>
                  <a:lnTo>
                    <a:pt x="128" y="127"/>
                  </a:lnTo>
                  <a:lnTo>
                    <a:pt x="119" y="147"/>
                  </a:lnTo>
                  <a:lnTo>
                    <a:pt x="128" y="157"/>
                  </a:lnTo>
                  <a:lnTo>
                    <a:pt x="136" y="147"/>
                  </a:lnTo>
                  <a:lnTo>
                    <a:pt x="154" y="127"/>
                  </a:lnTo>
                  <a:lnTo>
                    <a:pt x="162" y="118"/>
                  </a:lnTo>
                  <a:lnTo>
                    <a:pt x="179" y="118"/>
                  </a:lnTo>
                  <a:lnTo>
                    <a:pt x="188" y="147"/>
                  </a:lnTo>
                  <a:lnTo>
                    <a:pt x="188" y="157"/>
                  </a:lnTo>
                  <a:lnTo>
                    <a:pt x="188" y="176"/>
                  </a:lnTo>
                  <a:lnTo>
                    <a:pt x="196" y="186"/>
                  </a:lnTo>
                  <a:lnTo>
                    <a:pt x="196" y="215"/>
                  </a:lnTo>
                  <a:lnTo>
                    <a:pt x="179" y="225"/>
                  </a:lnTo>
                  <a:lnTo>
                    <a:pt x="179" y="235"/>
                  </a:lnTo>
                  <a:lnTo>
                    <a:pt x="171" y="245"/>
                  </a:lnTo>
                  <a:lnTo>
                    <a:pt x="171" y="264"/>
                  </a:lnTo>
                  <a:lnTo>
                    <a:pt x="162" y="274"/>
                  </a:lnTo>
                  <a:lnTo>
                    <a:pt x="154" y="294"/>
                  </a:lnTo>
                  <a:lnTo>
                    <a:pt x="94" y="294"/>
                  </a:lnTo>
                  <a:lnTo>
                    <a:pt x="9" y="304"/>
                  </a:lnTo>
                  <a:lnTo>
                    <a:pt x="9" y="274"/>
                  </a:lnTo>
                  <a:lnTo>
                    <a:pt x="17" y="245"/>
                  </a:lnTo>
                  <a:lnTo>
                    <a:pt x="26" y="225"/>
                  </a:lnTo>
                  <a:lnTo>
                    <a:pt x="17" y="206"/>
                  </a:lnTo>
                  <a:lnTo>
                    <a:pt x="9" y="176"/>
                  </a:lnTo>
                  <a:lnTo>
                    <a:pt x="0" y="166"/>
                  </a:lnTo>
                  <a:lnTo>
                    <a:pt x="0" y="137"/>
                  </a:lnTo>
                  <a:lnTo>
                    <a:pt x="9" y="118"/>
                  </a:lnTo>
                  <a:lnTo>
                    <a:pt x="9" y="88"/>
                  </a:lnTo>
                  <a:lnTo>
                    <a:pt x="17" y="69"/>
                  </a:lnTo>
                  <a:lnTo>
                    <a:pt x="26" y="69"/>
                  </a:lnTo>
                  <a:lnTo>
                    <a:pt x="34" y="59"/>
                  </a:lnTo>
                  <a:lnTo>
                    <a:pt x="34" y="69"/>
                  </a:lnTo>
                  <a:lnTo>
                    <a:pt x="43" y="69"/>
                  </a:lnTo>
                  <a:lnTo>
                    <a:pt x="51" y="69"/>
                  </a:lnTo>
                  <a:lnTo>
                    <a:pt x="51" y="49"/>
                  </a:lnTo>
                  <a:lnTo>
                    <a:pt x="60" y="29"/>
                  </a:lnTo>
                  <a:lnTo>
                    <a:pt x="51" y="29"/>
                  </a:lnTo>
                  <a:lnTo>
                    <a:pt x="60" y="1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8" name="Freeform 90"/>
            <p:cNvSpPr>
              <a:spLocks/>
            </p:cNvSpPr>
            <p:nvPr/>
          </p:nvSpPr>
          <p:spPr bwMode="auto">
            <a:xfrm>
              <a:off x="3464" y="3028"/>
              <a:ext cx="213" cy="264"/>
            </a:xfrm>
            <a:custGeom>
              <a:avLst/>
              <a:gdLst>
                <a:gd name="T0" fmla="*/ 68 w 213"/>
                <a:gd name="T1" fmla="*/ 39 h 264"/>
                <a:gd name="T2" fmla="*/ 94 w 213"/>
                <a:gd name="T3" fmla="*/ 39 h 264"/>
                <a:gd name="T4" fmla="*/ 102 w 213"/>
                <a:gd name="T5" fmla="*/ 49 h 264"/>
                <a:gd name="T6" fmla="*/ 119 w 213"/>
                <a:gd name="T7" fmla="*/ 58 h 264"/>
                <a:gd name="T8" fmla="*/ 128 w 213"/>
                <a:gd name="T9" fmla="*/ 49 h 264"/>
                <a:gd name="T10" fmla="*/ 153 w 213"/>
                <a:gd name="T11" fmla="*/ 39 h 264"/>
                <a:gd name="T12" fmla="*/ 162 w 213"/>
                <a:gd name="T13" fmla="*/ 29 h 264"/>
                <a:gd name="T14" fmla="*/ 179 w 213"/>
                <a:gd name="T15" fmla="*/ 9 h 264"/>
                <a:gd name="T16" fmla="*/ 205 w 213"/>
                <a:gd name="T17" fmla="*/ 0 h 264"/>
                <a:gd name="T18" fmla="*/ 213 w 213"/>
                <a:gd name="T19" fmla="*/ 88 h 264"/>
                <a:gd name="T20" fmla="*/ 213 w 213"/>
                <a:gd name="T21" fmla="*/ 107 h 264"/>
                <a:gd name="T22" fmla="*/ 205 w 213"/>
                <a:gd name="T23" fmla="*/ 117 h 264"/>
                <a:gd name="T24" fmla="*/ 213 w 213"/>
                <a:gd name="T25" fmla="*/ 127 h 264"/>
                <a:gd name="T26" fmla="*/ 213 w 213"/>
                <a:gd name="T27" fmla="*/ 146 h 264"/>
                <a:gd name="T28" fmla="*/ 213 w 213"/>
                <a:gd name="T29" fmla="*/ 156 h 264"/>
                <a:gd name="T30" fmla="*/ 213 w 213"/>
                <a:gd name="T31" fmla="*/ 166 h 264"/>
                <a:gd name="T32" fmla="*/ 205 w 213"/>
                <a:gd name="T33" fmla="*/ 176 h 264"/>
                <a:gd name="T34" fmla="*/ 187 w 213"/>
                <a:gd name="T35" fmla="*/ 195 h 264"/>
                <a:gd name="T36" fmla="*/ 179 w 213"/>
                <a:gd name="T37" fmla="*/ 195 h 264"/>
                <a:gd name="T38" fmla="*/ 170 w 213"/>
                <a:gd name="T39" fmla="*/ 205 h 264"/>
                <a:gd name="T40" fmla="*/ 170 w 213"/>
                <a:gd name="T41" fmla="*/ 225 h 264"/>
                <a:gd name="T42" fmla="*/ 162 w 213"/>
                <a:gd name="T43" fmla="*/ 235 h 264"/>
                <a:gd name="T44" fmla="*/ 153 w 213"/>
                <a:gd name="T45" fmla="*/ 225 h 264"/>
                <a:gd name="T46" fmla="*/ 153 w 213"/>
                <a:gd name="T47" fmla="*/ 244 h 264"/>
                <a:gd name="T48" fmla="*/ 153 w 213"/>
                <a:gd name="T49" fmla="*/ 254 h 264"/>
                <a:gd name="T50" fmla="*/ 145 w 213"/>
                <a:gd name="T51" fmla="*/ 264 h 264"/>
                <a:gd name="T52" fmla="*/ 136 w 213"/>
                <a:gd name="T53" fmla="*/ 264 h 264"/>
                <a:gd name="T54" fmla="*/ 128 w 213"/>
                <a:gd name="T55" fmla="*/ 264 h 264"/>
                <a:gd name="T56" fmla="*/ 111 w 213"/>
                <a:gd name="T57" fmla="*/ 254 h 264"/>
                <a:gd name="T58" fmla="*/ 102 w 213"/>
                <a:gd name="T59" fmla="*/ 254 h 264"/>
                <a:gd name="T60" fmla="*/ 94 w 213"/>
                <a:gd name="T61" fmla="*/ 254 h 264"/>
                <a:gd name="T62" fmla="*/ 85 w 213"/>
                <a:gd name="T63" fmla="*/ 254 h 264"/>
                <a:gd name="T64" fmla="*/ 77 w 213"/>
                <a:gd name="T65" fmla="*/ 264 h 264"/>
                <a:gd name="T66" fmla="*/ 68 w 213"/>
                <a:gd name="T67" fmla="*/ 254 h 264"/>
                <a:gd name="T68" fmla="*/ 51 w 213"/>
                <a:gd name="T69" fmla="*/ 254 h 264"/>
                <a:gd name="T70" fmla="*/ 42 w 213"/>
                <a:gd name="T71" fmla="*/ 235 h 264"/>
                <a:gd name="T72" fmla="*/ 17 w 213"/>
                <a:gd name="T73" fmla="*/ 235 h 264"/>
                <a:gd name="T74" fmla="*/ 0 w 213"/>
                <a:gd name="T75" fmla="*/ 39 h 264"/>
                <a:gd name="T76" fmla="*/ 60 w 213"/>
                <a:gd name="T77" fmla="*/ 39 h 264"/>
                <a:gd name="T78" fmla="*/ 68 w 213"/>
                <a:gd name="T79" fmla="*/ 39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13"/>
                <a:gd name="T121" fmla="*/ 0 h 264"/>
                <a:gd name="T122" fmla="*/ 213 w 213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13" h="264">
                  <a:moveTo>
                    <a:pt x="68" y="39"/>
                  </a:moveTo>
                  <a:lnTo>
                    <a:pt x="94" y="39"/>
                  </a:lnTo>
                  <a:lnTo>
                    <a:pt x="102" y="49"/>
                  </a:lnTo>
                  <a:lnTo>
                    <a:pt x="119" y="58"/>
                  </a:lnTo>
                  <a:lnTo>
                    <a:pt x="128" y="49"/>
                  </a:lnTo>
                  <a:lnTo>
                    <a:pt x="153" y="39"/>
                  </a:lnTo>
                  <a:lnTo>
                    <a:pt x="162" y="29"/>
                  </a:lnTo>
                  <a:lnTo>
                    <a:pt x="179" y="9"/>
                  </a:lnTo>
                  <a:lnTo>
                    <a:pt x="205" y="0"/>
                  </a:lnTo>
                  <a:lnTo>
                    <a:pt x="213" y="88"/>
                  </a:lnTo>
                  <a:lnTo>
                    <a:pt x="213" y="107"/>
                  </a:lnTo>
                  <a:lnTo>
                    <a:pt x="205" y="117"/>
                  </a:lnTo>
                  <a:lnTo>
                    <a:pt x="213" y="127"/>
                  </a:lnTo>
                  <a:lnTo>
                    <a:pt x="213" y="146"/>
                  </a:lnTo>
                  <a:lnTo>
                    <a:pt x="213" y="156"/>
                  </a:lnTo>
                  <a:lnTo>
                    <a:pt x="213" y="166"/>
                  </a:lnTo>
                  <a:lnTo>
                    <a:pt x="205" y="176"/>
                  </a:lnTo>
                  <a:lnTo>
                    <a:pt x="187" y="195"/>
                  </a:lnTo>
                  <a:lnTo>
                    <a:pt x="179" y="195"/>
                  </a:lnTo>
                  <a:lnTo>
                    <a:pt x="170" y="205"/>
                  </a:lnTo>
                  <a:lnTo>
                    <a:pt x="170" y="225"/>
                  </a:lnTo>
                  <a:lnTo>
                    <a:pt x="162" y="235"/>
                  </a:lnTo>
                  <a:lnTo>
                    <a:pt x="153" y="225"/>
                  </a:lnTo>
                  <a:lnTo>
                    <a:pt x="153" y="244"/>
                  </a:lnTo>
                  <a:lnTo>
                    <a:pt x="153" y="254"/>
                  </a:lnTo>
                  <a:lnTo>
                    <a:pt x="145" y="264"/>
                  </a:lnTo>
                  <a:lnTo>
                    <a:pt x="136" y="264"/>
                  </a:lnTo>
                  <a:lnTo>
                    <a:pt x="128" y="264"/>
                  </a:lnTo>
                  <a:lnTo>
                    <a:pt x="111" y="254"/>
                  </a:lnTo>
                  <a:lnTo>
                    <a:pt x="102" y="254"/>
                  </a:lnTo>
                  <a:lnTo>
                    <a:pt x="94" y="254"/>
                  </a:lnTo>
                  <a:lnTo>
                    <a:pt x="85" y="254"/>
                  </a:lnTo>
                  <a:lnTo>
                    <a:pt x="77" y="264"/>
                  </a:lnTo>
                  <a:lnTo>
                    <a:pt x="68" y="254"/>
                  </a:lnTo>
                  <a:lnTo>
                    <a:pt x="51" y="254"/>
                  </a:lnTo>
                  <a:lnTo>
                    <a:pt x="42" y="235"/>
                  </a:lnTo>
                  <a:lnTo>
                    <a:pt x="17" y="235"/>
                  </a:lnTo>
                  <a:lnTo>
                    <a:pt x="0" y="39"/>
                  </a:lnTo>
                  <a:lnTo>
                    <a:pt x="6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9" name="Freeform 91"/>
            <p:cNvSpPr>
              <a:spLocks/>
            </p:cNvSpPr>
            <p:nvPr/>
          </p:nvSpPr>
          <p:spPr bwMode="auto">
            <a:xfrm>
              <a:off x="3464" y="3556"/>
              <a:ext cx="281" cy="323"/>
            </a:xfrm>
            <a:custGeom>
              <a:avLst/>
              <a:gdLst>
                <a:gd name="T0" fmla="*/ 60 w 281"/>
                <a:gd name="T1" fmla="*/ 10 h 323"/>
                <a:gd name="T2" fmla="*/ 136 w 281"/>
                <a:gd name="T3" fmla="*/ 0 h 323"/>
                <a:gd name="T4" fmla="*/ 128 w 281"/>
                <a:gd name="T5" fmla="*/ 10 h 323"/>
                <a:gd name="T6" fmla="*/ 128 w 281"/>
                <a:gd name="T7" fmla="*/ 20 h 323"/>
                <a:gd name="T8" fmla="*/ 136 w 281"/>
                <a:gd name="T9" fmla="*/ 30 h 323"/>
                <a:gd name="T10" fmla="*/ 153 w 281"/>
                <a:gd name="T11" fmla="*/ 30 h 323"/>
                <a:gd name="T12" fmla="*/ 162 w 281"/>
                <a:gd name="T13" fmla="*/ 49 h 323"/>
                <a:gd name="T14" fmla="*/ 170 w 281"/>
                <a:gd name="T15" fmla="*/ 59 h 323"/>
                <a:gd name="T16" fmla="*/ 179 w 281"/>
                <a:gd name="T17" fmla="*/ 69 h 323"/>
                <a:gd name="T18" fmla="*/ 196 w 281"/>
                <a:gd name="T19" fmla="*/ 88 h 323"/>
                <a:gd name="T20" fmla="*/ 213 w 281"/>
                <a:gd name="T21" fmla="*/ 98 h 323"/>
                <a:gd name="T22" fmla="*/ 213 w 281"/>
                <a:gd name="T23" fmla="*/ 108 h 323"/>
                <a:gd name="T24" fmla="*/ 222 w 281"/>
                <a:gd name="T25" fmla="*/ 118 h 323"/>
                <a:gd name="T26" fmla="*/ 239 w 281"/>
                <a:gd name="T27" fmla="*/ 128 h 323"/>
                <a:gd name="T28" fmla="*/ 247 w 281"/>
                <a:gd name="T29" fmla="*/ 147 h 323"/>
                <a:gd name="T30" fmla="*/ 247 w 281"/>
                <a:gd name="T31" fmla="*/ 157 h 323"/>
                <a:gd name="T32" fmla="*/ 256 w 281"/>
                <a:gd name="T33" fmla="*/ 167 h 323"/>
                <a:gd name="T34" fmla="*/ 264 w 281"/>
                <a:gd name="T35" fmla="*/ 186 h 323"/>
                <a:gd name="T36" fmla="*/ 281 w 281"/>
                <a:gd name="T37" fmla="*/ 196 h 323"/>
                <a:gd name="T38" fmla="*/ 281 w 281"/>
                <a:gd name="T39" fmla="*/ 196 h 323"/>
                <a:gd name="T40" fmla="*/ 264 w 281"/>
                <a:gd name="T41" fmla="*/ 225 h 323"/>
                <a:gd name="T42" fmla="*/ 264 w 281"/>
                <a:gd name="T43" fmla="*/ 245 h 323"/>
                <a:gd name="T44" fmla="*/ 256 w 281"/>
                <a:gd name="T45" fmla="*/ 255 h 323"/>
                <a:gd name="T46" fmla="*/ 256 w 281"/>
                <a:gd name="T47" fmla="*/ 294 h 323"/>
                <a:gd name="T48" fmla="*/ 247 w 281"/>
                <a:gd name="T49" fmla="*/ 294 h 323"/>
                <a:gd name="T50" fmla="*/ 239 w 281"/>
                <a:gd name="T51" fmla="*/ 294 h 323"/>
                <a:gd name="T52" fmla="*/ 239 w 281"/>
                <a:gd name="T53" fmla="*/ 284 h 323"/>
                <a:gd name="T54" fmla="*/ 230 w 281"/>
                <a:gd name="T55" fmla="*/ 294 h 323"/>
                <a:gd name="T56" fmla="*/ 230 w 281"/>
                <a:gd name="T57" fmla="*/ 314 h 323"/>
                <a:gd name="T58" fmla="*/ 230 w 281"/>
                <a:gd name="T59" fmla="*/ 323 h 323"/>
                <a:gd name="T60" fmla="*/ 222 w 281"/>
                <a:gd name="T61" fmla="*/ 314 h 323"/>
                <a:gd name="T62" fmla="*/ 222 w 281"/>
                <a:gd name="T63" fmla="*/ 304 h 323"/>
                <a:gd name="T64" fmla="*/ 68 w 281"/>
                <a:gd name="T65" fmla="*/ 314 h 323"/>
                <a:gd name="T66" fmla="*/ 60 w 281"/>
                <a:gd name="T67" fmla="*/ 294 h 323"/>
                <a:gd name="T68" fmla="*/ 60 w 281"/>
                <a:gd name="T69" fmla="*/ 284 h 323"/>
                <a:gd name="T70" fmla="*/ 51 w 281"/>
                <a:gd name="T71" fmla="*/ 255 h 323"/>
                <a:gd name="T72" fmla="*/ 51 w 281"/>
                <a:gd name="T73" fmla="*/ 235 h 323"/>
                <a:gd name="T74" fmla="*/ 51 w 281"/>
                <a:gd name="T75" fmla="*/ 216 h 323"/>
                <a:gd name="T76" fmla="*/ 60 w 281"/>
                <a:gd name="T77" fmla="*/ 206 h 323"/>
                <a:gd name="T78" fmla="*/ 51 w 281"/>
                <a:gd name="T79" fmla="*/ 186 h 323"/>
                <a:gd name="T80" fmla="*/ 42 w 281"/>
                <a:gd name="T81" fmla="*/ 186 h 323"/>
                <a:gd name="T82" fmla="*/ 42 w 281"/>
                <a:gd name="T83" fmla="*/ 177 h 323"/>
                <a:gd name="T84" fmla="*/ 34 w 281"/>
                <a:gd name="T85" fmla="*/ 157 h 323"/>
                <a:gd name="T86" fmla="*/ 17 w 281"/>
                <a:gd name="T87" fmla="*/ 79 h 323"/>
                <a:gd name="T88" fmla="*/ 0 w 281"/>
                <a:gd name="T89" fmla="*/ 10 h 323"/>
                <a:gd name="T90" fmla="*/ 60 w 281"/>
                <a:gd name="T91" fmla="*/ 10 h 32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81"/>
                <a:gd name="T139" fmla="*/ 0 h 323"/>
                <a:gd name="T140" fmla="*/ 281 w 281"/>
                <a:gd name="T141" fmla="*/ 323 h 32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81" h="323">
                  <a:moveTo>
                    <a:pt x="60" y="10"/>
                  </a:moveTo>
                  <a:lnTo>
                    <a:pt x="136" y="0"/>
                  </a:lnTo>
                  <a:lnTo>
                    <a:pt x="128" y="10"/>
                  </a:lnTo>
                  <a:lnTo>
                    <a:pt x="128" y="20"/>
                  </a:lnTo>
                  <a:lnTo>
                    <a:pt x="136" y="30"/>
                  </a:lnTo>
                  <a:lnTo>
                    <a:pt x="153" y="30"/>
                  </a:lnTo>
                  <a:lnTo>
                    <a:pt x="162" y="49"/>
                  </a:lnTo>
                  <a:lnTo>
                    <a:pt x="170" y="59"/>
                  </a:lnTo>
                  <a:lnTo>
                    <a:pt x="179" y="69"/>
                  </a:lnTo>
                  <a:lnTo>
                    <a:pt x="196" y="88"/>
                  </a:lnTo>
                  <a:lnTo>
                    <a:pt x="213" y="98"/>
                  </a:lnTo>
                  <a:lnTo>
                    <a:pt x="213" y="108"/>
                  </a:lnTo>
                  <a:lnTo>
                    <a:pt x="222" y="118"/>
                  </a:lnTo>
                  <a:lnTo>
                    <a:pt x="239" y="128"/>
                  </a:lnTo>
                  <a:lnTo>
                    <a:pt x="247" y="147"/>
                  </a:lnTo>
                  <a:lnTo>
                    <a:pt x="247" y="157"/>
                  </a:lnTo>
                  <a:lnTo>
                    <a:pt x="256" y="167"/>
                  </a:lnTo>
                  <a:lnTo>
                    <a:pt x="264" y="186"/>
                  </a:lnTo>
                  <a:lnTo>
                    <a:pt x="281" y="196"/>
                  </a:lnTo>
                  <a:lnTo>
                    <a:pt x="264" y="225"/>
                  </a:lnTo>
                  <a:lnTo>
                    <a:pt x="264" y="245"/>
                  </a:lnTo>
                  <a:lnTo>
                    <a:pt x="256" y="255"/>
                  </a:lnTo>
                  <a:lnTo>
                    <a:pt x="256" y="294"/>
                  </a:lnTo>
                  <a:lnTo>
                    <a:pt x="247" y="294"/>
                  </a:lnTo>
                  <a:lnTo>
                    <a:pt x="239" y="294"/>
                  </a:lnTo>
                  <a:lnTo>
                    <a:pt x="239" y="284"/>
                  </a:lnTo>
                  <a:lnTo>
                    <a:pt x="230" y="294"/>
                  </a:lnTo>
                  <a:lnTo>
                    <a:pt x="230" y="314"/>
                  </a:lnTo>
                  <a:lnTo>
                    <a:pt x="230" y="323"/>
                  </a:lnTo>
                  <a:lnTo>
                    <a:pt x="222" y="314"/>
                  </a:lnTo>
                  <a:lnTo>
                    <a:pt x="222" y="304"/>
                  </a:lnTo>
                  <a:lnTo>
                    <a:pt x="68" y="314"/>
                  </a:lnTo>
                  <a:lnTo>
                    <a:pt x="60" y="294"/>
                  </a:lnTo>
                  <a:lnTo>
                    <a:pt x="60" y="284"/>
                  </a:lnTo>
                  <a:lnTo>
                    <a:pt x="51" y="255"/>
                  </a:lnTo>
                  <a:lnTo>
                    <a:pt x="51" y="235"/>
                  </a:lnTo>
                  <a:lnTo>
                    <a:pt x="51" y="216"/>
                  </a:lnTo>
                  <a:lnTo>
                    <a:pt x="60" y="206"/>
                  </a:lnTo>
                  <a:lnTo>
                    <a:pt x="51" y="186"/>
                  </a:lnTo>
                  <a:lnTo>
                    <a:pt x="42" y="186"/>
                  </a:lnTo>
                  <a:lnTo>
                    <a:pt x="42" y="177"/>
                  </a:lnTo>
                  <a:lnTo>
                    <a:pt x="34" y="157"/>
                  </a:lnTo>
                  <a:lnTo>
                    <a:pt x="17" y="79"/>
                  </a:lnTo>
                  <a:lnTo>
                    <a:pt x="0" y="10"/>
                  </a:lnTo>
                  <a:lnTo>
                    <a:pt x="60" y="1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0" name="Freeform 92"/>
            <p:cNvSpPr>
              <a:spLocks/>
            </p:cNvSpPr>
            <p:nvPr/>
          </p:nvSpPr>
          <p:spPr bwMode="auto">
            <a:xfrm>
              <a:off x="3379" y="3840"/>
              <a:ext cx="469" cy="402"/>
            </a:xfrm>
            <a:custGeom>
              <a:avLst/>
              <a:gdLst>
                <a:gd name="T0" fmla="*/ 349 w 469"/>
                <a:gd name="T1" fmla="*/ 30 h 402"/>
                <a:gd name="T2" fmla="*/ 358 w 469"/>
                <a:gd name="T3" fmla="*/ 49 h 402"/>
                <a:gd name="T4" fmla="*/ 375 w 469"/>
                <a:gd name="T5" fmla="*/ 98 h 402"/>
                <a:gd name="T6" fmla="*/ 400 w 469"/>
                <a:gd name="T7" fmla="*/ 128 h 402"/>
                <a:gd name="T8" fmla="*/ 418 w 469"/>
                <a:gd name="T9" fmla="*/ 167 h 402"/>
                <a:gd name="T10" fmla="*/ 418 w 469"/>
                <a:gd name="T11" fmla="*/ 186 h 402"/>
                <a:gd name="T12" fmla="*/ 443 w 469"/>
                <a:gd name="T13" fmla="*/ 225 h 402"/>
                <a:gd name="T14" fmla="*/ 460 w 469"/>
                <a:gd name="T15" fmla="*/ 274 h 402"/>
                <a:gd name="T16" fmla="*/ 469 w 469"/>
                <a:gd name="T17" fmla="*/ 343 h 402"/>
                <a:gd name="T18" fmla="*/ 460 w 469"/>
                <a:gd name="T19" fmla="*/ 372 h 402"/>
                <a:gd name="T20" fmla="*/ 443 w 469"/>
                <a:gd name="T21" fmla="*/ 392 h 402"/>
                <a:gd name="T22" fmla="*/ 418 w 469"/>
                <a:gd name="T23" fmla="*/ 402 h 402"/>
                <a:gd name="T24" fmla="*/ 409 w 469"/>
                <a:gd name="T25" fmla="*/ 392 h 402"/>
                <a:gd name="T26" fmla="*/ 400 w 469"/>
                <a:gd name="T27" fmla="*/ 382 h 402"/>
                <a:gd name="T28" fmla="*/ 375 w 469"/>
                <a:gd name="T29" fmla="*/ 353 h 402"/>
                <a:gd name="T30" fmla="*/ 349 w 469"/>
                <a:gd name="T31" fmla="*/ 314 h 402"/>
                <a:gd name="T32" fmla="*/ 332 w 469"/>
                <a:gd name="T33" fmla="*/ 294 h 402"/>
                <a:gd name="T34" fmla="*/ 315 w 469"/>
                <a:gd name="T35" fmla="*/ 265 h 402"/>
                <a:gd name="T36" fmla="*/ 307 w 469"/>
                <a:gd name="T37" fmla="*/ 245 h 402"/>
                <a:gd name="T38" fmla="*/ 315 w 469"/>
                <a:gd name="T39" fmla="*/ 235 h 402"/>
                <a:gd name="T40" fmla="*/ 324 w 469"/>
                <a:gd name="T41" fmla="*/ 216 h 402"/>
                <a:gd name="T42" fmla="*/ 307 w 469"/>
                <a:gd name="T43" fmla="*/ 225 h 402"/>
                <a:gd name="T44" fmla="*/ 307 w 469"/>
                <a:gd name="T45" fmla="*/ 216 h 402"/>
                <a:gd name="T46" fmla="*/ 298 w 469"/>
                <a:gd name="T47" fmla="*/ 225 h 402"/>
                <a:gd name="T48" fmla="*/ 298 w 469"/>
                <a:gd name="T49" fmla="*/ 235 h 402"/>
                <a:gd name="T50" fmla="*/ 290 w 469"/>
                <a:gd name="T51" fmla="*/ 225 h 402"/>
                <a:gd name="T52" fmla="*/ 298 w 469"/>
                <a:gd name="T53" fmla="*/ 176 h 402"/>
                <a:gd name="T54" fmla="*/ 281 w 469"/>
                <a:gd name="T55" fmla="*/ 128 h 402"/>
                <a:gd name="T56" fmla="*/ 247 w 469"/>
                <a:gd name="T57" fmla="*/ 108 h 402"/>
                <a:gd name="T58" fmla="*/ 213 w 469"/>
                <a:gd name="T59" fmla="*/ 79 h 402"/>
                <a:gd name="T60" fmla="*/ 187 w 469"/>
                <a:gd name="T61" fmla="*/ 88 h 402"/>
                <a:gd name="T62" fmla="*/ 162 w 469"/>
                <a:gd name="T63" fmla="*/ 98 h 402"/>
                <a:gd name="T64" fmla="*/ 136 w 469"/>
                <a:gd name="T65" fmla="*/ 108 h 402"/>
                <a:gd name="T66" fmla="*/ 136 w 469"/>
                <a:gd name="T67" fmla="*/ 98 h 402"/>
                <a:gd name="T68" fmla="*/ 102 w 469"/>
                <a:gd name="T69" fmla="*/ 79 h 402"/>
                <a:gd name="T70" fmla="*/ 68 w 469"/>
                <a:gd name="T71" fmla="*/ 69 h 402"/>
                <a:gd name="T72" fmla="*/ 42 w 469"/>
                <a:gd name="T73" fmla="*/ 69 h 402"/>
                <a:gd name="T74" fmla="*/ 34 w 469"/>
                <a:gd name="T75" fmla="*/ 69 h 402"/>
                <a:gd name="T76" fmla="*/ 34 w 469"/>
                <a:gd name="T77" fmla="*/ 59 h 402"/>
                <a:gd name="T78" fmla="*/ 17 w 469"/>
                <a:gd name="T79" fmla="*/ 79 h 402"/>
                <a:gd name="T80" fmla="*/ 17 w 469"/>
                <a:gd name="T81" fmla="*/ 49 h 402"/>
                <a:gd name="T82" fmla="*/ 0 w 469"/>
                <a:gd name="T83" fmla="*/ 30 h 402"/>
                <a:gd name="T84" fmla="*/ 145 w 469"/>
                <a:gd name="T85" fmla="*/ 10 h 402"/>
                <a:gd name="T86" fmla="*/ 307 w 469"/>
                <a:gd name="T87" fmla="*/ 20 h 402"/>
                <a:gd name="T88" fmla="*/ 315 w 469"/>
                <a:gd name="T89" fmla="*/ 39 h 402"/>
                <a:gd name="T90" fmla="*/ 315 w 469"/>
                <a:gd name="T91" fmla="*/ 10 h 402"/>
                <a:gd name="T92" fmla="*/ 324 w 469"/>
                <a:gd name="T93" fmla="*/ 10 h 402"/>
                <a:gd name="T94" fmla="*/ 341 w 469"/>
                <a:gd name="T95" fmla="*/ 10 h 4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69"/>
                <a:gd name="T145" fmla="*/ 0 h 402"/>
                <a:gd name="T146" fmla="*/ 469 w 469"/>
                <a:gd name="T147" fmla="*/ 402 h 40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69" h="402">
                  <a:moveTo>
                    <a:pt x="341" y="10"/>
                  </a:moveTo>
                  <a:lnTo>
                    <a:pt x="349" y="30"/>
                  </a:lnTo>
                  <a:lnTo>
                    <a:pt x="358" y="39"/>
                  </a:lnTo>
                  <a:lnTo>
                    <a:pt x="358" y="49"/>
                  </a:lnTo>
                  <a:lnTo>
                    <a:pt x="366" y="79"/>
                  </a:lnTo>
                  <a:lnTo>
                    <a:pt x="375" y="98"/>
                  </a:lnTo>
                  <a:lnTo>
                    <a:pt x="383" y="128"/>
                  </a:lnTo>
                  <a:lnTo>
                    <a:pt x="400" y="128"/>
                  </a:lnTo>
                  <a:lnTo>
                    <a:pt x="418" y="157"/>
                  </a:lnTo>
                  <a:lnTo>
                    <a:pt x="418" y="167"/>
                  </a:lnTo>
                  <a:lnTo>
                    <a:pt x="418" y="186"/>
                  </a:lnTo>
                  <a:lnTo>
                    <a:pt x="426" y="206"/>
                  </a:lnTo>
                  <a:lnTo>
                    <a:pt x="443" y="225"/>
                  </a:lnTo>
                  <a:lnTo>
                    <a:pt x="452" y="245"/>
                  </a:lnTo>
                  <a:lnTo>
                    <a:pt x="460" y="274"/>
                  </a:lnTo>
                  <a:lnTo>
                    <a:pt x="460" y="323"/>
                  </a:lnTo>
                  <a:lnTo>
                    <a:pt x="469" y="343"/>
                  </a:lnTo>
                  <a:lnTo>
                    <a:pt x="460" y="363"/>
                  </a:lnTo>
                  <a:lnTo>
                    <a:pt x="460" y="372"/>
                  </a:lnTo>
                  <a:lnTo>
                    <a:pt x="460" y="382"/>
                  </a:lnTo>
                  <a:lnTo>
                    <a:pt x="443" y="392"/>
                  </a:lnTo>
                  <a:lnTo>
                    <a:pt x="435" y="402"/>
                  </a:lnTo>
                  <a:lnTo>
                    <a:pt x="418" y="402"/>
                  </a:lnTo>
                  <a:lnTo>
                    <a:pt x="409" y="402"/>
                  </a:lnTo>
                  <a:lnTo>
                    <a:pt x="409" y="392"/>
                  </a:lnTo>
                  <a:lnTo>
                    <a:pt x="418" y="392"/>
                  </a:lnTo>
                  <a:lnTo>
                    <a:pt x="400" y="382"/>
                  </a:lnTo>
                  <a:lnTo>
                    <a:pt x="392" y="363"/>
                  </a:lnTo>
                  <a:lnTo>
                    <a:pt x="375" y="353"/>
                  </a:lnTo>
                  <a:lnTo>
                    <a:pt x="366" y="323"/>
                  </a:lnTo>
                  <a:lnTo>
                    <a:pt x="349" y="314"/>
                  </a:lnTo>
                  <a:lnTo>
                    <a:pt x="341" y="294"/>
                  </a:lnTo>
                  <a:lnTo>
                    <a:pt x="332" y="294"/>
                  </a:lnTo>
                  <a:lnTo>
                    <a:pt x="324" y="284"/>
                  </a:lnTo>
                  <a:lnTo>
                    <a:pt x="315" y="265"/>
                  </a:lnTo>
                  <a:lnTo>
                    <a:pt x="307" y="255"/>
                  </a:lnTo>
                  <a:lnTo>
                    <a:pt x="307" y="245"/>
                  </a:lnTo>
                  <a:lnTo>
                    <a:pt x="307" y="235"/>
                  </a:lnTo>
                  <a:lnTo>
                    <a:pt x="315" y="235"/>
                  </a:lnTo>
                  <a:lnTo>
                    <a:pt x="324" y="225"/>
                  </a:lnTo>
                  <a:lnTo>
                    <a:pt x="324" y="216"/>
                  </a:lnTo>
                  <a:lnTo>
                    <a:pt x="315" y="225"/>
                  </a:lnTo>
                  <a:lnTo>
                    <a:pt x="307" y="225"/>
                  </a:lnTo>
                  <a:lnTo>
                    <a:pt x="307" y="216"/>
                  </a:lnTo>
                  <a:lnTo>
                    <a:pt x="298" y="216"/>
                  </a:lnTo>
                  <a:lnTo>
                    <a:pt x="298" y="225"/>
                  </a:lnTo>
                  <a:lnTo>
                    <a:pt x="298" y="235"/>
                  </a:lnTo>
                  <a:lnTo>
                    <a:pt x="290" y="235"/>
                  </a:lnTo>
                  <a:lnTo>
                    <a:pt x="290" y="225"/>
                  </a:lnTo>
                  <a:lnTo>
                    <a:pt x="290" y="206"/>
                  </a:lnTo>
                  <a:lnTo>
                    <a:pt x="298" y="176"/>
                  </a:lnTo>
                  <a:lnTo>
                    <a:pt x="290" y="157"/>
                  </a:lnTo>
                  <a:lnTo>
                    <a:pt x="281" y="128"/>
                  </a:lnTo>
                  <a:lnTo>
                    <a:pt x="272" y="128"/>
                  </a:lnTo>
                  <a:lnTo>
                    <a:pt x="247" y="108"/>
                  </a:lnTo>
                  <a:lnTo>
                    <a:pt x="230" y="88"/>
                  </a:lnTo>
                  <a:lnTo>
                    <a:pt x="213" y="79"/>
                  </a:lnTo>
                  <a:lnTo>
                    <a:pt x="196" y="79"/>
                  </a:lnTo>
                  <a:lnTo>
                    <a:pt x="187" y="88"/>
                  </a:lnTo>
                  <a:lnTo>
                    <a:pt x="179" y="88"/>
                  </a:lnTo>
                  <a:lnTo>
                    <a:pt x="162" y="98"/>
                  </a:lnTo>
                  <a:lnTo>
                    <a:pt x="145" y="108"/>
                  </a:lnTo>
                  <a:lnTo>
                    <a:pt x="136" y="108"/>
                  </a:lnTo>
                  <a:lnTo>
                    <a:pt x="136" y="98"/>
                  </a:lnTo>
                  <a:lnTo>
                    <a:pt x="119" y="79"/>
                  </a:lnTo>
                  <a:lnTo>
                    <a:pt x="102" y="79"/>
                  </a:lnTo>
                  <a:lnTo>
                    <a:pt x="93" y="69"/>
                  </a:lnTo>
                  <a:lnTo>
                    <a:pt x="68" y="69"/>
                  </a:lnTo>
                  <a:lnTo>
                    <a:pt x="68" y="59"/>
                  </a:lnTo>
                  <a:lnTo>
                    <a:pt x="42" y="69"/>
                  </a:lnTo>
                  <a:lnTo>
                    <a:pt x="34" y="69"/>
                  </a:lnTo>
                  <a:lnTo>
                    <a:pt x="42" y="59"/>
                  </a:lnTo>
                  <a:lnTo>
                    <a:pt x="34" y="59"/>
                  </a:lnTo>
                  <a:lnTo>
                    <a:pt x="34" y="69"/>
                  </a:lnTo>
                  <a:lnTo>
                    <a:pt x="17" y="79"/>
                  </a:lnTo>
                  <a:lnTo>
                    <a:pt x="17" y="49"/>
                  </a:lnTo>
                  <a:lnTo>
                    <a:pt x="8" y="49"/>
                  </a:lnTo>
                  <a:lnTo>
                    <a:pt x="0" y="30"/>
                  </a:lnTo>
                  <a:lnTo>
                    <a:pt x="8" y="20"/>
                  </a:lnTo>
                  <a:lnTo>
                    <a:pt x="145" y="10"/>
                  </a:lnTo>
                  <a:lnTo>
                    <a:pt x="153" y="30"/>
                  </a:lnTo>
                  <a:lnTo>
                    <a:pt x="307" y="20"/>
                  </a:lnTo>
                  <a:lnTo>
                    <a:pt x="307" y="30"/>
                  </a:lnTo>
                  <a:lnTo>
                    <a:pt x="315" y="39"/>
                  </a:lnTo>
                  <a:lnTo>
                    <a:pt x="315" y="30"/>
                  </a:lnTo>
                  <a:lnTo>
                    <a:pt x="315" y="10"/>
                  </a:lnTo>
                  <a:lnTo>
                    <a:pt x="324" y="0"/>
                  </a:lnTo>
                  <a:lnTo>
                    <a:pt x="324" y="10"/>
                  </a:lnTo>
                  <a:lnTo>
                    <a:pt x="332" y="10"/>
                  </a:lnTo>
                  <a:lnTo>
                    <a:pt x="341" y="1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1" name="Freeform 93"/>
            <p:cNvSpPr>
              <a:spLocks/>
            </p:cNvSpPr>
            <p:nvPr/>
          </p:nvSpPr>
          <p:spPr bwMode="auto">
            <a:xfrm>
              <a:off x="3592" y="3527"/>
              <a:ext cx="256" cy="225"/>
            </a:xfrm>
            <a:custGeom>
              <a:avLst/>
              <a:gdLst>
                <a:gd name="T0" fmla="*/ 8 w 256"/>
                <a:gd name="T1" fmla="*/ 29 h 225"/>
                <a:gd name="T2" fmla="*/ 25 w 256"/>
                <a:gd name="T3" fmla="*/ 10 h 225"/>
                <a:gd name="T4" fmla="*/ 42 w 256"/>
                <a:gd name="T5" fmla="*/ 0 h 225"/>
                <a:gd name="T6" fmla="*/ 51 w 256"/>
                <a:gd name="T7" fmla="*/ 0 h 225"/>
                <a:gd name="T8" fmla="*/ 111 w 256"/>
                <a:gd name="T9" fmla="*/ 0 h 225"/>
                <a:gd name="T10" fmla="*/ 119 w 256"/>
                <a:gd name="T11" fmla="*/ 10 h 225"/>
                <a:gd name="T12" fmla="*/ 128 w 256"/>
                <a:gd name="T13" fmla="*/ 10 h 225"/>
                <a:gd name="T14" fmla="*/ 128 w 256"/>
                <a:gd name="T15" fmla="*/ 20 h 225"/>
                <a:gd name="T16" fmla="*/ 187 w 256"/>
                <a:gd name="T17" fmla="*/ 20 h 225"/>
                <a:gd name="T18" fmla="*/ 213 w 256"/>
                <a:gd name="T19" fmla="*/ 29 h 225"/>
                <a:gd name="T20" fmla="*/ 256 w 256"/>
                <a:gd name="T21" fmla="*/ 68 h 225"/>
                <a:gd name="T22" fmla="*/ 239 w 256"/>
                <a:gd name="T23" fmla="*/ 88 h 225"/>
                <a:gd name="T24" fmla="*/ 230 w 256"/>
                <a:gd name="T25" fmla="*/ 98 h 225"/>
                <a:gd name="T26" fmla="*/ 230 w 256"/>
                <a:gd name="T27" fmla="*/ 127 h 225"/>
                <a:gd name="T28" fmla="*/ 222 w 256"/>
                <a:gd name="T29" fmla="*/ 137 h 225"/>
                <a:gd name="T30" fmla="*/ 213 w 256"/>
                <a:gd name="T31" fmla="*/ 147 h 225"/>
                <a:gd name="T32" fmla="*/ 196 w 256"/>
                <a:gd name="T33" fmla="*/ 166 h 225"/>
                <a:gd name="T34" fmla="*/ 179 w 256"/>
                <a:gd name="T35" fmla="*/ 186 h 225"/>
                <a:gd name="T36" fmla="*/ 170 w 256"/>
                <a:gd name="T37" fmla="*/ 186 h 225"/>
                <a:gd name="T38" fmla="*/ 162 w 256"/>
                <a:gd name="T39" fmla="*/ 196 h 225"/>
                <a:gd name="T40" fmla="*/ 153 w 256"/>
                <a:gd name="T41" fmla="*/ 196 h 225"/>
                <a:gd name="T42" fmla="*/ 153 w 256"/>
                <a:gd name="T43" fmla="*/ 215 h 225"/>
                <a:gd name="T44" fmla="*/ 153 w 256"/>
                <a:gd name="T45" fmla="*/ 225 h 225"/>
                <a:gd name="T46" fmla="*/ 136 w 256"/>
                <a:gd name="T47" fmla="*/ 215 h 225"/>
                <a:gd name="T48" fmla="*/ 128 w 256"/>
                <a:gd name="T49" fmla="*/ 196 h 225"/>
                <a:gd name="T50" fmla="*/ 119 w 256"/>
                <a:gd name="T51" fmla="*/ 186 h 225"/>
                <a:gd name="T52" fmla="*/ 119 w 256"/>
                <a:gd name="T53" fmla="*/ 176 h 225"/>
                <a:gd name="T54" fmla="*/ 111 w 256"/>
                <a:gd name="T55" fmla="*/ 157 h 225"/>
                <a:gd name="T56" fmla="*/ 94 w 256"/>
                <a:gd name="T57" fmla="*/ 147 h 225"/>
                <a:gd name="T58" fmla="*/ 85 w 256"/>
                <a:gd name="T59" fmla="*/ 137 h 225"/>
                <a:gd name="T60" fmla="*/ 85 w 256"/>
                <a:gd name="T61" fmla="*/ 127 h 225"/>
                <a:gd name="T62" fmla="*/ 68 w 256"/>
                <a:gd name="T63" fmla="*/ 117 h 225"/>
                <a:gd name="T64" fmla="*/ 51 w 256"/>
                <a:gd name="T65" fmla="*/ 98 h 225"/>
                <a:gd name="T66" fmla="*/ 42 w 256"/>
                <a:gd name="T67" fmla="*/ 88 h 225"/>
                <a:gd name="T68" fmla="*/ 34 w 256"/>
                <a:gd name="T69" fmla="*/ 78 h 225"/>
                <a:gd name="T70" fmla="*/ 25 w 256"/>
                <a:gd name="T71" fmla="*/ 59 h 225"/>
                <a:gd name="T72" fmla="*/ 8 w 256"/>
                <a:gd name="T73" fmla="*/ 59 h 225"/>
                <a:gd name="T74" fmla="*/ 0 w 256"/>
                <a:gd name="T75" fmla="*/ 49 h 225"/>
                <a:gd name="T76" fmla="*/ 0 w 256"/>
                <a:gd name="T77" fmla="*/ 39 h 225"/>
                <a:gd name="T78" fmla="*/ 8 w 256"/>
                <a:gd name="T79" fmla="*/ 29 h 22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6"/>
                <a:gd name="T121" fmla="*/ 0 h 225"/>
                <a:gd name="T122" fmla="*/ 256 w 256"/>
                <a:gd name="T123" fmla="*/ 225 h 22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6" h="225">
                  <a:moveTo>
                    <a:pt x="8" y="29"/>
                  </a:moveTo>
                  <a:lnTo>
                    <a:pt x="25" y="10"/>
                  </a:lnTo>
                  <a:lnTo>
                    <a:pt x="42" y="0"/>
                  </a:lnTo>
                  <a:lnTo>
                    <a:pt x="51" y="0"/>
                  </a:lnTo>
                  <a:lnTo>
                    <a:pt x="111" y="0"/>
                  </a:lnTo>
                  <a:lnTo>
                    <a:pt x="119" y="10"/>
                  </a:lnTo>
                  <a:lnTo>
                    <a:pt x="128" y="10"/>
                  </a:lnTo>
                  <a:lnTo>
                    <a:pt x="128" y="20"/>
                  </a:lnTo>
                  <a:lnTo>
                    <a:pt x="187" y="20"/>
                  </a:lnTo>
                  <a:lnTo>
                    <a:pt x="213" y="29"/>
                  </a:lnTo>
                  <a:lnTo>
                    <a:pt x="256" y="68"/>
                  </a:lnTo>
                  <a:lnTo>
                    <a:pt x="239" y="88"/>
                  </a:lnTo>
                  <a:lnTo>
                    <a:pt x="230" y="98"/>
                  </a:lnTo>
                  <a:lnTo>
                    <a:pt x="230" y="127"/>
                  </a:lnTo>
                  <a:lnTo>
                    <a:pt x="222" y="137"/>
                  </a:lnTo>
                  <a:lnTo>
                    <a:pt x="213" y="147"/>
                  </a:lnTo>
                  <a:lnTo>
                    <a:pt x="196" y="166"/>
                  </a:lnTo>
                  <a:lnTo>
                    <a:pt x="179" y="186"/>
                  </a:lnTo>
                  <a:lnTo>
                    <a:pt x="170" y="186"/>
                  </a:lnTo>
                  <a:lnTo>
                    <a:pt x="162" y="196"/>
                  </a:lnTo>
                  <a:lnTo>
                    <a:pt x="153" y="196"/>
                  </a:lnTo>
                  <a:lnTo>
                    <a:pt x="153" y="215"/>
                  </a:lnTo>
                  <a:lnTo>
                    <a:pt x="153" y="225"/>
                  </a:lnTo>
                  <a:lnTo>
                    <a:pt x="136" y="215"/>
                  </a:lnTo>
                  <a:lnTo>
                    <a:pt x="128" y="196"/>
                  </a:lnTo>
                  <a:lnTo>
                    <a:pt x="119" y="186"/>
                  </a:lnTo>
                  <a:lnTo>
                    <a:pt x="119" y="176"/>
                  </a:lnTo>
                  <a:lnTo>
                    <a:pt x="111" y="157"/>
                  </a:lnTo>
                  <a:lnTo>
                    <a:pt x="94" y="147"/>
                  </a:lnTo>
                  <a:lnTo>
                    <a:pt x="85" y="137"/>
                  </a:lnTo>
                  <a:lnTo>
                    <a:pt x="85" y="127"/>
                  </a:lnTo>
                  <a:lnTo>
                    <a:pt x="68" y="117"/>
                  </a:lnTo>
                  <a:lnTo>
                    <a:pt x="51" y="98"/>
                  </a:lnTo>
                  <a:lnTo>
                    <a:pt x="42" y="88"/>
                  </a:lnTo>
                  <a:lnTo>
                    <a:pt x="34" y="78"/>
                  </a:lnTo>
                  <a:lnTo>
                    <a:pt x="25" y="59"/>
                  </a:lnTo>
                  <a:lnTo>
                    <a:pt x="8" y="59"/>
                  </a:lnTo>
                  <a:lnTo>
                    <a:pt x="0" y="49"/>
                  </a:lnTo>
                  <a:lnTo>
                    <a:pt x="0" y="39"/>
                  </a:lnTo>
                  <a:lnTo>
                    <a:pt x="8" y="2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2" name="Freeform 94"/>
            <p:cNvSpPr>
              <a:spLocks/>
            </p:cNvSpPr>
            <p:nvPr/>
          </p:nvSpPr>
          <p:spPr bwMode="auto">
            <a:xfrm>
              <a:off x="3524" y="3380"/>
              <a:ext cx="452" cy="215"/>
            </a:xfrm>
            <a:custGeom>
              <a:avLst/>
              <a:gdLst>
                <a:gd name="T0" fmla="*/ 119 w 452"/>
                <a:gd name="T1" fmla="*/ 49 h 215"/>
                <a:gd name="T2" fmla="*/ 145 w 452"/>
                <a:gd name="T3" fmla="*/ 39 h 215"/>
                <a:gd name="T4" fmla="*/ 358 w 452"/>
                <a:gd name="T5" fmla="*/ 10 h 215"/>
                <a:gd name="T6" fmla="*/ 418 w 452"/>
                <a:gd name="T7" fmla="*/ 0 h 215"/>
                <a:gd name="T8" fmla="*/ 426 w 452"/>
                <a:gd name="T9" fmla="*/ 0 h 215"/>
                <a:gd name="T10" fmla="*/ 435 w 452"/>
                <a:gd name="T11" fmla="*/ 10 h 215"/>
                <a:gd name="T12" fmla="*/ 443 w 452"/>
                <a:gd name="T13" fmla="*/ 10 h 215"/>
                <a:gd name="T14" fmla="*/ 443 w 452"/>
                <a:gd name="T15" fmla="*/ 20 h 215"/>
                <a:gd name="T16" fmla="*/ 426 w 452"/>
                <a:gd name="T17" fmla="*/ 20 h 215"/>
                <a:gd name="T18" fmla="*/ 409 w 452"/>
                <a:gd name="T19" fmla="*/ 29 h 215"/>
                <a:gd name="T20" fmla="*/ 418 w 452"/>
                <a:gd name="T21" fmla="*/ 29 h 215"/>
                <a:gd name="T22" fmla="*/ 400 w 452"/>
                <a:gd name="T23" fmla="*/ 39 h 215"/>
                <a:gd name="T24" fmla="*/ 409 w 452"/>
                <a:gd name="T25" fmla="*/ 39 h 215"/>
                <a:gd name="T26" fmla="*/ 426 w 452"/>
                <a:gd name="T27" fmla="*/ 29 h 215"/>
                <a:gd name="T28" fmla="*/ 435 w 452"/>
                <a:gd name="T29" fmla="*/ 39 h 215"/>
                <a:gd name="T30" fmla="*/ 452 w 452"/>
                <a:gd name="T31" fmla="*/ 39 h 215"/>
                <a:gd name="T32" fmla="*/ 452 w 452"/>
                <a:gd name="T33" fmla="*/ 59 h 215"/>
                <a:gd name="T34" fmla="*/ 443 w 452"/>
                <a:gd name="T35" fmla="*/ 69 h 215"/>
                <a:gd name="T36" fmla="*/ 435 w 452"/>
                <a:gd name="T37" fmla="*/ 78 h 215"/>
                <a:gd name="T38" fmla="*/ 426 w 452"/>
                <a:gd name="T39" fmla="*/ 78 h 215"/>
                <a:gd name="T40" fmla="*/ 418 w 452"/>
                <a:gd name="T41" fmla="*/ 78 h 215"/>
                <a:gd name="T42" fmla="*/ 409 w 452"/>
                <a:gd name="T43" fmla="*/ 78 h 215"/>
                <a:gd name="T44" fmla="*/ 418 w 452"/>
                <a:gd name="T45" fmla="*/ 88 h 215"/>
                <a:gd name="T46" fmla="*/ 418 w 452"/>
                <a:gd name="T47" fmla="*/ 98 h 215"/>
                <a:gd name="T48" fmla="*/ 409 w 452"/>
                <a:gd name="T49" fmla="*/ 108 h 215"/>
                <a:gd name="T50" fmla="*/ 392 w 452"/>
                <a:gd name="T51" fmla="*/ 118 h 215"/>
                <a:gd name="T52" fmla="*/ 400 w 452"/>
                <a:gd name="T53" fmla="*/ 118 h 215"/>
                <a:gd name="T54" fmla="*/ 426 w 452"/>
                <a:gd name="T55" fmla="*/ 118 h 215"/>
                <a:gd name="T56" fmla="*/ 426 w 452"/>
                <a:gd name="T57" fmla="*/ 108 h 215"/>
                <a:gd name="T58" fmla="*/ 426 w 452"/>
                <a:gd name="T59" fmla="*/ 118 h 215"/>
                <a:gd name="T60" fmla="*/ 418 w 452"/>
                <a:gd name="T61" fmla="*/ 127 h 215"/>
                <a:gd name="T62" fmla="*/ 400 w 452"/>
                <a:gd name="T63" fmla="*/ 137 h 215"/>
                <a:gd name="T64" fmla="*/ 392 w 452"/>
                <a:gd name="T65" fmla="*/ 147 h 215"/>
                <a:gd name="T66" fmla="*/ 375 w 452"/>
                <a:gd name="T67" fmla="*/ 157 h 215"/>
                <a:gd name="T68" fmla="*/ 366 w 452"/>
                <a:gd name="T69" fmla="*/ 167 h 215"/>
                <a:gd name="T70" fmla="*/ 358 w 452"/>
                <a:gd name="T71" fmla="*/ 186 h 215"/>
                <a:gd name="T72" fmla="*/ 349 w 452"/>
                <a:gd name="T73" fmla="*/ 206 h 215"/>
                <a:gd name="T74" fmla="*/ 324 w 452"/>
                <a:gd name="T75" fmla="*/ 215 h 215"/>
                <a:gd name="T76" fmla="*/ 281 w 452"/>
                <a:gd name="T77" fmla="*/ 176 h 215"/>
                <a:gd name="T78" fmla="*/ 255 w 452"/>
                <a:gd name="T79" fmla="*/ 167 h 215"/>
                <a:gd name="T80" fmla="*/ 196 w 452"/>
                <a:gd name="T81" fmla="*/ 167 h 215"/>
                <a:gd name="T82" fmla="*/ 196 w 452"/>
                <a:gd name="T83" fmla="*/ 157 h 215"/>
                <a:gd name="T84" fmla="*/ 187 w 452"/>
                <a:gd name="T85" fmla="*/ 157 h 215"/>
                <a:gd name="T86" fmla="*/ 179 w 452"/>
                <a:gd name="T87" fmla="*/ 147 h 215"/>
                <a:gd name="T88" fmla="*/ 119 w 452"/>
                <a:gd name="T89" fmla="*/ 147 h 215"/>
                <a:gd name="T90" fmla="*/ 110 w 452"/>
                <a:gd name="T91" fmla="*/ 147 h 215"/>
                <a:gd name="T92" fmla="*/ 76 w 452"/>
                <a:gd name="T93" fmla="*/ 176 h 215"/>
                <a:gd name="T94" fmla="*/ 0 w 452"/>
                <a:gd name="T95" fmla="*/ 186 h 215"/>
                <a:gd name="T96" fmla="*/ 0 w 452"/>
                <a:gd name="T97" fmla="*/ 167 h 215"/>
                <a:gd name="T98" fmla="*/ 8 w 452"/>
                <a:gd name="T99" fmla="*/ 167 h 215"/>
                <a:gd name="T100" fmla="*/ 8 w 452"/>
                <a:gd name="T101" fmla="*/ 147 h 215"/>
                <a:gd name="T102" fmla="*/ 25 w 452"/>
                <a:gd name="T103" fmla="*/ 137 h 215"/>
                <a:gd name="T104" fmla="*/ 42 w 452"/>
                <a:gd name="T105" fmla="*/ 137 h 215"/>
                <a:gd name="T106" fmla="*/ 59 w 452"/>
                <a:gd name="T107" fmla="*/ 118 h 215"/>
                <a:gd name="T108" fmla="*/ 68 w 452"/>
                <a:gd name="T109" fmla="*/ 108 h 215"/>
                <a:gd name="T110" fmla="*/ 85 w 452"/>
                <a:gd name="T111" fmla="*/ 98 h 215"/>
                <a:gd name="T112" fmla="*/ 93 w 452"/>
                <a:gd name="T113" fmla="*/ 88 h 215"/>
                <a:gd name="T114" fmla="*/ 110 w 452"/>
                <a:gd name="T115" fmla="*/ 78 h 215"/>
                <a:gd name="T116" fmla="*/ 119 w 452"/>
                <a:gd name="T117" fmla="*/ 69 h 215"/>
                <a:gd name="T118" fmla="*/ 119 w 452"/>
                <a:gd name="T119" fmla="*/ 49 h 21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52"/>
                <a:gd name="T181" fmla="*/ 0 h 215"/>
                <a:gd name="T182" fmla="*/ 452 w 452"/>
                <a:gd name="T183" fmla="*/ 215 h 21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52" h="215">
                  <a:moveTo>
                    <a:pt x="119" y="49"/>
                  </a:moveTo>
                  <a:lnTo>
                    <a:pt x="145" y="39"/>
                  </a:lnTo>
                  <a:lnTo>
                    <a:pt x="358" y="10"/>
                  </a:lnTo>
                  <a:lnTo>
                    <a:pt x="418" y="0"/>
                  </a:lnTo>
                  <a:lnTo>
                    <a:pt x="426" y="0"/>
                  </a:lnTo>
                  <a:lnTo>
                    <a:pt x="435" y="10"/>
                  </a:lnTo>
                  <a:lnTo>
                    <a:pt x="443" y="10"/>
                  </a:lnTo>
                  <a:lnTo>
                    <a:pt x="443" y="20"/>
                  </a:lnTo>
                  <a:lnTo>
                    <a:pt x="426" y="20"/>
                  </a:lnTo>
                  <a:lnTo>
                    <a:pt x="409" y="29"/>
                  </a:lnTo>
                  <a:lnTo>
                    <a:pt x="418" y="29"/>
                  </a:lnTo>
                  <a:lnTo>
                    <a:pt x="400" y="39"/>
                  </a:lnTo>
                  <a:lnTo>
                    <a:pt x="409" y="39"/>
                  </a:lnTo>
                  <a:lnTo>
                    <a:pt x="426" y="29"/>
                  </a:lnTo>
                  <a:lnTo>
                    <a:pt x="435" y="39"/>
                  </a:lnTo>
                  <a:lnTo>
                    <a:pt x="452" y="39"/>
                  </a:lnTo>
                  <a:lnTo>
                    <a:pt x="452" y="59"/>
                  </a:lnTo>
                  <a:lnTo>
                    <a:pt x="443" y="69"/>
                  </a:lnTo>
                  <a:lnTo>
                    <a:pt x="435" y="78"/>
                  </a:lnTo>
                  <a:lnTo>
                    <a:pt x="426" y="78"/>
                  </a:lnTo>
                  <a:lnTo>
                    <a:pt x="418" y="78"/>
                  </a:lnTo>
                  <a:lnTo>
                    <a:pt x="409" y="78"/>
                  </a:lnTo>
                  <a:lnTo>
                    <a:pt x="418" y="88"/>
                  </a:lnTo>
                  <a:lnTo>
                    <a:pt x="418" y="98"/>
                  </a:lnTo>
                  <a:lnTo>
                    <a:pt x="409" y="108"/>
                  </a:lnTo>
                  <a:lnTo>
                    <a:pt x="392" y="118"/>
                  </a:lnTo>
                  <a:lnTo>
                    <a:pt x="400" y="118"/>
                  </a:lnTo>
                  <a:lnTo>
                    <a:pt x="426" y="118"/>
                  </a:lnTo>
                  <a:lnTo>
                    <a:pt x="426" y="108"/>
                  </a:lnTo>
                  <a:lnTo>
                    <a:pt x="426" y="118"/>
                  </a:lnTo>
                  <a:lnTo>
                    <a:pt x="418" y="127"/>
                  </a:lnTo>
                  <a:lnTo>
                    <a:pt x="400" y="137"/>
                  </a:lnTo>
                  <a:lnTo>
                    <a:pt x="392" y="147"/>
                  </a:lnTo>
                  <a:lnTo>
                    <a:pt x="375" y="157"/>
                  </a:lnTo>
                  <a:lnTo>
                    <a:pt x="366" y="167"/>
                  </a:lnTo>
                  <a:lnTo>
                    <a:pt x="358" y="186"/>
                  </a:lnTo>
                  <a:lnTo>
                    <a:pt x="349" y="206"/>
                  </a:lnTo>
                  <a:lnTo>
                    <a:pt x="324" y="215"/>
                  </a:lnTo>
                  <a:lnTo>
                    <a:pt x="281" y="176"/>
                  </a:lnTo>
                  <a:lnTo>
                    <a:pt x="255" y="167"/>
                  </a:lnTo>
                  <a:lnTo>
                    <a:pt x="196" y="167"/>
                  </a:lnTo>
                  <a:lnTo>
                    <a:pt x="196" y="157"/>
                  </a:lnTo>
                  <a:lnTo>
                    <a:pt x="187" y="157"/>
                  </a:lnTo>
                  <a:lnTo>
                    <a:pt x="179" y="147"/>
                  </a:lnTo>
                  <a:lnTo>
                    <a:pt x="119" y="147"/>
                  </a:lnTo>
                  <a:lnTo>
                    <a:pt x="110" y="147"/>
                  </a:lnTo>
                  <a:lnTo>
                    <a:pt x="76" y="176"/>
                  </a:lnTo>
                  <a:lnTo>
                    <a:pt x="0" y="186"/>
                  </a:lnTo>
                  <a:lnTo>
                    <a:pt x="0" y="167"/>
                  </a:lnTo>
                  <a:lnTo>
                    <a:pt x="8" y="167"/>
                  </a:lnTo>
                  <a:lnTo>
                    <a:pt x="8" y="147"/>
                  </a:lnTo>
                  <a:lnTo>
                    <a:pt x="25" y="137"/>
                  </a:lnTo>
                  <a:lnTo>
                    <a:pt x="42" y="137"/>
                  </a:lnTo>
                  <a:lnTo>
                    <a:pt x="59" y="118"/>
                  </a:lnTo>
                  <a:lnTo>
                    <a:pt x="68" y="108"/>
                  </a:lnTo>
                  <a:lnTo>
                    <a:pt x="85" y="98"/>
                  </a:lnTo>
                  <a:lnTo>
                    <a:pt x="93" y="88"/>
                  </a:lnTo>
                  <a:lnTo>
                    <a:pt x="110" y="78"/>
                  </a:lnTo>
                  <a:lnTo>
                    <a:pt x="119" y="69"/>
                  </a:lnTo>
                  <a:lnTo>
                    <a:pt x="119" y="4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3" name="Freeform 95"/>
            <p:cNvSpPr>
              <a:spLocks/>
            </p:cNvSpPr>
            <p:nvPr/>
          </p:nvSpPr>
          <p:spPr bwMode="auto">
            <a:xfrm>
              <a:off x="3583" y="3194"/>
              <a:ext cx="367" cy="235"/>
            </a:xfrm>
            <a:custGeom>
              <a:avLst/>
              <a:gdLst>
                <a:gd name="T0" fmla="*/ 60 w 367"/>
                <a:gd name="T1" fmla="*/ 166 h 235"/>
                <a:gd name="T2" fmla="*/ 68 w 367"/>
                <a:gd name="T3" fmla="*/ 186 h 235"/>
                <a:gd name="T4" fmla="*/ 86 w 367"/>
                <a:gd name="T5" fmla="*/ 176 h 235"/>
                <a:gd name="T6" fmla="*/ 111 w 367"/>
                <a:gd name="T7" fmla="*/ 176 h 235"/>
                <a:gd name="T8" fmla="*/ 137 w 367"/>
                <a:gd name="T9" fmla="*/ 157 h 235"/>
                <a:gd name="T10" fmla="*/ 145 w 367"/>
                <a:gd name="T11" fmla="*/ 127 h 235"/>
                <a:gd name="T12" fmla="*/ 154 w 367"/>
                <a:gd name="T13" fmla="*/ 98 h 235"/>
                <a:gd name="T14" fmla="*/ 162 w 367"/>
                <a:gd name="T15" fmla="*/ 69 h 235"/>
                <a:gd name="T16" fmla="*/ 171 w 367"/>
                <a:gd name="T17" fmla="*/ 78 h 235"/>
                <a:gd name="T18" fmla="*/ 188 w 367"/>
                <a:gd name="T19" fmla="*/ 59 h 235"/>
                <a:gd name="T20" fmla="*/ 196 w 367"/>
                <a:gd name="T21" fmla="*/ 39 h 235"/>
                <a:gd name="T22" fmla="*/ 214 w 367"/>
                <a:gd name="T23" fmla="*/ 20 h 235"/>
                <a:gd name="T24" fmla="*/ 222 w 367"/>
                <a:gd name="T25" fmla="*/ 0 h 235"/>
                <a:gd name="T26" fmla="*/ 239 w 367"/>
                <a:gd name="T27" fmla="*/ 10 h 235"/>
                <a:gd name="T28" fmla="*/ 248 w 367"/>
                <a:gd name="T29" fmla="*/ 0 h 235"/>
                <a:gd name="T30" fmla="*/ 265 w 367"/>
                <a:gd name="T31" fmla="*/ 10 h 235"/>
                <a:gd name="T32" fmla="*/ 282 w 367"/>
                <a:gd name="T33" fmla="*/ 29 h 235"/>
                <a:gd name="T34" fmla="*/ 290 w 367"/>
                <a:gd name="T35" fmla="*/ 39 h 235"/>
                <a:gd name="T36" fmla="*/ 282 w 367"/>
                <a:gd name="T37" fmla="*/ 59 h 235"/>
                <a:gd name="T38" fmla="*/ 316 w 367"/>
                <a:gd name="T39" fmla="*/ 78 h 235"/>
                <a:gd name="T40" fmla="*/ 341 w 367"/>
                <a:gd name="T41" fmla="*/ 88 h 235"/>
                <a:gd name="T42" fmla="*/ 333 w 367"/>
                <a:gd name="T43" fmla="*/ 108 h 235"/>
                <a:gd name="T44" fmla="*/ 341 w 367"/>
                <a:gd name="T45" fmla="*/ 127 h 235"/>
                <a:gd name="T46" fmla="*/ 341 w 367"/>
                <a:gd name="T47" fmla="*/ 137 h 235"/>
                <a:gd name="T48" fmla="*/ 341 w 367"/>
                <a:gd name="T49" fmla="*/ 157 h 235"/>
                <a:gd name="T50" fmla="*/ 359 w 367"/>
                <a:gd name="T51" fmla="*/ 157 h 235"/>
                <a:gd name="T52" fmla="*/ 367 w 367"/>
                <a:gd name="T53" fmla="*/ 166 h 235"/>
                <a:gd name="T54" fmla="*/ 359 w 367"/>
                <a:gd name="T55" fmla="*/ 186 h 235"/>
                <a:gd name="T56" fmla="*/ 86 w 367"/>
                <a:gd name="T57" fmla="*/ 225 h 235"/>
                <a:gd name="T58" fmla="*/ 0 w 367"/>
                <a:gd name="T59" fmla="*/ 235 h 235"/>
                <a:gd name="T60" fmla="*/ 26 w 367"/>
                <a:gd name="T61" fmla="*/ 196 h 235"/>
                <a:gd name="T62" fmla="*/ 51 w 367"/>
                <a:gd name="T63" fmla="*/ 176 h 23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67"/>
                <a:gd name="T97" fmla="*/ 0 h 235"/>
                <a:gd name="T98" fmla="*/ 367 w 367"/>
                <a:gd name="T99" fmla="*/ 235 h 23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67" h="235">
                  <a:moveTo>
                    <a:pt x="51" y="166"/>
                  </a:moveTo>
                  <a:lnTo>
                    <a:pt x="60" y="166"/>
                  </a:lnTo>
                  <a:lnTo>
                    <a:pt x="60" y="176"/>
                  </a:lnTo>
                  <a:lnTo>
                    <a:pt x="68" y="186"/>
                  </a:lnTo>
                  <a:lnTo>
                    <a:pt x="77" y="186"/>
                  </a:lnTo>
                  <a:lnTo>
                    <a:pt x="86" y="176"/>
                  </a:lnTo>
                  <a:lnTo>
                    <a:pt x="94" y="176"/>
                  </a:lnTo>
                  <a:lnTo>
                    <a:pt x="111" y="176"/>
                  </a:lnTo>
                  <a:lnTo>
                    <a:pt x="120" y="166"/>
                  </a:lnTo>
                  <a:lnTo>
                    <a:pt x="137" y="157"/>
                  </a:lnTo>
                  <a:lnTo>
                    <a:pt x="145" y="137"/>
                  </a:lnTo>
                  <a:lnTo>
                    <a:pt x="145" y="127"/>
                  </a:lnTo>
                  <a:lnTo>
                    <a:pt x="154" y="118"/>
                  </a:lnTo>
                  <a:lnTo>
                    <a:pt x="154" y="98"/>
                  </a:lnTo>
                  <a:lnTo>
                    <a:pt x="162" y="88"/>
                  </a:lnTo>
                  <a:lnTo>
                    <a:pt x="162" y="69"/>
                  </a:lnTo>
                  <a:lnTo>
                    <a:pt x="171" y="69"/>
                  </a:lnTo>
                  <a:lnTo>
                    <a:pt x="171" y="78"/>
                  </a:lnTo>
                  <a:lnTo>
                    <a:pt x="188" y="78"/>
                  </a:lnTo>
                  <a:lnTo>
                    <a:pt x="188" y="59"/>
                  </a:lnTo>
                  <a:lnTo>
                    <a:pt x="196" y="49"/>
                  </a:lnTo>
                  <a:lnTo>
                    <a:pt x="196" y="39"/>
                  </a:lnTo>
                  <a:lnTo>
                    <a:pt x="214" y="29"/>
                  </a:lnTo>
                  <a:lnTo>
                    <a:pt x="214" y="20"/>
                  </a:lnTo>
                  <a:lnTo>
                    <a:pt x="214" y="0"/>
                  </a:lnTo>
                  <a:lnTo>
                    <a:pt x="222" y="0"/>
                  </a:lnTo>
                  <a:lnTo>
                    <a:pt x="231" y="10"/>
                  </a:lnTo>
                  <a:lnTo>
                    <a:pt x="239" y="10"/>
                  </a:lnTo>
                  <a:lnTo>
                    <a:pt x="248" y="10"/>
                  </a:lnTo>
                  <a:lnTo>
                    <a:pt x="248" y="0"/>
                  </a:lnTo>
                  <a:lnTo>
                    <a:pt x="265" y="10"/>
                  </a:lnTo>
                  <a:lnTo>
                    <a:pt x="273" y="10"/>
                  </a:lnTo>
                  <a:lnTo>
                    <a:pt x="282" y="29"/>
                  </a:lnTo>
                  <a:lnTo>
                    <a:pt x="290" y="29"/>
                  </a:lnTo>
                  <a:lnTo>
                    <a:pt x="290" y="39"/>
                  </a:lnTo>
                  <a:lnTo>
                    <a:pt x="282" y="49"/>
                  </a:lnTo>
                  <a:lnTo>
                    <a:pt x="282" y="59"/>
                  </a:lnTo>
                  <a:lnTo>
                    <a:pt x="290" y="59"/>
                  </a:lnTo>
                  <a:lnTo>
                    <a:pt x="316" y="78"/>
                  </a:lnTo>
                  <a:lnTo>
                    <a:pt x="324" y="78"/>
                  </a:lnTo>
                  <a:lnTo>
                    <a:pt x="341" y="88"/>
                  </a:lnTo>
                  <a:lnTo>
                    <a:pt x="333" y="108"/>
                  </a:lnTo>
                  <a:lnTo>
                    <a:pt x="341" y="118"/>
                  </a:lnTo>
                  <a:lnTo>
                    <a:pt x="341" y="127"/>
                  </a:lnTo>
                  <a:lnTo>
                    <a:pt x="333" y="137"/>
                  </a:lnTo>
                  <a:lnTo>
                    <a:pt x="341" y="137"/>
                  </a:lnTo>
                  <a:lnTo>
                    <a:pt x="350" y="147"/>
                  </a:lnTo>
                  <a:lnTo>
                    <a:pt x="341" y="157"/>
                  </a:lnTo>
                  <a:lnTo>
                    <a:pt x="359" y="157"/>
                  </a:lnTo>
                  <a:lnTo>
                    <a:pt x="367" y="157"/>
                  </a:lnTo>
                  <a:lnTo>
                    <a:pt x="367" y="166"/>
                  </a:lnTo>
                  <a:lnTo>
                    <a:pt x="367" y="176"/>
                  </a:lnTo>
                  <a:lnTo>
                    <a:pt x="359" y="186"/>
                  </a:lnTo>
                  <a:lnTo>
                    <a:pt x="299" y="196"/>
                  </a:lnTo>
                  <a:lnTo>
                    <a:pt x="86" y="225"/>
                  </a:lnTo>
                  <a:lnTo>
                    <a:pt x="60" y="235"/>
                  </a:lnTo>
                  <a:lnTo>
                    <a:pt x="0" y="235"/>
                  </a:lnTo>
                  <a:lnTo>
                    <a:pt x="17" y="206"/>
                  </a:lnTo>
                  <a:lnTo>
                    <a:pt x="26" y="196"/>
                  </a:lnTo>
                  <a:lnTo>
                    <a:pt x="34" y="186"/>
                  </a:lnTo>
                  <a:lnTo>
                    <a:pt x="51" y="176"/>
                  </a:lnTo>
                  <a:lnTo>
                    <a:pt x="51" y="166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4" name="Freeform 96"/>
            <p:cNvSpPr>
              <a:spLocks/>
            </p:cNvSpPr>
            <p:nvPr/>
          </p:nvSpPr>
          <p:spPr bwMode="auto">
            <a:xfrm>
              <a:off x="3600" y="3116"/>
              <a:ext cx="231" cy="264"/>
            </a:xfrm>
            <a:custGeom>
              <a:avLst/>
              <a:gdLst>
                <a:gd name="T0" fmla="*/ 77 w 231"/>
                <a:gd name="T1" fmla="*/ 19 h 264"/>
                <a:gd name="T2" fmla="*/ 77 w 231"/>
                <a:gd name="T3" fmla="*/ 0 h 264"/>
                <a:gd name="T4" fmla="*/ 86 w 231"/>
                <a:gd name="T5" fmla="*/ 68 h 264"/>
                <a:gd name="T6" fmla="*/ 145 w 231"/>
                <a:gd name="T7" fmla="*/ 58 h 264"/>
                <a:gd name="T8" fmla="*/ 145 w 231"/>
                <a:gd name="T9" fmla="*/ 98 h 264"/>
                <a:gd name="T10" fmla="*/ 154 w 231"/>
                <a:gd name="T11" fmla="*/ 88 h 264"/>
                <a:gd name="T12" fmla="*/ 179 w 231"/>
                <a:gd name="T13" fmla="*/ 68 h 264"/>
                <a:gd name="T14" fmla="*/ 179 w 231"/>
                <a:gd name="T15" fmla="*/ 58 h 264"/>
                <a:gd name="T16" fmla="*/ 188 w 231"/>
                <a:gd name="T17" fmla="*/ 68 h 264"/>
                <a:gd name="T18" fmla="*/ 197 w 231"/>
                <a:gd name="T19" fmla="*/ 68 h 264"/>
                <a:gd name="T20" fmla="*/ 197 w 231"/>
                <a:gd name="T21" fmla="*/ 58 h 264"/>
                <a:gd name="T22" fmla="*/ 222 w 231"/>
                <a:gd name="T23" fmla="*/ 58 h 264"/>
                <a:gd name="T24" fmla="*/ 231 w 231"/>
                <a:gd name="T25" fmla="*/ 68 h 264"/>
                <a:gd name="T26" fmla="*/ 231 w 231"/>
                <a:gd name="T27" fmla="*/ 78 h 264"/>
                <a:gd name="T28" fmla="*/ 231 w 231"/>
                <a:gd name="T29" fmla="*/ 88 h 264"/>
                <a:gd name="T30" fmla="*/ 222 w 231"/>
                <a:gd name="T31" fmla="*/ 88 h 264"/>
                <a:gd name="T32" fmla="*/ 205 w 231"/>
                <a:gd name="T33" fmla="*/ 78 h 264"/>
                <a:gd name="T34" fmla="*/ 197 w 231"/>
                <a:gd name="T35" fmla="*/ 78 h 264"/>
                <a:gd name="T36" fmla="*/ 197 w 231"/>
                <a:gd name="T37" fmla="*/ 98 h 264"/>
                <a:gd name="T38" fmla="*/ 197 w 231"/>
                <a:gd name="T39" fmla="*/ 107 h 264"/>
                <a:gd name="T40" fmla="*/ 179 w 231"/>
                <a:gd name="T41" fmla="*/ 117 h 264"/>
                <a:gd name="T42" fmla="*/ 179 w 231"/>
                <a:gd name="T43" fmla="*/ 127 h 264"/>
                <a:gd name="T44" fmla="*/ 171 w 231"/>
                <a:gd name="T45" fmla="*/ 137 h 264"/>
                <a:gd name="T46" fmla="*/ 171 w 231"/>
                <a:gd name="T47" fmla="*/ 156 h 264"/>
                <a:gd name="T48" fmla="*/ 154 w 231"/>
                <a:gd name="T49" fmla="*/ 156 h 264"/>
                <a:gd name="T50" fmla="*/ 154 w 231"/>
                <a:gd name="T51" fmla="*/ 147 h 264"/>
                <a:gd name="T52" fmla="*/ 145 w 231"/>
                <a:gd name="T53" fmla="*/ 147 h 264"/>
                <a:gd name="T54" fmla="*/ 145 w 231"/>
                <a:gd name="T55" fmla="*/ 166 h 264"/>
                <a:gd name="T56" fmla="*/ 137 w 231"/>
                <a:gd name="T57" fmla="*/ 176 h 264"/>
                <a:gd name="T58" fmla="*/ 137 w 231"/>
                <a:gd name="T59" fmla="*/ 196 h 264"/>
                <a:gd name="T60" fmla="*/ 128 w 231"/>
                <a:gd name="T61" fmla="*/ 205 h 264"/>
                <a:gd name="T62" fmla="*/ 128 w 231"/>
                <a:gd name="T63" fmla="*/ 215 h 264"/>
                <a:gd name="T64" fmla="*/ 120 w 231"/>
                <a:gd name="T65" fmla="*/ 235 h 264"/>
                <a:gd name="T66" fmla="*/ 103 w 231"/>
                <a:gd name="T67" fmla="*/ 244 h 264"/>
                <a:gd name="T68" fmla="*/ 94 w 231"/>
                <a:gd name="T69" fmla="*/ 254 h 264"/>
                <a:gd name="T70" fmla="*/ 77 w 231"/>
                <a:gd name="T71" fmla="*/ 254 h 264"/>
                <a:gd name="T72" fmla="*/ 69 w 231"/>
                <a:gd name="T73" fmla="*/ 254 h 264"/>
                <a:gd name="T74" fmla="*/ 60 w 231"/>
                <a:gd name="T75" fmla="*/ 264 h 264"/>
                <a:gd name="T76" fmla="*/ 51 w 231"/>
                <a:gd name="T77" fmla="*/ 264 h 264"/>
                <a:gd name="T78" fmla="*/ 43 w 231"/>
                <a:gd name="T79" fmla="*/ 254 h 264"/>
                <a:gd name="T80" fmla="*/ 43 w 231"/>
                <a:gd name="T81" fmla="*/ 244 h 264"/>
                <a:gd name="T82" fmla="*/ 34 w 231"/>
                <a:gd name="T83" fmla="*/ 244 h 264"/>
                <a:gd name="T84" fmla="*/ 26 w 231"/>
                <a:gd name="T85" fmla="*/ 235 h 264"/>
                <a:gd name="T86" fmla="*/ 9 w 231"/>
                <a:gd name="T87" fmla="*/ 225 h 264"/>
                <a:gd name="T88" fmla="*/ 0 w 231"/>
                <a:gd name="T89" fmla="*/ 205 h 264"/>
                <a:gd name="T90" fmla="*/ 0 w 231"/>
                <a:gd name="T91" fmla="*/ 176 h 264"/>
                <a:gd name="T92" fmla="*/ 9 w 231"/>
                <a:gd name="T93" fmla="*/ 176 h 264"/>
                <a:gd name="T94" fmla="*/ 17 w 231"/>
                <a:gd name="T95" fmla="*/ 166 h 264"/>
                <a:gd name="T96" fmla="*/ 17 w 231"/>
                <a:gd name="T97" fmla="*/ 137 h 264"/>
                <a:gd name="T98" fmla="*/ 26 w 231"/>
                <a:gd name="T99" fmla="*/ 147 h 264"/>
                <a:gd name="T100" fmla="*/ 34 w 231"/>
                <a:gd name="T101" fmla="*/ 137 h 264"/>
                <a:gd name="T102" fmla="*/ 34 w 231"/>
                <a:gd name="T103" fmla="*/ 117 h 264"/>
                <a:gd name="T104" fmla="*/ 43 w 231"/>
                <a:gd name="T105" fmla="*/ 107 h 264"/>
                <a:gd name="T106" fmla="*/ 51 w 231"/>
                <a:gd name="T107" fmla="*/ 107 h 264"/>
                <a:gd name="T108" fmla="*/ 69 w 231"/>
                <a:gd name="T109" fmla="*/ 88 h 264"/>
                <a:gd name="T110" fmla="*/ 77 w 231"/>
                <a:gd name="T111" fmla="*/ 78 h 264"/>
                <a:gd name="T112" fmla="*/ 77 w 231"/>
                <a:gd name="T113" fmla="*/ 68 h 264"/>
                <a:gd name="T114" fmla="*/ 77 w 231"/>
                <a:gd name="T115" fmla="*/ 58 h 264"/>
                <a:gd name="T116" fmla="*/ 77 w 231"/>
                <a:gd name="T117" fmla="*/ 39 h 264"/>
                <a:gd name="T118" fmla="*/ 69 w 231"/>
                <a:gd name="T119" fmla="*/ 29 h 264"/>
                <a:gd name="T120" fmla="*/ 77 w 231"/>
                <a:gd name="T121" fmla="*/ 19 h 26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31"/>
                <a:gd name="T184" fmla="*/ 0 h 264"/>
                <a:gd name="T185" fmla="*/ 231 w 231"/>
                <a:gd name="T186" fmla="*/ 264 h 26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31" h="264">
                  <a:moveTo>
                    <a:pt x="77" y="19"/>
                  </a:moveTo>
                  <a:lnTo>
                    <a:pt x="77" y="0"/>
                  </a:lnTo>
                  <a:lnTo>
                    <a:pt x="86" y="68"/>
                  </a:lnTo>
                  <a:lnTo>
                    <a:pt x="145" y="58"/>
                  </a:lnTo>
                  <a:lnTo>
                    <a:pt x="145" y="98"/>
                  </a:lnTo>
                  <a:lnTo>
                    <a:pt x="154" y="88"/>
                  </a:lnTo>
                  <a:lnTo>
                    <a:pt x="179" y="68"/>
                  </a:lnTo>
                  <a:lnTo>
                    <a:pt x="179" y="58"/>
                  </a:lnTo>
                  <a:lnTo>
                    <a:pt x="188" y="68"/>
                  </a:lnTo>
                  <a:lnTo>
                    <a:pt x="197" y="68"/>
                  </a:lnTo>
                  <a:lnTo>
                    <a:pt x="197" y="58"/>
                  </a:lnTo>
                  <a:lnTo>
                    <a:pt x="222" y="58"/>
                  </a:lnTo>
                  <a:lnTo>
                    <a:pt x="231" y="68"/>
                  </a:lnTo>
                  <a:lnTo>
                    <a:pt x="231" y="78"/>
                  </a:lnTo>
                  <a:lnTo>
                    <a:pt x="231" y="88"/>
                  </a:lnTo>
                  <a:lnTo>
                    <a:pt x="222" y="88"/>
                  </a:lnTo>
                  <a:lnTo>
                    <a:pt x="205" y="78"/>
                  </a:lnTo>
                  <a:lnTo>
                    <a:pt x="197" y="78"/>
                  </a:lnTo>
                  <a:lnTo>
                    <a:pt x="197" y="98"/>
                  </a:lnTo>
                  <a:lnTo>
                    <a:pt x="197" y="107"/>
                  </a:lnTo>
                  <a:lnTo>
                    <a:pt x="179" y="117"/>
                  </a:lnTo>
                  <a:lnTo>
                    <a:pt x="179" y="127"/>
                  </a:lnTo>
                  <a:lnTo>
                    <a:pt x="171" y="137"/>
                  </a:lnTo>
                  <a:lnTo>
                    <a:pt x="171" y="156"/>
                  </a:lnTo>
                  <a:lnTo>
                    <a:pt x="154" y="156"/>
                  </a:lnTo>
                  <a:lnTo>
                    <a:pt x="154" y="147"/>
                  </a:lnTo>
                  <a:lnTo>
                    <a:pt x="145" y="147"/>
                  </a:lnTo>
                  <a:lnTo>
                    <a:pt x="145" y="166"/>
                  </a:lnTo>
                  <a:lnTo>
                    <a:pt x="137" y="176"/>
                  </a:lnTo>
                  <a:lnTo>
                    <a:pt x="137" y="196"/>
                  </a:lnTo>
                  <a:lnTo>
                    <a:pt x="128" y="205"/>
                  </a:lnTo>
                  <a:lnTo>
                    <a:pt x="128" y="215"/>
                  </a:lnTo>
                  <a:lnTo>
                    <a:pt x="120" y="235"/>
                  </a:lnTo>
                  <a:lnTo>
                    <a:pt x="103" y="244"/>
                  </a:lnTo>
                  <a:lnTo>
                    <a:pt x="94" y="254"/>
                  </a:lnTo>
                  <a:lnTo>
                    <a:pt x="77" y="254"/>
                  </a:lnTo>
                  <a:lnTo>
                    <a:pt x="69" y="254"/>
                  </a:lnTo>
                  <a:lnTo>
                    <a:pt x="60" y="264"/>
                  </a:lnTo>
                  <a:lnTo>
                    <a:pt x="51" y="264"/>
                  </a:lnTo>
                  <a:lnTo>
                    <a:pt x="43" y="254"/>
                  </a:lnTo>
                  <a:lnTo>
                    <a:pt x="43" y="244"/>
                  </a:lnTo>
                  <a:lnTo>
                    <a:pt x="34" y="244"/>
                  </a:lnTo>
                  <a:lnTo>
                    <a:pt x="26" y="235"/>
                  </a:lnTo>
                  <a:lnTo>
                    <a:pt x="9" y="225"/>
                  </a:lnTo>
                  <a:lnTo>
                    <a:pt x="0" y="205"/>
                  </a:lnTo>
                  <a:lnTo>
                    <a:pt x="0" y="176"/>
                  </a:lnTo>
                  <a:lnTo>
                    <a:pt x="9" y="176"/>
                  </a:lnTo>
                  <a:lnTo>
                    <a:pt x="17" y="166"/>
                  </a:lnTo>
                  <a:lnTo>
                    <a:pt x="17" y="137"/>
                  </a:lnTo>
                  <a:lnTo>
                    <a:pt x="26" y="147"/>
                  </a:lnTo>
                  <a:lnTo>
                    <a:pt x="34" y="137"/>
                  </a:lnTo>
                  <a:lnTo>
                    <a:pt x="34" y="117"/>
                  </a:lnTo>
                  <a:lnTo>
                    <a:pt x="43" y="107"/>
                  </a:lnTo>
                  <a:lnTo>
                    <a:pt x="51" y="107"/>
                  </a:lnTo>
                  <a:lnTo>
                    <a:pt x="69" y="88"/>
                  </a:lnTo>
                  <a:lnTo>
                    <a:pt x="77" y="78"/>
                  </a:lnTo>
                  <a:lnTo>
                    <a:pt x="77" y="68"/>
                  </a:lnTo>
                  <a:lnTo>
                    <a:pt x="77" y="58"/>
                  </a:lnTo>
                  <a:lnTo>
                    <a:pt x="77" y="39"/>
                  </a:lnTo>
                  <a:lnTo>
                    <a:pt x="69" y="29"/>
                  </a:lnTo>
                  <a:lnTo>
                    <a:pt x="77" y="1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5" name="Freeform 97"/>
            <p:cNvSpPr>
              <a:spLocks/>
            </p:cNvSpPr>
            <p:nvPr/>
          </p:nvSpPr>
          <p:spPr bwMode="auto">
            <a:xfrm>
              <a:off x="3669" y="2979"/>
              <a:ext cx="298" cy="205"/>
            </a:xfrm>
            <a:custGeom>
              <a:avLst/>
              <a:gdLst>
                <a:gd name="T0" fmla="*/ 0 w 298"/>
                <a:gd name="T1" fmla="*/ 49 h 205"/>
                <a:gd name="T2" fmla="*/ 8 w 298"/>
                <a:gd name="T3" fmla="*/ 39 h 205"/>
                <a:gd name="T4" fmla="*/ 34 w 298"/>
                <a:gd name="T5" fmla="*/ 19 h 205"/>
                <a:gd name="T6" fmla="*/ 34 w 298"/>
                <a:gd name="T7" fmla="*/ 39 h 205"/>
                <a:gd name="T8" fmla="*/ 34 w 298"/>
                <a:gd name="T9" fmla="*/ 39 h 205"/>
                <a:gd name="T10" fmla="*/ 238 w 298"/>
                <a:gd name="T11" fmla="*/ 0 h 205"/>
                <a:gd name="T12" fmla="*/ 247 w 298"/>
                <a:gd name="T13" fmla="*/ 0 h 205"/>
                <a:gd name="T14" fmla="*/ 255 w 298"/>
                <a:gd name="T15" fmla="*/ 9 h 205"/>
                <a:gd name="T16" fmla="*/ 264 w 298"/>
                <a:gd name="T17" fmla="*/ 29 h 205"/>
                <a:gd name="T18" fmla="*/ 281 w 298"/>
                <a:gd name="T19" fmla="*/ 39 h 205"/>
                <a:gd name="T20" fmla="*/ 273 w 298"/>
                <a:gd name="T21" fmla="*/ 49 h 205"/>
                <a:gd name="T22" fmla="*/ 273 w 298"/>
                <a:gd name="T23" fmla="*/ 58 h 205"/>
                <a:gd name="T24" fmla="*/ 264 w 298"/>
                <a:gd name="T25" fmla="*/ 68 h 205"/>
                <a:gd name="T26" fmla="*/ 273 w 298"/>
                <a:gd name="T27" fmla="*/ 78 h 205"/>
                <a:gd name="T28" fmla="*/ 273 w 298"/>
                <a:gd name="T29" fmla="*/ 78 h 205"/>
                <a:gd name="T30" fmla="*/ 264 w 298"/>
                <a:gd name="T31" fmla="*/ 88 h 205"/>
                <a:gd name="T32" fmla="*/ 273 w 298"/>
                <a:gd name="T33" fmla="*/ 98 h 205"/>
                <a:gd name="T34" fmla="*/ 281 w 298"/>
                <a:gd name="T35" fmla="*/ 98 h 205"/>
                <a:gd name="T36" fmla="*/ 281 w 298"/>
                <a:gd name="T37" fmla="*/ 107 h 205"/>
                <a:gd name="T38" fmla="*/ 298 w 298"/>
                <a:gd name="T39" fmla="*/ 117 h 205"/>
                <a:gd name="T40" fmla="*/ 298 w 298"/>
                <a:gd name="T41" fmla="*/ 127 h 205"/>
                <a:gd name="T42" fmla="*/ 281 w 298"/>
                <a:gd name="T43" fmla="*/ 137 h 205"/>
                <a:gd name="T44" fmla="*/ 281 w 298"/>
                <a:gd name="T45" fmla="*/ 146 h 205"/>
                <a:gd name="T46" fmla="*/ 273 w 298"/>
                <a:gd name="T47" fmla="*/ 156 h 205"/>
                <a:gd name="T48" fmla="*/ 255 w 298"/>
                <a:gd name="T49" fmla="*/ 156 h 205"/>
                <a:gd name="T50" fmla="*/ 247 w 298"/>
                <a:gd name="T51" fmla="*/ 166 h 205"/>
                <a:gd name="T52" fmla="*/ 76 w 298"/>
                <a:gd name="T53" fmla="*/ 195 h 205"/>
                <a:gd name="T54" fmla="*/ 17 w 298"/>
                <a:gd name="T55" fmla="*/ 205 h 205"/>
                <a:gd name="T56" fmla="*/ 8 w 298"/>
                <a:gd name="T57" fmla="*/ 137 h 205"/>
                <a:gd name="T58" fmla="*/ 0 w 298"/>
                <a:gd name="T59" fmla="*/ 49 h 20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8"/>
                <a:gd name="T91" fmla="*/ 0 h 205"/>
                <a:gd name="T92" fmla="*/ 298 w 298"/>
                <a:gd name="T93" fmla="*/ 205 h 20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8" h="205">
                  <a:moveTo>
                    <a:pt x="0" y="49"/>
                  </a:moveTo>
                  <a:lnTo>
                    <a:pt x="8" y="39"/>
                  </a:lnTo>
                  <a:lnTo>
                    <a:pt x="34" y="19"/>
                  </a:lnTo>
                  <a:lnTo>
                    <a:pt x="34" y="39"/>
                  </a:lnTo>
                  <a:lnTo>
                    <a:pt x="238" y="0"/>
                  </a:lnTo>
                  <a:lnTo>
                    <a:pt x="247" y="0"/>
                  </a:lnTo>
                  <a:lnTo>
                    <a:pt x="255" y="9"/>
                  </a:lnTo>
                  <a:lnTo>
                    <a:pt x="264" y="29"/>
                  </a:lnTo>
                  <a:lnTo>
                    <a:pt x="281" y="39"/>
                  </a:lnTo>
                  <a:lnTo>
                    <a:pt x="273" y="49"/>
                  </a:lnTo>
                  <a:lnTo>
                    <a:pt x="273" y="58"/>
                  </a:lnTo>
                  <a:lnTo>
                    <a:pt x="264" y="68"/>
                  </a:lnTo>
                  <a:lnTo>
                    <a:pt x="273" y="78"/>
                  </a:lnTo>
                  <a:lnTo>
                    <a:pt x="264" y="88"/>
                  </a:lnTo>
                  <a:lnTo>
                    <a:pt x="273" y="98"/>
                  </a:lnTo>
                  <a:lnTo>
                    <a:pt x="281" y="98"/>
                  </a:lnTo>
                  <a:lnTo>
                    <a:pt x="281" y="107"/>
                  </a:lnTo>
                  <a:lnTo>
                    <a:pt x="298" y="117"/>
                  </a:lnTo>
                  <a:lnTo>
                    <a:pt x="298" y="127"/>
                  </a:lnTo>
                  <a:lnTo>
                    <a:pt x="281" y="137"/>
                  </a:lnTo>
                  <a:lnTo>
                    <a:pt x="281" y="146"/>
                  </a:lnTo>
                  <a:lnTo>
                    <a:pt x="273" y="156"/>
                  </a:lnTo>
                  <a:lnTo>
                    <a:pt x="255" y="156"/>
                  </a:lnTo>
                  <a:lnTo>
                    <a:pt x="247" y="166"/>
                  </a:lnTo>
                  <a:lnTo>
                    <a:pt x="76" y="195"/>
                  </a:lnTo>
                  <a:lnTo>
                    <a:pt x="17" y="205"/>
                  </a:lnTo>
                  <a:lnTo>
                    <a:pt x="8" y="137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6" name="Freeform 98"/>
            <p:cNvSpPr>
              <a:spLocks/>
            </p:cNvSpPr>
            <p:nvPr/>
          </p:nvSpPr>
          <p:spPr bwMode="auto">
            <a:xfrm>
              <a:off x="3745" y="3145"/>
              <a:ext cx="179" cy="118"/>
            </a:xfrm>
            <a:custGeom>
              <a:avLst/>
              <a:gdLst>
                <a:gd name="T0" fmla="*/ 0 w 179"/>
                <a:gd name="T1" fmla="*/ 29 h 118"/>
                <a:gd name="T2" fmla="*/ 171 w 179"/>
                <a:gd name="T3" fmla="*/ 0 h 118"/>
                <a:gd name="T4" fmla="*/ 179 w 179"/>
                <a:gd name="T5" fmla="*/ 20 h 118"/>
                <a:gd name="T6" fmla="*/ 171 w 179"/>
                <a:gd name="T7" fmla="*/ 20 h 118"/>
                <a:gd name="T8" fmla="*/ 171 w 179"/>
                <a:gd name="T9" fmla="*/ 10 h 118"/>
                <a:gd name="T10" fmla="*/ 162 w 179"/>
                <a:gd name="T11" fmla="*/ 20 h 118"/>
                <a:gd name="T12" fmla="*/ 162 w 179"/>
                <a:gd name="T13" fmla="*/ 20 h 118"/>
                <a:gd name="T14" fmla="*/ 154 w 179"/>
                <a:gd name="T15" fmla="*/ 29 h 118"/>
                <a:gd name="T16" fmla="*/ 154 w 179"/>
                <a:gd name="T17" fmla="*/ 39 h 118"/>
                <a:gd name="T18" fmla="*/ 145 w 179"/>
                <a:gd name="T19" fmla="*/ 39 h 118"/>
                <a:gd name="T20" fmla="*/ 154 w 179"/>
                <a:gd name="T21" fmla="*/ 59 h 118"/>
                <a:gd name="T22" fmla="*/ 145 w 179"/>
                <a:gd name="T23" fmla="*/ 78 h 118"/>
                <a:gd name="T24" fmla="*/ 154 w 179"/>
                <a:gd name="T25" fmla="*/ 88 h 118"/>
                <a:gd name="T26" fmla="*/ 162 w 179"/>
                <a:gd name="T27" fmla="*/ 108 h 118"/>
                <a:gd name="T28" fmla="*/ 162 w 179"/>
                <a:gd name="T29" fmla="*/ 118 h 118"/>
                <a:gd name="T30" fmla="*/ 154 w 179"/>
                <a:gd name="T31" fmla="*/ 118 h 118"/>
                <a:gd name="T32" fmla="*/ 137 w 179"/>
                <a:gd name="T33" fmla="*/ 118 h 118"/>
                <a:gd name="T34" fmla="*/ 128 w 179"/>
                <a:gd name="T35" fmla="*/ 108 h 118"/>
                <a:gd name="T36" fmla="*/ 120 w 179"/>
                <a:gd name="T37" fmla="*/ 108 h 118"/>
                <a:gd name="T38" fmla="*/ 120 w 179"/>
                <a:gd name="T39" fmla="*/ 98 h 118"/>
                <a:gd name="T40" fmla="*/ 128 w 179"/>
                <a:gd name="T41" fmla="*/ 88 h 118"/>
                <a:gd name="T42" fmla="*/ 128 w 179"/>
                <a:gd name="T43" fmla="*/ 78 h 118"/>
                <a:gd name="T44" fmla="*/ 120 w 179"/>
                <a:gd name="T45" fmla="*/ 78 h 118"/>
                <a:gd name="T46" fmla="*/ 111 w 179"/>
                <a:gd name="T47" fmla="*/ 59 h 118"/>
                <a:gd name="T48" fmla="*/ 103 w 179"/>
                <a:gd name="T49" fmla="*/ 59 h 118"/>
                <a:gd name="T50" fmla="*/ 103 w 179"/>
                <a:gd name="T51" fmla="*/ 59 h 118"/>
                <a:gd name="T52" fmla="*/ 86 w 179"/>
                <a:gd name="T53" fmla="*/ 49 h 118"/>
                <a:gd name="T54" fmla="*/ 77 w 179"/>
                <a:gd name="T55" fmla="*/ 29 h 118"/>
                <a:gd name="T56" fmla="*/ 52 w 179"/>
                <a:gd name="T57" fmla="*/ 29 h 118"/>
                <a:gd name="T58" fmla="*/ 52 w 179"/>
                <a:gd name="T59" fmla="*/ 39 h 118"/>
                <a:gd name="T60" fmla="*/ 43 w 179"/>
                <a:gd name="T61" fmla="*/ 39 h 118"/>
                <a:gd name="T62" fmla="*/ 34 w 179"/>
                <a:gd name="T63" fmla="*/ 29 h 118"/>
                <a:gd name="T64" fmla="*/ 34 w 179"/>
                <a:gd name="T65" fmla="*/ 39 h 118"/>
                <a:gd name="T66" fmla="*/ 9 w 179"/>
                <a:gd name="T67" fmla="*/ 59 h 118"/>
                <a:gd name="T68" fmla="*/ 0 w 179"/>
                <a:gd name="T69" fmla="*/ 69 h 118"/>
                <a:gd name="T70" fmla="*/ 0 w 179"/>
                <a:gd name="T71" fmla="*/ 29 h 11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79"/>
                <a:gd name="T109" fmla="*/ 0 h 118"/>
                <a:gd name="T110" fmla="*/ 179 w 179"/>
                <a:gd name="T111" fmla="*/ 118 h 11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79" h="118">
                  <a:moveTo>
                    <a:pt x="0" y="29"/>
                  </a:moveTo>
                  <a:lnTo>
                    <a:pt x="171" y="0"/>
                  </a:lnTo>
                  <a:lnTo>
                    <a:pt x="179" y="20"/>
                  </a:lnTo>
                  <a:lnTo>
                    <a:pt x="171" y="20"/>
                  </a:lnTo>
                  <a:lnTo>
                    <a:pt x="171" y="10"/>
                  </a:lnTo>
                  <a:lnTo>
                    <a:pt x="162" y="20"/>
                  </a:lnTo>
                  <a:lnTo>
                    <a:pt x="154" y="29"/>
                  </a:lnTo>
                  <a:lnTo>
                    <a:pt x="154" y="39"/>
                  </a:lnTo>
                  <a:lnTo>
                    <a:pt x="145" y="39"/>
                  </a:lnTo>
                  <a:lnTo>
                    <a:pt x="154" y="59"/>
                  </a:lnTo>
                  <a:lnTo>
                    <a:pt x="145" y="78"/>
                  </a:lnTo>
                  <a:lnTo>
                    <a:pt x="154" y="88"/>
                  </a:lnTo>
                  <a:lnTo>
                    <a:pt x="162" y="108"/>
                  </a:lnTo>
                  <a:lnTo>
                    <a:pt x="162" y="118"/>
                  </a:lnTo>
                  <a:lnTo>
                    <a:pt x="154" y="118"/>
                  </a:lnTo>
                  <a:lnTo>
                    <a:pt x="137" y="118"/>
                  </a:lnTo>
                  <a:lnTo>
                    <a:pt x="128" y="108"/>
                  </a:lnTo>
                  <a:lnTo>
                    <a:pt x="120" y="108"/>
                  </a:lnTo>
                  <a:lnTo>
                    <a:pt x="120" y="98"/>
                  </a:lnTo>
                  <a:lnTo>
                    <a:pt x="128" y="88"/>
                  </a:lnTo>
                  <a:lnTo>
                    <a:pt x="128" y="78"/>
                  </a:lnTo>
                  <a:lnTo>
                    <a:pt x="120" y="78"/>
                  </a:lnTo>
                  <a:lnTo>
                    <a:pt x="111" y="59"/>
                  </a:lnTo>
                  <a:lnTo>
                    <a:pt x="103" y="59"/>
                  </a:lnTo>
                  <a:lnTo>
                    <a:pt x="86" y="49"/>
                  </a:lnTo>
                  <a:lnTo>
                    <a:pt x="77" y="29"/>
                  </a:lnTo>
                  <a:lnTo>
                    <a:pt x="52" y="29"/>
                  </a:lnTo>
                  <a:lnTo>
                    <a:pt x="52" y="39"/>
                  </a:lnTo>
                  <a:lnTo>
                    <a:pt x="43" y="39"/>
                  </a:lnTo>
                  <a:lnTo>
                    <a:pt x="34" y="29"/>
                  </a:lnTo>
                  <a:lnTo>
                    <a:pt x="34" y="39"/>
                  </a:lnTo>
                  <a:lnTo>
                    <a:pt x="9" y="59"/>
                  </a:lnTo>
                  <a:lnTo>
                    <a:pt x="0" y="6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7" name="Freeform 99"/>
            <p:cNvSpPr>
              <a:spLocks/>
            </p:cNvSpPr>
            <p:nvPr/>
          </p:nvSpPr>
          <p:spPr bwMode="auto">
            <a:xfrm>
              <a:off x="3907" y="3165"/>
              <a:ext cx="69" cy="107"/>
            </a:xfrm>
            <a:custGeom>
              <a:avLst/>
              <a:gdLst>
                <a:gd name="T0" fmla="*/ 17 w 69"/>
                <a:gd name="T1" fmla="*/ 0 h 107"/>
                <a:gd name="T2" fmla="*/ 9 w 69"/>
                <a:gd name="T3" fmla="*/ 9 h 107"/>
                <a:gd name="T4" fmla="*/ 0 w 69"/>
                <a:gd name="T5" fmla="*/ 19 h 107"/>
                <a:gd name="T6" fmla="*/ 0 w 69"/>
                <a:gd name="T7" fmla="*/ 29 h 107"/>
                <a:gd name="T8" fmla="*/ 9 w 69"/>
                <a:gd name="T9" fmla="*/ 39 h 107"/>
                <a:gd name="T10" fmla="*/ 9 w 69"/>
                <a:gd name="T11" fmla="*/ 49 h 107"/>
                <a:gd name="T12" fmla="*/ 0 w 69"/>
                <a:gd name="T13" fmla="*/ 58 h 107"/>
                <a:gd name="T14" fmla="*/ 0 w 69"/>
                <a:gd name="T15" fmla="*/ 58 h 107"/>
                <a:gd name="T16" fmla="*/ 9 w 69"/>
                <a:gd name="T17" fmla="*/ 58 h 107"/>
                <a:gd name="T18" fmla="*/ 9 w 69"/>
                <a:gd name="T19" fmla="*/ 78 h 107"/>
                <a:gd name="T20" fmla="*/ 9 w 69"/>
                <a:gd name="T21" fmla="*/ 88 h 107"/>
                <a:gd name="T22" fmla="*/ 26 w 69"/>
                <a:gd name="T23" fmla="*/ 88 h 107"/>
                <a:gd name="T24" fmla="*/ 26 w 69"/>
                <a:gd name="T25" fmla="*/ 98 h 107"/>
                <a:gd name="T26" fmla="*/ 35 w 69"/>
                <a:gd name="T27" fmla="*/ 107 h 107"/>
                <a:gd name="T28" fmla="*/ 43 w 69"/>
                <a:gd name="T29" fmla="*/ 107 h 107"/>
                <a:gd name="T30" fmla="*/ 60 w 69"/>
                <a:gd name="T31" fmla="*/ 98 h 107"/>
                <a:gd name="T32" fmla="*/ 69 w 69"/>
                <a:gd name="T33" fmla="*/ 78 h 107"/>
                <a:gd name="T34" fmla="*/ 69 w 69"/>
                <a:gd name="T35" fmla="*/ 68 h 107"/>
                <a:gd name="T36" fmla="*/ 35 w 69"/>
                <a:gd name="T37" fmla="*/ 68 h 107"/>
                <a:gd name="T38" fmla="*/ 17 w 69"/>
                <a:gd name="T39" fmla="*/ 0 h 10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9"/>
                <a:gd name="T61" fmla="*/ 0 h 107"/>
                <a:gd name="T62" fmla="*/ 69 w 69"/>
                <a:gd name="T63" fmla="*/ 107 h 10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9" h="107">
                  <a:moveTo>
                    <a:pt x="17" y="0"/>
                  </a:moveTo>
                  <a:lnTo>
                    <a:pt x="9" y="9"/>
                  </a:lnTo>
                  <a:lnTo>
                    <a:pt x="0" y="19"/>
                  </a:lnTo>
                  <a:lnTo>
                    <a:pt x="0" y="29"/>
                  </a:lnTo>
                  <a:lnTo>
                    <a:pt x="9" y="39"/>
                  </a:lnTo>
                  <a:lnTo>
                    <a:pt x="9" y="49"/>
                  </a:lnTo>
                  <a:lnTo>
                    <a:pt x="0" y="58"/>
                  </a:lnTo>
                  <a:lnTo>
                    <a:pt x="9" y="58"/>
                  </a:lnTo>
                  <a:lnTo>
                    <a:pt x="9" y="78"/>
                  </a:lnTo>
                  <a:lnTo>
                    <a:pt x="9" y="88"/>
                  </a:lnTo>
                  <a:lnTo>
                    <a:pt x="26" y="88"/>
                  </a:lnTo>
                  <a:lnTo>
                    <a:pt x="26" y="98"/>
                  </a:lnTo>
                  <a:lnTo>
                    <a:pt x="35" y="107"/>
                  </a:lnTo>
                  <a:lnTo>
                    <a:pt x="43" y="107"/>
                  </a:lnTo>
                  <a:lnTo>
                    <a:pt x="60" y="98"/>
                  </a:lnTo>
                  <a:lnTo>
                    <a:pt x="69" y="78"/>
                  </a:lnTo>
                  <a:lnTo>
                    <a:pt x="69" y="68"/>
                  </a:lnTo>
                  <a:lnTo>
                    <a:pt x="35" y="6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8" name="Freeform 100"/>
            <p:cNvSpPr>
              <a:spLocks/>
            </p:cNvSpPr>
            <p:nvPr/>
          </p:nvSpPr>
          <p:spPr bwMode="auto">
            <a:xfrm>
              <a:off x="3916" y="3135"/>
              <a:ext cx="60" cy="98"/>
            </a:xfrm>
            <a:custGeom>
              <a:avLst/>
              <a:gdLst>
                <a:gd name="T0" fmla="*/ 17 w 60"/>
                <a:gd name="T1" fmla="*/ 0 h 98"/>
                <a:gd name="T2" fmla="*/ 17 w 60"/>
                <a:gd name="T3" fmla="*/ 20 h 98"/>
                <a:gd name="T4" fmla="*/ 26 w 60"/>
                <a:gd name="T5" fmla="*/ 30 h 98"/>
                <a:gd name="T6" fmla="*/ 34 w 60"/>
                <a:gd name="T7" fmla="*/ 49 h 98"/>
                <a:gd name="T8" fmla="*/ 34 w 60"/>
                <a:gd name="T9" fmla="*/ 59 h 98"/>
                <a:gd name="T10" fmla="*/ 51 w 60"/>
                <a:gd name="T11" fmla="*/ 69 h 98"/>
                <a:gd name="T12" fmla="*/ 60 w 60"/>
                <a:gd name="T13" fmla="*/ 79 h 98"/>
                <a:gd name="T14" fmla="*/ 60 w 60"/>
                <a:gd name="T15" fmla="*/ 98 h 98"/>
                <a:gd name="T16" fmla="*/ 26 w 60"/>
                <a:gd name="T17" fmla="*/ 98 h 98"/>
                <a:gd name="T18" fmla="*/ 8 w 60"/>
                <a:gd name="T19" fmla="*/ 30 h 98"/>
                <a:gd name="T20" fmla="*/ 0 w 60"/>
                <a:gd name="T21" fmla="*/ 10 h 98"/>
                <a:gd name="T22" fmla="*/ 8 w 60"/>
                <a:gd name="T23" fmla="*/ 0 h 98"/>
                <a:gd name="T24" fmla="*/ 17 w 60"/>
                <a:gd name="T25" fmla="*/ 0 h 9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0"/>
                <a:gd name="T40" fmla="*/ 0 h 98"/>
                <a:gd name="T41" fmla="*/ 60 w 60"/>
                <a:gd name="T42" fmla="*/ 98 h 9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0" h="98">
                  <a:moveTo>
                    <a:pt x="17" y="0"/>
                  </a:moveTo>
                  <a:lnTo>
                    <a:pt x="17" y="20"/>
                  </a:lnTo>
                  <a:lnTo>
                    <a:pt x="26" y="30"/>
                  </a:lnTo>
                  <a:lnTo>
                    <a:pt x="34" y="49"/>
                  </a:lnTo>
                  <a:lnTo>
                    <a:pt x="34" y="59"/>
                  </a:lnTo>
                  <a:lnTo>
                    <a:pt x="51" y="69"/>
                  </a:lnTo>
                  <a:lnTo>
                    <a:pt x="60" y="79"/>
                  </a:lnTo>
                  <a:lnTo>
                    <a:pt x="60" y="98"/>
                  </a:lnTo>
                  <a:lnTo>
                    <a:pt x="26" y="98"/>
                  </a:lnTo>
                  <a:lnTo>
                    <a:pt x="8" y="30"/>
                  </a:lnTo>
                  <a:lnTo>
                    <a:pt x="0" y="10"/>
                  </a:lnTo>
                  <a:lnTo>
                    <a:pt x="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" name="Freeform 101"/>
            <p:cNvSpPr>
              <a:spLocks/>
            </p:cNvSpPr>
            <p:nvPr/>
          </p:nvSpPr>
          <p:spPr bwMode="auto">
            <a:xfrm>
              <a:off x="3942" y="3272"/>
              <a:ext cx="17" cy="59"/>
            </a:xfrm>
            <a:custGeom>
              <a:avLst/>
              <a:gdLst>
                <a:gd name="T0" fmla="*/ 0 w 17"/>
                <a:gd name="T1" fmla="*/ 0 h 59"/>
                <a:gd name="T2" fmla="*/ 8 w 17"/>
                <a:gd name="T3" fmla="*/ 10 h 59"/>
                <a:gd name="T4" fmla="*/ 0 w 17"/>
                <a:gd name="T5" fmla="*/ 20 h 59"/>
                <a:gd name="T6" fmla="*/ 0 w 17"/>
                <a:gd name="T7" fmla="*/ 40 h 59"/>
                <a:gd name="T8" fmla="*/ 0 w 17"/>
                <a:gd name="T9" fmla="*/ 59 h 59"/>
                <a:gd name="T10" fmla="*/ 8 w 17"/>
                <a:gd name="T11" fmla="*/ 40 h 59"/>
                <a:gd name="T12" fmla="*/ 8 w 17"/>
                <a:gd name="T13" fmla="*/ 30 h 59"/>
                <a:gd name="T14" fmla="*/ 17 w 17"/>
                <a:gd name="T15" fmla="*/ 20 h 59"/>
                <a:gd name="T16" fmla="*/ 8 w 17"/>
                <a:gd name="T17" fmla="*/ 0 h 59"/>
                <a:gd name="T18" fmla="*/ 0 w 17"/>
                <a:gd name="T19" fmla="*/ 0 h 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"/>
                <a:gd name="T31" fmla="*/ 0 h 59"/>
                <a:gd name="T32" fmla="*/ 17 w 17"/>
                <a:gd name="T33" fmla="*/ 59 h 5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" h="59">
                  <a:moveTo>
                    <a:pt x="0" y="0"/>
                  </a:moveTo>
                  <a:lnTo>
                    <a:pt x="8" y="10"/>
                  </a:lnTo>
                  <a:lnTo>
                    <a:pt x="0" y="20"/>
                  </a:lnTo>
                  <a:lnTo>
                    <a:pt x="0" y="40"/>
                  </a:lnTo>
                  <a:lnTo>
                    <a:pt x="0" y="59"/>
                  </a:lnTo>
                  <a:lnTo>
                    <a:pt x="8" y="40"/>
                  </a:lnTo>
                  <a:lnTo>
                    <a:pt x="8" y="30"/>
                  </a:lnTo>
                  <a:lnTo>
                    <a:pt x="17" y="2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0" name="Freeform 102"/>
            <p:cNvSpPr>
              <a:spLocks/>
            </p:cNvSpPr>
            <p:nvPr/>
          </p:nvSpPr>
          <p:spPr bwMode="auto">
            <a:xfrm>
              <a:off x="3933" y="3018"/>
              <a:ext cx="68" cy="166"/>
            </a:xfrm>
            <a:custGeom>
              <a:avLst/>
              <a:gdLst>
                <a:gd name="T0" fmla="*/ 9 w 68"/>
                <a:gd name="T1" fmla="*/ 0 h 166"/>
                <a:gd name="T2" fmla="*/ 17 w 68"/>
                <a:gd name="T3" fmla="*/ 0 h 166"/>
                <a:gd name="T4" fmla="*/ 60 w 68"/>
                <a:gd name="T5" fmla="*/ 19 h 166"/>
                <a:gd name="T6" fmla="*/ 60 w 68"/>
                <a:gd name="T7" fmla="*/ 19 h 166"/>
                <a:gd name="T8" fmla="*/ 51 w 68"/>
                <a:gd name="T9" fmla="*/ 49 h 166"/>
                <a:gd name="T10" fmla="*/ 51 w 68"/>
                <a:gd name="T11" fmla="*/ 59 h 166"/>
                <a:gd name="T12" fmla="*/ 68 w 68"/>
                <a:gd name="T13" fmla="*/ 59 h 166"/>
                <a:gd name="T14" fmla="*/ 68 w 68"/>
                <a:gd name="T15" fmla="*/ 117 h 166"/>
                <a:gd name="T16" fmla="*/ 51 w 68"/>
                <a:gd name="T17" fmla="*/ 156 h 166"/>
                <a:gd name="T18" fmla="*/ 43 w 68"/>
                <a:gd name="T19" fmla="*/ 166 h 166"/>
                <a:gd name="T20" fmla="*/ 43 w 68"/>
                <a:gd name="T21" fmla="*/ 166 h 166"/>
                <a:gd name="T22" fmla="*/ 34 w 68"/>
                <a:gd name="T23" fmla="*/ 156 h 166"/>
                <a:gd name="T24" fmla="*/ 17 w 68"/>
                <a:gd name="T25" fmla="*/ 156 h 166"/>
                <a:gd name="T26" fmla="*/ 0 w 68"/>
                <a:gd name="T27" fmla="*/ 137 h 166"/>
                <a:gd name="T28" fmla="*/ 0 w 68"/>
                <a:gd name="T29" fmla="*/ 117 h 166"/>
                <a:gd name="T30" fmla="*/ 9 w 68"/>
                <a:gd name="T31" fmla="*/ 117 h 166"/>
                <a:gd name="T32" fmla="*/ 17 w 68"/>
                <a:gd name="T33" fmla="*/ 107 h 166"/>
                <a:gd name="T34" fmla="*/ 17 w 68"/>
                <a:gd name="T35" fmla="*/ 98 h 166"/>
                <a:gd name="T36" fmla="*/ 34 w 68"/>
                <a:gd name="T37" fmla="*/ 88 h 166"/>
                <a:gd name="T38" fmla="*/ 34 w 68"/>
                <a:gd name="T39" fmla="*/ 78 h 166"/>
                <a:gd name="T40" fmla="*/ 17 w 68"/>
                <a:gd name="T41" fmla="*/ 68 h 166"/>
                <a:gd name="T42" fmla="*/ 17 w 68"/>
                <a:gd name="T43" fmla="*/ 59 h 166"/>
                <a:gd name="T44" fmla="*/ 9 w 68"/>
                <a:gd name="T45" fmla="*/ 59 h 166"/>
                <a:gd name="T46" fmla="*/ 0 w 68"/>
                <a:gd name="T47" fmla="*/ 49 h 166"/>
                <a:gd name="T48" fmla="*/ 9 w 68"/>
                <a:gd name="T49" fmla="*/ 39 h 166"/>
                <a:gd name="T50" fmla="*/ 0 w 68"/>
                <a:gd name="T51" fmla="*/ 29 h 166"/>
                <a:gd name="T52" fmla="*/ 9 w 68"/>
                <a:gd name="T53" fmla="*/ 19 h 166"/>
                <a:gd name="T54" fmla="*/ 9 w 68"/>
                <a:gd name="T55" fmla="*/ 10 h 166"/>
                <a:gd name="T56" fmla="*/ 9 w 68"/>
                <a:gd name="T57" fmla="*/ 0 h 16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8"/>
                <a:gd name="T88" fmla="*/ 0 h 166"/>
                <a:gd name="T89" fmla="*/ 68 w 68"/>
                <a:gd name="T90" fmla="*/ 166 h 16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8" h="166">
                  <a:moveTo>
                    <a:pt x="9" y="0"/>
                  </a:moveTo>
                  <a:lnTo>
                    <a:pt x="17" y="0"/>
                  </a:lnTo>
                  <a:lnTo>
                    <a:pt x="60" y="19"/>
                  </a:lnTo>
                  <a:lnTo>
                    <a:pt x="51" y="49"/>
                  </a:lnTo>
                  <a:lnTo>
                    <a:pt x="51" y="59"/>
                  </a:lnTo>
                  <a:lnTo>
                    <a:pt x="68" y="59"/>
                  </a:lnTo>
                  <a:lnTo>
                    <a:pt x="68" y="117"/>
                  </a:lnTo>
                  <a:lnTo>
                    <a:pt x="51" y="156"/>
                  </a:lnTo>
                  <a:lnTo>
                    <a:pt x="43" y="166"/>
                  </a:lnTo>
                  <a:lnTo>
                    <a:pt x="34" y="156"/>
                  </a:lnTo>
                  <a:lnTo>
                    <a:pt x="17" y="156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9" y="117"/>
                  </a:lnTo>
                  <a:lnTo>
                    <a:pt x="17" y="107"/>
                  </a:lnTo>
                  <a:lnTo>
                    <a:pt x="17" y="98"/>
                  </a:lnTo>
                  <a:lnTo>
                    <a:pt x="34" y="88"/>
                  </a:lnTo>
                  <a:lnTo>
                    <a:pt x="34" y="78"/>
                  </a:lnTo>
                  <a:lnTo>
                    <a:pt x="17" y="68"/>
                  </a:lnTo>
                  <a:lnTo>
                    <a:pt x="17" y="59"/>
                  </a:lnTo>
                  <a:lnTo>
                    <a:pt x="9" y="59"/>
                  </a:lnTo>
                  <a:lnTo>
                    <a:pt x="0" y="49"/>
                  </a:lnTo>
                  <a:lnTo>
                    <a:pt x="9" y="39"/>
                  </a:lnTo>
                  <a:lnTo>
                    <a:pt x="0" y="29"/>
                  </a:lnTo>
                  <a:lnTo>
                    <a:pt x="9" y="19"/>
                  </a:lnTo>
                  <a:lnTo>
                    <a:pt x="9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1" name="Freeform 103"/>
            <p:cNvSpPr>
              <a:spLocks/>
            </p:cNvSpPr>
            <p:nvPr/>
          </p:nvSpPr>
          <p:spPr bwMode="auto">
            <a:xfrm>
              <a:off x="3703" y="2744"/>
              <a:ext cx="307" cy="293"/>
            </a:xfrm>
            <a:custGeom>
              <a:avLst/>
              <a:gdLst>
                <a:gd name="T0" fmla="*/ 0 w 307"/>
                <a:gd name="T1" fmla="*/ 254 h 293"/>
                <a:gd name="T2" fmla="*/ 17 w 307"/>
                <a:gd name="T3" fmla="*/ 235 h 293"/>
                <a:gd name="T4" fmla="*/ 25 w 307"/>
                <a:gd name="T5" fmla="*/ 225 h 293"/>
                <a:gd name="T6" fmla="*/ 34 w 307"/>
                <a:gd name="T7" fmla="*/ 205 h 293"/>
                <a:gd name="T8" fmla="*/ 34 w 307"/>
                <a:gd name="T9" fmla="*/ 205 h 293"/>
                <a:gd name="T10" fmla="*/ 25 w 307"/>
                <a:gd name="T11" fmla="*/ 195 h 293"/>
                <a:gd name="T12" fmla="*/ 17 w 307"/>
                <a:gd name="T13" fmla="*/ 186 h 293"/>
                <a:gd name="T14" fmla="*/ 25 w 307"/>
                <a:gd name="T15" fmla="*/ 166 h 293"/>
                <a:gd name="T16" fmla="*/ 42 w 307"/>
                <a:gd name="T17" fmla="*/ 166 h 293"/>
                <a:gd name="T18" fmla="*/ 59 w 307"/>
                <a:gd name="T19" fmla="*/ 166 h 293"/>
                <a:gd name="T20" fmla="*/ 85 w 307"/>
                <a:gd name="T21" fmla="*/ 166 h 293"/>
                <a:gd name="T22" fmla="*/ 119 w 307"/>
                <a:gd name="T23" fmla="*/ 156 h 293"/>
                <a:gd name="T24" fmla="*/ 136 w 307"/>
                <a:gd name="T25" fmla="*/ 137 h 293"/>
                <a:gd name="T26" fmla="*/ 145 w 307"/>
                <a:gd name="T27" fmla="*/ 127 h 293"/>
                <a:gd name="T28" fmla="*/ 145 w 307"/>
                <a:gd name="T29" fmla="*/ 117 h 293"/>
                <a:gd name="T30" fmla="*/ 136 w 307"/>
                <a:gd name="T31" fmla="*/ 98 h 293"/>
                <a:gd name="T32" fmla="*/ 136 w 307"/>
                <a:gd name="T33" fmla="*/ 88 h 293"/>
                <a:gd name="T34" fmla="*/ 145 w 307"/>
                <a:gd name="T35" fmla="*/ 78 h 293"/>
                <a:gd name="T36" fmla="*/ 153 w 307"/>
                <a:gd name="T37" fmla="*/ 68 h 293"/>
                <a:gd name="T38" fmla="*/ 153 w 307"/>
                <a:gd name="T39" fmla="*/ 58 h 293"/>
                <a:gd name="T40" fmla="*/ 170 w 307"/>
                <a:gd name="T41" fmla="*/ 29 h 293"/>
                <a:gd name="T42" fmla="*/ 196 w 307"/>
                <a:gd name="T43" fmla="*/ 9 h 293"/>
                <a:gd name="T44" fmla="*/ 256 w 307"/>
                <a:gd name="T45" fmla="*/ 0 h 293"/>
                <a:gd name="T46" fmla="*/ 264 w 307"/>
                <a:gd name="T47" fmla="*/ 19 h 293"/>
                <a:gd name="T48" fmla="*/ 273 w 307"/>
                <a:gd name="T49" fmla="*/ 29 h 293"/>
                <a:gd name="T50" fmla="*/ 273 w 307"/>
                <a:gd name="T51" fmla="*/ 49 h 293"/>
                <a:gd name="T52" fmla="*/ 273 w 307"/>
                <a:gd name="T53" fmla="*/ 58 h 293"/>
                <a:gd name="T54" fmla="*/ 273 w 307"/>
                <a:gd name="T55" fmla="*/ 68 h 293"/>
                <a:gd name="T56" fmla="*/ 273 w 307"/>
                <a:gd name="T57" fmla="*/ 78 h 293"/>
                <a:gd name="T58" fmla="*/ 273 w 307"/>
                <a:gd name="T59" fmla="*/ 98 h 293"/>
                <a:gd name="T60" fmla="*/ 290 w 307"/>
                <a:gd name="T61" fmla="*/ 107 h 293"/>
                <a:gd name="T62" fmla="*/ 290 w 307"/>
                <a:gd name="T63" fmla="*/ 127 h 293"/>
                <a:gd name="T64" fmla="*/ 290 w 307"/>
                <a:gd name="T65" fmla="*/ 156 h 293"/>
                <a:gd name="T66" fmla="*/ 298 w 307"/>
                <a:gd name="T67" fmla="*/ 205 h 293"/>
                <a:gd name="T68" fmla="*/ 298 w 307"/>
                <a:gd name="T69" fmla="*/ 244 h 293"/>
                <a:gd name="T70" fmla="*/ 307 w 307"/>
                <a:gd name="T71" fmla="*/ 264 h 293"/>
                <a:gd name="T72" fmla="*/ 298 w 307"/>
                <a:gd name="T73" fmla="*/ 284 h 293"/>
                <a:gd name="T74" fmla="*/ 290 w 307"/>
                <a:gd name="T75" fmla="*/ 293 h 293"/>
                <a:gd name="T76" fmla="*/ 247 w 307"/>
                <a:gd name="T77" fmla="*/ 274 h 293"/>
                <a:gd name="T78" fmla="*/ 230 w 307"/>
                <a:gd name="T79" fmla="*/ 264 h 293"/>
                <a:gd name="T80" fmla="*/ 221 w 307"/>
                <a:gd name="T81" fmla="*/ 244 h 293"/>
                <a:gd name="T82" fmla="*/ 213 w 307"/>
                <a:gd name="T83" fmla="*/ 235 h 293"/>
                <a:gd name="T84" fmla="*/ 204 w 307"/>
                <a:gd name="T85" fmla="*/ 235 h 293"/>
                <a:gd name="T86" fmla="*/ 0 w 307"/>
                <a:gd name="T87" fmla="*/ 274 h 293"/>
                <a:gd name="T88" fmla="*/ 0 w 307"/>
                <a:gd name="T89" fmla="*/ 274 h 293"/>
                <a:gd name="T90" fmla="*/ 0 w 307"/>
                <a:gd name="T91" fmla="*/ 254 h 2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07"/>
                <a:gd name="T139" fmla="*/ 0 h 293"/>
                <a:gd name="T140" fmla="*/ 307 w 307"/>
                <a:gd name="T141" fmla="*/ 293 h 29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07" h="293">
                  <a:moveTo>
                    <a:pt x="0" y="254"/>
                  </a:moveTo>
                  <a:lnTo>
                    <a:pt x="17" y="235"/>
                  </a:lnTo>
                  <a:lnTo>
                    <a:pt x="25" y="225"/>
                  </a:lnTo>
                  <a:lnTo>
                    <a:pt x="34" y="205"/>
                  </a:lnTo>
                  <a:lnTo>
                    <a:pt x="25" y="195"/>
                  </a:lnTo>
                  <a:lnTo>
                    <a:pt x="17" y="186"/>
                  </a:lnTo>
                  <a:lnTo>
                    <a:pt x="25" y="166"/>
                  </a:lnTo>
                  <a:lnTo>
                    <a:pt x="42" y="166"/>
                  </a:lnTo>
                  <a:lnTo>
                    <a:pt x="59" y="166"/>
                  </a:lnTo>
                  <a:lnTo>
                    <a:pt x="85" y="166"/>
                  </a:lnTo>
                  <a:lnTo>
                    <a:pt x="119" y="156"/>
                  </a:lnTo>
                  <a:lnTo>
                    <a:pt x="136" y="137"/>
                  </a:lnTo>
                  <a:lnTo>
                    <a:pt x="145" y="127"/>
                  </a:lnTo>
                  <a:lnTo>
                    <a:pt x="145" y="117"/>
                  </a:lnTo>
                  <a:lnTo>
                    <a:pt x="136" y="98"/>
                  </a:lnTo>
                  <a:lnTo>
                    <a:pt x="136" y="88"/>
                  </a:lnTo>
                  <a:lnTo>
                    <a:pt x="145" y="78"/>
                  </a:lnTo>
                  <a:lnTo>
                    <a:pt x="153" y="68"/>
                  </a:lnTo>
                  <a:lnTo>
                    <a:pt x="153" y="58"/>
                  </a:lnTo>
                  <a:lnTo>
                    <a:pt x="170" y="29"/>
                  </a:lnTo>
                  <a:lnTo>
                    <a:pt x="196" y="9"/>
                  </a:lnTo>
                  <a:lnTo>
                    <a:pt x="256" y="0"/>
                  </a:lnTo>
                  <a:lnTo>
                    <a:pt x="264" y="19"/>
                  </a:lnTo>
                  <a:lnTo>
                    <a:pt x="273" y="29"/>
                  </a:lnTo>
                  <a:lnTo>
                    <a:pt x="273" y="49"/>
                  </a:lnTo>
                  <a:lnTo>
                    <a:pt x="273" y="58"/>
                  </a:lnTo>
                  <a:lnTo>
                    <a:pt x="273" y="68"/>
                  </a:lnTo>
                  <a:lnTo>
                    <a:pt x="273" y="78"/>
                  </a:lnTo>
                  <a:lnTo>
                    <a:pt x="273" y="98"/>
                  </a:lnTo>
                  <a:lnTo>
                    <a:pt x="290" y="107"/>
                  </a:lnTo>
                  <a:lnTo>
                    <a:pt x="290" y="127"/>
                  </a:lnTo>
                  <a:lnTo>
                    <a:pt x="290" y="156"/>
                  </a:lnTo>
                  <a:lnTo>
                    <a:pt x="298" y="205"/>
                  </a:lnTo>
                  <a:lnTo>
                    <a:pt x="298" y="244"/>
                  </a:lnTo>
                  <a:lnTo>
                    <a:pt x="307" y="264"/>
                  </a:lnTo>
                  <a:lnTo>
                    <a:pt x="298" y="284"/>
                  </a:lnTo>
                  <a:lnTo>
                    <a:pt x="290" y="293"/>
                  </a:lnTo>
                  <a:lnTo>
                    <a:pt x="247" y="274"/>
                  </a:lnTo>
                  <a:lnTo>
                    <a:pt x="230" y="264"/>
                  </a:lnTo>
                  <a:lnTo>
                    <a:pt x="221" y="244"/>
                  </a:lnTo>
                  <a:lnTo>
                    <a:pt x="213" y="235"/>
                  </a:lnTo>
                  <a:lnTo>
                    <a:pt x="204" y="235"/>
                  </a:lnTo>
                  <a:lnTo>
                    <a:pt x="0" y="274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2" name="Freeform 104"/>
            <p:cNvSpPr>
              <a:spLocks/>
            </p:cNvSpPr>
            <p:nvPr/>
          </p:nvSpPr>
          <p:spPr bwMode="auto">
            <a:xfrm>
              <a:off x="3984" y="2998"/>
              <a:ext cx="103" cy="69"/>
            </a:xfrm>
            <a:custGeom>
              <a:avLst/>
              <a:gdLst>
                <a:gd name="T0" fmla="*/ 9 w 103"/>
                <a:gd name="T1" fmla="*/ 39 h 69"/>
                <a:gd name="T2" fmla="*/ 17 w 103"/>
                <a:gd name="T3" fmla="*/ 39 h 69"/>
                <a:gd name="T4" fmla="*/ 17 w 103"/>
                <a:gd name="T5" fmla="*/ 49 h 69"/>
                <a:gd name="T6" fmla="*/ 26 w 103"/>
                <a:gd name="T7" fmla="*/ 49 h 69"/>
                <a:gd name="T8" fmla="*/ 60 w 103"/>
                <a:gd name="T9" fmla="*/ 30 h 69"/>
                <a:gd name="T10" fmla="*/ 60 w 103"/>
                <a:gd name="T11" fmla="*/ 20 h 69"/>
                <a:gd name="T12" fmla="*/ 68 w 103"/>
                <a:gd name="T13" fmla="*/ 20 h 69"/>
                <a:gd name="T14" fmla="*/ 77 w 103"/>
                <a:gd name="T15" fmla="*/ 20 h 69"/>
                <a:gd name="T16" fmla="*/ 77 w 103"/>
                <a:gd name="T17" fmla="*/ 0 h 69"/>
                <a:gd name="T18" fmla="*/ 86 w 103"/>
                <a:gd name="T19" fmla="*/ 0 h 69"/>
                <a:gd name="T20" fmla="*/ 86 w 103"/>
                <a:gd name="T21" fmla="*/ 10 h 69"/>
                <a:gd name="T22" fmla="*/ 86 w 103"/>
                <a:gd name="T23" fmla="*/ 10 h 69"/>
                <a:gd name="T24" fmla="*/ 86 w 103"/>
                <a:gd name="T25" fmla="*/ 10 h 69"/>
                <a:gd name="T26" fmla="*/ 94 w 103"/>
                <a:gd name="T27" fmla="*/ 10 h 69"/>
                <a:gd name="T28" fmla="*/ 103 w 103"/>
                <a:gd name="T29" fmla="*/ 0 h 69"/>
                <a:gd name="T30" fmla="*/ 103 w 103"/>
                <a:gd name="T31" fmla="*/ 10 h 69"/>
                <a:gd name="T32" fmla="*/ 103 w 103"/>
                <a:gd name="T33" fmla="*/ 10 h 69"/>
                <a:gd name="T34" fmla="*/ 86 w 103"/>
                <a:gd name="T35" fmla="*/ 20 h 69"/>
                <a:gd name="T36" fmla="*/ 68 w 103"/>
                <a:gd name="T37" fmla="*/ 39 h 69"/>
                <a:gd name="T38" fmla="*/ 51 w 103"/>
                <a:gd name="T39" fmla="*/ 49 h 69"/>
                <a:gd name="T40" fmla="*/ 43 w 103"/>
                <a:gd name="T41" fmla="*/ 59 h 69"/>
                <a:gd name="T42" fmla="*/ 34 w 103"/>
                <a:gd name="T43" fmla="*/ 59 h 69"/>
                <a:gd name="T44" fmla="*/ 17 w 103"/>
                <a:gd name="T45" fmla="*/ 69 h 69"/>
                <a:gd name="T46" fmla="*/ 9 w 103"/>
                <a:gd name="T47" fmla="*/ 69 h 69"/>
                <a:gd name="T48" fmla="*/ 0 w 103"/>
                <a:gd name="T49" fmla="*/ 59 h 69"/>
                <a:gd name="T50" fmla="*/ 9 w 103"/>
                <a:gd name="T51" fmla="*/ 39 h 69"/>
                <a:gd name="T52" fmla="*/ 9 w 103"/>
                <a:gd name="T53" fmla="*/ 39 h 6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3"/>
                <a:gd name="T82" fmla="*/ 0 h 69"/>
                <a:gd name="T83" fmla="*/ 103 w 103"/>
                <a:gd name="T84" fmla="*/ 69 h 69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3" h="69">
                  <a:moveTo>
                    <a:pt x="9" y="39"/>
                  </a:moveTo>
                  <a:lnTo>
                    <a:pt x="17" y="39"/>
                  </a:lnTo>
                  <a:lnTo>
                    <a:pt x="17" y="49"/>
                  </a:lnTo>
                  <a:lnTo>
                    <a:pt x="26" y="49"/>
                  </a:lnTo>
                  <a:lnTo>
                    <a:pt x="60" y="30"/>
                  </a:lnTo>
                  <a:lnTo>
                    <a:pt x="60" y="20"/>
                  </a:lnTo>
                  <a:lnTo>
                    <a:pt x="68" y="20"/>
                  </a:lnTo>
                  <a:lnTo>
                    <a:pt x="77" y="20"/>
                  </a:lnTo>
                  <a:lnTo>
                    <a:pt x="77" y="0"/>
                  </a:lnTo>
                  <a:lnTo>
                    <a:pt x="86" y="0"/>
                  </a:lnTo>
                  <a:lnTo>
                    <a:pt x="86" y="10"/>
                  </a:lnTo>
                  <a:lnTo>
                    <a:pt x="94" y="10"/>
                  </a:lnTo>
                  <a:lnTo>
                    <a:pt x="103" y="0"/>
                  </a:lnTo>
                  <a:lnTo>
                    <a:pt x="103" y="10"/>
                  </a:lnTo>
                  <a:lnTo>
                    <a:pt x="86" y="20"/>
                  </a:lnTo>
                  <a:lnTo>
                    <a:pt x="68" y="39"/>
                  </a:lnTo>
                  <a:lnTo>
                    <a:pt x="51" y="49"/>
                  </a:lnTo>
                  <a:lnTo>
                    <a:pt x="43" y="59"/>
                  </a:lnTo>
                  <a:lnTo>
                    <a:pt x="34" y="59"/>
                  </a:lnTo>
                  <a:lnTo>
                    <a:pt x="17" y="69"/>
                  </a:lnTo>
                  <a:lnTo>
                    <a:pt x="9" y="69"/>
                  </a:lnTo>
                  <a:lnTo>
                    <a:pt x="0" y="59"/>
                  </a:lnTo>
                  <a:lnTo>
                    <a:pt x="9" y="3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3" name="Freeform 105"/>
            <p:cNvSpPr>
              <a:spLocks/>
            </p:cNvSpPr>
            <p:nvPr/>
          </p:nvSpPr>
          <p:spPr bwMode="auto">
            <a:xfrm>
              <a:off x="4001" y="2939"/>
              <a:ext cx="86" cy="89"/>
            </a:xfrm>
            <a:custGeom>
              <a:avLst/>
              <a:gdLst>
                <a:gd name="T0" fmla="*/ 34 w 86"/>
                <a:gd name="T1" fmla="*/ 10 h 89"/>
                <a:gd name="T2" fmla="*/ 60 w 86"/>
                <a:gd name="T3" fmla="*/ 0 h 89"/>
                <a:gd name="T4" fmla="*/ 77 w 86"/>
                <a:gd name="T5" fmla="*/ 0 h 89"/>
                <a:gd name="T6" fmla="*/ 86 w 86"/>
                <a:gd name="T7" fmla="*/ 20 h 89"/>
                <a:gd name="T8" fmla="*/ 86 w 86"/>
                <a:gd name="T9" fmla="*/ 40 h 89"/>
                <a:gd name="T10" fmla="*/ 77 w 86"/>
                <a:gd name="T11" fmla="*/ 49 h 89"/>
                <a:gd name="T12" fmla="*/ 60 w 86"/>
                <a:gd name="T13" fmla="*/ 49 h 89"/>
                <a:gd name="T14" fmla="*/ 34 w 86"/>
                <a:gd name="T15" fmla="*/ 59 h 89"/>
                <a:gd name="T16" fmla="*/ 26 w 86"/>
                <a:gd name="T17" fmla="*/ 79 h 89"/>
                <a:gd name="T18" fmla="*/ 17 w 86"/>
                <a:gd name="T19" fmla="*/ 89 h 89"/>
                <a:gd name="T20" fmla="*/ 0 w 86"/>
                <a:gd name="T21" fmla="*/ 89 h 89"/>
                <a:gd name="T22" fmla="*/ 9 w 86"/>
                <a:gd name="T23" fmla="*/ 69 h 89"/>
                <a:gd name="T24" fmla="*/ 0 w 86"/>
                <a:gd name="T25" fmla="*/ 49 h 89"/>
                <a:gd name="T26" fmla="*/ 0 w 86"/>
                <a:gd name="T27" fmla="*/ 10 h 89"/>
                <a:gd name="T28" fmla="*/ 34 w 86"/>
                <a:gd name="T29" fmla="*/ 10 h 8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6"/>
                <a:gd name="T46" fmla="*/ 0 h 89"/>
                <a:gd name="T47" fmla="*/ 86 w 86"/>
                <a:gd name="T48" fmla="*/ 89 h 8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6" h="89">
                  <a:moveTo>
                    <a:pt x="34" y="10"/>
                  </a:moveTo>
                  <a:lnTo>
                    <a:pt x="60" y="0"/>
                  </a:lnTo>
                  <a:lnTo>
                    <a:pt x="77" y="0"/>
                  </a:lnTo>
                  <a:lnTo>
                    <a:pt x="86" y="20"/>
                  </a:lnTo>
                  <a:lnTo>
                    <a:pt x="86" y="40"/>
                  </a:lnTo>
                  <a:lnTo>
                    <a:pt x="77" y="49"/>
                  </a:lnTo>
                  <a:lnTo>
                    <a:pt x="60" y="49"/>
                  </a:lnTo>
                  <a:lnTo>
                    <a:pt x="34" y="59"/>
                  </a:lnTo>
                  <a:lnTo>
                    <a:pt x="26" y="79"/>
                  </a:lnTo>
                  <a:lnTo>
                    <a:pt x="17" y="89"/>
                  </a:lnTo>
                  <a:lnTo>
                    <a:pt x="0" y="89"/>
                  </a:lnTo>
                  <a:lnTo>
                    <a:pt x="9" y="69"/>
                  </a:lnTo>
                  <a:lnTo>
                    <a:pt x="0" y="49"/>
                  </a:lnTo>
                  <a:lnTo>
                    <a:pt x="0" y="10"/>
                  </a:lnTo>
                  <a:lnTo>
                    <a:pt x="34" y="1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4" name="Freeform 106"/>
            <p:cNvSpPr>
              <a:spLocks/>
            </p:cNvSpPr>
            <p:nvPr/>
          </p:nvSpPr>
          <p:spPr bwMode="auto">
            <a:xfrm>
              <a:off x="3993" y="2861"/>
              <a:ext cx="179" cy="98"/>
            </a:xfrm>
            <a:custGeom>
              <a:avLst/>
              <a:gdLst>
                <a:gd name="T0" fmla="*/ 0 w 179"/>
                <a:gd name="T1" fmla="*/ 39 h 98"/>
                <a:gd name="T2" fmla="*/ 94 w 179"/>
                <a:gd name="T3" fmla="*/ 20 h 98"/>
                <a:gd name="T4" fmla="*/ 111 w 179"/>
                <a:gd name="T5" fmla="*/ 0 h 98"/>
                <a:gd name="T6" fmla="*/ 119 w 179"/>
                <a:gd name="T7" fmla="*/ 10 h 98"/>
                <a:gd name="T8" fmla="*/ 119 w 179"/>
                <a:gd name="T9" fmla="*/ 10 h 98"/>
                <a:gd name="T10" fmla="*/ 128 w 179"/>
                <a:gd name="T11" fmla="*/ 20 h 98"/>
                <a:gd name="T12" fmla="*/ 119 w 179"/>
                <a:gd name="T13" fmla="*/ 30 h 98"/>
                <a:gd name="T14" fmla="*/ 119 w 179"/>
                <a:gd name="T15" fmla="*/ 39 h 98"/>
                <a:gd name="T16" fmla="*/ 136 w 179"/>
                <a:gd name="T17" fmla="*/ 49 h 98"/>
                <a:gd name="T18" fmla="*/ 136 w 179"/>
                <a:gd name="T19" fmla="*/ 59 h 98"/>
                <a:gd name="T20" fmla="*/ 145 w 179"/>
                <a:gd name="T21" fmla="*/ 69 h 98"/>
                <a:gd name="T22" fmla="*/ 162 w 179"/>
                <a:gd name="T23" fmla="*/ 69 h 98"/>
                <a:gd name="T24" fmla="*/ 162 w 179"/>
                <a:gd name="T25" fmla="*/ 59 h 98"/>
                <a:gd name="T26" fmla="*/ 162 w 179"/>
                <a:gd name="T27" fmla="*/ 49 h 98"/>
                <a:gd name="T28" fmla="*/ 153 w 179"/>
                <a:gd name="T29" fmla="*/ 49 h 98"/>
                <a:gd name="T30" fmla="*/ 153 w 179"/>
                <a:gd name="T31" fmla="*/ 49 h 98"/>
                <a:gd name="T32" fmla="*/ 162 w 179"/>
                <a:gd name="T33" fmla="*/ 39 h 98"/>
                <a:gd name="T34" fmla="*/ 170 w 179"/>
                <a:gd name="T35" fmla="*/ 49 h 98"/>
                <a:gd name="T36" fmla="*/ 179 w 179"/>
                <a:gd name="T37" fmla="*/ 59 h 98"/>
                <a:gd name="T38" fmla="*/ 179 w 179"/>
                <a:gd name="T39" fmla="*/ 69 h 98"/>
                <a:gd name="T40" fmla="*/ 179 w 179"/>
                <a:gd name="T41" fmla="*/ 78 h 98"/>
                <a:gd name="T42" fmla="*/ 170 w 179"/>
                <a:gd name="T43" fmla="*/ 78 h 98"/>
                <a:gd name="T44" fmla="*/ 170 w 179"/>
                <a:gd name="T45" fmla="*/ 78 h 98"/>
                <a:gd name="T46" fmla="*/ 153 w 179"/>
                <a:gd name="T47" fmla="*/ 78 h 98"/>
                <a:gd name="T48" fmla="*/ 153 w 179"/>
                <a:gd name="T49" fmla="*/ 88 h 98"/>
                <a:gd name="T50" fmla="*/ 145 w 179"/>
                <a:gd name="T51" fmla="*/ 88 h 98"/>
                <a:gd name="T52" fmla="*/ 145 w 179"/>
                <a:gd name="T53" fmla="*/ 88 h 98"/>
                <a:gd name="T54" fmla="*/ 136 w 179"/>
                <a:gd name="T55" fmla="*/ 88 h 98"/>
                <a:gd name="T56" fmla="*/ 136 w 179"/>
                <a:gd name="T57" fmla="*/ 88 h 98"/>
                <a:gd name="T58" fmla="*/ 128 w 179"/>
                <a:gd name="T59" fmla="*/ 98 h 98"/>
                <a:gd name="T60" fmla="*/ 128 w 179"/>
                <a:gd name="T61" fmla="*/ 98 h 98"/>
                <a:gd name="T62" fmla="*/ 119 w 179"/>
                <a:gd name="T63" fmla="*/ 88 h 98"/>
                <a:gd name="T64" fmla="*/ 119 w 179"/>
                <a:gd name="T65" fmla="*/ 78 h 98"/>
                <a:gd name="T66" fmla="*/ 111 w 179"/>
                <a:gd name="T67" fmla="*/ 78 h 98"/>
                <a:gd name="T68" fmla="*/ 102 w 179"/>
                <a:gd name="T69" fmla="*/ 69 h 98"/>
                <a:gd name="T70" fmla="*/ 85 w 179"/>
                <a:gd name="T71" fmla="*/ 78 h 98"/>
                <a:gd name="T72" fmla="*/ 42 w 179"/>
                <a:gd name="T73" fmla="*/ 88 h 98"/>
                <a:gd name="T74" fmla="*/ 8 w 179"/>
                <a:gd name="T75" fmla="*/ 88 h 98"/>
                <a:gd name="T76" fmla="*/ 0 w 179"/>
                <a:gd name="T77" fmla="*/ 39 h 9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79"/>
                <a:gd name="T118" fmla="*/ 0 h 98"/>
                <a:gd name="T119" fmla="*/ 179 w 179"/>
                <a:gd name="T120" fmla="*/ 98 h 9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79" h="98">
                  <a:moveTo>
                    <a:pt x="0" y="39"/>
                  </a:moveTo>
                  <a:lnTo>
                    <a:pt x="94" y="20"/>
                  </a:lnTo>
                  <a:lnTo>
                    <a:pt x="111" y="0"/>
                  </a:lnTo>
                  <a:lnTo>
                    <a:pt x="119" y="10"/>
                  </a:lnTo>
                  <a:lnTo>
                    <a:pt x="128" y="20"/>
                  </a:lnTo>
                  <a:lnTo>
                    <a:pt x="119" y="30"/>
                  </a:lnTo>
                  <a:lnTo>
                    <a:pt x="119" y="39"/>
                  </a:lnTo>
                  <a:lnTo>
                    <a:pt x="136" y="49"/>
                  </a:lnTo>
                  <a:lnTo>
                    <a:pt x="136" y="59"/>
                  </a:lnTo>
                  <a:lnTo>
                    <a:pt x="145" y="69"/>
                  </a:lnTo>
                  <a:lnTo>
                    <a:pt x="162" y="69"/>
                  </a:lnTo>
                  <a:lnTo>
                    <a:pt x="162" y="59"/>
                  </a:lnTo>
                  <a:lnTo>
                    <a:pt x="162" y="49"/>
                  </a:lnTo>
                  <a:lnTo>
                    <a:pt x="153" y="49"/>
                  </a:lnTo>
                  <a:lnTo>
                    <a:pt x="162" y="39"/>
                  </a:lnTo>
                  <a:lnTo>
                    <a:pt x="170" y="49"/>
                  </a:lnTo>
                  <a:lnTo>
                    <a:pt x="179" y="59"/>
                  </a:lnTo>
                  <a:lnTo>
                    <a:pt x="179" y="69"/>
                  </a:lnTo>
                  <a:lnTo>
                    <a:pt x="179" y="78"/>
                  </a:lnTo>
                  <a:lnTo>
                    <a:pt x="170" y="78"/>
                  </a:lnTo>
                  <a:lnTo>
                    <a:pt x="153" y="78"/>
                  </a:lnTo>
                  <a:lnTo>
                    <a:pt x="153" y="88"/>
                  </a:lnTo>
                  <a:lnTo>
                    <a:pt x="145" y="88"/>
                  </a:lnTo>
                  <a:lnTo>
                    <a:pt x="136" y="88"/>
                  </a:lnTo>
                  <a:lnTo>
                    <a:pt x="128" y="98"/>
                  </a:lnTo>
                  <a:lnTo>
                    <a:pt x="119" y="88"/>
                  </a:lnTo>
                  <a:lnTo>
                    <a:pt x="119" y="78"/>
                  </a:lnTo>
                  <a:lnTo>
                    <a:pt x="111" y="78"/>
                  </a:lnTo>
                  <a:lnTo>
                    <a:pt x="102" y="69"/>
                  </a:lnTo>
                  <a:lnTo>
                    <a:pt x="85" y="78"/>
                  </a:lnTo>
                  <a:lnTo>
                    <a:pt x="42" y="88"/>
                  </a:lnTo>
                  <a:lnTo>
                    <a:pt x="8" y="8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5" name="Freeform 107"/>
            <p:cNvSpPr>
              <a:spLocks/>
            </p:cNvSpPr>
            <p:nvPr/>
          </p:nvSpPr>
          <p:spPr bwMode="auto">
            <a:xfrm>
              <a:off x="4078" y="2930"/>
              <a:ext cx="43" cy="58"/>
            </a:xfrm>
            <a:custGeom>
              <a:avLst/>
              <a:gdLst>
                <a:gd name="T0" fmla="*/ 0 w 43"/>
                <a:gd name="T1" fmla="*/ 58 h 58"/>
                <a:gd name="T2" fmla="*/ 17 w 43"/>
                <a:gd name="T3" fmla="*/ 49 h 58"/>
                <a:gd name="T4" fmla="*/ 26 w 43"/>
                <a:gd name="T5" fmla="*/ 39 h 58"/>
                <a:gd name="T6" fmla="*/ 26 w 43"/>
                <a:gd name="T7" fmla="*/ 29 h 58"/>
                <a:gd name="T8" fmla="*/ 26 w 43"/>
                <a:gd name="T9" fmla="*/ 29 h 58"/>
                <a:gd name="T10" fmla="*/ 26 w 43"/>
                <a:gd name="T11" fmla="*/ 19 h 58"/>
                <a:gd name="T12" fmla="*/ 34 w 43"/>
                <a:gd name="T13" fmla="*/ 29 h 58"/>
                <a:gd name="T14" fmla="*/ 34 w 43"/>
                <a:gd name="T15" fmla="*/ 29 h 58"/>
                <a:gd name="T16" fmla="*/ 34 w 43"/>
                <a:gd name="T17" fmla="*/ 39 h 58"/>
                <a:gd name="T18" fmla="*/ 43 w 43"/>
                <a:gd name="T19" fmla="*/ 29 h 58"/>
                <a:gd name="T20" fmla="*/ 43 w 43"/>
                <a:gd name="T21" fmla="*/ 29 h 58"/>
                <a:gd name="T22" fmla="*/ 43 w 43"/>
                <a:gd name="T23" fmla="*/ 29 h 58"/>
                <a:gd name="T24" fmla="*/ 34 w 43"/>
                <a:gd name="T25" fmla="*/ 19 h 58"/>
                <a:gd name="T26" fmla="*/ 34 w 43"/>
                <a:gd name="T27" fmla="*/ 9 h 58"/>
                <a:gd name="T28" fmla="*/ 26 w 43"/>
                <a:gd name="T29" fmla="*/ 9 h 58"/>
                <a:gd name="T30" fmla="*/ 17 w 43"/>
                <a:gd name="T31" fmla="*/ 0 h 58"/>
                <a:gd name="T32" fmla="*/ 0 w 43"/>
                <a:gd name="T33" fmla="*/ 9 h 58"/>
                <a:gd name="T34" fmla="*/ 9 w 43"/>
                <a:gd name="T35" fmla="*/ 29 h 58"/>
                <a:gd name="T36" fmla="*/ 9 w 43"/>
                <a:gd name="T37" fmla="*/ 49 h 58"/>
                <a:gd name="T38" fmla="*/ 0 w 43"/>
                <a:gd name="T39" fmla="*/ 58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3"/>
                <a:gd name="T61" fmla="*/ 0 h 58"/>
                <a:gd name="T62" fmla="*/ 43 w 43"/>
                <a:gd name="T63" fmla="*/ 58 h 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3" h="58">
                  <a:moveTo>
                    <a:pt x="0" y="58"/>
                  </a:moveTo>
                  <a:lnTo>
                    <a:pt x="17" y="49"/>
                  </a:lnTo>
                  <a:lnTo>
                    <a:pt x="26" y="39"/>
                  </a:lnTo>
                  <a:lnTo>
                    <a:pt x="26" y="29"/>
                  </a:lnTo>
                  <a:lnTo>
                    <a:pt x="26" y="19"/>
                  </a:lnTo>
                  <a:lnTo>
                    <a:pt x="34" y="29"/>
                  </a:lnTo>
                  <a:lnTo>
                    <a:pt x="34" y="39"/>
                  </a:lnTo>
                  <a:lnTo>
                    <a:pt x="43" y="29"/>
                  </a:lnTo>
                  <a:lnTo>
                    <a:pt x="34" y="19"/>
                  </a:lnTo>
                  <a:lnTo>
                    <a:pt x="34" y="9"/>
                  </a:lnTo>
                  <a:lnTo>
                    <a:pt x="26" y="9"/>
                  </a:lnTo>
                  <a:lnTo>
                    <a:pt x="17" y="0"/>
                  </a:lnTo>
                  <a:lnTo>
                    <a:pt x="0" y="9"/>
                  </a:lnTo>
                  <a:lnTo>
                    <a:pt x="9" y="29"/>
                  </a:lnTo>
                  <a:lnTo>
                    <a:pt x="9" y="4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6" name="Freeform 108"/>
            <p:cNvSpPr>
              <a:spLocks/>
            </p:cNvSpPr>
            <p:nvPr/>
          </p:nvSpPr>
          <p:spPr bwMode="auto">
            <a:xfrm>
              <a:off x="3959" y="2724"/>
              <a:ext cx="85" cy="176"/>
            </a:xfrm>
            <a:custGeom>
              <a:avLst/>
              <a:gdLst>
                <a:gd name="T0" fmla="*/ 0 w 85"/>
                <a:gd name="T1" fmla="*/ 20 h 176"/>
                <a:gd name="T2" fmla="*/ 85 w 85"/>
                <a:gd name="T3" fmla="*/ 0 h 176"/>
                <a:gd name="T4" fmla="*/ 85 w 85"/>
                <a:gd name="T5" fmla="*/ 20 h 176"/>
                <a:gd name="T6" fmla="*/ 85 w 85"/>
                <a:gd name="T7" fmla="*/ 20 h 176"/>
                <a:gd name="T8" fmla="*/ 85 w 85"/>
                <a:gd name="T9" fmla="*/ 39 h 176"/>
                <a:gd name="T10" fmla="*/ 76 w 85"/>
                <a:gd name="T11" fmla="*/ 49 h 176"/>
                <a:gd name="T12" fmla="*/ 76 w 85"/>
                <a:gd name="T13" fmla="*/ 59 h 176"/>
                <a:gd name="T14" fmla="*/ 68 w 85"/>
                <a:gd name="T15" fmla="*/ 59 h 176"/>
                <a:gd name="T16" fmla="*/ 76 w 85"/>
                <a:gd name="T17" fmla="*/ 69 h 176"/>
                <a:gd name="T18" fmla="*/ 68 w 85"/>
                <a:gd name="T19" fmla="*/ 88 h 176"/>
                <a:gd name="T20" fmla="*/ 68 w 85"/>
                <a:gd name="T21" fmla="*/ 108 h 176"/>
                <a:gd name="T22" fmla="*/ 68 w 85"/>
                <a:gd name="T23" fmla="*/ 127 h 176"/>
                <a:gd name="T24" fmla="*/ 68 w 85"/>
                <a:gd name="T25" fmla="*/ 147 h 176"/>
                <a:gd name="T26" fmla="*/ 76 w 85"/>
                <a:gd name="T27" fmla="*/ 167 h 176"/>
                <a:gd name="T28" fmla="*/ 34 w 85"/>
                <a:gd name="T29" fmla="*/ 176 h 176"/>
                <a:gd name="T30" fmla="*/ 34 w 85"/>
                <a:gd name="T31" fmla="*/ 147 h 176"/>
                <a:gd name="T32" fmla="*/ 34 w 85"/>
                <a:gd name="T33" fmla="*/ 127 h 176"/>
                <a:gd name="T34" fmla="*/ 17 w 85"/>
                <a:gd name="T35" fmla="*/ 118 h 176"/>
                <a:gd name="T36" fmla="*/ 17 w 85"/>
                <a:gd name="T37" fmla="*/ 98 h 176"/>
                <a:gd name="T38" fmla="*/ 17 w 85"/>
                <a:gd name="T39" fmla="*/ 88 h 176"/>
                <a:gd name="T40" fmla="*/ 17 w 85"/>
                <a:gd name="T41" fmla="*/ 78 h 176"/>
                <a:gd name="T42" fmla="*/ 17 w 85"/>
                <a:gd name="T43" fmla="*/ 69 h 176"/>
                <a:gd name="T44" fmla="*/ 17 w 85"/>
                <a:gd name="T45" fmla="*/ 49 h 176"/>
                <a:gd name="T46" fmla="*/ 8 w 85"/>
                <a:gd name="T47" fmla="*/ 39 h 176"/>
                <a:gd name="T48" fmla="*/ 0 w 85"/>
                <a:gd name="T49" fmla="*/ 20 h 1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5"/>
                <a:gd name="T76" fmla="*/ 0 h 176"/>
                <a:gd name="T77" fmla="*/ 85 w 85"/>
                <a:gd name="T78" fmla="*/ 176 h 17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5" h="176">
                  <a:moveTo>
                    <a:pt x="0" y="20"/>
                  </a:moveTo>
                  <a:lnTo>
                    <a:pt x="85" y="0"/>
                  </a:lnTo>
                  <a:lnTo>
                    <a:pt x="85" y="20"/>
                  </a:lnTo>
                  <a:lnTo>
                    <a:pt x="85" y="39"/>
                  </a:lnTo>
                  <a:lnTo>
                    <a:pt x="76" y="49"/>
                  </a:lnTo>
                  <a:lnTo>
                    <a:pt x="76" y="59"/>
                  </a:lnTo>
                  <a:lnTo>
                    <a:pt x="68" y="59"/>
                  </a:lnTo>
                  <a:lnTo>
                    <a:pt x="76" y="69"/>
                  </a:lnTo>
                  <a:lnTo>
                    <a:pt x="68" y="88"/>
                  </a:lnTo>
                  <a:lnTo>
                    <a:pt x="68" y="108"/>
                  </a:lnTo>
                  <a:lnTo>
                    <a:pt x="68" y="127"/>
                  </a:lnTo>
                  <a:lnTo>
                    <a:pt x="68" y="147"/>
                  </a:lnTo>
                  <a:lnTo>
                    <a:pt x="76" y="167"/>
                  </a:lnTo>
                  <a:lnTo>
                    <a:pt x="34" y="176"/>
                  </a:lnTo>
                  <a:lnTo>
                    <a:pt x="34" y="147"/>
                  </a:lnTo>
                  <a:lnTo>
                    <a:pt x="34" y="127"/>
                  </a:lnTo>
                  <a:lnTo>
                    <a:pt x="17" y="118"/>
                  </a:lnTo>
                  <a:lnTo>
                    <a:pt x="17" y="98"/>
                  </a:lnTo>
                  <a:lnTo>
                    <a:pt x="17" y="88"/>
                  </a:lnTo>
                  <a:lnTo>
                    <a:pt x="17" y="78"/>
                  </a:lnTo>
                  <a:lnTo>
                    <a:pt x="17" y="69"/>
                  </a:lnTo>
                  <a:lnTo>
                    <a:pt x="17" y="49"/>
                  </a:lnTo>
                  <a:lnTo>
                    <a:pt x="8" y="3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7" name="Freeform 109"/>
            <p:cNvSpPr>
              <a:spLocks/>
            </p:cNvSpPr>
            <p:nvPr/>
          </p:nvSpPr>
          <p:spPr bwMode="auto">
            <a:xfrm>
              <a:off x="4027" y="2695"/>
              <a:ext cx="85" cy="196"/>
            </a:xfrm>
            <a:custGeom>
              <a:avLst/>
              <a:gdLst>
                <a:gd name="T0" fmla="*/ 17 w 85"/>
                <a:gd name="T1" fmla="*/ 29 h 196"/>
                <a:gd name="T2" fmla="*/ 17 w 85"/>
                <a:gd name="T3" fmla="*/ 9 h 196"/>
                <a:gd name="T4" fmla="*/ 25 w 85"/>
                <a:gd name="T5" fmla="*/ 0 h 196"/>
                <a:gd name="T6" fmla="*/ 34 w 85"/>
                <a:gd name="T7" fmla="*/ 9 h 196"/>
                <a:gd name="T8" fmla="*/ 68 w 85"/>
                <a:gd name="T9" fmla="*/ 117 h 196"/>
                <a:gd name="T10" fmla="*/ 68 w 85"/>
                <a:gd name="T11" fmla="*/ 137 h 196"/>
                <a:gd name="T12" fmla="*/ 77 w 85"/>
                <a:gd name="T13" fmla="*/ 147 h 196"/>
                <a:gd name="T14" fmla="*/ 85 w 85"/>
                <a:gd name="T15" fmla="*/ 176 h 196"/>
                <a:gd name="T16" fmla="*/ 77 w 85"/>
                <a:gd name="T17" fmla="*/ 166 h 196"/>
                <a:gd name="T18" fmla="*/ 60 w 85"/>
                <a:gd name="T19" fmla="*/ 186 h 196"/>
                <a:gd name="T20" fmla="*/ 8 w 85"/>
                <a:gd name="T21" fmla="*/ 196 h 196"/>
                <a:gd name="T22" fmla="*/ 0 w 85"/>
                <a:gd name="T23" fmla="*/ 176 h 196"/>
                <a:gd name="T24" fmla="*/ 0 w 85"/>
                <a:gd name="T25" fmla="*/ 156 h 196"/>
                <a:gd name="T26" fmla="*/ 0 w 85"/>
                <a:gd name="T27" fmla="*/ 137 h 196"/>
                <a:gd name="T28" fmla="*/ 0 w 85"/>
                <a:gd name="T29" fmla="*/ 117 h 196"/>
                <a:gd name="T30" fmla="*/ 8 w 85"/>
                <a:gd name="T31" fmla="*/ 107 h 196"/>
                <a:gd name="T32" fmla="*/ 8 w 85"/>
                <a:gd name="T33" fmla="*/ 98 h 196"/>
                <a:gd name="T34" fmla="*/ 0 w 85"/>
                <a:gd name="T35" fmla="*/ 88 h 196"/>
                <a:gd name="T36" fmla="*/ 8 w 85"/>
                <a:gd name="T37" fmla="*/ 88 h 196"/>
                <a:gd name="T38" fmla="*/ 8 w 85"/>
                <a:gd name="T39" fmla="*/ 88 h 196"/>
                <a:gd name="T40" fmla="*/ 8 w 85"/>
                <a:gd name="T41" fmla="*/ 88 h 196"/>
                <a:gd name="T42" fmla="*/ 8 w 85"/>
                <a:gd name="T43" fmla="*/ 88 h 196"/>
                <a:gd name="T44" fmla="*/ 8 w 85"/>
                <a:gd name="T45" fmla="*/ 78 h 196"/>
                <a:gd name="T46" fmla="*/ 17 w 85"/>
                <a:gd name="T47" fmla="*/ 68 h 196"/>
                <a:gd name="T48" fmla="*/ 17 w 85"/>
                <a:gd name="T49" fmla="*/ 49 h 196"/>
                <a:gd name="T50" fmla="*/ 17 w 85"/>
                <a:gd name="T51" fmla="*/ 49 h 196"/>
                <a:gd name="T52" fmla="*/ 17 w 85"/>
                <a:gd name="T53" fmla="*/ 29 h 19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5"/>
                <a:gd name="T82" fmla="*/ 0 h 196"/>
                <a:gd name="T83" fmla="*/ 85 w 85"/>
                <a:gd name="T84" fmla="*/ 196 h 19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5" h="196">
                  <a:moveTo>
                    <a:pt x="17" y="29"/>
                  </a:moveTo>
                  <a:lnTo>
                    <a:pt x="17" y="9"/>
                  </a:lnTo>
                  <a:lnTo>
                    <a:pt x="25" y="0"/>
                  </a:lnTo>
                  <a:lnTo>
                    <a:pt x="34" y="9"/>
                  </a:lnTo>
                  <a:lnTo>
                    <a:pt x="68" y="117"/>
                  </a:lnTo>
                  <a:lnTo>
                    <a:pt x="68" y="137"/>
                  </a:lnTo>
                  <a:lnTo>
                    <a:pt x="77" y="147"/>
                  </a:lnTo>
                  <a:lnTo>
                    <a:pt x="85" y="176"/>
                  </a:lnTo>
                  <a:lnTo>
                    <a:pt x="77" y="166"/>
                  </a:lnTo>
                  <a:lnTo>
                    <a:pt x="60" y="186"/>
                  </a:lnTo>
                  <a:lnTo>
                    <a:pt x="8" y="196"/>
                  </a:lnTo>
                  <a:lnTo>
                    <a:pt x="0" y="176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8" y="107"/>
                  </a:lnTo>
                  <a:lnTo>
                    <a:pt x="8" y="98"/>
                  </a:lnTo>
                  <a:lnTo>
                    <a:pt x="0" y="88"/>
                  </a:lnTo>
                  <a:lnTo>
                    <a:pt x="8" y="88"/>
                  </a:lnTo>
                  <a:lnTo>
                    <a:pt x="8" y="78"/>
                  </a:lnTo>
                  <a:lnTo>
                    <a:pt x="17" y="68"/>
                  </a:lnTo>
                  <a:lnTo>
                    <a:pt x="17" y="49"/>
                  </a:lnTo>
                  <a:lnTo>
                    <a:pt x="17" y="2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8" name="Freeform 110"/>
            <p:cNvSpPr>
              <a:spLocks/>
            </p:cNvSpPr>
            <p:nvPr/>
          </p:nvSpPr>
          <p:spPr bwMode="auto">
            <a:xfrm>
              <a:off x="4052" y="2518"/>
              <a:ext cx="197" cy="353"/>
            </a:xfrm>
            <a:custGeom>
              <a:avLst/>
              <a:gdLst>
                <a:gd name="T0" fmla="*/ 9 w 197"/>
                <a:gd name="T1" fmla="*/ 177 h 353"/>
                <a:gd name="T2" fmla="*/ 18 w 197"/>
                <a:gd name="T3" fmla="*/ 167 h 353"/>
                <a:gd name="T4" fmla="*/ 18 w 197"/>
                <a:gd name="T5" fmla="*/ 167 h 353"/>
                <a:gd name="T6" fmla="*/ 18 w 197"/>
                <a:gd name="T7" fmla="*/ 147 h 353"/>
                <a:gd name="T8" fmla="*/ 26 w 197"/>
                <a:gd name="T9" fmla="*/ 147 h 353"/>
                <a:gd name="T10" fmla="*/ 35 w 197"/>
                <a:gd name="T11" fmla="*/ 128 h 353"/>
                <a:gd name="T12" fmla="*/ 26 w 197"/>
                <a:gd name="T13" fmla="*/ 118 h 353"/>
                <a:gd name="T14" fmla="*/ 26 w 197"/>
                <a:gd name="T15" fmla="*/ 98 h 353"/>
                <a:gd name="T16" fmla="*/ 35 w 197"/>
                <a:gd name="T17" fmla="*/ 89 h 353"/>
                <a:gd name="T18" fmla="*/ 35 w 197"/>
                <a:gd name="T19" fmla="*/ 79 h 353"/>
                <a:gd name="T20" fmla="*/ 26 w 197"/>
                <a:gd name="T21" fmla="*/ 69 h 353"/>
                <a:gd name="T22" fmla="*/ 52 w 197"/>
                <a:gd name="T23" fmla="*/ 0 h 353"/>
                <a:gd name="T24" fmla="*/ 60 w 197"/>
                <a:gd name="T25" fmla="*/ 0 h 353"/>
                <a:gd name="T26" fmla="*/ 60 w 197"/>
                <a:gd name="T27" fmla="*/ 10 h 353"/>
                <a:gd name="T28" fmla="*/ 69 w 197"/>
                <a:gd name="T29" fmla="*/ 20 h 353"/>
                <a:gd name="T30" fmla="*/ 77 w 197"/>
                <a:gd name="T31" fmla="*/ 0 h 353"/>
                <a:gd name="T32" fmla="*/ 94 w 197"/>
                <a:gd name="T33" fmla="*/ 0 h 353"/>
                <a:gd name="T34" fmla="*/ 120 w 197"/>
                <a:gd name="T35" fmla="*/ 10 h 353"/>
                <a:gd name="T36" fmla="*/ 128 w 197"/>
                <a:gd name="T37" fmla="*/ 49 h 353"/>
                <a:gd name="T38" fmla="*/ 145 w 197"/>
                <a:gd name="T39" fmla="*/ 98 h 353"/>
                <a:gd name="T40" fmla="*/ 154 w 197"/>
                <a:gd name="T41" fmla="*/ 108 h 353"/>
                <a:gd name="T42" fmla="*/ 163 w 197"/>
                <a:gd name="T43" fmla="*/ 108 h 353"/>
                <a:gd name="T44" fmla="*/ 163 w 197"/>
                <a:gd name="T45" fmla="*/ 128 h 353"/>
                <a:gd name="T46" fmla="*/ 171 w 197"/>
                <a:gd name="T47" fmla="*/ 138 h 353"/>
                <a:gd name="T48" fmla="*/ 188 w 197"/>
                <a:gd name="T49" fmla="*/ 138 h 353"/>
                <a:gd name="T50" fmla="*/ 197 w 197"/>
                <a:gd name="T51" fmla="*/ 147 h 353"/>
                <a:gd name="T52" fmla="*/ 188 w 197"/>
                <a:gd name="T53" fmla="*/ 167 h 353"/>
                <a:gd name="T54" fmla="*/ 171 w 197"/>
                <a:gd name="T55" fmla="*/ 186 h 353"/>
                <a:gd name="T56" fmla="*/ 163 w 197"/>
                <a:gd name="T57" fmla="*/ 196 h 353"/>
                <a:gd name="T58" fmla="*/ 145 w 197"/>
                <a:gd name="T59" fmla="*/ 196 h 353"/>
                <a:gd name="T60" fmla="*/ 137 w 197"/>
                <a:gd name="T61" fmla="*/ 206 h 353"/>
                <a:gd name="T62" fmla="*/ 137 w 197"/>
                <a:gd name="T63" fmla="*/ 216 h 353"/>
                <a:gd name="T64" fmla="*/ 120 w 197"/>
                <a:gd name="T65" fmla="*/ 216 h 353"/>
                <a:gd name="T66" fmla="*/ 120 w 197"/>
                <a:gd name="T67" fmla="*/ 235 h 353"/>
                <a:gd name="T68" fmla="*/ 111 w 197"/>
                <a:gd name="T69" fmla="*/ 245 h 353"/>
                <a:gd name="T70" fmla="*/ 103 w 197"/>
                <a:gd name="T71" fmla="*/ 255 h 353"/>
                <a:gd name="T72" fmla="*/ 86 w 197"/>
                <a:gd name="T73" fmla="*/ 265 h 353"/>
                <a:gd name="T74" fmla="*/ 86 w 197"/>
                <a:gd name="T75" fmla="*/ 265 h 353"/>
                <a:gd name="T76" fmla="*/ 77 w 197"/>
                <a:gd name="T77" fmla="*/ 275 h 353"/>
                <a:gd name="T78" fmla="*/ 69 w 197"/>
                <a:gd name="T79" fmla="*/ 284 h 353"/>
                <a:gd name="T80" fmla="*/ 69 w 197"/>
                <a:gd name="T81" fmla="*/ 294 h 353"/>
                <a:gd name="T82" fmla="*/ 60 w 197"/>
                <a:gd name="T83" fmla="*/ 314 h 353"/>
                <a:gd name="T84" fmla="*/ 60 w 197"/>
                <a:gd name="T85" fmla="*/ 324 h 353"/>
                <a:gd name="T86" fmla="*/ 60 w 197"/>
                <a:gd name="T87" fmla="*/ 333 h 353"/>
                <a:gd name="T88" fmla="*/ 60 w 197"/>
                <a:gd name="T89" fmla="*/ 353 h 353"/>
                <a:gd name="T90" fmla="*/ 52 w 197"/>
                <a:gd name="T91" fmla="*/ 324 h 353"/>
                <a:gd name="T92" fmla="*/ 43 w 197"/>
                <a:gd name="T93" fmla="*/ 314 h 353"/>
                <a:gd name="T94" fmla="*/ 43 w 197"/>
                <a:gd name="T95" fmla="*/ 294 h 353"/>
                <a:gd name="T96" fmla="*/ 9 w 197"/>
                <a:gd name="T97" fmla="*/ 186 h 353"/>
                <a:gd name="T98" fmla="*/ 0 w 197"/>
                <a:gd name="T99" fmla="*/ 177 h 353"/>
                <a:gd name="T100" fmla="*/ 9 w 197"/>
                <a:gd name="T101" fmla="*/ 177 h 35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97"/>
                <a:gd name="T154" fmla="*/ 0 h 353"/>
                <a:gd name="T155" fmla="*/ 197 w 197"/>
                <a:gd name="T156" fmla="*/ 353 h 35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97" h="353">
                  <a:moveTo>
                    <a:pt x="9" y="177"/>
                  </a:moveTo>
                  <a:lnTo>
                    <a:pt x="18" y="167"/>
                  </a:lnTo>
                  <a:lnTo>
                    <a:pt x="18" y="147"/>
                  </a:lnTo>
                  <a:lnTo>
                    <a:pt x="26" y="147"/>
                  </a:lnTo>
                  <a:lnTo>
                    <a:pt x="35" y="128"/>
                  </a:lnTo>
                  <a:lnTo>
                    <a:pt x="26" y="118"/>
                  </a:lnTo>
                  <a:lnTo>
                    <a:pt x="26" y="98"/>
                  </a:lnTo>
                  <a:lnTo>
                    <a:pt x="35" y="89"/>
                  </a:lnTo>
                  <a:lnTo>
                    <a:pt x="35" y="79"/>
                  </a:lnTo>
                  <a:lnTo>
                    <a:pt x="26" y="69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60" y="10"/>
                  </a:lnTo>
                  <a:lnTo>
                    <a:pt x="69" y="20"/>
                  </a:lnTo>
                  <a:lnTo>
                    <a:pt x="77" y="0"/>
                  </a:lnTo>
                  <a:lnTo>
                    <a:pt x="94" y="0"/>
                  </a:lnTo>
                  <a:lnTo>
                    <a:pt x="120" y="10"/>
                  </a:lnTo>
                  <a:lnTo>
                    <a:pt x="128" y="49"/>
                  </a:lnTo>
                  <a:lnTo>
                    <a:pt x="145" y="98"/>
                  </a:lnTo>
                  <a:lnTo>
                    <a:pt x="154" y="108"/>
                  </a:lnTo>
                  <a:lnTo>
                    <a:pt x="163" y="108"/>
                  </a:lnTo>
                  <a:lnTo>
                    <a:pt x="163" y="128"/>
                  </a:lnTo>
                  <a:lnTo>
                    <a:pt x="171" y="138"/>
                  </a:lnTo>
                  <a:lnTo>
                    <a:pt x="188" y="138"/>
                  </a:lnTo>
                  <a:lnTo>
                    <a:pt x="197" y="147"/>
                  </a:lnTo>
                  <a:lnTo>
                    <a:pt x="188" y="167"/>
                  </a:lnTo>
                  <a:lnTo>
                    <a:pt x="171" y="186"/>
                  </a:lnTo>
                  <a:lnTo>
                    <a:pt x="163" y="196"/>
                  </a:lnTo>
                  <a:lnTo>
                    <a:pt x="145" y="196"/>
                  </a:lnTo>
                  <a:lnTo>
                    <a:pt x="137" y="206"/>
                  </a:lnTo>
                  <a:lnTo>
                    <a:pt x="137" y="216"/>
                  </a:lnTo>
                  <a:lnTo>
                    <a:pt x="120" y="216"/>
                  </a:lnTo>
                  <a:lnTo>
                    <a:pt x="120" y="235"/>
                  </a:lnTo>
                  <a:lnTo>
                    <a:pt x="111" y="245"/>
                  </a:lnTo>
                  <a:lnTo>
                    <a:pt x="103" y="255"/>
                  </a:lnTo>
                  <a:lnTo>
                    <a:pt x="86" y="265"/>
                  </a:lnTo>
                  <a:lnTo>
                    <a:pt x="77" y="275"/>
                  </a:lnTo>
                  <a:lnTo>
                    <a:pt x="69" y="284"/>
                  </a:lnTo>
                  <a:lnTo>
                    <a:pt x="69" y="294"/>
                  </a:lnTo>
                  <a:lnTo>
                    <a:pt x="60" y="314"/>
                  </a:lnTo>
                  <a:lnTo>
                    <a:pt x="60" y="324"/>
                  </a:lnTo>
                  <a:lnTo>
                    <a:pt x="60" y="333"/>
                  </a:lnTo>
                  <a:lnTo>
                    <a:pt x="60" y="353"/>
                  </a:lnTo>
                  <a:lnTo>
                    <a:pt x="52" y="324"/>
                  </a:lnTo>
                  <a:lnTo>
                    <a:pt x="43" y="314"/>
                  </a:lnTo>
                  <a:lnTo>
                    <a:pt x="43" y="294"/>
                  </a:lnTo>
                  <a:lnTo>
                    <a:pt x="9" y="186"/>
                  </a:lnTo>
                  <a:lnTo>
                    <a:pt x="0" y="177"/>
                  </a:lnTo>
                  <a:lnTo>
                    <a:pt x="9" y="177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09" name="Freeform 111"/>
            <p:cNvSpPr>
              <a:spLocks/>
            </p:cNvSpPr>
            <p:nvPr/>
          </p:nvSpPr>
          <p:spPr bwMode="auto">
            <a:xfrm>
              <a:off x="1032" y="3586"/>
              <a:ext cx="69" cy="78"/>
            </a:xfrm>
            <a:custGeom>
              <a:avLst/>
              <a:gdLst>
                <a:gd name="T0" fmla="*/ 18 w 69"/>
                <a:gd name="T1" fmla="*/ 9 h 78"/>
                <a:gd name="T2" fmla="*/ 18 w 69"/>
                <a:gd name="T3" fmla="*/ 19 h 78"/>
                <a:gd name="T4" fmla="*/ 9 w 69"/>
                <a:gd name="T5" fmla="*/ 19 h 78"/>
                <a:gd name="T6" fmla="*/ 0 w 69"/>
                <a:gd name="T7" fmla="*/ 29 h 78"/>
                <a:gd name="T8" fmla="*/ 9 w 69"/>
                <a:gd name="T9" fmla="*/ 29 h 78"/>
                <a:gd name="T10" fmla="*/ 9 w 69"/>
                <a:gd name="T11" fmla="*/ 49 h 78"/>
                <a:gd name="T12" fmla="*/ 9 w 69"/>
                <a:gd name="T13" fmla="*/ 58 h 78"/>
                <a:gd name="T14" fmla="*/ 9 w 69"/>
                <a:gd name="T15" fmla="*/ 68 h 78"/>
                <a:gd name="T16" fmla="*/ 18 w 69"/>
                <a:gd name="T17" fmla="*/ 78 h 78"/>
                <a:gd name="T18" fmla="*/ 35 w 69"/>
                <a:gd name="T19" fmla="*/ 78 h 78"/>
                <a:gd name="T20" fmla="*/ 35 w 69"/>
                <a:gd name="T21" fmla="*/ 68 h 78"/>
                <a:gd name="T22" fmla="*/ 43 w 69"/>
                <a:gd name="T23" fmla="*/ 58 h 78"/>
                <a:gd name="T24" fmla="*/ 52 w 69"/>
                <a:gd name="T25" fmla="*/ 58 h 78"/>
                <a:gd name="T26" fmla="*/ 69 w 69"/>
                <a:gd name="T27" fmla="*/ 49 h 78"/>
                <a:gd name="T28" fmla="*/ 60 w 69"/>
                <a:gd name="T29" fmla="*/ 39 h 78"/>
                <a:gd name="T30" fmla="*/ 52 w 69"/>
                <a:gd name="T31" fmla="*/ 19 h 78"/>
                <a:gd name="T32" fmla="*/ 35 w 69"/>
                <a:gd name="T33" fmla="*/ 9 h 78"/>
                <a:gd name="T34" fmla="*/ 35 w 69"/>
                <a:gd name="T35" fmla="*/ 0 h 78"/>
                <a:gd name="T36" fmla="*/ 18 w 69"/>
                <a:gd name="T37" fmla="*/ 0 h 78"/>
                <a:gd name="T38" fmla="*/ 18 w 69"/>
                <a:gd name="T39" fmla="*/ 9 h 7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9"/>
                <a:gd name="T61" fmla="*/ 0 h 78"/>
                <a:gd name="T62" fmla="*/ 69 w 69"/>
                <a:gd name="T63" fmla="*/ 78 h 7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9" h="78">
                  <a:moveTo>
                    <a:pt x="18" y="9"/>
                  </a:moveTo>
                  <a:lnTo>
                    <a:pt x="18" y="19"/>
                  </a:lnTo>
                  <a:lnTo>
                    <a:pt x="9" y="19"/>
                  </a:lnTo>
                  <a:lnTo>
                    <a:pt x="0" y="29"/>
                  </a:lnTo>
                  <a:lnTo>
                    <a:pt x="9" y="29"/>
                  </a:lnTo>
                  <a:lnTo>
                    <a:pt x="9" y="49"/>
                  </a:lnTo>
                  <a:lnTo>
                    <a:pt x="9" y="58"/>
                  </a:lnTo>
                  <a:lnTo>
                    <a:pt x="9" y="68"/>
                  </a:lnTo>
                  <a:lnTo>
                    <a:pt x="18" y="78"/>
                  </a:lnTo>
                  <a:lnTo>
                    <a:pt x="35" y="78"/>
                  </a:lnTo>
                  <a:lnTo>
                    <a:pt x="35" y="68"/>
                  </a:lnTo>
                  <a:lnTo>
                    <a:pt x="43" y="58"/>
                  </a:lnTo>
                  <a:lnTo>
                    <a:pt x="52" y="58"/>
                  </a:lnTo>
                  <a:lnTo>
                    <a:pt x="69" y="49"/>
                  </a:lnTo>
                  <a:lnTo>
                    <a:pt x="60" y="39"/>
                  </a:lnTo>
                  <a:lnTo>
                    <a:pt x="52" y="19"/>
                  </a:lnTo>
                  <a:lnTo>
                    <a:pt x="35" y="9"/>
                  </a:lnTo>
                  <a:lnTo>
                    <a:pt x="35" y="0"/>
                  </a:lnTo>
                  <a:lnTo>
                    <a:pt x="18" y="0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10" name="Rectangle 112"/>
            <p:cNvSpPr>
              <a:spLocks noChangeArrowheads="1"/>
            </p:cNvSpPr>
            <p:nvPr/>
          </p:nvSpPr>
          <p:spPr bwMode="auto">
            <a:xfrm>
              <a:off x="1553" y="3360"/>
              <a:ext cx="37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300">
                  <a:solidFill>
                    <a:srgbClr val="000000"/>
                  </a:solidFill>
                </a:rPr>
                <a:t>LAX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29811" name="Freeform 113"/>
            <p:cNvSpPr>
              <a:spLocks/>
            </p:cNvSpPr>
            <p:nvPr/>
          </p:nvSpPr>
          <p:spPr bwMode="auto">
            <a:xfrm>
              <a:off x="4121" y="2881"/>
              <a:ext cx="42" cy="39"/>
            </a:xfrm>
            <a:custGeom>
              <a:avLst/>
              <a:gdLst>
                <a:gd name="T0" fmla="*/ 42 w 42"/>
                <a:gd name="T1" fmla="*/ 39 h 39"/>
                <a:gd name="T2" fmla="*/ 42 w 42"/>
                <a:gd name="T3" fmla="*/ 10 h 39"/>
                <a:gd name="T4" fmla="*/ 0 w 42"/>
                <a:gd name="T5" fmla="*/ 0 h 39"/>
                <a:gd name="T6" fmla="*/ 0 w 42"/>
                <a:gd name="T7" fmla="*/ 29 h 39"/>
                <a:gd name="T8" fmla="*/ 42 w 42"/>
                <a:gd name="T9" fmla="*/ 39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39"/>
                <a:gd name="T17" fmla="*/ 42 w 42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39">
                  <a:moveTo>
                    <a:pt x="42" y="39"/>
                  </a:moveTo>
                  <a:lnTo>
                    <a:pt x="42" y="1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42" y="3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12" name="Freeform 114"/>
            <p:cNvSpPr>
              <a:spLocks/>
            </p:cNvSpPr>
            <p:nvPr/>
          </p:nvSpPr>
          <p:spPr bwMode="auto">
            <a:xfrm>
              <a:off x="3839" y="4144"/>
              <a:ext cx="51" cy="29"/>
            </a:xfrm>
            <a:custGeom>
              <a:avLst/>
              <a:gdLst>
                <a:gd name="T0" fmla="*/ 51 w 51"/>
                <a:gd name="T1" fmla="*/ 10 h 29"/>
                <a:gd name="T2" fmla="*/ 43 w 51"/>
                <a:gd name="T3" fmla="*/ 29 h 29"/>
                <a:gd name="T4" fmla="*/ 0 w 51"/>
                <a:gd name="T5" fmla="*/ 19 h 29"/>
                <a:gd name="T6" fmla="*/ 9 w 51"/>
                <a:gd name="T7" fmla="*/ 0 h 29"/>
                <a:gd name="T8" fmla="*/ 51 w 51"/>
                <a:gd name="T9" fmla="*/ 1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29"/>
                <a:gd name="T17" fmla="*/ 51 w 51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29">
                  <a:moveTo>
                    <a:pt x="51" y="10"/>
                  </a:moveTo>
                  <a:lnTo>
                    <a:pt x="43" y="29"/>
                  </a:lnTo>
                  <a:lnTo>
                    <a:pt x="0" y="19"/>
                  </a:lnTo>
                  <a:lnTo>
                    <a:pt x="9" y="0"/>
                  </a:lnTo>
                  <a:lnTo>
                    <a:pt x="51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13" name="Freeform 115"/>
            <p:cNvSpPr>
              <a:spLocks/>
            </p:cNvSpPr>
            <p:nvPr/>
          </p:nvSpPr>
          <p:spPr bwMode="auto">
            <a:xfrm>
              <a:off x="3848" y="2910"/>
              <a:ext cx="315" cy="1244"/>
            </a:xfrm>
            <a:custGeom>
              <a:avLst/>
              <a:gdLst>
                <a:gd name="T0" fmla="*/ 315 w 315"/>
                <a:gd name="T1" fmla="*/ 10 h 1244"/>
                <a:gd name="T2" fmla="*/ 273 w 315"/>
                <a:gd name="T3" fmla="*/ 0 h 1244"/>
                <a:gd name="T4" fmla="*/ 0 w 315"/>
                <a:gd name="T5" fmla="*/ 1234 h 1244"/>
                <a:gd name="T6" fmla="*/ 42 w 315"/>
                <a:gd name="T7" fmla="*/ 1244 h 1244"/>
                <a:gd name="T8" fmla="*/ 315 w 315"/>
                <a:gd name="T9" fmla="*/ 10 h 12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5"/>
                <a:gd name="T16" fmla="*/ 0 h 1244"/>
                <a:gd name="T17" fmla="*/ 315 w 315"/>
                <a:gd name="T18" fmla="*/ 1244 h 12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5" h="1244">
                  <a:moveTo>
                    <a:pt x="315" y="10"/>
                  </a:moveTo>
                  <a:lnTo>
                    <a:pt x="273" y="0"/>
                  </a:lnTo>
                  <a:lnTo>
                    <a:pt x="0" y="1234"/>
                  </a:lnTo>
                  <a:lnTo>
                    <a:pt x="42" y="1244"/>
                  </a:lnTo>
                  <a:lnTo>
                    <a:pt x="315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14" name="Freeform 116"/>
            <p:cNvSpPr>
              <a:spLocks/>
            </p:cNvSpPr>
            <p:nvPr/>
          </p:nvSpPr>
          <p:spPr bwMode="auto">
            <a:xfrm>
              <a:off x="4129" y="2881"/>
              <a:ext cx="43" cy="49"/>
            </a:xfrm>
            <a:custGeom>
              <a:avLst/>
              <a:gdLst>
                <a:gd name="T0" fmla="*/ 26 w 43"/>
                <a:gd name="T1" fmla="*/ 49 h 49"/>
                <a:gd name="T2" fmla="*/ 43 w 43"/>
                <a:gd name="T3" fmla="*/ 39 h 49"/>
                <a:gd name="T4" fmla="*/ 17 w 43"/>
                <a:gd name="T5" fmla="*/ 0 h 49"/>
                <a:gd name="T6" fmla="*/ 0 w 43"/>
                <a:gd name="T7" fmla="*/ 10 h 49"/>
                <a:gd name="T8" fmla="*/ 26 w 43"/>
                <a:gd name="T9" fmla="*/ 4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49"/>
                <a:gd name="T17" fmla="*/ 43 w 43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49">
                  <a:moveTo>
                    <a:pt x="26" y="49"/>
                  </a:moveTo>
                  <a:lnTo>
                    <a:pt x="43" y="39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26" y="4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15" name="Freeform 117"/>
            <p:cNvSpPr>
              <a:spLocks/>
            </p:cNvSpPr>
            <p:nvPr/>
          </p:nvSpPr>
          <p:spPr bwMode="auto">
            <a:xfrm>
              <a:off x="3293" y="3449"/>
              <a:ext cx="43" cy="58"/>
            </a:xfrm>
            <a:custGeom>
              <a:avLst/>
              <a:gdLst>
                <a:gd name="T0" fmla="*/ 43 w 43"/>
                <a:gd name="T1" fmla="*/ 39 h 58"/>
                <a:gd name="T2" fmla="*/ 17 w 43"/>
                <a:gd name="T3" fmla="*/ 58 h 58"/>
                <a:gd name="T4" fmla="*/ 0 w 43"/>
                <a:gd name="T5" fmla="*/ 9 h 58"/>
                <a:gd name="T6" fmla="*/ 17 w 43"/>
                <a:gd name="T7" fmla="*/ 0 h 58"/>
                <a:gd name="T8" fmla="*/ 43 w 43"/>
                <a:gd name="T9" fmla="*/ 39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58"/>
                <a:gd name="T17" fmla="*/ 43 w 43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58">
                  <a:moveTo>
                    <a:pt x="43" y="39"/>
                  </a:moveTo>
                  <a:lnTo>
                    <a:pt x="17" y="58"/>
                  </a:lnTo>
                  <a:lnTo>
                    <a:pt x="0" y="9"/>
                  </a:lnTo>
                  <a:lnTo>
                    <a:pt x="17" y="0"/>
                  </a:lnTo>
                  <a:lnTo>
                    <a:pt x="43" y="3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16" name="Freeform 118"/>
            <p:cNvSpPr>
              <a:spLocks/>
            </p:cNvSpPr>
            <p:nvPr/>
          </p:nvSpPr>
          <p:spPr bwMode="auto">
            <a:xfrm>
              <a:off x="3310" y="2891"/>
              <a:ext cx="845" cy="597"/>
            </a:xfrm>
            <a:custGeom>
              <a:avLst/>
              <a:gdLst>
                <a:gd name="T0" fmla="*/ 845 w 845"/>
                <a:gd name="T1" fmla="*/ 39 h 597"/>
                <a:gd name="T2" fmla="*/ 819 w 845"/>
                <a:gd name="T3" fmla="*/ 0 h 597"/>
                <a:gd name="T4" fmla="*/ 0 w 845"/>
                <a:gd name="T5" fmla="*/ 558 h 597"/>
                <a:gd name="T6" fmla="*/ 26 w 845"/>
                <a:gd name="T7" fmla="*/ 597 h 597"/>
                <a:gd name="T8" fmla="*/ 845 w 845"/>
                <a:gd name="T9" fmla="*/ 39 h 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5"/>
                <a:gd name="T16" fmla="*/ 0 h 597"/>
                <a:gd name="T17" fmla="*/ 845 w 845"/>
                <a:gd name="T18" fmla="*/ 597 h 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5" h="597">
                  <a:moveTo>
                    <a:pt x="845" y="39"/>
                  </a:moveTo>
                  <a:lnTo>
                    <a:pt x="819" y="0"/>
                  </a:lnTo>
                  <a:lnTo>
                    <a:pt x="0" y="558"/>
                  </a:lnTo>
                  <a:lnTo>
                    <a:pt x="26" y="597"/>
                  </a:lnTo>
                  <a:lnTo>
                    <a:pt x="845" y="3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17" name="Freeform 119"/>
            <p:cNvSpPr>
              <a:spLocks/>
            </p:cNvSpPr>
            <p:nvPr/>
          </p:nvSpPr>
          <p:spPr bwMode="auto">
            <a:xfrm>
              <a:off x="3293" y="3439"/>
              <a:ext cx="43" cy="49"/>
            </a:xfrm>
            <a:custGeom>
              <a:avLst/>
              <a:gdLst>
                <a:gd name="T0" fmla="*/ 43 w 43"/>
                <a:gd name="T1" fmla="*/ 19 h 49"/>
                <a:gd name="T2" fmla="*/ 26 w 43"/>
                <a:gd name="T3" fmla="*/ 0 h 49"/>
                <a:gd name="T4" fmla="*/ 0 w 43"/>
                <a:gd name="T5" fmla="*/ 29 h 49"/>
                <a:gd name="T6" fmla="*/ 9 w 43"/>
                <a:gd name="T7" fmla="*/ 49 h 49"/>
                <a:gd name="T8" fmla="*/ 43 w 43"/>
                <a:gd name="T9" fmla="*/ 1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49"/>
                <a:gd name="T17" fmla="*/ 43 w 43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49">
                  <a:moveTo>
                    <a:pt x="43" y="19"/>
                  </a:moveTo>
                  <a:lnTo>
                    <a:pt x="26" y="0"/>
                  </a:lnTo>
                  <a:lnTo>
                    <a:pt x="0" y="29"/>
                  </a:lnTo>
                  <a:lnTo>
                    <a:pt x="9" y="49"/>
                  </a:lnTo>
                  <a:lnTo>
                    <a:pt x="43" y="1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18" name="Freeform 120"/>
            <p:cNvSpPr>
              <a:spLocks/>
            </p:cNvSpPr>
            <p:nvPr/>
          </p:nvSpPr>
          <p:spPr bwMode="auto">
            <a:xfrm>
              <a:off x="3848" y="4134"/>
              <a:ext cx="51" cy="49"/>
            </a:xfrm>
            <a:custGeom>
              <a:avLst/>
              <a:gdLst>
                <a:gd name="T0" fmla="*/ 34 w 51"/>
                <a:gd name="T1" fmla="*/ 0 h 49"/>
                <a:gd name="T2" fmla="*/ 51 w 51"/>
                <a:gd name="T3" fmla="*/ 10 h 49"/>
                <a:gd name="T4" fmla="*/ 17 w 51"/>
                <a:gd name="T5" fmla="*/ 49 h 49"/>
                <a:gd name="T6" fmla="*/ 0 w 51"/>
                <a:gd name="T7" fmla="*/ 29 h 49"/>
                <a:gd name="T8" fmla="*/ 34 w 51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49"/>
                <a:gd name="T17" fmla="*/ 51 w 51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49">
                  <a:moveTo>
                    <a:pt x="34" y="0"/>
                  </a:moveTo>
                  <a:lnTo>
                    <a:pt x="51" y="10"/>
                  </a:lnTo>
                  <a:lnTo>
                    <a:pt x="17" y="49"/>
                  </a:lnTo>
                  <a:lnTo>
                    <a:pt x="0" y="2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19" name="Freeform 121"/>
            <p:cNvSpPr>
              <a:spLocks/>
            </p:cNvSpPr>
            <p:nvPr/>
          </p:nvSpPr>
          <p:spPr bwMode="auto">
            <a:xfrm>
              <a:off x="3302" y="3458"/>
              <a:ext cx="580" cy="705"/>
            </a:xfrm>
            <a:custGeom>
              <a:avLst/>
              <a:gdLst>
                <a:gd name="T0" fmla="*/ 34 w 580"/>
                <a:gd name="T1" fmla="*/ 0 h 705"/>
                <a:gd name="T2" fmla="*/ 0 w 580"/>
                <a:gd name="T3" fmla="*/ 30 h 705"/>
                <a:gd name="T4" fmla="*/ 546 w 580"/>
                <a:gd name="T5" fmla="*/ 705 h 705"/>
                <a:gd name="T6" fmla="*/ 580 w 580"/>
                <a:gd name="T7" fmla="*/ 676 h 705"/>
                <a:gd name="T8" fmla="*/ 34 w 580"/>
                <a:gd name="T9" fmla="*/ 0 h 7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705"/>
                <a:gd name="T17" fmla="*/ 580 w 580"/>
                <a:gd name="T18" fmla="*/ 705 h 7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705">
                  <a:moveTo>
                    <a:pt x="34" y="0"/>
                  </a:moveTo>
                  <a:lnTo>
                    <a:pt x="0" y="30"/>
                  </a:lnTo>
                  <a:lnTo>
                    <a:pt x="546" y="705"/>
                  </a:lnTo>
                  <a:lnTo>
                    <a:pt x="580" y="67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20" name="Freeform 122"/>
            <p:cNvSpPr>
              <a:spLocks/>
            </p:cNvSpPr>
            <p:nvPr/>
          </p:nvSpPr>
          <p:spPr bwMode="auto">
            <a:xfrm>
              <a:off x="3310" y="3439"/>
              <a:ext cx="43" cy="49"/>
            </a:xfrm>
            <a:custGeom>
              <a:avLst/>
              <a:gdLst>
                <a:gd name="T0" fmla="*/ 26 w 43"/>
                <a:gd name="T1" fmla="*/ 49 h 49"/>
                <a:gd name="T2" fmla="*/ 43 w 43"/>
                <a:gd name="T3" fmla="*/ 39 h 49"/>
                <a:gd name="T4" fmla="*/ 17 w 43"/>
                <a:gd name="T5" fmla="*/ 0 h 49"/>
                <a:gd name="T6" fmla="*/ 0 w 43"/>
                <a:gd name="T7" fmla="*/ 10 h 49"/>
                <a:gd name="T8" fmla="*/ 26 w 43"/>
                <a:gd name="T9" fmla="*/ 4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49"/>
                <a:gd name="T17" fmla="*/ 43 w 43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49">
                  <a:moveTo>
                    <a:pt x="26" y="49"/>
                  </a:moveTo>
                  <a:lnTo>
                    <a:pt x="43" y="39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26" y="4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21" name="Freeform 123"/>
            <p:cNvSpPr>
              <a:spLocks/>
            </p:cNvSpPr>
            <p:nvPr/>
          </p:nvSpPr>
          <p:spPr bwMode="auto">
            <a:xfrm>
              <a:off x="2867" y="3870"/>
              <a:ext cx="42" cy="58"/>
            </a:xfrm>
            <a:custGeom>
              <a:avLst/>
              <a:gdLst>
                <a:gd name="T0" fmla="*/ 42 w 42"/>
                <a:gd name="T1" fmla="*/ 39 h 58"/>
                <a:gd name="T2" fmla="*/ 25 w 42"/>
                <a:gd name="T3" fmla="*/ 58 h 58"/>
                <a:gd name="T4" fmla="*/ 0 w 42"/>
                <a:gd name="T5" fmla="*/ 19 h 58"/>
                <a:gd name="T6" fmla="*/ 17 w 42"/>
                <a:gd name="T7" fmla="*/ 0 h 58"/>
                <a:gd name="T8" fmla="*/ 42 w 42"/>
                <a:gd name="T9" fmla="*/ 39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58"/>
                <a:gd name="T17" fmla="*/ 42 w 4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58">
                  <a:moveTo>
                    <a:pt x="42" y="39"/>
                  </a:moveTo>
                  <a:lnTo>
                    <a:pt x="25" y="58"/>
                  </a:lnTo>
                  <a:lnTo>
                    <a:pt x="0" y="19"/>
                  </a:lnTo>
                  <a:lnTo>
                    <a:pt x="17" y="0"/>
                  </a:lnTo>
                  <a:lnTo>
                    <a:pt x="42" y="3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22" name="Freeform 124"/>
            <p:cNvSpPr>
              <a:spLocks/>
            </p:cNvSpPr>
            <p:nvPr/>
          </p:nvSpPr>
          <p:spPr bwMode="auto">
            <a:xfrm>
              <a:off x="2884" y="3449"/>
              <a:ext cx="452" cy="460"/>
            </a:xfrm>
            <a:custGeom>
              <a:avLst/>
              <a:gdLst>
                <a:gd name="T0" fmla="*/ 452 w 452"/>
                <a:gd name="T1" fmla="*/ 39 h 460"/>
                <a:gd name="T2" fmla="*/ 426 w 452"/>
                <a:gd name="T3" fmla="*/ 0 h 460"/>
                <a:gd name="T4" fmla="*/ 0 w 452"/>
                <a:gd name="T5" fmla="*/ 421 h 460"/>
                <a:gd name="T6" fmla="*/ 25 w 452"/>
                <a:gd name="T7" fmla="*/ 460 h 460"/>
                <a:gd name="T8" fmla="*/ 452 w 452"/>
                <a:gd name="T9" fmla="*/ 39 h 4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2"/>
                <a:gd name="T16" fmla="*/ 0 h 460"/>
                <a:gd name="T17" fmla="*/ 452 w 452"/>
                <a:gd name="T18" fmla="*/ 460 h 4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2" h="460">
                  <a:moveTo>
                    <a:pt x="452" y="39"/>
                  </a:moveTo>
                  <a:lnTo>
                    <a:pt x="426" y="0"/>
                  </a:lnTo>
                  <a:lnTo>
                    <a:pt x="0" y="421"/>
                  </a:lnTo>
                  <a:lnTo>
                    <a:pt x="25" y="460"/>
                  </a:lnTo>
                  <a:lnTo>
                    <a:pt x="452" y="3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23" name="Freeform 125"/>
            <p:cNvSpPr>
              <a:spLocks/>
            </p:cNvSpPr>
            <p:nvPr/>
          </p:nvSpPr>
          <p:spPr bwMode="auto">
            <a:xfrm>
              <a:off x="2867" y="3860"/>
              <a:ext cx="34" cy="59"/>
            </a:xfrm>
            <a:custGeom>
              <a:avLst/>
              <a:gdLst>
                <a:gd name="T0" fmla="*/ 34 w 34"/>
                <a:gd name="T1" fmla="*/ 10 h 59"/>
                <a:gd name="T2" fmla="*/ 8 w 34"/>
                <a:gd name="T3" fmla="*/ 0 h 59"/>
                <a:gd name="T4" fmla="*/ 0 w 34"/>
                <a:gd name="T5" fmla="*/ 49 h 59"/>
                <a:gd name="T6" fmla="*/ 25 w 34"/>
                <a:gd name="T7" fmla="*/ 59 h 59"/>
                <a:gd name="T8" fmla="*/ 34 w 34"/>
                <a:gd name="T9" fmla="*/ 1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10"/>
                  </a:moveTo>
                  <a:lnTo>
                    <a:pt x="8" y="0"/>
                  </a:lnTo>
                  <a:lnTo>
                    <a:pt x="0" y="49"/>
                  </a:lnTo>
                  <a:lnTo>
                    <a:pt x="25" y="59"/>
                  </a:lnTo>
                  <a:lnTo>
                    <a:pt x="34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24" name="Freeform 126"/>
            <p:cNvSpPr>
              <a:spLocks/>
            </p:cNvSpPr>
            <p:nvPr/>
          </p:nvSpPr>
          <p:spPr bwMode="auto">
            <a:xfrm>
              <a:off x="3924" y="4134"/>
              <a:ext cx="26" cy="49"/>
            </a:xfrm>
            <a:custGeom>
              <a:avLst/>
              <a:gdLst>
                <a:gd name="T0" fmla="*/ 9 w 26"/>
                <a:gd name="T1" fmla="*/ 0 h 49"/>
                <a:gd name="T2" fmla="*/ 26 w 26"/>
                <a:gd name="T3" fmla="*/ 0 h 49"/>
                <a:gd name="T4" fmla="*/ 18 w 26"/>
                <a:gd name="T5" fmla="*/ 49 h 49"/>
                <a:gd name="T6" fmla="*/ 0 w 26"/>
                <a:gd name="T7" fmla="*/ 49 h 49"/>
                <a:gd name="T8" fmla="*/ 9 w 26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49"/>
                <a:gd name="T17" fmla="*/ 26 w 26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49">
                  <a:moveTo>
                    <a:pt x="9" y="0"/>
                  </a:moveTo>
                  <a:lnTo>
                    <a:pt x="26" y="0"/>
                  </a:lnTo>
                  <a:lnTo>
                    <a:pt x="18" y="49"/>
                  </a:lnTo>
                  <a:lnTo>
                    <a:pt x="0" y="4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25" name="Freeform 127"/>
            <p:cNvSpPr>
              <a:spLocks/>
            </p:cNvSpPr>
            <p:nvPr/>
          </p:nvSpPr>
          <p:spPr bwMode="auto">
            <a:xfrm>
              <a:off x="2892" y="3870"/>
              <a:ext cx="1041" cy="313"/>
            </a:xfrm>
            <a:custGeom>
              <a:avLst/>
              <a:gdLst>
                <a:gd name="T0" fmla="*/ 9 w 1041"/>
                <a:gd name="T1" fmla="*/ 0 h 313"/>
                <a:gd name="T2" fmla="*/ 0 w 1041"/>
                <a:gd name="T3" fmla="*/ 49 h 313"/>
                <a:gd name="T4" fmla="*/ 1032 w 1041"/>
                <a:gd name="T5" fmla="*/ 313 h 313"/>
                <a:gd name="T6" fmla="*/ 1041 w 1041"/>
                <a:gd name="T7" fmla="*/ 264 h 313"/>
                <a:gd name="T8" fmla="*/ 9 w 1041"/>
                <a:gd name="T9" fmla="*/ 0 h 3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1"/>
                <a:gd name="T16" fmla="*/ 0 h 313"/>
                <a:gd name="T17" fmla="*/ 1041 w 1041"/>
                <a:gd name="T18" fmla="*/ 313 h 3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1" h="313">
                  <a:moveTo>
                    <a:pt x="9" y="0"/>
                  </a:moveTo>
                  <a:lnTo>
                    <a:pt x="0" y="49"/>
                  </a:lnTo>
                  <a:lnTo>
                    <a:pt x="1032" y="313"/>
                  </a:lnTo>
                  <a:lnTo>
                    <a:pt x="1041" y="26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26" name="Freeform 128"/>
            <p:cNvSpPr>
              <a:spLocks/>
            </p:cNvSpPr>
            <p:nvPr/>
          </p:nvSpPr>
          <p:spPr bwMode="auto">
            <a:xfrm>
              <a:off x="1698" y="3449"/>
              <a:ext cx="34" cy="49"/>
            </a:xfrm>
            <a:custGeom>
              <a:avLst/>
              <a:gdLst>
                <a:gd name="T0" fmla="*/ 25 w 34"/>
                <a:gd name="T1" fmla="*/ 0 h 49"/>
                <a:gd name="T2" fmla="*/ 0 w 34"/>
                <a:gd name="T3" fmla="*/ 0 h 49"/>
                <a:gd name="T4" fmla="*/ 8 w 34"/>
                <a:gd name="T5" fmla="*/ 49 h 49"/>
                <a:gd name="T6" fmla="*/ 34 w 34"/>
                <a:gd name="T7" fmla="*/ 49 h 49"/>
                <a:gd name="T8" fmla="*/ 25 w 34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25" y="0"/>
                  </a:moveTo>
                  <a:lnTo>
                    <a:pt x="0" y="0"/>
                  </a:lnTo>
                  <a:lnTo>
                    <a:pt x="8" y="49"/>
                  </a:lnTo>
                  <a:lnTo>
                    <a:pt x="34" y="4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27" name="Freeform 129"/>
            <p:cNvSpPr>
              <a:spLocks/>
            </p:cNvSpPr>
            <p:nvPr/>
          </p:nvSpPr>
          <p:spPr bwMode="auto">
            <a:xfrm>
              <a:off x="4129" y="2881"/>
              <a:ext cx="26" cy="58"/>
            </a:xfrm>
            <a:custGeom>
              <a:avLst/>
              <a:gdLst>
                <a:gd name="T0" fmla="*/ 0 w 26"/>
                <a:gd name="T1" fmla="*/ 10 h 58"/>
                <a:gd name="T2" fmla="*/ 17 w 26"/>
                <a:gd name="T3" fmla="*/ 0 h 58"/>
                <a:gd name="T4" fmla="*/ 26 w 26"/>
                <a:gd name="T5" fmla="*/ 49 h 58"/>
                <a:gd name="T6" fmla="*/ 9 w 26"/>
                <a:gd name="T7" fmla="*/ 58 h 58"/>
                <a:gd name="T8" fmla="*/ 0 w 26"/>
                <a:gd name="T9" fmla="*/ 10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58"/>
                <a:gd name="T17" fmla="*/ 26 w 26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58">
                  <a:moveTo>
                    <a:pt x="0" y="10"/>
                  </a:moveTo>
                  <a:lnTo>
                    <a:pt x="17" y="0"/>
                  </a:lnTo>
                  <a:lnTo>
                    <a:pt x="26" y="49"/>
                  </a:lnTo>
                  <a:lnTo>
                    <a:pt x="9" y="5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28" name="Freeform 130"/>
            <p:cNvSpPr>
              <a:spLocks/>
            </p:cNvSpPr>
            <p:nvPr/>
          </p:nvSpPr>
          <p:spPr bwMode="auto">
            <a:xfrm>
              <a:off x="1723" y="2891"/>
              <a:ext cx="2415" cy="607"/>
            </a:xfrm>
            <a:custGeom>
              <a:avLst/>
              <a:gdLst>
                <a:gd name="T0" fmla="*/ 0 w 2415"/>
                <a:gd name="T1" fmla="*/ 558 h 607"/>
                <a:gd name="T2" fmla="*/ 9 w 2415"/>
                <a:gd name="T3" fmla="*/ 607 h 607"/>
                <a:gd name="T4" fmla="*/ 2415 w 2415"/>
                <a:gd name="T5" fmla="*/ 48 h 607"/>
                <a:gd name="T6" fmla="*/ 2406 w 2415"/>
                <a:gd name="T7" fmla="*/ 0 h 607"/>
                <a:gd name="T8" fmla="*/ 0 w 2415"/>
                <a:gd name="T9" fmla="*/ 558 h 6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5"/>
                <a:gd name="T16" fmla="*/ 0 h 607"/>
                <a:gd name="T17" fmla="*/ 2415 w 2415"/>
                <a:gd name="T18" fmla="*/ 607 h 6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5" h="607">
                  <a:moveTo>
                    <a:pt x="0" y="558"/>
                  </a:moveTo>
                  <a:lnTo>
                    <a:pt x="9" y="607"/>
                  </a:lnTo>
                  <a:lnTo>
                    <a:pt x="2415" y="48"/>
                  </a:lnTo>
                  <a:lnTo>
                    <a:pt x="2406" y="0"/>
                  </a:lnTo>
                  <a:lnTo>
                    <a:pt x="0" y="558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29" name="Freeform 131"/>
            <p:cNvSpPr>
              <a:spLocks/>
            </p:cNvSpPr>
            <p:nvPr/>
          </p:nvSpPr>
          <p:spPr bwMode="auto">
            <a:xfrm>
              <a:off x="1698" y="3439"/>
              <a:ext cx="34" cy="59"/>
            </a:xfrm>
            <a:custGeom>
              <a:avLst/>
              <a:gdLst>
                <a:gd name="T0" fmla="*/ 34 w 34"/>
                <a:gd name="T1" fmla="*/ 10 h 59"/>
                <a:gd name="T2" fmla="*/ 17 w 34"/>
                <a:gd name="T3" fmla="*/ 0 h 59"/>
                <a:gd name="T4" fmla="*/ 0 w 34"/>
                <a:gd name="T5" fmla="*/ 49 h 59"/>
                <a:gd name="T6" fmla="*/ 17 w 34"/>
                <a:gd name="T7" fmla="*/ 59 h 59"/>
                <a:gd name="T8" fmla="*/ 34 w 34"/>
                <a:gd name="T9" fmla="*/ 1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10"/>
                  </a:moveTo>
                  <a:lnTo>
                    <a:pt x="17" y="0"/>
                  </a:lnTo>
                  <a:lnTo>
                    <a:pt x="0" y="49"/>
                  </a:lnTo>
                  <a:lnTo>
                    <a:pt x="17" y="59"/>
                  </a:lnTo>
                  <a:lnTo>
                    <a:pt x="34" y="1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30" name="Freeform 132"/>
            <p:cNvSpPr>
              <a:spLocks/>
            </p:cNvSpPr>
            <p:nvPr/>
          </p:nvSpPr>
          <p:spPr bwMode="auto">
            <a:xfrm>
              <a:off x="2884" y="3870"/>
              <a:ext cx="34" cy="49"/>
            </a:xfrm>
            <a:custGeom>
              <a:avLst/>
              <a:gdLst>
                <a:gd name="T0" fmla="*/ 17 w 34"/>
                <a:gd name="T1" fmla="*/ 0 h 49"/>
                <a:gd name="T2" fmla="*/ 34 w 34"/>
                <a:gd name="T3" fmla="*/ 9 h 49"/>
                <a:gd name="T4" fmla="*/ 25 w 34"/>
                <a:gd name="T5" fmla="*/ 49 h 49"/>
                <a:gd name="T6" fmla="*/ 0 w 34"/>
                <a:gd name="T7" fmla="*/ 49 h 49"/>
                <a:gd name="T8" fmla="*/ 17 w 34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17" y="0"/>
                  </a:moveTo>
                  <a:lnTo>
                    <a:pt x="34" y="9"/>
                  </a:lnTo>
                  <a:lnTo>
                    <a:pt x="25" y="49"/>
                  </a:lnTo>
                  <a:lnTo>
                    <a:pt x="0" y="4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31" name="Freeform 133"/>
            <p:cNvSpPr>
              <a:spLocks/>
            </p:cNvSpPr>
            <p:nvPr/>
          </p:nvSpPr>
          <p:spPr bwMode="auto">
            <a:xfrm>
              <a:off x="1715" y="3449"/>
              <a:ext cx="1186" cy="470"/>
            </a:xfrm>
            <a:custGeom>
              <a:avLst/>
              <a:gdLst>
                <a:gd name="T0" fmla="*/ 17 w 1186"/>
                <a:gd name="T1" fmla="*/ 0 h 470"/>
                <a:gd name="T2" fmla="*/ 0 w 1186"/>
                <a:gd name="T3" fmla="*/ 49 h 470"/>
                <a:gd name="T4" fmla="*/ 1169 w 1186"/>
                <a:gd name="T5" fmla="*/ 470 h 470"/>
                <a:gd name="T6" fmla="*/ 1186 w 1186"/>
                <a:gd name="T7" fmla="*/ 421 h 470"/>
                <a:gd name="T8" fmla="*/ 17 w 1186"/>
                <a:gd name="T9" fmla="*/ 0 h 4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6"/>
                <a:gd name="T16" fmla="*/ 0 h 470"/>
                <a:gd name="T17" fmla="*/ 1186 w 1186"/>
                <a:gd name="T18" fmla="*/ 470 h 4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6" h="470">
                  <a:moveTo>
                    <a:pt x="17" y="0"/>
                  </a:moveTo>
                  <a:lnTo>
                    <a:pt x="0" y="49"/>
                  </a:lnTo>
                  <a:lnTo>
                    <a:pt x="1169" y="470"/>
                  </a:lnTo>
                  <a:lnTo>
                    <a:pt x="1186" y="42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32" name="Oval 134"/>
            <p:cNvSpPr>
              <a:spLocks noChangeArrowheads="1"/>
            </p:cNvSpPr>
            <p:nvPr/>
          </p:nvSpPr>
          <p:spPr bwMode="auto">
            <a:xfrm>
              <a:off x="3890" y="2744"/>
              <a:ext cx="470" cy="32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33" name="Oval 135"/>
            <p:cNvSpPr>
              <a:spLocks noChangeArrowheads="1"/>
            </p:cNvSpPr>
            <p:nvPr/>
          </p:nvSpPr>
          <p:spPr bwMode="auto">
            <a:xfrm>
              <a:off x="3890" y="2742"/>
              <a:ext cx="470" cy="327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34" name="Rectangle 136"/>
            <p:cNvSpPr>
              <a:spLocks noChangeArrowheads="1"/>
            </p:cNvSpPr>
            <p:nvPr/>
          </p:nvSpPr>
          <p:spPr bwMode="auto">
            <a:xfrm>
              <a:off x="3976" y="2822"/>
              <a:ext cx="307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300">
                  <a:solidFill>
                    <a:srgbClr val="000000"/>
                  </a:solidFill>
                </a:rPr>
                <a:t>JFK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29835" name="Oval 137"/>
            <p:cNvSpPr>
              <a:spLocks noChangeArrowheads="1"/>
            </p:cNvSpPr>
            <p:nvPr/>
          </p:nvSpPr>
          <p:spPr bwMode="auto">
            <a:xfrm>
              <a:off x="2653" y="3713"/>
              <a:ext cx="470" cy="32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36" name="Oval 138"/>
            <p:cNvSpPr>
              <a:spLocks noChangeArrowheads="1"/>
            </p:cNvSpPr>
            <p:nvPr/>
          </p:nvSpPr>
          <p:spPr bwMode="auto">
            <a:xfrm>
              <a:off x="2653" y="3711"/>
              <a:ext cx="470" cy="327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37" name="Oval 139"/>
            <p:cNvSpPr>
              <a:spLocks noChangeArrowheads="1"/>
            </p:cNvSpPr>
            <p:nvPr/>
          </p:nvSpPr>
          <p:spPr bwMode="auto">
            <a:xfrm>
              <a:off x="3626" y="3977"/>
              <a:ext cx="469" cy="32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38" name="Oval 140"/>
            <p:cNvSpPr>
              <a:spLocks noChangeArrowheads="1"/>
            </p:cNvSpPr>
            <p:nvPr/>
          </p:nvSpPr>
          <p:spPr bwMode="auto">
            <a:xfrm>
              <a:off x="3625" y="3976"/>
              <a:ext cx="471" cy="326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39" name="Oval 141"/>
            <p:cNvSpPr>
              <a:spLocks noChangeArrowheads="1"/>
            </p:cNvSpPr>
            <p:nvPr/>
          </p:nvSpPr>
          <p:spPr bwMode="auto">
            <a:xfrm>
              <a:off x="3071" y="3302"/>
              <a:ext cx="470" cy="32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40" name="Oval 142"/>
            <p:cNvSpPr>
              <a:spLocks noChangeArrowheads="1"/>
            </p:cNvSpPr>
            <p:nvPr/>
          </p:nvSpPr>
          <p:spPr bwMode="auto">
            <a:xfrm>
              <a:off x="3071" y="3300"/>
              <a:ext cx="470" cy="327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41" name="Oval 143"/>
            <p:cNvSpPr>
              <a:spLocks noChangeArrowheads="1"/>
            </p:cNvSpPr>
            <p:nvPr/>
          </p:nvSpPr>
          <p:spPr bwMode="auto">
            <a:xfrm>
              <a:off x="1476" y="3292"/>
              <a:ext cx="469" cy="32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42" name="Oval 144"/>
            <p:cNvSpPr>
              <a:spLocks noChangeArrowheads="1"/>
            </p:cNvSpPr>
            <p:nvPr/>
          </p:nvSpPr>
          <p:spPr bwMode="auto">
            <a:xfrm>
              <a:off x="1476" y="3290"/>
              <a:ext cx="470" cy="327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43" name="Oval 145"/>
            <p:cNvSpPr>
              <a:spLocks noChangeArrowheads="1"/>
            </p:cNvSpPr>
            <p:nvPr/>
          </p:nvSpPr>
          <p:spPr bwMode="auto">
            <a:xfrm>
              <a:off x="794" y="3576"/>
              <a:ext cx="469" cy="32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44" name="Oval 146"/>
            <p:cNvSpPr>
              <a:spLocks noChangeArrowheads="1"/>
            </p:cNvSpPr>
            <p:nvPr/>
          </p:nvSpPr>
          <p:spPr bwMode="auto">
            <a:xfrm>
              <a:off x="793" y="3574"/>
              <a:ext cx="470" cy="327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45" name="Rectangle 147"/>
            <p:cNvSpPr>
              <a:spLocks noChangeArrowheads="1"/>
            </p:cNvSpPr>
            <p:nvPr/>
          </p:nvSpPr>
          <p:spPr bwMode="auto">
            <a:xfrm>
              <a:off x="1553" y="3380"/>
              <a:ext cx="37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300">
                  <a:solidFill>
                    <a:srgbClr val="000000"/>
                  </a:solidFill>
                </a:rPr>
                <a:t>LAX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29846" name="Rectangle 148"/>
            <p:cNvSpPr>
              <a:spLocks noChangeArrowheads="1"/>
            </p:cNvSpPr>
            <p:nvPr/>
          </p:nvSpPr>
          <p:spPr bwMode="auto">
            <a:xfrm>
              <a:off x="2713" y="3801"/>
              <a:ext cx="409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300">
                  <a:solidFill>
                    <a:srgbClr val="000000"/>
                  </a:solidFill>
                </a:rPr>
                <a:t>DFW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29847" name="Rectangle 150"/>
            <p:cNvSpPr>
              <a:spLocks noChangeArrowheads="1"/>
            </p:cNvSpPr>
            <p:nvPr/>
          </p:nvSpPr>
          <p:spPr bwMode="auto">
            <a:xfrm>
              <a:off x="3174" y="3380"/>
              <a:ext cx="32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300" dirty="0">
                  <a:solidFill>
                    <a:srgbClr val="000000"/>
                  </a:solidFill>
                </a:rPr>
                <a:t>STL</a:t>
              </a:r>
              <a:endParaRPr lang="en-US" altLang="en-US" dirty="0">
                <a:latin typeface="Times" charset="0"/>
              </a:endParaRPr>
            </a:p>
          </p:txBody>
        </p:sp>
        <p:sp>
          <p:nvSpPr>
            <p:cNvPr id="29848" name="Rectangle 151"/>
            <p:cNvSpPr>
              <a:spLocks noChangeArrowheads="1"/>
            </p:cNvSpPr>
            <p:nvPr/>
          </p:nvSpPr>
          <p:spPr bwMode="auto">
            <a:xfrm>
              <a:off x="870" y="3644"/>
              <a:ext cx="37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300">
                  <a:solidFill>
                    <a:srgbClr val="000000"/>
                  </a:solidFill>
                </a:rPr>
                <a:t>HNL</a:t>
              </a:r>
              <a:endParaRPr lang="en-US" altLang="en-US">
                <a:latin typeface="Times" charset="0"/>
              </a:endParaRPr>
            </a:p>
          </p:txBody>
        </p:sp>
      </p:grpSp>
      <p:sp>
        <p:nvSpPr>
          <p:cNvPr id="29748" name="Rectangle 149"/>
          <p:cNvSpPr>
            <a:spLocks noChangeArrowheads="1"/>
          </p:cNvSpPr>
          <p:nvPr/>
        </p:nvSpPr>
        <p:spPr bwMode="auto">
          <a:xfrm>
            <a:off x="6781800" y="6400800"/>
            <a:ext cx="5175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300">
                <a:solidFill>
                  <a:srgbClr val="000000"/>
                </a:solidFill>
              </a:rPr>
              <a:t>FTL</a:t>
            </a:r>
            <a:endParaRPr lang="en-US" altLang="en-US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Disconnected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A graph G is connected if there is a path in G between any given pair of vertices, otherwise it is disconnected. Every disconnected graph can be split up into a number of connected sub-graphs, called components.</a:t>
            </a:r>
            <a:endParaRPr lang="en-US" sz="2800" dirty="0"/>
          </a:p>
        </p:txBody>
      </p:sp>
      <p:pic>
        <p:nvPicPr>
          <p:cNvPr id="4" name="Picture 3" descr="disconnecte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343400"/>
            <a:ext cx="70104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Let </a:t>
            </a:r>
            <a:r>
              <a:rPr lang="en-US" sz="2000" i="1" dirty="0" smtClean="0"/>
              <a:t>G</a:t>
            </a:r>
            <a:r>
              <a:rPr lang="en-US" sz="2000" dirty="0" smtClean="0"/>
              <a:t> be a graph with vertex set </a:t>
            </a:r>
            <a:r>
              <a:rPr lang="en-US" sz="2000" i="1" dirty="0" smtClean="0"/>
              <a:t>V</a:t>
            </a:r>
            <a:r>
              <a:rPr lang="en-US" sz="2000" dirty="0" smtClean="0"/>
              <a:t>(</a:t>
            </a:r>
            <a:r>
              <a:rPr lang="en-US" sz="2000" i="1" dirty="0" smtClean="0"/>
              <a:t>G</a:t>
            </a:r>
            <a:r>
              <a:rPr lang="en-US" sz="2000" dirty="0" smtClean="0"/>
              <a:t>) and edge-list E(G). A sub-graph of </a:t>
            </a:r>
            <a:r>
              <a:rPr lang="en-US" sz="2000" i="1" dirty="0" smtClean="0"/>
              <a:t>G</a:t>
            </a:r>
            <a:r>
              <a:rPr lang="en-US" sz="2000" dirty="0" smtClean="0"/>
              <a:t> is a graph all of whose vertices belong to </a:t>
            </a:r>
            <a:r>
              <a:rPr lang="en-US" sz="2000" i="1" dirty="0" smtClean="0"/>
              <a:t>V</a:t>
            </a:r>
            <a:r>
              <a:rPr lang="en-US" sz="2000" dirty="0" smtClean="0"/>
              <a:t>(</a:t>
            </a:r>
            <a:r>
              <a:rPr lang="en-US" sz="2000" i="1" dirty="0" smtClean="0"/>
              <a:t>G</a:t>
            </a:r>
            <a:r>
              <a:rPr lang="en-US" sz="2000" dirty="0" smtClean="0"/>
              <a:t>) and all of whose edges belong to </a:t>
            </a:r>
            <a:r>
              <a:rPr lang="en-US" sz="2000" i="1" dirty="0" smtClean="0"/>
              <a:t>E</a:t>
            </a:r>
            <a:r>
              <a:rPr lang="en-US" sz="2000" dirty="0" smtClean="0"/>
              <a:t>(</a:t>
            </a:r>
            <a:r>
              <a:rPr lang="en-US" sz="2000" i="1" dirty="0" smtClean="0"/>
              <a:t>G</a:t>
            </a:r>
            <a:r>
              <a:rPr lang="en-US" sz="2000" dirty="0" smtClean="0"/>
              <a:t>). 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3" descr="graph-theory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8963"/>
            <a:ext cx="7239000" cy="3729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A graph is regular if all the vertices of </a:t>
            </a:r>
            <a:r>
              <a:rPr lang="en-US" sz="2000" i="1" dirty="0" smtClean="0"/>
              <a:t>G</a:t>
            </a:r>
            <a:r>
              <a:rPr lang="en-US" sz="2000" dirty="0" smtClean="0"/>
              <a:t> have the same degree. In particular, if the degree of each vertex is </a:t>
            </a:r>
            <a:r>
              <a:rPr lang="en-US" sz="2000" i="1" dirty="0" smtClean="0"/>
              <a:t>r</a:t>
            </a:r>
            <a:r>
              <a:rPr lang="en-US" sz="2000" dirty="0" smtClean="0"/>
              <a:t>, the </a:t>
            </a:r>
            <a:r>
              <a:rPr lang="en-US" sz="2000" i="1" dirty="0" smtClean="0"/>
              <a:t>G</a:t>
            </a:r>
            <a:r>
              <a:rPr lang="en-US" sz="2000" dirty="0" smtClean="0"/>
              <a:t> is regular of degree </a:t>
            </a:r>
            <a:r>
              <a:rPr lang="en-US" sz="2000" i="1" dirty="0" smtClean="0"/>
              <a:t>r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 descr="regul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819401"/>
            <a:ext cx="6248400" cy="3429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183880" cy="1051560"/>
          </a:xfrm>
        </p:spPr>
        <p:txBody>
          <a:bodyPr/>
          <a:lstStyle/>
          <a:p>
            <a:r>
              <a:rPr lang="en-IN" dirty="0" smtClean="0">
                <a:solidFill>
                  <a:srgbClr val="FFC000"/>
                </a:solidFill>
              </a:rPr>
              <a:t>Representation of graphs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14488"/>
            <a:ext cx="8183880" cy="4187952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	Normally a graph can be represented by two representations and those are :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Adjacency matrix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Adjacency list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Adjacency Matrix Representation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183880" cy="4187952"/>
          </a:xfrm>
        </p:spPr>
        <p:txBody>
          <a:bodyPr/>
          <a:lstStyle/>
          <a:p>
            <a:r>
              <a:rPr lang="en-US" dirty="0" smtClean="0"/>
              <a:t>In this representation, each graph of n nodes is represented by an n x n matrix A, that is, a two-dimensional array A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][j] = 1 if (i,j) is an edge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][j] = 0 if (i,j) is not an edge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2754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buNone/>
            </a:pPr>
            <a:r>
              <a:rPr lang="en-IN" sz="4400" b="1" spc="50" dirty="0" smtClean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Adjacency matrix</a:t>
            </a:r>
            <a:endParaRPr lang="en-IN" sz="4400" b="1" spc="50" dirty="0">
              <a:ln w="11430"/>
              <a:solidFill>
                <a:srgbClr val="FFC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1143000" y="2819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1143000" y="2819400"/>
            <a:ext cx="1447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 flipV="1">
            <a:off x="1828800" y="41148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1143000" y="4114800"/>
            <a:ext cx="685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flipV="1">
            <a:off x="1143000" y="2819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2590800" y="2819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1143000" y="4114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Oval 3"/>
          <p:cNvSpPr>
            <a:spLocks noChangeArrowheads="1"/>
          </p:cNvSpPr>
          <p:nvPr/>
        </p:nvSpPr>
        <p:spPr bwMode="auto">
          <a:xfrm>
            <a:off x="838200" y="2514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1524000" y="5105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838200" y="3810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2286000" y="3810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2286000" y="2514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914400" y="2543175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200"/>
              <a:t>1</a:t>
            </a:r>
            <a:endParaRPr 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362200" y="3838575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200"/>
              <a:t>4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990600" y="38100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3200"/>
              <a:t>3</a:t>
            </a:r>
            <a:endParaRPr lang="en-US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600200" y="5133975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200"/>
              <a:t>5</a:t>
            </a:r>
            <a:endParaRPr lang="en-US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362200" y="2543175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200"/>
              <a:t>2</a:t>
            </a:r>
            <a:endParaRPr lang="en-US"/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/>
        </p:nvGraphicFramePr>
        <p:xfrm>
          <a:off x="4114800" y="2514600"/>
          <a:ext cx="3667125" cy="2971800"/>
        </p:xfrm>
        <a:graphic>
          <a:graphicData uri="http://schemas.openxmlformats.org/presentationml/2006/ole">
            <p:oleObj spid="_x0000_s1026" name="Worksheet" r:id="rId3" imgW="920880" imgH="98028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8183880" cy="428628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graph of n nodes is represented by a one-dimensional array L of linked lists, where</a:t>
            </a:r>
          </a:p>
          <a:p>
            <a:pPr lvl="1" algn="just"/>
            <a:r>
              <a:rPr lang="en-US" sz="3200" dirty="0" smtClean="0"/>
              <a:t>L[</a:t>
            </a:r>
            <a:r>
              <a:rPr lang="en-US" sz="3200" dirty="0" err="1" smtClean="0"/>
              <a:t>i</a:t>
            </a:r>
            <a:r>
              <a:rPr lang="en-US" sz="3200" dirty="0" smtClean="0"/>
              <a:t>] is the linked list containing all the nodes adjacent from node </a:t>
            </a:r>
            <a:r>
              <a:rPr lang="en-US" sz="3200" dirty="0" err="1" smtClean="0"/>
              <a:t>i</a:t>
            </a:r>
            <a:r>
              <a:rPr lang="en-US" sz="3200" dirty="0" smtClean="0"/>
              <a:t>. </a:t>
            </a:r>
          </a:p>
          <a:p>
            <a:pPr lvl="1" algn="just"/>
            <a:r>
              <a:rPr lang="en-US" sz="3200" dirty="0" smtClean="0"/>
              <a:t>The nodes in the list L[</a:t>
            </a:r>
            <a:r>
              <a:rPr lang="en-US" sz="3200" dirty="0" err="1" smtClean="0"/>
              <a:t>i</a:t>
            </a:r>
            <a:r>
              <a:rPr lang="en-US" sz="3200" dirty="0" smtClean="0"/>
              <a:t>] are in no particular order</a:t>
            </a:r>
          </a:p>
          <a:p>
            <a:pPr algn="just">
              <a:buNone/>
            </a:pPr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183880" cy="10515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Adjacency Lists 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500042"/>
            <a:ext cx="8183880" cy="5402398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buNone/>
            </a:pPr>
            <a:r>
              <a:rPr lang="en-US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Adjacency List</a:t>
            </a:r>
            <a:endParaRPr lang="en-IN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143000" y="2819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143000" y="2819400"/>
            <a:ext cx="1447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1828800" y="41148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143000" y="4114800"/>
            <a:ext cx="685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1143000" y="2819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590800" y="2819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1143000" y="4114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838200" y="2514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1524000" y="5105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838200" y="3810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2286000" y="3810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2286000" y="2514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914400" y="2543175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200"/>
              <a:t>1</a:t>
            </a:r>
            <a:endParaRPr lang="en-US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362200" y="3838575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200"/>
              <a:t>4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990600" y="38100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3200"/>
              <a:t>3</a:t>
            </a:r>
            <a:endParaRPr 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600200" y="5133975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200"/>
              <a:t>5</a:t>
            </a:r>
            <a:endParaRPr 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2362200" y="2543175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200"/>
              <a:t>2</a:t>
            </a:r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572000" y="2438400"/>
            <a:ext cx="361950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1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2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3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4</a:t>
            </a:r>
          </a:p>
          <a:p>
            <a:pPr algn="l">
              <a:spcBef>
                <a:spcPct val="50000"/>
              </a:spcBef>
            </a:pPr>
            <a:r>
              <a:rPr lang="en-US" dirty="0"/>
              <a:t>5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495800" y="2357430"/>
            <a:ext cx="533400" cy="21383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495800" y="4071942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495800" y="3714752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4495800" y="328612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4495800" y="285749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5029200" y="2643182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5029200" y="314324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5029200" y="35004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5029200" y="3929066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5029200" y="4286256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5486400" y="2428868"/>
            <a:ext cx="15921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2         </a:t>
            </a:r>
            <a:r>
              <a:rPr lang="en-US" sz="2000"/>
              <a:t>3  </a:t>
            </a:r>
            <a:r>
              <a:rPr lang="en-US" sz="2000" smtClean="0"/>
              <a:t>        4</a:t>
            </a:r>
            <a:endParaRPr lang="en-US" sz="2000" dirty="0"/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486400" y="2928934"/>
            <a:ext cx="1009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1         4</a:t>
            </a: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5486400" y="3786190"/>
            <a:ext cx="2406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1         2         3         5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5486400" y="3286124"/>
            <a:ext cx="170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1         4         5</a:t>
            </a: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5486400" y="4143380"/>
            <a:ext cx="1009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3         4</a:t>
            </a: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5715000" y="2667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6324600" y="2667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5834074" y="314324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834074" y="35004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6834206" y="35004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5834074" y="400050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7834338" y="400050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6834206" y="400050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5857884" y="435769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hank-you-no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terminologies of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Vertex</a:t>
            </a:r>
          </a:p>
          <a:p>
            <a:r>
              <a:rPr lang="en-US" dirty="0" smtClean="0"/>
              <a:t>Edge</a:t>
            </a:r>
          </a:p>
          <a:p>
            <a:r>
              <a:rPr lang="en-US" dirty="0" smtClean="0"/>
              <a:t>Neighbor vertex or adjacent vertex</a:t>
            </a:r>
          </a:p>
          <a:p>
            <a:r>
              <a:rPr lang="en-US" dirty="0" smtClean="0"/>
              <a:t>Loops and multiple edges</a:t>
            </a:r>
          </a:p>
          <a:p>
            <a:r>
              <a:rPr lang="en-US" dirty="0" smtClean="0"/>
              <a:t>Degree of vertex</a:t>
            </a:r>
          </a:p>
          <a:p>
            <a:r>
              <a:rPr lang="en-US" dirty="0" smtClean="0"/>
              <a:t>Order of graph or vertex cardinality</a:t>
            </a:r>
          </a:p>
          <a:p>
            <a:r>
              <a:rPr lang="en-US" dirty="0" smtClean="0"/>
              <a:t>Size of graph</a:t>
            </a:r>
          </a:p>
          <a:p>
            <a:r>
              <a:rPr lang="en-US" dirty="0" smtClean="0"/>
              <a:t>Isolated vertex</a:t>
            </a:r>
          </a:p>
          <a:p>
            <a:r>
              <a:rPr lang="en-US" dirty="0" smtClean="0"/>
              <a:t>Walk </a:t>
            </a:r>
          </a:p>
          <a:p>
            <a:r>
              <a:rPr lang="en-US" dirty="0" smtClean="0"/>
              <a:t>Trail</a:t>
            </a:r>
          </a:p>
          <a:p>
            <a:r>
              <a:rPr lang="en-US" dirty="0" smtClean="0"/>
              <a:t>Path</a:t>
            </a:r>
          </a:p>
          <a:p>
            <a:r>
              <a:rPr lang="en-US" dirty="0" smtClean="0"/>
              <a:t>cycle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4648200"/>
          </a:xfrm>
        </p:spPr>
        <p:txBody>
          <a:bodyPr/>
          <a:lstStyle/>
          <a:p>
            <a:r>
              <a:rPr lang="en-US" dirty="0" smtClean="0"/>
              <a:t>Vertices are the nodes in the given graph.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Here, the vertices of given graph are 1,2 3 and 4</a:t>
            </a:r>
          </a:p>
          <a:p>
            <a:r>
              <a:rPr lang="en-US" dirty="0" smtClean="0"/>
              <a:t>V(G) = {1,2,3,4}</a:t>
            </a:r>
          </a:p>
        </p:txBody>
      </p:sp>
      <p:pic>
        <p:nvPicPr>
          <p:cNvPr id="4" name="Picture 3" descr="cyc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876550"/>
            <a:ext cx="3352800" cy="2000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An edge is a pair of vertices (i.e. e = (v</a:t>
            </a:r>
            <a:r>
              <a:rPr lang="en-US" sz="2400" baseline="-25000" dirty="0" smtClean="0"/>
              <a:t>i </a:t>
            </a:r>
            <a:r>
              <a:rPr lang="en-US" sz="2400" dirty="0" smtClean="0"/>
              <a:t>,v</a:t>
            </a:r>
            <a:r>
              <a:rPr lang="en-US" sz="2400" baseline="-25000" dirty="0" smtClean="0"/>
              <a:t>J</a:t>
            </a:r>
            <a:r>
              <a:rPr lang="en-US" sz="2400" dirty="0" smtClean="0"/>
              <a:t>). </a:t>
            </a:r>
          </a:p>
          <a:p>
            <a:pPr algn="just"/>
            <a:r>
              <a:rPr lang="en-US" sz="2400" dirty="0" smtClean="0">
                <a:ea typeface="MS Mincho" pitchFamily="49" charset="-128"/>
              </a:rPr>
              <a:t>The set of edges E(G), describe relationships among the vertices</a:t>
            </a:r>
            <a:r>
              <a:rPr lang="en-US" sz="2400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E(G) = ((1,3), (3,1), (5,9), (9,11), (9,9), (11,1), (5,7))</a:t>
            </a:r>
          </a:p>
        </p:txBody>
      </p:sp>
      <p:pic>
        <p:nvPicPr>
          <p:cNvPr id="4" name="Picture 3" descr="edge 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819400"/>
            <a:ext cx="4800600" cy="2514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Neighbor vertex or adjacent vertex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Formally, given a graph G = (V, E), two vertices  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 , v</a:t>
            </a:r>
            <a:r>
              <a:rPr lang="en-US" sz="2400" baseline="-25000" dirty="0" smtClean="0"/>
              <a:t>j</a:t>
            </a:r>
            <a:r>
              <a:rPr lang="en-US" sz="2400" dirty="0" smtClean="0"/>
              <a:t> Î V are said to be neighbors, or adjacent nodes, if ( 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 , v</a:t>
            </a:r>
            <a:r>
              <a:rPr lang="en-US" sz="2400" baseline="-25000" dirty="0" smtClean="0"/>
              <a:t>j</a:t>
            </a:r>
            <a:r>
              <a:rPr lang="en-US" sz="2400" dirty="0" smtClean="0"/>
              <a:t> ) Î E.</a:t>
            </a:r>
          </a:p>
          <a:p>
            <a:pPr algn="just"/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Vertex u and v are neighbor because they are connected by an edge (</a:t>
            </a:r>
            <a:r>
              <a:rPr lang="en-US" sz="2400" dirty="0" err="1" smtClean="0"/>
              <a:t>u,v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pic>
        <p:nvPicPr>
          <p:cNvPr id="4" name="Picture 3" descr="adjac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081288"/>
            <a:ext cx="5867400" cy="1490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Loops/sling and multiple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A loop is an edge whose endpoints are equal i.e., an edge joining a vertex to it self is called a loop. We say that the graph has multiple edges if in the graph two or more edges joining the same pair of vertices.</a:t>
            </a:r>
            <a:endParaRPr lang="en-US" sz="2800" dirty="0"/>
          </a:p>
        </p:txBody>
      </p:sp>
      <p:pic>
        <p:nvPicPr>
          <p:cNvPr id="4" name="Picture 3" descr="edge 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810000"/>
            <a:ext cx="4800600" cy="25149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9600" y="57150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of vertex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 degree deg(v) of vertex v is the number of edges incident on v or equivalently, deg(v) = |N(v)|.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In a directed graph, we have </a:t>
            </a:r>
          </a:p>
          <a:p>
            <a:pPr lvl="1"/>
            <a:r>
              <a:rPr lang="en-US" sz="2400" dirty="0" smtClean="0"/>
              <a:t>Indegree(v): number of incoming edges</a:t>
            </a:r>
          </a:p>
          <a:p>
            <a:pPr lvl="1"/>
            <a:r>
              <a:rPr lang="en-US" sz="2400" dirty="0" smtClean="0"/>
              <a:t>Outdegree(v): number of outgoing edges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681</TotalTime>
  <Words>914</Words>
  <Application>Microsoft Office PowerPoint</Application>
  <PresentationFormat>On-screen Show (4:3)</PresentationFormat>
  <Paragraphs>258</Paragraphs>
  <Slides>38</Slides>
  <Notes>0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Module</vt:lpstr>
      <vt:lpstr>Worksheet</vt:lpstr>
      <vt:lpstr>GRAPH </vt:lpstr>
      <vt:lpstr>What is graph?</vt:lpstr>
      <vt:lpstr>Applications of Graph</vt:lpstr>
      <vt:lpstr>Basic terminologies of graph</vt:lpstr>
      <vt:lpstr>Vertex </vt:lpstr>
      <vt:lpstr>Edges</vt:lpstr>
      <vt:lpstr>Neighbor vertex or adjacent vertex </vt:lpstr>
      <vt:lpstr>Loops/sling and multiple edges</vt:lpstr>
      <vt:lpstr>Degree of vertex</vt:lpstr>
      <vt:lpstr>Slide 10</vt:lpstr>
      <vt:lpstr>Order of graph / vertex cardinality</vt:lpstr>
      <vt:lpstr>Size of graph</vt:lpstr>
      <vt:lpstr>Isolated vertex</vt:lpstr>
      <vt:lpstr>Walk</vt:lpstr>
      <vt:lpstr>Trail </vt:lpstr>
      <vt:lpstr>Path</vt:lpstr>
      <vt:lpstr>cycle</vt:lpstr>
      <vt:lpstr>Types of graph</vt:lpstr>
      <vt:lpstr>Undirected graph</vt:lpstr>
      <vt:lpstr>Directed graph</vt:lpstr>
      <vt:lpstr>Null graph</vt:lpstr>
      <vt:lpstr>Simple graph</vt:lpstr>
      <vt:lpstr>Mixed graph</vt:lpstr>
      <vt:lpstr>Complete graph</vt:lpstr>
      <vt:lpstr>Multi-graph</vt:lpstr>
      <vt:lpstr>Weighted graph</vt:lpstr>
      <vt:lpstr>Cyclic graph</vt:lpstr>
      <vt:lpstr>Acyclic graph</vt:lpstr>
      <vt:lpstr>Connected graph</vt:lpstr>
      <vt:lpstr>Disconnected graph</vt:lpstr>
      <vt:lpstr>Sub-graph</vt:lpstr>
      <vt:lpstr>Regular graph</vt:lpstr>
      <vt:lpstr>Representation of graphs</vt:lpstr>
      <vt:lpstr>Adjacency Matrix Representation</vt:lpstr>
      <vt:lpstr>Slide 35</vt:lpstr>
      <vt:lpstr>Adjacency Lists Representation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</dc:title>
  <dc:creator>moni</dc:creator>
  <cp:lastModifiedBy>Lokesh</cp:lastModifiedBy>
  <cp:revision>22</cp:revision>
  <dcterms:created xsi:type="dcterms:W3CDTF">2015-10-19T06:48:44Z</dcterms:created>
  <dcterms:modified xsi:type="dcterms:W3CDTF">2017-11-08T09:44:27Z</dcterms:modified>
</cp:coreProperties>
</file>