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2" r:id="rId4"/>
    <p:sldId id="263" r:id="rId5"/>
    <p:sldId id="264" r:id="rId6"/>
    <p:sldId id="265" r:id="rId7"/>
    <p:sldId id="266" r:id="rId8"/>
    <p:sldId id="267" r:id="rId9"/>
    <p:sldId id="259" r:id="rId10"/>
    <p:sldId id="260" r:id="rId11"/>
    <p:sldId id="261"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21" autoAdjust="0"/>
    <p:restoredTop sz="94364" autoAdjust="0"/>
  </p:normalViewPr>
  <p:slideViewPr>
    <p:cSldViewPr snapToGrid="0">
      <p:cViewPr varScale="1">
        <p:scale>
          <a:sx n="71" d="100"/>
          <a:sy n="71"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A91EB-9D04-4B2B-A8EC-C26057F35368}"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83-6659-4761-8DBD-F9B281D98BC7}" type="slidenum">
              <a:rPr lang="en-US" smtClean="0"/>
              <a:t>‹#›</a:t>
            </a:fld>
            <a:endParaRPr lang="en-US"/>
          </a:p>
        </p:txBody>
      </p:sp>
    </p:spTree>
    <p:extLst>
      <p:ext uri="{BB962C8B-B14F-4D97-AF65-F5344CB8AC3E}">
        <p14:creationId xmlns:p14="http://schemas.microsoft.com/office/powerpoint/2010/main" val="2503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https://www.youtube.com/watch?v=_8-ht2AKyH4</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3</a:t>
            </a:fld>
            <a:endParaRPr lang="en-US"/>
          </a:p>
        </p:txBody>
      </p:sp>
    </p:spTree>
    <p:extLst>
      <p:ext uri="{BB962C8B-B14F-4D97-AF65-F5344CB8AC3E}">
        <p14:creationId xmlns:p14="http://schemas.microsoft.com/office/powerpoint/2010/main" val="160426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n w="0"/>
                <a:solidFill>
                  <a:schemeClr val="tx1"/>
                </a:solidFill>
                <a:effectLst>
                  <a:outerShdw blurRad="38100" dist="19050" dir="2700000" algn="tl" rotWithShape="0">
                    <a:schemeClr val="dk1">
                      <a:alpha val="40000"/>
                    </a:schemeClr>
                  </a:outerShdw>
                </a:effectLst>
              </a:rPr>
              <a:t>We should assign a variable global only if is needed at multiple places in multiple functions and needed for whole lifetime of the program otherwise it is just waste of memory</a:t>
            </a:r>
          </a:p>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5</a:t>
            </a:fld>
            <a:endParaRPr lang="en-US"/>
          </a:p>
        </p:txBody>
      </p:sp>
    </p:spTree>
    <p:extLst>
      <p:ext uri="{BB962C8B-B14F-4D97-AF65-F5344CB8AC3E}">
        <p14:creationId xmlns:p14="http://schemas.microsoft.com/office/powerpoint/2010/main" val="413773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14</a:t>
            </a:fld>
            <a:endParaRPr lang="en-US"/>
          </a:p>
        </p:txBody>
      </p:sp>
    </p:spTree>
    <p:extLst>
      <p:ext uri="{BB962C8B-B14F-4D97-AF65-F5344CB8AC3E}">
        <p14:creationId xmlns:p14="http://schemas.microsoft.com/office/powerpoint/2010/main" val="24605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11/12/2017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3126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251678" y="1506829"/>
            <a:ext cx="10178322" cy="5214646"/>
          </a:xfrm>
        </p:spPr>
        <p:txBody>
          <a:bodyPr>
            <a:normAutofit/>
          </a:bodyPr>
          <a:lstStyle>
            <a:lvl1pPr>
              <a:defRPr sz="1800">
                <a:latin typeface="Georgia" panose="02040502050405020303" pitchFamily="18" charset="0"/>
              </a:defRPr>
            </a:lvl1pPr>
            <a:lvl2pPr>
              <a:defRPr sz="1800">
                <a:latin typeface="Georgia" panose="02040502050405020303" pitchFamily="18" charset="0"/>
              </a:defRPr>
            </a:lvl2pPr>
            <a:lvl3pPr>
              <a:defRPr sz="1800">
                <a:latin typeface="Georgia" panose="02040502050405020303" pitchFamily="18" charset="0"/>
              </a:defRPr>
            </a:lvl3pPr>
            <a:lvl4pPr>
              <a:defRPr sz="1800">
                <a:latin typeface="Georgia" panose="02040502050405020303" pitchFamily="18" charset="0"/>
              </a:defRPr>
            </a:lvl4pPr>
            <a:lvl5pPr>
              <a:defRPr sz="1800">
                <a:latin typeface="Georgia" panose="0204050205040502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11/12/2017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11/12/2017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11/12/2017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11/12/2017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4</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9743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44292" y="192991"/>
            <a:ext cx="7315200" cy="3145954"/>
          </a:xfrm>
          <a:prstGeom prst="rect">
            <a:avLst/>
          </a:prstGeom>
        </p:spPr>
      </p:pic>
      <p:sp>
        <p:nvSpPr>
          <p:cNvPr id="5" name="Oval 4"/>
          <p:cNvSpPr/>
          <p:nvPr/>
        </p:nvSpPr>
        <p:spPr>
          <a:xfrm>
            <a:off x="1025234" y="666092"/>
            <a:ext cx="3089566" cy="247889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Irrespective of the size of arrays, an application can access any of the elements in array in constant time(Random access)</a:t>
            </a:r>
            <a:endParaRPr lang="en-US" dirty="0">
              <a:solidFill>
                <a:schemeClr val="tx1"/>
              </a:solidFill>
            </a:endParaRPr>
          </a:p>
        </p:txBody>
      </p:sp>
      <p:sp>
        <p:nvSpPr>
          <p:cNvPr id="6" name="Rectangle 5"/>
          <p:cNvSpPr/>
          <p:nvPr/>
        </p:nvSpPr>
        <p:spPr>
          <a:xfrm>
            <a:off x="7407414" y="3018234"/>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7" name="Picture 6"/>
          <p:cNvPicPr>
            <a:picLocks noChangeAspect="1"/>
          </p:cNvPicPr>
          <p:nvPr/>
        </p:nvPicPr>
        <p:blipFill>
          <a:blip r:embed="rId3"/>
          <a:stretch>
            <a:fillRect/>
          </a:stretch>
        </p:blipFill>
        <p:spPr>
          <a:xfrm>
            <a:off x="4655554" y="3643726"/>
            <a:ext cx="7203937" cy="3103437"/>
          </a:xfrm>
          <a:prstGeom prst="rect">
            <a:avLst/>
          </a:prstGeom>
        </p:spPr>
      </p:pic>
      <p:sp>
        <p:nvSpPr>
          <p:cNvPr id="8" name="Oval 7"/>
          <p:cNvSpPr/>
          <p:nvPr/>
        </p:nvSpPr>
        <p:spPr>
          <a:xfrm>
            <a:off x="1025234" y="3977329"/>
            <a:ext cx="3089566" cy="220541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elements in array: a[0]=6; a[1]=5; a[2]=4; a[3]=2;</a:t>
            </a:r>
            <a:endParaRPr lang="en-US" dirty="0">
              <a:solidFill>
                <a:schemeClr val="tx1"/>
              </a:solidFill>
            </a:endParaRPr>
          </a:p>
        </p:txBody>
      </p:sp>
      <p:sp>
        <p:nvSpPr>
          <p:cNvPr id="9" name="Rectangle 8"/>
          <p:cNvSpPr/>
          <p:nvPr/>
        </p:nvSpPr>
        <p:spPr>
          <a:xfrm>
            <a:off x="8723596" y="6431762"/>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5019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937627" y="382385"/>
            <a:ext cx="6881091" cy="2845725"/>
          </a:xfrm>
          <a:prstGeom prst="rect">
            <a:avLst/>
          </a:prstGeom>
        </p:spPr>
      </p:pic>
      <p:sp>
        <p:nvSpPr>
          <p:cNvPr id="6" name="Oval 5"/>
          <p:cNvSpPr/>
          <p:nvPr/>
        </p:nvSpPr>
        <p:spPr>
          <a:xfrm>
            <a:off x="841080" y="128316"/>
            <a:ext cx="3527564" cy="2790306"/>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Now, adding one more element to the array won't be possible in the same location, therefore the array is copied to a different memory area where the sufficient space is available</a:t>
            </a:r>
            <a:endParaRPr lang="en-US" dirty="0">
              <a:solidFill>
                <a:schemeClr val="tx1"/>
              </a:solidFill>
            </a:endParaRPr>
          </a:p>
        </p:txBody>
      </p:sp>
      <p:sp>
        <p:nvSpPr>
          <p:cNvPr id="7" name="Rectangle 6"/>
          <p:cNvSpPr/>
          <p:nvPr/>
        </p:nvSpPr>
        <p:spPr>
          <a:xfrm>
            <a:off x="8792868" y="2857290"/>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8" name="Picture 7"/>
          <p:cNvPicPr>
            <a:picLocks noChangeAspect="1"/>
          </p:cNvPicPr>
          <p:nvPr/>
        </p:nvPicPr>
        <p:blipFill>
          <a:blip r:embed="rId3"/>
          <a:stretch>
            <a:fillRect/>
          </a:stretch>
        </p:blipFill>
        <p:spPr>
          <a:xfrm>
            <a:off x="767986" y="2959587"/>
            <a:ext cx="4169641" cy="1937039"/>
          </a:xfrm>
          <a:prstGeom prst="rect">
            <a:avLst/>
          </a:prstGeom>
        </p:spPr>
      </p:pic>
      <p:pic>
        <p:nvPicPr>
          <p:cNvPr id="10" name="Picture 9"/>
          <p:cNvPicPr>
            <a:picLocks noChangeAspect="1"/>
          </p:cNvPicPr>
          <p:nvPr/>
        </p:nvPicPr>
        <p:blipFill>
          <a:blip r:embed="rId4"/>
          <a:stretch>
            <a:fillRect/>
          </a:stretch>
        </p:blipFill>
        <p:spPr>
          <a:xfrm>
            <a:off x="4937627" y="3891916"/>
            <a:ext cx="6492373" cy="2417443"/>
          </a:xfrm>
          <a:prstGeom prst="rect">
            <a:avLst/>
          </a:prstGeom>
        </p:spPr>
      </p:pic>
      <p:sp>
        <p:nvSpPr>
          <p:cNvPr id="11" name="Oval 10"/>
          <p:cNvSpPr/>
          <p:nvPr/>
        </p:nvSpPr>
        <p:spPr>
          <a:xfrm>
            <a:off x="924850" y="4976778"/>
            <a:ext cx="3229132" cy="1881221"/>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Creation of entirely new array is costly. Solution to this problem is linked list data structure</a:t>
            </a:r>
            <a:endParaRPr lang="en-US" dirty="0">
              <a:solidFill>
                <a:schemeClr val="tx1"/>
              </a:solidFill>
            </a:endParaRPr>
          </a:p>
        </p:txBody>
      </p:sp>
      <p:sp>
        <p:nvSpPr>
          <p:cNvPr id="12" name="Oval 11"/>
          <p:cNvSpPr/>
          <p:nvPr/>
        </p:nvSpPr>
        <p:spPr>
          <a:xfrm>
            <a:off x="841080" y="4976779"/>
            <a:ext cx="3229132" cy="1881221"/>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Creation of entirely new array is costly. Solution to this problem is linked list data structure</a:t>
            </a:r>
            <a:endParaRPr lang="en-US" dirty="0">
              <a:solidFill>
                <a:schemeClr val="tx1"/>
              </a:solidFill>
            </a:endParaRPr>
          </a:p>
        </p:txBody>
      </p:sp>
      <p:sp>
        <p:nvSpPr>
          <p:cNvPr id="13" name="Rectangle 12"/>
          <p:cNvSpPr/>
          <p:nvPr/>
        </p:nvSpPr>
        <p:spPr>
          <a:xfrm>
            <a:off x="8792868" y="2801886"/>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4" name="Rectangle 13"/>
          <p:cNvSpPr/>
          <p:nvPr/>
        </p:nvSpPr>
        <p:spPr>
          <a:xfrm>
            <a:off x="7090342" y="6151658"/>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6692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9269" y="156754"/>
            <a:ext cx="10750731" cy="6525532"/>
          </a:xfrm>
        </p:spPr>
        <p:txBody>
          <a:bodyPr/>
          <a:lstStyle/>
          <a:p>
            <a:r>
              <a:rPr lang="en-US" dirty="0" smtClean="0"/>
              <a:t> </a:t>
            </a:r>
            <a:endParaRPr lang="en-US" dirty="0"/>
          </a:p>
        </p:txBody>
      </p:sp>
      <p:sp>
        <p:nvSpPr>
          <p:cNvPr id="4" name="Oval 3"/>
          <p:cNvSpPr/>
          <p:nvPr/>
        </p:nvSpPr>
        <p:spPr>
          <a:xfrm>
            <a:off x="875212" y="156754"/>
            <a:ext cx="3579222" cy="245581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If we request for one element at a time, instead of getting one contiguous block of memory we get these disjoint, non-contiguous block of memory </a:t>
            </a:r>
            <a:endParaRPr lang="en-US" dirty="0">
              <a:solidFill>
                <a:schemeClr val="tx1"/>
              </a:solidFill>
            </a:endParaRPr>
          </a:p>
        </p:txBody>
      </p:sp>
      <p:sp>
        <p:nvSpPr>
          <p:cNvPr id="5" name="Oval 4"/>
          <p:cNvSpPr/>
          <p:nvPr/>
        </p:nvSpPr>
        <p:spPr>
          <a:xfrm>
            <a:off x="942804" y="2740983"/>
            <a:ext cx="3579222" cy="201389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Now we need to link these newly created blocks. To link these blocks, we store some extra information with the block.  </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5238206" y="-7896"/>
            <a:ext cx="6191794" cy="2520717"/>
          </a:xfrm>
          <a:prstGeom prst="rect">
            <a:avLst/>
          </a:prstGeom>
        </p:spPr>
      </p:pic>
      <p:sp>
        <p:nvSpPr>
          <p:cNvPr id="7" name="Rectangle 6"/>
          <p:cNvSpPr/>
          <p:nvPr/>
        </p:nvSpPr>
        <p:spPr>
          <a:xfrm>
            <a:off x="7341326" y="2197420"/>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pic>
        <p:nvPicPr>
          <p:cNvPr id="8" name="Picture 7"/>
          <p:cNvPicPr>
            <a:picLocks noChangeAspect="1"/>
          </p:cNvPicPr>
          <p:nvPr/>
        </p:nvPicPr>
        <p:blipFill>
          <a:blip r:embed="rId3"/>
          <a:stretch>
            <a:fillRect/>
          </a:stretch>
        </p:blipFill>
        <p:spPr>
          <a:xfrm>
            <a:off x="5194465" y="2512821"/>
            <a:ext cx="6191794" cy="2394859"/>
          </a:xfrm>
          <a:prstGeom prst="rect">
            <a:avLst/>
          </a:prstGeom>
        </p:spPr>
      </p:pic>
      <p:sp>
        <p:nvSpPr>
          <p:cNvPr id="9" name="Rectangle 8"/>
          <p:cNvSpPr/>
          <p:nvPr/>
        </p:nvSpPr>
        <p:spPr>
          <a:xfrm>
            <a:off x="7341326" y="4560397"/>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0" name="Oval 9"/>
          <p:cNvSpPr/>
          <p:nvPr/>
        </p:nvSpPr>
        <p:spPr>
          <a:xfrm>
            <a:off x="1056016" y="4803293"/>
            <a:ext cx="3579222" cy="2013897"/>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Request MM for 2 blocks where 1</a:t>
            </a:r>
            <a:r>
              <a:rPr lang="en-US" baseline="30000" dirty="0" smtClean="0">
                <a:solidFill>
                  <a:schemeClr val="tx1"/>
                </a:solidFill>
              </a:rPr>
              <a:t>st</a:t>
            </a:r>
            <a:r>
              <a:rPr lang="en-US" dirty="0" smtClean="0">
                <a:solidFill>
                  <a:schemeClr val="tx1"/>
                </a:solidFill>
              </a:rPr>
              <a:t> block stores the value and other variable stores the address of the next block in order to create a link</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6229049" y="4980775"/>
            <a:ext cx="3181783" cy="1701511"/>
          </a:xfrm>
          <a:prstGeom prst="rect">
            <a:avLst/>
          </a:prstGeom>
        </p:spPr>
      </p:pic>
      <p:cxnSp>
        <p:nvCxnSpPr>
          <p:cNvPr id="13" name="Straight Arrow Connector 12"/>
          <p:cNvCxnSpPr/>
          <p:nvPr/>
        </p:nvCxnSpPr>
        <p:spPr>
          <a:xfrm flipV="1">
            <a:off x="4522026" y="3944983"/>
            <a:ext cx="1212568" cy="1489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a:xfrm>
            <a:off x="6439989" y="3513909"/>
            <a:ext cx="901337" cy="1763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9104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09897" y="182880"/>
            <a:ext cx="10620103" cy="6949440"/>
          </a:xfrm>
        </p:spPr>
        <p:txBody>
          <a:bodyPr>
            <a:noAutofit/>
          </a:bodyPr>
          <a:lstStyle/>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fontAlgn="base"/>
            <a:endParaRPr lang="en-US" sz="1600" b="1" dirty="0" smtClean="0">
              <a:solidFill>
                <a:srgbClr val="002060"/>
              </a:solidFill>
            </a:endParaRPr>
          </a:p>
          <a:p>
            <a:pPr marL="0" indent="0" fontAlgn="base">
              <a:buNone/>
            </a:pPr>
            <a:r>
              <a:rPr lang="en-US" sz="1600" b="1" dirty="0" smtClean="0">
                <a:solidFill>
                  <a:srgbClr val="002060"/>
                </a:solidFill>
              </a:rPr>
              <a:t>Linked </a:t>
            </a:r>
            <a:r>
              <a:rPr lang="en-US" sz="1600" b="1" dirty="0">
                <a:solidFill>
                  <a:srgbClr val="002060"/>
                </a:solidFill>
              </a:rPr>
              <a:t>List vs Array</a:t>
            </a:r>
          </a:p>
          <a:p>
            <a:pPr marL="0" indent="0" algn="just" fontAlgn="base">
              <a:buNone/>
            </a:pPr>
            <a:r>
              <a:rPr lang="en-US" sz="1600" dirty="0">
                <a:solidFill>
                  <a:srgbClr val="000000"/>
                </a:solidFill>
              </a:rPr>
              <a:t>Both </a:t>
            </a:r>
            <a:r>
              <a:rPr lang="en-US" sz="1600" b="1" dirty="0">
                <a:solidFill>
                  <a:srgbClr val="002060"/>
                </a:solidFill>
              </a:rPr>
              <a:t>Arrays</a:t>
            </a:r>
            <a:r>
              <a:rPr lang="en-US" sz="1600" dirty="0">
                <a:solidFill>
                  <a:srgbClr val="000000"/>
                </a:solidFill>
              </a:rPr>
              <a:t> and </a:t>
            </a:r>
            <a:r>
              <a:rPr lang="en-US" sz="1600" b="1" dirty="0">
                <a:solidFill>
                  <a:srgbClr val="002060"/>
                </a:solidFill>
              </a:rPr>
              <a:t>Linked List</a:t>
            </a:r>
            <a:r>
              <a:rPr lang="en-US" sz="1600" dirty="0">
                <a:solidFill>
                  <a:srgbClr val="000000"/>
                </a:solidFill>
              </a:rPr>
              <a:t> can be used to store linear data of similar types, but they both have some advantages and disadvantages over each other.</a:t>
            </a:r>
          </a:p>
          <a:p>
            <a:pPr marL="0" indent="0" algn="just" fontAlgn="base">
              <a:buNone/>
            </a:pPr>
            <a:r>
              <a:rPr lang="en-US" sz="1600" dirty="0">
                <a:solidFill>
                  <a:srgbClr val="002060"/>
                </a:solidFill>
              </a:rPr>
              <a:t>Following are the points in favor of Linked Lists.</a:t>
            </a:r>
          </a:p>
          <a:p>
            <a:pPr marL="0" indent="0" algn="just" fontAlgn="base">
              <a:buNone/>
            </a:pPr>
            <a:r>
              <a:rPr lang="en-US" sz="1600" dirty="0">
                <a:solidFill>
                  <a:srgbClr val="000000"/>
                </a:solidFill>
              </a:rPr>
              <a:t>(1) </a:t>
            </a:r>
            <a:r>
              <a:rPr lang="en-US" sz="1600" dirty="0">
                <a:solidFill>
                  <a:srgbClr val="C00000"/>
                </a:solidFill>
              </a:rPr>
              <a:t>The size of the arrays is fixed</a:t>
            </a:r>
            <a:r>
              <a:rPr lang="en-US" sz="1600" dirty="0">
                <a:solidFill>
                  <a:srgbClr val="000000"/>
                </a:solidFill>
              </a:rPr>
              <a:t>: So we must know the upper limit on the number of elements in advance. Also, generally, the allocated memory is equal to the upper limit irrespective of the usage, and in practical uses, upper limit is rarely reached.</a:t>
            </a:r>
          </a:p>
          <a:p>
            <a:pPr marL="0" indent="0" algn="just" fontAlgn="base">
              <a:buNone/>
            </a:pPr>
            <a:r>
              <a:rPr lang="en-US" sz="1600" dirty="0">
                <a:solidFill>
                  <a:srgbClr val="000000"/>
                </a:solidFill>
              </a:rPr>
              <a:t>(2) Inserting a new element in an array (sorted) of elements is expensive, because room has to be created for the new elements and to create room existing elements have to shifted</a:t>
            </a:r>
            <a:r>
              <a:rPr lang="en-US" sz="1600" dirty="0" smtClean="0">
                <a:solidFill>
                  <a:srgbClr val="000000"/>
                </a:solidFill>
              </a:rPr>
              <a:t>.</a:t>
            </a:r>
            <a:endParaRPr lang="en-US" sz="1600" dirty="0"/>
          </a:p>
          <a:p>
            <a:pPr marL="0" indent="0">
              <a:buNone/>
            </a:pPr>
            <a:r>
              <a:rPr lang="en-US" sz="1600" dirty="0">
                <a:solidFill>
                  <a:srgbClr val="002060"/>
                </a:solidFill>
              </a:rPr>
              <a:t>Linked lists have following </a:t>
            </a:r>
            <a:r>
              <a:rPr lang="en-US" sz="1600" dirty="0" smtClean="0">
                <a:solidFill>
                  <a:srgbClr val="002060"/>
                </a:solidFill>
              </a:rPr>
              <a:t>drawbacks</a:t>
            </a:r>
            <a:r>
              <a:rPr lang="en-US" sz="1600" dirty="0"/>
              <a:t/>
            </a:r>
            <a:br>
              <a:rPr lang="en-US" sz="1600" dirty="0"/>
            </a:br>
            <a:r>
              <a:rPr lang="en-US" sz="1600" dirty="0">
                <a:solidFill>
                  <a:schemeClr val="tx1"/>
                </a:solidFill>
              </a:rPr>
              <a:t>1) Random access is not allowed. We have to access elements sequentially starting from the first node. So we cannot do binary search with linked lists.</a:t>
            </a:r>
            <a:br>
              <a:rPr lang="en-US" sz="1600" dirty="0">
                <a:solidFill>
                  <a:schemeClr val="tx1"/>
                </a:solidFill>
              </a:rPr>
            </a:br>
            <a:r>
              <a:rPr lang="en-US" sz="1600" dirty="0">
                <a:solidFill>
                  <a:schemeClr val="tx1"/>
                </a:solidFill>
              </a:rPr>
              <a:t>2) Extra memory space for a pointer is required with each element of the list.</a:t>
            </a:r>
            <a:r>
              <a:rPr lang="en-US" sz="1600" dirty="0"/>
              <a:t/>
            </a:r>
            <a:br>
              <a:rPr lang="en-US" sz="1600" dirty="0"/>
            </a:br>
            <a:endParaRPr lang="en-US" sz="1600" dirty="0" smtClean="0"/>
          </a:p>
        </p:txBody>
      </p:sp>
      <p:pic>
        <p:nvPicPr>
          <p:cNvPr id="4" name="Picture 3"/>
          <p:cNvPicPr>
            <a:picLocks noChangeAspect="1"/>
          </p:cNvPicPr>
          <p:nvPr/>
        </p:nvPicPr>
        <p:blipFill>
          <a:blip r:embed="rId2"/>
          <a:stretch>
            <a:fillRect/>
          </a:stretch>
        </p:blipFill>
        <p:spPr>
          <a:xfrm>
            <a:off x="6675120" y="382384"/>
            <a:ext cx="4310743" cy="1537855"/>
          </a:xfrm>
          <a:prstGeom prst="rect">
            <a:avLst/>
          </a:prstGeom>
        </p:spPr>
      </p:pic>
      <p:sp>
        <p:nvSpPr>
          <p:cNvPr id="6" name="Rectangle 5"/>
          <p:cNvSpPr/>
          <p:nvPr/>
        </p:nvSpPr>
        <p:spPr>
          <a:xfrm>
            <a:off x="1251678" y="182880"/>
            <a:ext cx="4049486" cy="22076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Logical representation of linked list.  Each node stores the data and address to the next node. </a:t>
            </a:r>
            <a:r>
              <a:rPr lang="en-US" dirty="0" smtClean="0">
                <a:ln w="0"/>
                <a:solidFill>
                  <a:schemeClr val="tx1"/>
                </a:solidFill>
                <a:effectLst>
                  <a:outerShdw blurRad="38100" dist="19050" dir="2700000" algn="tl" rotWithShape="0">
                    <a:schemeClr val="dk1">
                      <a:alpha val="40000"/>
                    </a:schemeClr>
                  </a:outerShdw>
                </a:effectLst>
              </a:rPr>
              <a:t>First node also called as head node and the only information about the list that we keep all the time is address of the first node. The address of the last node is null.</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5421086" y="848015"/>
            <a:ext cx="1071154" cy="575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62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operations</a:t>
            </a:r>
            <a:endParaRPr lang="en-US" dirty="0"/>
          </a:p>
        </p:txBody>
      </p:sp>
      <p:sp>
        <p:nvSpPr>
          <p:cNvPr id="3" name="Content Placeholder 2"/>
          <p:cNvSpPr>
            <a:spLocks noGrp="1"/>
          </p:cNvSpPr>
          <p:nvPr>
            <p:ph idx="1"/>
          </p:nvPr>
        </p:nvSpPr>
        <p:spPr/>
        <p:txBody>
          <a:bodyPr/>
          <a:lstStyle/>
          <a:p>
            <a:r>
              <a:rPr lang="en-US" dirty="0">
                <a:solidFill>
                  <a:schemeClr val="tx1"/>
                </a:solidFill>
              </a:rPr>
              <a:t>Operations on Linked Lists Declaring a Node Type Linked list is a collection of data item, where each item is stored in a structure (node). The structure for node can be declared as follows</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marL="0" indent="0">
              <a:buNone/>
            </a:pPr>
            <a:endParaRPr lang="en-US" dirty="0" smtClean="0"/>
          </a:p>
          <a:p>
            <a:pPr marL="0" indent="0">
              <a:buNone/>
            </a:pPr>
            <a:r>
              <a:rPr lang="en-US" b="1" dirty="0" smtClean="0">
                <a:solidFill>
                  <a:srgbClr val="002060"/>
                </a:solidFill>
              </a:rPr>
              <a:t>Operations </a:t>
            </a:r>
            <a:r>
              <a:rPr lang="en-US" b="1" dirty="0">
                <a:solidFill>
                  <a:srgbClr val="002060"/>
                </a:solidFill>
              </a:rPr>
              <a:t>on Linked Lists </a:t>
            </a:r>
            <a:endParaRPr lang="en-US" b="1" dirty="0" smtClean="0">
              <a:solidFill>
                <a:srgbClr val="002060"/>
              </a:solidFill>
            </a:endParaRPr>
          </a:p>
          <a:p>
            <a:pPr marL="0" indent="0">
              <a:buNone/>
            </a:pPr>
            <a:endParaRPr lang="en-US" dirty="0" smtClean="0"/>
          </a:p>
          <a:p>
            <a:pPr marL="0" indent="0">
              <a:buNone/>
            </a:pPr>
            <a:r>
              <a:rPr lang="en-US" b="1" dirty="0" smtClean="0">
                <a:solidFill>
                  <a:srgbClr val="C00000"/>
                </a:solidFill>
              </a:rPr>
              <a:t>1. Creating </a:t>
            </a:r>
            <a:r>
              <a:rPr lang="en-US" b="1" dirty="0">
                <a:solidFill>
                  <a:srgbClr val="C00000"/>
                </a:solidFill>
              </a:rPr>
              <a:t>Nodes</a:t>
            </a:r>
            <a:endParaRPr lang="en-US" b="1" dirty="0" smtClean="0">
              <a:solidFill>
                <a:srgbClr val="C00000"/>
              </a:solidFill>
            </a:endParaRPr>
          </a:p>
          <a:p>
            <a:pPr marL="0" indent="0">
              <a:buNone/>
            </a:pPr>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pic>
        <p:nvPicPr>
          <p:cNvPr id="6" name="Picture 5"/>
          <p:cNvPicPr>
            <a:picLocks noChangeAspect="1"/>
          </p:cNvPicPr>
          <p:nvPr/>
        </p:nvPicPr>
        <p:blipFill>
          <a:blip r:embed="rId3"/>
          <a:stretch>
            <a:fillRect/>
          </a:stretch>
        </p:blipFill>
        <p:spPr>
          <a:xfrm>
            <a:off x="5002530" y="4177356"/>
            <a:ext cx="6427470" cy="2544119"/>
          </a:xfrm>
          <a:prstGeom prst="rect">
            <a:avLst/>
          </a:prstGeom>
        </p:spPr>
      </p:pic>
      <p:pic>
        <p:nvPicPr>
          <p:cNvPr id="7" name="Picture 6"/>
          <p:cNvPicPr>
            <a:picLocks noChangeAspect="1"/>
          </p:cNvPicPr>
          <p:nvPr/>
        </p:nvPicPr>
        <p:blipFill>
          <a:blip r:embed="rId4"/>
          <a:stretch>
            <a:fillRect/>
          </a:stretch>
        </p:blipFill>
        <p:spPr>
          <a:xfrm>
            <a:off x="1572578" y="2608898"/>
            <a:ext cx="6108383" cy="1375274"/>
          </a:xfrm>
          <a:prstGeom prst="rect">
            <a:avLst/>
          </a:prstGeom>
        </p:spPr>
      </p:pic>
    </p:spTree>
    <p:extLst>
      <p:ext uri="{BB962C8B-B14F-4D97-AF65-F5344CB8AC3E}">
        <p14:creationId xmlns:p14="http://schemas.microsoft.com/office/powerpoint/2010/main" val="329207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091006"/>
              </p:ext>
            </p:extLst>
          </p:nvPr>
        </p:nvGraphicFramePr>
        <p:xfrm>
          <a:off x="1251678" y="1627092"/>
          <a:ext cx="9355362" cy="4961968"/>
        </p:xfrm>
        <a:graphic>
          <a:graphicData uri="http://schemas.openxmlformats.org/drawingml/2006/table">
            <a:tbl>
              <a:tblPr firstRow="1" firstCol="1" bandRow="1">
                <a:tableStyleId>{5C22544A-7EE6-4342-B048-85BDC9FD1C3A}</a:tableStyleId>
              </a:tblPr>
              <a:tblGrid>
                <a:gridCol w="9355362">
                  <a:extLst>
                    <a:ext uri="{9D8B030D-6E8A-4147-A177-3AD203B41FA5}">
                      <a16:colId xmlns:a16="http://schemas.microsoft.com/office/drawing/2014/main" val="3138064243"/>
                    </a:ext>
                  </a:extLst>
                </a:gridCol>
              </a:tblGrid>
              <a:tr h="451088">
                <a:tc>
                  <a:txBody>
                    <a:bodyPr/>
                    <a:lstStyle/>
                    <a:p>
                      <a:pPr marL="0" marR="0">
                        <a:lnSpc>
                          <a:spcPct val="115000"/>
                        </a:lnSpc>
                        <a:spcBef>
                          <a:spcPts val="0"/>
                        </a:spcBef>
                        <a:spcAft>
                          <a:spcPts val="1000"/>
                        </a:spcAft>
                      </a:pPr>
                      <a:r>
                        <a:rPr lang="en-US" sz="1800" dirty="0">
                          <a:solidFill>
                            <a:schemeClr val="tx1"/>
                          </a:solidFill>
                          <a:effectLst/>
                        </a:rPr>
                        <a:t>Module-4 Queue, Stack and Linked List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2550722902"/>
                  </a:ext>
                </a:extLst>
              </a:tr>
              <a:tr h="451088">
                <a:tc>
                  <a:txBody>
                    <a:bodyPr/>
                    <a:lstStyle/>
                    <a:p>
                      <a:pPr marL="0" marR="0">
                        <a:lnSpc>
                          <a:spcPct val="115000"/>
                        </a:lnSpc>
                        <a:spcBef>
                          <a:spcPts val="0"/>
                        </a:spcBef>
                        <a:spcAft>
                          <a:spcPts val="1000"/>
                        </a:spcAft>
                      </a:pPr>
                      <a:r>
                        <a:rPr lang="en-US" sz="1800">
                          <a:solidFill>
                            <a:schemeClr val="tx1"/>
                          </a:solidFill>
                          <a:effectLst/>
                        </a:rPr>
                        <a:t>Representing Queues using Arrays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994357036"/>
                  </a:ext>
                </a:extLst>
              </a:tr>
              <a:tr h="451088">
                <a:tc>
                  <a:txBody>
                    <a:bodyPr/>
                    <a:lstStyle/>
                    <a:p>
                      <a:pPr marL="0" marR="0">
                        <a:lnSpc>
                          <a:spcPct val="115000"/>
                        </a:lnSpc>
                        <a:spcBef>
                          <a:spcPts val="0"/>
                        </a:spcBef>
                        <a:spcAft>
                          <a:spcPts val="1000"/>
                        </a:spcAft>
                      </a:pPr>
                      <a:r>
                        <a:rPr lang="en-US" sz="1800" dirty="0">
                          <a:solidFill>
                            <a:schemeClr val="tx1"/>
                          </a:solidFill>
                          <a:effectLst/>
                        </a:rPr>
                        <a:t>Representing Stacks using Arrays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660673889"/>
                  </a:ext>
                </a:extLst>
              </a:tr>
              <a:tr h="451088">
                <a:tc>
                  <a:txBody>
                    <a:bodyPr/>
                    <a:lstStyle/>
                    <a:p>
                      <a:pPr marL="0" marR="0">
                        <a:lnSpc>
                          <a:spcPct val="115000"/>
                        </a:lnSpc>
                        <a:spcBef>
                          <a:spcPts val="0"/>
                        </a:spcBef>
                        <a:spcAft>
                          <a:spcPts val="1000"/>
                        </a:spcAft>
                      </a:pPr>
                      <a:r>
                        <a:rPr lang="en-US" sz="1800">
                          <a:solidFill>
                            <a:schemeClr val="tx1"/>
                          </a:solidFill>
                          <a:effectLst/>
                        </a:rPr>
                        <a:t>Polish and Reverse polish Notations, Infix to Postfix conversion </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960391893"/>
                  </a:ext>
                </a:extLst>
              </a:tr>
              <a:tr h="451088">
                <a:tc>
                  <a:txBody>
                    <a:bodyPr/>
                    <a:lstStyle/>
                    <a:p>
                      <a:pPr marL="0" marR="0">
                        <a:lnSpc>
                          <a:spcPct val="115000"/>
                        </a:lnSpc>
                        <a:spcBef>
                          <a:spcPts val="0"/>
                        </a:spcBef>
                        <a:spcAft>
                          <a:spcPts val="1000"/>
                        </a:spcAft>
                      </a:pPr>
                      <a:r>
                        <a:rPr lang="en-US" sz="1800" dirty="0">
                          <a:solidFill>
                            <a:schemeClr val="tx1"/>
                          </a:solidFill>
                          <a:effectLst/>
                        </a:rPr>
                        <a:t>Postfix expression evaluation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483435512"/>
                  </a:ext>
                </a:extLst>
              </a:tr>
              <a:tr h="451088">
                <a:tc>
                  <a:txBody>
                    <a:bodyPr/>
                    <a:lstStyle/>
                    <a:p>
                      <a:pPr marL="0" marR="0">
                        <a:lnSpc>
                          <a:spcPct val="115000"/>
                        </a:lnSpc>
                        <a:spcBef>
                          <a:spcPts val="0"/>
                        </a:spcBef>
                        <a:spcAft>
                          <a:spcPts val="1000"/>
                        </a:spcAft>
                      </a:pPr>
                      <a:r>
                        <a:rPr lang="en-US" sz="1800">
                          <a:solidFill>
                            <a:schemeClr val="tx1"/>
                          </a:solidFill>
                          <a:effectLst/>
                        </a:rPr>
                        <a:t>Linked lists: Operations (insert)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870948931"/>
                  </a:ext>
                </a:extLst>
              </a:tr>
              <a:tr h="451088">
                <a:tc>
                  <a:txBody>
                    <a:bodyPr/>
                    <a:lstStyle/>
                    <a:p>
                      <a:pPr marL="0" marR="0">
                        <a:lnSpc>
                          <a:spcPct val="115000"/>
                        </a:lnSpc>
                        <a:spcBef>
                          <a:spcPts val="0"/>
                        </a:spcBef>
                        <a:spcAft>
                          <a:spcPts val="1000"/>
                        </a:spcAft>
                      </a:pPr>
                      <a:r>
                        <a:rPr lang="en-US" sz="1800">
                          <a:solidFill>
                            <a:schemeClr val="tx1"/>
                          </a:solidFill>
                          <a:effectLst/>
                        </a:rPr>
                        <a:t>Linked lists: Operations (delete &amp; search) </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234150054"/>
                  </a:ext>
                </a:extLst>
              </a:tr>
              <a:tr h="451088">
                <a:tc>
                  <a:txBody>
                    <a:bodyPr/>
                    <a:lstStyle/>
                    <a:p>
                      <a:pPr marL="0" marR="0">
                        <a:lnSpc>
                          <a:spcPct val="115000"/>
                        </a:lnSpc>
                        <a:spcBef>
                          <a:spcPts val="0"/>
                        </a:spcBef>
                        <a:spcAft>
                          <a:spcPts val="1000"/>
                        </a:spcAft>
                      </a:pPr>
                      <a:r>
                        <a:rPr lang="en-US" sz="1800" dirty="0">
                          <a:solidFill>
                            <a:schemeClr val="tx1"/>
                          </a:solidFill>
                          <a:effectLst/>
                        </a:rPr>
                        <a:t>Stack &amp; Queue implementation using Linked List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467420348"/>
                  </a:ext>
                </a:extLst>
              </a:tr>
              <a:tr h="451088">
                <a:tc>
                  <a:txBody>
                    <a:bodyPr/>
                    <a:lstStyle/>
                    <a:p>
                      <a:pPr marL="0" marR="0">
                        <a:lnSpc>
                          <a:spcPct val="115000"/>
                        </a:lnSpc>
                        <a:spcBef>
                          <a:spcPts val="0"/>
                        </a:spcBef>
                        <a:spcAft>
                          <a:spcPts val="1000"/>
                        </a:spcAft>
                      </a:pPr>
                      <a:r>
                        <a:rPr lang="en-US" sz="1800">
                          <a:solidFill>
                            <a:schemeClr val="tx1"/>
                          </a:solidFill>
                          <a:effectLst/>
                        </a:rPr>
                        <a:t>Circular Queues, Priority Queues, Circular Linked List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465499123"/>
                  </a:ext>
                </a:extLst>
              </a:tr>
              <a:tr h="451088">
                <a:tc>
                  <a:txBody>
                    <a:bodyPr/>
                    <a:lstStyle/>
                    <a:p>
                      <a:pPr marL="0" marR="0">
                        <a:lnSpc>
                          <a:spcPct val="115000"/>
                        </a:lnSpc>
                        <a:spcBef>
                          <a:spcPts val="0"/>
                        </a:spcBef>
                        <a:spcAft>
                          <a:spcPts val="1000"/>
                        </a:spcAft>
                      </a:pPr>
                      <a:r>
                        <a:rPr lang="en-US" sz="1800">
                          <a:solidFill>
                            <a:schemeClr val="tx1"/>
                          </a:solidFill>
                          <a:effectLst/>
                        </a:rPr>
                        <a:t>Doubly linked lists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3587029493"/>
                  </a:ext>
                </a:extLst>
              </a:tr>
              <a:tr h="451088">
                <a:tc>
                  <a:txBody>
                    <a:bodyPr/>
                    <a:lstStyle/>
                    <a:p>
                      <a:pPr marL="0" marR="0">
                        <a:lnSpc>
                          <a:spcPct val="115000"/>
                        </a:lnSpc>
                        <a:spcBef>
                          <a:spcPts val="0"/>
                        </a:spcBef>
                        <a:spcAft>
                          <a:spcPts val="1000"/>
                        </a:spcAft>
                      </a:pPr>
                      <a:r>
                        <a:rPr lang="en-US" sz="1800" dirty="0">
                          <a:solidFill>
                            <a:schemeClr val="tx1"/>
                          </a:solidFill>
                          <a:effectLst/>
                        </a:rPr>
                        <a:t>Polynomial representation &amp; operations using Linked List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80959736"/>
                  </a:ext>
                </a:extLst>
              </a:tr>
            </a:tbl>
          </a:graphicData>
        </a:graphic>
      </p:graphicFrame>
    </p:spTree>
    <p:extLst>
      <p:ext uri="{BB962C8B-B14F-4D97-AF65-F5344CB8AC3E}">
        <p14:creationId xmlns:p14="http://schemas.microsoft.com/office/powerpoint/2010/main" val="181605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a:xfrm>
            <a:off x="1" y="1025236"/>
            <a:ext cx="11804072" cy="5696239"/>
          </a:xfrm>
        </p:spPr>
        <p:txBody>
          <a:bodyPr/>
          <a:lstStyle/>
          <a:p>
            <a:pPr marL="0" indent="0">
              <a:buNone/>
            </a:pPr>
            <a:r>
              <a:rPr lang="en-US" dirty="0" smtClean="0"/>
              <a:t>		</a:t>
            </a:r>
            <a:endParaRPr lang="en-US" dirty="0"/>
          </a:p>
        </p:txBody>
      </p:sp>
      <p:pic>
        <p:nvPicPr>
          <p:cNvPr id="5" name="Picture 4"/>
          <p:cNvPicPr>
            <a:picLocks noChangeAspect="1"/>
          </p:cNvPicPr>
          <p:nvPr/>
        </p:nvPicPr>
        <p:blipFill>
          <a:blip r:embed="rId3"/>
          <a:stretch>
            <a:fillRect/>
          </a:stretch>
        </p:blipFill>
        <p:spPr>
          <a:xfrm>
            <a:off x="9199418" y="2076655"/>
            <a:ext cx="2489489" cy="3798682"/>
          </a:xfrm>
          <a:prstGeom prst="rect">
            <a:avLst/>
          </a:prstGeom>
        </p:spPr>
      </p:pic>
      <p:sp>
        <p:nvSpPr>
          <p:cNvPr id="6" name="Rectangle 5"/>
          <p:cNvSpPr/>
          <p:nvPr/>
        </p:nvSpPr>
        <p:spPr>
          <a:xfrm>
            <a:off x="9266525" y="1385923"/>
            <a:ext cx="2355273" cy="5705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Application’s memory</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592291" y="5292436"/>
            <a:ext cx="1496291" cy="6244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Instructions</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32542" y="4516704"/>
            <a:ext cx="1496291" cy="6244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Global and static data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532543" y="3519055"/>
            <a:ext cx="1496291" cy="84638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Function calls and local variables</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706218" y="5472545"/>
            <a:ext cx="2401164" cy="12489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GLOBAL </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4706217" y="1452190"/>
            <a:ext cx="2401165" cy="36889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STACK</a:t>
            </a:r>
            <a:endParaRPr lang="en-US"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4"/>
          <a:stretch>
            <a:fillRect/>
          </a:stretch>
        </p:blipFill>
        <p:spPr>
          <a:xfrm>
            <a:off x="565006" y="1385923"/>
            <a:ext cx="3970626" cy="5340189"/>
          </a:xfrm>
          <a:prstGeom prst="rect">
            <a:avLst/>
          </a:prstGeom>
        </p:spPr>
      </p:pic>
    </p:spTree>
    <p:extLst>
      <p:ext uri="{BB962C8B-B14F-4D97-AF65-F5344CB8AC3E}">
        <p14:creationId xmlns:p14="http://schemas.microsoft.com/office/powerpoint/2010/main" val="134456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6" name="Content Placeholder 25"/>
          <p:cNvPicPr>
            <a:picLocks noGrp="1" noChangeAspect="1"/>
          </p:cNvPicPr>
          <p:nvPr>
            <p:ph idx="1"/>
          </p:nvPr>
        </p:nvPicPr>
        <p:blipFill>
          <a:blip r:embed="rId2"/>
          <a:stretch>
            <a:fillRect/>
          </a:stretch>
        </p:blipFill>
        <p:spPr>
          <a:xfrm>
            <a:off x="7152848" y="36135"/>
            <a:ext cx="1981200" cy="4222669"/>
          </a:xfrm>
          <a:prstGeom prst="rect">
            <a:avLst/>
          </a:prstGeom>
        </p:spPr>
      </p:pic>
      <p:sp>
        <p:nvSpPr>
          <p:cNvPr id="10" name="Rectangle 9"/>
          <p:cNvSpPr/>
          <p:nvPr/>
        </p:nvSpPr>
        <p:spPr>
          <a:xfrm>
            <a:off x="4697988" y="4386194"/>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3"/>
          <a:stretch>
            <a:fillRect/>
          </a:stretch>
        </p:blipFill>
        <p:spPr>
          <a:xfrm>
            <a:off x="4008300" y="36135"/>
            <a:ext cx="2428008" cy="4327814"/>
          </a:xfrm>
          <a:prstGeom prst="rect">
            <a:avLst/>
          </a:prstGeom>
        </p:spPr>
      </p:pic>
      <p:pic>
        <p:nvPicPr>
          <p:cNvPr id="14" name="Picture 13"/>
          <p:cNvPicPr>
            <a:picLocks noChangeAspect="1"/>
          </p:cNvPicPr>
          <p:nvPr/>
        </p:nvPicPr>
        <p:blipFill>
          <a:blip r:embed="rId4"/>
          <a:stretch>
            <a:fillRect/>
          </a:stretch>
        </p:blipFill>
        <p:spPr>
          <a:xfrm>
            <a:off x="90164" y="36134"/>
            <a:ext cx="3970626" cy="5340189"/>
          </a:xfrm>
          <a:prstGeom prst="rect">
            <a:avLst/>
          </a:prstGeom>
        </p:spPr>
      </p:pic>
      <p:sp>
        <p:nvSpPr>
          <p:cNvPr id="17" name="Right Brace 16"/>
          <p:cNvSpPr/>
          <p:nvPr/>
        </p:nvSpPr>
        <p:spPr>
          <a:xfrm>
            <a:off x="6354690" y="1911927"/>
            <a:ext cx="364761" cy="1857269"/>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8" name="Rectangle 17"/>
          <p:cNvSpPr/>
          <p:nvPr/>
        </p:nvSpPr>
        <p:spPr>
          <a:xfrm rot="5400000">
            <a:off x="6116149" y="2535371"/>
            <a:ext cx="1707572" cy="6103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STACK FRAME</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ounded Rectangle 18"/>
          <p:cNvSpPr/>
          <p:nvPr/>
        </p:nvSpPr>
        <p:spPr>
          <a:xfrm>
            <a:off x="4777330" y="5010662"/>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cxnSp>
        <p:nvCxnSpPr>
          <p:cNvPr id="22" name="Straight Arrow Connector 21"/>
          <p:cNvCxnSpPr/>
          <p:nvPr/>
        </p:nvCxnSpPr>
        <p:spPr>
          <a:xfrm>
            <a:off x="2357380" y="919975"/>
            <a:ext cx="2202872" cy="1066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7" name="Picture 26"/>
          <p:cNvPicPr>
            <a:picLocks noChangeAspect="1"/>
          </p:cNvPicPr>
          <p:nvPr/>
        </p:nvPicPr>
        <p:blipFill>
          <a:blip r:embed="rId5"/>
          <a:stretch>
            <a:fillRect/>
          </a:stretch>
        </p:blipFill>
        <p:spPr>
          <a:xfrm>
            <a:off x="9386674" y="36134"/>
            <a:ext cx="1790700" cy="4222669"/>
          </a:xfrm>
          <a:prstGeom prst="rect">
            <a:avLst/>
          </a:prstGeom>
        </p:spPr>
      </p:pic>
      <p:sp>
        <p:nvSpPr>
          <p:cNvPr id="28" name="Rectangle 27"/>
          <p:cNvSpPr/>
          <p:nvPr/>
        </p:nvSpPr>
        <p:spPr>
          <a:xfrm>
            <a:off x="7385763" y="4400045"/>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29" name="Rounded Rectangle 28"/>
          <p:cNvSpPr/>
          <p:nvPr/>
        </p:nvSpPr>
        <p:spPr>
          <a:xfrm>
            <a:off x="7465105" y="5024513"/>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
        <p:nvSpPr>
          <p:cNvPr id="30" name="Rectangle 29"/>
          <p:cNvSpPr/>
          <p:nvPr/>
        </p:nvSpPr>
        <p:spPr>
          <a:xfrm>
            <a:off x="9491662" y="4344626"/>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31" name="Rounded Rectangle 30"/>
          <p:cNvSpPr/>
          <p:nvPr/>
        </p:nvSpPr>
        <p:spPr>
          <a:xfrm>
            <a:off x="9571004" y="4969094"/>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Tree>
    <p:extLst>
      <p:ext uri="{BB962C8B-B14F-4D97-AF65-F5344CB8AC3E}">
        <p14:creationId xmlns:p14="http://schemas.microsoft.com/office/powerpoint/2010/main" val="127555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8885" y="0"/>
            <a:ext cx="11994570" cy="6721475"/>
          </a:xfrm>
        </p:spPr>
        <p:txBody>
          <a:bodyPr/>
          <a:lstStyle/>
          <a:p>
            <a:r>
              <a:rPr lang="en-US" dirty="0" smtClean="0"/>
              <a:t> </a:t>
            </a:r>
            <a:endParaRPr lang="en-US" dirty="0"/>
          </a:p>
        </p:txBody>
      </p:sp>
      <p:pic>
        <p:nvPicPr>
          <p:cNvPr id="4" name="Picture 3"/>
          <p:cNvPicPr>
            <a:picLocks noChangeAspect="1"/>
          </p:cNvPicPr>
          <p:nvPr/>
        </p:nvPicPr>
        <p:blipFill>
          <a:blip r:embed="rId3"/>
          <a:stretch>
            <a:fillRect/>
          </a:stretch>
        </p:blipFill>
        <p:spPr>
          <a:xfrm>
            <a:off x="5031347" y="311583"/>
            <a:ext cx="1819275" cy="3983037"/>
          </a:xfrm>
          <a:prstGeom prst="rect">
            <a:avLst/>
          </a:prstGeom>
        </p:spPr>
      </p:pic>
      <p:pic>
        <p:nvPicPr>
          <p:cNvPr id="5" name="Picture 4"/>
          <p:cNvPicPr>
            <a:picLocks noChangeAspect="1"/>
          </p:cNvPicPr>
          <p:nvPr/>
        </p:nvPicPr>
        <p:blipFill>
          <a:blip r:embed="rId4"/>
          <a:stretch>
            <a:fillRect/>
          </a:stretch>
        </p:blipFill>
        <p:spPr>
          <a:xfrm>
            <a:off x="559803" y="95483"/>
            <a:ext cx="3970626" cy="5340189"/>
          </a:xfrm>
          <a:prstGeom prst="rect">
            <a:avLst/>
          </a:prstGeom>
        </p:spPr>
      </p:pic>
      <p:sp>
        <p:nvSpPr>
          <p:cNvPr id="6" name="Rectangle 5"/>
          <p:cNvSpPr/>
          <p:nvPr/>
        </p:nvSpPr>
        <p:spPr>
          <a:xfrm>
            <a:off x="5224454" y="4233789"/>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total </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5303796" y="485825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cxnSp>
        <p:nvCxnSpPr>
          <p:cNvPr id="9" name="Straight Arrow Connector 8"/>
          <p:cNvCxnSpPr/>
          <p:nvPr/>
        </p:nvCxnSpPr>
        <p:spPr>
          <a:xfrm flipV="1">
            <a:off x="1251678" y="3088065"/>
            <a:ext cx="3779669" cy="185899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1" name="Picture 10"/>
          <p:cNvPicPr>
            <a:picLocks noChangeAspect="1"/>
          </p:cNvPicPr>
          <p:nvPr/>
        </p:nvPicPr>
        <p:blipFill>
          <a:blip r:embed="rId5"/>
          <a:stretch>
            <a:fillRect/>
          </a:stretch>
        </p:blipFill>
        <p:spPr>
          <a:xfrm>
            <a:off x="7480151" y="311583"/>
            <a:ext cx="1352550" cy="3837709"/>
          </a:xfrm>
          <a:prstGeom prst="rect">
            <a:avLst/>
          </a:prstGeom>
        </p:spPr>
      </p:pic>
      <p:sp>
        <p:nvSpPr>
          <p:cNvPr id="12" name="Rectangle 11"/>
          <p:cNvSpPr/>
          <p:nvPr/>
        </p:nvSpPr>
        <p:spPr>
          <a:xfrm>
            <a:off x="7302640" y="4233789"/>
            <a:ext cx="1707572" cy="6103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7381982" y="485825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endParaRPr lang="en-US" dirty="0"/>
          </a:p>
        </p:txBody>
      </p:sp>
      <p:sp>
        <p:nvSpPr>
          <p:cNvPr id="14" name="Rounded Rectangle 13"/>
          <p:cNvSpPr/>
          <p:nvPr/>
        </p:nvSpPr>
        <p:spPr>
          <a:xfrm>
            <a:off x="5335715" y="58761"/>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5" name="Rounded Rectangle 14"/>
          <p:cNvSpPr/>
          <p:nvPr/>
        </p:nvSpPr>
        <p:spPr>
          <a:xfrm>
            <a:off x="7333915" y="42277"/>
            <a:ext cx="1514907" cy="21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Oval 15"/>
          <p:cNvSpPr/>
          <p:nvPr/>
        </p:nvSpPr>
        <p:spPr>
          <a:xfrm>
            <a:off x="9010212" y="95482"/>
            <a:ext cx="2795247" cy="268928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OS allocates some amount of space for stack at compile time but stack frames and local variables are allocated at run time</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Oval 16"/>
          <p:cNvSpPr/>
          <p:nvPr/>
        </p:nvSpPr>
        <p:spPr>
          <a:xfrm>
            <a:off x="9146011" y="3014231"/>
            <a:ext cx="2556438" cy="294322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If stack grows beyond the reserved space (</a:t>
            </a:r>
            <a:r>
              <a:rPr lang="en-US" dirty="0" err="1" smtClean="0">
                <a:ln w="0"/>
                <a:solidFill>
                  <a:schemeClr val="tx1"/>
                </a:solidFill>
                <a:effectLst>
                  <a:outerShdw blurRad="38100" dist="19050" dir="2700000" algn="tl" rotWithShape="0">
                    <a:schemeClr val="dk1">
                      <a:alpha val="40000"/>
                    </a:schemeClr>
                  </a:outerShdw>
                </a:effectLst>
              </a:rPr>
              <a:t>eg</a:t>
            </a:r>
            <a:r>
              <a:rPr lang="en-US" dirty="0" smtClean="0">
                <a:ln w="0"/>
                <a:solidFill>
                  <a:schemeClr val="tx1"/>
                </a:solidFill>
                <a:effectLst>
                  <a:outerShdw blurRad="38100" dist="19050" dir="2700000" algn="tl" rotWithShape="0">
                    <a:schemeClr val="dk1">
                      <a:alpha val="40000"/>
                    </a:schemeClr>
                  </a:outerShdw>
                </a:effectLst>
              </a:rPr>
              <a:t>: bad recursion), stack overflow occurs because stack cannot grow at run time</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524000" y="5611091"/>
            <a:ext cx="7024255" cy="103909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Unlike stack, heap is not fixed. Its size can vary during the lifetime of the application. A programmer can totally control how much memory to use from heap.</a:t>
            </a:r>
            <a:endParaRPr lang="en-US" dirty="0">
              <a:ln w="0"/>
              <a:solidFill>
                <a:schemeClr val="tx1"/>
              </a:solidFill>
              <a:effectLst>
                <a:outerShdw blurRad="38100" dist="19050" dir="2700000" algn="tl" rotWithShape="0">
                  <a:schemeClr val="dk1">
                    <a:alpha val="40000"/>
                  </a:schemeClr>
                </a:outerShdw>
              </a:effectLst>
            </a:endParaRPr>
          </a:p>
        </p:txBody>
      </p:sp>
      <p:sp>
        <p:nvSpPr>
          <p:cNvPr id="21" name="Down Arrow 20"/>
          <p:cNvSpPr/>
          <p:nvPr/>
        </p:nvSpPr>
        <p:spPr>
          <a:xfrm>
            <a:off x="9310255" y="6023321"/>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48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545096" y="1559503"/>
            <a:ext cx="4410075" cy="4010025"/>
          </a:xfrm>
          <a:prstGeom prst="rect">
            <a:avLst/>
          </a:prstGeom>
        </p:spPr>
      </p:pic>
      <p:pic>
        <p:nvPicPr>
          <p:cNvPr id="5" name="Picture 4"/>
          <p:cNvPicPr>
            <a:picLocks noChangeAspect="1"/>
          </p:cNvPicPr>
          <p:nvPr/>
        </p:nvPicPr>
        <p:blipFill>
          <a:blip r:embed="rId3"/>
          <a:stretch>
            <a:fillRect/>
          </a:stretch>
        </p:blipFill>
        <p:spPr>
          <a:xfrm>
            <a:off x="5737952" y="0"/>
            <a:ext cx="3219011" cy="4160662"/>
          </a:xfrm>
          <a:prstGeom prst="rect">
            <a:avLst/>
          </a:prstGeom>
        </p:spPr>
      </p:pic>
      <p:sp>
        <p:nvSpPr>
          <p:cNvPr id="6" name="Rectangle 5"/>
          <p:cNvSpPr/>
          <p:nvPr/>
        </p:nvSpPr>
        <p:spPr>
          <a:xfrm>
            <a:off x="5652661" y="4941295"/>
            <a:ext cx="3237195" cy="128541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Heap is also called dynamic memory and using the heap is referred to as dynamic memory allocation</a:t>
            </a:r>
            <a:endParaRPr lang="en-US"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4"/>
          <a:stretch>
            <a:fillRect/>
          </a:stretch>
        </p:blipFill>
        <p:spPr>
          <a:xfrm>
            <a:off x="9587346" y="0"/>
            <a:ext cx="2189018" cy="4160662"/>
          </a:xfrm>
          <a:prstGeom prst="rect">
            <a:avLst/>
          </a:prstGeom>
        </p:spPr>
      </p:pic>
      <p:sp>
        <p:nvSpPr>
          <p:cNvPr id="9" name="Rectangle 8"/>
          <p:cNvSpPr/>
          <p:nvPr/>
        </p:nvSpPr>
        <p:spPr>
          <a:xfrm>
            <a:off x="9739745" y="4313062"/>
            <a:ext cx="2137931" cy="12564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m</a:t>
            </a:r>
            <a:r>
              <a:rPr lang="en-US" dirty="0" err="1" smtClean="0">
                <a:ln w="0"/>
                <a:solidFill>
                  <a:schemeClr val="tx1"/>
                </a:solidFill>
                <a:effectLst>
                  <a:outerShdw blurRad="38100" dist="19050" dir="2700000" algn="tl" rotWithShape="0">
                    <a:schemeClr val="dk1">
                      <a:alpha val="40000"/>
                    </a:schemeClr>
                  </a:outerShdw>
                </a:effectLst>
              </a:rPr>
              <a:t>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c</a:t>
            </a:r>
            <a:r>
              <a:rPr lang="en-US" dirty="0" err="1" smtClean="0">
                <a:ln w="0"/>
                <a:solidFill>
                  <a:schemeClr val="tx1"/>
                </a:solidFill>
                <a:effectLst>
                  <a:outerShdw blurRad="38100" dist="19050" dir="2700000" algn="tl" rotWithShape="0">
                    <a:schemeClr val="dk1">
                      <a:alpha val="40000"/>
                    </a:schemeClr>
                  </a:outerShdw>
                </a:effectLst>
              </a:rPr>
              <a:t>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err="1">
                <a:ln w="0"/>
                <a:solidFill>
                  <a:schemeClr val="tx1"/>
                </a:solidFill>
                <a:effectLst>
                  <a:outerShdw blurRad="38100" dist="19050" dir="2700000" algn="tl" rotWithShape="0">
                    <a:schemeClr val="dk1">
                      <a:alpha val="40000"/>
                    </a:schemeClr>
                  </a:outerShdw>
                </a:effectLst>
              </a:rPr>
              <a:t>r</a:t>
            </a:r>
            <a:r>
              <a:rPr lang="en-US" dirty="0" err="1" smtClean="0">
                <a:ln w="0"/>
                <a:solidFill>
                  <a:schemeClr val="tx1"/>
                </a:solidFill>
                <a:effectLst>
                  <a:outerShdw blurRad="38100" dist="19050" dir="2700000" algn="tl" rotWithShape="0">
                    <a:schemeClr val="dk1">
                      <a:alpha val="40000"/>
                    </a:schemeClr>
                  </a:outerShdw>
                </a:effectLst>
              </a:rPr>
              <a:t>ealloc</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free</a:t>
            </a:r>
          </a:p>
        </p:txBody>
      </p:sp>
    </p:spTree>
    <p:extLst>
      <p:ext uri="{BB962C8B-B14F-4D97-AF65-F5344CB8AC3E}">
        <p14:creationId xmlns:p14="http://schemas.microsoft.com/office/powerpoint/2010/main" val="410055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868795" y="75364"/>
            <a:ext cx="4514850" cy="1666875"/>
          </a:xfrm>
          <a:prstGeom prst="rect">
            <a:avLst/>
          </a:prstGeom>
        </p:spPr>
      </p:pic>
      <p:pic>
        <p:nvPicPr>
          <p:cNvPr id="7" name="Picture 6"/>
          <p:cNvPicPr>
            <a:picLocks noChangeAspect="1"/>
          </p:cNvPicPr>
          <p:nvPr/>
        </p:nvPicPr>
        <p:blipFill>
          <a:blip r:embed="rId3"/>
          <a:stretch>
            <a:fillRect/>
          </a:stretch>
        </p:blipFill>
        <p:spPr>
          <a:xfrm>
            <a:off x="868795" y="2245332"/>
            <a:ext cx="3867150" cy="4576330"/>
          </a:xfrm>
          <a:prstGeom prst="rect">
            <a:avLst/>
          </a:prstGeom>
        </p:spPr>
      </p:pic>
      <p:pic>
        <p:nvPicPr>
          <p:cNvPr id="8" name="Picture 7"/>
          <p:cNvPicPr>
            <a:picLocks noChangeAspect="1"/>
          </p:cNvPicPr>
          <p:nvPr/>
        </p:nvPicPr>
        <p:blipFill>
          <a:blip r:embed="rId4"/>
          <a:stretch>
            <a:fillRect/>
          </a:stretch>
        </p:blipFill>
        <p:spPr>
          <a:xfrm>
            <a:off x="1132035" y="1797657"/>
            <a:ext cx="1417205" cy="447675"/>
          </a:xfrm>
          <a:prstGeom prst="rect">
            <a:avLst/>
          </a:prstGeom>
        </p:spPr>
      </p:pic>
      <p:pic>
        <p:nvPicPr>
          <p:cNvPr id="9" name="Content Placeholder 3"/>
          <p:cNvPicPr>
            <a:picLocks noChangeAspect="1"/>
          </p:cNvPicPr>
          <p:nvPr/>
        </p:nvPicPr>
        <p:blipFill>
          <a:blip r:embed="rId2"/>
          <a:stretch>
            <a:fillRect/>
          </a:stretch>
        </p:blipFill>
        <p:spPr>
          <a:xfrm>
            <a:off x="6105814" y="75362"/>
            <a:ext cx="4251610" cy="1666875"/>
          </a:xfrm>
          <a:prstGeom prst="rect">
            <a:avLst/>
          </a:prstGeom>
        </p:spPr>
      </p:pic>
      <p:pic>
        <p:nvPicPr>
          <p:cNvPr id="10" name="Picture 9"/>
          <p:cNvPicPr>
            <a:picLocks noChangeAspect="1"/>
          </p:cNvPicPr>
          <p:nvPr/>
        </p:nvPicPr>
        <p:blipFill>
          <a:blip r:embed="rId4"/>
          <a:stretch>
            <a:fillRect/>
          </a:stretch>
        </p:blipFill>
        <p:spPr>
          <a:xfrm>
            <a:off x="6105814" y="1732696"/>
            <a:ext cx="1417205" cy="447675"/>
          </a:xfrm>
          <a:prstGeom prst="rect">
            <a:avLst/>
          </a:prstGeom>
        </p:spPr>
      </p:pic>
      <p:pic>
        <p:nvPicPr>
          <p:cNvPr id="11" name="Picture 10"/>
          <p:cNvPicPr>
            <a:picLocks noChangeAspect="1"/>
          </p:cNvPicPr>
          <p:nvPr/>
        </p:nvPicPr>
        <p:blipFill>
          <a:blip r:embed="rId5"/>
          <a:stretch>
            <a:fillRect/>
          </a:stretch>
        </p:blipFill>
        <p:spPr>
          <a:xfrm>
            <a:off x="6105814" y="2161288"/>
            <a:ext cx="4219575" cy="876300"/>
          </a:xfrm>
          <a:prstGeom prst="rect">
            <a:avLst/>
          </a:prstGeom>
        </p:spPr>
      </p:pic>
      <p:pic>
        <p:nvPicPr>
          <p:cNvPr id="12" name="Picture 11"/>
          <p:cNvPicPr>
            <a:picLocks noChangeAspect="1"/>
          </p:cNvPicPr>
          <p:nvPr/>
        </p:nvPicPr>
        <p:blipFill>
          <a:blip r:embed="rId6"/>
          <a:stretch>
            <a:fillRect/>
          </a:stretch>
        </p:blipFill>
        <p:spPr>
          <a:xfrm>
            <a:off x="6105814" y="3078855"/>
            <a:ext cx="3867150" cy="3784074"/>
          </a:xfrm>
          <a:prstGeom prst="rect">
            <a:avLst/>
          </a:prstGeom>
        </p:spPr>
      </p:pic>
      <p:sp>
        <p:nvSpPr>
          <p:cNvPr id="14" name="Rectangle 13"/>
          <p:cNvSpPr/>
          <p:nvPr/>
        </p:nvSpPr>
        <p:spPr>
          <a:xfrm>
            <a:off x="10357424" y="5491328"/>
            <a:ext cx="1136469" cy="914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Clear the memory using free</a:t>
            </a:r>
            <a:endParaRPr lang="en-US" b="1" dirty="0">
              <a:solidFill>
                <a:schemeClr val="tx1"/>
              </a:solidFill>
            </a:endParaRPr>
          </a:p>
        </p:txBody>
      </p:sp>
      <p:cxnSp>
        <p:nvCxnSpPr>
          <p:cNvPr id="16" name="Straight Arrow Connector 15"/>
          <p:cNvCxnSpPr/>
          <p:nvPr/>
        </p:nvCxnSpPr>
        <p:spPr>
          <a:xfrm>
            <a:off x="9509760" y="4970892"/>
            <a:ext cx="1149531" cy="5204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9" name="Content Placeholder 3"/>
          <p:cNvPicPr>
            <a:picLocks noChangeAspect="1"/>
          </p:cNvPicPr>
          <p:nvPr/>
        </p:nvPicPr>
        <p:blipFill>
          <a:blip r:embed="rId2"/>
          <a:stretch>
            <a:fillRect/>
          </a:stretch>
        </p:blipFill>
        <p:spPr>
          <a:xfrm>
            <a:off x="6105814" y="36174"/>
            <a:ext cx="4251610" cy="1666875"/>
          </a:xfrm>
          <a:prstGeom prst="rect">
            <a:avLst/>
          </a:prstGeom>
        </p:spPr>
      </p:pic>
      <p:pic>
        <p:nvPicPr>
          <p:cNvPr id="20" name="Picture 19"/>
          <p:cNvPicPr>
            <a:picLocks noChangeAspect="1"/>
          </p:cNvPicPr>
          <p:nvPr/>
        </p:nvPicPr>
        <p:blipFill>
          <a:blip r:embed="rId4"/>
          <a:stretch>
            <a:fillRect/>
          </a:stretch>
        </p:blipFill>
        <p:spPr>
          <a:xfrm>
            <a:off x="6105814" y="1693508"/>
            <a:ext cx="1417205" cy="447675"/>
          </a:xfrm>
          <a:prstGeom prst="rect">
            <a:avLst/>
          </a:prstGeom>
        </p:spPr>
      </p:pic>
    </p:spTree>
    <p:extLst>
      <p:ext uri="{BB962C8B-B14F-4D97-AF65-F5344CB8AC3E}">
        <p14:creationId xmlns:p14="http://schemas.microsoft.com/office/powerpoint/2010/main" val="371513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t>
            </a:r>
            <a:endParaRPr lang="en-US" dirty="0"/>
          </a:p>
        </p:txBody>
      </p:sp>
      <p:sp>
        <p:nvSpPr>
          <p:cNvPr id="3" name="Content Placeholder 2"/>
          <p:cNvSpPr>
            <a:spLocks noGrp="1"/>
          </p:cNvSpPr>
          <p:nvPr>
            <p:ph idx="1"/>
          </p:nvPr>
        </p:nvSpPr>
        <p:spPr>
          <a:xfrm>
            <a:off x="731520" y="0"/>
            <a:ext cx="10698480" cy="6721475"/>
          </a:xfrm>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1077428" y="2683516"/>
            <a:ext cx="4219575" cy="876300"/>
          </a:xfrm>
          <a:prstGeom prst="rect">
            <a:avLst/>
          </a:prstGeom>
        </p:spPr>
      </p:pic>
      <p:pic>
        <p:nvPicPr>
          <p:cNvPr id="5" name="Content Placeholder 3"/>
          <p:cNvPicPr>
            <a:picLocks noChangeAspect="1"/>
          </p:cNvPicPr>
          <p:nvPr/>
        </p:nvPicPr>
        <p:blipFill>
          <a:blip r:embed="rId3"/>
          <a:stretch>
            <a:fillRect/>
          </a:stretch>
        </p:blipFill>
        <p:spPr>
          <a:xfrm>
            <a:off x="1098150" y="-636"/>
            <a:ext cx="4251610" cy="1972508"/>
          </a:xfrm>
          <a:prstGeom prst="rect">
            <a:avLst/>
          </a:prstGeom>
        </p:spPr>
      </p:pic>
      <p:pic>
        <p:nvPicPr>
          <p:cNvPr id="6" name="Picture 5"/>
          <p:cNvPicPr>
            <a:picLocks noChangeAspect="1"/>
          </p:cNvPicPr>
          <p:nvPr/>
        </p:nvPicPr>
        <p:blipFill>
          <a:blip r:embed="rId4"/>
          <a:stretch>
            <a:fillRect/>
          </a:stretch>
        </p:blipFill>
        <p:spPr>
          <a:xfrm>
            <a:off x="1098150" y="1939291"/>
            <a:ext cx="1417205" cy="529760"/>
          </a:xfrm>
          <a:prstGeom prst="rect">
            <a:avLst/>
          </a:prstGeom>
        </p:spPr>
      </p:pic>
      <p:pic>
        <p:nvPicPr>
          <p:cNvPr id="7" name="Picture 6"/>
          <p:cNvPicPr>
            <a:picLocks noChangeAspect="1"/>
          </p:cNvPicPr>
          <p:nvPr/>
        </p:nvPicPr>
        <p:blipFill>
          <a:blip r:embed="rId5"/>
          <a:stretch>
            <a:fillRect/>
          </a:stretch>
        </p:blipFill>
        <p:spPr>
          <a:xfrm>
            <a:off x="1098150" y="2398439"/>
            <a:ext cx="1114425" cy="342900"/>
          </a:xfrm>
          <a:prstGeom prst="rect">
            <a:avLst/>
          </a:prstGeom>
        </p:spPr>
      </p:pic>
      <p:sp>
        <p:nvSpPr>
          <p:cNvPr id="8" name="Content Placeholder 2"/>
          <p:cNvSpPr txBox="1">
            <a:spLocks/>
          </p:cNvSpPr>
          <p:nvPr/>
        </p:nvSpPr>
        <p:spPr>
          <a:xfrm>
            <a:off x="731520" y="182881"/>
            <a:ext cx="10698480" cy="6499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Georgia" panose="02040502050405020303" pitchFamily="18" charset="0"/>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Georgia" panose="02040502050405020303" pitchFamily="18" charset="0"/>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Georgia" panose="02040502050405020303" pitchFamily="18" charset="0"/>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mtClean="0"/>
              <a:t> </a:t>
            </a:r>
            <a:endParaRPr lang="en-US" dirty="0"/>
          </a:p>
        </p:txBody>
      </p:sp>
      <p:pic>
        <p:nvPicPr>
          <p:cNvPr id="9" name="Picture 8"/>
          <p:cNvPicPr>
            <a:picLocks noChangeAspect="1"/>
          </p:cNvPicPr>
          <p:nvPr/>
        </p:nvPicPr>
        <p:blipFill>
          <a:blip r:embed="rId6"/>
          <a:stretch>
            <a:fillRect/>
          </a:stretch>
        </p:blipFill>
        <p:spPr>
          <a:xfrm>
            <a:off x="971333" y="3559816"/>
            <a:ext cx="4085857" cy="3161659"/>
          </a:xfrm>
          <a:prstGeom prst="rect">
            <a:avLst/>
          </a:prstGeom>
        </p:spPr>
      </p:pic>
      <p:pic>
        <p:nvPicPr>
          <p:cNvPr id="10" name="Picture 9"/>
          <p:cNvPicPr>
            <a:picLocks noChangeAspect="1"/>
          </p:cNvPicPr>
          <p:nvPr/>
        </p:nvPicPr>
        <p:blipFill>
          <a:blip r:embed="rId7"/>
          <a:stretch>
            <a:fillRect/>
          </a:stretch>
        </p:blipFill>
        <p:spPr>
          <a:xfrm>
            <a:off x="6233037" y="3529095"/>
            <a:ext cx="4543425" cy="381000"/>
          </a:xfrm>
          <a:prstGeom prst="rect">
            <a:avLst/>
          </a:prstGeom>
        </p:spPr>
      </p:pic>
      <p:pic>
        <p:nvPicPr>
          <p:cNvPr id="11" name="Picture 10"/>
          <p:cNvPicPr>
            <a:picLocks noChangeAspect="1"/>
          </p:cNvPicPr>
          <p:nvPr/>
        </p:nvPicPr>
        <p:blipFill>
          <a:blip r:embed="rId2"/>
          <a:stretch>
            <a:fillRect/>
          </a:stretch>
        </p:blipFill>
        <p:spPr>
          <a:xfrm>
            <a:off x="6206326" y="2683516"/>
            <a:ext cx="4219575" cy="876300"/>
          </a:xfrm>
          <a:prstGeom prst="rect">
            <a:avLst/>
          </a:prstGeom>
        </p:spPr>
      </p:pic>
      <p:pic>
        <p:nvPicPr>
          <p:cNvPr id="12" name="Content Placeholder 3"/>
          <p:cNvPicPr>
            <a:picLocks noChangeAspect="1"/>
          </p:cNvPicPr>
          <p:nvPr/>
        </p:nvPicPr>
        <p:blipFill>
          <a:blip r:embed="rId3"/>
          <a:stretch>
            <a:fillRect/>
          </a:stretch>
        </p:blipFill>
        <p:spPr>
          <a:xfrm>
            <a:off x="6161309" y="-636"/>
            <a:ext cx="4251610" cy="1972508"/>
          </a:xfrm>
          <a:prstGeom prst="rect">
            <a:avLst/>
          </a:prstGeom>
        </p:spPr>
      </p:pic>
      <p:pic>
        <p:nvPicPr>
          <p:cNvPr id="13" name="Picture 12"/>
          <p:cNvPicPr>
            <a:picLocks noChangeAspect="1"/>
          </p:cNvPicPr>
          <p:nvPr/>
        </p:nvPicPr>
        <p:blipFill>
          <a:blip r:embed="rId4"/>
          <a:stretch>
            <a:fillRect/>
          </a:stretch>
        </p:blipFill>
        <p:spPr>
          <a:xfrm>
            <a:off x="6233037" y="1817201"/>
            <a:ext cx="1417205" cy="529760"/>
          </a:xfrm>
          <a:prstGeom prst="rect">
            <a:avLst/>
          </a:prstGeom>
        </p:spPr>
      </p:pic>
      <p:pic>
        <p:nvPicPr>
          <p:cNvPr id="14" name="Picture 13"/>
          <p:cNvPicPr>
            <a:picLocks noChangeAspect="1"/>
          </p:cNvPicPr>
          <p:nvPr/>
        </p:nvPicPr>
        <p:blipFill>
          <a:blip r:embed="rId5"/>
          <a:stretch>
            <a:fillRect/>
          </a:stretch>
        </p:blipFill>
        <p:spPr>
          <a:xfrm>
            <a:off x="6233037" y="2315979"/>
            <a:ext cx="1114425" cy="342900"/>
          </a:xfrm>
          <a:prstGeom prst="rect">
            <a:avLst/>
          </a:prstGeom>
        </p:spPr>
      </p:pic>
      <p:sp>
        <p:nvSpPr>
          <p:cNvPr id="16" name="Oval Callout 15"/>
          <p:cNvSpPr/>
          <p:nvPr/>
        </p:nvSpPr>
        <p:spPr>
          <a:xfrm>
            <a:off x="7264888" y="4586683"/>
            <a:ext cx="1300888" cy="1087976"/>
          </a:xfrm>
          <a:prstGeom prst="wedgeEllipseCallout">
            <a:avLst>
              <a:gd name="adj1" fmla="val 71031"/>
              <a:gd name="adj2" fmla="val -364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710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pic>
        <p:nvPicPr>
          <p:cNvPr id="6" name="Picture 5"/>
          <p:cNvPicPr>
            <a:picLocks noChangeAspect="1"/>
          </p:cNvPicPr>
          <p:nvPr/>
        </p:nvPicPr>
        <p:blipFill>
          <a:blip r:embed="rId2"/>
          <a:stretch>
            <a:fillRect/>
          </a:stretch>
        </p:blipFill>
        <p:spPr>
          <a:xfrm>
            <a:off x="4572433" y="119413"/>
            <a:ext cx="6753225" cy="3317297"/>
          </a:xfrm>
          <a:prstGeom prst="rect">
            <a:avLst/>
          </a:prstGeom>
        </p:spPr>
      </p:pic>
      <p:pic>
        <p:nvPicPr>
          <p:cNvPr id="7" name="Picture 6"/>
          <p:cNvPicPr>
            <a:picLocks noChangeAspect="1"/>
          </p:cNvPicPr>
          <p:nvPr/>
        </p:nvPicPr>
        <p:blipFill>
          <a:blip r:embed="rId3"/>
          <a:stretch>
            <a:fillRect/>
          </a:stretch>
        </p:blipFill>
        <p:spPr>
          <a:xfrm>
            <a:off x="4627853" y="3729255"/>
            <a:ext cx="6667500" cy="2992220"/>
          </a:xfrm>
          <a:prstGeom prst="rect">
            <a:avLst/>
          </a:prstGeom>
        </p:spPr>
      </p:pic>
      <p:sp>
        <p:nvSpPr>
          <p:cNvPr id="8" name="Oval 7"/>
          <p:cNvSpPr/>
          <p:nvPr/>
        </p:nvSpPr>
        <p:spPr>
          <a:xfrm>
            <a:off x="1251678" y="799564"/>
            <a:ext cx="2604655" cy="2026080"/>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an integer value in memory,</a:t>
            </a:r>
          </a:p>
          <a:p>
            <a:pPr algn="ctr"/>
            <a:r>
              <a:rPr lang="en-US" dirty="0" err="1">
                <a:solidFill>
                  <a:schemeClr val="tx1"/>
                </a:solidFill>
              </a:rPr>
              <a:t>i</a:t>
            </a:r>
            <a:r>
              <a:rPr lang="en-US" dirty="0" err="1" smtClean="0">
                <a:solidFill>
                  <a:schemeClr val="tx1"/>
                </a:solidFill>
              </a:rPr>
              <a:t>nt</a:t>
            </a:r>
            <a:r>
              <a:rPr lang="en-US" dirty="0" smtClean="0">
                <a:solidFill>
                  <a:schemeClr val="tx1"/>
                </a:solidFill>
              </a:rPr>
              <a:t> x=8;</a:t>
            </a:r>
            <a:endParaRPr lang="en-US" dirty="0">
              <a:solidFill>
                <a:schemeClr val="tx1"/>
              </a:solidFill>
            </a:endParaRPr>
          </a:p>
        </p:txBody>
      </p:sp>
      <p:sp>
        <p:nvSpPr>
          <p:cNvPr id="9" name="Oval 8"/>
          <p:cNvSpPr/>
          <p:nvPr/>
        </p:nvSpPr>
        <p:spPr>
          <a:xfrm>
            <a:off x="1196248" y="3935276"/>
            <a:ext cx="3066189" cy="2607323"/>
          </a:xfrm>
          <a:prstGeom prst="ellipse">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Storing a list of numbers in memory: Using array we can store list of number of same type, array is always stored as one contiguous block of memory</a:t>
            </a:r>
            <a:endParaRPr lang="en-US" dirty="0">
              <a:solidFill>
                <a:schemeClr val="tx1"/>
              </a:solidFill>
            </a:endParaRPr>
          </a:p>
        </p:txBody>
      </p:sp>
      <p:sp>
        <p:nvSpPr>
          <p:cNvPr id="10" name="Rectangle 9"/>
          <p:cNvSpPr/>
          <p:nvPr/>
        </p:nvSpPr>
        <p:spPr>
          <a:xfrm>
            <a:off x="8354291" y="3024324"/>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
        <p:nvSpPr>
          <p:cNvPr id="11" name="Rectangle 10"/>
          <p:cNvSpPr/>
          <p:nvPr/>
        </p:nvSpPr>
        <p:spPr>
          <a:xfrm>
            <a:off x="8354291" y="6542599"/>
            <a:ext cx="1898072" cy="31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Memory Manager</a:t>
            </a:r>
          </a:p>
          <a:p>
            <a:pPr algn="ctr"/>
            <a:endParaRPr lang="en-US" dirty="0"/>
          </a:p>
        </p:txBody>
      </p:sp>
    </p:spTree>
    <p:extLst>
      <p:ext uri="{BB962C8B-B14F-4D97-AF65-F5344CB8AC3E}">
        <p14:creationId xmlns:p14="http://schemas.microsoft.com/office/powerpoint/2010/main" val="11295245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325</TotalTime>
  <Words>619</Words>
  <Application>Microsoft Office PowerPoint</Application>
  <PresentationFormat>Widescreen</PresentationFormat>
  <Paragraphs>124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vt:lpstr>
      <vt:lpstr>Gill Sans MT</vt:lpstr>
      <vt:lpstr>Times New Roman</vt:lpstr>
      <vt:lpstr>Badge</vt:lpstr>
      <vt:lpstr>Module 4</vt:lpstr>
      <vt:lpstr>Topics</vt:lpstr>
      <vt:lpstr>Dynamic memory allocation</vt:lpstr>
      <vt:lpstr> </vt:lpstr>
      <vt:lpstr> </vt:lpstr>
      <vt:lpstr> </vt:lpstr>
      <vt:lpstr> </vt:lpstr>
      <vt:lpstr>   </vt:lpstr>
      <vt:lpstr> </vt:lpstr>
      <vt:lpstr> </vt:lpstr>
      <vt:lpstr>    </vt:lpstr>
      <vt:lpstr> </vt:lpstr>
      <vt:lpstr> </vt:lpstr>
      <vt:lpstr>Linked list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150</cp:revision>
  <dcterms:created xsi:type="dcterms:W3CDTF">2017-11-09T22:54:09Z</dcterms:created>
  <dcterms:modified xsi:type="dcterms:W3CDTF">2017-11-12T02:43:00Z</dcterms:modified>
</cp:coreProperties>
</file>