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handoutMasterIdLst>
    <p:handoutMasterId r:id="rId28"/>
  </p:handoutMasterIdLst>
  <p:sldIdLst>
    <p:sldId id="256" r:id="rId2"/>
    <p:sldId id="260" r:id="rId3"/>
    <p:sldId id="257" r:id="rId4"/>
    <p:sldId id="282" r:id="rId5"/>
    <p:sldId id="258" r:id="rId6"/>
    <p:sldId id="259"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6" r:id="rId20"/>
    <p:sldId id="275"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FFA02B-6878-46B7-A907-02F76A7ABF30}"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6F907-BB61-45EE-8FC7-C91FDA33A6E2}" type="slidenum">
              <a:rPr lang="en-US" smtClean="0"/>
              <a:t>‹#›</a:t>
            </a:fld>
            <a:endParaRPr lang="en-US"/>
          </a:p>
        </p:txBody>
      </p:sp>
    </p:spTree>
    <p:extLst>
      <p:ext uri="{BB962C8B-B14F-4D97-AF65-F5344CB8AC3E}">
        <p14:creationId xmlns:p14="http://schemas.microsoft.com/office/powerpoint/2010/main" val="746348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A06A6-27E2-4AC2-9CFF-69C366B0A938}" type="datetimeFigureOut">
              <a:rPr lang="en-US" smtClean="0"/>
              <a:t>4/17/2018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2E171-F8AB-45FD-953B-B299A2434E7D}" type="slidenum">
              <a:rPr lang="en-US" smtClean="0"/>
              <a:t>‹#›</a:t>
            </a:fld>
            <a:endParaRPr lang="en-US"/>
          </a:p>
        </p:txBody>
      </p:sp>
    </p:spTree>
    <p:extLst>
      <p:ext uri="{BB962C8B-B14F-4D97-AF65-F5344CB8AC3E}">
        <p14:creationId xmlns:p14="http://schemas.microsoft.com/office/powerpoint/2010/main" val="368466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a:prstGeom prst="rect">
            <a:avLst/>
          </a:prstGeo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a:prstGeom prst="rect">
            <a:avLst/>
          </a:prstGeo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381000" y="6457434"/>
            <a:ext cx="8339629" cy="369332"/>
          </a:xfrm>
          <a:prstGeom prst="rect">
            <a:avLst/>
          </a:prstGeom>
          <a:noFill/>
        </p:spPr>
        <p:txBody>
          <a:bodyPr wrap="square" rtlCol="0">
            <a:spAutoFit/>
          </a:bodyPr>
          <a:lstStyle/>
          <a:p>
            <a:r>
              <a:rPr lang="en-US" dirty="0" smtClean="0"/>
              <a:t>Unit 5: Oracle &amp; DB2</a:t>
            </a:r>
            <a:r>
              <a:rPr lang="en-US" baseline="0" dirty="0" smtClean="0"/>
              <a:t> Architecture	              Subject Faculty: </a:t>
            </a:r>
            <a:r>
              <a:rPr lang="en-US" dirty="0" smtClean="0"/>
              <a:t> Aradhana</a:t>
            </a:r>
            <a:r>
              <a:rPr lang="en-US" baseline="0" dirty="0" smtClean="0"/>
              <a:t> Singh</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a:prstGeom prst="rect">
            <a:avLst/>
          </a:prstGeo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a:prstGeom prst="rect">
            <a:avLst/>
          </a:prstGeo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4/17/2018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5</a:t>
            </a:r>
            <a:br>
              <a:rPr lang="en-US" dirty="0" smtClean="0"/>
            </a:br>
            <a:r>
              <a:rPr lang="en-US" dirty="0" smtClean="0"/>
              <a:t>ORACLE &amp; DB2 Architecture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2272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ORACLE Processes (Background Processes)</a:t>
            </a:r>
          </a:p>
        </p:txBody>
      </p:sp>
      <p:sp>
        <p:nvSpPr>
          <p:cNvPr id="3" name="Content Placeholder 2"/>
          <p:cNvSpPr>
            <a:spLocks noGrp="1"/>
          </p:cNvSpPr>
          <p:nvPr>
            <p:ph idx="1"/>
          </p:nvPr>
        </p:nvSpPr>
        <p:spPr/>
        <p:txBody>
          <a:bodyPr>
            <a:normAutofit fontScale="92500"/>
          </a:bodyPr>
          <a:lstStyle/>
          <a:p>
            <a:r>
              <a:rPr lang="en-US" dirty="0"/>
              <a:t>The </a:t>
            </a:r>
            <a:r>
              <a:rPr lang="en-US" b="1" dirty="0"/>
              <a:t>database writer process (</a:t>
            </a:r>
            <a:r>
              <a:rPr lang="en-US" b="1" dirty="0" err="1"/>
              <a:t>DBWn</a:t>
            </a:r>
            <a:r>
              <a:rPr lang="en-US" b="1" dirty="0"/>
              <a:t>)</a:t>
            </a:r>
            <a:r>
              <a:rPr lang="en-US" dirty="0"/>
              <a:t> writes the contents of buffers to </a:t>
            </a:r>
            <a:r>
              <a:rPr lang="en-US" dirty="0" err="1"/>
              <a:t>datafiles</a:t>
            </a:r>
            <a:r>
              <a:rPr lang="en-US" dirty="0" smtClean="0"/>
              <a:t>.</a:t>
            </a:r>
          </a:p>
          <a:p>
            <a:endParaRPr lang="en-US" dirty="0" smtClean="0"/>
          </a:p>
          <a:p>
            <a:r>
              <a:rPr lang="en-US" dirty="0"/>
              <a:t>The </a:t>
            </a:r>
            <a:r>
              <a:rPr lang="en-US" b="1" dirty="0"/>
              <a:t>log writer process (LGWR)</a:t>
            </a:r>
            <a:r>
              <a:rPr lang="en-US" dirty="0"/>
              <a:t> is responsible for redo log buffer management—writing the redo log buffer to a redo log file on disk. LGWR writes all redo entries that have been copied into the buffer since the last time it wrote</a:t>
            </a:r>
            <a:r>
              <a:rPr lang="en-US" dirty="0" smtClean="0"/>
              <a:t>.</a:t>
            </a:r>
          </a:p>
          <a:p>
            <a:endParaRPr lang="en-US" dirty="0"/>
          </a:p>
          <a:p>
            <a:r>
              <a:rPr lang="en-US" dirty="0"/>
              <a:t>The </a:t>
            </a:r>
            <a:r>
              <a:rPr lang="en-US" b="1" dirty="0"/>
              <a:t>archiver process (</a:t>
            </a:r>
            <a:r>
              <a:rPr lang="en-US" b="1" dirty="0" err="1"/>
              <a:t>ARCn</a:t>
            </a:r>
            <a:r>
              <a:rPr lang="en-US" b="1" dirty="0"/>
              <a:t>)</a:t>
            </a:r>
            <a:r>
              <a:rPr lang="en-US" dirty="0"/>
              <a:t> copies redo log files to a designated storage device after a log switch has occurred. </a:t>
            </a:r>
            <a:r>
              <a:rPr lang="en-US" dirty="0" err="1"/>
              <a:t>ARC</a:t>
            </a:r>
            <a:r>
              <a:rPr lang="en-US" i="1" dirty="0" err="1"/>
              <a:t>n</a:t>
            </a:r>
            <a:r>
              <a:rPr lang="en-US" dirty="0"/>
              <a:t> processes are present only when the database is in ARCHIVELOG mode, and automatic archiving is enabled.</a:t>
            </a:r>
          </a:p>
        </p:txBody>
      </p:sp>
    </p:spTree>
    <p:extLst>
      <p:ext uri="{BB962C8B-B14F-4D97-AF65-F5344CB8AC3E}">
        <p14:creationId xmlns:p14="http://schemas.microsoft.com/office/powerpoint/2010/main" val="2479532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ORACLE Processes (Background Processes)</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When a </a:t>
            </a:r>
            <a:r>
              <a:rPr lang="en-US" b="1" dirty="0"/>
              <a:t>checkpoint</a:t>
            </a:r>
            <a:r>
              <a:rPr lang="en-US" dirty="0"/>
              <a:t> occurs, Oracle must update the headers of all </a:t>
            </a:r>
            <a:r>
              <a:rPr lang="en-US" dirty="0" err="1"/>
              <a:t>datafiles</a:t>
            </a:r>
            <a:r>
              <a:rPr lang="en-US" dirty="0"/>
              <a:t> to record the details of the checkpoint. This is done by the </a:t>
            </a:r>
            <a:r>
              <a:rPr lang="en-US" b="1" dirty="0"/>
              <a:t>CKPT </a:t>
            </a:r>
            <a:r>
              <a:rPr lang="en-US" b="1" dirty="0" err="1"/>
              <a:t>process</a:t>
            </a:r>
            <a:r>
              <a:rPr lang="en-US" dirty="0" err="1"/>
              <a:t>.The</a:t>
            </a:r>
            <a:r>
              <a:rPr lang="en-US" dirty="0"/>
              <a:t> CKPT process does not write blocks to disk; </a:t>
            </a:r>
            <a:r>
              <a:rPr lang="en-US" dirty="0" err="1"/>
              <a:t>DBW</a:t>
            </a:r>
            <a:r>
              <a:rPr lang="en-US" i="1" dirty="0" err="1"/>
              <a:t>n</a:t>
            </a:r>
            <a:r>
              <a:rPr lang="en-US" dirty="0"/>
              <a:t> always performs that work</a:t>
            </a:r>
            <a:r>
              <a:rPr lang="en-US" dirty="0" smtClean="0"/>
              <a:t>.</a:t>
            </a:r>
          </a:p>
          <a:p>
            <a:endParaRPr lang="en-US" dirty="0"/>
          </a:p>
          <a:p>
            <a:r>
              <a:rPr lang="en-US" dirty="0"/>
              <a:t>The </a:t>
            </a:r>
            <a:r>
              <a:rPr lang="en-US" b="1" dirty="0"/>
              <a:t>system monitor process (SMON)</a:t>
            </a:r>
            <a:r>
              <a:rPr lang="en-US" dirty="0"/>
              <a:t> performs recovery, if necessary, at instance startup. SMON is also responsible for </a:t>
            </a:r>
            <a:r>
              <a:rPr lang="en-US" b="1" dirty="0"/>
              <a:t>cleaning up temporary segments that are no longer in use</a:t>
            </a:r>
            <a:r>
              <a:rPr lang="en-US" dirty="0"/>
              <a:t> and for coalescing contiguous free extents within dictionary managed tablespaces</a:t>
            </a:r>
            <a:r>
              <a:rPr lang="en-US" dirty="0" smtClean="0"/>
              <a:t>.</a:t>
            </a:r>
          </a:p>
          <a:p>
            <a:endParaRPr lang="en-US" dirty="0" smtClean="0"/>
          </a:p>
          <a:p>
            <a:r>
              <a:rPr lang="en-US" dirty="0"/>
              <a:t>The </a:t>
            </a:r>
            <a:r>
              <a:rPr lang="en-US" b="1" dirty="0"/>
              <a:t>process monitor (PMON)</a:t>
            </a:r>
            <a:r>
              <a:rPr lang="en-US" dirty="0"/>
              <a:t> performs </a:t>
            </a:r>
            <a:r>
              <a:rPr lang="en-US" b="1" dirty="0"/>
              <a:t>process recovery when a user process fails.</a:t>
            </a:r>
            <a:r>
              <a:rPr lang="en-US" dirty="0"/>
              <a:t> PMON is responsible for cleaning up the database buffer cache and freeing resources that the user process was using. For example, it resets the status of the active transaction table, releases locks, and removes the process ID from the list of active processes.</a:t>
            </a:r>
            <a:endParaRPr lang="en-US" dirty="0" smtClean="0"/>
          </a:p>
          <a:p>
            <a:endParaRPr lang="en-US" dirty="0" smtClean="0"/>
          </a:p>
          <a:p>
            <a:endParaRPr lang="en-US" dirty="0"/>
          </a:p>
        </p:txBody>
      </p:sp>
    </p:spTree>
    <p:extLst>
      <p:ext uri="{BB962C8B-B14F-4D97-AF65-F5344CB8AC3E}">
        <p14:creationId xmlns:p14="http://schemas.microsoft.com/office/powerpoint/2010/main" val="2179121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ORACLE Processes (Background Processes)</a:t>
            </a:r>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err="1"/>
              <a:t>recoverer</a:t>
            </a:r>
            <a:r>
              <a:rPr lang="en-US" b="1" dirty="0"/>
              <a:t> process (RECO)</a:t>
            </a:r>
            <a:r>
              <a:rPr lang="en-US" dirty="0"/>
              <a:t> is a background process used with the distributed database configuration that automatically resolves failures involving distributed transactions. The RECO process of a node automatically connects to other databases involved in an in-doubt distributed transaction</a:t>
            </a:r>
            <a:r>
              <a:rPr lang="en-US" dirty="0" smtClean="0"/>
              <a:t>.</a:t>
            </a:r>
          </a:p>
          <a:p>
            <a:endParaRPr lang="en-US" dirty="0"/>
          </a:p>
          <a:p>
            <a:r>
              <a:rPr lang="en-US" b="1" dirty="0"/>
              <a:t>Job queue processes </a:t>
            </a:r>
            <a:r>
              <a:rPr lang="en-US" dirty="0"/>
              <a:t>are used for batch processing. They run user jobs. They can be viewed as a scheduler service that can be used to schedule jobs as PL/SQL statements or procedures on an Oracle instance. Given a start date and an interval, the job queue processes try to run the job at the next occurrence of the interval</a:t>
            </a:r>
            <a:r>
              <a:rPr lang="en-US" dirty="0" smtClean="0"/>
              <a:t>.</a:t>
            </a:r>
          </a:p>
          <a:p>
            <a:endParaRPr lang="en-US" dirty="0"/>
          </a:p>
          <a:p>
            <a:r>
              <a:rPr lang="en-US" dirty="0"/>
              <a:t>The </a:t>
            </a:r>
            <a:r>
              <a:rPr lang="en-US" b="1" dirty="0"/>
              <a:t>queue monitor process</a:t>
            </a:r>
            <a:r>
              <a:rPr lang="en-US" dirty="0"/>
              <a:t> is an optional background process for Oracle Streams Advanced Queuing, which monitors the message queues. You can configure up to 10 queue monitor processes. These processes, like the job queue processes, are different from other Oracle background processes in that process failure does not cause the instance to fail.</a:t>
            </a:r>
          </a:p>
        </p:txBody>
      </p:sp>
    </p:spTree>
    <p:extLst>
      <p:ext uri="{BB962C8B-B14F-4D97-AF65-F5344CB8AC3E}">
        <p14:creationId xmlns:p14="http://schemas.microsoft.com/office/powerpoint/2010/main" val="1748711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86200"/>
            <a:ext cx="8229600" cy="990600"/>
          </a:xfrm>
        </p:spPr>
        <p:txBody>
          <a:bodyPr/>
          <a:lstStyle/>
          <a:p>
            <a:r>
              <a:rPr lang="en-US" dirty="0" smtClean="0"/>
              <a:t>ORACLE Architecture (Database)</a:t>
            </a:r>
            <a:endParaRPr lang="en-US" dirty="0"/>
          </a:p>
        </p:txBody>
      </p:sp>
    </p:spTree>
    <p:extLst>
      <p:ext uri="{BB962C8B-B14F-4D97-AF65-F5344CB8AC3E}">
        <p14:creationId xmlns:p14="http://schemas.microsoft.com/office/powerpoint/2010/main" val="872298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Database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After starting an instance, Oracle associates the instance with the specified database. This is a </a:t>
            </a:r>
            <a:r>
              <a:rPr lang="en-US" b="1" dirty="0"/>
              <a:t>mounted database</a:t>
            </a:r>
            <a:r>
              <a:rPr lang="en-US" dirty="0"/>
              <a:t>. The database is then ready to be opened, which makes it accessible to authorized </a:t>
            </a:r>
            <a:r>
              <a:rPr lang="en-US" dirty="0" smtClean="0"/>
              <a:t>users.</a:t>
            </a:r>
          </a:p>
          <a:p>
            <a:endParaRPr lang="en-US" dirty="0"/>
          </a:p>
          <a:p>
            <a:r>
              <a:rPr lang="en-IN" dirty="0" smtClean="0"/>
              <a:t>A </a:t>
            </a:r>
            <a:r>
              <a:rPr lang="en-IN" dirty="0"/>
              <a:t>database is a collection of data on disk in one or more files on a database server that collects and maintains related information. </a:t>
            </a:r>
            <a:endParaRPr lang="en-IN" dirty="0" smtClean="0"/>
          </a:p>
          <a:p>
            <a:endParaRPr lang="en-IN" dirty="0"/>
          </a:p>
          <a:p>
            <a:r>
              <a:rPr lang="en-IN" dirty="0" smtClean="0"/>
              <a:t>The </a:t>
            </a:r>
            <a:r>
              <a:rPr lang="en-IN" dirty="0"/>
              <a:t>database consists of various physical and logical structures. The table is the most important logical structure having rows and </a:t>
            </a:r>
            <a:r>
              <a:rPr lang="en-IN" dirty="0" smtClean="0"/>
              <a:t>columns.</a:t>
            </a:r>
          </a:p>
          <a:p>
            <a:endParaRPr lang="en-IN" dirty="0"/>
          </a:p>
          <a:p>
            <a:r>
              <a:rPr lang="en-IN" dirty="0" smtClean="0"/>
              <a:t>A  </a:t>
            </a:r>
            <a:r>
              <a:rPr lang="en-IN" dirty="0"/>
              <a:t>database provides a level of security to prevent unauthorized access to the data</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9053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database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Starts an Instance: </a:t>
            </a:r>
            <a:r>
              <a:rPr lang="en-US" dirty="0"/>
              <a:t>When Oracle starts an instance</a:t>
            </a:r>
            <a:r>
              <a:rPr lang="en-US" dirty="0" smtClean="0"/>
              <a:t>,</a:t>
            </a:r>
            <a:r>
              <a:rPr lang="en-US" dirty="0"/>
              <a:t>  it allocates an SGA, which is a shared area of memory used for database information, and creates background processes. At this point, no database is associated with these memory structures and processes</a:t>
            </a:r>
            <a:r>
              <a:rPr lang="en-US" dirty="0" smtClean="0"/>
              <a:t>.</a:t>
            </a:r>
          </a:p>
          <a:p>
            <a:endParaRPr lang="en-US" dirty="0" smtClean="0"/>
          </a:p>
          <a:p>
            <a:r>
              <a:rPr lang="en-US" b="1" dirty="0" smtClean="0"/>
              <a:t>Database is Mounted</a:t>
            </a:r>
            <a:r>
              <a:rPr lang="en-US" dirty="0" smtClean="0"/>
              <a:t>: </a:t>
            </a:r>
            <a:r>
              <a:rPr lang="en-US" dirty="0"/>
              <a:t>The instance mounts a database to associate the database with that instance. To mount the database, the instance finds the database control files and opens them. Control files are specified in the CONTROL_FILES initialization parameter in the parameter file used to start the instance. Oracle then reads the control files to get the names of the database's </a:t>
            </a:r>
            <a:r>
              <a:rPr lang="en-US" dirty="0" smtClean="0"/>
              <a:t>data files </a:t>
            </a:r>
            <a:r>
              <a:rPr lang="en-US" dirty="0"/>
              <a:t>and redo log files</a:t>
            </a:r>
            <a:r>
              <a:rPr lang="en-US" dirty="0" smtClean="0"/>
              <a:t>.</a:t>
            </a:r>
          </a:p>
          <a:p>
            <a:endParaRPr lang="en-US" dirty="0" smtClean="0"/>
          </a:p>
          <a:p>
            <a:r>
              <a:rPr lang="en-US" b="1" dirty="0" smtClean="0"/>
              <a:t>Open the Database</a:t>
            </a:r>
            <a:r>
              <a:rPr lang="en-US" dirty="0" smtClean="0"/>
              <a:t>: Either in READ Only mode or WRITE mode.</a:t>
            </a:r>
          </a:p>
          <a:p>
            <a:endParaRPr lang="en-US" dirty="0"/>
          </a:p>
        </p:txBody>
      </p:sp>
    </p:spTree>
    <p:extLst>
      <p:ext uri="{BB962C8B-B14F-4D97-AF65-F5344CB8AC3E}">
        <p14:creationId xmlns:p14="http://schemas.microsoft.com/office/powerpoint/2010/main" val="2853922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Shutdown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Close the Database</a:t>
            </a:r>
            <a:r>
              <a:rPr lang="en-US" dirty="0" smtClean="0"/>
              <a:t>: </a:t>
            </a:r>
            <a:r>
              <a:rPr lang="en-US" dirty="0"/>
              <a:t>Oracle writes all database data and recovery data in the SGA to the </a:t>
            </a:r>
            <a:r>
              <a:rPr lang="en-US" dirty="0" smtClean="0"/>
              <a:t>data files </a:t>
            </a:r>
            <a:r>
              <a:rPr lang="en-US" dirty="0"/>
              <a:t>and redo log files, respectively. Next, Oracle closes all online </a:t>
            </a:r>
            <a:r>
              <a:rPr lang="en-US" dirty="0" smtClean="0"/>
              <a:t>data files </a:t>
            </a:r>
            <a:r>
              <a:rPr lang="en-US" dirty="0"/>
              <a:t>and redo log files</a:t>
            </a:r>
            <a:r>
              <a:rPr lang="en-US" dirty="0" smtClean="0"/>
              <a:t>.</a:t>
            </a:r>
          </a:p>
          <a:p>
            <a:endParaRPr lang="en-US" dirty="0" smtClean="0"/>
          </a:p>
          <a:p>
            <a:r>
              <a:rPr lang="en-US" b="1" dirty="0" smtClean="0"/>
              <a:t>Unmount the Database</a:t>
            </a:r>
            <a:r>
              <a:rPr lang="en-US" dirty="0" smtClean="0"/>
              <a:t>: After </a:t>
            </a:r>
            <a:r>
              <a:rPr lang="en-US" dirty="0"/>
              <a:t>the database is closed, Oracle unmounts the database to disassociate it from the instance. At this point, the instance remains in the memory of your </a:t>
            </a:r>
            <a:r>
              <a:rPr lang="en-US" dirty="0" smtClean="0"/>
              <a:t>computer. After </a:t>
            </a:r>
            <a:r>
              <a:rPr lang="en-US" dirty="0"/>
              <a:t>a database is unmounted, Oracle closes the control files of the database</a:t>
            </a:r>
            <a:r>
              <a:rPr lang="en-US" dirty="0" smtClean="0"/>
              <a:t>.</a:t>
            </a:r>
          </a:p>
          <a:p>
            <a:endParaRPr lang="en-US" dirty="0"/>
          </a:p>
          <a:p>
            <a:r>
              <a:rPr lang="en-US" b="1" dirty="0" smtClean="0"/>
              <a:t>Shutdown an Instance</a:t>
            </a:r>
            <a:r>
              <a:rPr lang="en-US" dirty="0" smtClean="0"/>
              <a:t>: </a:t>
            </a:r>
            <a:r>
              <a:rPr lang="en-US" dirty="0"/>
              <a:t>The final step in database shutdown is shutting down the instance. When you shut down an instance, the SGA is removed from memory and the background processes are terminated.</a:t>
            </a:r>
          </a:p>
          <a:p>
            <a:endParaRPr lang="en-US" dirty="0"/>
          </a:p>
          <a:p>
            <a:endParaRPr lang="en-US" dirty="0"/>
          </a:p>
        </p:txBody>
      </p:sp>
    </p:spTree>
    <p:extLst>
      <p:ext uri="{BB962C8B-B14F-4D97-AF65-F5344CB8AC3E}">
        <p14:creationId xmlns:p14="http://schemas.microsoft.com/office/powerpoint/2010/main" val="1966085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86200"/>
            <a:ext cx="8229600" cy="990600"/>
          </a:xfrm>
        </p:spPr>
        <p:txBody>
          <a:bodyPr/>
          <a:lstStyle/>
          <a:p>
            <a:r>
              <a:rPr lang="en-US" dirty="0" smtClean="0"/>
              <a:t>ORACLE SQL Processing</a:t>
            </a:r>
            <a:endParaRPr lang="en-US" dirty="0"/>
          </a:p>
        </p:txBody>
      </p:sp>
    </p:spTree>
    <p:extLst>
      <p:ext uri="{BB962C8B-B14F-4D97-AF65-F5344CB8AC3E}">
        <p14:creationId xmlns:p14="http://schemas.microsoft.com/office/powerpoint/2010/main" val="90109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SQL Processing</a:t>
            </a:r>
            <a:endParaRPr lang="en-US" dirty="0"/>
          </a:p>
        </p:txBody>
      </p:sp>
      <p:sp>
        <p:nvSpPr>
          <p:cNvPr id="4" name="AutoShape 2" descr="Fig 1 Stages of SQL Processing in Ora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67740"/>
            <a:ext cx="6629400" cy="5390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5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86200"/>
            <a:ext cx="8229600" cy="990600"/>
          </a:xfrm>
        </p:spPr>
        <p:txBody>
          <a:bodyPr/>
          <a:lstStyle/>
          <a:p>
            <a:r>
              <a:rPr lang="en-US" dirty="0" smtClean="0"/>
              <a:t>DB2</a:t>
            </a:r>
            <a:endParaRPr lang="en-US" dirty="0"/>
          </a:p>
        </p:txBody>
      </p:sp>
    </p:spTree>
    <p:extLst>
      <p:ext uri="{BB962C8B-B14F-4D97-AF65-F5344CB8AC3E}">
        <p14:creationId xmlns:p14="http://schemas.microsoft.com/office/powerpoint/2010/main" val="3529580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86200"/>
            <a:ext cx="8229600" cy="990600"/>
          </a:xfrm>
        </p:spPr>
        <p:txBody>
          <a:bodyPr/>
          <a:lstStyle/>
          <a:p>
            <a:r>
              <a:rPr lang="en-US" dirty="0" smtClean="0"/>
              <a:t>ORACLE Architecture (Instance)</a:t>
            </a:r>
            <a:endParaRPr lang="en-US" dirty="0"/>
          </a:p>
        </p:txBody>
      </p:sp>
    </p:spTree>
    <p:extLst>
      <p:ext uri="{BB962C8B-B14F-4D97-AF65-F5344CB8AC3E}">
        <p14:creationId xmlns:p14="http://schemas.microsoft.com/office/powerpoint/2010/main" val="3144745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DB2 is a database product from IBM. It is a Relational Database Management System (RDBMS). </a:t>
            </a:r>
            <a:endParaRPr lang="en-US" dirty="0" smtClean="0"/>
          </a:p>
          <a:p>
            <a:endParaRPr lang="en-US" dirty="0"/>
          </a:p>
          <a:p>
            <a:r>
              <a:rPr lang="en-US" dirty="0" smtClean="0"/>
              <a:t>DB2 </a:t>
            </a:r>
            <a:r>
              <a:rPr lang="en-US" dirty="0"/>
              <a:t>is designed to store, analyze and retrieve the data efficiently. </a:t>
            </a:r>
            <a:endParaRPr lang="en-US" dirty="0" smtClean="0"/>
          </a:p>
          <a:p>
            <a:endParaRPr lang="en-US" dirty="0"/>
          </a:p>
          <a:p>
            <a:r>
              <a:rPr lang="en-US" dirty="0" smtClean="0"/>
              <a:t>DB2 </a:t>
            </a:r>
            <a:r>
              <a:rPr lang="en-US" dirty="0"/>
              <a:t>product is extended with the support of Object-Oriented features and non-relational structures with XML.</a:t>
            </a:r>
          </a:p>
        </p:txBody>
      </p:sp>
    </p:spTree>
    <p:extLst>
      <p:ext uri="{BB962C8B-B14F-4D97-AF65-F5344CB8AC3E}">
        <p14:creationId xmlns:p14="http://schemas.microsoft.com/office/powerpoint/2010/main" val="3566563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DB2 Instance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An Instance is a logical environment </a:t>
            </a:r>
            <a:r>
              <a:rPr lang="en-US" dirty="0"/>
              <a:t>for DB2 Database Manager. Using instance, you can manage databases. Depending on our requirements, you can create multiple instances on one physical machine. </a:t>
            </a:r>
            <a:endParaRPr lang="en-US" dirty="0" smtClean="0"/>
          </a:p>
          <a:p>
            <a:endParaRPr lang="en-US" dirty="0"/>
          </a:p>
          <a:p>
            <a:r>
              <a:rPr lang="en-US" b="1" dirty="0" smtClean="0"/>
              <a:t>The </a:t>
            </a:r>
            <a:r>
              <a:rPr lang="en-US" b="1" dirty="0"/>
              <a:t>contents of Instance directory are:</a:t>
            </a:r>
          </a:p>
          <a:p>
            <a:pPr lvl="1"/>
            <a:r>
              <a:rPr lang="en-US" b="1" dirty="0"/>
              <a:t>Database Manager Configuration file</a:t>
            </a:r>
          </a:p>
          <a:p>
            <a:pPr lvl="1"/>
            <a:r>
              <a:rPr lang="en-US" b="1" dirty="0"/>
              <a:t>System Database Directory</a:t>
            </a:r>
          </a:p>
          <a:p>
            <a:pPr lvl="1"/>
            <a:r>
              <a:rPr lang="en-US" b="1" dirty="0"/>
              <a:t>Node Directory</a:t>
            </a:r>
          </a:p>
          <a:p>
            <a:pPr lvl="1"/>
            <a:r>
              <a:rPr lang="en-US" b="1" dirty="0"/>
              <a:t>Node Configuration File [db2nodes.cfg]</a:t>
            </a:r>
          </a:p>
          <a:p>
            <a:pPr lvl="1"/>
            <a:r>
              <a:rPr lang="en-US" b="1" dirty="0"/>
              <a:t>Debugging files, dump files</a:t>
            </a:r>
          </a:p>
          <a:p>
            <a:endParaRPr lang="en-US" dirty="0" smtClean="0"/>
          </a:p>
          <a:p>
            <a:r>
              <a:rPr lang="en-US" dirty="0" smtClean="0"/>
              <a:t>For </a:t>
            </a:r>
            <a:r>
              <a:rPr lang="en-US" dirty="0"/>
              <a:t>DB2 Database Server, the default instance is “DB2”. It is not possible to change the location of Instance directory after its creation. An instance can manage multiple databases. In an instance, each database has a unique name, its own set of catalog tables, configurations files, authorities and privileges.</a:t>
            </a:r>
          </a:p>
          <a:p>
            <a:endParaRPr lang="en-US" dirty="0"/>
          </a:p>
        </p:txBody>
      </p:sp>
    </p:spTree>
    <p:extLst>
      <p:ext uri="{BB962C8B-B14F-4D97-AF65-F5344CB8AC3E}">
        <p14:creationId xmlns:p14="http://schemas.microsoft.com/office/powerpoint/2010/main" val="180205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DB2 Instance Architecture</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543800" cy="516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258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DB2 Database</a:t>
            </a:r>
            <a:endParaRPr lang="en-US" dirty="0"/>
          </a:p>
        </p:txBody>
      </p:sp>
      <p:sp>
        <p:nvSpPr>
          <p:cNvPr id="3" name="Content Placeholder 2"/>
          <p:cNvSpPr>
            <a:spLocks noGrp="1"/>
          </p:cNvSpPr>
          <p:nvPr>
            <p:ph idx="1"/>
          </p:nvPr>
        </p:nvSpPr>
        <p:spPr/>
        <p:txBody>
          <a:bodyPr>
            <a:normAutofit/>
          </a:bodyPr>
          <a:lstStyle/>
          <a:p>
            <a:r>
              <a:rPr lang="en-US" sz="2000" b="1" dirty="0"/>
              <a:t>A database is a collection of Tables, Schemas, </a:t>
            </a:r>
            <a:r>
              <a:rPr lang="en-US" sz="2000" b="1" dirty="0" err="1"/>
              <a:t>Bufferpools</a:t>
            </a:r>
            <a:r>
              <a:rPr lang="en-US" sz="2000" b="1" dirty="0"/>
              <a:t>, Logs, Storage groups and Tablespaces </a:t>
            </a:r>
            <a:r>
              <a:rPr lang="en-US" sz="2000" dirty="0"/>
              <a:t>working together to handle database operations efficiently.</a:t>
            </a:r>
          </a:p>
        </p:txBody>
      </p:sp>
      <p:sp>
        <p:nvSpPr>
          <p:cNvPr id="4" name="AutoShape 2" descr="Databas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38400"/>
            <a:ext cx="38322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95010" y="2835902"/>
            <a:ext cx="3924589" cy="2862322"/>
          </a:xfrm>
          <a:prstGeom prst="rect">
            <a:avLst/>
          </a:prstGeom>
        </p:spPr>
        <p:txBody>
          <a:bodyPr wrap="square">
            <a:spAutoFit/>
          </a:bodyPr>
          <a:lstStyle/>
          <a:p>
            <a:pPr marL="285750" indent="-285750">
              <a:buFont typeface="Arial" panose="020B0604020202020204" pitchFamily="34" charset="0"/>
              <a:buChar char="•"/>
            </a:pPr>
            <a:r>
              <a:rPr lang="en-US" sz="2000" dirty="0"/>
              <a:t>Database directory is an organized repository of databases. When you create a database, all the details about database are stored in a database directory, such as details of default storage devices, configuration files, and temporary tables list etc.</a:t>
            </a:r>
          </a:p>
        </p:txBody>
      </p:sp>
    </p:spTree>
    <p:extLst>
      <p:ext uri="{BB962C8B-B14F-4D97-AF65-F5344CB8AC3E}">
        <p14:creationId xmlns:p14="http://schemas.microsoft.com/office/powerpoint/2010/main" val="352460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DB2 Tablespaces</a:t>
            </a:r>
            <a:endParaRPr lang="en-US" dirty="0"/>
          </a:p>
        </p:txBody>
      </p:sp>
      <p:sp>
        <p:nvSpPr>
          <p:cNvPr id="4" name="AutoShape 2" descr="Tablespa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371600"/>
            <a:ext cx="3724275" cy="509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6357" y="1225689"/>
            <a:ext cx="5102225" cy="5632311"/>
          </a:xfrm>
          <a:prstGeom prst="rect">
            <a:avLst/>
          </a:prstGeom>
        </p:spPr>
        <p:txBody>
          <a:bodyPr wrap="square">
            <a:spAutoFit/>
          </a:bodyPr>
          <a:lstStyle/>
          <a:p>
            <a:pPr marL="285750" indent="-285750">
              <a:buFont typeface="Arial" panose="020B0604020202020204" pitchFamily="34" charset="0"/>
              <a:buChar char="•"/>
            </a:pPr>
            <a:r>
              <a:rPr lang="en-US" b="1" dirty="0"/>
              <a:t>A table space is a storage structure, it contains tables, indexes, large objects, and long data</a:t>
            </a:r>
            <a:r>
              <a:rPr lang="en-US" dirty="0"/>
              <a:t>. It can be used to organize data in a database into logical storage group which is related with where data stored on a system. This tablespaces are stored in database partition </a:t>
            </a:r>
            <a:r>
              <a:rPr lang="en-US" dirty="0" smtClean="0"/>
              <a:t>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Tablespaces contains one or more containers. A container can be a directory name, a device name, or a filename. In a database, a single tablespace can have several containers on the same physical storage device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Default Tablespace:</a:t>
            </a:r>
          </a:p>
          <a:p>
            <a:pPr marL="742950" lvl="1" indent="-285750">
              <a:buFont typeface="Arial" panose="020B0604020202020204" pitchFamily="34" charset="0"/>
              <a:buChar char="•"/>
            </a:pPr>
            <a:r>
              <a:rPr lang="en-US" b="1" dirty="0" smtClean="0"/>
              <a:t>Catalog </a:t>
            </a:r>
            <a:r>
              <a:rPr lang="en-US" b="1" dirty="0"/>
              <a:t>tablespace</a:t>
            </a:r>
          </a:p>
          <a:p>
            <a:pPr marL="742950" lvl="1" indent="-285750">
              <a:buFont typeface="Arial" panose="020B0604020202020204" pitchFamily="34" charset="0"/>
              <a:buChar char="•"/>
            </a:pPr>
            <a:r>
              <a:rPr lang="en-US" b="1" dirty="0"/>
              <a:t>User tablespace</a:t>
            </a:r>
          </a:p>
          <a:p>
            <a:pPr marL="742950" lvl="1" indent="-285750">
              <a:buFont typeface="Arial" panose="020B0604020202020204" pitchFamily="34" charset="0"/>
              <a:buChar char="•"/>
            </a:pPr>
            <a:r>
              <a:rPr lang="en-US" b="1" dirty="0"/>
              <a:t>Temporary tablespace</a:t>
            </a:r>
          </a:p>
          <a:p>
            <a:endParaRPr lang="en-US" dirty="0"/>
          </a:p>
        </p:txBody>
      </p:sp>
    </p:spTree>
    <p:extLst>
      <p:ext uri="{BB962C8B-B14F-4D97-AF65-F5344CB8AC3E}">
        <p14:creationId xmlns:p14="http://schemas.microsoft.com/office/powerpoint/2010/main" val="165888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DB2 Schema</a:t>
            </a:r>
            <a:endParaRPr lang="en-US" dirty="0"/>
          </a:p>
        </p:txBody>
      </p:sp>
      <p:sp>
        <p:nvSpPr>
          <p:cNvPr id="4" name="AutoShape 2" descr="schem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9143"/>
            <a:ext cx="8545571" cy="373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235342"/>
            <a:ext cx="8502196" cy="1569660"/>
          </a:xfrm>
          <a:prstGeom prst="rect">
            <a:avLst/>
          </a:prstGeom>
        </p:spPr>
        <p:txBody>
          <a:bodyPr wrap="square">
            <a:spAutoFit/>
          </a:bodyPr>
          <a:lstStyle/>
          <a:p>
            <a:r>
              <a:rPr lang="en-US" sz="1600" b="1" dirty="0"/>
              <a:t>A schema is a collection of named objects classified logically in the database.</a:t>
            </a:r>
          </a:p>
          <a:p>
            <a:r>
              <a:rPr lang="en-US" sz="1600" dirty="0"/>
              <a:t>In a database, you cannot create multiple database objects with same name. To do so, the schema provides a group environment. You can create multiple schemas in a database and you can create multiple database objects with same name, with different schema groups</a:t>
            </a:r>
            <a:r>
              <a:rPr lang="en-US" sz="1600" dirty="0" smtClean="0"/>
              <a:t>.</a:t>
            </a:r>
          </a:p>
          <a:p>
            <a:r>
              <a:rPr lang="en-US" sz="1600" b="1" dirty="0"/>
              <a:t>A schema can contain tables, functions, indices, tablespaces, procedures, triggers etc</a:t>
            </a:r>
            <a:r>
              <a:rPr lang="en-US" sz="1600" dirty="0"/>
              <a:t>.</a:t>
            </a:r>
          </a:p>
        </p:txBody>
      </p:sp>
    </p:spTree>
    <p:extLst>
      <p:ext uri="{BB962C8B-B14F-4D97-AF65-F5344CB8AC3E}">
        <p14:creationId xmlns:p14="http://schemas.microsoft.com/office/powerpoint/2010/main" val="782210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Instance</a:t>
            </a:r>
            <a:endParaRPr lang="en-US" dirty="0"/>
          </a:p>
        </p:txBody>
      </p:sp>
      <p:sp>
        <p:nvSpPr>
          <p:cNvPr id="3" name="Content Placeholder 2"/>
          <p:cNvSpPr>
            <a:spLocks noGrp="1"/>
          </p:cNvSpPr>
          <p:nvPr>
            <p:ph idx="1"/>
          </p:nvPr>
        </p:nvSpPr>
        <p:spPr>
          <a:xfrm>
            <a:off x="457200" y="1600200"/>
            <a:ext cx="7848600" cy="4525963"/>
          </a:xfrm>
        </p:spPr>
        <p:txBody>
          <a:bodyPr>
            <a:normAutofit/>
          </a:bodyPr>
          <a:lstStyle/>
          <a:p>
            <a:pPr algn="just">
              <a:buFont typeface="Wingdings" panose="05000000000000000000" pitchFamily="2" charset="2"/>
              <a:buChar char="Ø"/>
            </a:pPr>
            <a:r>
              <a:rPr lang="en-US" dirty="0"/>
              <a:t>Every running Oracle database is associated with an </a:t>
            </a:r>
            <a:r>
              <a:rPr lang="en-US" b="1" dirty="0"/>
              <a:t>Oracle instance</a:t>
            </a:r>
            <a:r>
              <a:rPr lang="en-US" dirty="0"/>
              <a:t>. </a:t>
            </a:r>
            <a:endParaRPr lang="en-US" dirty="0" smtClean="0"/>
          </a:p>
          <a:p>
            <a:pPr algn="just">
              <a:buFont typeface="Wingdings" panose="05000000000000000000" pitchFamily="2" charset="2"/>
              <a:buChar char="Ø"/>
            </a:pPr>
            <a:r>
              <a:rPr lang="en-US" dirty="0" smtClean="0"/>
              <a:t>When </a:t>
            </a:r>
            <a:r>
              <a:rPr lang="en-US" dirty="0"/>
              <a:t>a database is started on a database server (regardless of the type of computer), Oracle </a:t>
            </a:r>
            <a:r>
              <a:rPr lang="en-US" b="1" dirty="0"/>
              <a:t>allocates a memory area called the System Global Area (SGA)</a:t>
            </a:r>
            <a:r>
              <a:rPr lang="en-US" dirty="0"/>
              <a:t> and starts one or more Oracle processes. </a:t>
            </a:r>
            <a:endParaRPr lang="en-US" dirty="0" smtClean="0"/>
          </a:p>
          <a:p>
            <a:pPr algn="just">
              <a:buFont typeface="Wingdings" panose="05000000000000000000" pitchFamily="2" charset="2"/>
              <a:buChar char="Ø"/>
            </a:pPr>
            <a:r>
              <a:rPr lang="en-US" dirty="0" smtClean="0"/>
              <a:t>This </a:t>
            </a:r>
            <a:r>
              <a:rPr lang="en-US" dirty="0"/>
              <a:t>combination of the SGA and the Oracle processes is called an </a:t>
            </a:r>
            <a:r>
              <a:rPr lang="en-US" b="1" dirty="0"/>
              <a:t>Oracle instance</a:t>
            </a:r>
            <a:r>
              <a:rPr lang="en-US" dirty="0"/>
              <a:t>. </a:t>
            </a:r>
            <a:endParaRPr lang="en-US" dirty="0" smtClean="0"/>
          </a:p>
          <a:p>
            <a:pPr algn="just">
              <a:buFont typeface="Wingdings" panose="05000000000000000000" pitchFamily="2" charset="2"/>
              <a:buChar char="Ø"/>
            </a:pPr>
            <a:r>
              <a:rPr lang="en-US" dirty="0" smtClean="0"/>
              <a:t>The </a:t>
            </a:r>
            <a:r>
              <a:rPr lang="en-US" dirty="0"/>
              <a:t>memory and processes of an instance manage the associated database's data efficiently and serve the one or multiple users of the database.</a:t>
            </a:r>
          </a:p>
        </p:txBody>
      </p:sp>
      <p:sp>
        <p:nvSpPr>
          <p:cNvPr id="4" name="AutoShape 2" descr="Description of Figure 12-1 follo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410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Instance</a:t>
            </a:r>
            <a:endParaRPr lang="en-US" dirty="0"/>
          </a:p>
        </p:txBody>
      </p:sp>
      <p:sp>
        <p:nvSpPr>
          <p:cNvPr id="4" name="AutoShape 2" descr="Description of Figure 12-1 follo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55618"/>
            <a:ext cx="8357628" cy="42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51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Instance (in detail)</a:t>
            </a:r>
            <a:endParaRPr lang="en-US" dirty="0"/>
          </a:p>
        </p:txBody>
      </p:sp>
      <p:sp>
        <p:nvSpPr>
          <p:cNvPr id="4" name="AutoShape 2" descr="Description of Figure 9-1 follo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71010"/>
            <a:ext cx="7616825" cy="5058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04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Processes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When a user runs an application program (such as a Pro*C program) or an Oracle tool (such as Enterprise Manager or SQL*Plus), Oracle creates </a:t>
            </a:r>
            <a:r>
              <a:rPr lang="en-US" dirty="0" smtClean="0"/>
              <a:t>a </a:t>
            </a:r>
            <a:r>
              <a:rPr lang="en-US" b="1" dirty="0" smtClean="0"/>
              <a:t>user </a:t>
            </a:r>
            <a:r>
              <a:rPr lang="en-US" b="1" dirty="0"/>
              <a:t>process</a:t>
            </a:r>
            <a:r>
              <a:rPr lang="en-US" dirty="0"/>
              <a:t> to run the user's application.</a:t>
            </a:r>
          </a:p>
          <a:p>
            <a:endParaRPr lang="en-US" b="1" dirty="0" smtClean="0"/>
          </a:p>
          <a:p>
            <a:r>
              <a:rPr lang="en-US" b="1" dirty="0" smtClean="0"/>
              <a:t>Connection</a:t>
            </a:r>
            <a:r>
              <a:rPr lang="en-US" dirty="0"/>
              <a:t> and </a:t>
            </a:r>
            <a:r>
              <a:rPr lang="en-US" b="1" dirty="0"/>
              <a:t>session</a:t>
            </a:r>
            <a:r>
              <a:rPr lang="en-US" dirty="0"/>
              <a:t> are closely related to </a:t>
            </a:r>
            <a:r>
              <a:rPr lang="en-US" b="1" dirty="0"/>
              <a:t>user process</a:t>
            </a:r>
            <a:r>
              <a:rPr lang="en-US" dirty="0"/>
              <a:t> but are very different in meaning.</a:t>
            </a:r>
          </a:p>
          <a:p>
            <a:endParaRPr lang="en-US" dirty="0" smtClean="0"/>
          </a:p>
          <a:p>
            <a:r>
              <a:rPr lang="en-US" dirty="0" smtClean="0"/>
              <a:t>A</a:t>
            </a:r>
            <a:r>
              <a:rPr lang="en-US" dirty="0"/>
              <a:t> </a:t>
            </a:r>
            <a:r>
              <a:rPr lang="en-US" b="1" dirty="0"/>
              <a:t>connection</a:t>
            </a:r>
            <a:r>
              <a:rPr lang="en-US" dirty="0"/>
              <a:t> is a communication pathway between a user process and an Oracle instance. A communication pathway is established using available </a:t>
            </a:r>
            <a:r>
              <a:rPr lang="en-US" dirty="0" smtClean="0"/>
              <a:t>inter-process </a:t>
            </a:r>
            <a:r>
              <a:rPr lang="en-US" dirty="0"/>
              <a:t>communication mechanisms (on a computer that runs both the user process and Oracle) or network software (when different computers run the database application and Oracle, and communicate through a network).</a:t>
            </a:r>
          </a:p>
          <a:p>
            <a:endParaRPr lang="en-US" dirty="0" smtClean="0"/>
          </a:p>
          <a:p>
            <a:r>
              <a:rPr lang="en-US" dirty="0" smtClean="0"/>
              <a:t>A</a:t>
            </a:r>
            <a:r>
              <a:rPr lang="en-US" dirty="0"/>
              <a:t> </a:t>
            </a:r>
            <a:r>
              <a:rPr lang="en-US" b="1" dirty="0"/>
              <a:t>session</a:t>
            </a:r>
            <a:r>
              <a:rPr lang="en-US" dirty="0"/>
              <a:t> is a specific connection of a user to an Oracle instance through a user process. For example, when a user starts SQL*Plus, the user must provide a valid user name and password, and then a session is established for that user. A session lasts from the time the user connects until the time the user disconnects or exits the database application.</a:t>
            </a:r>
          </a:p>
          <a:p>
            <a:endParaRPr lang="en-US" dirty="0"/>
          </a:p>
        </p:txBody>
      </p:sp>
    </p:spTree>
    <p:extLst>
      <p:ext uri="{BB962C8B-B14F-4D97-AF65-F5344CB8AC3E}">
        <p14:creationId xmlns:p14="http://schemas.microsoft.com/office/powerpoint/2010/main" val="3924803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Processes</a:t>
            </a:r>
            <a:endParaRPr lang="en-US" dirty="0"/>
          </a:p>
        </p:txBody>
      </p:sp>
      <p:sp>
        <p:nvSpPr>
          <p:cNvPr id="3" name="Content Placeholder 2"/>
          <p:cNvSpPr>
            <a:spLocks noGrp="1"/>
          </p:cNvSpPr>
          <p:nvPr>
            <p:ph idx="1"/>
          </p:nvPr>
        </p:nvSpPr>
        <p:spPr/>
        <p:txBody>
          <a:bodyPr/>
          <a:lstStyle/>
          <a:p>
            <a:r>
              <a:rPr lang="en-US" dirty="0"/>
              <a:t>This section describes the two types of processes that run the Oracle database server code (server processes and background processes</a:t>
            </a:r>
            <a:r>
              <a:rPr lang="en-US" dirty="0" smtClean="0"/>
              <a:t>).</a:t>
            </a:r>
          </a:p>
          <a:p>
            <a:endParaRPr lang="en-US" dirty="0"/>
          </a:p>
        </p:txBody>
      </p:sp>
    </p:spTree>
    <p:extLst>
      <p:ext uri="{BB962C8B-B14F-4D97-AF65-F5344CB8AC3E}">
        <p14:creationId xmlns:p14="http://schemas.microsoft.com/office/powerpoint/2010/main" val="2092854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ORACLE </a:t>
            </a:r>
            <a:r>
              <a:rPr lang="en-US" dirty="0" smtClean="0"/>
              <a:t>Processes (Server Processes)</a:t>
            </a:r>
            <a:endParaRPr lang="en-US" dirty="0"/>
          </a:p>
        </p:txBody>
      </p:sp>
      <p:sp>
        <p:nvSpPr>
          <p:cNvPr id="3" name="Content Placeholder 2"/>
          <p:cNvSpPr>
            <a:spLocks noGrp="1"/>
          </p:cNvSpPr>
          <p:nvPr>
            <p:ph idx="1"/>
          </p:nvPr>
        </p:nvSpPr>
        <p:spPr/>
        <p:txBody>
          <a:bodyPr/>
          <a:lstStyle/>
          <a:p>
            <a:r>
              <a:rPr lang="en-US" dirty="0"/>
              <a:t>Server processes (or the server portion of combined user/server processes) created on behalf of each user's application can perform one or more of the following</a:t>
            </a:r>
            <a:r>
              <a:rPr lang="en-US" dirty="0" smtClean="0"/>
              <a:t>:</a:t>
            </a:r>
          </a:p>
          <a:p>
            <a:endParaRPr lang="en-US" dirty="0"/>
          </a:p>
          <a:p>
            <a:pPr lvl="1"/>
            <a:r>
              <a:rPr lang="en-US" b="1" dirty="0"/>
              <a:t>Parse and run SQL statements </a:t>
            </a:r>
            <a:r>
              <a:rPr lang="en-US" dirty="0"/>
              <a:t>issued through the application</a:t>
            </a:r>
          </a:p>
          <a:p>
            <a:pPr lvl="1"/>
            <a:endParaRPr lang="en-US" dirty="0" smtClean="0"/>
          </a:p>
          <a:p>
            <a:pPr lvl="1"/>
            <a:r>
              <a:rPr lang="en-US" b="1" dirty="0" smtClean="0"/>
              <a:t>Read </a:t>
            </a:r>
            <a:r>
              <a:rPr lang="en-US" b="1" dirty="0"/>
              <a:t>necessary data blocks</a:t>
            </a:r>
            <a:r>
              <a:rPr lang="en-US" dirty="0"/>
              <a:t> from </a:t>
            </a:r>
            <a:r>
              <a:rPr lang="en-US" dirty="0" smtClean="0"/>
              <a:t>data files </a:t>
            </a:r>
            <a:r>
              <a:rPr lang="en-US" dirty="0"/>
              <a:t>on disk into the shared database buffers of the SGA, if the blocks are not already present in the SGA</a:t>
            </a:r>
          </a:p>
          <a:p>
            <a:pPr lvl="1"/>
            <a:endParaRPr lang="en-US" dirty="0" smtClean="0"/>
          </a:p>
          <a:p>
            <a:pPr lvl="1"/>
            <a:r>
              <a:rPr lang="en-US" b="1" dirty="0" smtClean="0"/>
              <a:t>Return </a:t>
            </a:r>
            <a:r>
              <a:rPr lang="en-US" b="1" dirty="0"/>
              <a:t>results </a:t>
            </a:r>
            <a:r>
              <a:rPr lang="en-US" dirty="0"/>
              <a:t>in such a way that the application can process the information</a:t>
            </a:r>
          </a:p>
          <a:p>
            <a:endParaRPr lang="en-US" dirty="0"/>
          </a:p>
        </p:txBody>
      </p:sp>
    </p:spTree>
    <p:extLst>
      <p:ext uri="{BB962C8B-B14F-4D97-AF65-F5344CB8AC3E}">
        <p14:creationId xmlns:p14="http://schemas.microsoft.com/office/powerpoint/2010/main" val="957228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ORACLE Processes </a:t>
            </a:r>
            <a:r>
              <a:rPr lang="en-US" sz="3200" dirty="0" smtClean="0"/>
              <a:t>(Background </a:t>
            </a:r>
            <a:r>
              <a:rPr lang="en-US" sz="3200" dirty="0"/>
              <a:t>Processes)</a:t>
            </a:r>
          </a:p>
        </p:txBody>
      </p:sp>
      <p:sp>
        <p:nvSpPr>
          <p:cNvPr id="4" name="AutoShape 2" descr="Description of Figure 9-2 follo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371601"/>
            <a:ext cx="782089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469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106</TotalTime>
  <Words>888</Words>
  <Application>Microsoft Office PowerPoint</Application>
  <PresentationFormat>On-screen Show (4:3)</PresentationFormat>
  <Paragraphs>104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Clarity</vt:lpstr>
      <vt:lpstr>Unit 5 ORACLE &amp; DB2 Architecture</vt:lpstr>
      <vt:lpstr>ORACLE Architecture (Instance)</vt:lpstr>
      <vt:lpstr>Oracle Instance</vt:lpstr>
      <vt:lpstr>Oracle Instance</vt:lpstr>
      <vt:lpstr>Oracle Instance (in detail)</vt:lpstr>
      <vt:lpstr>USER Processes</vt:lpstr>
      <vt:lpstr>ORACLE Processes</vt:lpstr>
      <vt:lpstr>ORACLE Processes (Server Processes)</vt:lpstr>
      <vt:lpstr>ORACLE Processes (Background Processes)</vt:lpstr>
      <vt:lpstr>ORACLE Processes (Background Processes)</vt:lpstr>
      <vt:lpstr>ORACLE Processes (Background Processes)</vt:lpstr>
      <vt:lpstr>ORACLE Processes (Background Processes)</vt:lpstr>
      <vt:lpstr>ORACLE Architecture (Database)</vt:lpstr>
      <vt:lpstr>ORACLE Database</vt:lpstr>
      <vt:lpstr>Starting a database</vt:lpstr>
      <vt:lpstr>Database Shutdown</vt:lpstr>
      <vt:lpstr>ORACLE SQL Processing</vt:lpstr>
      <vt:lpstr>ORACLE SQL Processing</vt:lpstr>
      <vt:lpstr>DB2</vt:lpstr>
      <vt:lpstr>Introduction</vt:lpstr>
      <vt:lpstr>DB2 Instance</vt:lpstr>
      <vt:lpstr>DB2 Instance Architecture</vt:lpstr>
      <vt:lpstr>DB2 Database</vt:lpstr>
      <vt:lpstr>DB2 Tablespaces</vt:lpstr>
      <vt:lpstr>DB2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ORACLE &amp; DB2 Architecture</dc:title>
  <dc:creator>Jatin Sethi</dc:creator>
  <cp:lastModifiedBy>Sachi Choudhary Shukla,</cp:lastModifiedBy>
  <cp:revision>27</cp:revision>
  <dcterms:created xsi:type="dcterms:W3CDTF">2006-08-16T00:00:00Z</dcterms:created>
  <dcterms:modified xsi:type="dcterms:W3CDTF">2018-04-17T04:46:58Z</dcterms:modified>
</cp:coreProperties>
</file>