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6"/>
  </p:notesMasterIdLst>
  <p:sldIdLst>
    <p:sldId id="256" r:id="rId2"/>
    <p:sldId id="257" r:id="rId3"/>
    <p:sldId id="258" r:id="rId4"/>
    <p:sldId id="259" r:id="rId5"/>
    <p:sldId id="260" r:id="rId6"/>
    <p:sldId id="263" r:id="rId7"/>
    <p:sldId id="261" r:id="rId8"/>
    <p:sldId id="285" r:id="rId9"/>
    <p:sldId id="286" r:id="rId10"/>
    <p:sldId id="287" r:id="rId11"/>
    <p:sldId id="288" r:id="rId12"/>
    <p:sldId id="289" r:id="rId13"/>
    <p:sldId id="290" r:id="rId14"/>
    <p:sldId id="292" r:id="rId15"/>
    <p:sldId id="291"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280" r:id="rId35"/>
  </p:sldIdLst>
  <p:sldSz cx="9144000" cy="5143500" type="screen16x9"/>
  <p:notesSz cx="6858000" cy="9144000"/>
  <p:embeddedFontLst>
    <p:embeddedFont>
      <p:font typeface="Helvetica Neue" panose="020B0604020202020204" charset="0"/>
      <p:regular r:id="rId37"/>
      <p:bold r:id="rId38"/>
      <p:italic r:id="rId39"/>
      <p:boldItalic r:id="rId40"/>
    </p:embeddedFont>
    <p:embeddedFont>
      <p:font typeface="Nixie One" panose="020B0604020202020204" charset="0"/>
      <p:regular r:id="rId41"/>
    </p:embeddedFont>
    <p:embeddedFont>
      <p:font typeface="Muli"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62726B-CD3E-48DD-A6F0-9F7E44047AB6}">
  <a:tblStyle styleId="{D762726B-CD3E-48DD-A6F0-9F7E44047AB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61309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91464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77852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323684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99227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18254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679775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98783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20324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04664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51457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37101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960464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424929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288804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3626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76866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833255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7128854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7382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191236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77023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64962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56681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55750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4162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smtClean="0"/>
              <a:t>DISTRIBUTED COMPUTING</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63983" y="2211000"/>
            <a:ext cx="56388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200" dirty="0" smtClean="0"/>
              <a:t>ARCHITECTURE</a:t>
            </a:r>
            <a:br>
              <a:rPr lang="en" sz="3200" dirty="0" smtClean="0"/>
            </a:br>
            <a:endParaRPr sz="3200"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4800" b="1" dirty="0">
                <a:solidFill>
                  <a:srgbClr val="FFFFFF"/>
                </a:solidFill>
                <a:latin typeface="Nixie One"/>
                <a:sym typeface="Nixie One"/>
              </a:rPr>
              <a:t>2</a:t>
            </a:r>
            <a:endParaRPr b="1" dirty="0">
              <a:solidFill>
                <a:srgbClr val="FFFFFF"/>
              </a:solidFill>
            </a:endParaRPr>
          </a:p>
        </p:txBody>
      </p:sp>
    </p:spTree>
    <p:extLst>
      <p:ext uri="{BB962C8B-B14F-4D97-AF65-F5344CB8AC3E}">
        <p14:creationId xmlns:p14="http://schemas.microsoft.com/office/powerpoint/2010/main" val="4239982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356155" y="606455"/>
            <a:ext cx="4944300"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ARCHITECTURE</a:t>
            </a:r>
            <a:endParaRPr dirty="0"/>
          </a:p>
        </p:txBody>
      </p:sp>
      <p:sp>
        <p:nvSpPr>
          <p:cNvPr id="373" name="Google Shape;373;p16"/>
          <p:cNvSpPr txBox="1">
            <a:spLocks noGrp="1"/>
          </p:cNvSpPr>
          <p:nvPr>
            <p:ph type="body" idx="1"/>
          </p:nvPr>
        </p:nvSpPr>
        <p:spPr>
          <a:xfrm>
            <a:off x="1572491" y="1251755"/>
            <a:ext cx="5727964" cy="3715100"/>
          </a:xfrm>
          <a:prstGeom prst="rect">
            <a:avLst/>
          </a:prstGeom>
        </p:spPr>
        <p:txBody>
          <a:bodyPr spcFirstLastPara="1" wrap="square" lIns="91425" tIns="91425" rIns="91425" bIns="91425" anchor="t" anchorCtr="0">
            <a:noAutofit/>
          </a:bodyPr>
          <a:lstStyle/>
          <a:p>
            <a:r>
              <a:rPr lang="en-GB" dirty="0"/>
              <a:t>Distributed programming typically falls into one of several basic architectures or categories: Client-server, 3-tier architecture, N-tier architecture, Distributed objects, loose coupling, or tight coupling</a:t>
            </a:r>
            <a:r>
              <a:rPr lang="en-GB" dirty="0" smtClean="0"/>
              <a:t>.</a:t>
            </a:r>
          </a:p>
          <a:p>
            <a:r>
              <a:rPr lang="en-GB" dirty="0"/>
              <a:t>Client-server — Smart client code contacts the server for data, then formats and displays it to the user. Input at the client is committed back to the server when it represents a permanent change.</a:t>
            </a:r>
          </a:p>
          <a:p>
            <a:r>
              <a:rPr lang="en-GB" dirty="0"/>
              <a:t>3-tier architecture — Three tier systems move the client intelligence to a middle tier so that stateless clients can be used. This simplifies application deployment.</a:t>
            </a:r>
          </a:p>
          <a:p>
            <a:r>
              <a:rPr lang="en-GB" dirty="0"/>
              <a:t>N-tier architecture — N-Tier refers typically to web applications which further forward their requests to other enterprise services. This type of application is the one most responsible for the success of application servers</a:t>
            </a: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974182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3" name="Google Shape;373;p16"/>
          <p:cNvSpPr txBox="1">
            <a:spLocks noGrp="1"/>
          </p:cNvSpPr>
          <p:nvPr>
            <p:ph type="body" idx="1"/>
          </p:nvPr>
        </p:nvSpPr>
        <p:spPr>
          <a:xfrm>
            <a:off x="1738746" y="662936"/>
            <a:ext cx="5727964" cy="4290063"/>
          </a:xfrm>
          <a:prstGeom prst="rect">
            <a:avLst/>
          </a:prstGeom>
        </p:spPr>
        <p:txBody>
          <a:bodyPr spcFirstLastPara="1" wrap="square" lIns="91425" tIns="91425" rIns="91425" bIns="91425" anchor="t" anchorCtr="0">
            <a:noAutofit/>
          </a:bodyPr>
          <a:lstStyle/>
          <a:p>
            <a:r>
              <a:rPr lang="en-GB" dirty="0"/>
              <a:t>Tightly coupled (clustered) — refers typically to a set of highly integrated machines that run the same process in parallel, subdividing the task in parts that are made individually by each one, and then put back together to make the final result.</a:t>
            </a:r>
          </a:p>
          <a:p>
            <a:r>
              <a:rPr lang="en-GB" dirty="0" smtClean="0"/>
              <a:t>Peer-to-peer —an architecture where there is no special machine or machines that provide a service or manage the network resources. Instead all responsibilities are uniformly divided among all machines, known as peers. Peers can serve both as clients and servers. </a:t>
            </a:r>
          </a:p>
          <a:p>
            <a:r>
              <a:rPr lang="en-GB" dirty="0"/>
              <a:t>Space based — refers to an infrastructure that creates the illusion (virtualization) of one single address-space. Data are transparently replicated according to application needs. </a:t>
            </a:r>
            <a:r>
              <a:rPr lang="en-GB" dirty="0" smtClean="0"/>
              <a:t>Decoupling </a:t>
            </a:r>
            <a:r>
              <a:rPr lang="en-GB" dirty="0"/>
              <a:t>in time, space and reference is achieved.</a:t>
            </a:r>
          </a:p>
          <a:p>
            <a:endParaRPr lang="en-GB"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689003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63983" y="2211000"/>
            <a:ext cx="56388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200" dirty="0" smtClean="0"/>
              <a:t>HISTORY</a:t>
            </a:r>
            <a:br>
              <a:rPr lang="en" sz="3200" dirty="0" smtClean="0"/>
            </a:br>
            <a:endParaRPr sz="3200"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4800" b="1" dirty="0" smtClean="0">
                <a:solidFill>
                  <a:srgbClr val="FFFFFF"/>
                </a:solidFill>
                <a:latin typeface="Nixie One"/>
                <a:sym typeface="Nixie One"/>
              </a:rPr>
              <a:t>3</a:t>
            </a:r>
            <a:endParaRPr b="1" dirty="0">
              <a:solidFill>
                <a:srgbClr val="FFFFFF"/>
              </a:solidFill>
            </a:endParaRPr>
          </a:p>
        </p:txBody>
      </p:sp>
    </p:spTree>
    <p:extLst>
      <p:ext uri="{BB962C8B-B14F-4D97-AF65-F5344CB8AC3E}">
        <p14:creationId xmlns:p14="http://schemas.microsoft.com/office/powerpoint/2010/main" val="2122496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356155" y="606455"/>
            <a:ext cx="4944300"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HISTORY</a:t>
            </a:r>
            <a:endParaRPr dirty="0"/>
          </a:p>
        </p:txBody>
      </p:sp>
      <p:sp>
        <p:nvSpPr>
          <p:cNvPr id="373" name="Google Shape;373;p16"/>
          <p:cNvSpPr txBox="1">
            <a:spLocks noGrp="1"/>
          </p:cNvSpPr>
          <p:nvPr>
            <p:ph type="body" idx="1"/>
          </p:nvPr>
        </p:nvSpPr>
        <p:spPr>
          <a:xfrm>
            <a:off x="1572491" y="1251755"/>
            <a:ext cx="5727964" cy="3715100"/>
          </a:xfrm>
          <a:prstGeom prst="rect">
            <a:avLst/>
          </a:prstGeom>
        </p:spPr>
        <p:txBody>
          <a:bodyPr spcFirstLastPara="1" wrap="square" lIns="91425" tIns="91425" rIns="91425" bIns="91425" anchor="t" anchorCtr="0">
            <a:noAutofit/>
          </a:bodyPr>
          <a:lstStyle/>
          <a:p>
            <a:pPr marL="139700" indent="0">
              <a:buNone/>
            </a:pPr>
            <a:r>
              <a:rPr lang="en-GB" dirty="0" smtClean="0"/>
              <a:t>1975 -1995</a:t>
            </a:r>
          </a:p>
          <a:p>
            <a:r>
              <a:rPr lang="en-GB" dirty="0" smtClean="0"/>
              <a:t>Parallel computing was favoured in early years</a:t>
            </a:r>
            <a:endParaRPr lang="en-GB" dirty="0"/>
          </a:p>
          <a:p>
            <a:r>
              <a:rPr lang="en-GB" dirty="0" smtClean="0"/>
              <a:t>Primarily vector based at first</a:t>
            </a:r>
            <a:endParaRPr lang="en-GB" dirty="0"/>
          </a:p>
          <a:p>
            <a:r>
              <a:rPr lang="en-GB" dirty="0"/>
              <a:t>Gradually more thread-based parallelism was introduced</a:t>
            </a:r>
          </a:p>
          <a:p>
            <a:r>
              <a:rPr lang="en-GB" dirty="0"/>
              <a:t>The first distributed computing programs were a pair of programs called Creeper and Reaper invented in 1970s</a:t>
            </a:r>
          </a:p>
          <a:p>
            <a:r>
              <a:rPr lang="en-GB" dirty="0"/>
              <a:t>Ethernet that was invented in 1970s.</a:t>
            </a:r>
          </a:p>
          <a:p>
            <a:r>
              <a:rPr lang="en-GB" dirty="0"/>
              <a:t>ARPANET e-mail was invented in the early 1970s and probably the earliest example of a large-scale distributed application.</a:t>
            </a:r>
          </a:p>
          <a:p>
            <a:r>
              <a:rPr lang="en-GB" dirty="0"/>
              <a:t>Massively parallel architectures start rising and message passing interface and other libraries developed</a:t>
            </a:r>
          </a:p>
          <a:p>
            <a:r>
              <a:rPr lang="en-GB" dirty="0"/>
              <a:t>Bandwidth was a big problem</a:t>
            </a:r>
            <a:endParaRPr lang="en-GB" dirty="0" smtClean="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41188674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3" name="Google Shape;373;p16"/>
          <p:cNvSpPr txBox="1">
            <a:spLocks noGrp="1"/>
          </p:cNvSpPr>
          <p:nvPr>
            <p:ph type="body" idx="1"/>
          </p:nvPr>
        </p:nvSpPr>
        <p:spPr>
          <a:xfrm>
            <a:off x="1766455" y="593365"/>
            <a:ext cx="5727964" cy="4371110"/>
          </a:xfrm>
          <a:prstGeom prst="rect">
            <a:avLst/>
          </a:prstGeom>
        </p:spPr>
        <p:txBody>
          <a:bodyPr spcFirstLastPara="1" wrap="square" lIns="91425" tIns="91425" rIns="91425" bIns="91425" anchor="t" anchorCtr="0">
            <a:noAutofit/>
          </a:bodyPr>
          <a:lstStyle/>
          <a:p>
            <a:r>
              <a:rPr lang="en-GB" dirty="0"/>
              <a:t>The first Internet-based distributed computing project was started in 1988 by the DEC System Research </a:t>
            </a:r>
            <a:r>
              <a:rPr lang="en-GB" dirty="0" smtClean="0"/>
              <a:t>Centre. </a:t>
            </a:r>
          </a:p>
          <a:p>
            <a:r>
              <a:rPr lang="en-GB" dirty="0"/>
              <a:t>Distributed.net was a project founded in 1997 - considered the first to use the internet to distribute data for calculation and collect the results</a:t>
            </a:r>
            <a:r>
              <a:rPr lang="en-GB" dirty="0" smtClean="0"/>
              <a:t>.</a:t>
            </a:r>
          </a:p>
          <a:p>
            <a:pPr marL="139700" indent="0">
              <a:buNone/>
            </a:pPr>
            <a:r>
              <a:rPr lang="en-GB" dirty="0" smtClean="0"/>
              <a:t>1995-TODAY</a:t>
            </a:r>
          </a:p>
          <a:p>
            <a:r>
              <a:rPr lang="en-GB" dirty="0"/>
              <a:t>Cluster/grid architecture increasingly dominant</a:t>
            </a:r>
          </a:p>
          <a:p>
            <a:r>
              <a:rPr lang="en-GB" dirty="0"/>
              <a:t>Special node machines eschewed in </a:t>
            </a:r>
            <a:r>
              <a:rPr lang="en-GB" dirty="0" smtClean="0"/>
              <a:t>favour </a:t>
            </a:r>
            <a:r>
              <a:rPr lang="en-GB" dirty="0"/>
              <a:t>of COTS technologies</a:t>
            </a:r>
          </a:p>
          <a:p>
            <a:r>
              <a:rPr lang="en-GB" dirty="0"/>
              <a:t>Web-wide cluster software</a:t>
            </a:r>
          </a:p>
          <a:p>
            <a:r>
              <a:rPr lang="en-GB" dirty="0"/>
              <a:t>Google take this to the extreme (thousands of nodes/cluster)</a:t>
            </a:r>
          </a:p>
          <a:p>
            <a:r>
              <a:rPr lang="en-GB" b="1" dirty="0"/>
              <a:t>SETI@Home </a:t>
            </a:r>
            <a:r>
              <a:rPr lang="en-GB" dirty="0"/>
              <a:t>started</a:t>
            </a:r>
            <a:r>
              <a:rPr lang="en-GB" b="1" dirty="0"/>
              <a:t> </a:t>
            </a:r>
            <a:r>
              <a:rPr lang="en-GB" dirty="0"/>
              <a:t>in May 1999 - </a:t>
            </a:r>
            <a:r>
              <a:rPr lang="en-GB" dirty="0" smtClean="0"/>
              <a:t>analyse </a:t>
            </a:r>
            <a:r>
              <a:rPr lang="en-GB" dirty="0"/>
              <a:t>the radio signals that were being collected by the Arecibo Radio Telescope in Puerto Rico. </a:t>
            </a:r>
          </a:p>
          <a:p>
            <a:pPr marL="139700" indent="0">
              <a:buNone/>
            </a:pPr>
            <a:endParaRPr lang="en-GB" dirty="0" smtClean="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7972757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63983" y="2211000"/>
            <a:ext cx="56388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200" dirty="0" smtClean="0"/>
              <a:t>GOAL</a:t>
            </a:r>
            <a:br>
              <a:rPr lang="en" sz="3200" dirty="0" smtClean="0"/>
            </a:br>
            <a:endParaRPr sz="3200"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4800" b="1" dirty="0">
                <a:solidFill>
                  <a:srgbClr val="FFFFFF"/>
                </a:solidFill>
                <a:latin typeface="Nixie One"/>
                <a:sym typeface="Nixie One"/>
              </a:rPr>
              <a:t>4</a:t>
            </a:r>
            <a:endParaRPr b="1" dirty="0">
              <a:solidFill>
                <a:srgbClr val="FFFFFF"/>
              </a:solidFill>
            </a:endParaRPr>
          </a:p>
        </p:txBody>
      </p:sp>
    </p:spTree>
    <p:extLst>
      <p:ext uri="{BB962C8B-B14F-4D97-AF65-F5344CB8AC3E}">
        <p14:creationId xmlns:p14="http://schemas.microsoft.com/office/powerpoint/2010/main" val="187521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356155" y="606455"/>
            <a:ext cx="4944300"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GOAL</a:t>
            </a:r>
            <a:endParaRPr dirty="0"/>
          </a:p>
        </p:txBody>
      </p:sp>
      <p:sp>
        <p:nvSpPr>
          <p:cNvPr id="373" name="Google Shape;373;p16"/>
          <p:cNvSpPr txBox="1">
            <a:spLocks noGrp="1"/>
          </p:cNvSpPr>
          <p:nvPr>
            <p:ph type="body" idx="1"/>
          </p:nvPr>
        </p:nvSpPr>
        <p:spPr>
          <a:xfrm>
            <a:off x="1572491" y="1251755"/>
            <a:ext cx="5727964" cy="3715100"/>
          </a:xfrm>
          <a:prstGeom prst="rect">
            <a:avLst/>
          </a:prstGeom>
        </p:spPr>
        <p:txBody>
          <a:bodyPr spcFirstLastPara="1" wrap="square" lIns="91425" tIns="91425" rIns="91425" bIns="91425" anchor="t" anchorCtr="0">
            <a:noAutofit/>
          </a:bodyPr>
          <a:lstStyle/>
          <a:p>
            <a:r>
              <a:rPr lang="en-GB" dirty="0" smtClean="0"/>
              <a:t>Making Resources Accessible</a:t>
            </a:r>
          </a:p>
          <a:p>
            <a:r>
              <a:rPr lang="en-GB" dirty="0"/>
              <a:t>Data sharing and device sharing</a:t>
            </a:r>
          </a:p>
          <a:p>
            <a:r>
              <a:rPr lang="en-GB" dirty="0"/>
              <a:t>Distribution Transparency</a:t>
            </a:r>
          </a:p>
          <a:p>
            <a:r>
              <a:rPr lang="en-GB" dirty="0"/>
              <a:t>Access, location, migration, relocation, replication, concurrency, failure</a:t>
            </a:r>
          </a:p>
          <a:p>
            <a:r>
              <a:rPr lang="en-GB" dirty="0"/>
              <a:t>Communication</a:t>
            </a:r>
          </a:p>
          <a:p>
            <a:r>
              <a:rPr lang="en-GB" dirty="0"/>
              <a:t>Make human-to-human comm. easier. E.g.. : electronic mail</a:t>
            </a:r>
          </a:p>
          <a:p>
            <a:r>
              <a:rPr lang="en-GB" dirty="0"/>
              <a:t>Flexibility</a:t>
            </a:r>
          </a:p>
          <a:p>
            <a:r>
              <a:rPr lang="en-GB" dirty="0"/>
              <a:t>Spread the work load over the available machines in the most cost effective way </a:t>
            </a:r>
          </a:p>
          <a:p>
            <a:r>
              <a:rPr lang="en-GB" dirty="0"/>
              <a:t>To coordinate the use of shared resources </a:t>
            </a:r>
          </a:p>
          <a:p>
            <a:r>
              <a:rPr lang="en-GB" dirty="0"/>
              <a:t>To solve large computational problem</a:t>
            </a:r>
          </a:p>
          <a:p>
            <a:pPr marL="139700" indent="0">
              <a:buNone/>
            </a:pPr>
            <a:endParaRPr lang="en-GB" dirty="0" smtClean="0"/>
          </a:p>
          <a:p>
            <a:endParaRPr lang="en-GB" dirty="0" smtClean="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106002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63983" y="2211000"/>
            <a:ext cx="56388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200" dirty="0" smtClean="0"/>
              <a:t>CHARACTERISTICS</a:t>
            </a:r>
            <a:r>
              <a:rPr lang="en" sz="3200" dirty="0" smtClean="0"/>
              <a:t/>
            </a:r>
            <a:br>
              <a:rPr lang="en" sz="3200" dirty="0" smtClean="0"/>
            </a:br>
            <a:endParaRPr sz="3200"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4800" b="1" dirty="0" smtClean="0">
                <a:solidFill>
                  <a:srgbClr val="FFFFFF"/>
                </a:solidFill>
                <a:latin typeface="Nixie One"/>
                <a:sym typeface="Nixie One"/>
              </a:rPr>
              <a:t>5</a:t>
            </a:r>
            <a:endParaRPr b="1" dirty="0">
              <a:solidFill>
                <a:srgbClr val="FFFFFF"/>
              </a:solidFill>
            </a:endParaRPr>
          </a:p>
        </p:txBody>
      </p:sp>
    </p:spTree>
    <p:extLst>
      <p:ext uri="{BB962C8B-B14F-4D97-AF65-F5344CB8AC3E}">
        <p14:creationId xmlns:p14="http://schemas.microsoft.com/office/powerpoint/2010/main" val="3580329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356154" y="606455"/>
            <a:ext cx="5644845"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CHARACTERISTICS</a:t>
            </a:r>
            <a:endParaRPr dirty="0"/>
          </a:p>
        </p:txBody>
      </p:sp>
      <p:sp>
        <p:nvSpPr>
          <p:cNvPr id="373" name="Google Shape;373;p16"/>
          <p:cNvSpPr txBox="1">
            <a:spLocks noGrp="1"/>
          </p:cNvSpPr>
          <p:nvPr>
            <p:ph type="body" idx="1"/>
          </p:nvPr>
        </p:nvSpPr>
        <p:spPr>
          <a:xfrm>
            <a:off x="1572491" y="1251755"/>
            <a:ext cx="5727964" cy="3715100"/>
          </a:xfrm>
          <a:prstGeom prst="rect">
            <a:avLst/>
          </a:prstGeom>
        </p:spPr>
        <p:txBody>
          <a:bodyPr spcFirstLastPara="1" wrap="square" lIns="91425" tIns="91425" rIns="91425" bIns="91425" anchor="t" anchorCtr="0">
            <a:noAutofit/>
          </a:bodyPr>
          <a:lstStyle/>
          <a:p>
            <a:r>
              <a:rPr lang="en-GB" dirty="0"/>
              <a:t>Resource </a:t>
            </a:r>
            <a:r>
              <a:rPr lang="en-GB" dirty="0" smtClean="0"/>
              <a:t>Sharing</a:t>
            </a:r>
          </a:p>
          <a:p>
            <a:r>
              <a:rPr lang="en-GB" dirty="0"/>
              <a:t>Openness</a:t>
            </a:r>
          </a:p>
          <a:p>
            <a:r>
              <a:rPr lang="en-GB" dirty="0"/>
              <a:t>Concurrency</a:t>
            </a:r>
          </a:p>
          <a:p>
            <a:r>
              <a:rPr lang="en-GB" dirty="0"/>
              <a:t>Scalability</a:t>
            </a:r>
          </a:p>
          <a:p>
            <a:r>
              <a:rPr lang="en-GB" dirty="0"/>
              <a:t>Fault </a:t>
            </a:r>
            <a:r>
              <a:rPr lang="en-GB" dirty="0" smtClean="0"/>
              <a:t>Tolerance</a:t>
            </a:r>
          </a:p>
          <a:p>
            <a:r>
              <a:rPr lang="en-GB" dirty="0"/>
              <a:t>Transparency</a:t>
            </a:r>
          </a:p>
          <a:p>
            <a:pPr marL="139700" indent="0">
              <a:buNone/>
            </a:pPr>
            <a:endParaRPr lang="en-GB" dirty="0" smtClean="0"/>
          </a:p>
          <a:p>
            <a:endParaRPr lang="en-GB" dirty="0" smtClean="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3884601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732700" y="973600"/>
            <a:ext cx="5792100" cy="645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t>CONTENTS </a:t>
            </a:r>
            <a:endParaRPr dirty="0"/>
          </a:p>
        </p:txBody>
      </p:sp>
      <p:sp>
        <p:nvSpPr>
          <p:cNvPr id="344" name="Google Shape;344;p12"/>
          <p:cNvSpPr txBox="1"/>
          <p:nvPr/>
        </p:nvSpPr>
        <p:spPr>
          <a:xfrm>
            <a:off x="1649829" y="1564415"/>
            <a:ext cx="6912279" cy="3340093"/>
          </a:xfrm>
          <a:prstGeom prst="rect">
            <a:avLst/>
          </a:prstGeom>
          <a:noFill/>
          <a:ln>
            <a:noFill/>
          </a:ln>
        </p:spPr>
        <p:txBody>
          <a:bodyPr spcFirstLastPara="1" wrap="square" lIns="91425" tIns="91425" rIns="91425" bIns="91425" anchor="t" anchorCtr="0">
            <a:noAutofit/>
          </a:bodyPr>
          <a:lstStyle/>
          <a:p>
            <a:pPr marL="171450" lvl="0" indent="-171450" rtl="0">
              <a:spcBef>
                <a:spcPts val="600"/>
              </a:spcBef>
              <a:spcAft>
                <a:spcPts val="0"/>
              </a:spcAft>
              <a:buFont typeface="Arial" panose="020B0604020202020204" pitchFamily="34" charset="0"/>
              <a:buChar char="•"/>
            </a:pPr>
            <a:r>
              <a:rPr lang="en-GB" sz="1200" dirty="0" smtClean="0">
                <a:solidFill>
                  <a:srgbClr val="C6DAEC"/>
                </a:solidFill>
                <a:latin typeface="Muli"/>
                <a:ea typeface="Muli"/>
                <a:cs typeface="Muli"/>
                <a:sym typeface="Muli"/>
              </a:rPr>
              <a:t>CENTRALISED VS DISTRIBUTED COMPUTING </a:t>
            </a:r>
          </a:p>
          <a:p>
            <a:pPr marL="171450" lvl="0" indent="-171450" rtl="0">
              <a:spcBef>
                <a:spcPts val="600"/>
              </a:spcBef>
              <a:spcAft>
                <a:spcPts val="0"/>
              </a:spcAft>
              <a:buFont typeface="Arial" panose="020B0604020202020204" pitchFamily="34" charset="0"/>
              <a:buChar char="•"/>
            </a:pPr>
            <a:r>
              <a:rPr lang="en-GB" sz="1200" dirty="0" smtClean="0">
                <a:solidFill>
                  <a:srgbClr val="C6DAEC"/>
                </a:solidFill>
                <a:latin typeface="Muli"/>
                <a:ea typeface="Muli"/>
                <a:cs typeface="Muli"/>
                <a:sym typeface="Muli"/>
              </a:rPr>
              <a:t>INTRODUCTION</a:t>
            </a:r>
          </a:p>
          <a:p>
            <a:pPr marL="171450" lvl="0" indent="-171450" rtl="0">
              <a:spcBef>
                <a:spcPts val="600"/>
              </a:spcBef>
              <a:spcAft>
                <a:spcPts val="0"/>
              </a:spcAft>
              <a:buFont typeface="Arial" panose="020B0604020202020204" pitchFamily="34" charset="0"/>
              <a:buChar char="•"/>
            </a:pPr>
            <a:r>
              <a:rPr lang="en-GB" sz="1200" dirty="0" smtClean="0">
                <a:solidFill>
                  <a:srgbClr val="C6DAEC"/>
                </a:solidFill>
                <a:latin typeface="Muli"/>
                <a:ea typeface="Muli"/>
                <a:cs typeface="Muli"/>
                <a:sym typeface="Muli"/>
              </a:rPr>
              <a:t>ARCHITECTURE</a:t>
            </a:r>
          </a:p>
          <a:p>
            <a:pPr marL="171450" lvl="0" indent="-171450" rtl="0">
              <a:spcBef>
                <a:spcPts val="600"/>
              </a:spcBef>
              <a:spcAft>
                <a:spcPts val="0"/>
              </a:spcAft>
              <a:buFont typeface="Arial" panose="020B0604020202020204" pitchFamily="34" charset="0"/>
              <a:buChar char="•"/>
            </a:pPr>
            <a:r>
              <a:rPr lang="en-GB" sz="1200" dirty="0" smtClean="0">
                <a:solidFill>
                  <a:srgbClr val="C6DAEC"/>
                </a:solidFill>
                <a:latin typeface="Muli"/>
                <a:ea typeface="Muli"/>
                <a:cs typeface="Muli"/>
                <a:sym typeface="Muli"/>
              </a:rPr>
              <a:t>HISTORY</a:t>
            </a:r>
          </a:p>
          <a:p>
            <a:pPr marL="171450" lvl="0" indent="-171450" rtl="0">
              <a:spcBef>
                <a:spcPts val="600"/>
              </a:spcBef>
              <a:spcAft>
                <a:spcPts val="0"/>
              </a:spcAft>
              <a:buFont typeface="Arial" panose="020B0604020202020204" pitchFamily="34" charset="0"/>
              <a:buChar char="•"/>
            </a:pPr>
            <a:r>
              <a:rPr lang="en-GB" sz="1200" dirty="0" smtClean="0">
                <a:solidFill>
                  <a:srgbClr val="C6DAEC"/>
                </a:solidFill>
                <a:latin typeface="Muli"/>
                <a:ea typeface="Muli"/>
                <a:cs typeface="Muli"/>
                <a:sym typeface="Muli"/>
              </a:rPr>
              <a:t>GOAL</a:t>
            </a:r>
          </a:p>
          <a:p>
            <a:pPr marL="171450" lvl="0" indent="-171450" rtl="0">
              <a:spcBef>
                <a:spcPts val="600"/>
              </a:spcBef>
              <a:spcAft>
                <a:spcPts val="0"/>
              </a:spcAft>
              <a:buFont typeface="Arial" panose="020B0604020202020204" pitchFamily="34" charset="0"/>
              <a:buChar char="•"/>
            </a:pPr>
            <a:r>
              <a:rPr lang="en-GB" sz="1200" dirty="0" smtClean="0">
                <a:solidFill>
                  <a:srgbClr val="C6DAEC"/>
                </a:solidFill>
                <a:latin typeface="Muli"/>
                <a:ea typeface="Muli"/>
                <a:cs typeface="Muli"/>
                <a:sym typeface="Muli"/>
              </a:rPr>
              <a:t>CHARACTERISTICS</a:t>
            </a:r>
          </a:p>
          <a:p>
            <a:pPr marL="171450" lvl="1" indent="-171450">
              <a:spcBef>
                <a:spcPts val="600"/>
              </a:spcBef>
              <a:buFont typeface="Arial" panose="020B0604020202020204" pitchFamily="34" charset="0"/>
              <a:buChar char="•"/>
            </a:pPr>
            <a:r>
              <a:rPr lang="en-GB" sz="1200" dirty="0" smtClean="0">
                <a:solidFill>
                  <a:srgbClr val="C6DAEC"/>
                </a:solidFill>
                <a:latin typeface="Muli"/>
                <a:ea typeface="Muli"/>
                <a:cs typeface="Muli"/>
                <a:sym typeface="Muli"/>
              </a:rPr>
              <a:t>EXAMPLES OF DISTRIBUTED COMPUTING</a:t>
            </a:r>
          </a:p>
          <a:p>
            <a:pPr marL="171450" lvl="1" indent="-171450">
              <a:spcBef>
                <a:spcPts val="600"/>
              </a:spcBef>
              <a:buFont typeface="Arial" panose="020B0604020202020204" pitchFamily="34" charset="0"/>
              <a:buChar char="•"/>
            </a:pPr>
            <a:r>
              <a:rPr lang="en-GB" sz="1200" dirty="0" smtClean="0">
                <a:solidFill>
                  <a:srgbClr val="C6DAEC"/>
                </a:solidFill>
                <a:latin typeface="Muli"/>
                <a:ea typeface="Muli"/>
                <a:cs typeface="Muli"/>
                <a:sym typeface="Muli"/>
              </a:rPr>
              <a:t>TYPICAL DISTRIBUTED COMPUTING</a:t>
            </a:r>
          </a:p>
          <a:p>
            <a:pPr marL="171450" lvl="1" indent="-171450">
              <a:spcBef>
                <a:spcPts val="600"/>
              </a:spcBef>
              <a:buFont typeface="Arial" panose="020B0604020202020204" pitchFamily="34" charset="0"/>
              <a:buChar char="•"/>
            </a:pPr>
            <a:r>
              <a:rPr lang="en-GB" sz="1200" dirty="0" smtClean="0">
                <a:solidFill>
                  <a:srgbClr val="C6DAEC"/>
                </a:solidFill>
                <a:latin typeface="Muli"/>
                <a:ea typeface="Muli"/>
                <a:cs typeface="Muli"/>
                <a:sym typeface="Muli"/>
              </a:rPr>
              <a:t>ADVANTAGES </a:t>
            </a:r>
          </a:p>
          <a:p>
            <a:pPr marL="171450" lvl="1" indent="-171450">
              <a:spcBef>
                <a:spcPts val="600"/>
              </a:spcBef>
              <a:buFont typeface="Arial" panose="020B0604020202020204" pitchFamily="34" charset="0"/>
              <a:buChar char="•"/>
            </a:pPr>
            <a:r>
              <a:rPr lang="en-GB" sz="1200" dirty="0" smtClean="0">
                <a:solidFill>
                  <a:srgbClr val="C6DAEC"/>
                </a:solidFill>
                <a:latin typeface="Muli"/>
                <a:ea typeface="Muli"/>
                <a:cs typeface="Muli"/>
                <a:sym typeface="Muli"/>
              </a:rPr>
              <a:t>DISADVANTEGES </a:t>
            </a:r>
          </a:p>
          <a:p>
            <a:pPr marL="171450" lvl="1" indent="-171450">
              <a:spcBef>
                <a:spcPts val="600"/>
              </a:spcBef>
              <a:buFont typeface="Arial" panose="020B0604020202020204" pitchFamily="34" charset="0"/>
              <a:buChar char="•"/>
            </a:pPr>
            <a:r>
              <a:rPr lang="en-GB" sz="1200" dirty="0" smtClean="0">
                <a:solidFill>
                  <a:srgbClr val="C6DAEC"/>
                </a:solidFill>
                <a:latin typeface="Muli"/>
                <a:ea typeface="Muli"/>
                <a:cs typeface="Muli"/>
                <a:sym typeface="Muli"/>
              </a:rPr>
              <a:t>ISSUES AND CHALLENGES</a:t>
            </a:r>
          </a:p>
          <a:p>
            <a:pPr lvl="1">
              <a:spcBef>
                <a:spcPts val="600"/>
              </a:spcBef>
            </a:pPr>
            <a:endParaRPr lang="en-GB" sz="1100" dirty="0" smtClean="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63983" y="2211000"/>
            <a:ext cx="56388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200" dirty="0" smtClean="0"/>
              <a:t>EXAMPLES</a:t>
            </a:r>
            <a:r>
              <a:rPr lang="en" sz="3200" dirty="0" smtClean="0"/>
              <a:t/>
            </a:r>
            <a:br>
              <a:rPr lang="en" sz="3200" dirty="0" smtClean="0"/>
            </a:br>
            <a:endParaRPr sz="3200"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4800" b="1" dirty="0">
                <a:solidFill>
                  <a:srgbClr val="FFFFFF"/>
                </a:solidFill>
                <a:latin typeface="Nixie One"/>
                <a:sym typeface="Nixie One"/>
              </a:rPr>
              <a:t>6</a:t>
            </a:r>
            <a:endParaRPr b="1" dirty="0">
              <a:solidFill>
                <a:srgbClr val="FFFFFF"/>
              </a:solidFill>
            </a:endParaRPr>
          </a:p>
        </p:txBody>
      </p:sp>
    </p:spTree>
    <p:extLst>
      <p:ext uri="{BB962C8B-B14F-4D97-AF65-F5344CB8AC3E}">
        <p14:creationId xmlns:p14="http://schemas.microsoft.com/office/powerpoint/2010/main" val="40761970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563972" y="267019"/>
            <a:ext cx="5727973" cy="966036"/>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200" dirty="0" smtClean="0"/>
              <a:t>EXAMPLES OF DISTRIBUTED COMPUTING</a:t>
            </a:r>
            <a:endParaRPr sz="3200" dirty="0"/>
          </a:p>
        </p:txBody>
      </p:sp>
      <p:sp>
        <p:nvSpPr>
          <p:cNvPr id="373" name="Google Shape;373;p16"/>
          <p:cNvSpPr txBox="1">
            <a:spLocks noGrp="1"/>
          </p:cNvSpPr>
          <p:nvPr>
            <p:ph type="body" idx="1"/>
          </p:nvPr>
        </p:nvSpPr>
        <p:spPr>
          <a:xfrm>
            <a:off x="1607127" y="1070425"/>
            <a:ext cx="5727964" cy="3715100"/>
          </a:xfrm>
          <a:prstGeom prst="rect">
            <a:avLst/>
          </a:prstGeom>
        </p:spPr>
        <p:txBody>
          <a:bodyPr spcFirstLastPara="1" wrap="square" lIns="91425" tIns="91425" rIns="91425" bIns="91425" anchor="t" anchorCtr="0">
            <a:noAutofit/>
          </a:bodyPr>
          <a:lstStyle/>
          <a:p>
            <a:r>
              <a:rPr lang="en-GB" dirty="0"/>
              <a:t>Network of workstations (NOW) / PCs: a group of networked personal workstations or PCs connected to one or more server machines</a:t>
            </a:r>
            <a:r>
              <a:rPr lang="en-GB" dirty="0" smtClean="0"/>
              <a:t>.</a:t>
            </a:r>
          </a:p>
          <a:p>
            <a:r>
              <a:rPr lang="en-GB" dirty="0"/>
              <a:t>Distributed computing using mobile </a:t>
            </a:r>
            <a:r>
              <a:rPr lang="en-GB" dirty="0" smtClean="0"/>
              <a:t>agents</a:t>
            </a:r>
          </a:p>
          <a:p>
            <a:r>
              <a:rPr lang="en-GB" dirty="0"/>
              <a:t>The Internet(World Wide Web</a:t>
            </a:r>
            <a:r>
              <a:rPr lang="en-GB" dirty="0" smtClean="0"/>
              <a:t>)</a:t>
            </a:r>
          </a:p>
          <a:p>
            <a:r>
              <a:rPr lang="en-GB" dirty="0"/>
              <a:t>An intranet: a network of computers and workstations within an organization, segregated from the Internet via a protective device (a firewall</a:t>
            </a:r>
            <a:r>
              <a:rPr lang="en-GB" dirty="0" smtClean="0"/>
              <a:t>).</a:t>
            </a:r>
          </a:p>
          <a:p>
            <a:r>
              <a:rPr lang="en-GB" dirty="0"/>
              <a:t>JAVA Remote Method Invocation (RMI)</a:t>
            </a:r>
          </a:p>
          <a:p>
            <a:endParaRPr lang="en-GB" dirty="0" smtClean="0"/>
          </a:p>
          <a:p>
            <a:endParaRPr lang="en-GB" dirty="0" smtClean="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1909496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15492" y="1982400"/>
            <a:ext cx="56388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200" dirty="0" smtClean="0"/>
              <a:t>TYPICAL DISTRIIBUTED COMPUTING</a:t>
            </a:r>
            <a:endParaRPr sz="3200"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4800" b="1" dirty="0">
                <a:solidFill>
                  <a:srgbClr val="FFFFFF"/>
                </a:solidFill>
                <a:latin typeface="Nixie One"/>
                <a:sym typeface="Nixie One"/>
              </a:rPr>
              <a:t>7</a:t>
            </a:r>
            <a:endParaRPr b="1" dirty="0">
              <a:solidFill>
                <a:srgbClr val="FFFFFF"/>
              </a:solidFill>
            </a:endParaRPr>
          </a:p>
        </p:txBody>
      </p:sp>
    </p:spTree>
    <p:extLst>
      <p:ext uri="{BB962C8B-B14F-4D97-AF65-F5344CB8AC3E}">
        <p14:creationId xmlns:p14="http://schemas.microsoft.com/office/powerpoint/2010/main" val="13161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4" name="Picture 3"/>
          <p:cNvPicPr/>
          <p:nvPr/>
        </p:nvPicPr>
        <p:blipFill>
          <a:blip r:embed="rId3"/>
          <a:stretch>
            <a:fillRect/>
          </a:stretch>
        </p:blipFill>
        <p:spPr>
          <a:xfrm>
            <a:off x="491835" y="748145"/>
            <a:ext cx="7420783" cy="4085157"/>
          </a:xfrm>
          <a:prstGeom prst="rect">
            <a:avLst/>
          </a:prstGeom>
        </p:spPr>
      </p:pic>
    </p:spTree>
    <p:extLst>
      <p:ext uri="{BB962C8B-B14F-4D97-AF65-F5344CB8AC3E}">
        <p14:creationId xmlns:p14="http://schemas.microsoft.com/office/powerpoint/2010/main" val="21782474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22420" y="1676400"/>
            <a:ext cx="56388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200" dirty="0" smtClean="0"/>
              <a:t>ADVANTAGES</a:t>
            </a:r>
            <a:endParaRPr sz="3200"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4800" b="1" dirty="0" smtClean="0">
                <a:solidFill>
                  <a:srgbClr val="FFFFFF"/>
                </a:solidFill>
                <a:latin typeface="Nixie One"/>
                <a:sym typeface="Nixie One"/>
              </a:rPr>
              <a:t>8</a:t>
            </a:r>
            <a:endParaRPr b="1" dirty="0">
              <a:solidFill>
                <a:srgbClr val="FFFFFF"/>
              </a:solidFill>
            </a:endParaRPr>
          </a:p>
        </p:txBody>
      </p:sp>
    </p:spTree>
    <p:extLst>
      <p:ext uri="{BB962C8B-B14F-4D97-AF65-F5344CB8AC3E}">
        <p14:creationId xmlns:p14="http://schemas.microsoft.com/office/powerpoint/2010/main" val="40774576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328445" y="246237"/>
            <a:ext cx="5727973" cy="966036"/>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200" dirty="0" smtClean="0"/>
              <a:t>ADVANTAGES</a:t>
            </a:r>
            <a:endParaRPr sz="3200" dirty="0"/>
          </a:p>
        </p:txBody>
      </p:sp>
      <p:sp>
        <p:nvSpPr>
          <p:cNvPr id="373" name="Google Shape;373;p16"/>
          <p:cNvSpPr txBox="1">
            <a:spLocks noGrp="1"/>
          </p:cNvSpPr>
          <p:nvPr>
            <p:ph type="body" idx="1"/>
          </p:nvPr>
        </p:nvSpPr>
        <p:spPr>
          <a:xfrm>
            <a:off x="1295400" y="1305952"/>
            <a:ext cx="5727964" cy="3715100"/>
          </a:xfrm>
          <a:prstGeom prst="rect">
            <a:avLst/>
          </a:prstGeom>
        </p:spPr>
        <p:txBody>
          <a:bodyPr spcFirstLastPara="1" wrap="square" lIns="91425" tIns="91425" rIns="91425" bIns="91425" anchor="t" anchorCtr="0">
            <a:noAutofit/>
          </a:bodyPr>
          <a:lstStyle/>
          <a:p>
            <a:r>
              <a:rPr lang="en-GB" dirty="0"/>
              <a:t>Cost : Better price / performance as long as everyday  hardware is used for the component computers – Better use of existing hardware</a:t>
            </a:r>
          </a:p>
          <a:p>
            <a:r>
              <a:rPr lang="en-GB" dirty="0"/>
              <a:t>Performance : By using the combined processing and storage capacity of many nodes, performance levels can be reached that are out of the scope of centralised machines</a:t>
            </a:r>
          </a:p>
          <a:p>
            <a:r>
              <a:rPr lang="en-GB" dirty="0"/>
              <a:t>Scalability : Resources such as processing and storage capacity can be increased incrementally</a:t>
            </a:r>
          </a:p>
          <a:p>
            <a:r>
              <a:rPr lang="en-GB" dirty="0"/>
              <a:t>Inherent distribution : Some applications like the Web are naturally distributed</a:t>
            </a:r>
          </a:p>
          <a:p>
            <a:r>
              <a:rPr lang="en-GB" dirty="0" smtClean="0"/>
              <a:t>Reliability </a:t>
            </a:r>
            <a:r>
              <a:rPr lang="en-GB" dirty="0"/>
              <a:t>: By having redundant components the impact of hardware and software faults on users can be reduced</a:t>
            </a:r>
          </a:p>
          <a:p>
            <a:pPr marL="139700" indent="0">
              <a:buNone/>
            </a:pPr>
            <a:endParaRPr lang="en-GB" dirty="0" smtClean="0"/>
          </a:p>
          <a:p>
            <a:endParaRPr lang="en-GB" dirty="0" smtClean="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15168657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22420" y="1676400"/>
            <a:ext cx="56388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200" dirty="0" smtClean="0"/>
              <a:t>DISADVANTAGES</a:t>
            </a:r>
            <a:endParaRPr sz="3200"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4800" b="1" dirty="0">
                <a:solidFill>
                  <a:srgbClr val="FFFFFF"/>
                </a:solidFill>
                <a:latin typeface="Nixie One"/>
                <a:sym typeface="Nixie One"/>
              </a:rPr>
              <a:t>9</a:t>
            </a:r>
            <a:endParaRPr b="1" dirty="0">
              <a:solidFill>
                <a:srgbClr val="FFFFFF"/>
              </a:solidFill>
            </a:endParaRPr>
          </a:p>
        </p:txBody>
      </p:sp>
    </p:spTree>
    <p:extLst>
      <p:ext uri="{BB962C8B-B14F-4D97-AF65-F5344CB8AC3E}">
        <p14:creationId xmlns:p14="http://schemas.microsoft.com/office/powerpoint/2010/main" val="2131945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328445" y="246237"/>
            <a:ext cx="5727973" cy="966036"/>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200" dirty="0" smtClean="0"/>
              <a:t>DISADVANTAGES</a:t>
            </a:r>
            <a:endParaRPr sz="3200" dirty="0"/>
          </a:p>
        </p:txBody>
      </p:sp>
      <p:sp>
        <p:nvSpPr>
          <p:cNvPr id="373" name="Google Shape;373;p16"/>
          <p:cNvSpPr txBox="1">
            <a:spLocks noGrp="1"/>
          </p:cNvSpPr>
          <p:nvPr>
            <p:ph type="body" idx="1"/>
          </p:nvPr>
        </p:nvSpPr>
        <p:spPr>
          <a:xfrm>
            <a:off x="1295400" y="1305952"/>
            <a:ext cx="5727964" cy="3715100"/>
          </a:xfrm>
          <a:prstGeom prst="rect">
            <a:avLst/>
          </a:prstGeom>
        </p:spPr>
        <p:txBody>
          <a:bodyPr spcFirstLastPara="1" wrap="square" lIns="91425" tIns="91425" rIns="91425" bIns="91425" anchor="t" anchorCtr="0">
            <a:noAutofit/>
          </a:bodyPr>
          <a:lstStyle/>
          <a:p>
            <a:r>
              <a:rPr lang="en-GB" dirty="0"/>
              <a:t>Multiple Points of Failures: the failure of one or more participating computers, or one or more network links, can generate trouble.</a:t>
            </a:r>
          </a:p>
          <a:p>
            <a:r>
              <a:rPr lang="en-GB" dirty="0"/>
              <a:t>Security Concerns: In a distributed system, there are more opportunities for unauthorized attack. </a:t>
            </a:r>
            <a:endParaRPr lang="en-GB" dirty="0" smtClean="0"/>
          </a:p>
          <a:p>
            <a:r>
              <a:rPr lang="en-GB" dirty="0"/>
              <a:t>Software: Distributed software is harder to develop than conventional software; hence, it is more expensive</a:t>
            </a:r>
          </a:p>
          <a:p>
            <a:pPr marL="139700" indent="0">
              <a:buNone/>
            </a:pPr>
            <a:endParaRPr lang="en-GB" dirty="0" smtClean="0"/>
          </a:p>
          <a:p>
            <a:endParaRPr lang="en-GB" dirty="0" smtClean="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24374696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22420" y="1676400"/>
            <a:ext cx="56388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200" dirty="0" smtClean="0"/>
              <a:t>ISSUES AND CHALLENGES</a:t>
            </a:r>
            <a:endParaRPr sz="3200"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4800" b="1" dirty="0" smtClean="0">
                <a:solidFill>
                  <a:srgbClr val="FFFFFF"/>
                </a:solidFill>
                <a:latin typeface="Nixie One"/>
                <a:sym typeface="Nixie One"/>
              </a:rPr>
              <a:t>10</a:t>
            </a:r>
            <a:endParaRPr b="1" dirty="0">
              <a:solidFill>
                <a:srgbClr val="FFFFFF"/>
              </a:solidFill>
            </a:endParaRPr>
          </a:p>
        </p:txBody>
      </p:sp>
    </p:spTree>
    <p:extLst>
      <p:ext uri="{BB962C8B-B14F-4D97-AF65-F5344CB8AC3E}">
        <p14:creationId xmlns:p14="http://schemas.microsoft.com/office/powerpoint/2010/main" val="10110226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328445" y="246237"/>
            <a:ext cx="5727973" cy="966036"/>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200" dirty="0" smtClean="0"/>
              <a:t>ISSUES AND CHALLENGES</a:t>
            </a:r>
            <a:endParaRPr sz="3200" dirty="0"/>
          </a:p>
        </p:txBody>
      </p:sp>
      <p:sp>
        <p:nvSpPr>
          <p:cNvPr id="373" name="Google Shape;373;p16"/>
          <p:cNvSpPr txBox="1">
            <a:spLocks noGrp="1"/>
          </p:cNvSpPr>
          <p:nvPr>
            <p:ph type="body" idx="1"/>
          </p:nvPr>
        </p:nvSpPr>
        <p:spPr>
          <a:xfrm>
            <a:off x="1316182" y="1070424"/>
            <a:ext cx="5727964" cy="3993411"/>
          </a:xfrm>
          <a:prstGeom prst="rect">
            <a:avLst/>
          </a:prstGeom>
        </p:spPr>
        <p:txBody>
          <a:bodyPr spcFirstLastPara="1" wrap="square" lIns="91425" tIns="91425" rIns="91425" bIns="91425" anchor="t" anchorCtr="0">
            <a:noAutofit/>
          </a:bodyPr>
          <a:lstStyle/>
          <a:p>
            <a:r>
              <a:rPr lang="en-GB" b="1" dirty="0"/>
              <a:t>Heterogeneity of components :- </a:t>
            </a:r>
          </a:p>
          <a:p>
            <a:pPr marL="482600" indent="-342900">
              <a:buFont typeface="+mj-lt"/>
              <a:buAutoNum type="arabicPeriod"/>
            </a:pPr>
            <a:r>
              <a:rPr lang="en-GB" dirty="0"/>
              <a:t>Variety or differences that apply to computer hardware, network, OS, programming language and implementations by different </a:t>
            </a:r>
            <a:r>
              <a:rPr lang="en-GB" dirty="0" smtClean="0"/>
              <a:t>developers</a:t>
            </a:r>
          </a:p>
          <a:p>
            <a:pPr marL="482600" indent="-342900">
              <a:buFont typeface="+mj-lt"/>
              <a:buAutoNum type="arabicPeriod"/>
            </a:pPr>
            <a:r>
              <a:rPr lang="en-GB" dirty="0" smtClean="0"/>
              <a:t>All differences in representation must be deal with if to do message exchange.</a:t>
            </a:r>
          </a:p>
          <a:p>
            <a:pPr marL="482600" indent="-342900">
              <a:buFont typeface="+mj-lt"/>
              <a:buAutoNum type="arabicPeriod"/>
            </a:pPr>
            <a:r>
              <a:rPr lang="en-GB" dirty="0" smtClean="0"/>
              <a:t>Example </a:t>
            </a:r>
            <a:r>
              <a:rPr lang="en-GB" dirty="0"/>
              <a:t>: different call for exchange message in UNIX different from Windows.</a:t>
            </a:r>
          </a:p>
          <a:p>
            <a:r>
              <a:rPr lang="en-GB" dirty="0" smtClean="0"/>
              <a:t> </a:t>
            </a:r>
            <a:r>
              <a:rPr lang="en-GB" b="1" dirty="0"/>
              <a:t>Openness</a:t>
            </a:r>
            <a:r>
              <a:rPr lang="en-GB" b="1" dirty="0" smtClean="0"/>
              <a:t>:-</a:t>
            </a:r>
          </a:p>
          <a:p>
            <a:pPr marL="482600" indent="-342900">
              <a:buFont typeface="+mj-lt"/>
              <a:buAutoNum type="arabicPeriod"/>
            </a:pPr>
            <a:r>
              <a:rPr lang="en-GB" dirty="0"/>
              <a:t>System can be extended and re-implemented in various ways</a:t>
            </a:r>
            <a:r>
              <a:rPr lang="en-GB" dirty="0" smtClean="0"/>
              <a:t>.</a:t>
            </a:r>
          </a:p>
          <a:p>
            <a:pPr marL="482600" indent="-342900">
              <a:buFont typeface="+mj-lt"/>
              <a:buAutoNum type="arabicPeriod"/>
            </a:pPr>
            <a:r>
              <a:rPr lang="en-GB" dirty="0"/>
              <a:t>Cannot be achieved unless the specification and documentation  are made available to software developer.</a:t>
            </a:r>
          </a:p>
          <a:p>
            <a:pPr marL="482600" indent="-342900">
              <a:buFont typeface="+mj-lt"/>
              <a:buAutoNum type="arabicPeriod"/>
            </a:pPr>
            <a:r>
              <a:rPr lang="en-GB" dirty="0"/>
              <a:t>The most challenge to designer is to tackle the complexity of distributed system; design by different people.</a:t>
            </a:r>
          </a:p>
          <a:p>
            <a:pPr marL="482600" indent="-342900">
              <a:buFont typeface="+mj-lt"/>
              <a:buAutoNum type="arabicPeriod"/>
            </a:pPr>
            <a:endParaRPr lang="en-GB" b="1" dirty="0" smtClean="0"/>
          </a:p>
          <a:p>
            <a:endParaRPr lang="en-GB" dirty="0" smtClean="0"/>
          </a:p>
          <a:p>
            <a:endParaRPr lang="en-GB" dirty="0" smtClean="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1942246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1406236" y="1323109"/>
            <a:ext cx="6814330" cy="1849582"/>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8800" dirty="0" smtClean="0"/>
              <a:t>Lets Start !!</a:t>
            </a:r>
            <a:endParaRPr sz="8800" dirty="0"/>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328445" y="104388"/>
            <a:ext cx="5727973" cy="966036"/>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200" dirty="0" smtClean="0"/>
              <a:t>ISSUES AND CHALLENGES</a:t>
            </a:r>
            <a:endParaRPr sz="3200" dirty="0"/>
          </a:p>
        </p:txBody>
      </p:sp>
      <p:sp>
        <p:nvSpPr>
          <p:cNvPr id="373" name="Google Shape;373;p16"/>
          <p:cNvSpPr txBox="1">
            <a:spLocks noGrp="1"/>
          </p:cNvSpPr>
          <p:nvPr>
            <p:ph type="body" idx="1"/>
          </p:nvPr>
        </p:nvSpPr>
        <p:spPr>
          <a:xfrm>
            <a:off x="1399309" y="960833"/>
            <a:ext cx="5727964" cy="3993411"/>
          </a:xfrm>
          <a:prstGeom prst="rect">
            <a:avLst/>
          </a:prstGeom>
        </p:spPr>
        <p:txBody>
          <a:bodyPr spcFirstLastPara="1" wrap="square" lIns="91425" tIns="91425" rIns="91425" bIns="91425" anchor="t" anchorCtr="0">
            <a:noAutofit/>
          </a:bodyPr>
          <a:lstStyle/>
          <a:p>
            <a:r>
              <a:rPr lang="en-GB" dirty="0"/>
              <a:t>Transparency</a:t>
            </a:r>
            <a:r>
              <a:rPr lang="en-GB" dirty="0" smtClean="0"/>
              <a:t>:-</a:t>
            </a:r>
          </a:p>
          <a:p>
            <a:pPr marL="482600" indent="-342900">
              <a:buFont typeface="+mj-lt"/>
              <a:buAutoNum type="arabicPeriod"/>
            </a:pPr>
            <a:r>
              <a:rPr lang="en-GB" dirty="0"/>
              <a:t>Aim : make certain aspects of distribution are invisible to the application programmer ; focus on design of their particular application.</a:t>
            </a:r>
          </a:p>
          <a:p>
            <a:pPr marL="482600" indent="-342900">
              <a:buFont typeface="+mj-lt"/>
              <a:buAutoNum type="arabicPeriod"/>
            </a:pPr>
            <a:r>
              <a:rPr lang="en-GB" dirty="0"/>
              <a:t>They not concern the locations and details of how it operate, either replicated or migrated.</a:t>
            </a:r>
          </a:p>
          <a:p>
            <a:pPr marL="482600" indent="-342900">
              <a:buFont typeface="+mj-lt"/>
              <a:buAutoNum type="arabicPeriod"/>
            </a:pPr>
            <a:r>
              <a:rPr lang="en-GB" dirty="0"/>
              <a:t>Failures can be presented to application programmers in the form of exceptions – must be handled. </a:t>
            </a:r>
          </a:p>
          <a:p>
            <a:pPr marL="139700" indent="0">
              <a:buNone/>
            </a:pPr>
            <a:endParaRPr lang="en-GB" b="1" dirty="0" smtClean="0"/>
          </a:p>
          <a:p>
            <a:endParaRPr lang="en-GB" dirty="0" smtClean="0"/>
          </a:p>
          <a:p>
            <a:endParaRPr lang="en-GB" dirty="0" smtClean="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30</a:t>
            </a:fld>
            <a:endParaRPr/>
          </a:p>
        </p:txBody>
      </p:sp>
      <p:pic>
        <p:nvPicPr>
          <p:cNvPr id="8" name="Picture 7"/>
          <p:cNvPicPr/>
          <p:nvPr/>
        </p:nvPicPr>
        <p:blipFill>
          <a:blip r:embed="rId3"/>
          <a:stretch>
            <a:fillRect/>
          </a:stretch>
        </p:blipFill>
        <p:spPr>
          <a:xfrm>
            <a:off x="755071" y="3082636"/>
            <a:ext cx="6504711" cy="1821874"/>
          </a:xfrm>
          <a:prstGeom prst="rect">
            <a:avLst/>
          </a:prstGeom>
        </p:spPr>
      </p:pic>
    </p:spTree>
    <p:extLst>
      <p:ext uri="{BB962C8B-B14F-4D97-AF65-F5344CB8AC3E}">
        <p14:creationId xmlns:p14="http://schemas.microsoft.com/office/powerpoint/2010/main" val="478946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328445" y="246237"/>
            <a:ext cx="5727973" cy="966036"/>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200" dirty="0" smtClean="0"/>
              <a:t>ISSUES AND CHALLENGES</a:t>
            </a:r>
            <a:endParaRPr sz="3200" dirty="0"/>
          </a:p>
        </p:txBody>
      </p:sp>
      <p:sp>
        <p:nvSpPr>
          <p:cNvPr id="373" name="Google Shape;373;p16"/>
          <p:cNvSpPr txBox="1">
            <a:spLocks noGrp="1"/>
          </p:cNvSpPr>
          <p:nvPr>
            <p:ph type="body" idx="1"/>
          </p:nvPr>
        </p:nvSpPr>
        <p:spPr>
          <a:xfrm>
            <a:off x="1316182" y="1070424"/>
            <a:ext cx="5727964" cy="3993411"/>
          </a:xfrm>
          <a:prstGeom prst="rect">
            <a:avLst/>
          </a:prstGeom>
        </p:spPr>
        <p:txBody>
          <a:bodyPr spcFirstLastPara="1" wrap="square" lIns="91425" tIns="91425" rIns="91425" bIns="91425" anchor="t" anchorCtr="0">
            <a:noAutofit/>
          </a:bodyPr>
          <a:lstStyle/>
          <a:p>
            <a:r>
              <a:rPr lang="en-GB" dirty="0"/>
              <a:t>Security</a:t>
            </a:r>
            <a:r>
              <a:rPr lang="en-GB" dirty="0" smtClean="0"/>
              <a:t>:</a:t>
            </a:r>
          </a:p>
          <a:p>
            <a:pPr marL="482600" indent="-342900">
              <a:buFont typeface="+mj-lt"/>
              <a:buAutoNum type="arabicPeriod"/>
            </a:pPr>
            <a:r>
              <a:rPr lang="en-GB" dirty="0"/>
              <a:t>Security for information resources in distributed system have 3 components </a:t>
            </a:r>
            <a:r>
              <a:rPr lang="en-GB" dirty="0" smtClean="0"/>
              <a:t>:</a:t>
            </a:r>
          </a:p>
          <a:p>
            <a:pPr marL="482600" lvl="0" indent="-342900" fontAlgn="base">
              <a:buAutoNum type="alphaUcParenR"/>
            </a:pPr>
            <a:r>
              <a:rPr lang="en-GB" b="1" dirty="0" smtClean="0"/>
              <a:t>Confidentiality</a:t>
            </a:r>
            <a:r>
              <a:rPr lang="en-GB" dirty="0" smtClean="0"/>
              <a:t> </a:t>
            </a:r>
            <a:r>
              <a:rPr lang="en-GB" dirty="0"/>
              <a:t>: protection against disclosure to unauthorized </a:t>
            </a:r>
            <a:r>
              <a:rPr lang="en-GB" dirty="0" smtClean="0"/>
              <a:t>individuals.</a:t>
            </a:r>
          </a:p>
          <a:p>
            <a:pPr marL="482600" lvl="0" indent="-342900" fontAlgn="base">
              <a:buAutoNum type="alphaUcParenR"/>
            </a:pPr>
            <a:r>
              <a:rPr lang="en-GB" b="1" dirty="0" smtClean="0"/>
              <a:t>Integrity</a:t>
            </a:r>
            <a:r>
              <a:rPr lang="en-GB" dirty="0" smtClean="0"/>
              <a:t> </a:t>
            </a:r>
            <a:r>
              <a:rPr lang="en-GB" dirty="0"/>
              <a:t>: protection against </a:t>
            </a:r>
            <a:r>
              <a:rPr lang="en-GB" dirty="0" smtClean="0"/>
              <a:t>alteration/corruption</a:t>
            </a:r>
          </a:p>
          <a:p>
            <a:pPr marL="482600" lvl="0" indent="-342900" fontAlgn="base">
              <a:buAutoNum type="alphaUcParenR"/>
            </a:pPr>
            <a:r>
              <a:rPr lang="en-GB" b="1" dirty="0" smtClean="0"/>
              <a:t>Availability</a:t>
            </a:r>
            <a:r>
              <a:rPr lang="en-GB" dirty="0" smtClean="0"/>
              <a:t> </a:t>
            </a:r>
            <a:r>
              <a:rPr lang="en-GB" dirty="0"/>
              <a:t>: protection against interference with the means to access the resources</a:t>
            </a:r>
            <a:r>
              <a:rPr lang="en-GB" dirty="0" smtClean="0"/>
              <a:t>.</a:t>
            </a:r>
          </a:p>
          <a:p>
            <a:pPr marL="139700" indent="0" fontAlgn="base">
              <a:buNone/>
            </a:pPr>
            <a:r>
              <a:rPr lang="en-GB" dirty="0"/>
              <a:t>The challenge is to send sensitive information over Internet in a secure manner and to identify a remote user or other agent correctly.</a:t>
            </a:r>
          </a:p>
          <a:p>
            <a:pPr marL="139700" lvl="0" indent="0" fontAlgn="base">
              <a:buNone/>
            </a:pPr>
            <a:endParaRPr lang="en-GB"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16692949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328445" y="246237"/>
            <a:ext cx="5727973" cy="966036"/>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200" dirty="0" smtClean="0"/>
              <a:t>ISSUES AND CHALLENGES</a:t>
            </a:r>
            <a:endParaRPr sz="3200" dirty="0"/>
          </a:p>
        </p:txBody>
      </p:sp>
      <p:sp>
        <p:nvSpPr>
          <p:cNvPr id="373" name="Google Shape;373;p16"/>
          <p:cNvSpPr txBox="1">
            <a:spLocks noGrp="1"/>
          </p:cNvSpPr>
          <p:nvPr>
            <p:ph type="body" idx="1"/>
          </p:nvPr>
        </p:nvSpPr>
        <p:spPr>
          <a:xfrm>
            <a:off x="1316182" y="1070424"/>
            <a:ext cx="5727964" cy="3993411"/>
          </a:xfrm>
          <a:prstGeom prst="rect">
            <a:avLst/>
          </a:prstGeom>
        </p:spPr>
        <p:txBody>
          <a:bodyPr spcFirstLastPara="1" wrap="square" lIns="91425" tIns="91425" rIns="91425" bIns="91425" anchor="t" anchorCtr="0">
            <a:noAutofit/>
          </a:bodyPr>
          <a:lstStyle/>
          <a:p>
            <a:r>
              <a:rPr lang="en-GB" b="1" dirty="0"/>
              <a:t>Scalability :-</a:t>
            </a:r>
          </a:p>
          <a:p>
            <a:pPr marL="482600" indent="-342900">
              <a:buFont typeface="+mj-lt"/>
              <a:buAutoNum type="arabicPeriod"/>
            </a:pPr>
            <a:r>
              <a:rPr lang="en-GB" dirty="0"/>
              <a:t>Distributed computing operates at many different scales, ranging from small Intranet to Internet.</a:t>
            </a:r>
          </a:p>
          <a:p>
            <a:pPr marL="482600" indent="-342900">
              <a:buFont typeface="+mj-lt"/>
              <a:buAutoNum type="arabicPeriod"/>
            </a:pPr>
            <a:r>
              <a:rPr lang="en-GB" dirty="0"/>
              <a:t>A system is scalable if there is significant increase in the number of resources and  users.</a:t>
            </a:r>
          </a:p>
          <a:p>
            <a:pPr marL="482600" indent="-342900">
              <a:buFont typeface="+mj-lt"/>
              <a:buAutoNum type="arabicPeriod"/>
            </a:pPr>
            <a:r>
              <a:rPr lang="en-GB" dirty="0"/>
              <a:t>The challenges is </a:t>
            </a:r>
            <a:r>
              <a:rPr lang="en-GB" dirty="0" smtClean="0"/>
              <a:t>:</a:t>
            </a:r>
          </a:p>
          <a:p>
            <a:pPr marL="482600" lvl="0" indent="-342900">
              <a:buAutoNum type="alphaUcParenR"/>
            </a:pPr>
            <a:r>
              <a:rPr lang="en-GB" dirty="0" smtClean="0"/>
              <a:t>controlling </a:t>
            </a:r>
            <a:r>
              <a:rPr lang="en-GB" dirty="0"/>
              <a:t>the cost of physical resources</a:t>
            </a:r>
            <a:r>
              <a:rPr lang="en-GB" dirty="0" smtClean="0"/>
              <a:t>.</a:t>
            </a:r>
          </a:p>
          <a:p>
            <a:pPr marL="482600" indent="-342900">
              <a:buFont typeface="Muli"/>
              <a:buAutoNum type="alphaUcParenR"/>
            </a:pPr>
            <a:r>
              <a:rPr lang="en-GB" dirty="0"/>
              <a:t>controlling the performance loss.</a:t>
            </a:r>
          </a:p>
          <a:p>
            <a:pPr marL="482600" indent="-342900">
              <a:buFont typeface="Muli"/>
              <a:buAutoNum type="alphaUcParenR"/>
            </a:pPr>
            <a:r>
              <a:rPr lang="en-GB" dirty="0"/>
              <a:t>preventing software resource running out.</a:t>
            </a:r>
          </a:p>
          <a:p>
            <a:pPr marL="482600" indent="-342900">
              <a:buFont typeface="Muli"/>
              <a:buAutoNum type="alphaUcParenR"/>
            </a:pPr>
            <a:r>
              <a:rPr lang="en-GB" dirty="0"/>
              <a:t>avoiding performance bottlenecks.</a:t>
            </a:r>
          </a:p>
          <a:p>
            <a:pPr marL="139700" lvl="0" indent="0">
              <a:buNone/>
            </a:pPr>
            <a:endParaRPr lang="en-GB" dirty="0" smtClean="0"/>
          </a:p>
          <a:p>
            <a:endParaRPr lang="en-GB" dirty="0" smtClean="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18241615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328445" y="246237"/>
            <a:ext cx="5727973" cy="966036"/>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200" dirty="0" smtClean="0"/>
              <a:t>ISSUES AND CHALLENGES</a:t>
            </a:r>
            <a:endParaRPr sz="3200" dirty="0"/>
          </a:p>
        </p:txBody>
      </p:sp>
      <p:sp>
        <p:nvSpPr>
          <p:cNvPr id="373" name="Google Shape;373;p16"/>
          <p:cNvSpPr txBox="1">
            <a:spLocks noGrp="1"/>
          </p:cNvSpPr>
          <p:nvPr>
            <p:ph type="body" idx="1"/>
          </p:nvPr>
        </p:nvSpPr>
        <p:spPr>
          <a:xfrm>
            <a:off x="1316182" y="1070424"/>
            <a:ext cx="5727964" cy="3993411"/>
          </a:xfrm>
          <a:prstGeom prst="rect">
            <a:avLst/>
          </a:prstGeom>
        </p:spPr>
        <p:txBody>
          <a:bodyPr spcFirstLastPara="1" wrap="square" lIns="91425" tIns="91425" rIns="91425" bIns="91425" anchor="t" anchorCtr="0">
            <a:noAutofit/>
          </a:bodyPr>
          <a:lstStyle/>
          <a:p>
            <a:r>
              <a:rPr lang="en-GB" b="1" dirty="0"/>
              <a:t>Failure Handling :-</a:t>
            </a:r>
          </a:p>
          <a:p>
            <a:pPr marL="482600" indent="-342900">
              <a:buFont typeface="+mj-lt"/>
              <a:buAutoNum type="arabicPeriod"/>
            </a:pPr>
            <a:r>
              <a:rPr lang="en-GB" dirty="0"/>
              <a:t>Failures in a distributed system are partial – some components fail while others can function.</a:t>
            </a:r>
          </a:p>
          <a:p>
            <a:pPr marL="482600" indent="-342900">
              <a:buFont typeface="+mj-lt"/>
              <a:buAutoNum type="arabicPeriod"/>
            </a:pPr>
            <a:r>
              <a:rPr lang="en-GB" dirty="0"/>
              <a:t>That’s why handling the failures are difficult</a:t>
            </a:r>
          </a:p>
          <a:p>
            <a:pPr marL="482600" lvl="0" indent="-342900">
              <a:buAutoNum type="alphaUcParenR"/>
            </a:pPr>
            <a:r>
              <a:rPr lang="en-GB" dirty="0" smtClean="0"/>
              <a:t>Detecting </a:t>
            </a:r>
            <a:r>
              <a:rPr lang="en-GB" dirty="0"/>
              <a:t>failures : to manage the presence of failures cannot be detected but may be suspected</a:t>
            </a:r>
            <a:r>
              <a:rPr lang="en-GB" dirty="0" smtClean="0"/>
              <a:t>.</a:t>
            </a:r>
          </a:p>
          <a:p>
            <a:pPr marL="482600" lvl="0" indent="-342900">
              <a:buAutoNum type="alphaUcParenR"/>
            </a:pPr>
            <a:r>
              <a:rPr lang="en-GB" dirty="0"/>
              <a:t>Masking failures : hiding failure not guaranteed in the worst case</a:t>
            </a:r>
            <a:r>
              <a:rPr lang="en-GB" dirty="0" smtClean="0"/>
              <a:t>.</a:t>
            </a:r>
          </a:p>
          <a:p>
            <a:r>
              <a:rPr lang="en-GB" b="1" dirty="0"/>
              <a:t>Concurrency :-</a:t>
            </a:r>
          </a:p>
          <a:p>
            <a:pPr marL="482600" indent="-342900">
              <a:buFont typeface="+mj-lt"/>
              <a:buAutoNum type="arabicPeriod"/>
            </a:pPr>
            <a:r>
              <a:rPr lang="en-GB" dirty="0"/>
              <a:t>Where applications/services process concurrency, it will effect a conflict in operations with one another and produce inconsistence results.</a:t>
            </a:r>
          </a:p>
          <a:p>
            <a:pPr marL="482600" indent="-342900">
              <a:buFont typeface="+mj-lt"/>
              <a:buAutoNum type="arabicPeriod"/>
            </a:pPr>
            <a:r>
              <a:rPr lang="en-GB" dirty="0"/>
              <a:t>Each resource must be designed to be safe in a concurrent environment.</a:t>
            </a:r>
            <a:endParaRPr lang="en-GB" dirty="0" smtClean="0"/>
          </a:p>
          <a:p>
            <a:endParaRPr lang="en-GB" dirty="0" smtClean="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22806870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3" name="Google Shape;573;p35"/>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8000"/>
              <a:t>Thanks!</a:t>
            </a:r>
            <a:endParaRPr sz="8000"/>
          </a:p>
        </p:txBody>
      </p:sp>
      <p:sp>
        <p:nvSpPr>
          <p:cNvPr id="574" name="Google Shape;574;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3600" b="1" dirty="0"/>
              <a:t>Any questions</a:t>
            </a:r>
            <a:r>
              <a:rPr lang="en" sz="3600" b="1" dirty="0" smtClean="0"/>
              <a:t>?</a:t>
            </a:r>
            <a:endParaRPr dirty="0"/>
          </a:p>
        </p:txBody>
      </p:sp>
      <p:sp>
        <p:nvSpPr>
          <p:cNvPr id="575" name="Google Shape;575;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6" name="Google Shape;576;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50128" y="1982400"/>
            <a:ext cx="56388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200" dirty="0" smtClean="0"/>
              <a:t>CENTRALISED VS DISTRIBUTED COMPUTING</a:t>
            </a:r>
            <a:endParaRPr sz="3200"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4800" b="1" dirty="0">
                <a:solidFill>
                  <a:srgbClr val="FFFFFF"/>
                </a:solidFill>
                <a:latin typeface="Nixie One"/>
                <a:ea typeface="Nixie One"/>
                <a:cs typeface="Nixie One"/>
                <a:sym typeface="Nixie One"/>
              </a:rPr>
              <a:t>1</a:t>
            </a:r>
            <a:endParaRPr b="1" dirty="0">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09636" y="2168727"/>
            <a:ext cx="6282300" cy="819900"/>
          </a:xfrm>
          <a:prstGeom prst="rect">
            <a:avLst/>
          </a:prstGeom>
        </p:spPr>
        <p:txBody>
          <a:bodyPr spcFirstLastPara="1" wrap="square" lIns="91425" tIns="91425" rIns="91425" bIns="91425" anchor="ctr" anchorCtr="0">
            <a:noAutofit/>
          </a:bodyPr>
          <a:lstStyle/>
          <a:p>
            <a:pPr marL="0" lvl="0" indent="0">
              <a:spcBef>
                <a:spcPts val="600"/>
              </a:spcBef>
              <a:spcAft>
                <a:spcPts val="0"/>
              </a:spcAft>
              <a:buNone/>
            </a:pPr>
            <a:r>
              <a:rPr lang="en-GB" dirty="0" smtClean="0"/>
              <a:t>“The purpose of computing is insight not numbers” </a:t>
            </a:r>
          </a:p>
          <a:p>
            <a:pPr marL="0" lvl="0" indent="0">
              <a:spcBef>
                <a:spcPts val="600"/>
              </a:spcBef>
              <a:spcAft>
                <a:spcPts val="0"/>
              </a:spcAft>
              <a:buNone/>
            </a:pPr>
            <a:r>
              <a:rPr lang="en-GB" dirty="0" smtClean="0"/>
              <a:t>– Richard Hamming</a:t>
            </a:r>
            <a:endParaRPr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8"/>
          <p:cNvSpPr txBox="1">
            <a:spLocks noGrp="1"/>
          </p:cNvSpPr>
          <p:nvPr>
            <p:ph type="body" idx="1"/>
          </p:nvPr>
        </p:nvSpPr>
        <p:spPr>
          <a:xfrm>
            <a:off x="1359928" y="1624741"/>
            <a:ext cx="2667300" cy="2663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GB" b="1" dirty="0" smtClean="0"/>
              <a:t>     Centralised</a:t>
            </a:r>
            <a:endParaRPr b="1" dirty="0"/>
          </a:p>
          <a:p>
            <a:pPr marL="285750" indent="-285750"/>
            <a:r>
              <a:rPr lang="en-GB" dirty="0" smtClean="0"/>
              <a:t>Early processing was performed on a single processor</a:t>
            </a:r>
            <a:r>
              <a:rPr lang="en-GB" dirty="0" smtClean="0"/>
              <a:t>. Uni processor computing can be called Centralised Computing.</a:t>
            </a:r>
            <a:endParaRPr lang="en-GB" dirty="0" smtClean="0"/>
          </a:p>
        </p:txBody>
      </p:sp>
      <p:sp>
        <p:nvSpPr>
          <p:cNvPr id="399" name="Google Shape;399;p18"/>
          <p:cNvSpPr txBox="1">
            <a:spLocks noGrp="1"/>
          </p:cNvSpPr>
          <p:nvPr>
            <p:ph type="title"/>
          </p:nvPr>
        </p:nvSpPr>
        <p:spPr>
          <a:xfrm>
            <a:off x="2089937" y="862764"/>
            <a:ext cx="6700771"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Centralised vs Distributed Computing</a:t>
            </a:r>
            <a:endParaRPr dirty="0"/>
          </a:p>
        </p:txBody>
      </p:sp>
      <p:sp>
        <p:nvSpPr>
          <p:cNvPr id="400" name="Google Shape;400;p18"/>
          <p:cNvSpPr txBox="1">
            <a:spLocks noGrp="1"/>
          </p:cNvSpPr>
          <p:nvPr>
            <p:ph type="body" idx="2"/>
          </p:nvPr>
        </p:nvSpPr>
        <p:spPr>
          <a:xfrm>
            <a:off x="4714488" y="1624741"/>
            <a:ext cx="2667300" cy="2663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t>     Distributed </a:t>
            </a:r>
          </a:p>
          <a:p>
            <a:pPr marL="285750" indent="-285750"/>
            <a:r>
              <a:rPr lang="en-GB" dirty="0"/>
              <a:t>A Distributed system is a collection of independent computers, interconnected via a network, capable of collaborating on a task.</a:t>
            </a:r>
          </a:p>
          <a:p>
            <a:pPr marL="0" lvl="0" indent="0" rtl="0">
              <a:spcBef>
                <a:spcPts val="600"/>
              </a:spcBef>
              <a:spcAft>
                <a:spcPts val="0"/>
              </a:spcAft>
              <a:buNone/>
            </a:pPr>
            <a:endParaRPr b="1" dirty="0"/>
          </a:p>
        </p:txBody>
      </p:sp>
      <p:sp>
        <p:nvSpPr>
          <p:cNvPr id="401" name="Google Shape;401;p1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356155" y="606455"/>
            <a:ext cx="4944300"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INTRODUCTION</a:t>
            </a:r>
            <a:endParaRPr dirty="0"/>
          </a:p>
        </p:txBody>
      </p:sp>
      <p:sp>
        <p:nvSpPr>
          <p:cNvPr id="373" name="Google Shape;373;p16"/>
          <p:cNvSpPr txBox="1">
            <a:spLocks noGrp="1"/>
          </p:cNvSpPr>
          <p:nvPr>
            <p:ph type="body" idx="1"/>
          </p:nvPr>
        </p:nvSpPr>
        <p:spPr>
          <a:xfrm>
            <a:off x="1026119" y="1825633"/>
            <a:ext cx="6274336" cy="2959891"/>
          </a:xfrm>
          <a:prstGeom prst="rect">
            <a:avLst/>
          </a:prstGeom>
        </p:spPr>
        <p:txBody>
          <a:bodyPr spcFirstLastPara="1" wrap="square" lIns="91425" tIns="91425" rIns="91425" bIns="91425" anchor="t" anchorCtr="0">
            <a:noAutofit/>
          </a:bodyPr>
          <a:lstStyle/>
          <a:p>
            <a:pPr marL="139700" lvl="0" indent="0" rtl="0">
              <a:spcBef>
                <a:spcPts val="600"/>
              </a:spcBef>
              <a:spcAft>
                <a:spcPts val="0"/>
              </a:spcAft>
              <a:buSzPts val="1400"/>
              <a:buNone/>
            </a:pPr>
            <a:r>
              <a:rPr lang="en-GB" dirty="0" smtClean="0"/>
              <a:t>DEFINITON:-</a:t>
            </a:r>
          </a:p>
          <a:p>
            <a:r>
              <a:rPr lang="en-GB" dirty="0"/>
              <a:t>A </a:t>
            </a:r>
            <a:r>
              <a:rPr lang="en-GB" b="1" dirty="0"/>
              <a:t>distributed system</a:t>
            </a:r>
            <a:r>
              <a:rPr lang="en-GB" dirty="0"/>
              <a:t> consists of multiple autonomous computers that communicate through a computer </a:t>
            </a:r>
            <a:r>
              <a:rPr lang="en-GB" dirty="0" smtClean="0"/>
              <a:t>network</a:t>
            </a:r>
          </a:p>
          <a:p>
            <a:r>
              <a:rPr lang="en-GB" dirty="0"/>
              <a:t>Distributed computing utilizes a network of many computers, each accomplishing a portion of an overall task, to achieve a </a:t>
            </a:r>
            <a:r>
              <a:rPr lang="en-GB" b="1" dirty="0"/>
              <a:t>computational result much more quickly</a:t>
            </a:r>
            <a:r>
              <a:rPr lang="en-GB" dirty="0"/>
              <a:t> than with a single computer</a:t>
            </a:r>
            <a:r>
              <a:rPr lang="en-GB" dirty="0" smtClean="0"/>
              <a:t>.</a:t>
            </a:r>
          </a:p>
          <a:p>
            <a:r>
              <a:rPr lang="en-GB" dirty="0"/>
              <a:t>Distributed computing is any computing that involves multiple computers remote from each other that each have a role in a computation problem or information processing.</a:t>
            </a: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3" name="Google Shape;373;p16"/>
          <p:cNvSpPr txBox="1">
            <a:spLocks noGrp="1"/>
          </p:cNvSpPr>
          <p:nvPr>
            <p:ph type="body" idx="1"/>
          </p:nvPr>
        </p:nvSpPr>
        <p:spPr>
          <a:xfrm>
            <a:off x="1344774" y="983673"/>
            <a:ext cx="6274336" cy="4065088"/>
          </a:xfrm>
          <a:prstGeom prst="rect">
            <a:avLst/>
          </a:prstGeom>
        </p:spPr>
        <p:txBody>
          <a:bodyPr spcFirstLastPara="1" wrap="square" lIns="91425" tIns="91425" rIns="91425" bIns="91425" anchor="t" anchorCtr="0">
            <a:noAutofit/>
          </a:bodyPr>
          <a:lstStyle/>
          <a:p>
            <a:pPr marL="139700" lvl="0" indent="0" rtl="0">
              <a:spcBef>
                <a:spcPts val="600"/>
              </a:spcBef>
              <a:spcAft>
                <a:spcPts val="0"/>
              </a:spcAft>
              <a:buSzPts val="1400"/>
              <a:buNone/>
            </a:pPr>
            <a:endParaRPr lang="en-GB" dirty="0" smtClean="0"/>
          </a:p>
          <a:p>
            <a:pPr lvl="0" fontAlgn="base"/>
            <a:r>
              <a:rPr lang="en-GB" dirty="0"/>
              <a:t>Distributed computing is any computing that involves multiple computers remote from each other that each have a role in a computation problem or information processing</a:t>
            </a:r>
            <a:r>
              <a:rPr lang="en-GB" dirty="0" smtClean="0"/>
              <a:t>.</a:t>
            </a:r>
          </a:p>
          <a:p>
            <a:pPr fontAlgn="base"/>
            <a:r>
              <a:rPr lang="en-GB" dirty="0"/>
              <a:t>In the term distributed computing, the word distributed means spread out across space. Thus, distributed computing is an activity performed on a spatially distributed system</a:t>
            </a:r>
            <a:r>
              <a:rPr lang="en-GB" dirty="0" smtClean="0"/>
              <a:t>.</a:t>
            </a:r>
          </a:p>
          <a:p>
            <a:pPr fontAlgn="base"/>
            <a:r>
              <a:rPr lang="en-GB" dirty="0"/>
              <a:t>These networked computers may be in the same room, same campus, same country, or in different continents.</a:t>
            </a:r>
          </a:p>
          <a:p>
            <a:pPr marL="139700" lvl="0" indent="0" fontAlgn="base">
              <a:buNone/>
            </a:pPr>
            <a:endParaRPr lang="en-GB"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836084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4" name="Google Shape;374;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9</a:t>
            </a:fld>
            <a:endParaRPr/>
          </a:p>
        </p:txBody>
      </p:sp>
      <p:pic>
        <p:nvPicPr>
          <p:cNvPr id="5" name="Picture 4"/>
          <p:cNvPicPr/>
          <p:nvPr/>
        </p:nvPicPr>
        <p:blipFill>
          <a:blip r:embed="rId3"/>
          <a:stretch>
            <a:fillRect/>
          </a:stretch>
        </p:blipFill>
        <p:spPr>
          <a:xfrm>
            <a:off x="1554393" y="359785"/>
            <a:ext cx="6190298" cy="4503159"/>
          </a:xfrm>
          <a:prstGeom prst="rect">
            <a:avLst/>
          </a:prstGeom>
        </p:spPr>
      </p:pic>
    </p:spTree>
    <p:extLst>
      <p:ext uri="{BB962C8B-B14F-4D97-AF65-F5344CB8AC3E}">
        <p14:creationId xmlns:p14="http://schemas.microsoft.com/office/powerpoint/2010/main" val="2297035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1411</Words>
  <Application>Microsoft Office PowerPoint</Application>
  <PresentationFormat>On-screen Show (16:9)</PresentationFormat>
  <Paragraphs>175</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Helvetica Neue</vt:lpstr>
      <vt:lpstr>Arial</vt:lpstr>
      <vt:lpstr>Nixie One</vt:lpstr>
      <vt:lpstr>Muli</vt:lpstr>
      <vt:lpstr>Imogen template</vt:lpstr>
      <vt:lpstr>DISTRIBUTED COMPUTING</vt:lpstr>
      <vt:lpstr>CONTENTS </vt:lpstr>
      <vt:lpstr>Lets Start !!</vt:lpstr>
      <vt:lpstr>CENTRALISED VS DISTRIBUTED COMPUTING</vt:lpstr>
      <vt:lpstr>PowerPoint Presentation</vt:lpstr>
      <vt:lpstr>Centralised vs Distributed Computing</vt:lpstr>
      <vt:lpstr>INTRODUCTION</vt:lpstr>
      <vt:lpstr>PowerPoint Presentation</vt:lpstr>
      <vt:lpstr>PowerPoint Presentation</vt:lpstr>
      <vt:lpstr>ARCHITECTURE </vt:lpstr>
      <vt:lpstr>ARCHITECTURE</vt:lpstr>
      <vt:lpstr>PowerPoint Presentation</vt:lpstr>
      <vt:lpstr>HISTORY </vt:lpstr>
      <vt:lpstr>HISTORY</vt:lpstr>
      <vt:lpstr>PowerPoint Presentation</vt:lpstr>
      <vt:lpstr>GOAL </vt:lpstr>
      <vt:lpstr>GOAL</vt:lpstr>
      <vt:lpstr>CHARACTERISTICS </vt:lpstr>
      <vt:lpstr>CHARACTERISTICS</vt:lpstr>
      <vt:lpstr>EXAMPLES </vt:lpstr>
      <vt:lpstr>EXAMPLES OF DISTRIBUTED COMPUTING</vt:lpstr>
      <vt:lpstr>TYPICAL DISTRIIBUTED COMPUTING</vt:lpstr>
      <vt:lpstr>PowerPoint Presentation</vt:lpstr>
      <vt:lpstr>ADVANTAGES</vt:lpstr>
      <vt:lpstr>ADVANTAGES</vt:lpstr>
      <vt:lpstr>DISADVANTAGES</vt:lpstr>
      <vt:lpstr>DISADVANTAGES</vt:lpstr>
      <vt:lpstr>ISSUES AND CHALLENGES</vt:lpstr>
      <vt:lpstr>ISSUES AND CHALLENGES</vt:lpstr>
      <vt:lpstr>ISSUES AND CHALLENGES</vt:lpstr>
      <vt:lpstr>ISSUES AND CHALLENGES</vt:lpstr>
      <vt:lpstr>ISSUES AND CHALLENGES</vt:lpstr>
      <vt:lpstr>ISSUES AND CHALLENGES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COMPUTING</dc:title>
  <cp:lastModifiedBy>SHUBHAM BANSAL</cp:lastModifiedBy>
  <cp:revision>11</cp:revision>
  <dcterms:modified xsi:type="dcterms:W3CDTF">2018-08-18T08:24:26Z</dcterms:modified>
</cp:coreProperties>
</file>