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54" autoAdjust="0"/>
  </p:normalViewPr>
  <p:slideViewPr>
    <p:cSldViewPr snapToGrid="0">
      <p:cViewPr varScale="1">
        <p:scale>
          <a:sx n="54" d="100"/>
          <a:sy n="54" d="100"/>
        </p:scale>
        <p:origin x="1824"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54176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Shape 7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you will talk to them about ‘Big Data Ecosystem’ in this module.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‘Big Data Ecosystem’ in this module.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13" name="Shape 7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6624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Shape 8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Cassandra</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A. True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39" name="Shape 8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307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participants, the basics of MapReduce and how it is used for processing large data sets.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MapReduce is considered to be the heart of Apache Hadoop. It is the original framework developed for writing applications that can process large amounts of structured and unstructured data stored in Hadoop Distributed File Systems (HDFS). The MapReduce allows for massive scalability across hundreds or thousands of servers in a Hadoop cluster. HDFS was initially a tightly coupled entity with MapReduce. Later, Hadoop became open to other data processing engines that can run alongside MapReduce. A typical MapReduce computation is used for batch processing of terabytes or petabytes of data on thousands of machines.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basic unit of information used in MapReduce is a (Key, Value) pairs, called Tuples. All structured and unstructured data has to be converted to this basic unit before processing. A MapReduce job divides a large data set into independent chunks and organizes them into Tuples for parallel processing. The advantage of this parallel processing is that it improves the speed and reliability of the cluster as the solutions are returned more quickly, with a greater reliability.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MapReduce actually refers to two separate and distinct tasks that Hadoop programs perform.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first is the </a:t>
            </a:r>
            <a:r>
              <a:rPr lang="en-US" sz="1200" b="1" i="1" u="none" strike="noStrike" cap="none">
                <a:solidFill>
                  <a:schemeClr val="dk1"/>
                </a:solidFill>
                <a:latin typeface="Calibri"/>
                <a:ea typeface="Calibri"/>
                <a:cs typeface="Calibri"/>
                <a:sym typeface="Calibri"/>
              </a:rPr>
              <a:t>Map </a:t>
            </a:r>
            <a:r>
              <a:rPr lang="en-US" sz="1200" b="0" i="0" u="none" strike="noStrike" cap="none">
                <a:solidFill>
                  <a:schemeClr val="dk1"/>
                </a:solidFill>
                <a:latin typeface="Calibri"/>
                <a:ea typeface="Calibri"/>
                <a:cs typeface="Calibri"/>
                <a:sym typeface="Calibri"/>
              </a:rPr>
              <a:t>job, which takes a set of data and converts it into another set of data, where individual elements are broken down into tuples.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a:t>
            </a:r>
            <a:r>
              <a:rPr lang="en-US" sz="1200" b="1" i="1" u="none" strike="noStrike" cap="none">
                <a:solidFill>
                  <a:schemeClr val="dk1"/>
                </a:solidFill>
                <a:latin typeface="Calibri"/>
                <a:ea typeface="Calibri"/>
                <a:cs typeface="Calibri"/>
                <a:sym typeface="Calibri"/>
              </a:rPr>
              <a:t>Reduce </a:t>
            </a:r>
            <a:r>
              <a:rPr lang="en-US" sz="1200" b="0" i="0" u="none" strike="noStrike" cap="none">
                <a:solidFill>
                  <a:schemeClr val="dk1"/>
                </a:solidFill>
                <a:latin typeface="Calibri"/>
                <a:ea typeface="Calibri"/>
                <a:cs typeface="Calibri"/>
                <a:sym typeface="Calibri"/>
              </a:rPr>
              <a:t>job picks it up from there, i.e, the output from the map job is the input for the Reduce job, combining the Tuples into smaller sets.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two interfaces </a:t>
            </a:r>
            <a:r>
              <a:rPr lang="en-US" sz="1200" b="1" i="1" u="none" strike="noStrike" cap="none">
                <a:solidFill>
                  <a:schemeClr val="dk1"/>
                </a:solidFill>
                <a:latin typeface="Calibri"/>
                <a:ea typeface="Calibri"/>
                <a:cs typeface="Calibri"/>
                <a:sym typeface="Calibri"/>
              </a:rPr>
              <a:t>Mapper</a:t>
            </a:r>
            <a:r>
              <a:rPr lang="en-US" sz="1200" b="0" i="0" u="none" strike="noStrike" cap="none">
                <a:solidFill>
                  <a:schemeClr val="dk1"/>
                </a:solidFill>
                <a:latin typeface="Calibri"/>
                <a:ea typeface="Calibri"/>
                <a:cs typeface="Calibri"/>
                <a:sym typeface="Calibri"/>
              </a:rPr>
              <a:t> and </a:t>
            </a:r>
            <a:r>
              <a:rPr lang="en-US" sz="1200" b="1" i="1" u="none" strike="noStrike" cap="none">
                <a:solidFill>
                  <a:schemeClr val="dk1"/>
                </a:solidFill>
                <a:latin typeface="Calibri"/>
                <a:ea typeface="Calibri"/>
                <a:cs typeface="Calibri"/>
                <a:sym typeface="Calibri"/>
              </a:rPr>
              <a:t>Reducer </a:t>
            </a:r>
            <a:r>
              <a:rPr lang="en-US" sz="1200" b="0" i="0" u="none" strike="noStrike" cap="none">
                <a:solidFill>
                  <a:schemeClr val="dk1"/>
                </a:solidFill>
                <a:latin typeface="Calibri"/>
                <a:ea typeface="Calibri"/>
                <a:cs typeface="Calibri"/>
                <a:sym typeface="Calibri"/>
              </a:rPr>
              <a:t>implemented by applications, which perform these Maps and Reduce jobs. As the name implies, the Reduce job is always performed after the map job. We will now learn in detail, about the Map and Reduce jobs and how the Data Processing is done using these processes.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302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6" name="Shape 8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Map job in detail to the participants and how the Data Processing is initiated by the Map job.</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As mentioned in the previous slide, the applications implement two interfaces, Mapper and Reducer, that carry out the map and reduce jobs, respectively.The Map function initiates the data processing by collecting the data and transforming them into intermediate key/value pairs. The MapReduce logic works in a way that is different from the other Data Processing Systems and is not restricted to the Structured Data Sets. The Map stage is critical for enabling the system to handle large volumes of Unstructured Data. The Mapper interface brings structure to the Unstructured Data.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Mapper interface maps the input key/value pairs to a set of intermediate key/value pairs. The Map function divides the input into ranges using the InputFormat interface and creates a map task for each range in the input. The JobTracker (a daemon of MapReduce) distributes those tasks to the worker nodes. The output of each Map task is partitioned into a group of Key-value pairs for each Reduce. It is important to think of the map operation as stateless, that is, its logic operates on a single pair at a time (even if in practice, several input pairs are delivered to the same Mapper).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It is not necessary that the intermediate record is of the same type as that of the input record. The input may map to zero or many output pairs. The applications can also use a Reporter interface to report progress and set application-level messages.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All the intermediate values associated with a given output key are subsequently grouped by the framework and passed to the reducer. The Users can also make use of a comparator to control the grouping process. Outputs from Mapper are partitioned Reducer. The total number of partitions will be the same as that of the number of reduce tasks for that job. The Users can use a custom Partitioner to control which record goes to which Reducer.The Users can also specify an optional Combiner, which aggregates the intermediate outputs locally, which helps in cutting down the amount of data that is transferred to the Reducer.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Once the Map job is complete, the entire data set will have a structure in the form of key/value pairs, thus enabling the system to handle Unstructured Data.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number of maps is generally determined based on the total size of the input. The ideal level of parallelism for Maps seems to be around 10-100 Maps per node. In some cases, like CPU-light map tasks, this has been set up to 300 maps. The Task setup takes some time, so it is best if the maps take at least a minute to execute. Thus, there will be 82,000 maps for an input data of 10TB and a block size of 128MB.</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We will now move on to see how the Reduce job is carried out.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57" name="Shape 8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5156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Shape 8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Shape 86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the Reduce job and the phases involved in it.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To give an overview of the Reduce job, the Reduce function collects the intermediate outputs from map function and combines them to answer the larger problem that the Master node needs to solve. Each Reduce pulls the relevant partition from the machines where the maps are executed and write the output back into HDFS. Thus, the Reduce job collects the data from all the maps for the keys and combines them to solve the problem.</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Reducer interface first reduces a set of intermediate values which share a key to a smaller set of values. The User sets the number of reduces for the job. The Reducer has three major phases: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Shuffle</a:t>
            </a:r>
            <a:endParaRPr dirty="0"/>
          </a:p>
          <a:p>
            <a:pPr marL="45720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Sorted output from the Mappers serves as input for the Reducer. In the shuffle phase, using an HTTP request, the framework fetches the relevant partition of the output of all the mappers. </a:t>
            </a:r>
            <a:endParaRPr dirty="0"/>
          </a:p>
          <a:p>
            <a:pPr marL="45720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1" i="0" u="none" strike="noStrike" cap="none" dirty="0" smtClean="0">
                <a:solidFill>
                  <a:schemeClr val="dk1"/>
                </a:solidFill>
                <a:latin typeface="Calibri"/>
                <a:ea typeface="Calibri"/>
                <a:cs typeface="Calibri"/>
                <a:sym typeface="Calibri"/>
              </a:rPr>
              <a:t>Sort: </a:t>
            </a:r>
            <a:endParaRPr dirty="0" smtClean="0"/>
          </a:p>
          <a:p>
            <a:pPr marL="45720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In the Sort phase, the framework groups Reducer inputs based on the keys, since different mappers may have the output for the same key. The shuffle and sort phases occur in parallel. The Map outputs are merged while being fetched.</a:t>
            </a:r>
            <a:endParaRPr dirty="0" smtClean="0"/>
          </a:p>
          <a:p>
            <a:pPr marL="45720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Secondary Sort</a:t>
            </a:r>
            <a:endParaRPr dirty="0"/>
          </a:p>
          <a:p>
            <a:pPr marL="45720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If equivalence rules for grouping the intermediate keys are required to be different from those for grouping keys before reduction, then a user may specify a Comparator. The user can also control how intermediate keys are grouped, these can be used in conjunction to simulate the secondary sort on values.</a:t>
            </a:r>
            <a:endParaRPr dirty="0"/>
          </a:p>
          <a:p>
            <a:pPr marL="45720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Reduce</a:t>
            </a:r>
            <a:endParaRPr dirty="0"/>
          </a:p>
          <a:p>
            <a:pPr marL="45720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this phase, the Reduce method is called for each </a:t>
            </a:r>
            <a:r>
              <a:rPr lang="en-US" sz="1200" b="0" i="0" u="none" strike="noStrike" cap="none" dirty="0">
                <a:solidFill>
                  <a:schemeClr val="dk1"/>
                </a:solidFill>
                <a:latin typeface="Courier New"/>
                <a:ea typeface="Courier New"/>
                <a:cs typeface="Courier New"/>
                <a:sym typeface="Courier New"/>
              </a:rPr>
              <a:t>&lt;key, (list of values)&gt;</a:t>
            </a:r>
            <a:r>
              <a:rPr lang="en-US" sz="1200" b="0" i="0" u="none" strike="noStrike" cap="none" dirty="0">
                <a:solidFill>
                  <a:schemeClr val="dk1"/>
                </a:solidFill>
                <a:latin typeface="Calibri"/>
                <a:ea typeface="Calibri"/>
                <a:cs typeface="Calibri"/>
                <a:sym typeface="Calibri"/>
              </a:rPr>
              <a:t> pair in the grouped inputs. The output of the reduce task is written to the </a:t>
            </a:r>
            <a:r>
              <a:rPr lang="en-US" sz="1200" b="0" i="0" u="none" strike="noStrike" cap="none" dirty="0" err="1">
                <a:solidFill>
                  <a:schemeClr val="dk1"/>
                </a:solidFill>
                <a:latin typeface="Calibri"/>
                <a:ea typeface="Calibri"/>
                <a:cs typeface="Calibri"/>
                <a:sym typeface="Calibri"/>
              </a:rPr>
              <a:t>FileSystem</a:t>
            </a:r>
            <a:r>
              <a:rPr lang="en-US" sz="1200" b="0" i="0" u="none" strike="noStrike" cap="none" dirty="0">
                <a:solidFill>
                  <a:schemeClr val="dk1"/>
                </a:solidFill>
                <a:latin typeface="Calibri"/>
                <a:ea typeface="Calibri"/>
                <a:cs typeface="Calibri"/>
                <a:sym typeface="Calibri"/>
              </a:rPr>
              <a:t>. Applications can use the Reporter to report progress, set application-level status messages or just indicate that they are alive. The output of the Reducer is not sorted.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Increasing the number of reduces increases the overhead on the framework, but increases load balancing and lowers the cost of failures. The scaling factors are slightly less than whole numbers to reserve a few reduce slots in the framework for speculative-tasks and failed tasks.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Reducer NONE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It is possible to set the number of reduce-tasks to zero if no reduction is desired. In this case, the outputs of the map-tasks go directly to the </a:t>
            </a:r>
            <a:r>
              <a:rPr lang="en-US" sz="1200" b="0" i="0" u="none" strike="noStrike" cap="none" dirty="0" err="1">
                <a:solidFill>
                  <a:schemeClr val="dk1"/>
                </a:solidFill>
                <a:latin typeface="Calibri"/>
                <a:ea typeface="Calibri"/>
                <a:cs typeface="Calibri"/>
                <a:sym typeface="Calibri"/>
              </a:rPr>
              <a:t>FileSystem</a:t>
            </a:r>
            <a:r>
              <a:rPr lang="en-US" sz="1200" b="0" i="0" u="none" strike="noStrike" cap="none" dirty="0">
                <a:solidFill>
                  <a:schemeClr val="dk1"/>
                </a:solidFill>
                <a:latin typeface="Calibri"/>
                <a:ea typeface="Calibri"/>
                <a:cs typeface="Calibri"/>
                <a:sym typeface="Calibri"/>
              </a:rPr>
              <a:t>, into the output path. The framework does not sort the map-outputs before writing them out to the </a:t>
            </a:r>
            <a:r>
              <a:rPr lang="en-US" sz="1200" b="0" i="0" u="none" strike="noStrike" cap="none" dirty="0" err="1">
                <a:solidFill>
                  <a:schemeClr val="dk1"/>
                </a:solidFill>
                <a:latin typeface="Calibri"/>
                <a:ea typeface="Calibri"/>
                <a:cs typeface="Calibri"/>
                <a:sym typeface="Calibri"/>
              </a:rPr>
              <a:t>FileSystem</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Overall, a program in the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paradigm can consist of many rounds (usually called jobs) of a different map and reduce functions, performed sequentially one after another.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68" name="Shape 86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1660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Shape 8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2" name="Shape 88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participants about the three other user interfaces and their functions of a MapReduce framework: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Partitioner</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Reporter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OutputCollector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three other important user interfaces, apart from Mapper and Reducer. There are other interfaces as well, like JobConf, JobClient, InputFormat, OutputFormat and OutputCommitter among others. Hadoop MapReduce comes bundled with a library of generally useful mappers, reducers, and partitioners. We’ll learn in detail about the three important interfaces:</a:t>
            </a:r>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Partitioner</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Partitioner partitions the key space. It controls the partitioning of the keys of the intermediate outputs generated from the map function. The key (or a subset of the key) is used to derive the partition, typically by a hash function. The total number of partitions is the same as the number of reduce tasks for the job. Hence this controls which of the  intermediate keys (and hence the record) are sent to for reduction. HashPartitioner is the default Partitioner.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Reporter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reporter is a facility for MapReduce applications to report progress, set application-level status messages and update Counters. Mapper and Reducer implementations can make use of the Reporter to report progress or just indicate that they are alive. In applications which take a significant amount of time to process individual key/value pairs, this is crucial since the framework might assume that the task has timed-out and kill that task. Another way to avoid this is to set the configuration parameter</a:t>
            </a:r>
            <a:r>
              <a:rPr lang="en-US" sz="1200" b="0" i="0" u="none" strike="noStrike" cap="none">
                <a:solidFill>
                  <a:srgbClr val="00FFFF"/>
                </a:solidFill>
                <a:latin typeface="Calibri"/>
                <a:ea typeface="Calibri"/>
                <a:cs typeface="Calibri"/>
                <a:sym typeface="Calibri"/>
              </a:rPr>
              <a:t> </a:t>
            </a:r>
            <a:r>
              <a:rPr lang="en-US" sz="1200" b="0" i="1" u="none" strike="noStrike" cap="none">
                <a:solidFill>
                  <a:schemeClr val="dk1"/>
                </a:solidFill>
                <a:latin typeface="Calibri"/>
                <a:ea typeface="Calibri"/>
                <a:cs typeface="Calibri"/>
                <a:sym typeface="Calibri"/>
              </a:rPr>
              <a:t>mapred.task.timeout</a:t>
            </a:r>
            <a:r>
              <a:rPr lang="en-US" sz="1200" b="0" i="0" u="none" strike="noStrike" cap="none">
                <a:solidFill>
                  <a:schemeClr val="dk1"/>
                </a:solidFill>
                <a:latin typeface="Calibri"/>
                <a:ea typeface="Calibri"/>
                <a:cs typeface="Calibri"/>
                <a:sym typeface="Calibri"/>
              </a:rPr>
              <a:t> to a high-enough value (or even set it to zero for no time-outs). Applications can also update Counters using the Reporter.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OutputCollector</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OutputCollector is a generalization of the facility provided by the MapReduce framework to collect the Data Output by the Mapper or the Reducer (either the intermediate outputs or the output of the job).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83" name="Shape 88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605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Shape 8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6" name="Shape 89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a:t>Notes to the Facilitator:</a:t>
            </a:r>
            <a:endParaRPr b="1"/>
          </a:p>
          <a:p>
            <a:pPr marL="0" lvl="0" indent="0">
              <a:spcBef>
                <a:spcPts val="0"/>
              </a:spcBef>
              <a:spcAft>
                <a:spcPts val="0"/>
              </a:spcAft>
              <a:buNone/>
            </a:pPr>
            <a:r>
              <a:rPr lang="en-US"/>
              <a:t>Explain the above wordcount example to the participants.</a:t>
            </a:r>
            <a:endParaRPr/>
          </a:p>
          <a:p>
            <a:pPr marL="0" lvl="0" indent="0">
              <a:spcBef>
                <a:spcPts val="0"/>
              </a:spcBef>
              <a:spcAft>
                <a:spcPts val="0"/>
              </a:spcAft>
              <a:buNone/>
            </a:pPr>
            <a:endParaRPr/>
          </a:p>
          <a:p>
            <a:pPr marL="0" lvl="0" indent="0">
              <a:spcBef>
                <a:spcPts val="0"/>
              </a:spcBef>
              <a:spcAft>
                <a:spcPts val="0"/>
              </a:spcAft>
              <a:buNone/>
            </a:pPr>
            <a:r>
              <a:rPr lang="en-US" b="1"/>
              <a:t>Notes to the Participants:</a:t>
            </a:r>
            <a:endParaRPr b="1"/>
          </a:p>
          <a:p>
            <a:pPr marL="0" lvl="0" indent="0">
              <a:spcBef>
                <a:spcPts val="0"/>
              </a:spcBef>
              <a:spcAft>
                <a:spcPts val="0"/>
              </a:spcAft>
              <a:buNone/>
            </a:pPr>
            <a:r>
              <a:rPr lang="en-US"/>
              <a:t>We learnt about the map and reduce functions in the earlier sections. Now, let’s look at a simple example to understand the concept better.</a:t>
            </a:r>
            <a:endParaRPr/>
          </a:p>
          <a:p>
            <a:pPr marL="0" lvl="0" indent="0">
              <a:spcBef>
                <a:spcPts val="0"/>
              </a:spcBef>
              <a:spcAft>
                <a:spcPts val="0"/>
              </a:spcAft>
              <a:buNone/>
            </a:pPr>
            <a:endParaRPr/>
          </a:p>
          <a:p>
            <a:pPr marL="0" lvl="0" indent="0">
              <a:spcBef>
                <a:spcPts val="0"/>
              </a:spcBef>
              <a:spcAft>
                <a:spcPts val="0"/>
              </a:spcAft>
              <a:buNone/>
            </a:pPr>
            <a:r>
              <a:rPr lang="en-US"/>
              <a:t>The input consists of a set of data as follows: Bus, Car, bus,  car, train, car, bus, car, train, bus, TRAIN,BUS, buS, caR, CAR, car, BUS, TRAIN. Now, MapReduce has to count the number of occurrences of each word in the given input set. </a:t>
            </a:r>
            <a:endParaRPr/>
          </a:p>
          <a:p>
            <a:pPr marL="0" lvl="0" indent="0">
              <a:spcBef>
                <a:spcPts val="0"/>
              </a:spcBef>
              <a:spcAft>
                <a:spcPts val="0"/>
              </a:spcAft>
              <a:buNone/>
            </a:pPr>
            <a:endParaRPr/>
          </a:p>
          <a:p>
            <a:pPr marL="0" lvl="0" indent="0">
              <a:spcBef>
                <a:spcPts val="0"/>
              </a:spcBef>
              <a:spcAft>
                <a:spcPts val="0"/>
              </a:spcAft>
              <a:buNone/>
            </a:pPr>
            <a:r>
              <a:rPr lang="en-US"/>
              <a:t>As we know, the first step is the Map function, where a set of data is taken as input and converted into another set of data, where individual elements are broken down into tuples, also called Key-Value pairs. Splitting and mapping are the two major steps happening during this phase. The splitting parameter can be anything, e.g. splitting by space, comma, semicolon, or even by a new line (‘\n’). As given in the table above, mapping is done once splitting completes and the output of map function is a set of tuples, which has a word as the key and the number of occurrences as value. Once the key-value pair are generated, the program then moves on to Reduce function.</a:t>
            </a:r>
            <a:endParaRPr/>
          </a:p>
          <a:p>
            <a:pPr marL="0" lvl="0" indent="0">
              <a:spcBef>
                <a:spcPts val="0"/>
              </a:spcBef>
              <a:spcAft>
                <a:spcPts val="0"/>
              </a:spcAft>
              <a:buNone/>
            </a:pPr>
            <a:endParaRPr/>
          </a:p>
          <a:p>
            <a:pPr marL="0" lvl="0" indent="0">
              <a:spcBef>
                <a:spcPts val="0"/>
              </a:spcBef>
              <a:spcAft>
                <a:spcPts val="0"/>
              </a:spcAft>
              <a:buNone/>
            </a:pPr>
            <a:r>
              <a:rPr lang="en-US"/>
              <a:t>There is an intermediate splitting step that happens before Reduce function. This step is where similar Keys are grouped together in placed on one single cluster, which will then be reduced by Reduce function. </a:t>
            </a:r>
            <a:endParaRPr/>
          </a:p>
          <a:p>
            <a:pPr marL="0" lvl="0" indent="0">
              <a:spcBef>
                <a:spcPts val="0"/>
              </a:spcBef>
              <a:spcAft>
                <a:spcPts val="0"/>
              </a:spcAft>
              <a:buNone/>
            </a:pPr>
            <a:endParaRPr/>
          </a:p>
          <a:p>
            <a:pPr marL="0" lvl="0" indent="0">
              <a:spcBef>
                <a:spcPts val="0"/>
              </a:spcBef>
              <a:spcAft>
                <a:spcPts val="0"/>
              </a:spcAft>
              <a:buNone/>
            </a:pPr>
            <a:r>
              <a:rPr lang="en-US"/>
              <a:t>The output of Map function is taken as input for the Reduce function. The data tuples generated by Map function are combined to form smaller set of tuples. Reducing and Combining are the two major steps happening during the Reduce function.</a:t>
            </a:r>
            <a:endParaRPr/>
          </a:p>
        </p:txBody>
      </p:sp>
      <p:sp>
        <p:nvSpPr>
          <p:cNvPr id="897" name="Shape 897"/>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15</a:t>
            </a:fld>
            <a:endParaRPr/>
          </a:p>
        </p:txBody>
      </p:sp>
    </p:spTree>
    <p:extLst>
      <p:ext uri="{BB962C8B-B14F-4D97-AF65-F5344CB8AC3E}">
        <p14:creationId xmlns:p14="http://schemas.microsoft.com/office/powerpoint/2010/main" val="4135306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Shape 9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5" name="Shape 90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participants about the two Daemons of MapReduce: JobTracker and TaskTracker.</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Daemon is more like a helper. In computing systems, Daemons are programs that run as a background process, rather than being under the direct control of the user. Daemon programs forward the requests to other programs as required.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two daemons in MapReduce framework. These two daemons exhibit a master-slave relationship. </a:t>
            </a:r>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JobTracker</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JobTracker is the master that creates and runs a job. The JobTracker is the service within Hadoop that farms out MapReduce tasks to specific nodes in the cluster, ideally, the nodes that have the data, or at least are in the same rack. Client applications first submit the jobs to the JobTracker. The JobTracker communicates with the NameNode (the primary server in an HDFS) to determine the location of the data. The JobTracker searches for the TaskTracker nodes with available slots at or near the data and submits the work to the chosen TaskTracker nodes. The TaskTracker nodes are constantly monitored. If any of them fails,the job is scheduled on a different TaskTracker. TaskTracker notifies the JobTracker when a task fails. The JobTracker decides if the job has to be submitted elsewhere, if the specific record has to be avoided or if the TaskTracker has to be blacklisted as unreliable. When the work is completed, the JobTracker updates its status and client applications can poll the JobTracker for information.</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JobTracker is a point of failure for the Hadoop MapReduce service. If it goes down, all running jobs are halted.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TaskTracker</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TaskTracker is the slave that follows the instructions of a JobTracker. A TaskTracker is a node in the cluster that accepts tasks like the Map Reduce and Shuffle operations, from a JobTracker. Every TaskTracker is configured with a set of slots, that indicate the number of tasks that it can accept. The JobTracker, while assigning a job, first looks for an empty slot on the same server that hosts the DataNode containing the data, and if not, it looks for an empty slot on a machine in the same rack.</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TaskTracker initiates a separate process to do the actual work; this is to ensure that process failure does not take down the TaskTracker. The TaskTracker monitors these spawned processes, capturing the output and exit codes. When the job is done, the TaskTracker notifies the JobTracker. The TaskTrackers also send out heartbeat messages to the JobTracker, usually every few minutes, to reassure the JobTracker that it is still alive. These messages also inform the JobTracker of the number of available slots, so that the JobTracker can stay up to date, wherein the cluster work can be delegated.</a:t>
            </a:r>
            <a:endParaRPr/>
          </a:p>
          <a:p>
            <a:pPr marL="45720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06" name="Shape 90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674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3" name="Shape 9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the key benefits of using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most important benefits of using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as a Data Processing Framework are listed below:</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Simplicity</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offers a great flexibility with respect to the programming languages used for writing applications. The developers can use any language like Java, C++ or Python.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can easily be used for running the jobs.</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Scalability</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is highly scalable and can process petabytes of the data stored in HDFS on a cluster.</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Speed</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does parallel processing. Compared to a typical data processing framework that takes days for processing and solving problems,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just takes minutes or hours.</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Recovery</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has the ability to handle failures efficiently. It is designed in a way that key/value pair of the same data is available on multiple machines. When one machine with a copy of data fails, there will be a backup machine with the same key/value pair takes charge and carries out the same task. The </a:t>
            </a:r>
            <a:r>
              <a:rPr lang="en-US" sz="1200" b="0" i="0" u="none" strike="noStrike" cap="none" dirty="0" err="1">
                <a:solidFill>
                  <a:schemeClr val="dk1"/>
                </a:solidFill>
                <a:latin typeface="Calibri"/>
                <a:ea typeface="Calibri"/>
                <a:cs typeface="Calibri"/>
                <a:sym typeface="Calibri"/>
              </a:rPr>
              <a:t>JobTracker</a:t>
            </a:r>
            <a:r>
              <a:rPr lang="en-US" sz="1200" b="0" i="0" u="none" strike="noStrike" cap="none" dirty="0">
                <a:solidFill>
                  <a:schemeClr val="dk1"/>
                </a:solidFill>
                <a:latin typeface="Calibri"/>
                <a:ea typeface="Calibri"/>
                <a:cs typeface="Calibri"/>
                <a:sym typeface="Calibri"/>
              </a:rPr>
              <a:t> of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keeps complete track of it.</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Minimal Data Motion</a:t>
            </a:r>
            <a:r>
              <a:rPr lang="en-US" sz="1200" b="0" i="0" u="none" strike="noStrike" cap="none" dirty="0">
                <a:solidFill>
                  <a:schemeClr val="dk1"/>
                </a:solidFill>
                <a:latin typeface="Calibri"/>
                <a:ea typeface="Calibri"/>
                <a:cs typeface="Calibri"/>
                <a:sym typeface="Calibri"/>
              </a:rPr>
              <a:t>: With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compute processes are moved to the data stored on HDFS and not the other way. This processing is done at the same node where the data resides. This is a significant contributor to data processing speed of Hadoop by reducing the network I/O patterns.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To summarize,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offers: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Automatic parallelization and distribution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Fault-tolerance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I/O scheduling</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Status and monitoring</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rgbClr val="000000"/>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24" name="Shape 9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66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Shape 9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3" name="Shape 99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List out some of the large enterprises who use MapReduce, and the use cases of MapReduce in these organizations.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Since MapReduce has the abilities to handle huge volumes of both structured and unstructured data, it finds its place in large enterprises. Some of the organizations where MapReduce is implemented and the use cases are listed below.</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Google:</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Index building for Google Search</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Article clustering for Google News</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Statistical machine translation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Yahoo:</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Index building for Yahoo! Search</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Spam detection for Yahoo! Mail</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Facebook:</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Data mining</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Ad optimization</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Spam detection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At Amazon:</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Product clustering</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Statistical machine translation</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94" name="Shape 99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0574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Shape 10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Shape 10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following activity to the participants, so that they can understand the concept of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better.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Let’s imagine, we have five files, and each file contains two columns (a key and a value in Hadoop terms) that represent a city and the corresponding temperature recorded in that city on various days. In this example, the City is the Key and temperature is the Value. The Data in the first file is as follows:</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Chennai, 20</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Mumbai, 25</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Delhi, 22</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Kolkata, 32</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Chennai, 4</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Kolkata, 33</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Delhi, 18</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Out of all the data collected, we want to find the maximum temperature for each city across all the data files (note that each file might have the same city represented multiple times). Using the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framework, we can break this down into five map tasks, where each mapper works on one of the five files and the mapper task goes through the data and returns the maximum temperature for each city.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For example, the results produced from one mapper task for the data above</a:t>
            </a:r>
            <a:r>
              <a:rPr lang="en-US" sz="1200" b="0" i="0" u="none" strike="noStrike" cap="none" dirty="0" smtClean="0">
                <a:solidFill>
                  <a:schemeClr val="dk1"/>
                </a:solidFill>
                <a:latin typeface="Calibri"/>
                <a:ea typeface="Calibri"/>
                <a:cs typeface="Calibri"/>
                <a:sym typeface="Calibri"/>
              </a:rPr>
              <a:t>, i.e., </a:t>
            </a:r>
            <a:r>
              <a:rPr lang="en-US" sz="1200" b="0" i="0" u="none" strike="noStrike" cap="none" dirty="0">
                <a:solidFill>
                  <a:schemeClr val="dk1"/>
                </a:solidFill>
                <a:latin typeface="Calibri"/>
                <a:ea typeface="Calibri"/>
                <a:cs typeface="Calibri"/>
                <a:sym typeface="Calibri"/>
              </a:rPr>
              <a:t>the intermediate output, would look like this: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(Chennai, 20) (Mumbai, 25) (Delhi, 22) (Kolkata, 33)</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Let’s assume the other four mapper tasks (working on the other four files not shown here) produced the following intermediate results: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(Chennai, 18) (Mumbai, 27) (Delhi, 32) (Kolkata, 37)(Chennai, 32) (Mumbai, 20) (Delhi, 33) (Kolkata, 38)(Chennai, 22) (Mumbai, 19) (Delhi, 20) (Kolkata, 31)(Chennai, 31) (Mumbai, 22) (Delhi, 19) (Kolkata, 30)</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All five of these output streams would be fed into the reduce tasks, which combine the input results and output a single value for each city, producing a final result set as follows: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(Chennai, 32) (Mumbai, 27) (Delhi, 33) (Kolkata, 38)</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real application will not be quite so simple, as it is likely to contain millions or even billions of rows, and they might not be neatly formatted rows at all; in fact, no matter how big or small the amount of data you need to analyze, the key principles covered, remain the same.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Based on this example, give them sample data and ask them to come up with the intermediate outputs and the final result set.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Perform the activity as explained by your facilitator, by which you can understand the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concept in a better way.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13" name="Shape 10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586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Shape 72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the module objectives for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note of the module objectives in this module. </a:t>
            </a:r>
            <a:endParaRPr sz="1200" b="0" i="0" u="none" strike="noStrike" cap="none">
              <a:solidFill>
                <a:schemeClr val="dk1"/>
              </a:solidFill>
              <a:latin typeface="Calibri"/>
              <a:ea typeface="Calibri"/>
              <a:cs typeface="Calibri"/>
              <a:sym typeface="Calibri"/>
            </a:endParaRPr>
          </a:p>
        </p:txBody>
      </p:sp>
      <p:sp>
        <p:nvSpPr>
          <p:cNvPr id="721" name="Shape 72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7966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Shape 102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Batch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22" name="Shape 102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733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Shape 10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9" name="Shape 10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C. MapReduce is capable of doing parallel processing</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3. B. False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30" name="Shape 10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0292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7" name="Shape 103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participants about Data Locality and why it is needed for better Data Processing.</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Hadoop, Data Locality refers to the process of moving the computation closer to the data than moving the data towards computation. Data Locality is important for minimizing network congestion and increasing the overall throughput of the system.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Hadoop Data is stored in HDFS. The Data is divided into individual blocks and stored across Data Nodes in a Hadoop cluster. To execute a MapReduce job, data needs to be on the same node where it is being executed. When a MapReduce job is executed against a dataset, individual Mappers will process the blocks. When data is not available in the same node, it has to be copied from the node where the data resides to the node where the job is executed. If a MapReduce job has over 100 Mappers and each Mapper is trying to copy data from another DataNode in the cluster at the same time, there’s a possibility for serious network congestion. It is always effective and cheap to move the computation closer to the data than to move the data closer to the computation. As we studied earlier, this is one of the biggest benefits of using MapReduce.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When a JobTracker receives a request to run a job, it looks for nodes in the cluster that has sufficient TaskTrackers to execute the Map and Reduce functions. During this process, we need to decide, based on the data location, on which nodes the individual Mappers will be executed.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important conditions to be satisfied by the system to reap the advantages of Data Locality are: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All the clusters need to have the appropriate topology and Hadoop code should be capable to read data locality.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Hadoop should know the topology of the nodes where the tasks are executed and Hadoop should be aware of the data location.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38" name="Shape 103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8536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Shape 10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Shape 10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the three categories of Data Locality.</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There are three categories of Data Locality.</a:t>
            </a:r>
            <a:endParaRPr dirty="0"/>
          </a:p>
          <a:p>
            <a:pPr marL="387350" marR="0" lvl="0" indent="-228600" algn="l" rtl="0">
              <a:spcBef>
                <a:spcPts val="0"/>
              </a:spcBef>
              <a:spcAft>
                <a:spcPts val="0"/>
              </a:spcAft>
              <a:buClr>
                <a:schemeClr val="dk1"/>
              </a:buClr>
              <a:buSzPts val="1100"/>
              <a:buFont typeface="Arial"/>
              <a:buAutoNum type="arabicPeriod"/>
            </a:pPr>
            <a:r>
              <a:rPr lang="en-US" sz="1200" b="1" i="0" u="none" strike="noStrike" cap="none" dirty="0">
                <a:solidFill>
                  <a:schemeClr val="dk1"/>
                </a:solidFill>
                <a:latin typeface="Calibri"/>
                <a:ea typeface="Calibri"/>
                <a:cs typeface="Calibri"/>
                <a:sym typeface="Calibri"/>
              </a:rPr>
              <a:t>Data Local</a:t>
            </a:r>
            <a:endParaRPr dirty="0"/>
          </a:p>
          <a:p>
            <a:pPr marL="45720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When the data is located on the same node as the Mapper working on the data, it is referred to as Data Local. In this case, the proximity of the data is closer to the computation. The </a:t>
            </a:r>
            <a:r>
              <a:rPr lang="en-US" sz="1200" b="0" i="0" u="none" strike="noStrike" cap="none" dirty="0" err="1">
                <a:solidFill>
                  <a:schemeClr val="dk1"/>
                </a:solidFill>
                <a:latin typeface="Calibri"/>
                <a:ea typeface="Calibri"/>
                <a:cs typeface="Calibri"/>
                <a:sym typeface="Calibri"/>
              </a:rPr>
              <a:t>JobTracker</a:t>
            </a:r>
            <a:r>
              <a:rPr lang="en-US" sz="1200" b="0" i="0" u="none" strike="noStrike" cap="none" dirty="0">
                <a:solidFill>
                  <a:schemeClr val="dk1"/>
                </a:solidFill>
                <a:latin typeface="Calibri"/>
                <a:ea typeface="Calibri"/>
                <a:cs typeface="Calibri"/>
                <a:sym typeface="Calibri"/>
              </a:rPr>
              <a:t> prefers the node which has the data that is needed by the Mapper to execute the Mapper.</a:t>
            </a:r>
            <a:endParaRPr dirty="0"/>
          </a:p>
          <a:p>
            <a:pPr marL="45720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387350" marR="0" lvl="0" indent="-228600" algn="l" rtl="0">
              <a:spcBef>
                <a:spcPts val="0"/>
              </a:spcBef>
              <a:spcAft>
                <a:spcPts val="0"/>
              </a:spcAft>
              <a:buClr>
                <a:schemeClr val="dk1"/>
              </a:buClr>
              <a:buSzPts val="1100"/>
              <a:buFont typeface="Arial"/>
              <a:buAutoNum type="arabicPeriod" startAt="2"/>
            </a:pPr>
            <a:r>
              <a:rPr lang="en-US" sz="1200" b="1" i="0" u="none" strike="noStrike" cap="none" dirty="0">
                <a:solidFill>
                  <a:schemeClr val="dk1"/>
                </a:solidFill>
                <a:latin typeface="Calibri"/>
                <a:ea typeface="Calibri"/>
                <a:cs typeface="Calibri"/>
                <a:sym typeface="Calibri"/>
              </a:rPr>
              <a:t>Rack Local (Intra-rack)</a:t>
            </a:r>
            <a:endParaRPr dirty="0"/>
          </a:p>
          <a:p>
            <a:pPr marL="45720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Though preferred, it is not always possible to execute the Mapper on the same node as the data due to resource constraints on a busy cluster. In such </a:t>
            </a:r>
            <a:r>
              <a:rPr lang="en-US" sz="1200" b="0" i="0" u="none" strike="noStrike" cap="none" dirty="0" smtClean="0">
                <a:solidFill>
                  <a:schemeClr val="dk1"/>
                </a:solidFill>
                <a:latin typeface="Calibri"/>
                <a:ea typeface="Calibri"/>
                <a:cs typeface="Calibri"/>
                <a:sym typeface="Calibri"/>
              </a:rPr>
              <a:t>instances </a:t>
            </a:r>
            <a:r>
              <a:rPr lang="en-US" sz="1200" b="0" i="0" u="none" strike="noStrike" cap="none" dirty="0">
                <a:solidFill>
                  <a:schemeClr val="dk1"/>
                </a:solidFill>
                <a:latin typeface="Calibri"/>
                <a:ea typeface="Calibri"/>
                <a:cs typeface="Calibri"/>
                <a:sym typeface="Calibri"/>
              </a:rPr>
              <a:t>it is preferred to run the Mapper on a different node but on the same rack as the node which has the data. In this case, the data will be moved between nodes from the node with the data to the node executing the Mapper within the same rack.</a:t>
            </a:r>
            <a:endParaRPr dirty="0"/>
          </a:p>
          <a:p>
            <a:pPr marL="45720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387350" marR="0" lvl="0" indent="-228600" algn="l" rtl="0">
              <a:spcBef>
                <a:spcPts val="0"/>
              </a:spcBef>
              <a:spcAft>
                <a:spcPts val="0"/>
              </a:spcAft>
              <a:buClr>
                <a:schemeClr val="dk1"/>
              </a:buClr>
              <a:buSzPts val="1100"/>
              <a:buFont typeface="Arial"/>
              <a:buAutoNum type="arabicPeriod" startAt="3"/>
            </a:pPr>
            <a:r>
              <a:rPr lang="en-US" sz="1200" b="1" i="0" u="none" strike="noStrike" cap="none" dirty="0">
                <a:solidFill>
                  <a:schemeClr val="dk1"/>
                </a:solidFill>
                <a:latin typeface="Calibri"/>
                <a:ea typeface="Calibri"/>
                <a:cs typeface="Calibri"/>
                <a:sym typeface="Calibri"/>
              </a:rPr>
              <a:t>Inter-rack</a:t>
            </a:r>
            <a:endParaRPr dirty="0"/>
          </a:p>
          <a:p>
            <a:pPr marL="45720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 a busy cluster, sometimes Rack Local could also be not implemented. In that case, a node on a different rack is chosen to execute the Mapper and the Data will be copied from the node which has the data to the node executing the Mapper between racks. This is the least preferred scenario.</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86" name="Shape 108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2043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Shape 1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4" name="Shape 11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advantages of Data Locality in Hadoop.</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three major advantages to Data Locality. </a:t>
            </a:r>
            <a:endParaRPr dirty="0"/>
          </a:p>
          <a:p>
            <a:pPr marL="0" marR="0" lvl="0" indent="0" algn="l" rtl="0">
              <a:spcBef>
                <a:spcPts val="0"/>
              </a:spcBef>
              <a:spcAft>
                <a:spcPts val="0"/>
              </a:spcAft>
              <a:buClr>
                <a:schemeClr val="dk1"/>
              </a:buClr>
              <a:buSzPts val="1200"/>
              <a:buFont typeface="Calibri"/>
              <a:buNone/>
            </a:pPr>
            <a:endParaRPr sz="12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Faster execution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data locality, the program is moved to the node where the data resides instead of moving large data to the node. This makes Hadoop system faster. Because the size of the program is always lesser than the size of data, so moving the data is a bottleneck of network transfer.</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Reduction in network congestion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One of the major drawbacks of Hadoop is cross-switch network traffic, because of the huge volume of the data that comes in. If multiple Mappers try to copy the data from one node to another node, the network congestion increases. Data Locality refers to the ability of the Hadoop system to move the computation near the node where the data resides. This minimizes network traffic to a great extent.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High throughput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Data locality results in the fast overall execution of the full data set distributed across the multiple nodes. The Parallel processing is achieved with data locality, increasing the throughput of the system.</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05" name="Shape 11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9160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Shape 1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3" name="Shape 11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various factors that are responsible for the challenges caused by the Hadoop system due to Data Locality.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Data Locality is one of the major advantages of Hadoop MapReduce since the map task is executed on the same node where the data exists. However, because of the factors like speculative execution, heterogeneous cluster, data distribution and placement, and data layout and input splitter, challenges arise while implementing data locality.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large clusters, if the number of nodes and data is more, the locality will be less and challenges will become more prevalent. Because some nodes in large clusters are faster and newer than the others. This creates an imbalance in the data to compute the ratio. Large clusters will be heterogeneous. In speculative execution, data might not be local, but a lot of computing power is utilized. Data placement and layout and the input splitter serve as the root cause for this. The Scalability issues arise when non-local data processing adds strain to the network. This way, the network itself becomes a bottleneck.</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Ways to Optimize Data Locality: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Data locality can be improved by detecting which of the map jobs face the locality issue.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Problem-solving involves changing the data placement and data layout or by using a different scheduler.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By changing the number of Mapper and Reducer slots for a job.</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By Verifying if the new execution of the same workload has a better Data Locality ratio.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24" name="Shape 11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2769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Shape 1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6" name="Shape 119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A. Data local</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B. False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97" name="Shape 119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3771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Shape 1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4" name="Shape 12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resiliency and how important it is for storage systems to be resilient to come back from failures.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With the increase in data volume, the amount of storage required to support the production environment increases too. Such rapid and enormous growth puts increased strain on the network for data creation and information sharing, but also for archiving and disaster recovery. Meeting user expectations for data availability and access requires a redesign of the storage and networking infrastructure.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Enterprises are already leveraging some of the best methods for protecting data. For example, most have implemented various forms of the server or storage-based snapshots or replication for enhanced information availability, scalability and disaster recovery. The real advantage comes in using a combination of traditional methods, along with new and emerging methods that are designed to accommodate such expansive data growth. The following approaches are essential for achieving resiliency in Big Data systems.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smtClean="0">
                <a:solidFill>
                  <a:schemeClr val="dk1"/>
                </a:solidFill>
                <a:latin typeface="Calibri"/>
                <a:ea typeface="Calibri"/>
                <a:cs typeface="Calibri"/>
                <a:sym typeface="Calibri"/>
              </a:rPr>
              <a:t>A </a:t>
            </a:r>
            <a:r>
              <a:rPr lang="en-US" sz="1200" b="0" i="0" u="none" strike="noStrike" cap="none" dirty="0">
                <a:solidFill>
                  <a:schemeClr val="dk1"/>
                </a:solidFill>
                <a:latin typeface="Calibri"/>
                <a:ea typeface="Calibri"/>
                <a:cs typeface="Calibri"/>
                <a:sym typeface="Calibri"/>
              </a:rPr>
              <a:t>consistent data capture strategy should be developed for the computing environments to address data synchronization concerns and facilitate cross-platform workload processing.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storage hierarchies and </a:t>
            </a:r>
            <a:r>
              <a:rPr lang="en-US" sz="1200" b="0" i="0" u="none" strike="noStrike" cap="none" dirty="0" err="1">
                <a:solidFill>
                  <a:schemeClr val="dk1"/>
                </a:solidFill>
                <a:latin typeface="Calibri"/>
                <a:ea typeface="Calibri"/>
                <a:cs typeface="Calibri"/>
                <a:sym typeface="Calibri"/>
              </a:rPr>
              <a:t>tiering</a:t>
            </a:r>
            <a:r>
              <a:rPr lang="en-US" sz="1200" b="0" i="0" u="none" strike="noStrike" cap="none" dirty="0">
                <a:solidFill>
                  <a:schemeClr val="dk1"/>
                </a:solidFill>
                <a:latin typeface="Calibri"/>
                <a:ea typeface="Calibri"/>
                <a:cs typeface="Calibri"/>
                <a:sym typeface="Calibri"/>
              </a:rPr>
              <a:t> should be implemented to enable auto-assignment of data to the most available and appropriate storage system, on the needs of applications like replication, archiving and resilience. Establishing a hierarchy and </a:t>
            </a:r>
            <a:r>
              <a:rPr lang="en-US" sz="1200" b="0" i="0" u="none" strike="noStrike" cap="none" dirty="0" err="1">
                <a:solidFill>
                  <a:schemeClr val="dk1"/>
                </a:solidFill>
                <a:latin typeface="Calibri"/>
                <a:ea typeface="Calibri"/>
                <a:cs typeface="Calibri"/>
                <a:sym typeface="Calibri"/>
              </a:rPr>
              <a:t>tiering</a:t>
            </a:r>
            <a:r>
              <a:rPr lang="en-US" sz="1200" b="0" i="0" u="none" strike="noStrike" cap="none" dirty="0">
                <a:solidFill>
                  <a:schemeClr val="dk1"/>
                </a:solidFill>
                <a:latin typeface="Calibri"/>
                <a:ea typeface="Calibri"/>
                <a:cs typeface="Calibri"/>
                <a:sym typeface="Calibri"/>
              </a:rPr>
              <a:t> system enables organizations to effectively identify and manage the number of data copies required to maintain resilience.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smtClean="0">
                <a:solidFill>
                  <a:schemeClr val="dk1"/>
                </a:solidFill>
                <a:latin typeface="Calibri"/>
                <a:ea typeface="Calibri"/>
                <a:cs typeface="Calibri"/>
                <a:sym typeface="Calibri"/>
              </a:rPr>
              <a:t>Defining </a:t>
            </a:r>
            <a:r>
              <a:rPr lang="en-US" sz="1200" b="0" i="0" u="none" strike="noStrike" cap="none" dirty="0">
                <a:solidFill>
                  <a:schemeClr val="dk1"/>
                </a:solidFill>
                <a:latin typeface="Calibri"/>
                <a:ea typeface="Calibri"/>
                <a:cs typeface="Calibri"/>
                <a:sym typeface="Calibri"/>
              </a:rPr>
              <a:t>Data and categorizing data based on business value, then mapping back to the storage hierarchy is important for inclusion in the organization’s data capture and replication strategies. Data protection designs need to be in place to ensure data accuracy, availability and integrity to be in alignment with the structured, hierarchical approach to business protection.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Organizations need to validate the methods employed by users to manage and protect data backup, snapshot and replication to ensure accessibility and alignment with user expectations. An integrated approach to the server- and storage-based replication needs to be identified and validated based on stated recovery objectives. This approach helps the organization verify that overall system, application and data integrity are in place to deliver the desired user experience.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05" name="Shape 12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19807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Shape 12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3" name="Shape 12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Fault tolerance and need for the storage systems to be Fault Tolerant.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Achieving fault tolerance is an important issue in big data; it is concerned with the techniques that are needed to enable a system to tolerate software faults remaining in the system after its development. The main benefits of implementing fault tolerance in Big Data include failure recovery, lower cost, improved performance etc. When multiple instances of an application are running on several nodes, and one of them goes down, the application might become unavailable. The Storage systems need to be fault tolerant to prevent application downtime during failure.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Fault tolerance is a setup or configuration that prevents a computer or network device from failing in the event of an unexpected problem or error. To make a system fault tolerant, it requires an analysis of the possible causes of the failure and to take steps that help prevent that type of failure.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system is said to fail when it does not function in an expected manner. An error leads to a failure. Faults may be transient, intermittent or permanent faults, design faults or operational faults.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24" name="Shape 12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67074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Shape 13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7" name="Shape 130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methodologies through which fault tolerance can be achieved in Hadoop.</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We have seen in one of the sections about data storage in HDFS. We will now look at the ways through which fault tolerance can be achieved in Hadoop.</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Replication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this method, the same copy of data is copied on several different Data Nodes, when a copy of that data is required, it is provided by any of the </a:t>
            </a:r>
            <a:r>
              <a:rPr lang="en-US" sz="1200" b="0" i="0" u="none" strike="noStrike" cap="none" dirty="0" err="1">
                <a:solidFill>
                  <a:schemeClr val="dk1"/>
                </a:solidFill>
                <a:latin typeface="Calibri"/>
                <a:ea typeface="Calibri"/>
                <a:cs typeface="Calibri"/>
                <a:sym typeface="Calibri"/>
              </a:rPr>
              <a:t>DataNodes</a:t>
            </a:r>
            <a:r>
              <a:rPr lang="en-US" sz="1200" b="0" i="0" u="none" strike="noStrike" cap="none" dirty="0">
                <a:solidFill>
                  <a:schemeClr val="dk1"/>
                </a:solidFill>
                <a:latin typeface="Calibri"/>
                <a:ea typeface="Calibri"/>
                <a:cs typeface="Calibri"/>
                <a:sym typeface="Calibri"/>
              </a:rPr>
              <a:t> that is not busy in communicating with other nodes. One major advantage of this technique is that it provides instant recovery from failures. But to achieve tolerance, very large amount of memory is consumed in storing data on different nodes</a:t>
            </a:r>
            <a:r>
              <a:rPr lang="en-US" sz="1200" b="0" i="0" u="none" strike="noStrike" cap="none" dirty="0" smtClean="0">
                <a:solidFill>
                  <a:schemeClr val="dk1"/>
                </a:solidFill>
                <a:latin typeface="Calibri"/>
                <a:ea typeface="Calibri"/>
                <a:cs typeface="Calibri"/>
                <a:sym typeface="Calibri"/>
              </a:rPr>
              <a:t>, i.e., </a:t>
            </a:r>
            <a:r>
              <a:rPr lang="en-US" sz="1200" b="0" i="0" u="none" strike="noStrike" cap="none" dirty="0">
                <a:solidFill>
                  <a:schemeClr val="dk1"/>
                </a:solidFill>
                <a:latin typeface="Calibri"/>
                <a:ea typeface="Calibri"/>
                <a:cs typeface="Calibri"/>
                <a:sym typeface="Calibri"/>
              </a:rPr>
              <a:t>wastage of a large amount of memory and resources. As the data is duplicated across various nodes there may be a possibility of data inconsistency. But as this technique provides instant and quick recovery from failures, it is the frequently used method compared to checkpoint and recovery.</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Checkpoint and Recovery (Rollback)</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At regular intervals, a snapshot of the base file system (</a:t>
            </a:r>
            <a:r>
              <a:rPr lang="en-US" sz="1200" b="0" i="0" u="none" strike="noStrike" cap="none" dirty="0" err="1">
                <a:solidFill>
                  <a:schemeClr val="dk1"/>
                </a:solidFill>
                <a:latin typeface="Calibri"/>
                <a:ea typeface="Calibri"/>
                <a:cs typeface="Calibri"/>
                <a:sym typeface="Calibri"/>
              </a:rPr>
              <a:t>fsimage</a:t>
            </a:r>
            <a:r>
              <a:rPr lang="en-US" sz="1200" b="0" i="0" u="none" strike="noStrike" cap="none" dirty="0">
                <a:solidFill>
                  <a:schemeClr val="dk1"/>
                </a:solidFill>
                <a:latin typeface="Calibri"/>
                <a:ea typeface="Calibri"/>
                <a:cs typeface="Calibri"/>
                <a:sym typeface="Calibri"/>
              </a:rPr>
              <a:t>) is taken and saved. During a failure, the system just rolls back to the last </a:t>
            </a:r>
            <a:r>
              <a:rPr lang="en-US" sz="1200" b="0" i="0" u="none" strike="noStrike" cap="none" dirty="0" err="1">
                <a:solidFill>
                  <a:schemeClr val="dk1"/>
                </a:solidFill>
                <a:latin typeface="Calibri"/>
                <a:ea typeface="Calibri"/>
                <a:cs typeface="Calibri"/>
                <a:sym typeface="Calibri"/>
              </a:rPr>
              <a:t>savepoint</a:t>
            </a:r>
            <a:r>
              <a:rPr lang="en-US" sz="1200" b="0" i="0" u="none" strike="noStrike" cap="none" dirty="0">
                <a:solidFill>
                  <a:schemeClr val="dk1"/>
                </a:solidFill>
                <a:latin typeface="Calibri"/>
                <a:ea typeface="Calibri"/>
                <a:cs typeface="Calibri"/>
                <a:sym typeface="Calibri"/>
              </a:rPr>
              <a:t> with the most recent file image and from there it starts performing the transaction again. This method uses a concept called Rollback. A Rollback operation brings the system to its previous working condition. But this method increases overall execution time because the rollback operations need to go back and check for the last saved consistent stage. One major drawback of this method is that it is very time consuming compared to the former, but it requires less additional resources.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308" name="Shape 130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774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Shape 7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the list of topics that they will be covering can be seen on the slide.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Look at the topics you will be learning about in this module.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730" name="Shape 7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2692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Shape 1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4" name="Shape 135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A. Checkpointing</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55" name="Shape 135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610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Shape 13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2" name="Shape 136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the salient points that the participants have learnt about in this module.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note of the salient points you have learnt about in this module. </a:t>
            </a:r>
            <a:endParaRPr sz="1200" b="0" i="0" u="none" strike="noStrike" cap="none">
              <a:solidFill>
                <a:schemeClr val="dk1"/>
              </a:solidFill>
              <a:latin typeface="Calibri"/>
              <a:ea typeface="Calibri"/>
              <a:cs typeface="Calibri"/>
              <a:sym typeface="Calibri"/>
            </a:endParaRPr>
          </a:p>
        </p:txBody>
      </p:sp>
      <p:sp>
        <p:nvSpPr>
          <p:cNvPr id="1363" name="Shape 136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6635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Shape 1370"/>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1" name="Shape 13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25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8" name="Shape 73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Explain the participants about the big data ecosystem and the processes and technologies associated with it.</a:t>
            </a:r>
            <a:endParaRPr dirty="0"/>
          </a:p>
          <a:p>
            <a:pPr marL="0" lvl="0" indent="0">
              <a:spcBef>
                <a:spcPts val="0"/>
              </a:spcBef>
              <a:spcAft>
                <a:spcPts val="0"/>
              </a:spcAft>
              <a:buNone/>
            </a:pPr>
            <a:endParaRPr dirty="0"/>
          </a:p>
          <a:p>
            <a:pPr marL="0" lvl="0" indent="0">
              <a:spcBef>
                <a:spcPts val="0"/>
              </a:spcBef>
              <a:spcAft>
                <a:spcPts val="0"/>
              </a:spcAft>
              <a:buNone/>
            </a:pPr>
            <a:r>
              <a:rPr lang="en-US" b="1" dirty="0"/>
              <a:t>Notes to the Participants:</a:t>
            </a:r>
            <a:endParaRPr b="1" dirty="0"/>
          </a:p>
          <a:p>
            <a:pPr marL="0" lvl="0" indent="0">
              <a:spcBef>
                <a:spcPts val="0"/>
              </a:spcBef>
              <a:spcAft>
                <a:spcPts val="0"/>
              </a:spcAft>
              <a:buNone/>
            </a:pPr>
            <a:r>
              <a:rPr lang="en-US" dirty="0"/>
              <a:t>In the previous modules we learnt about data in general, its types, big data, its sources and its characteristics. Now we’ll see an overview of the big data ecosystem, its components and the processes involved. In the forthcoming semesters you will learn about the individual components of the big data ecosystem, tools and technologies associated with them and applications.</a:t>
            </a:r>
            <a:endParaRPr dirty="0"/>
          </a:p>
          <a:p>
            <a:pPr marL="0" lvl="0" indent="0">
              <a:spcBef>
                <a:spcPts val="0"/>
              </a:spcBef>
              <a:spcAft>
                <a:spcPts val="0"/>
              </a:spcAft>
              <a:buNone/>
            </a:pPr>
            <a:endParaRPr dirty="0"/>
          </a:p>
          <a:p>
            <a:pPr marL="0" lvl="0" indent="0">
              <a:spcBef>
                <a:spcPts val="0"/>
              </a:spcBef>
              <a:spcAft>
                <a:spcPts val="0"/>
              </a:spcAft>
              <a:buNone/>
            </a:pPr>
            <a:r>
              <a:rPr lang="en-US" dirty="0"/>
              <a:t>The big data ecosystem is a collection of components for data source, acquisition, storage, processing and analysis and data visualization. </a:t>
            </a:r>
            <a:endParaRPr dirty="0"/>
          </a:p>
          <a:p>
            <a:pPr marL="0" lvl="0" indent="0">
              <a:spcBef>
                <a:spcPts val="0"/>
              </a:spcBef>
              <a:spcAft>
                <a:spcPts val="0"/>
              </a:spcAft>
              <a:buNone/>
            </a:pPr>
            <a:endParaRPr dirty="0"/>
          </a:p>
          <a:p>
            <a:pPr marL="0" lvl="0" indent="0">
              <a:spcBef>
                <a:spcPts val="0"/>
              </a:spcBef>
              <a:spcAft>
                <a:spcPts val="0"/>
              </a:spcAft>
              <a:buNone/>
            </a:pPr>
            <a:r>
              <a:rPr lang="en-US" dirty="0"/>
              <a:t>Data can come from multiple sources and we have seen about the sources of big data in earlier module. The incoming has to be subjected to Extract, Transform, Load (ETL) process for acquiring it into the system for further processing. Some examples for the tools available for ETL are listed above: </a:t>
            </a:r>
            <a:r>
              <a:rPr lang="en-US" dirty="0" err="1"/>
              <a:t>Sqoop</a:t>
            </a:r>
            <a:r>
              <a:rPr lang="en-US" dirty="0"/>
              <a:t>, Flume, Spark, etc.</a:t>
            </a:r>
            <a:endParaRPr dirty="0"/>
          </a:p>
          <a:p>
            <a:pPr marL="0" lvl="0" indent="0">
              <a:spcBef>
                <a:spcPts val="0"/>
              </a:spcBef>
              <a:spcAft>
                <a:spcPts val="0"/>
              </a:spcAft>
              <a:buNone/>
            </a:pPr>
            <a:endParaRPr dirty="0"/>
          </a:p>
          <a:p>
            <a:pPr marL="0" lvl="0" indent="0">
              <a:spcBef>
                <a:spcPts val="0"/>
              </a:spcBef>
              <a:spcAft>
                <a:spcPts val="0"/>
              </a:spcAft>
              <a:buNone/>
            </a:pPr>
            <a:r>
              <a:rPr lang="en-US" dirty="0"/>
              <a:t>Once data is acquired, it needs to be stored in a suitable storage system. We have learnt that big data is mostly unstructured. NoSQL databases are best suited for storage. To make the data highly available, distributed file systems like HDFS are commonly used storing big data. We’ll learn about these databases and file systems in detail in the upcoming semesters.</a:t>
            </a:r>
            <a:endParaRPr dirty="0"/>
          </a:p>
          <a:p>
            <a:pPr marL="0" lvl="0" indent="0">
              <a:spcBef>
                <a:spcPts val="0"/>
              </a:spcBef>
              <a:spcAft>
                <a:spcPts val="0"/>
              </a:spcAft>
              <a:buNone/>
            </a:pPr>
            <a:endParaRPr dirty="0"/>
          </a:p>
          <a:p>
            <a:pPr marL="0" lvl="0" indent="0">
              <a:spcBef>
                <a:spcPts val="0"/>
              </a:spcBef>
              <a:spcAft>
                <a:spcPts val="0"/>
              </a:spcAft>
              <a:buNone/>
            </a:pPr>
            <a:r>
              <a:rPr lang="en-US" dirty="0"/>
              <a:t>Data available in the storage systems is then processed and analyzed for extracting the right insights out of it. Data processing frameworks like Hadoop </a:t>
            </a:r>
            <a:r>
              <a:rPr lang="en-US" dirty="0" err="1"/>
              <a:t>MapReduce</a:t>
            </a:r>
            <a:r>
              <a:rPr lang="en-US" dirty="0"/>
              <a:t> and Spark are used commonly for this purpose. We’ll learn about the </a:t>
            </a:r>
            <a:r>
              <a:rPr lang="en-US" dirty="0" err="1"/>
              <a:t>MapReduce</a:t>
            </a:r>
            <a:r>
              <a:rPr lang="en-US" dirty="0"/>
              <a:t> framework in detail in the upcoming sections in this module. </a:t>
            </a:r>
            <a:endParaRPr dirty="0"/>
          </a:p>
          <a:p>
            <a:pPr marL="0" lvl="0" indent="0">
              <a:spcBef>
                <a:spcPts val="0"/>
              </a:spcBef>
              <a:spcAft>
                <a:spcPts val="0"/>
              </a:spcAft>
              <a:buNone/>
            </a:pPr>
            <a:endParaRPr dirty="0"/>
          </a:p>
          <a:p>
            <a:pPr marL="0" lvl="0" indent="0">
              <a:spcBef>
                <a:spcPts val="0"/>
              </a:spcBef>
              <a:spcAft>
                <a:spcPts val="0"/>
              </a:spcAft>
              <a:buNone/>
            </a:pPr>
            <a:r>
              <a:rPr lang="en-US" dirty="0"/>
              <a:t>The final step is to present the data in visually appealing formats, so that non-technical people will also understand it better. Tools like Tableau are commonly used for it.</a:t>
            </a:r>
            <a:endParaRPr dirty="0"/>
          </a:p>
          <a:p>
            <a:pPr marL="0" lvl="0" indent="0">
              <a:spcBef>
                <a:spcPts val="0"/>
              </a:spcBef>
              <a:spcAft>
                <a:spcPts val="0"/>
              </a:spcAft>
              <a:buNone/>
            </a:pPr>
            <a:endParaRPr dirty="0"/>
          </a:p>
          <a:p>
            <a:pPr marL="0" lvl="0" indent="0">
              <a:spcBef>
                <a:spcPts val="0"/>
              </a:spcBef>
              <a:spcAft>
                <a:spcPts val="0"/>
              </a:spcAft>
              <a:buNone/>
            </a:pPr>
            <a:r>
              <a:rPr lang="en-US" dirty="0"/>
              <a:t>We have learnt about data sources in earlier modules, we’ll now move on to learn more about big data storage systems.</a:t>
            </a:r>
            <a:endParaRPr dirty="0"/>
          </a:p>
        </p:txBody>
      </p:sp>
      <p:sp>
        <p:nvSpPr>
          <p:cNvPr id="739" name="Shape 739"/>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4</a:t>
            </a:fld>
            <a:endParaRPr/>
          </a:p>
        </p:txBody>
      </p:sp>
    </p:spTree>
    <p:extLst>
      <p:ext uri="{BB962C8B-B14F-4D97-AF65-F5344CB8AC3E}">
        <p14:creationId xmlns:p14="http://schemas.microsoft.com/office/powerpoint/2010/main" val="238865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the basic concepts of Big Data Storage and the important factors to consider while making a decision on storage systems.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the previous modules, we have learnt enough and more about Big Data and its characteristics. We have also learnt that the amount of data generated around us keeps growing by the second. All this data needs to be sent, stored or processed to analyze and derive the right value. We have come across several data storage mechanisms like Relational and Non-relational Databases.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Big data has become a buzz, because of its use in providing actionable insights. Organizations can leverage the potential of big data by using analytics applications to extract information and derive insights. Big data sets include huge volumes of unstructured data and include variety of data types include emails, sensor data, log files, social media data, business transactions and a lot more.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Big data storage is a compute-storage architecture that collects and manages large data sets and enables real-time data analytics. The storage system needs to be highly scalable and available to handle the huge volumes of data generated. The methodology selected to store big data needs to reflect the application and its use cases. We will now have a brief overview of the factors to be considered while making a decision on the choice of big data storage systems.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Storage specs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Big data applications for each and every organization vary. There are two major categories: large-scale applications and performance-intensive analytics applications. For large scale applications, bandwidth needed to transfer data needs to be really high and they should be able to handle large number of files as the number of files keeps increasing. For performance-intensive applications, emphasis should be on fast and real-time data processing systems. Response time should be much less in these applications.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Data Protection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 data continues to grow, new challenges arise in terms of Data security. The system should be able to secure the massive, multi-petabyte data sets associated with big data architectures.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Infrastructure choice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Object-based systems and scale-out file systems are the most suitable choice for handling the requirements associated with big data. Storage systems need to handle huge volumes of data and they need to keep scaling to keep up with data growth. The systems need to provide input/output operations necessary for sending the data to analytics tools.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Analytics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Big data often deals with very large unstructured data sets and is dependent on rapid analytics. The storage system has to be capable of processing data real-time, as it comes in. For example, organizations like Facebook, LinkedIn, Google, etc. analyze user data and provide real-time suggestions to the users. For applications like these, real-time processing of data is critical, as batch processing will not work. The system needs to have the capability of rapid data analytics.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Fault-tolerance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most important factor to be considered while selecting a data storage system is fault-tolerance. Data needs to be stored in distributed systems to handle failures. If one of the servers fails, the backup servers need to take charge and handle data storage and retrieval.</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Scalability</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Storage systems need to be highly scalable for processing large amounts of data. Choice of database has to be based on the ability of the database to scale out.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High availability</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Storage systems need to have the ability to handle and recover from the failures in a very short time. Before the failure has an impact on the end user, systems need to manage with the help of backup machines, to ensure that data is available all the time.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Two major storage options are considered for storage of big data.</a:t>
            </a:r>
            <a:endParaRPr dirty="0"/>
          </a:p>
          <a:p>
            <a:pPr marL="0" marR="0" lvl="0" indent="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NoSQL databases</a:t>
            </a:r>
            <a:endParaRPr dirty="0"/>
          </a:p>
          <a:p>
            <a:pPr marL="0" marR="0" lvl="0" indent="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Distributed File Systems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We’ll see about these two in detail in the upcoming sections.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222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Shape 7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Shape 77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Divide the students into multiple groups.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Facilitate a discussion on various types, sources and characteristics of Big Data, which play a critical role in selecting the storage option.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Let the participants come up with additional factors which can be considered while selecting the storage systems for Big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Discuss the various types, sources and characteristics of Big Data and how these are important while making a decision on the storage options.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Also try to come up with different factors that could be considered while selecting the storage option.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72" name="Shape 77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14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Shape 7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Shape 78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Reintroduce the concept of NoSQL databases to the participants and ask them to recollect the characteristics of them. Explain to them why NoSQL is ideal for Big Data Storage.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might already be proficient with NoSQL databases</a:t>
            </a:r>
            <a:r>
              <a:rPr lang="en-US" dirty="0"/>
              <a:t>, as </a:t>
            </a:r>
            <a:r>
              <a:rPr lang="en-US" sz="1200" b="0" i="0" u="none" strike="noStrike" cap="none" dirty="0">
                <a:solidFill>
                  <a:schemeClr val="dk1"/>
                </a:solidFill>
                <a:latin typeface="Calibri"/>
                <a:ea typeface="Calibri"/>
                <a:cs typeface="Calibri"/>
                <a:sym typeface="Calibri"/>
              </a:rPr>
              <a:t>we have already learnt about them and the categories in a previous module. Let’s quickly revisit the concepts and understand how they are suitable for storing big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NoSQL is a class of database management systems that do not use SQL as the query language. NoSQL (Not only SQL) databases provide a way to store and retrieve data that is modelled in a way different from relational databases. NoSQL is not a complete replacement for RDBMS, but a compensation to the technical deficiencies exhibited by them. There is no prescriptive definition for NoSQL, but </a:t>
            </a:r>
            <a:r>
              <a:rPr lang="en-US" dirty="0"/>
              <a:t>it is </a:t>
            </a:r>
            <a:r>
              <a:rPr lang="en-US" sz="1200" b="0" i="0" u="none" strike="noStrike" cap="none" dirty="0">
                <a:solidFill>
                  <a:schemeClr val="dk1"/>
                </a:solidFill>
                <a:latin typeface="Calibri"/>
                <a:ea typeface="Calibri"/>
                <a:cs typeface="Calibri"/>
                <a:sym typeface="Calibri"/>
              </a:rPr>
              <a:t>an aggregation of common characteristics.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NoSQL initially started out as an in-house solution for the problems faced by big enterprises, </a:t>
            </a:r>
            <a:r>
              <a:rPr lang="en-US" dirty="0"/>
              <a:t>such as storage </a:t>
            </a:r>
            <a:r>
              <a:rPr lang="en-US" sz="1200" b="0" i="0" u="none" strike="noStrike" cap="none" dirty="0">
                <a:solidFill>
                  <a:schemeClr val="dk1"/>
                </a:solidFill>
                <a:latin typeface="Calibri"/>
                <a:ea typeface="Calibri"/>
                <a:cs typeface="Calibri"/>
                <a:sym typeface="Calibri"/>
              </a:rPr>
              <a:t>and processing enormous volumes of data in real-time. Some of the products are Amazon’s </a:t>
            </a:r>
            <a:r>
              <a:rPr lang="en-US" sz="1200" b="0" i="0" u="none" strike="noStrike" cap="none" dirty="0" err="1">
                <a:solidFill>
                  <a:schemeClr val="dk1"/>
                </a:solidFill>
                <a:latin typeface="Calibri"/>
                <a:ea typeface="Calibri"/>
                <a:cs typeface="Calibri"/>
                <a:sym typeface="Calibri"/>
              </a:rPr>
              <a:t>DynamoDB</a:t>
            </a:r>
            <a:r>
              <a:rPr lang="en-US" sz="1200" b="0" i="0" u="none" strike="noStrike" cap="none" dirty="0">
                <a:solidFill>
                  <a:schemeClr val="dk1"/>
                </a:solidFill>
                <a:latin typeface="Calibri"/>
                <a:ea typeface="Calibri"/>
                <a:cs typeface="Calibri"/>
                <a:sym typeface="Calibri"/>
              </a:rPr>
              <a:t>, Google’s </a:t>
            </a:r>
            <a:r>
              <a:rPr lang="en-US" sz="1200" b="0" i="0" u="none" strike="noStrike" cap="none" dirty="0" err="1">
                <a:solidFill>
                  <a:schemeClr val="dk1"/>
                </a:solidFill>
                <a:latin typeface="Calibri"/>
                <a:ea typeface="Calibri"/>
                <a:cs typeface="Calibri"/>
                <a:sym typeface="Calibri"/>
              </a:rPr>
              <a:t>BigTable</a:t>
            </a:r>
            <a:r>
              <a:rPr lang="en-US" sz="1200" b="0" i="0" u="none" strike="noStrike" cap="none" dirty="0">
                <a:solidFill>
                  <a:schemeClr val="dk1"/>
                </a:solidFill>
                <a:latin typeface="Calibri"/>
                <a:ea typeface="Calibri"/>
                <a:cs typeface="Calibri"/>
                <a:sym typeface="Calibri"/>
              </a:rPr>
              <a:t>, LinkedIn’s Voldemort, Twitter’s </a:t>
            </a:r>
            <a:r>
              <a:rPr lang="en-US" sz="1200" b="0" i="0" u="none" strike="noStrike" cap="none" dirty="0" err="1">
                <a:solidFill>
                  <a:schemeClr val="dk1"/>
                </a:solidFill>
                <a:latin typeface="Calibri"/>
                <a:ea typeface="Calibri"/>
                <a:cs typeface="Calibri"/>
                <a:sym typeface="Calibri"/>
              </a:rPr>
              <a:t>FlockDB</a:t>
            </a:r>
            <a:r>
              <a:rPr lang="en-US" sz="1200" b="0" i="0" u="none" strike="noStrike" cap="none" dirty="0">
                <a:solidFill>
                  <a:schemeClr val="dk1"/>
                </a:solidFill>
                <a:latin typeface="Calibri"/>
                <a:ea typeface="Calibri"/>
                <a:cs typeface="Calibri"/>
                <a:sym typeface="Calibri"/>
              </a:rPr>
              <a:t>, Facebook’s Cassandra and Yahoo’s </a:t>
            </a:r>
            <a:r>
              <a:rPr lang="en-US" sz="1200" b="0" i="0" u="none" strike="noStrike" cap="none" dirty="0" err="1">
                <a:solidFill>
                  <a:schemeClr val="dk1"/>
                </a:solidFill>
                <a:latin typeface="Calibri"/>
                <a:ea typeface="Calibri"/>
                <a:cs typeface="Calibri"/>
                <a:sym typeface="Calibri"/>
              </a:rPr>
              <a:t>PNuts</a:t>
            </a:r>
            <a:r>
              <a:rPr lang="en-US" sz="1200" b="0" i="0" u="none" strike="noStrike" cap="none" dirty="0">
                <a:solidFill>
                  <a:schemeClr val="dk1"/>
                </a:solidFill>
                <a:latin typeface="Calibri"/>
                <a:ea typeface="Calibri"/>
                <a:cs typeface="Calibri"/>
                <a:sym typeface="Calibri"/>
              </a:rPr>
              <a:t>, among others.  NoSQL was found as an alternative to traditional approaches as it solved three major problems: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Unprecedented data transaction volumes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Expectations of low-latency access to massive datasets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Near-perfect availability of services while operating in an unreliable environment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NoSQL databases are ‘scaled out’ (horizontal scaling) by spreading the load. This means adding more machines to a cluster without any downtime, </a:t>
            </a:r>
            <a:r>
              <a:rPr lang="en-US" dirty="0"/>
              <a:t>instead of adding hardware to a single server</a:t>
            </a:r>
            <a:r>
              <a:rPr lang="en-US" sz="1200" b="0" i="0" u="none" strike="noStrike" cap="none" dirty="0">
                <a:solidFill>
                  <a:schemeClr val="dk1"/>
                </a:solidFill>
                <a:latin typeface="Calibri"/>
                <a:ea typeface="Calibri"/>
                <a:cs typeface="Calibri"/>
                <a:sym typeface="Calibri"/>
              </a:rPr>
              <a:t>. </a:t>
            </a:r>
            <a:r>
              <a:rPr lang="en-US" dirty="0"/>
              <a:t>Horizontal scalability offers </a:t>
            </a:r>
            <a:r>
              <a:rPr lang="en-US" sz="1200" b="0" i="0" u="none" strike="noStrike" cap="none" dirty="0">
                <a:solidFill>
                  <a:schemeClr val="dk1"/>
                </a:solidFill>
                <a:latin typeface="Calibri"/>
                <a:ea typeface="Calibri"/>
                <a:cs typeface="Calibri"/>
                <a:sym typeface="Calibri"/>
              </a:rPr>
              <a:t>linear effects on storage and processing abilities. Also, there is no upper limit for the number of machines that can be added.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NoSQL is the best way to store and retrieve large volumes of unstructured data, with the database running on clusters. Most common examples of unstructured data include user and session data; chat, messaging and log data; time series data like </a:t>
            </a:r>
            <a:r>
              <a:rPr lang="en-US" sz="1200" b="0" i="0" u="none" strike="noStrike" cap="none" dirty="0" err="1">
                <a:solidFill>
                  <a:schemeClr val="dk1"/>
                </a:solidFill>
                <a:latin typeface="Calibri"/>
                <a:ea typeface="Calibri"/>
                <a:cs typeface="Calibri"/>
                <a:sym typeface="Calibri"/>
              </a:rPr>
              <a:t>IoT</a:t>
            </a:r>
            <a:r>
              <a:rPr lang="en-US" sz="1200" b="0" i="0" u="none" strike="noStrike" cap="none" dirty="0">
                <a:solidFill>
                  <a:schemeClr val="dk1"/>
                </a:solidFill>
                <a:latin typeface="Calibri"/>
                <a:ea typeface="Calibri"/>
                <a:cs typeface="Calibri"/>
                <a:sym typeface="Calibri"/>
              </a:rPr>
              <a:t> and device data; large objects like videos and images.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Some of the common NoSQL databases include  </a:t>
            </a:r>
            <a:r>
              <a:rPr lang="en-US" sz="1200" b="0" i="0" u="none" strike="noStrike" cap="none" dirty="0" err="1">
                <a:solidFill>
                  <a:schemeClr val="dk1"/>
                </a:solidFill>
                <a:latin typeface="Calibri"/>
                <a:ea typeface="Calibri"/>
                <a:cs typeface="Calibri"/>
                <a:sym typeface="Calibri"/>
              </a:rPr>
              <a:t>DynamoDB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Redis</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MemcacheDB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MongoDB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BigTable</a:t>
            </a:r>
            <a:r>
              <a:rPr lang="en-US" sz="1200" b="0" i="0" u="none" strike="noStrike" cap="none" dirty="0">
                <a:solidFill>
                  <a:schemeClr val="dk1"/>
                </a:solidFill>
                <a:latin typeface="Calibri"/>
                <a:ea typeface="Calibri"/>
                <a:cs typeface="Calibri"/>
                <a:sym typeface="Calibri"/>
              </a:rPr>
              <a:t>, Cassandra, Hadoop </a:t>
            </a:r>
            <a:r>
              <a:rPr lang="en-US" sz="1200" b="0" i="0" u="none" strike="noStrike" cap="none" dirty="0" err="1">
                <a:solidFill>
                  <a:schemeClr val="dk1"/>
                </a:solidFill>
                <a:latin typeface="Calibri"/>
                <a:ea typeface="Calibri"/>
                <a:cs typeface="Calibri"/>
                <a:sym typeface="Calibri"/>
              </a:rPr>
              <a:t>HBase</a:t>
            </a:r>
            <a:r>
              <a:rPr lang="en-US" sz="1200" b="0" i="0" u="none" strike="noStrike" cap="none" dirty="0">
                <a:solidFill>
                  <a:schemeClr val="dk1"/>
                </a:solidFill>
                <a:latin typeface="Calibri"/>
                <a:ea typeface="Calibri"/>
                <a:cs typeface="Calibri"/>
                <a:sym typeface="Calibri"/>
              </a:rPr>
              <a:t>, Neo4J, </a:t>
            </a:r>
            <a:r>
              <a:rPr lang="en-US" sz="1200" b="0" i="0" u="none" strike="noStrike" cap="none" dirty="0" err="1">
                <a:solidFill>
                  <a:schemeClr val="dk1"/>
                </a:solidFill>
                <a:latin typeface="Calibri"/>
                <a:ea typeface="Calibri"/>
                <a:cs typeface="Calibri"/>
                <a:sym typeface="Calibri"/>
              </a:rPr>
              <a:t>FlockDB</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81" name="Shape 78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4847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Shape 79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concept of Distributed Systems to the participants. Explain them about Distributed File Systems, examples for them and how they are used for Big Data Storage.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With the advent of internet-scale companies, the amount of data generated and data that needs to be processed has grown in an exponential phase and it keeps growing by the time. Irrespective of the source, type and use case, generated data needs to be stored for future reuse and sharing among users. Data retrieval also needs to be quick. These data files can be stored either in a local file system or a distributed file system (DFS).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Local file system is useful in quick data retrieval but might not be suitable for storing huge amounts of data. In these circumstances, the distributed file systems are very useful as they are highly available, scalable, reliable, secure and have the capacity to handle huge volumes of data. Distributed file system (DFS) is a part of Distributed Systems. A Distributed System can be defined as “</a:t>
            </a:r>
            <a:r>
              <a:rPr lang="en-US" sz="1200" b="1" i="1" u="none" strike="noStrike" cap="none">
                <a:solidFill>
                  <a:schemeClr val="dk1"/>
                </a:solidFill>
                <a:latin typeface="Calibri"/>
                <a:ea typeface="Calibri"/>
                <a:cs typeface="Calibri"/>
                <a:sym typeface="Calibri"/>
              </a:rPr>
              <a:t>a collection of independent computers (nodes) that appears to its users as a single coherent system</a:t>
            </a:r>
            <a:r>
              <a:rPr lang="en-US" sz="1200" b="0" i="0" u="none" strike="noStrike" cap="none">
                <a:solidFill>
                  <a:schemeClr val="dk1"/>
                </a:solidFill>
                <a:latin typeface="Calibri"/>
                <a:ea typeface="Calibri"/>
                <a:cs typeface="Calibri"/>
                <a:sym typeface="Calibri"/>
              </a:rPr>
              <a:t>.” In a Distributed System, better performance can be achieved by adding new computers to the existing system.  DFS does not directly serve to data processing. They allow users to store and share data. The users are also allowed to work with the data as if the data is stored on the user’s own computer.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Compared to a traditional client-server setup, where data is stored in one single server, in a DFS, important or frequently required data can be stored on several nodes. The data in a DFS is protected from node failure. Even during the failure of one of the nodes, the other nodes will make up for it. Files in a DFS can be moved along nodes. This is done for improving load-balancing among nodes.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Some of the examples of distributed file systems include: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Hadoop Distributed File System (HDFS) - most common choice for big data storage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Ceph</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GlusterFS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Google File System (GFS)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Sun Microsystem - Network File System (NFS)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92" name="Shape 79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9134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4" name="Shape 82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the need to process Big Data and the two major approaches to Data Processing.</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We have learnt in the previous modules about the characteristics of big data, volume, velocity and variety. These three characteristics impact the processing efforts to a great extent. Processing big data to derive the value out of it is not an easy task. Data processing has four major steps: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Data acquisition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Data storage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Data analysis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Results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two major approaches to big data processing:</a:t>
            </a:r>
            <a:endParaRPr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Batch processing</a:t>
            </a:r>
            <a:endParaRPr dirty="0"/>
          </a:p>
          <a:p>
            <a:pPr marL="0" marR="0" lvl="0" indent="0" algn="l" rtl="0">
              <a:spcBef>
                <a:spcPts val="0"/>
              </a:spcBef>
              <a:spcAft>
                <a:spcPts val="0"/>
              </a:spcAft>
              <a:buClr>
                <a:srgbClr val="4A86E8"/>
              </a:buClr>
              <a:buSzPts val="1200"/>
              <a:buFont typeface="Calibri"/>
              <a:buNone/>
            </a:pPr>
            <a:r>
              <a:rPr lang="en-US" sz="1200" b="0" i="0" u="none" strike="noStrike" cap="none" dirty="0">
                <a:latin typeface="Calibri"/>
                <a:ea typeface="Calibri"/>
                <a:cs typeface="Calibri"/>
                <a:sym typeface="Calibri"/>
              </a:rPr>
              <a:t>Batch processing is scalable and can handle large amounts of static data.</a:t>
            </a:r>
            <a:r>
              <a:rPr lang="en-US" sz="1200" b="0" i="0" u="none" strike="noStrike" cap="none" dirty="0">
                <a:solidFill>
                  <a:schemeClr val="dk1"/>
                </a:solidFill>
                <a:latin typeface="Calibri"/>
                <a:ea typeface="Calibri"/>
                <a:cs typeface="Calibri"/>
                <a:sym typeface="Calibri"/>
              </a:rPr>
              <a:t> This method helps handle the issues that arise due to the volume dimension of big data. This method of data processing is fault tolerant, but latency is very high. Results cannot be expected immediately after the data is loaded on to the processing system.</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t>
            </a:r>
            <a:endParaRPr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Real-time processing</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Real-time processing is suitable for continuous, unbounded streams of data. </a:t>
            </a:r>
            <a:r>
              <a:rPr lang="en-US" dirty="0"/>
              <a:t>Real-time processing is also known as stream processing. R</a:t>
            </a:r>
            <a:r>
              <a:rPr lang="en-US" sz="1200" b="0" i="0" u="none" strike="noStrike" cap="none" dirty="0">
                <a:solidFill>
                  <a:schemeClr val="dk1"/>
                </a:solidFill>
                <a:latin typeface="Calibri"/>
                <a:ea typeface="Calibri"/>
                <a:cs typeface="Calibri"/>
                <a:sym typeface="Calibri"/>
              </a:rPr>
              <a:t>eal-time processing has an advantage over the batch processing and the latency is low. Real-</a:t>
            </a:r>
            <a:r>
              <a:rPr lang="en-US" dirty="0"/>
              <a:t>time data processing systems collect and aggregate the data as soon as changes are made in the database. This type of processing requires a continual input, constant processing, and steady output of data. </a:t>
            </a:r>
            <a:r>
              <a:rPr lang="en-US" sz="1200" b="0" i="0" u="none" strike="noStrike" cap="none" dirty="0">
                <a:solidFill>
                  <a:schemeClr val="dk1"/>
                </a:solidFill>
                <a:latin typeface="Calibri"/>
                <a:ea typeface="Calibri"/>
                <a:cs typeface="Calibri"/>
                <a:sym typeface="Calibri"/>
              </a:rPr>
              <a:t>This type of processing is best suited for </a:t>
            </a:r>
            <a:r>
              <a:rPr lang="en-US" sz="1200" b="0" i="0" u="none" strike="noStrike" cap="none" dirty="0" err="1">
                <a:solidFill>
                  <a:schemeClr val="dk1"/>
                </a:solidFill>
                <a:latin typeface="Calibri"/>
                <a:ea typeface="Calibri"/>
                <a:cs typeface="Calibri"/>
                <a:sym typeface="Calibri"/>
              </a:rPr>
              <a:t>analysing</a:t>
            </a:r>
            <a:r>
              <a:rPr lang="en-US" sz="1200" b="0" i="0" u="none" strike="noStrike" cap="none" dirty="0">
                <a:solidFill>
                  <a:schemeClr val="dk1"/>
                </a:solidFill>
                <a:latin typeface="Calibri"/>
                <a:ea typeface="Calibri"/>
                <a:cs typeface="Calibri"/>
                <a:sym typeface="Calibri"/>
              </a:rPr>
              <a:t> traffic data, social media data, patient health </a:t>
            </a:r>
            <a:r>
              <a:rPr lang="en-US" dirty="0"/>
              <a:t>data</a:t>
            </a:r>
            <a:r>
              <a:rPr lang="en-US" sz="1200" b="0" i="0" u="none" strike="noStrike" cap="none" dirty="0">
                <a:solidFill>
                  <a:schemeClr val="dk1"/>
                </a:solidFill>
                <a:latin typeface="Calibri"/>
                <a:ea typeface="Calibri"/>
                <a:cs typeface="Calibri"/>
                <a:sym typeface="Calibri"/>
              </a:rPr>
              <a:t>, credit card fraud detection, e-commerce order processing, radar systems etc.</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One variant to real-time data processing is near real-time (NRT) data processing, where data integration occurs periodically. Data collection happens immediately, but is not necessarily integrated instantly. At the discretion of the user, NRT data integration solutions can be programmed to process the data it collects every day, every hour, or even every few minutes. NRT processing is done when speed is important, but processing time in minutes is acceptable in place of seconds. Common examples are background processes in social media, e-commerce customer support, web analytics tools, etc.</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forthcoming sections will walk you through </a:t>
            </a:r>
            <a:r>
              <a:rPr lang="en-US" sz="1200" b="0" i="0" u="none" strike="noStrike" cap="none" dirty="0" err="1">
                <a:solidFill>
                  <a:schemeClr val="dk1"/>
                </a:solidFill>
                <a:latin typeface="Calibri"/>
                <a:ea typeface="Calibri"/>
                <a:cs typeface="Calibri"/>
                <a:sym typeface="Calibri"/>
              </a:rPr>
              <a:t>MapReduce</a:t>
            </a:r>
            <a:r>
              <a:rPr lang="en-US" sz="1200" b="0" i="0" u="none" strike="noStrike" cap="none" dirty="0">
                <a:solidFill>
                  <a:schemeClr val="dk1"/>
                </a:solidFill>
                <a:latin typeface="Calibri"/>
                <a:ea typeface="Calibri"/>
                <a:cs typeface="Calibri"/>
                <a:sym typeface="Calibri"/>
              </a:rPr>
              <a:t>, the data processing framework of Hadoop. This is one of the batch processing technologies.</a:t>
            </a:r>
            <a:endParaRPr dirty="0"/>
          </a:p>
          <a:p>
            <a:pPr marL="45720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25" name="Shape 82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3570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07</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8" name="Shape 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9" name="Shape 289"/>
          <p:cNvGrpSpPr/>
          <p:nvPr/>
        </p:nvGrpSpPr>
        <p:grpSpPr>
          <a:xfrm>
            <a:off x="0" y="5025802"/>
            <a:ext cx="12192001" cy="144981"/>
            <a:chOff x="1751419" y="4036682"/>
            <a:chExt cx="9944457" cy="58272"/>
          </a:xfrm>
        </p:grpSpPr>
        <p:sp>
          <p:nvSpPr>
            <p:cNvPr id="290" name="Shape 290"/>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1" name="Shape 29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2" name="Shape 292"/>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3" name="Shape 293"/>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4" name="Shape 294"/>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5" name="Shape 29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96" name="Shape 296"/>
          <p:cNvGrpSpPr/>
          <p:nvPr/>
        </p:nvGrpSpPr>
        <p:grpSpPr>
          <a:xfrm>
            <a:off x="1217471" y="2920934"/>
            <a:ext cx="1304470" cy="2431269"/>
            <a:chOff x="1217471" y="1893408"/>
            <a:chExt cx="1304470" cy="2431269"/>
          </a:xfrm>
        </p:grpSpPr>
        <p:grpSp>
          <p:nvGrpSpPr>
            <p:cNvPr id="297" name="Shape 297"/>
            <p:cNvGrpSpPr/>
            <p:nvPr/>
          </p:nvGrpSpPr>
          <p:grpSpPr>
            <a:xfrm>
              <a:off x="1217471" y="2766893"/>
              <a:ext cx="1304470" cy="1557784"/>
              <a:chOff x="1217471" y="2766893"/>
              <a:chExt cx="1304470" cy="1557784"/>
            </a:xfrm>
          </p:grpSpPr>
          <p:grpSp>
            <p:nvGrpSpPr>
              <p:cNvPr id="298" name="Shape 298"/>
              <p:cNvGrpSpPr/>
              <p:nvPr/>
            </p:nvGrpSpPr>
            <p:grpSpPr>
              <a:xfrm>
                <a:off x="1217471" y="2766893"/>
                <a:ext cx="1304470" cy="1557784"/>
                <a:chOff x="1199541" y="3267114"/>
                <a:chExt cx="1304470" cy="1557784"/>
              </a:xfrm>
            </p:grpSpPr>
            <p:sp>
              <p:nvSpPr>
                <p:cNvPr id="299" name="Shape 299"/>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1" name="Shape 30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02" name="Shape 302"/>
            <p:cNvGrpSpPr/>
            <p:nvPr/>
          </p:nvGrpSpPr>
          <p:grpSpPr>
            <a:xfrm>
              <a:off x="1289951" y="1893408"/>
              <a:ext cx="1136271" cy="1246506"/>
              <a:chOff x="627304" y="1987183"/>
              <a:chExt cx="1594615" cy="1749317"/>
            </a:xfrm>
          </p:grpSpPr>
          <p:sp>
            <p:nvSpPr>
              <p:cNvPr id="303" name="Shape 30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Shape 30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Shape 30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06" name="Shape 306"/>
          <p:cNvGrpSpPr/>
          <p:nvPr/>
        </p:nvGrpSpPr>
        <p:grpSpPr>
          <a:xfrm>
            <a:off x="3286748" y="2920934"/>
            <a:ext cx="1304470" cy="2483739"/>
            <a:chOff x="3326504" y="1893408"/>
            <a:chExt cx="1304470" cy="2483739"/>
          </a:xfrm>
        </p:grpSpPr>
        <p:grpSp>
          <p:nvGrpSpPr>
            <p:cNvPr id="307" name="Shape 307"/>
            <p:cNvGrpSpPr/>
            <p:nvPr/>
          </p:nvGrpSpPr>
          <p:grpSpPr>
            <a:xfrm>
              <a:off x="3326504" y="2772528"/>
              <a:ext cx="1304470" cy="1604619"/>
              <a:chOff x="3326504" y="2772528"/>
              <a:chExt cx="1304470" cy="1604619"/>
            </a:xfrm>
          </p:grpSpPr>
          <p:grpSp>
            <p:nvGrpSpPr>
              <p:cNvPr id="308" name="Shape 308"/>
              <p:cNvGrpSpPr/>
              <p:nvPr/>
            </p:nvGrpSpPr>
            <p:grpSpPr>
              <a:xfrm>
                <a:off x="3326504" y="2772528"/>
                <a:ext cx="1304470" cy="1604619"/>
                <a:chOff x="3269602" y="3277053"/>
                <a:chExt cx="1304470" cy="1593145"/>
              </a:xfrm>
            </p:grpSpPr>
            <p:sp>
              <p:nvSpPr>
                <p:cNvPr id="309" name="Shape 309"/>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Shape 31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11" name="Shape 31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12" name="Shape 312"/>
            <p:cNvGrpSpPr/>
            <p:nvPr/>
          </p:nvGrpSpPr>
          <p:grpSpPr>
            <a:xfrm>
              <a:off x="3410604" y="1893408"/>
              <a:ext cx="1136271" cy="1246506"/>
              <a:chOff x="627304" y="1987183"/>
              <a:chExt cx="1594615" cy="1749317"/>
            </a:xfrm>
          </p:grpSpPr>
          <p:sp>
            <p:nvSpPr>
              <p:cNvPr id="313" name="Shape 31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Shape 31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Shape 31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 name="Shape 316"/>
          <p:cNvGrpSpPr/>
          <p:nvPr/>
        </p:nvGrpSpPr>
        <p:grpSpPr>
          <a:xfrm>
            <a:off x="5362701" y="2917613"/>
            <a:ext cx="1304470" cy="2426375"/>
            <a:chOff x="5452152" y="1890087"/>
            <a:chExt cx="1304470" cy="2426375"/>
          </a:xfrm>
        </p:grpSpPr>
        <p:grpSp>
          <p:nvGrpSpPr>
            <p:cNvPr id="317" name="Shape 317"/>
            <p:cNvGrpSpPr/>
            <p:nvPr/>
          </p:nvGrpSpPr>
          <p:grpSpPr>
            <a:xfrm>
              <a:off x="5452152" y="2763572"/>
              <a:ext cx="1304470" cy="1552890"/>
              <a:chOff x="5452152" y="2763572"/>
              <a:chExt cx="1304470" cy="1552890"/>
            </a:xfrm>
          </p:grpSpPr>
          <p:grpSp>
            <p:nvGrpSpPr>
              <p:cNvPr id="318" name="Shape 318"/>
              <p:cNvGrpSpPr/>
              <p:nvPr/>
            </p:nvGrpSpPr>
            <p:grpSpPr>
              <a:xfrm>
                <a:off x="5452152" y="2763572"/>
                <a:ext cx="1304470" cy="1552890"/>
                <a:chOff x="5960996" y="3267114"/>
                <a:chExt cx="1304470" cy="1559509"/>
              </a:xfrm>
            </p:grpSpPr>
            <p:sp>
              <p:nvSpPr>
                <p:cNvPr id="319" name="Shape 319"/>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Shape 32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21" name="Shape 32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22" name="Shape 322"/>
            <p:cNvGrpSpPr/>
            <p:nvPr/>
          </p:nvGrpSpPr>
          <p:grpSpPr>
            <a:xfrm>
              <a:off x="5556109" y="1890087"/>
              <a:ext cx="1136271" cy="1246506"/>
              <a:chOff x="627304" y="1987183"/>
              <a:chExt cx="1594615" cy="1749317"/>
            </a:xfrm>
          </p:grpSpPr>
          <p:sp>
            <p:nvSpPr>
              <p:cNvPr id="323" name="Shape 32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Shape 32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Shape 32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26" name="Shape 326"/>
          <p:cNvGrpSpPr/>
          <p:nvPr/>
        </p:nvGrpSpPr>
        <p:grpSpPr>
          <a:xfrm>
            <a:off x="7695802" y="2917613"/>
            <a:ext cx="1304470" cy="2434590"/>
            <a:chOff x="7521759" y="1890087"/>
            <a:chExt cx="1304470" cy="2434590"/>
          </a:xfrm>
        </p:grpSpPr>
        <p:grpSp>
          <p:nvGrpSpPr>
            <p:cNvPr id="327" name="Shape 327"/>
            <p:cNvGrpSpPr/>
            <p:nvPr/>
          </p:nvGrpSpPr>
          <p:grpSpPr>
            <a:xfrm>
              <a:off x="7521759" y="2766893"/>
              <a:ext cx="1304470" cy="1557784"/>
              <a:chOff x="7521759" y="2766893"/>
              <a:chExt cx="1304470" cy="1557784"/>
            </a:xfrm>
          </p:grpSpPr>
          <p:grpSp>
            <p:nvGrpSpPr>
              <p:cNvPr id="328" name="Shape 328"/>
              <p:cNvGrpSpPr/>
              <p:nvPr/>
            </p:nvGrpSpPr>
            <p:grpSpPr>
              <a:xfrm>
                <a:off x="7521759" y="2766893"/>
                <a:ext cx="1304470" cy="1557784"/>
                <a:chOff x="7980910" y="3267114"/>
                <a:chExt cx="1304470" cy="1557784"/>
              </a:xfrm>
            </p:grpSpPr>
            <p:sp>
              <p:nvSpPr>
                <p:cNvPr id="329" name="Shape 329"/>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Shape 33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31" name="Shape 33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32" name="Shape 332"/>
            <p:cNvGrpSpPr/>
            <p:nvPr/>
          </p:nvGrpSpPr>
          <p:grpSpPr>
            <a:xfrm>
              <a:off x="7622141" y="1890087"/>
              <a:ext cx="1136271" cy="1246506"/>
              <a:chOff x="627304" y="1987183"/>
              <a:chExt cx="1594615" cy="1749317"/>
            </a:xfrm>
          </p:grpSpPr>
          <p:sp>
            <p:nvSpPr>
              <p:cNvPr id="333" name="Shape 33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Shape 33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Shape 33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36" name="Shape 336"/>
          <p:cNvGrpSpPr/>
          <p:nvPr/>
        </p:nvGrpSpPr>
        <p:grpSpPr>
          <a:xfrm>
            <a:off x="10039725" y="2881865"/>
            <a:ext cx="1304470" cy="2435707"/>
            <a:chOff x="9646841" y="1888970"/>
            <a:chExt cx="1304470" cy="2435707"/>
          </a:xfrm>
        </p:grpSpPr>
        <p:grpSp>
          <p:nvGrpSpPr>
            <p:cNvPr id="337" name="Shape 337"/>
            <p:cNvGrpSpPr/>
            <p:nvPr/>
          </p:nvGrpSpPr>
          <p:grpSpPr>
            <a:xfrm>
              <a:off x="9646841" y="2766893"/>
              <a:ext cx="1304470" cy="1557784"/>
              <a:chOff x="9646841" y="2766893"/>
              <a:chExt cx="1304470" cy="1557784"/>
            </a:xfrm>
          </p:grpSpPr>
          <p:grpSp>
            <p:nvGrpSpPr>
              <p:cNvPr id="338" name="Shape 338"/>
              <p:cNvGrpSpPr/>
              <p:nvPr/>
            </p:nvGrpSpPr>
            <p:grpSpPr>
              <a:xfrm>
                <a:off x="9646841" y="2766893"/>
                <a:ext cx="1304470" cy="1557784"/>
                <a:chOff x="9539460" y="3267114"/>
                <a:chExt cx="1304470" cy="1557784"/>
              </a:xfrm>
            </p:grpSpPr>
            <p:sp>
              <p:nvSpPr>
                <p:cNvPr id="339" name="Shape 339"/>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41" name="Shape 34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42" name="Shape 342"/>
            <p:cNvGrpSpPr/>
            <p:nvPr/>
          </p:nvGrpSpPr>
          <p:grpSpPr>
            <a:xfrm>
              <a:off x="9755990" y="1888970"/>
              <a:ext cx="1136271" cy="1246506"/>
              <a:chOff x="627304" y="1987183"/>
              <a:chExt cx="1594615" cy="1749317"/>
            </a:xfrm>
          </p:grpSpPr>
          <p:sp>
            <p:nvSpPr>
              <p:cNvPr id="343" name="Shape 3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Shape 3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Shape 3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346" name="Shape 346"/>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Shape 347"/>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Shape 348"/>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Shape 349"/>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Shape 350"/>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Shape 351"/>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Shape 35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55" name="Shape 355"/>
          <p:cNvGrpSpPr/>
          <p:nvPr/>
        </p:nvGrpSpPr>
        <p:grpSpPr>
          <a:xfrm>
            <a:off x="0" y="3998260"/>
            <a:ext cx="12192001" cy="126791"/>
            <a:chOff x="1751419" y="4036682"/>
            <a:chExt cx="9944457" cy="50961"/>
          </a:xfrm>
        </p:grpSpPr>
        <p:sp>
          <p:nvSpPr>
            <p:cNvPr id="356" name="Shape 35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7" name="Shape 35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8" name="Shape 35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9" name="Shape 359"/>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Shape 360"/>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1" name="Shape 361"/>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362" name="Shape 362"/>
          <p:cNvGrpSpPr/>
          <p:nvPr/>
        </p:nvGrpSpPr>
        <p:grpSpPr>
          <a:xfrm>
            <a:off x="1217471" y="1893408"/>
            <a:ext cx="1304470" cy="2431269"/>
            <a:chOff x="1217471" y="1893408"/>
            <a:chExt cx="1304470" cy="2431269"/>
          </a:xfrm>
        </p:grpSpPr>
        <p:grpSp>
          <p:nvGrpSpPr>
            <p:cNvPr id="363" name="Shape 363"/>
            <p:cNvGrpSpPr/>
            <p:nvPr/>
          </p:nvGrpSpPr>
          <p:grpSpPr>
            <a:xfrm>
              <a:off x="1217471" y="2766893"/>
              <a:ext cx="1304470" cy="1557784"/>
              <a:chOff x="1217471" y="2766893"/>
              <a:chExt cx="1304470" cy="1557784"/>
            </a:xfrm>
          </p:grpSpPr>
          <p:grpSp>
            <p:nvGrpSpPr>
              <p:cNvPr id="364" name="Shape 364"/>
              <p:cNvGrpSpPr/>
              <p:nvPr/>
            </p:nvGrpSpPr>
            <p:grpSpPr>
              <a:xfrm>
                <a:off x="1217471" y="2766893"/>
                <a:ext cx="1304470" cy="1557784"/>
                <a:chOff x="1199541" y="3267114"/>
                <a:chExt cx="1304470" cy="1557784"/>
              </a:xfrm>
            </p:grpSpPr>
            <p:sp>
              <p:nvSpPr>
                <p:cNvPr id="365" name="Shape 36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Shape 36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67" name="Shape 367"/>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68" name="Shape 368"/>
            <p:cNvGrpSpPr/>
            <p:nvPr/>
          </p:nvGrpSpPr>
          <p:grpSpPr>
            <a:xfrm>
              <a:off x="1289951" y="1893408"/>
              <a:ext cx="1136271" cy="1246506"/>
              <a:chOff x="627304" y="1987183"/>
              <a:chExt cx="1594615" cy="1749317"/>
            </a:xfrm>
          </p:grpSpPr>
          <p:sp>
            <p:nvSpPr>
              <p:cNvPr id="369" name="Shape 36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Shape 37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Shape 37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72" name="Shape 372"/>
          <p:cNvGrpSpPr/>
          <p:nvPr/>
        </p:nvGrpSpPr>
        <p:grpSpPr>
          <a:xfrm>
            <a:off x="3286748" y="1893408"/>
            <a:ext cx="1304470" cy="2483739"/>
            <a:chOff x="3326504" y="1893408"/>
            <a:chExt cx="1304470" cy="2483739"/>
          </a:xfrm>
        </p:grpSpPr>
        <p:grpSp>
          <p:nvGrpSpPr>
            <p:cNvPr id="373" name="Shape 373"/>
            <p:cNvGrpSpPr/>
            <p:nvPr/>
          </p:nvGrpSpPr>
          <p:grpSpPr>
            <a:xfrm>
              <a:off x="3326504" y="2772528"/>
              <a:ext cx="1304470" cy="1604619"/>
              <a:chOff x="3326504" y="2772528"/>
              <a:chExt cx="1304470" cy="1604619"/>
            </a:xfrm>
          </p:grpSpPr>
          <p:grpSp>
            <p:nvGrpSpPr>
              <p:cNvPr id="374" name="Shape 374"/>
              <p:cNvGrpSpPr/>
              <p:nvPr/>
            </p:nvGrpSpPr>
            <p:grpSpPr>
              <a:xfrm>
                <a:off x="3326504" y="2772528"/>
                <a:ext cx="1304470" cy="1604619"/>
                <a:chOff x="3269602" y="3277053"/>
                <a:chExt cx="1304470" cy="1593145"/>
              </a:xfrm>
            </p:grpSpPr>
            <p:sp>
              <p:nvSpPr>
                <p:cNvPr id="375" name="Shape 37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77" name="Shape 37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78" name="Shape 378"/>
            <p:cNvGrpSpPr/>
            <p:nvPr/>
          </p:nvGrpSpPr>
          <p:grpSpPr>
            <a:xfrm>
              <a:off x="3410604" y="1893408"/>
              <a:ext cx="1136271" cy="1246506"/>
              <a:chOff x="627304" y="1987183"/>
              <a:chExt cx="1594615" cy="1749317"/>
            </a:xfrm>
          </p:grpSpPr>
          <p:sp>
            <p:nvSpPr>
              <p:cNvPr id="379" name="Shape 37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Shape 38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Shape 38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82" name="Shape 382"/>
          <p:cNvGrpSpPr/>
          <p:nvPr/>
        </p:nvGrpSpPr>
        <p:grpSpPr>
          <a:xfrm>
            <a:off x="5362701" y="1890087"/>
            <a:ext cx="1304470" cy="2426375"/>
            <a:chOff x="5452152" y="1890087"/>
            <a:chExt cx="1304470" cy="2426375"/>
          </a:xfrm>
        </p:grpSpPr>
        <p:grpSp>
          <p:nvGrpSpPr>
            <p:cNvPr id="383" name="Shape 383"/>
            <p:cNvGrpSpPr/>
            <p:nvPr/>
          </p:nvGrpSpPr>
          <p:grpSpPr>
            <a:xfrm>
              <a:off x="5452152" y="2763572"/>
              <a:ext cx="1304470" cy="1552890"/>
              <a:chOff x="5452152" y="2763572"/>
              <a:chExt cx="1304470" cy="1552890"/>
            </a:xfrm>
          </p:grpSpPr>
          <p:grpSp>
            <p:nvGrpSpPr>
              <p:cNvPr id="384" name="Shape 384"/>
              <p:cNvGrpSpPr/>
              <p:nvPr/>
            </p:nvGrpSpPr>
            <p:grpSpPr>
              <a:xfrm>
                <a:off x="5452152" y="2763572"/>
                <a:ext cx="1304470" cy="1552890"/>
                <a:chOff x="5960996" y="3267114"/>
                <a:chExt cx="1304470" cy="1559509"/>
              </a:xfrm>
            </p:grpSpPr>
            <p:sp>
              <p:nvSpPr>
                <p:cNvPr id="385" name="Shape 38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Shape 38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7" name="Shape 38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88" name="Shape 388"/>
            <p:cNvGrpSpPr/>
            <p:nvPr/>
          </p:nvGrpSpPr>
          <p:grpSpPr>
            <a:xfrm>
              <a:off x="5556109" y="1890087"/>
              <a:ext cx="1136271" cy="1246506"/>
              <a:chOff x="627304" y="1987183"/>
              <a:chExt cx="1594615" cy="1749317"/>
            </a:xfrm>
          </p:grpSpPr>
          <p:sp>
            <p:nvSpPr>
              <p:cNvPr id="389" name="Shape 38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Shape 39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Shape 39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2" name="Shape 392"/>
          <p:cNvGrpSpPr/>
          <p:nvPr/>
        </p:nvGrpSpPr>
        <p:grpSpPr>
          <a:xfrm>
            <a:off x="7392552" y="1890087"/>
            <a:ext cx="1304470" cy="2434590"/>
            <a:chOff x="7521759" y="1890087"/>
            <a:chExt cx="1304470" cy="2434590"/>
          </a:xfrm>
        </p:grpSpPr>
        <p:grpSp>
          <p:nvGrpSpPr>
            <p:cNvPr id="393" name="Shape 393"/>
            <p:cNvGrpSpPr/>
            <p:nvPr/>
          </p:nvGrpSpPr>
          <p:grpSpPr>
            <a:xfrm>
              <a:off x="7521759" y="2766893"/>
              <a:ext cx="1304470" cy="1557784"/>
              <a:chOff x="7521759" y="2766893"/>
              <a:chExt cx="1304470" cy="1557784"/>
            </a:xfrm>
          </p:grpSpPr>
          <p:grpSp>
            <p:nvGrpSpPr>
              <p:cNvPr id="394" name="Shape 394"/>
              <p:cNvGrpSpPr/>
              <p:nvPr/>
            </p:nvGrpSpPr>
            <p:grpSpPr>
              <a:xfrm>
                <a:off x="7521759" y="2766893"/>
                <a:ext cx="1304470" cy="1557784"/>
                <a:chOff x="7980910" y="3267114"/>
                <a:chExt cx="1304470" cy="1557784"/>
              </a:xfrm>
            </p:grpSpPr>
            <p:sp>
              <p:nvSpPr>
                <p:cNvPr id="395" name="Shape 39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Shape 39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97" name="Shape 397"/>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98" name="Shape 398"/>
            <p:cNvGrpSpPr/>
            <p:nvPr/>
          </p:nvGrpSpPr>
          <p:grpSpPr>
            <a:xfrm>
              <a:off x="7622141" y="1890087"/>
              <a:ext cx="1136271" cy="1246506"/>
              <a:chOff x="627304" y="1987183"/>
              <a:chExt cx="1594615" cy="1749317"/>
            </a:xfrm>
          </p:grpSpPr>
          <p:sp>
            <p:nvSpPr>
              <p:cNvPr id="399" name="Shape 39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Shape 40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Shape 40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02" name="Shape 402"/>
          <p:cNvGrpSpPr/>
          <p:nvPr/>
        </p:nvGrpSpPr>
        <p:grpSpPr>
          <a:xfrm>
            <a:off x="9507695" y="1888970"/>
            <a:ext cx="1304470" cy="2435707"/>
            <a:chOff x="9646841" y="1888970"/>
            <a:chExt cx="1304470" cy="2435707"/>
          </a:xfrm>
        </p:grpSpPr>
        <p:grpSp>
          <p:nvGrpSpPr>
            <p:cNvPr id="403" name="Shape 403"/>
            <p:cNvGrpSpPr/>
            <p:nvPr/>
          </p:nvGrpSpPr>
          <p:grpSpPr>
            <a:xfrm>
              <a:off x="9646841" y="2766893"/>
              <a:ext cx="1304470" cy="1557784"/>
              <a:chOff x="9646841" y="2766893"/>
              <a:chExt cx="1304470" cy="1557784"/>
            </a:xfrm>
          </p:grpSpPr>
          <p:grpSp>
            <p:nvGrpSpPr>
              <p:cNvPr id="404" name="Shape 404"/>
              <p:cNvGrpSpPr/>
              <p:nvPr/>
            </p:nvGrpSpPr>
            <p:grpSpPr>
              <a:xfrm>
                <a:off x="9646841" y="2766893"/>
                <a:ext cx="1304470" cy="1557784"/>
                <a:chOff x="9539460" y="3267114"/>
                <a:chExt cx="1304470" cy="1557784"/>
              </a:xfrm>
            </p:grpSpPr>
            <p:sp>
              <p:nvSpPr>
                <p:cNvPr id="405" name="Shape 40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Shape 40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07" name="Shape 407"/>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408" name="Shape 408"/>
            <p:cNvGrpSpPr/>
            <p:nvPr/>
          </p:nvGrpSpPr>
          <p:grpSpPr>
            <a:xfrm>
              <a:off x="9755990" y="1888970"/>
              <a:ext cx="1136271" cy="1246506"/>
              <a:chOff x="627304" y="1987183"/>
              <a:chExt cx="1594615" cy="1749317"/>
            </a:xfrm>
          </p:grpSpPr>
          <p:sp>
            <p:nvSpPr>
              <p:cNvPr id="409" name="Shape 40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Shape 41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Shape 41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412" name="Shape 412"/>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Shape 414"/>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Shape 415"/>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Shape 416"/>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Shape 417"/>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Shape 418"/>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Shape 419"/>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Shape 420"/>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4" name="Shape 42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6" name="Shape 426"/>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7" name="Shape 427"/>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8" name="Shape 428"/>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Shape 429"/>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Shape 430"/>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Shape 431"/>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Shape 432"/>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Shape 433"/>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Shape 434"/>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Shape 435"/>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6" name="Shape 436"/>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7" name="Shape 43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8" name="Shape 438"/>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9" name="Shape 439"/>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40" name="Shape 440"/>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Shape 441"/>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Shape 442"/>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Shape 443"/>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Shape 444"/>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Shape 445"/>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Shape 446"/>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Shape 447"/>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Shape 448"/>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Shape 449"/>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Shape 4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Shape 459"/>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Shape 46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Shape 461"/>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Shape 462"/>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Shape 46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Shape 464"/>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Shape 465"/>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Shape 466"/>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Shape 467"/>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Shape 46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Shape 469"/>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Shape 470"/>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Shape 47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Shape 472"/>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Shape 473"/>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Shape 474"/>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Shape 475"/>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Shape 476"/>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Shape 477"/>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Shape 47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Shape 479"/>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Shape 480"/>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Shape 483"/>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Shape 484"/>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3" name="Shape 493"/>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4" name="Shape 494"/>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5" name="Shape 495"/>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496" name="Shape 496"/>
          <p:cNvGrpSpPr/>
          <p:nvPr/>
        </p:nvGrpSpPr>
        <p:grpSpPr>
          <a:xfrm>
            <a:off x="8852789" y="1619529"/>
            <a:ext cx="2105024" cy="1658938"/>
            <a:chOff x="5946775" y="4468571"/>
            <a:chExt cx="2105024" cy="1658938"/>
          </a:xfrm>
        </p:grpSpPr>
        <p:sp>
          <p:nvSpPr>
            <p:cNvPr id="497" name="Shape 497"/>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Shape 498"/>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Shape 499"/>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Shape 500"/>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Shape 501"/>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2" name="Shape 502"/>
          <p:cNvGrpSpPr/>
          <p:nvPr/>
        </p:nvGrpSpPr>
        <p:grpSpPr>
          <a:xfrm>
            <a:off x="7179565" y="559872"/>
            <a:ext cx="2105024" cy="1658938"/>
            <a:chOff x="4146550" y="1468196"/>
            <a:chExt cx="2105024" cy="1658938"/>
          </a:xfrm>
        </p:grpSpPr>
        <p:sp>
          <p:nvSpPr>
            <p:cNvPr id="503" name="Shape 503"/>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Shape 504"/>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Shape 505"/>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Shape 506"/>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Shape 507"/>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8" name="Shape 508"/>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Shape 509"/>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Shape 510"/>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Shape 511"/>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Shape 512"/>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Shape 513"/>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Shape 514"/>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Shape 515"/>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6" name="Shape 516"/>
          <p:cNvGrpSpPr/>
          <p:nvPr/>
        </p:nvGrpSpPr>
        <p:grpSpPr>
          <a:xfrm>
            <a:off x="7179565" y="2719086"/>
            <a:ext cx="2105024" cy="1658938"/>
            <a:chOff x="4146550" y="1468196"/>
            <a:chExt cx="2105024" cy="1658938"/>
          </a:xfrm>
        </p:grpSpPr>
        <p:sp>
          <p:nvSpPr>
            <p:cNvPr id="517" name="Shape 517"/>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Shape 518"/>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Shape 520"/>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Shape 521"/>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 name="Shape 522"/>
          <p:cNvGrpSpPr/>
          <p:nvPr/>
        </p:nvGrpSpPr>
        <p:grpSpPr>
          <a:xfrm>
            <a:off x="8852789" y="3752912"/>
            <a:ext cx="2105024" cy="1658938"/>
            <a:chOff x="5946775" y="4468571"/>
            <a:chExt cx="2105024" cy="1658938"/>
          </a:xfrm>
        </p:grpSpPr>
        <p:sp>
          <p:nvSpPr>
            <p:cNvPr id="523" name="Shape 523"/>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Shape 524"/>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Shape 525"/>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Shape 526"/>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Shape 527"/>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8" name="Shape 528"/>
          <p:cNvGrpSpPr/>
          <p:nvPr/>
        </p:nvGrpSpPr>
        <p:grpSpPr>
          <a:xfrm>
            <a:off x="7179565" y="4794313"/>
            <a:ext cx="2105024" cy="1658938"/>
            <a:chOff x="4146550" y="1468196"/>
            <a:chExt cx="2105024" cy="1658938"/>
          </a:xfrm>
        </p:grpSpPr>
        <p:sp>
          <p:nvSpPr>
            <p:cNvPr id="529" name="Shape 529"/>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Shape 530"/>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Shape 532"/>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Shape 533"/>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Shape 536"/>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7" name="Shape 537"/>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8" name="Shape 538"/>
          <p:cNvGrpSpPr/>
          <p:nvPr/>
        </p:nvGrpSpPr>
        <p:grpSpPr>
          <a:xfrm>
            <a:off x="1760306" y="3744764"/>
            <a:ext cx="995965" cy="993236"/>
            <a:chOff x="1760306" y="3744764"/>
            <a:chExt cx="995965" cy="993236"/>
          </a:xfrm>
        </p:grpSpPr>
        <p:sp>
          <p:nvSpPr>
            <p:cNvPr id="539" name="Shape 53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Shape 540"/>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1" name="Shape 541"/>
          <p:cNvGrpSpPr/>
          <p:nvPr/>
        </p:nvGrpSpPr>
        <p:grpSpPr>
          <a:xfrm>
            <a:off x="3658378" y="4366073"/>
            <a:ext cx="995965" cy="993236"/>
            <a:chOff x="3658378" y="4366073"/>
            <a:chExt cx="995965" cy="993236"/>
          </a:xfrm>
        </p:grpSpPr>
        <p:sp>
          <p:nvSpPr>
            <p:cNvPr id="542" name="Shape 542"/>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Shape 543"/>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4" name="Shape 544"/>
          <p:cNvGrpSpPr/>
          <p:nvPr/>
        </p:nvGrpSpPr>
        <p:grpSpPr>
          <a:xfrm>
            <a:off x="5556451" y="3010474"/>
            <a:ext cx="995965" cy="993236"/>
            <a:chOff x="5556451" y="3010474"/>
            <a:chExt cx="995965" cy="993236"/>
          </a:xfrm>
        </p:grpSpPr>
        <p:sp>
          <p:nvSpPr>
            <p:cNvPr id="545" name="Shape 54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6" name="Shape 546"/>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7" name="Shape 547"/>
          <p:cNvGrpSpPr/>
          <p:nvPr/>
        </p:nvGrpSpPr>
        <p:grpSpPr>
          <a:xfrm>
            <a:off x="7454525" y="3536691"/>
            <a:ext cx="995965" cy="993236"/>
            <a:chOff x="7454525" y="3536691"/>
            <a:chExt cx="995965" cy="993236"/>
          </a:xfrm>
        </p:grpSpPr>
        <p:sp>
          <p:nvSpPr>
            <p:cNvPr id="548" name="Shape 548"/>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550" name="Shape 550"/>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551" name="Shape 551"/>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2" name="Shape 552"/>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3" name="Shape 553"/>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4" name="Shape 554"/>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5" name="Shape 555"/>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Shape 559"/>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Shape 560"/>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Shape 561"/>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2" name="Shape 562"/>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3" name="Shape 563"/>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6" name="Shape 5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67" name="Shape 567"/>
          <p:cNvGrpSpPr/>
          <p:nvPr/>
        </p:nvGrpSpPr>
        <p:grpSpPr>
          <a:xfrm>
            <a:off x="8705339" y="1607951"/>
            <a:ext cx="2504672" cy="2336330"/>
            <a:chOff x="8705339" y="1607951"/>
            <a:chExt cx="2504672" cy="2336330"/>
          </a:xfrm>
        </p:grpSpPr>
        <p:grpSp>
          <p:nvGrpSpPr>
            <p:cNvPr id="568" name="Shape 568"/>
            <p:cNvGrpSpPr/>
            <p:nvPr/>
          </p:nvGrpSpPr>
          <p:grpSpPr>
            <a:xfrm>
              <a:off x="8705339" y="1607951"/>
              <a:ext cx="2358104" cy="2097263"/>
              <a:chOff x="8705339" y="1607951"/>
              <a:chExt cx="2358104" cy="2097263"/>
            </a:xfrm>
          </p:grpSpPr>
          <p:sp>
            <p:nvSpPr>
              <p:cNvPr id="569" name="Shape 56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Shape 57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1" name="Shape 571"/>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Shape 57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3" name="Shape 57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4" name="Shape 574"/>
          <p:cNvGrpSpPr/>
          <p:nvPr/>
        </p:nvGrpSpPr>
        <p:grpSpPr>
          <a:xfrm>
            <a:off x="6794670" y="3441706"/>
            <a:ext cx="2503757" cy="2336328"/>
            <a:chOff x="3371475" y="3591818"/>
            <a:chExt cx="2074748" cy="1936007"/>
          </a:xfrm>
        </p:grpSpPr>
        <p:sp>
          <p:nvSpPr>
            <p:cNvPr id="575" name="Shape 57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Shape 57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7" name="Shape 577"/>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Shape 578"/>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9" name="Shape 57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0" name="Shape 580"/>
          <p:cNvGrpSpPr/>
          <p:nvPr/>
        </p:nvGrpSpPr>
        <p:grpSpPr>
          <a:xfrm>
            <a:off x="4892567" y="1607951"/>
            <a:ext cx="2504672" cy="2336330"/>
            <a:chOff x="4892567" y="1607951"/>
            <a:chExt cx="2504672" cy="2336330"/>
          </a:xfrm>
        </p:grpSpPr>
        <p:sp>
          <p:nvSpPr>
            <p:cNvPr id="581" name="Shape 58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Shape 58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Shape 583"/>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4" name="Shape 584"/>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Shape 58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6" name="Shape 586"/>
          <p:cNvGrpSpPr/>
          <p:nvPr/>
        </p:nvGrpSpPr>
        <p:grpSpPr>
          <a:xfrm>
            <a:off x="2992894" y="3441706"/>
            <a:ext cx="2503757" cy="2336328"/>
            <a:chOff x="3371475" y="3591818"/>
            <a:chExt cx="2074748" cy="1936007"/>
          </a:xfrm>
        </p:grpSpPr>
        <p:sp>
          <p:nvSpPr>
            <p:cNvPr id="587" name="Shape 58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Shape 58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Shape 589"/>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Shape 59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Shape 59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92" name="Shape 592"/>
          <p:cNvGrpSpPr/>
          <p:nvPr/>
        </p:nvGrpSpPr>
        <p:grpSpPr>
          <a:xfrm>
            <a:off x="1090792" y="1607950"/>
            <a:ext cx="2504672" cy="2336331"/>
            <a:chOff x="1090792" y="1607950"/>
            <a:chExt cx="2504672" cy="2336331"/>
          </a:xfrm>
        </p:grpSpPr>
        <p:sp>
          <p:nvSpPr>
            <p:cNvPr id="593" name="Shape 59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Shape 59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Shape 595"/>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6" name="Shape 59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Shape 59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8" name="Shape 598"/>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Shape 59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600" name="Shape 60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Shape 60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602" name="Shape 602"/>
          <p:cNvGrpSpPr/>
          <p:nvPr/>
        </p:nvGrpSpPr>
        <p:grpSpPr>
          <a:xfrm>
            <a:off x="5759496" y="2448663"/>
            <a:ext cx="611596" cy="611596"/>
            <a:chOff x="5759496" y="2448663"/>
            <a:chExt cx="611596" cy="611596"/>
          </a:xfrm>
        </p:grpSpPr>
        <p:sp>
          <p:nvSpPr>
            <p:cNvPr id="603" name="Shape 603"/>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4" name="Shape 60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5" name="Shape 605"/>
          <p:cNvGrpSpPr/>
          <p:nvPr/>
        </p:nvGrpSpPr>
        <p:grpSpPr>
          <a:xfrm>
            <a:off x="7681647" y="4349703"/>
            <a:ext cx="611596" cy="611596"/>
            <a:chOff x="7681647" y="4349703"/>
            <a:chExt cx="611596" cy="611596"/>
          </a:xfrm>
        </p:grpSpPr>
        <p:sp>
          <p:nvSpPr>
            <p:cNvPr id="606" name="Shape 60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7" name="Shape 60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8" name="Shape 608"/>
          <p:cNvGrpSpPr/>
          <p:nvPr/>
        </p:nvGrpSpPr>
        <p:grpSpPr>
          <a:xfrm>
            <a:off x="9576939" y="2448663"/>
            <a:ext cx="611596" cy="611596"/>
            <a:chOff x="9576939" y="2448663"/>
            <a:chExt cx="611596" cy="611596"/>
          </a:xfrm>
        </p:grpSpPr>
        <p:sp>
          <p:nvSpPr>
            <p:cNvPr id="609" name="Shape 609"/>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611" name="Shape 611"/>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Shape 612"/>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Shape 613"/>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Shape 614"/>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Shape 615"/>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Shape 616"/>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Shape 617"/>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Shape 618"/>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Shape 619"/>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Shape 620"/>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3" name="Shape 62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24" name="Shape 624"/>
          <p:cNvGrpSpPr/>
          <p:nvPr/>
        </p:nvGrpSpPr>
        <p:grpSpPr>
          <a:xfrm>
            <a:off x="6992716" y="1169665"/>
            <a:ext cx="4573641" cy="5344829"/>
            <a:chOff x="2813" y="961"/>
            <a:chExt cx="2052" cy="2397"/>
          </a:xfrm>
        </p:grpSpPr>
        <p:sp>
          <p:nvSpPr>
            <p:cNvPr id="625" name="Shape 625"/>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Shape 626"/>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Shape 627"/>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Shape 628"/>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Shape 629"/>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Shape 630"/>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Shape 631"/>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Shape 632"/>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Shape 633"/>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Shape 634"/>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Shape 635"/>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6" name="Shape 636"/>
          <p:cNvGrpSpPr/>
          <p:nvPr/>
        </p:nvGrpSpPr>
        <p:grpSpPr>
          <a:xfrm>
            <a:off x="1044399" y="1419553"/>
            <a:ext cx="699075" cy="699074"/>
            <a:chOff x="1044399" y="1577809"/>
            <a:chExt cx="699075" cy="699074"/>
          </a:xfrm>
        </p:grpSpPr>
        <p:sp>
          <p:nvSpPr>
            <p:cNvPr id="637" name="Shape 63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8" name="Shape 63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39" name="Shape 639"/>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0" name="Shape 640"/>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41" name="Shape 641"/>
          <p:cNvGrpSpPr/>
          <p:nvPr/>
        </p:nvGrpSpPr>
        <p:grpSpPr>
          <a:xfrm>
            <a:off x="1044399" y="2791669"/>
            <a:ext cx="699075" cy="699074"/>
            <a:chOff x="1044399" y="1577809"/>
            <a:chExt cx="699075" cy="699074"/>
          </a:xfrm>
        </p:grpSpPr>
        <p:sp>
          <p:nvSpPr>
            <p:cNvPr id="642" name="Shape 64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3" name="Shape 64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4" name="Shape 644"/>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5" name="Shape 645"/>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6" name="Shape 646"/>
          <p:cNvGrpSpPr/>
          <p:nvPr/>
        </p:nvGrpSpPr>
        <p:grpSpPr>
          <a:xfrm>
            <a:off x="1044399" y="4089831"/>
            <a:ext cx="699075" cy="699074"/>
            <a:chOff x="1044399" y="1577809"/>
            <a:chExt cx="699075" cy="699074"/>
          </a:xfrm>
        </p:grpSpPr>
        <p:sp>
          <p:nvSpPr>
            <p:cNvPr id="647" name="Shape 64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8" name="Shape 6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9" name="Shape 649"/>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0" name="Shape 650"/>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51" name="Shape 651"/>
          <p:cNvGrpSpPr/>
          <p:nvPr/>
        </p:nvGrpSpPr>
        <p:grpSpPr>
          <a:xfrm>
            <a:off x="1044399" y="5328616"/>
            <a:ext cx="699075" cy="699074"/>
            <a:chOff x="1044399" y="1577809"/>
            <a:chExt cx="699075" cy="699074"/>
          </a:xfrm>
        </p:grpSpPr>
        <p:sp>
          <p:nvSpPr>
            <p:cNvPr id="652" name="Shape 65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3" name="Shape 65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54" name="Shape 654"/>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7" name="Shape 6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9" name="Shape 659"/>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0" name="Shape 660"/>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1" name="Shape 661"/>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3" name="Shape 663"/>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4" name="Shape 664"/>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5" name="Shape 665"/>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6" name="Shape 666"/>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7" name="Shape 667"/>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8" name="Shape 66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9" name="Shape 669"/>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70" name="Shape 670"/>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Shape 671"/>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Shape 672"/>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Shape 673"/>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4" name="Shape 674"/>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Shape 675"/>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6" name="Shape 676"/>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7" name="Shape 677"/>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5" name="Shape 6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6" name="Shape 68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12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12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12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7" name="Shape 68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0" name="Shape 6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1" name="Shape 69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2" name="Shape 69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93" name="Shape 693"/>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12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694"/>
        <p:cNvGrpSpPr/>
        <p:nvPr/>
      </p:nvGrpSpPr>
      <p:grpSpPr>
        <a:xfrm>
          <a:off x="0" y="0"/>
          <a:ext cx="0" cy="0"/>
          <a:chOff x="0" y="0"/>
          <a:chExt cx="0" cy="0"/>
        </a:xfrm>
      </p:grpSpPr>
      <p:sp>
        <p:nvSpPr>
          <p:cNvPr id="695" name="Shape 695"/>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7" name="Shape 69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8" name="Shape 69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699"/>
        <p:cNvGrpSpPr/>
        <p:nvPr/>
      </p:nvGrpSpPr>
      <p:grpSpPr>
        <a:xfrm>
          <a:off x="0" y="0"/>
          <a:ext cx="0" cy="0"/>
          <a:chOff x="0" y="0"/>
          <a:chExt cx="0" cy="0"/>
        </a:xfrm>
      </p:grpSpPr>
      <p:sp>
        <p:nvSpPr>
          <p:cNvPr id="700" name="Shape 700"/>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1" name="Shape 701"/>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2" name="Shape 702"/>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3" name="Shape 70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4" name="Shape 704"/>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8"/>
        <p:cNvGrpSpPr/>
        <p:nvPr/>
      </p:nvGrpSpPr>
      <p:grpSpPr>
        <a:xfrm>
          <a:off x="0" y="0"/>
          <a:ext cx="0" cy="0"/>
          <a:chOff x="0" y="0"/>
          <a:chExt cx="0" cy="0"/>
        </a:xfrm>
      </p:grpSpPr>
      <p:sp>
        <p:nvSpPr>
          <p:cNvPr id="709" name="Shape 709"/>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Shape 118"/>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Shape 119"/>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Shape 121"/>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Shape 122"/>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Shape 125"/>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Shape 126"/>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Shape 128"/>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Shape 129"/>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 name="Shape 131"/>
          <p:cNvGrpSpPr/>
          <p:nvPr/>
        </p:nvGrpSpPr>
        <p:grpSpPr>
          <a:xfrm>
            <a:off x="1567506" y="3258829"/>
            <a:ext cx="648327" cy="648329"/>
            <a:chOff x="1379092" y="2228211"/>
            <a:chExt cx="916410" cy="916410"/>
          </a:xfrm>
        </p:grpSpPr>
        <p:sp>
          <p:nvSpPr>
            <p:cNvPr id="132" name="Shape 132"/>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3" name="Shape 1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1K</a:t>
              </a:r>
              <a:endParaRPr/>
            </a:p>
          </p:txBody>
        </p:sp>
      </p:grpSp>
      <p:grpSp>
        <p:nvGrpSpPr>
          <p:cNvPr id="134" name="Shape 134"/>
          <p:cNvGrpSpPr/>
          <p:nvPr/>
        </p:nvGrpSpPr>
        <p:grpSpPr>
          <a:xfrm>
            <a:off x="9976161" y="877117"/>
            <a:ext cx="648329" cy="648329"/>
            <a:chOff x="9976161" y="877117"/>
            <a:chExt cx="648329" cy="648329"/>
          </a:xfrm>
        </p:grpSpPr>
        <p:sp>
          <p:nvSpPr>
            <p:cNvPr id="135" name="Shape 135"/>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6" name="Shape 136"/>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8K</a:t>
              </a:r>
              <a:endParaRPr/>
            </a:p>
          </p:txBody>
        </p:sp>
      </p:grpSp>
      <p:sp>
        <p:nvSpPr>
          <p:cNvPr id="137" name="Shape 137"/>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Shape 138"/>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39" name="Shape 139"/>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0" name="Shape 140"/>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1" name="Shape 141"/>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0" name="Shape 15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51" name="Shape 151"/>
          <p:cNvGrpSpPr/>
          <p:nvPr/>
        </p:nvGrpSpPr>
        <p:grpSpPr>
          <a:xfrm>
            <a:off x="616489" y="1781438"/>
            <a:ext cx="4118606" cy="3898703"/>
            <a:chOff x="4036696" y="1781438"/>
            <a:chExt cx="4118606" cy="3898703"/>
          </a:xfrm>
        </p:grpSpPr>
        <p:grpSp>
          <p:nvGrpSpPr>
            <p:cNvPr id="152" name="Shape 152"/>
            <p:cNvGrpSpPr/>
            <p:nvPr/>
          </p:nvGrpSpPr>
          <p:grpSpPr>
            <a:xfrm>
              <a:off x="4036696" y="2918588"/>
              <a:ext cx="1791108" cy="1022485"/>
              <a:chOff x="4036696" y="2918588"/>
              <a:chExt cx="1791108" cy="1022485"/>
            </a:xfrm>
          </p:grpSpPr>
          <p:sp>
            <p:nvSpPr>
              <p:cNvPr id="153" name="Shape 153"/>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Shape 154"/>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5" name="Shape 155"/>
            <p:cNvGrpSpPr/>
            <p:nvPr/>
          </p:nvGrpSpPr>
          <p:grpSpPr>
            <a:xfrm>
              <a:off x="5040846" y="1781438"/>
              <a:ext cx="1334646" cy="1571209"/>
              <a:chOff x="5040846" y="1781438"/>
              <a:chExt cx="1334646" cy="1571209"/>
            </a:xfrm>
          </p:grpSpPr>
          <p:sp>
            <p:nvSpPr>
              <p:cNvPr id="156" name="Shape 156"/>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Shape 157"/>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8" name="Shape 158"/>
            <p:cNvGrpSpPr/>
            <p:nvPr/>
          </p:nvGrpSpPr>
          <p:grpSpPr>
            <a:xfrm>
              <a:off x="6364196" y="2087338"/>
              <a:ext cx="1310871" cy="1584933"/>
              <a:chOff x="6364196" y="2087338"/>
              <a:chExt cx="1310871" cy="1584933"/>
            </a:xfrm>
          </p:grpSpPr>
          <p:sp>
            <p:nvSpPr>
              <p:cNvPr id="159" name="Shape 159"/>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Shape 160"/>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1" name="Shape 161"/>
            <p:cNvGrpSpPr/>
            <p:nvPr/>
          </p:nvGrpSpPr>
          <p:grpSpPr>
            <a:xfrm>
              <a:off x="6364196" y="3523737"/>
              <a:ext cx="1791106" cy="1022483"/>
              <a:chOff x="6364196" y="3523737"/>
              <a:chExt cx="1791106" cy="1022483"/>
            </a:xfrm>
          </p:grpSpPr>
          <p:sp>
            <p:nvSpPr>
              <p:cNvPr id="162" name="Shape 162"/>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Shape 163"/>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4" name="Shape 164"/>
            <p:cNvGrpSpPr/>
            <p:nvPr/>
          </p:nvGrpSpPr>
          <p:grpSpPr>
            <a:xfrm>
              <a:off x="5818896" y="4108937"/>
              <a:ext cx="1334627" cy="1571204"/>
              <a:chOff x="5818896" y="4108937"/>
              <a:chExt cx="1334627" cy="1571204"/>
            </a:xfrm>
          </p:grpSpPr>
          <p:sp>
            <p:nvSpPr>
              <p:cNvPr id="165" name="Shape 165"/>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Shape 166"/>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7" name="Shape 167"/>
            <p:cNvGrpSpPr/>
            <p:nvPr/>
          </p:nvGrpSpPr>
          <p:grpSpPr>
            <a:xfrm>
              <a:off x="4522146" y="3789737"/>
              <a:ext cx="1310882" cy="1584928"/>
              <a:chOff x="4522146" y="3789737"/>
              <a:chExt cx="1310882" cy="1584928"/>
            </a:xfrm>
          </p:grpSpPr>
          <p:sp>
            <p:nvSpPr>
              <p:cNvPr id="168" name="Shape 168"/>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sp>
        <p:nvSpPr>
          <p:cNvPr id="170" name="Shape 170"/>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1" name="Shape 171"/>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2" name="Shape 172"/>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3" name="Shape 173"/>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4" name="Shape 174"/>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5" name="Shape 175"/>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6" name="Shape 176"/>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Shape 179"/>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1" name="Shape 1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92" name="Shape 192"/>
          <p:cNvGrpSpPr/>
          <p:nvPr/>
        </p:nvGrpSpPr>
        <p:grpSpPr>
          <a:xfrm>
            <a:off x="2011515" y="1953702"/>
            <a:ext cx="1620994" cy="2603950"/>
            <a:chOff x="2011515" y="1953702"/>
            <a:chExt cx="1620994" cy="2603950"/>
          </a:xfrm>
        </p:grpSpPr>
        <p:sp>
          <p:nvSpPr>
            <p:cNvPr id="193" name="Shape 19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Shape 19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Shape 19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Shape 19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Shape 19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Shape 19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Shape 20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2" name="Shape 202"/>
          <p:cNvGrpSpPr/>
          <p:nvPr/>
        </p:nvGrpSpPr>
        <p:grpSpPr>
          <a:xfrm>
            <a:off x="4044026" y="1953702"/>
            <a:ext cx="1619441" cy="2603950"/>
            <a:chOff x="4044026" y="1953702"/>
            <a:chExt cx="1619441" cy="2603950"/>
          </a:xfrm>
        </p:grpSpPr>
        <p:sp>
          <p:nvSpPr>
            <p:cNvPr id="203" name="Shape 203"/>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Shape 204"/>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Shape 205"/>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Shape 206"/>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Shape 207"/>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Shape 208"/>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Shape 210"/>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Shape 211"/>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2" name="Shape 212"/>
          <p:cNvGrpSpPr/>
          <p:nvPr/>
        </p:nvGrpSpPr>
        <p:grpSpPr>
          <a:xfrm>
            <a:off x="6077203" y="1953702"/>
            <a:ext cx="1620896" cy="2603950"/>
            <a:chOff x="6077203" y="1953702"/>
            <a:chExt cx="1620896" cy="2603950"/>
          </a:xfrm>
        </p:grpSpPr>
        <p:sp>
          <p:nvSpPr>
            <p:cNvPr id="213" name="Shape 21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Shape 21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Shape 21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Shape 21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Shape 21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Shape 21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Shape 22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Shape 22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2" name="Shape 222"/>
          <p:cNvGrpSpPr/>
          <p:nvPr/>
        </p:nvGrpSpPr>
        <p:grpSpPr>
          <a:xfrm>
            <a:off x="8112261" y="1953702"/>
            <a:ext cx="1616845" cy="2603950"/>
            <a:chOff x="8112261" y="1953702"/>
            <a:chExt cx="1616845" cy="2603950"/>
          </a:xfrm>
        </p:grpSpPr>
        <p:sp>
          <p:nvSpPr>
            <p:cNvPr id="223" name="Shape 223"/>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Shape 224"/>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Shape 225"/>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Shape 226"/>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Shape 227"/>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Shape 229"/>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Shape 230"/>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Shape 231"/>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2" name="Shape 232"/>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3" name="Shape 233"/>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4" name="Shape 234"/>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5" name="Shape 235"/>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6" name="Shape 236"/>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Shape 237"/>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Shape 239"/>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Shape 240"/>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Shape 241"/>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Shape 242"/>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Shape 243"/>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Shape 24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47" name="Shape 247"/>
          <p:cNvGrpSpPr/>
          <p:nvPr/>
        </p:nvGrpSpPr>
        <p:grpSpPr>
          <a:xfrm>
            <a:off x="1398771" y="1953702"/>
            <a:ext cx="1620994" cy="2603950"/>
            <a:chOff x="2011515" y="1953702"/>
            <a:chExt cx="1620994" cy="2603950"/>
          </a:xfrm>
        </p:grpSpPr>
        <p:sp>
          <p:nvSpPr>
            <p:cNvPr id="248" name="Shape 24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Shape 24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Shape 25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Shape 25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Shape 25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Shape 25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Shape 25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Shape 25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Shape 25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7" name="Shape 257"/>
          <p:cNvGrpSpPr/>
          <p:nvPr/>
        </p:nvGrpSpPr>
        <p:grpSpPr>
          <a:xfrm>
            <a:off x="5202409" y="1953702"/>
            <a:ext cx="1620896" cy="2603950"/>
            <a:chOff x="6077203" y="1953702"/>
            <a:chExt cx="1620896" cy="2603950"/>
          </a:xfrm>
        </p:grpSpPr>
        <p:sp>
          <p:nvSpPr>
            <p:cNvPr id="258" name="Shape 258"/>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Shape 259"/>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Shape 260"/>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Shape 261"/>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Shape 262"/>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Shape 263"/>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Shape 264"/>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Shape 265"/>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Shape 266"/>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7" name="Shape 267"/>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8" name="Shape 268"/>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9" name="Shape 269"/>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70" name="Shape 270"/>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Shape 271"/>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2" name="Shape 272"/>
          <p:cNvGrpSpPr/>
          <p:nvPr/>
        </p:nvGrpSpPr>
        <p:grpSpPr>
          <a:xfrm>
            <a:off x="9228128" y="1953702"/>
            <a:ext cx="1620994" cy="2603950"/>
            <a:chOff x="2011515" y="1953702"/>
            <a:chExt cx="1620994" cy="2603950"/>
          </a:xfrm>
        </p:grpSpPr>
        <p:sp>
          <p:nvSpPr>
            <p:cNvPr id="273" name="Shape 2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Shape 2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Shape 2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Shape 2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Shape 2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Shape 2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Shape 2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Shape 2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Shape 2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2" name="Shape 282"/>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9">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
        <p:cNvGrpSpPr/>
        <p:nvPr/>
      </p:nvGrpSpPr>
      <p:grpSpPr>
        <a:xfrm>
          <a:off x="0" y="0"/>
          <a:ext cx="0" cy="0"/>
          <a:chOff x="0" y="0"/>
          <a:chExt cx="0" cy="0"/>
        </a:xfrm>
      </p:grpSpPr>
      <p:pic>
        <p:nvPicPr>
          <p:cNvPr id="679" name="Shape 679"/>
          <p:cNvPicPr preferRelativeResize="0"/>
          <p:nvPr/>
        </p:nvPicPr>
        <p:blipFill rotWithShape="1">
          <a:blip r:embed="rId8">
            <a:alphaModFix/>
          </a:blip>
          <a:srcRect/>
          <a:stretch/>
        </p:blipFill>
        <p:spPr>
          <a:xfrm>
            <a:off x="0" y="0"/>
            <a:ext cx="12191998" cy="6858000"/>
          </a:xfrm>
          <a:prstGeom prst="rect">
            <a:avLst/>
          </a:prstGeom>
          <a:noFill/>
          <a:ln>
            <a:noFill/>
          </a:ln>
        </p:spPr>
      </p:pic>
      <p:sp>
        <p:nvSpPr>
          <p:cNvPr id="680" name="Shape 680"/>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
        <p:nvSpPr>
          <p:cNvPr id="681" name="Shape 68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682" name="Shape 68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Big Data Overview</a:t>
            </a:r>
            <a:endParaRPr sz="5400" b="1" i="0" u="none" strike="noStrike" cap="none">
              <a:solidFill>
                <a:srgbClr val="000000"/>
              </a:solidFill>
              <a:latin typeface="Arial"/>
              <a:ea typeface="Arial"/>
              <a:cs typeface="Arial"/>
              <a:sym typeface="Arial"/>
            </a:endParaRPr>
          </a:p>
        </p:txBody>
      </p:sp>
      <p:sp>
        <p:nvSpPr>
          <p:cNvPr id="716" name="Shape 716"/>
          <p:cNvSpPr txBox="1">
            <a:spLocks noGrp="1"/>
          </p:cNvSpPr>
          <p:nvPr>
            <p:ph type="body" idx="2"/>
          </p:nvPr>
        </p:nvSpPr>
        <p:spPr>
          <a:xfrm>
            <a:off x="4523874" y="2240441"/>
            <a:ext cx="6846963"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Big Data Ecosystem</a:t>
            </a:r>
            <a:endParaRPr sz="3200" b="0" i="0" u="none" strike="noStrike" cap="none">
              <a:solidFill>
                <a:schemeClr val="dk1"/>
              </a:solidFill>
              <a:latin typeface="Arial"/>
              <a:ea typeface="Arial"/>
              <a:cs typeface="Arial"/>
              <a:sym typeface="Arial"/>
            </a:endParaRPr>
          </a:p>
        </p:txBody>
      </p:sp>
      <p:sp>
        <p:nvSpPr>
          <p:cNvPr id="717" name="Shape 717"/>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842" name="Shape 84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843" name="Shape 843"/>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Which of the following is the data store used by Facebook?</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BigTable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Cassandra</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Voldemort</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DynamoDB</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In a distributed file system, servers can be located in multiple remote locations.</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True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False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pic>
        <p:nvPicPr>
          <p:cNvPr id="849" name="Shape 849"/>
          <p:cNvPicPr preferRelativeResize="0"/>
          <p:nvPr/>
        </p:nvPicPr>
        <p:blipFill rotWithShape="1">
          <a:blip r:embed="rId3">
            <a:alphaModFix/>
          </a:blip>
          <a:srcRect/>
          <a:stretch/>
        </p:blipFill>
        <p:spPr>
          <a:xfrm>
            <a:off x="4043966" y="838853"/>
            <a:ext cx="8033733" cy="5956043"/>
          </a:xfrm>
          <a:prstGeom prst="rect">
            <a:avLst/>
          </a:prstGeom>
          <a:noFill/>
          <a:ln>
            <a:noFill/>
          </a:ln>
        </p:spPr>
      </p:pic>
      <p:sp>
        <p:nvSpPr>
          <p:cNvPr id="850" name="Shape 8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a:t>
            </a:r>
            <a:r>
              <a:rPr lang="en-US" sz="2800" b="1" i="0" u="none" strike="noStrike" cap="none">
                <a:solidFill>
                  <a:schemeClr val="dk2"/>
                </a:solidFill>
                <a:latin typeface="Arial"/>
                <a:ea typeface="Arial"/>
                <a:cs typeface="Arial"/>
                <a:sym typeface="Arial"/>
              </a:rPr>
              <a:t>. MapReduce - An Introduction</a:t>
            </a:r>
            <a:endParaRPr sz="2800" b="1" i="0" u="none" strike="noStrike" cap="none">
              <a:solidFill>
                <a:schemeClr val="dk2"/>
              </a:solidFill>
              <a:latin typeface="Arial"/>
              <a:ea typeface="Arial"/>
              <a:cs typeface="Arial"/>
              <a:sym typeface="Arial"/>
            </a:endParaRPr>
          </a:p>
        </p:txBody>
      </p:sp>
      <p:sp>
        <p:nvSpPr>
          <p:cNvPr id="851" name="Shape 8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852" name="Shape 852"/>
          <p:cNvSpPr txBox="1">
            <a:spLocks noGrp="1"/>
          </p:cNvSpPr>
          <p:nvPr>
            <p:ph type="body" idx="2"/>
          </p:nvPr>
        </p:nvSpPr>
        <p:spPr>
          <a:xfrm>
            <a:off x="514350" y="1304997"/>
            <a:ext cx="3384600" cy="195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programming model and associated implementation for processing and generating large data sets.</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3" name="Shape 853"/>
          <p:cNvSpPr txBox="1"/>
          <p:nvPr/>
        </p:nvSpPr>
        <p:spPr>
          <a:xfrm>
            <a:off x="207975" y="5492675"/>
            <a:ext cx="3836100" cy="78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i="1" dirty="0"/>
              <a:t>Image source: http://blog.iquestgroup.com/en/files/2013/06/MapReduce-thumb.png</a:t>
            </a:r>
            <a:endParaRPr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a:t>
            </a:r>
            <a:r>
              <a:rPr lang="en-US" sz="2800" b="1" i="0" u="none" strike="noStrike" cap="none">
                <a:solidFill>
                  <a:schemeClr val="dk2"/>
                </a:solidFill>
                <a:latin typeface="Arial"/>
                <a:ea typeface="Arial"/>
                <a:cs typeface="Arial"/>
                <a:sym typeface="Arial"/>
              </a:rPr>
              <a:t>.1. Map</a:t>
            </a:r>
            <a:endParaRPr sz="2800" b="1" i="0" u="none" strike="noStrike" cap="none">
              <a:solidFill>
                <a:schemeClr val="dk2"/>
              </a:solidFill>
              <a:latin typeface="Arial"/>
              <a:ea typeface="Arial"/>
              <a:cs typeface="Arial"/>
              <a:sym typeface="Arial"/>
            </a:endParaRPr>
          </a:p>
        </p:txBody>
      </p:sp>
      <p:sp>
        <p:nvSpPr>
          <p:cNvPr id="860" name="Shape 8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861" name="Shape 861"/>
          <p:cNvSpPr txBox="1">
            <a:spLocks noGrp="1"/>
          </p:cNvSpPr>
          <p:nvPr>
            <p:ph type="body" idx="2"/>
          </p:nvPr>
        </p:nvSpPr>
        <p:spPr>
          <a:xfrm>
            <a:off x="514350" y="1304995"/>
            <a:ext cx="3752850"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Map function enables handling of unstructured data.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Mapper maps input key/value pairs to a set of intermediate key/value pairs.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Maps transform the input records to intermediate records.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Output from Mapper are sorted and partitioned per reducer by a Partitioner.</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Given input may map to zero or many output pairs.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862" name="Shape 862"/>
          <p:cNvGrpSpPr/>
          <p:nvPr/>
        </p:nvGrpSpPr>
        <p:grpSpPr>
          <a:xfrm>
            <a:off x="4267200" y="1048882"/>
            <a:ext cx="7762875" cy="5419725"/>
            <a:chOff x="4339774" y="726098"/>
            <a:chExt cx="7762875" cy="5419725"/>
          </a:xfrm>
        </p:grpSpPr>
        <p:pic>
          <p:nvPicPr>
            <p:cNvPr id="863" name="Shape 863"/>
            <p:cNvPicPr preferRelativeResize="0"/>
            <p:nvPr/>
          </p:nvPicPr>
          <p:blipFill rotWithShape="1">
            <a:blip r:embed="rId3">
              <a:alphaModFix/>
            </a:blip>
            <a:srcRect/>
            <a:stretch/>
          </p:blipFill>
          <p:spPr>
            <a:xfrm>
              <a:off x="4339774" y="726098"/>
              <a:ext cx="7762875" cy="5419725"/>
            </a:xfrm>
            <a:prstGeom prst="rect">
              <a:avLst/>
            </a:prstGeom>
            <a:noFill/>
            <a:ln>
              <a:noFill/>
            </a:ln>
          </p:spPr>
        </p:pic>
        <p:sp>
          <p:nvSpPr>
            <p:cNvPr id="864" name="Shape 864"/>
            <p:cNvSpPr/>
            <p:nvPr/>
          </p:nvSpPr>
          <p:spPr>
            <a:xfrm>
              <a:off x="4373423" y="749353"/>
              <a:ext cx="7681059" cy="5366936"/>
            </a:xfrm>
            <a:prstGeom prst="roundRect">
              <a:avLst>
                <a:gd name="adj" fmla="val 2230"/>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a:t>
            </a:r>
            <a:r>
              <a:rPr lang="en-US" sz="2800" b="1" i="0" u="none" strike="noStrike" cap="none">
                <a:solidFill>
                  <a:schemeClr val="dk2"/>
                </a:solidFill>
                <a:latin typeface="Arial"/>
                <a:ea typeface="Arial"/>
                <a:cs typeface="Arial"/>
                <a:sym typeface="Arial"/>
              </a:rPr>
              <a:t>.2 Reduce</a:t>
            </a:r>
            <a:endParaRPr sz="2800" b="1" i="0" u="none" strike="noStrike" cap="none">
              <a:solidFill>
                <a:schemeClr val="dk2"/>
              </a:solidFill>
              <a:latin typeface="Arial"/>
              <a:ea typeface="Arial"/>
              <a:cs typeface="Arial"/>
              <a:sym typeface="Arial"/>
            </a:endParaRPr>
          </a:p>
        </p:txBody>
      </p:sp>
      <p:sp>
        <p:nvSpPr>
          <p:cNvPr id="871" name="Shape 87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872" name="Shape 87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Reducer interface reduces a set of intermediate values which share a key to a smaller set of values.</a:t>
            </a:r>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Reduce function pulls the relevant partitions created from map process and writes the output back to the HDFS. There are three phases in Reduce job.</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3" name="Shape 873"/>
          <p:cNvSpPr/>
          <p:nvPr/>
        </p:nvSpPr>
        <p:spPr>
          <a:xfrm rot="-2388853">
            <a:off x="4986449" y="3268808"/>
            <a:ext cx="1423472" cy="529555"/>
          </a:xfrm>
          <a:prstGeom prst="leftArrow">
            <a:avLst>
              <a:gd name="adj1" fmla="val 60000"/>
              <a:gd name="adj2" fmla="val 50000"/>
            </a:avLst>
          </a:prstGeom>
          <a:solidFill>
            <a:srgbClr val="3A38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Shape 874"/>
          <p:cNvSpPr/>
          <p:nvPr/>
        </p:nvSpPr>
        <p:spPr>
          <a:xfrm>
            <a:off x="3497531" y="3721944"/>
            <a:ext cx="1828800" cy="1828800"/>
          </a:xfrm>
          <a:prstGeom prst="ellipse">
            <a:avLst/>
          </a:prstGeom>
          <a:solidFill>
            <a:schemeClr val="lt1"/>
          </a:solidFill>
          <a:ln w="38100" cap="flat" cmpd="sng">
            <a:solidFill>
              <a:srgbClr val="0EC07D"/>
            </a:solidFill>
            <a:prstDash val="solid"/>
            <a:miter lim="800000"/>
            <a:headEnd type="none" w="sm" len="sm"/>
            <a:tailEnd type="none" w="sm" len="sm"/>
          </a:ln>
        </p:spPr>
        <p:txBody>
          <a:bodyPr spcFirstLastPara="1" wrap="square" lIns="75650" tIns="75650" rIns="75650" bIns="756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Shuffle</a:t>
            </a:r>
            <a:endParaRPr sz="1800" b="0" i="0" u="none" strike="noStrike" cap="none">
              <a:solidFill>
                <a:schemeClr val="dk1"/>
              </a:solidFill>
              <a:latin typeface="Arial"/>
              <a:ea typeface="Arial"/>
              <a:cs typeface="Arial"/>
              <a:sym typeface="Arial"/>
            </a:endParaRPr>
          </a:p>
        </p:txBody>
      </p:sp>
      <p:sp>
        <p:nvSpPr>
          <p:cNvPr id="875" name="Shape 875"/>
          <p:cNvSpPr/>
          <p:nvPr/>
        </p:nvSpPr>
        <p:spPr>
          <a:xfrm rot="-5400000">
            <a:off x="5925608" y="3619594"/>
            <a:ext cx="1423472" cy="529555"/>
          </a:xfrm>
          <a:prstGeom prst="leftArrow">
            <a:avLst>
              <a:gd name="adj1" fmla="val 60000"/>
              <a:gd name="adj2" fmla="val 50000"/>
            </a:avLst>
          </a:prstGeom>
          <a:solidFill>
            <a:srgbClr val="3A38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Shape 876"/>
          <p:cNvSpPr/>
          <p:nvPr/>
        </p:nvSpPr>
        <p:spPr>
          <a:xfrm rot="-8546415">
            <a:off x="6860098" y="3253461"/>
            <a:ext cx="1423472" cy="529555"/>
          </a:xfrm>
          <a:prstGeom prst="leftArrow">
            <a:avLst>
              <a:gd name="adj1" fmla="val 60000"/>
              <a:gd name="adj2" fmla="val 50000"/>
            </a:avLst>
          </a:prstGeom>
          <a:solidFill>
            <a:srgbClr val="3A38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Shape 877"/>
          <p:cNvSpPr/>
          <p:nvPr/>
        </p:nvSpPr>
        <p:spPr>
          <a:xfrm>
            <a:off x="7938242" y="3680357"/>
            <a:ext cx="1828800" cy="1828800"/>
          </a:xfrm>
          <a:prstGeom prst="ellipse">
            <a:avLst/>
          </a:prstGeom>
          <a:solidFill>
            <a:schemeClr val="lt1"/>
          </a:solidFill>
          <a:ln w="38100" cap="flat" cmpd="sng">
            <a:solidFill>
              <a:srgbClr val="0EC07D"/>
            </a:solidFill>
            <a:prstDash val="solid"/>
            <a:miter lim="800000"/>
            <a:headEnd type="none" w="sm" len="sm"/>
            <a:tailEnd type="none" w="sm" len="sm"/>
          </a:ln>
        </p:spPr>
        <p:txBody>
          <a:bodyPr spcFirstLastPara="1" wrap="square" lIns="75650" tIns="75650" rIns="75650" bIns="756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Reduce</a:t>
            </a:r>
            <a:endParaRPr sz="1800" b="0" i="0" u="none" strike="noStrike" cap="none">
              <a:solidFill>
                <a:schemeClr val="dk1"/>
              </a:solidFill>
              <a:latin typeface="Arial"/>
              <a:ea typeface="Arial"/>
              <a:cs typeface="Arial"/>
              <a:sym typeface="Arial"/>
            </a:endParaRPr>
          </a:p>
        </p:txBody>
      </p:sp>
      <p:sp>
        <p:nvSpPr>
          <p:cNvPr id="878" name="Shape 878"/>
          <p:cNvSpPr/>
          <p:nvPr/>
        </p:nvSpPr>
        <p:spPr>
          <a:xfrm>
            <a:off x="5708298" y="4654489"/>
            <a:ext cx="1858089" cy="1858089"/>
          </a:xfrm>
          <a:custGeom>
            <a:avLst/>
            <a:gdLst/>
            <a:ahLst/>
            <a:cxnLst/>
            <a:rect l="0" t="0" r="0" b="0"/>
            <a:pathLst>
              <a:path w="1858089" h="1858089" extrusionOk="0">
                <a:moveTo>
                  <a:pt x="0" y="929045"/>
                </a:moveTo>
                <a:cubicBezTo>
                  <a:pt x="0" y="415948"/>
                  <a:pt x="415948" y="0"/>
                  <a:pt x="929045" y="0"/>
                </a:cubicBezTo>
                <a:cubicBezTo>
                  <a:pt x="1442142" y="0"/>
                  <a:pt x="1858090" y="415948"/>
                  <a:pt x="1858090" y="929045"/>
                </a:cubicBezTo>
                <a:cubicBezTo>
                  <a:pt x="1858090" y="1442142"/>
                  <a:pt x="1442142" y="1858090"/>
                  <a:pt x="929045" y="1858090"/>
                </a:cubicBezTo>
                <a:cubicBezTo>
                  <a:pt x="415948" y="1858090"/>
                  <a:pt x="0" y="1442142"/>
                  <a:pt x="0" y="929045"/>
                </a:cubicBezTo>
                <a:close/>
              </a:path>
            </a:pathLst>
          </a:custGeom>
          <a:solidFill>
            <a:schemeClr val="lt1"/>
          </a:solidFill>
          <a:ln w="38100" cap="flat" cmpd="sng">
            <a:solidFill>
              <a:srgbClr val="0EC07D"/>
            </a:solidFill>
            <a:prstDash val="solid"/>
            <a:miter lim="800000"/>
            <a:headEnd type="none" w="sm" len="sm"/>
            <a:tailEnd type="none" w="sm" len="sm"/>
          </a:ln>
        </p:spPr>
        <p:txBody>
          <a:bodyPr spcFirstLastPara="1" wrap="square" lIns="1828800" tIns="1828800" rIns="75650" bIns="756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Sort</a:t>
            </a:r>
            <a:endParaRPr dirty="0"/>
          </a:p>
        </p:txBody>
      </p:sp>
      <p:sp>
        <p:nvSpPr>
          <p:cNvPr id="879" name="Shape 879"/>
          <p:cNvSpPr/>
          <p:nvPr/>
        </p:nvSpPr>
        <p:spPr>
          <a:xfrm>
            <a:off x="5737587" y="2122640"/>
            <a:ext cx="1828800" cy="1828800"/>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0" tIns="283525" rIns="0" bIns="283525"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Phases of Reduce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6.3</a:t>
            </a:r>
            <a:r>
              <a:rPr lang="en-US" sz="2800" b="1" i="0" u="none" strike="noStrike" cap="none">
                <a:solidFill>
                  <a:schemeClr val="dk2"/>
                </a:solidFill>
                <a:latin typeface="Arial"/>
                <a:ea typeface="Arial"/>
                <a:cs typeface="Arial"/>
                <a:sym typeface="Arial"/>
              </a:rPr>
              <a:t> Other User Interfaces of MapReduce</a:t>
            </a:r>
            <a:endParaRPr sz="2800" b="1" i="0" u="none" strike="noStrike" cap="none">
              <a:solidFill>
                <a:schemeClr val="dk2"/>
              </a:solidFill>
              <a:latin typeface="Arial"/>
              <a:ea typeface="Arial"/>
              <a:cs typeface="Arial"/>
              <a:sym typeface="Arial"/>
            </a:endParaRPr>
          </a:p>
        </p:txBody>
      </p:sp>
      <p:sp>
        <p:nvSpPr>
          <p:cNvPr id="886" name="Shape 88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887" name="Shape 88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Common user interfaces of </a:t>
            </a:r>
            <a:r>
              <a:rPr lang="en-US" sz="1800" b="0" i="0" u="none" strike="noStrike" cap="none" dirty="0" err="1">
                <a:solidFill>
                  <a:schemeClr val="dk1"/>
                </a:solidFill>
                <a:latin typeface="Arial"/>
                <a:ea typeface="Arial"/>
                <a:cs typeface="Arial"/>
                <a:sym typeface="Arial"/>
              </a:rPr>
              <a:t>MapReduce</a:t>
            </a:r>
            <a:r>
              <a:rPr lang="en-US" sz="1800" b="0" i="0" u="none" strike="noStrike" cap="none" dirty="0">
                <a:solidFill>
                  <a:schemeClr val="dk1"/>
                </a:solidFill>
                <a:latin typeface="Arial"/>
                <a:ea typeface="Arial"/>
                <a:cs typeface="Arial"/>
                <a:sym typeface="Arial"/>
              </a:rPr>
              <a:t> other than Mapper and Reducer </a:t>
            </a:r>
            <a:endParaRPr dirty="0"/>
          </a:p>
          <a:p>
            <a:pPr marL="0" marR="0" lvl="0" indent="0" algn="l" rtl="0">
              <a:lnSpc>
                <a:spcPct val="9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888" name="Shape 888"/>
          <p:cNvGrpSpPr/>
          <p:nvPr/>
        </p:nvGrpSpPr>
        <p:grpSpPr>
          <a:xfrm>
            <a:off x="3857076" y="1772177"/>
            <a:ext cx="4632837" cy="4632836"/>
            <a:chOff x="3599228" y="925051"/>
            <a:chExt cx="5605732" cy="5605732"/>
          </a:xfrm>
        </p:grpSpPr>
        <p:sp>
          <p:nvSpPr>
            <p:cNvPr id="889" name="Shape 889"/>
            <p:cNvSpPr/>
            <p:nvPr/>
          </p:nvSpPr>
          <p:spPr>
            <a:xfrm>
              <a:off x="3599228" y="925051"/>
              <a:ext cx="5605732" cy="5605732"/>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90" name="Shape 890"/>
            <p:cNvGrpSpPr/>
            <p:nvPr/>
          </p:nvGrpSpPr>
          <p:grpSpPr>
            <a:xfrm>
              <a:off x="3847624" y="1375996"/>
              <a:ext cx="4390071" cy="4698825"/>
              <a:chOff x="3401906" y="633245"/>
              <a:chExt cx="5311986" cy="5685578"/>
            </a:xfrm>
          </p:grpSpPr>
          <p:sp>
            <p:nvSpPr>
              <p:cNvPr id="891" name="Shape 891"/>
              <p:cNvSpPr/>
              <p:nvPr/>
            </p:nvSpPr>
            <p:spPr>
              <a:xfrm>
                <a:off x="5733626" y="3338557"/>
                <a:ext cx="2980266" cy="2980266"/>
              </a:xfrm>
              <a:custGeom>
                <a:avLst/>
                <a:gdLst/>
                <a:ahLst/>
                <a:cxnLst/>
                <a:rect l="0" t="0" r="0" b="0"/>
                <a:pathLst>
                  <a:path w="2980266" h="2980266" extrusionOk="0">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lt1"/>
              </a:solidFill>
              <a:ln w="12700" cap="flat" cmpd="sng">
                <a:solidFill>
                  <a:srgbClr val="3A3838"/>
                </a:solidFill>
                <a:prstDash val="solid"/>
                <a:miter lim="800000"/>
                <a:headEnd type="none" w="sm" len="sm"/>
                <a:tailEnd type="none" w="sm" len="sm"/>
              </a:ln>
            </p:spPr>
            <p:txBody>
              <a:bodyPr spcFirstLastPara="1" wrap="square" lIns="2011680" tIns="2011680" rIns="0" bIns="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Output </a:t>
                </a: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Collector</a:t>
                </a:r>
                <a:endParaRPr sz="2000" b="0" i="0" u="none" strike="noStrike" cap="none">
                  <a:solidFill>
                    <a:schemeClr val="dk1"/>
                  </a:solidFill>
                  <a:latin typeface="Arial"/>
                  <a:ea typeface="Arial"/>
                  <a:cs typeface="Arial"/>
                  <a:sym typeface="Arial"/>
                </a:endParaRPr>
              </a:p>
            </p:txBody>
          </p:sp>
          <p:sp>
            <p:nvSpPr>
              <p:cNvPr id="892" name="Shape 892"/>
              <p:cNvSpPr/>
              <p:nvPr/>
            </p:nvSpPr>
            <p:spPr>
              <a:xfrm>
                <a:off x="3401906" y="1997437"/>
                <a:ext cx="2980266" cy="2980266"/>
              </a:xfrm>
              <a:custGeom>
                <a:avLst/>
                <a:gdLst/>
                <a:ahLst/>
                <a:cxnLst/>
                <a:rect l="0" t="0" r="0" b="0"/>
                <a:pathLst>
                  <a:path w="2980266" h="2980266" extrusionOk="0">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lt1"/>
              </a:solidFill>
              <a:ln w="12700" cap="flat" cmpd="sng">
                <a:solidFill>
                  <a:srgbClr val="3A3838"/>
                </a:solidFill>
                <a:prstDash val="solid"/>
                <a:miter lim="800000"/>
                <a:headEnd type="none" w="sm" len="sm"/>
                <a:tailEnd type="none" w="sm" len="sm"/>
              </a:ln>
            </p:spPr>
            <p:txBody>
              <a:bodyPr spcFirstLastPara="1" wrap="square" lIns="2011680" tIns="2011680" rIns="0" bIns="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Reporter</a:t>
                </a:r>
                <a:endParaRPr sz="2000" b="1" i="0" u="none" strike="noStrike" cap="none">
                  <a:solidFill>
                    <a:schemeClr val="dk1"/>
                  </a:solidFill>
                  <a:latin typeface="Arial"/>
                  <a:ea typeface="Arial"/>
                  <a:cs typeface="Arial"/>
                  <a:sym typeface="Arial"/>
                </a:endParaRPr>
              </a:p>
            </p:txBody>
          </p:sp>
          <p:sp>
            <p:nvSpPr>
              <p:cNvPr id="893" name="Shape 893"/>
              <p:cNvSpPr/>
              <p:nvPr/>
            </p:nvSpPr>
            <p:spPr>
              <a:xfrm>
                <a:off x="5733626" y="633245"/>
                <a:ext cx="2980266" cy="2980266"/>
              </a:xfrm>
              <a:custGeom>
                <a:avLst/>
                <a:gdLst/>
                <a:ahLst/>
                <a:cxnLst/>
                <a:rect l="0" t="0" r="0" b="0"/>
                <a:pathLst>
                  <a:path w="2980266" h="2980266" extrusionOk="0">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lt1"/>
              </a:solidFill>
              <a:ln w="12700" cap="flat" cmpd="sng">
                <a:solidFill>
                  <a:srgbClr val="3A3838"/>
                </a:solidFill>
                <a:prstDash val="solid"/>
                <a:miter lim="800000"/>
                <a:headEnd type="none" w="sm" len="sm"/>
                <a:tailEnd type="none" w="sm" len="sm"/>
              </a:ln>
            </p:spPr>
            <p:txBody>
              <a:bodyPr spcFirstLastPara="1" wrap="square" lIns="2011680" tIns="2011680" rIns="0" bIns="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dirty="0" err="1">
                    <a:solidFill>
                      <a:schemeClr val="dk1"/>
                    </a:solidFill>
                    <a:latin typeface="Arial"/>
                    <a:ea typeface="Arial"/>
                    <a:cs typeface="Arial"/>
                    <a:sym typeface="Arial"/>
                  </a:rPr>
                  <a:t>Partitioner</a:t>
                </a:r>
                <a:endParaRPr sz="2000" b="1" i="0" u="none" strike="noStrike" cap="none" dirty="0">
                  <a:solidFill>
                    <a:schemeClr val="dk1"/>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Shape 899"/>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Clr>
                <a:schemeClr val="dk2"/>
              </a:buClr>
              <a:buSzPts val="2800"/>
              <a:buFont typeface="Arial"/>
              <a:buNone/>
            </a:pPr>
            <a:r>
              <a:rPr lang="en-US"/>
              <a:t>6.4 An Example for MapReduce - Wordcount</a:t>
            </a:r>
            <a:endParaRPr/>
          </a:p>
        </p:txBody>
      </p:sp>
      <p:sp>
        <p:nvSpPr>
          <p:cNvPr id="900" name="Shape 900"/>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7:</a:t>
            </a:r>
            <a:r>
              <a:rPr lang="en-US"/>
              <a:t> Big Data Ecosystem</a:t>
            </a:r>
            <a:endParaRPr/>
          </a:p>
        </p:txBody>
      </p:sp>
      <p:sp>
        <p:nvSpPr>
          <p:cNvPr id="901" name="Shape 901"/>
          <p:cNvSpPr txBox="1">
            <a:spLocks noGrp="1"/>
          </p:cNvSpPr>
          <p:nvPr>
            <p:ph type="body" idx="2"/>
          </p:nvPr>
        </p:nvSpPr>
        <p:spPr>
          <a:xfrm>
            <a:off x="514350" y="1187250"/>
            <a:ext cx="10273800" cy="4958400"/>
          </a:xfrm>
          <a:prstGeom prst="rect">
            <a:avLst/>
          </a:prstGeom>
        </p:spPr>
        <p:txBody>
          <a:bodyPr spcFirstLastPara="1" wrap="square" lIns="91425" tIns="45700" rIns="91425" bIns="45700" anchor="t" anchorCtr="0">
            <a:noAutofit/>
          </a:bodyPr>
          <a:lstStyle/>
          <a:p>
            <a:pPr marL="0" lvl="0" indent="0">
              <a:spcBef>
                <a:spcPts val="0"/>
              </a:spcBef>
              <a:spcAft>
                <a:spcPts val="1200"/>
              </a:spcAft>
              <a:buNone/>
            </a:pPr>
            <a:r>
              <a:rPr lang="en-US"/>
              <a:t>A basic word count example is given below:</a:t>
            </a:r>
            <a:endParaRPr/>
          </a:p>
        </p:txBody>
      </p:sp>
      <p:pic>
        <p:nvPicPr>
          <p:cNvPr id="902" name="Shape 902"/>
          <p:cNvPicPr preferRelativeResize="0"/>
          <p:nvPr/>
        </p:nvPicPr>
        <p:blipFill>
          <a:blip r:embed="rId3">
            <a:alphaModFix/>
          </a:blip>
          <a:stretch>
            <a:fillRect/>
          </a:stretch>
        </p:blipFill>
        <p:spPr>
          <a:xfrm>
            <a:off x="1992296" y="1463025"/>
            <a:ext cx="7714919" cy="50684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a:t>
            </a:r>
            <a:r>
              <a:rPr lang="en-US" sz="2800" b="1" i="0" u="none" strike="noStrike" cap="none">
                <a:solidFill>
                  <a:schemeClr val="dk2"/>
                </a:solidFill>
                <a:latin typeface="Arial"/>
                <a:ea typeface="Arial"/>
                <a:cs typeface="Arial"/>
                <a:sym typeface="Arial"/>
              </a:rPr>
              <a:t>.</a:t>
            </a:r>
            <a:r>
              <a:rPr lang="en-US"/>
              <a:t>5</a:t>
            </a:r>
            <a:r>
              <a:rPr lang="en-US" sz="2800" b="1" i="0" u="none" strike="noStrike" cap="none">
                <a:solidFill>
                  <a:schemeClr val="dk2"/>
                </a:solidFill>
                <a:latin typeface="Arial"/>
                <a:ea typeface="Arial"/>
                <a:cs typeface="Arial"/>
                <a:sym typeface="Arial"/>
              </a:rPr>
              <a:t> Daemons of MapReduce</a:t>
            </a:r>
            <a:endParaRPr sz="2800" b="1" i="0" u="none" strike="noStrike" cap="none">
              <a:solidFill>
                <a:schemeClr val="dk2"/>
              </a:solidFill>
              <a:latin typeface="Arial"/>
              <a:ea typeface="Arial"/>
              <a:cs typeface="Arial"/>
              <a:sym typeface="Arial"/>
            </a:endParaRPr>
          </a:p>
        </p:txBody>
      </p:sp>
      <p:sp>
        <p:nvSpPr>
          <p:cNvPr id="909" name="Shape 90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910" name="Shape 91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two Daemons of MapReduce:</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11" name="Shape 911"/>
          <p:cNvGrpSpPr/>
          <p:nvPr/>
        </p:nvGrpSpPr>
        <p:grpSpPr>
          <a:xfrm>
            <a:off x="1494973" y="1911628"/>
            <a:ext cx="9714173" cy="3831842"/>
            <a:chOff x="1494973" y="1968778"/>
            <a:chExt cx="9714173" cy="3831842"/>
          </a:xfrm>
        </p:grpSpPr>
        <p:sp>
          <p:nvSpPr>
            <p:cNvPr id="912" name="Shape 912"/>
            <p:cNvSpPr/>
            <p:nvPr/>
          </p:nvSpPr>
          <p:spPr>
            <a:xfrm>
              <a:off x="5651256" y="1968778"/>
              <a:ext cx="3042801" cy="885372"/>
            </a:xfrm>
            <a:prstGeom prst="roundRect">
              <a:avLst>
                <a:gd name="adj" fmla="val 16667"/>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15875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JobTracker</a:t>
              </a:r>
              <a:endParaRPr sz="2000" b="1" i="0" u="none" strike="noStrike" cap="none">
                <a:solidFill>
                  <a:schemeClr val="dk1"/>
                </a:solidFill>
                <a:latin typeface="Arial"/>
                <a:ea typeface="Arial"/>
                <a:cs typeface="Arial"/>
                <a:sym typeface="Arial"/>
              </a:endParaRPr>
            </a:p>
          </p:txBody>
        </p:sp>
        <p:sp>
          <p:nvSpPr>
            <p:cNvPr id="913" name="Shape 913"/>
            <p:cNvSpPr/>
            <p:nvPr/>
          </p:nvSpPr>
          <p:spPr>
            <a:xfrm>
              <a:off x="1494973" y="3514550"/>
              <a:ext cx="3042801" cy="885372"/>
            </a:xfrm>
            <a:prstGeom prst="roundRect">
              <a:avLst>
                <a:gd name="adj" fmla="val 16667"/>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15875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TaskTracker</a:t>
              </a:r>
              <a:endParaRPr/>
            </a:p>
          </p:txBody>
        </p:sp>
        <p:sp>
          <p:nvSpPr>
            <p:cNvPr id="914" name="Shape 914"/>
            <p:cNvSpPr/>
            <p:nvPr/>
          </p:nvSpPr>
          <p:spPr>
            <a:xfrm>
              <a:off x="1494973" y="4915248"/>
              <a:ext cx="3042801" cy="885372"/>
            </a:xfrm>
            <a:prstGeom prst="roundRect">
              <a:avLst>
                <a:gd name="adj" fmla="val 16667"/>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15875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TaskTracker</a:t>
              </a:r>
              <a:endParaRPr/>
            </a:p>
          </p:txBody>
        </p:sp>
        <p:sp>
          <p:nvSpPr>
            <p:cNvPr id="915" name="Shape 915"/>
            <p:cNvSpPr/>
            <p:nvPr/>
          </p:nvSpPr>
          <p:spPr>
            <a:xfrm>
              <a:off x="4830659" y="4915248"/>
              <a:ext cx="3042801" cy="885372"/>
            </a:xfrm>
            <a:prstGeom prst="roundRect">
              <a:avLst>
                <a:gd name="adj" fmla="val 16667"/>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15875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TaskTracker</a:t>
              </a:r>
              <a:endParaRPr/>
            </a:p>
          </p:txBody>
        </p:sp>
        <p:sp>
          <p:nvSpPr>
            <p:cNvPr id="916" name="Shape 916"/>
            <p:cNvSpPr/>
            <p:nvPr/>
          </p:nvSpPr>
          <p:spPr>
            <a:xfrm>
              <a:off x="8166345" y="4915248"/>
              <a:ext cx="3042801" cy="885372"/>
            </a:xfrm>
            <a:prstGeom prst="roundRect">
              <a:avLst>
                <a:gd name="adj" fmla="val 16667"/>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15875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TaskTracker</a:t>
              </a:r>
              <a:endParaRPr/>
            </a:p>
          </p:txBody>
        </p:sp>
        <p:cxnSp>
          <p:nvCxnSpPr>
            <p:cNvPr id="917" name="Shape 917"/>
            <p:cNvCxnSpPr>
              <a:stCxn id="912" idx="1"/>
              <a:endCxn id="913" idx="0"/>
            </p:cNvCxnSpPr>
            <p:nvPr/>
          </p:nvCxnSpPr>
          <p:spPr>
            <a:xfrm flipH="1">
              <a:off x="3016356" y="2411464"/>
              <a:ext cx="2634900" cy="1103100"/>
            </a:xfrm>
            <a:prstGeom prst="straightConnector1">
              <a:avLst/>
            </a:prstGeom>
            <a:noFill/>
            <a:ln w="38100" cap="flat" cmpd="sng">
              <a:solidFill>
                <a:srgbClr val="3A3838"/>
              </a:solidFill>
              <a:prstDash val="solid"/>
              <a:miter lim="800000"/>
              <a:headEnd type="triangle" w="lg" len="lg"/>
              <a:tailEnd type="triangle" w="lg" len="lg"/>
            </a:ln>
          </p:spPr>
        </p:cxnSp>
        <p:cxnSp>
          <p:nvCxnSpPr>
            <p:cNvPr id="918" name="Shape 918"/>
            <p:cNvCxnSpPr/>
            <p:nvPr/>
          </p:nvCxnSpPr>
          <p:spPr>
            <a:xfrm>
              <a:off x="6096000" y="2854150"/>
              <a:ext cx="0" cy="2061098"/>
            </a:xfrm>
            <a:prstGeom prst="straightConnector1">
              <a:avLst/>
            </a:prstGeom>
            <a:noFill/>
            <a:ln w="38100" cap="flat" cmpd="sng">
              <a:solidFill>
                <a:srgbClr val="3A3838"/>
              </a:solidFill>
              <a:prstDash val="solid"/>
              <a:miter lim="800000"/>
              <a:headEnd type="triangle" w="lg" len="lg"/>
              <a:tailEnd type="triangle" w="lg" len="lg"/>
            </a:ln>
          </p:spPr>
        </p:cxnSp>
        <p:cxnSp>
          <p:nvCxnSpPr>
            <p:cNvPr id="919" name="Shape 919"/>
            <p:cNvCxnSpPr>
              <a:endCxn id="912" idx="2"/>
            </p:cNvCxnSpPr>
            <p:nvPr/>
          </p:nvCxnSpPr>
          <p:spPr>
            <a:xfrm rot="10800000" flipH="1">
              <a:off x="4537756" y="2854150"/>
              <a:ext cx="2634900" cy="2061000"/>
            </a:xfrm>
            <a:prstGeom prst="straightConnector1">
              <a:avLst/>
            </a:prstGeom>
            <a:noFill/>
            <a:ln w="38100" cap="flat" cmpd="sng">
              <a:solidFill>
                <a:srgbClr val="3A3838"/>
              </a:solidFill>
              <a:prstDash val="solid"/>
              <a:miter lim="800000"/>
              <a:headEnd type="triangle" w="lg" len="lg"/>
              <a:tailEnd type="triangle" w="lg" len="lg"/>
            </a:ln>
          </p:spPr>
        </p:cxnSp>
        <p:cxnSp>
          <p:nvCxnSpPr>
            <p:cNvPr id="920" name="Shape 920"/>
            <p:cNvCxnSpPr/>
            <p:nvPr/>
          </p:nvCxnSpPr>
          <p:spPr>
            <a:xfrm>
              <a:off x="7410450" y="2854150"/>
              <a:ext cx="2206713" cy="2061098"/>
            </a:xfrm>
            <a:prstGeom prst="straightConnector1">
              <a:avLst/>
            </a:prstGeom>
            <a:noFill/>
            <a:ln w="38100" cap="flat" cmpd="sng">
              <a:solidFill>
                <a:srgbClr val="3A3838"/>
              </a:solidFill>
              <a:prstDash val="solid"/>
              <a:miter lim="800000"/>
              <a:headEnd type="triangle" w="lg" len="lg"/>
              <a:tailEnd type="triangle" w="lg" len="lg"/>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Shape 9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6.6.</a:t>
            </a:r>
            <a:r>
              <a:rPr lang="en-US" sz="2800" b="1" i="0" u="none" strike="noStrike" cap="none">
                <a:solidFill>
                  <a:schemeClr val="dk2"/>
                </a:solidFill>
                <a:latin typeface="Arial"/>
                <a:ea typeface="Arial"/>
                <a:cs typeface="Arial"/>
                <a:sym typeface="Arial"/>
              </a:rPr>
              <a:t> Key Benefits of using MapReduce</a:t>
            </a:r>
            <a:endParaRPr sz="2800" b="1" i="0" u="none" strike="noStrike" cap="none">
              <a:solidFill>
                <a:schemeClr val="dk2"/>
              </a:solidFill>
              <a:latin typeface="Arial"/>
              <a:ea typeface="Arial"/>
              <a:cs typeface="Arial"/>
              <a:sym typeface="Arial"/>
            </a:endParaRPr>
          </a:p>
        </p:txBody>
      </p:sp>
      <p:sp>
        <p:nvSpPr>
          <p:cNvPr id="927" name="Shape 9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928" name="Shape 92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The following picture lists the key benefits of Data Processing using MapReduce.</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29" name="Shape 929"/>
          <p:cNvGrpSpPr/>
          <p:nvPr/>
        </p:nvGrpSpPr>
        <p:grpSpPr>
          <a:xfrm>
            <a:off x="0" y="4565188"/>
            <a:ext cx="12192001" cy="126791"/>
            <a:chOff x="1751419" y="4036682"/>
            <a:chExt cx="9944457" cy="50961"/>
          </a:xfrm>
        </p:grpSpPr>
        <p:sp>
          <p:nvSpPr>
            <p:cNvPr id="930" name="Shape 930"/>
            <p:cNvSpPr/>
            <p:nvPr/>
          </p:nvSpPr>
          <p:spPr>
            <a:xfrm>
              <a:off x="3040807" y="4036682"/>
              <a:ext cx="1683494" cy="50961"/>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31" name="Shape 931"/>
            <p:cNvSpPr/>
            <p:nvPr/>
          </p:nvSpPr>
          <p:spPr>
            <a:xfrm>
              <a:off x="4724303" y="4036682"/>
              <a:ext cx="1715155" cy="50961"/>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32" name="Shape 932"/>
            <p:cNvSpPr/>
            <p:nvPr/>
          </p:nvSpPr>
          <p:spPr>
            <a:xfrm>
              <a:off x="6435557" y="4036682"/>
              <a:ext cx="1661571" cy="50961"/>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33" name="Shape 933"/>
            <p:cNvSpPr/>
            <p:nvPr/>
          </p:nvSpPr>
          <p:spPr>
            <a:xfrm>
              <a:off x="8087642" y="4036682"/>
              <a:ext cx="1720740"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34" name="Shape 934"/>
            <p:cNvSpPr/>
            <p:nvPr/>
          </p:nvSpPr>
          <p:spPr>
            <a:xfrm>
              <a:off x="1751419" y="4036682"/>
              <a:ext cx="1289385"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35" name="Shape 935"/>
            <p:cNvSpPr/>
            <p:nvPr/>
          </p:nvSpPr>
          <p:spPr>
            <a:xfrm>
              <a:off x="9808382" y="4036682"/>
              <a:ext cx="1887494" cy="50961"/>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936" name="Shape 936"/>
          <p:cNvGrpSpPr/>
          <p:nvPr/>
        </p:nvGrpSpPr>
        <p:grpSpPr>
          <a:xfrm>
            <a:off x="1217471" y="2460336"/>
            <a:ext cx="1304470" cy="2431269"/>
            <a:chOff x="1217471" y="1893408"/>
            <a:chExt cx="1304470" cy="2431269"/>
          </a:xfrm>
        </p:grpSpPr>
        <p:grpSp>
          <p:nvGrpSpPr>
            <p:cNvPr id="937" name="Shape 937"/>
            <p:cNvGrpSpPr/>
            <p:nvPr/>
          </p:nvGrpSpPr>
          <p:grpSpPr>
            <a:xfrm>
              <a:off x="1217471" y="2766893"/>
              <a:ext cx="1304470" cy="1557784"/>
              <a:chOff x="1217471" y="2766893"/>
              <a:chExt cx="1304470" cy="1557784"/>
            </a:xfrm>
          </p:grpSpPr>
          <p:grpSp>
            <p:nvGrpSpPr>
              <p:cNvPr id="938" name="Shape 938"/>
              <p:cNvGrpSpPr/>
              <p:nvPr/>
            </p:nvGrpSpPr>
            <p:grpSpPr>
              <a:xfrm>
                <a:off x="1217471" y="2766893"/>
                <a:ext cx="1304470" cy="1557784"/>
                <a:chOff x="1199541" y="3267114"/>
                <a:chExt cx="1304470" cy="1557784"/>
              </a:xfrm>
            </p:grpSpPr>
            <p:sp>
              <p:nvSpPr>
                <p:cNvPr id="939" name="Shape 939"/>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40" name="Shape 94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41" name="Shape 94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42" name="Shape 942"/>
            <p:cNvGrpSpPr/>
            <p:nvPr/>
          </p:nvGrpSpPr>
          <p:grpSpPr>
            <a:xfrm>
              <a:off x="1289951" y="1893408"/>
              <a:ext cx="1136271" cy="1246506"/>
              <a:chOff x="627304" y="1987183"/>
              <a:chExt cx="1594615" cy="1749317"/>
            </a:xfrm>
          </p:grpSpPr>
          <p:sp>
            <p:nvSpPr>
              <p:cNvPr id="943" name="Shape 9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4" name="Shape 9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5" name="Shape 9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946" name="Shape 946"/>
          <p:cNvGrpSpPr/>
          <p:nvPr/>
        </p:nvGrpSpPr>
        <p:grpSpPr>
          <a:xfrm>
            <a:off x="3286748" y="2460336"/>
            <a:ext cx="1304470" cy="2483739"/>
            <a:chOff x="3326504" y="1893408"/>
            <a:chExt cx="1304470" cy="2483739"/>
          </a:xfrm>
        </p:grpSpPr>
        <p:grpSp>
          <p:nvGrpSpPr>
            <p:cNvPr id="947" name="Shape 947"/>
            <p:cNvGrpSpPr/>
            <p:nvPr/>
          </p:nvGrpSpPr>
          <p:grpSpPr>
            <a:xfrm>
              <a:off x="3326504" y="2772528"/>
              <a:ext cx="1304470" cy="1604619"/>
              <a:chOff x="3326504" y="2772528"/>
              <a:chExt cx="1304470" cy="1604619"/>
            </a:xfrm>
          </p:grpSpPr>
          <p:grpSp>
            <p:nvGrpSpPr>
              <p:cNvPr id="948" name="Shape 948"/>
              <p:cNvGrpSpPr/>
              <p:nvPr/>
            </p:nvGrpSpPr>
            <p:grpSpPr>
              <a:xfrm>
                <a:off x="3326504" y="2772528"/>
                <a:ext cx="1304470" cy="1604619"/>
                <a:chOff x="3269602" y="3277053"/>
                <a:chExt cx="1304470" cy="1593145"/>
              </a:xfrm>
            </p:grpSpPr>
            <p:sp>
              <p:nvSpPr>
                <p:cNvPr id="949" name="Shape 949"/>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50" name="Shape 95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51" name="Shape 95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52" name="Shape 952"/>
            <p:cNvGrpSpPr/>
            <p:nvPr/>
          </p:nvGrpSpPr>
          <p:grpSpPr>
            <a:xfrm>
              <a:off x="3410604" y="1893408"/>
              <a:ext cx="1136271" cy="1246506"/>
              <a:chOff x="627304" y="1987183"/>
              <a:chExt cx="1594615" cy="1749317"/>
            </a:xfrm>
          </p:grpSpPr>
          <p:sp>
            <p:nvSpPr>
              <p:cNvPr id="953" name="Shape 95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4" name="Shape 95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5" name="Shape 95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956" name="Shape 956"/>
          <p:cNvGrpSpPr/>
          <p:nvPr/>
        </p:nvGrpSpPr>
        <p:grpSpPr>
          <a:xfrm>
            <a:off x="5362701" y="2457015"/>
            <a:ext cx="1304470" cy="2426375"/>
            <a:chOff x="5452152" y="1890087"/>
            <a:chExt cx="1304470" cy="2426375"/>
          </a:xfrm>
        </p:grpSpPr>
        <p:grpSp>
          <p:nvGrpSpPr>
            <p:cNvPr id="957" name="Shape 957"/>
            <p:cNvGrpSpPr/>
            <p:nvPr/>
          </p:nvGrpSpPr>
          <p:grpSpPr>
            <a:xfrm>
              <a:off x="5452152" y="2763572"/>
              <a:ext cx="1304470" cy="1552890"/>
              <a:chOff x="5452152" y="2763572"/>
              <a:chExt cx="1304470" cy="1552890"/>
            </a:xfrm>
          </p:grpSpPr>
          <p:grpSp>
            <p:nvGrpSpPr>
              <p:cNvPr id="958" name="Shape 958"/>
              <p:cNvGrpSpPr/>
              <p:nvPr/>
            </p:nvGrpSpPr>
            <p:grpSpPr>
              <a:xfrm>
                <a:off x="5452152" y="2763572"/>
                <a:ext cx="1304470" cy="1552890"/>
                <a:chOff x="5960996" y="3267114"/>
                <a:chExt cx="1304470" cy="1559509"/>
              </a:xfrm>
            </p:grpSpPr>
            <p:sp>
              <p:nvSpPr>
                <p:cNvPr id="959" name="Shape 959"/>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60" name="Shape 96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61" name="Shape 96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62" name="Shape 962"/>
            <p:cNvGrpSpPr/>
            <p:nvPr/>
          </p:nvGrpSpPr>
          <p:grpSpPr>
            <a:xfrm>
              <a:off x="5556109" y="1890087"/>
              <a:ext cx="1136271" cy="1246506"/>
              <a:chOff x="627304" y="1987183"/>
              <a:chExt cx="1594615" cy="1749317"/>
            </a:xfrm>
          </p:grpSpPr>
          <p:sp>
            <p:nvSpPr>
              <p:cNvPr id="963" name="Shape 96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4" name="Shape 96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5" name="Shape 96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966" name="Shape 966"/>
          <p:cNvGrpSpPr/>
          <p:nvPr/>
        </p:nvGrpSpPr>
        <p:grpSpPr>
          <a:xfrm>
            <a:off x="7392552" y="2457015"/>
            <a:ext cx="1304470" cy="2434590"/>
            <a:chOff x="7521759" y="1890087"/>
            <a:chExt cx="1304470" cy="2434590"/>
          </a:xfrm>
        </p:grpSpPr>
        <p:grpSp>
          <p:nvGrpSpPr>
            <p:cNvPr id="967" name="Shape 967"/>
            <p:cNvGrpSpPr/>
            <p:nvPr/>
          </p:nvGrpSpPr>
          <p:grpSpPr>
            <a:xfrm>
              <a:off x="7521759" y="2766893"/>
              <a:ext cx="1304470" cy="1557784"/>
              <a:chOff x="7521759" y="2766893"/>
              <a:chExt cx="1304470" cy="1557784"/>
            </a:xfrm>
          </p:grpSpPr>
          <p:grpSp>
            <p:nvGrpSpPr>
              <p:cNvPr id="968" name="Shape 968"/>
              <p:cNvGrpSpPr/>
              <p:nvPr/>
            </p:nvGrpSpPr>
            <p:grpSpPr>
              <a:xfrm>
                <a:off x="7521759" y="2766893"/>
                <a:ext cx="1304470" cy="1557784"/>
                <a:chOff x="7980910" y="3267114"/>
                <a:chExt cx="1304470" cy="1557784"/>
              </a:xfrm>
            </p:grpSpPr>
            <p:sp>
              <p:nvSpPr>
                <p:cNvPr id="969" name="Shape 969"/>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70" name="Shape 97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71" name="Shape 97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72" name="Shape 972"/>
            <p:cNvGrpSpPr/>
            <p:nvPr/>
          </p:nvGrpSpPr>
          <p:grpSpPr>
            <a:xfrm>
              <a:off x="7622141" y="1890087"/>
              <a:ext cx="1136271" cy="1246506"/>
              <a:chOff x="627304" y="1987183"/>
              <a:chExt cx="1594615" cy="1749317"/>
            </a:xfrm>
          </p:grpSpPr>
          <p:sp>
            <p:nvSpPr>
              <p:cNvPr id="973" name="Shape 97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4" name="Shape 97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5" name="Shape 97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976" name="Shape 976"/>
          <p:cNvGrpSpPr/>
          <p:nvPr/>
        </p:nvGrpSpPr>
        <p:grpSpPr>
          <a:xfrm>
            <a:off x="9507695" y="2455898"/>
            <a:ext cx="1304470" cy="2435707"/>
            <a:chOff x="9646841" y="1888970"/>
            <a:chExt cx="1304470" cy="2435707"/>
          </a:xfrm>
        </p:grpSpPr>
        <p:grpSp>
          <p:nvGrpSpPr>
            <p:cNvPr id="977" name="Shape 977"/>
            <p:cNvGrpSpPr/>
            <p:nvPr/>
          </p:nvGrpSpPr>
          <p:grpSpPr>
            <a:xfrm>
              <a:off x="9646841" y="2766893"/>
              <a:ext cx="1304470" cy="1557784"/>
              <a:chOff x="9646841" y="2766893"/>
              <a:chExt cx="1304470" cy="1557784"/>
            </a:xfrm>
          </p:grpSpPr>
          <p:grpSp>
            <p:nvGrpSpPr>
              <p:cNvPr id="978" name="Shape 978"/>
              <p:cNvGrpSpPr/>
              <p:nvPr/>
            </p:nvGrpSpPr>
            <p:grpSpPr>
              <a:xfrm>
                <a:off x="9646841" y="2766893"/>
                <a:ext cx="1304470" cy="1557784"/>
                <a:chOff x="9539460" y="3267114"/>
                <a:chExt cx="1304470" cy="1557784"/>
              </a:xfrm>
            </p:grpSpPr>
            <p:sp>
              <p:nvSpPr>
                <p:cNvPr id="979" name="Shape 979"/>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80" name="Shape 98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81" name="Shape 98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82" name="Shape 982"/>
            <p:cNvGrpSpPr/>
            <p:nvPr/>
          </p:nvGrpSpPr>
          <p:grpSpPr>
            <a:xfrm>
              <a:off x="9755990" y="1888970"/>
              <a:ext cx="1136271" cy="1246506"/>
              <a:chOff x="627304" y="1987183"/>
              <a:chExt cx="1594615" cy="1749317"/>
            </a:xfrm>
          </p:grpSpPr>
          <p:sp>
            <p:nvSpPr>
              <p:cNvPr id="983" name="Shape 98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4" name="Shape 98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5" name="Shape 98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986" name="Shape 986"/>
          <p:cNvSpPr txBox="1"/>
          <p:nvPr/>
        </p:nvSpPr>
        <p:spPr>
          <a:xfrm>
            <a:off x="582022" y="5247113"/>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Simplicity</a:t>
            </a:r>
            <a:endParaRPr sz="1800" b="0" i="0" u="none" strike="noStrike" cap="none">
              <a:solidFill>
                <a:srgbClr val="000000"/>
              </a:solidFill>
              <a:latin typeface="Arial"/>
              <a:ea typeface="Arial"/>
              <a:cs typeface="Arial"/>
              <a:sym typeface="Arial"/>
            </a:endParaRPr>
          </a:p>
        </p:txBody>
      </p:sp>
      <p:sp>
        <p:nvSpPr>
          <p:cNvPr id="987" name="Shape 987"/>
          <p:cNvSpPr txBox="1"/>
          <p:nvPr/>
        </p:nvSpPr>
        <p:spPr>
          <a:xfrm>
            <a:off x="3072460" y="5247113"/>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Scalability</a:t>
            </a:r>
            <a:endParaRPr sz="1800" b="0" i="0" u="none" strike="noStrike" cap="none">
              <a:solidFill>
                <a:srgbClr val="000000"/>
              </a:solidFill>
              <a:latin typeface="Arial"/>
              <a:ea typeface="Arial"/>
              <a:cs typeface="Arial"/>
              <a:sym typeface="Arial"/>
            </a:endParaRPr>
          </a:p>
        </p:txBody>
      </p:sp>
      <p:sp>
        <p:nvSpPr>
          <p:cNvPr id="988" name="Shape 988"/>
          <p:cNvSpPr txBox="1"/>
          <p:nvPr/>
        </p:nvSpPr>
        <p:spPr>
          <a:xfrm>
            <a:off x="5165125" y="5247113"/>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Speed</a:t>
            </a:r>
            <a:endParaRPr sz="1800" b="0" i="0" u="none" strike="noStrike" cap="none">
              <a:solidFill>
                <a:srgbClr val="000000"/>
              </a:solidFill>
              <a:latin typeface="Arial"/>
              <a:ea typeface="Arial"/>
              <a:cs typeface="Arial"/>
              <a:sym typeface="Arial"/>
            </a:endParaRPr>
          </a:p>
        </p:txBody>
      </p:sp>
      <p:sp>
        <p:nvSpPr>
          <p:cNvPr id="989" name="Shape 989"/>
          <p:cNvSpPr txBox="1"/>
          <p:nvPr/>
        </p:nvSpPr>
        <p:spPr>
          <a:xfrm>
            <a:off x="7194545" y="5247113"/>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Recovery</a:t>
            </a:r>
            <a:endParaRPr sz="1800" b="0" i="0" u="none" strike="noStrike" cap="none">
              <a:solidFill>
                <a:srgbClr val="000000"/>
              </a:solidFill>
              <a:latin typeface="Arial"/>
              <a:ea typeface="Arial"/>
              <a:cs typeface="Arial"/>
              <a:sym typeface="Arial"/>
            </a:endParaRPr>
          </a:p>
        </p:txBody>
      </p:sp>
      <p:sp>
        <p:nvSpPr>
          <p:cNvPr id="990" name="Shape 990"/>
          <p:cNvSpPr txBox="1"/>
          <p:nvPr/>
        </p:nvSpPr>
        <p:spPr>
          <a:xfrm>
            <a:off x="9318455" y="5247113"/>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Minimal Data Motion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Shape 99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6.7.</a:t>
            </a:r>
            <a:r>
              <a:rPr lang="en-US" sz="2800" b="1" i="0" u="none" strike="noStrike" cap="none">
                <a:solidFill>
                  <a:schemeClr val="dk2"/>
                </a:solidFill>
                <a:latin typeface="Arial"/>
                <a:ea typeface="Arial"/>
                <a:cs typeface="Arial"/>
                <a:sym typeface="Arial"/>
              </a:rPr>
              <a:t> Use case examples</a:t>
            </a:r>
            <a:endParaRPr sz="2800" b="1" i="0" u="none" strike="noStrike" cap="none">
              <a:solidFill>
                <a:schemeClr val="dk2"/>
              </a:solidFill>
              <a:latin typeface="Arial"/>
              <a:ea typeface="Arial"/>
              <a:cs typeface="Arial"/>
              <a:sym typeface="Arial"/>
            </a:endParaRPr>
          </a:p>
        </p:txBody>
      </p:sp>
      <p:sp>
        <p:nvSpPr>
          <p:cNvPr id="997" name="Shape 99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998" name="Shape 99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Major corporates who have implemented MapReduce</a:t>
            </a: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99" name="Shape 999"/>
          <p:cNvGrpSpPr/>
          <p:nvPr/>
        </p:nvGrpSpPr>
        <p:grpSpPr>
          <a:xfrm>
            <a:off x="3495946" y="1720260"/>
            <a:ext cx="4939663" cy="4838029"/>
            <a:chOff x="6150769" y="476749"/>
            <a:chExt cx="5732462" cy="5694478"/>
          </a:xfrm>
        </p:grpSpPr>
        <p:grpSp>
          <p:nvGrpSpPr>
            <p:cNvPr id="1000" name="Shape 1000"/>
            <p:cNvGrpSpPr/>
            <p:nvPr/>
          </p:nvGrpSpPr>
          <p:grpSpPr>
            <a:xfrm>
              <a:off x="6150769" y="476749"/>
              <a:ext cx="5732462" cy="5694478"/>
              <a:chOff x="6303169" y="152400"/>
              <a:chExt cx="5732462" cy="5694478"/>
            </a:xfrm>
          </p:grpSpPr>
          <p:sp>
            <p:nvSpPr>
              <p:cNvPr id="1001" name="Shape 1001"/>
              <p:cNvSpPr/>
              <p:nvPr/>
            </p:nvSpPr>
            <p:spPr>
              <a:xfrm>
                <a:off x="6303169" y="152400"/>
                <a:ext cx="5732462" cy="5694478"/>
              </a:xfrm>
              <a:prstGeom prst="ellipse">
                <a:avLst/>
              </a:prstGeom>
              <a:gradFill>
                <a:gsLst>
                  <a:gs pos="0">
                    <a:srgbClr val="8AE9B3"/>
                  </a:gs>
                  <a:gs pos="50000">
                    <a:srgbClr val="B8F0CE"/>
                  </a:gs>
                  <a:gs pos="100000">
                    <a:srgbClr val="DDF6E6"/>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02" name="Shape 1002"/>
              <p:cNvSpPr/>
              <p:nvPr/>
            </p:nvSpPr>
            <p:spPr>
              <a:xfrm>
                <a:off x="6696869" y="833317"/>
                <a:ext cx="4988604" cy="4984986"/>
              </a:xfrm>
              <a:prstGeom prst="donut">
                <a:avLst>
                  <a:gd name="adj" fmla="val 22623"/>
                </a:avLst>
              </a:prstGeom>
              <a:solidFill>
                <a:schemeClr val="lt1"/>
              </a:solidFill>
              <a:ln w="9525" cap="flat" cmpd="sng">
                <a:solidFill>
                  <a:schemeClr val="dk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003" name="Shape 1003"/>
              <p:cNvPicPr preferRelativeResize="0"/>
              <p:nvPr/>
            </p:nvPicPr>
            <p:blipFill rotWithShape="1">
              <a:blip r:embed="rId3">
                <a:alphaModFix/>
              </a:blip>
              <a:srcRect l="4167" t="4584" r="78974" b="79443"/>
              <a:stretch/>
            </p:blipFill>
            <p:spPr>
              <a:xfrm>
                <a:off x="6869723" y="2559528"/>
                <a:ext cx="1019789" cy="966227"/>
              </a:xfrm>
              <a:prstGeom prst="rect">
                <a:avLst/>
              </a:prstGeom>
              <a:noFill/>
              <a:ln>
                <a:noFill/>
              </a:ln>
            </p:spPr>
          </p:pic>
          <p:sp>
            <p:nvSpPr>
              <p:cNvPr id="1004" name="Shape 1004"/>
              <p:cNvSpPr/>
              <p:nvPr/>
            </p:nvSpPr>
            <p:spPr>
              <a:xfrm>
                <a:off x="7658100" y="1348222"/>
                <a:ext cx="3327477" cy="3750330"/>
              </a:xfrm>
              <a:custGeom>
                <a:avLst/>
                <a:gdLst/>
                <a:ahLst/>
                <a:cxnLst/>
                <a:rect l="0" t="0" r="0" b="0"/>
                <a:pathLst>
                  <a:path w="1654629" h="4644571" extrusionOk="0">
                    <a:moveTo>
                      <a:pt x="0" y="0"/>
                    </a:moveTo>
                    <a:lnTo>
                      <a:pt x="1654629" y="4644571"/>
                    </a:lnTo>
                  </a:path>
                </a:pathLst>
              </a:custGeom>
              <a:solidFill>
                <a:schemeClr val="lt1"/>
              </a:solidFill>
              <a:ln w="9525" cap="flat" cmpd="sng">
                <a:solidFill>
                  <a:schemeClr val="dk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05" name="Shape 1005"/>
              <p:cNvSpPr/>
              <p:nvPr/>
            </p:nvSpPr>
            <p:spPr>
              <a:xfrm>
                <a:off x="6952342" y="1821951"/>
                <a:ext cx="4198257" cy="2604906"/>
              </a:xfrm>
              <a:custGeom>
                <a:avLst/>
                <a:gdLst/>
                <a:ahLst/>
                <a:cxnLst/>
                <a:rect l="0" t="0" r="0" b="0"/>
                <a:pathLst>
                  <a:path w="4165600" h="2569028" extrusionOk="0">
                    <a:moveTo>
                      <a:pt x="4165600" y="0"/>
                    </a:moveTo>
                    <a:lnTo>
                      <a:pt x="0" y="2569028"/>
                    </a:lnTo>
                  </a:path>
                </a:pathLst>
              </a:custGeom>
              <a:solidFill>
                <a:schemeClr val="lt1"/>
              </a:solidFill>
              <a:ln w="9525" cap="flat" cmpd="sng">
                <a:solidFill>
                  <a:schemeClr val="dk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006" name="Shape 1006"/>
              <p:cNvPicPr preferRelativeResize="0"/>
              <p:nvPr/>
            </p:nvPicPr>
            <p:blipFill rotWithShape="1">
              <a:blip r:embed="rId4">
                <a:alphaModFix/>
              </a:blip>
              <a:srcRect/>
              <a:stretch/>
            </p:blipFill>
            <p:spPr>
              <a:xfrm>
                <a:off x="7809074" y="2001433"/>
                <a:ext cx="2747858" cy="2747858"/>
              </a:xfrm>
              <a:prstGeom prst="rect">
                <a:avLst/>
              </a:prstGeom>
              <a:noFill/>
              <a:ln>
                <a:noFill/>
              </a:ln>
            </p:spPr>
          </p:pic>
        </p:grpSp>
        <p:pic>
          <p:nvPicPr>
            <p:cNvPr id="1007" name="Shape 1007"/>
            <p:cNvPicPr preferRelativeResize="0"/>
            <p:nvPr/>
          </p:nvPicPr>
          <p:blipFill rotWithShape="1">
            <a:blip r:embed="rId5">
              <a:alphaModFix/>
            </a:blip>
            <a:srcRect l="5286" t="7798" r="8747" b="13889"/>
            <a:stretch/>
          </p:blipFill>
          <p:spPr>
            <a:xfrm rot="-5400000">
              <a:off x="9839684" y="3364822"/>
              <a:ext cx="2073020" cy="692265"/>
            </a:xfrm>
            <a:prstGeom prst="rect">
              <a:avLst/>
            </a:prstGeom>
            <a:noFill/>
            <a:ln>
              <a:noFill/>
            </a:ln>
          </p:spPr>
        </p:pic>
        <p:pic>
          <p:nvPicPr>
            <p:cNvPr id="1008" name="Shape 1008"/>
            <p:cNvPicPr preferRelativeResize="0"/>
            <p:nvPr/>
          </p:nvPicPr>
          <p:blipFill rotWithShape="1">
            <a:blip r:embed="rId6">
              <a:alphaModFix/>
            </a:blip>
            <a:srcRect/>
            <a:stretch/>
          </p:blipFill>
          <p:spPr>
            <a:xfrm>
              <a:off x="8072052" y="1459007"/>
              <a:ext cx="2286000" cy="838200"/>
            </a:xfrm>
            <a:prstGeom prst="rect">
              <a:avLst/>
            </a:prstGeom>
            <a:noFill/>
            <a:ln>
              <a:noFill/>
            </a:ln>
          </p:spPr>
        </p:pic>
        <p:pic>
          <p:nvPicPr>
            <p:cNvPr id="1009" name="Shape 1009"/>
            <p:cNvPicPr preferRelativeResize="0"/>
            <p:nvPr/>
          </p:nvPicPr>
          <p:blipFill rotWithShape="1">
            <a:blip r:embed="rId7">
              <a:alphaModFix/>
            </a:blip>
            <a:srcRect/>
            <a:stretch/>
          </p:blipFill>
          <p:spPr>
            <a:xfrm>
              <a:off x="8072052" y="5099896"/>
              <a:ext cx="2034363" cy="78115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Shape 101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6.8.</a:t>
            </a:r>
            <a:r>
              <a:rPr lang="en-US" sz="2800" b="1" i="0" u="none" strike="noStrike" cap="none">
                <a:solidFill>
                  <a:schemeClr val="dk2"/>
                </a:solidFill>
                <a:latin typeface="Arial"/>
                <a:ea typeface="Arial"/>
                <a:cs typeface="Arial"/>
                <a:sym typeface="Arial"/>
              </a:rPr>
              <a:t> Activity</a:t>
            </a:r>
            <a:endParaRPr sz="2800" b="1" i="0" u="none" strike="noStrike" cap="none">
              <a:solidFill>
                <a:schemeClr val="dk2"/>
              </a:solidFill>
              <a:latin typeface="Arial"/>
              <a:ea typeface="Arial"/>
              <a:cs typeface="Arial"/>
              <a:sym typeface="Arial"/>
            </a:endParaRPr>
          </a:p>
        </p:txBody>
      </p:sp>
      <p:sp>
        <p:nvSpPr>
          <p:cNvPr id="1016" name="Shape 101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017" name="Shape 101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018" name="Shape 1018"/>
          <p:cNvPicPr preferRelativeResize="0"/>
          <p:nvPr/>
        </p:nvPicPr>
        <p:blipFill rotWithShape="1">
          <a:blip r:embed="rId3">
            <a:alphaModFix/>
          </a:blip>
          <a:srcRect/>
          <a:stretch/>
        </p:blipFill>
        <p:spPr>
          <a:xfrm>
            <a:off x="3293093" y="1125417"/>
            <a:ext cx="4716326" cy="48825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sz="2800" b="1" i="0" u="none" strike="noStrike" cap="none">
              <a:solidFill>
                <a:schemeClr val="dk2"/>
              </a:solidFill>
              <a:latin typeface="Arial"/>
              <a:ea typeface="Arial"/>
              <a:cs typeface="Arial"/>
              <a:sym typeface="Arial"/>
            </a:endParaRPr>
          </a:p>
        </p:txBody>
      </p:sp>
      <p:sp>
        <p:nvSpPr>
          <p:cNvPr id="724" name="Shape 72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725" name="Shape 725"/>
          <p:cNvSpPr txBox="1">
            <a:spLocks noGrp="1"/>
          </p:cNvSpPr>
          <p:nvPr>
            <p:ph type="body" idx="2"/>
          </p:nvPr>
        </p:nvSpPr>
        <p:spPr>
          <a:xfrm>
            <a:off x="514350" y="1304995"/>
            <a:ext cx="6781800"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this module, you will be able to:</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Explain how scalability can be achieved in Big Data Storage.</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Understand and describe the basics of Big Data Processing.</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Explain how Data Processing is done using </a:t>
            </a:r>
            <a:r>
              <a:rPr lang="en-US" sz="1800" b="0" i="0" u="none" strike="noStrike" cap="none" dirty="0" err="1">
                <a:solidFill>
                  <a:schemeClr val="dk1"/>
                </a:solidFill>
                <a:latin typeface="Arial"/>
                <a:ea typeface="Arial"/>
                <a:cs typeface="Arial"/>
                <a:sym typeface="Arial"/>
              </a:rPr>
              <a:t>MapReduce</a:t>
            </a:r>
            <a:r>
              <a:rPr lang="en-US" sz="1800" b="0" i="0" u="none" strike="noStrike" cap="none" dirty="0">
                <a:solidFill>
                  <a:schemeClr val="dk1"/>
                </a:solidFill>
                <a:latin typeface="Arial"/>
                <a:ea typeface="Arial"/>
                <a:cs typeface="Arial"/>
                <a:sym typeface="Arial"/>
              </a:rPr>
              <a:t>.</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List and explain the different user interfaces in </a:t>
            </a:r>
            <a:r>
              <a:rPr lang="en-US" sz="1800" b="0" i="0" u="none" strike="noStrike" cap="none" dirty="0" err="1">
                <a:solidFill>
                  <a:schemeClr val="dk1"/>
                </a:solidFill>
                <a:latin typeface="Arial"/>
                <a:ea typeface="Arial"/>
                <a:cs typeface="Arial"/>
                <a:sym typeface="Arial"/>
              </a:rPr>
              <a:t>MapReduce</a:t>
            </a:r>
            <a:r>
              <a:rPr lang="en-US" sz="1800" b="0" i="0" u="none" strike="noStrike" cap="none" dirty="0">
                <a:solidFill>
                  <a:schemeClr val="dk1"/>
                </a:solidFill>
                <a:latin typeface="Arial"/>
                <a:ea typeface="Arial"/>
                <a:cs typeface="Arial"/>
                <a:sym typeface="Arial"/>
              </a:rPr>
              <a:t>, its daemons, the benefits of using </a:t>
            </a:r>
            <a:r>
              <a:rPr lang="en-US" sz="1800" b="0" i="0" u="none" strike="noStrike" cap="none" dirty="0" err="1">
                <a:solidFill>
                  <a:schemeClr val="dk1"/>
                </a:solidFill>
                <a:latin typeface="Arial"/>
                <a:ea typeface="Arial"/>
                <a:cs typeface="Arial"/>
                <a:sym typeface="Arial"/>
              </a:rPr>
              <a:t>MapReduce</a:t>
            </a:r>
            <a:r>
              <a:rPr lang="en-US" sz="1800" b="0" i="0" u="none" strike="noStrike" cap="none" dirty="0">
                <a:solidFill>
                  <a:schemeClr val="dk1"/>
                </a:solidFill>
                <a:latin typeface="Arial"/>
                <a:ea typeface="Arial"/>
                <a:cs typeface="Arial"/>
                <a:sym typeface="Arial"/>
              </a:rPr>
              <a:t> and use cases.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Understand and explain Data Locality, its categories, the advantages and disadvantages of implementing Data Locality.</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Explain about resilience and fault tolerance in Big Data Systems.</a:t>
            </a:r>
            <a:endParaRPr dirty="0"/>
          </a:p>
        </p:txBody>
      </p:sp>
      <p:pic>
        <p:nvPicPr>
          <p:cNvPr id="726" name="Shape 726"/>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Shape 102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025" name="Shape 102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026" name="Shape 1026"/>
          <p:cNvSpPr txBox="1">
            <a:spLocks noGrp="1"/>
          </p:cNvSpPr>
          <p:nvPr>
            <p:ph type="body" idx="2"/>
          </p:nvPr>
        </p:nvSpPr>
        <p:spPr>
          <a:xfrm>
            <a:off x="4809151" y="1852369"/>
            <a:ext cx="7382849"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Fill in the blank: </a:t>
            </a:r>
            <a:endParaRPr/>
          </a:p>
          <a:p>
            <a:pPr marL="341313" marR="0" lvl="0" indent="0" algn="l" rtl="0">
              <a:lnSpc>
                <a:spcPct val="100000"/>
              </a:lnSpc>
              <a:spcBef>
                <a:spcPts val="12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MapReduce is a -------------- processing technology.</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Real-time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Batch</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Both a &amp; b are correct, it can be used as per the requirement.</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Shape 10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033" name="Shape 10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034" name="Shape 1034"/>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startAt="2"/>
            </a:pPr>
            <a:r>
              <a:rPr lang="en-US" sz="1800" b="0" i="0" u="none" strike="noStrike" cap="none">
                <a:solidFill>
                  <a:srgbClr val="000000"/>
                </a:solidFill>
                <a:latin typeface="Arial"/>
                <a:ea typeface="Arial"/>
                <a:cs typeface="Arial"/>
                <a:sym typeface="Arial"/>
              </a:rPr>
              <a:t>Which of the following is true about MapReduce?</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Application must be written in Python for using MapReduce to run jobs.</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With MapReduce, the data is moved to the node where the compute process happens.</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MapReduce is capable of doing parallel processing.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MapReduce can handle only GB-scale data.</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startAt="2"/>
            </a:pPr>
            <a:r>
              <a:rPr lang="en-US" sz="1800" b="0" i="0" u="none" strike="noStrike" cap="none">
                <a:solidFill>
                  <a:srgbClr val="000000"/>
                </a:solidFill>
                <a:latin typeface="Arial"/>
                <a:ea typeface="Arial"/>
                <a:cs typeface="Arial"/>
                <a:sym typeface="Arial"/>
              </a:rPr>
              <a:t>The intermediate key/value pair generated at the end of the Map job should be of the same type as that of input data.</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True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False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Shape 1040"/>
          <p:cNvSpPr/>
          <p:nvPr/>
        </p:nvSpPr>
        <p:spPr>
          <a:xfrm>
            <a:off x="824753" y="1693469"/>
            <a:ext cx="10650070" cy="4858871"/>
          </a:xfrm>
          <a:prstGeom prst="roundRect">
            <a:avLst>
              <a:gd name="adj" fmla="val 4859"/>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1" name="Shape 10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7</a:t>
            </a:r>
            <a:r>
              <a:rPr lang="en-US" sz="2800" b="1" i="0" u="none" strike="noStrike" cap="none">
                <a:solidFill>
                  <a:schemeClr val="dk2"/>
                </a:solidFill>
                <a:latin typeface="Arial"/>
                <a:ea typeface="Arial"/>
                <a:cs typeface="Arial"/>
                <a:sym typeface="Arial"/>
              </a:rPr>
              <a:t>. Data Locality</a:t>
            </a:r>
            <a:endParaRPr sz="2800" b="1" i="0" u="none" strike="noStrike" cap="none">
              <a:solidFill>
                <a:schemeClr val="dk2"/>
              </a:solidFill>
              <a:latin typeface="Arial"/>
              <a:ea typeface="Arial"/>
              <a:cs typeface="Arial"/>
              <a:sym typeface="Arial"/>
            </a:endParaRPr>
          </a:p>
        </p:txBody>
      </p:sp>
      <p:sp>
        <p:nvSpPr>
          <p:cNvPr id="1042" name="Shape 10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043" name="Shape 104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‘Proximity’ of the data with respect to the Mapper tasks working on the data.</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4" name="Shape 1044"/>
          <p:cNvSpPr txBox="1"/>
          <p:nvPr/>
        </p:nvSpPr>
        <p:spPr>
          <a:xfrm>
            <a:off x="1164131" y="1858912"/>
            <a:ext cx="3057247" cy="71096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Arial"/>
                <a:ea typeface="Arial"/>
                <a:cs typeface="Arial"/>
                <a:sym typeface="Arial"/>
              </a:rPr>
              <a:t>Data Locality</a:t>
            </a:r>
            <a:endParaRPr sz="3600" b="1" i="0" u="none" strike="noStrike" cap="none">
              <a:solidFill>
                <a:srgbClr val="000000"/>
              </a:solidFill>
              <a:latin typeface="Arial"/>
              <a:ea typeface="Arial"/>
              <a:cs typeface="Arial"/>
              <a:sym typeface="Arial"/>
            </a:endParaRPr>
          </a:p>
        </p:txBody>
      </p:sp>
      <p:sp>
        <p:nvSpPr>
          <p:cNvPr id="1045" name="Shape 1045"/>
          <p:cNvSpPr txBox="1"/>
          <p:nvPr/>
        </p:nvSpPr>
        <p:spPr>
          <a:xfrm>
            <a:off x="1837342" y="2776239"/>
            <a:ext cx="1741182" cy="46166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Data Local</a:t>
            </a:r>
            <a:endParaRPr sz="2400" b="1" i="0" u="none" strike="noStrike" cap="none">
              <a:solidFill>
                <a:srgbClr val="000000"/>
              </a:solidFill>
              <a:latin typeface="Arial"/>
              <a:ea typeface="Arial"/>
              <a:cs typeface="Arial"/>
              <a:sym typeface="Arial"/>
            </a:endParaRPr>
          </a:p>
        </p:txBody>
      </p:sp>
      <p:grpSp>
        <p:nvGrpSpPr>
          <p:cNvPr id="1046" name="Shape 1046"/>
          <p:cNvGrpSpPr/>
          <p:nvPr/>
        </p:nvGrpSpPr>
        <p:grpSpPr>
          <a:xfrm>
            <a:off x="4443100" y="2137510"/>
            <a:ext cx="1488267" cy="2008037"/>
            <a:chOff x="4120371" y="2241882"/>
            <a:chExt cx="1488267" cy="2008037"/>
          </a:xfrm>
        </p:grpSpPr>
        <p:grpSp>
          <p:nvGrpSpPr>
            <p:cNvPr id="1047" name="Shape 1047"/>
            <p:cNvGrpSpPr/>
            <p:nvPr/>
          </p:nvGrpSpPr>
          <p:grpSpPr>
            <a:xfrm>
              <a:off x="4120371" y="2629399"/>
              <a:ext cx="1488267" cy="1620520"/>
              <a:chOff x="3977496" y="2915149"/>
              <a:chExt cx="1488267" cy="1620520"/>
            </a:xfrm>
          </p:grpSpPr>
          <p:sp>
            <p:nvSpPr>
              <p:cNvPr id="1048" name="Shape 1048"/>
              <p:cNvSpPr/>
              <p:nvPr/>
            </p:nvSpPr>
            <p:spPr>
              <a:xfrm>
                <a:off x="3977496" y="2915149"/>
                <a:ext cx="1488267" cy="162052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9" name="Shape 1049"/>
              <p:cNvSpPr/>
              <p:nvPr/>
            </p:nvSpPr>
            <p:spPr>
              <a:xfrm>
                <a:off x="4165920" y="3116878"/>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A</a:t>
                </a:r>
                <a:endParaRPr sz="1400" b="0" i="0" u="none" strike="noStrike" cap="none">
                  <a:solidFill>
                    <a:schemeClr val="dk1"/>
                  </a:solidFill>
                  <a:latin typeface="Arial"/>
                  <a:ea typeface="Arial"/>
                  <a:cs typeface="Arial"/>
                  <a:sym typeface="Arial"/>
                </a:endParaRPr>
              </a:p>
            </p:txBody>
          </p:sp>
          <p:sp>
            <p:nvSpPr>
              <p:cNvPr id="1050" name="Shape 1050"/>
              <p:cNvSpPr/>
              <p:nvPr/>
            </p:nvSpPr>
            <p:spPr>
              <a:xfrm>
                <a:off x="4165920" y="3371367"/>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B</a:t>
                </a:r>
                <a:endParaRPr sz="1400" b="0" i="0" u="none" strike="noStrike" cap="none">
                  <a:solidFill>
                    <a:schemeClr val="dk1"/>
                  </a:solidFill>
                  <a:latin typeface="Arial"/>
                  <a:ea typeface="Arial"/>
                  <a:cs typeface="Arial"/>
                  <a:sym typeface="Arial"/>
                </a:endParaRPr>
              </a:p>
            </p:txBody>
          </p:sp>
          <p:sp>
            <p:nvSpPr>
              <p:cNvPr id="1051" name="Shape 1051"/>
              <p:cNvSpPr/>
              <p:nvPr/>
            </p:nvSpPr>
            <p:spPr>
              <a:xfrm>
                <a:off x="4165920" y="3625856"/>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Data &amp; Map</a:t>
                </a:r>
                <a:endParaRPr sz="1400" b="0" i="0" u="none" strike="noStrike" cap="none">
                  <a:solidFill>
                    <a:schemeClr val="dk1"/>
                  </a:solidFill>
                  <a:latin typeface="Arial"/>
                  <a:ea typeface="Arial"/>
                  <a:cs typeface="Arial"/>
                  <a:sym typeface="Arial"/>
                </a:endParaRPr>
              </a:p>
            </p:txBody>
          </p:sp>
          <p:sp>
            <p:nvSpPr>
              <p:cNvPr id="1052" name="Shape 1052"/>
              <p:cNvSpPr/>
              <p:nvPr/>
            </p:nvSpPr>
            <p:spPr>
              <a:xfrm>
                <a:off x="4165920" y="3880345"/>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D</a:t>
                </a:r>
                <a:endParaRPr sz="1400" b="0" i="0" u="none" strike="noStrike" cap="none">
                  <a:solidFill>
                    <a:schemeClr val="dk1"/>
                  </a:solidFill>
                  <a:latin typeface="Arial"/>
                  <a:ea typeface="Arial"/>
                  <a:cs typeface="Arial"/>
                  <a:sym typeface="Arial"/>
                </a:endParaRPr>
              </a:p>
            </p:txBody>
          </p:sp>
        </p:grpSp>
        <p:sp>
          <p:nvSpPr>
            <p:cNvPr id="1053" name="Shape 1053"/>
            <p:cNvSpPr txBox="1"/>
            <p:nvPr/>
          </p:nvSpPr>
          <p:spPr>
            <a:xfrm>
              <a:off x="4465195" y="2241882"/>
              <a:ext cx="79861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Rack</a:t>
              </a:r>
              <a:endParaRPr sz="2000" b="1" i="0" u="none" strike="noStrike" cap="none">
                <a:solidFill>
                  <a:srgbClr val="000000"/>
                </a:solidFill>
                <a:latin typeface="Arial"/>
                <a:ea typeface="Arial"/>
                <a:cs typeface="Arial"/>
                <a:sym typeface="Arial"/>
              </a:endParaRPr>
            </a:p>
          </p:txBody>
        </p:sp>
      </p:grpSp>
      <p:sp>
        <p:nvSpPr>
          <p:cNvPr id="1054" name="Shape 1054"/>
          <p:cNvSpPr txBox="1"/>
          <p:nvPr/>
        </p:nvSpPr>
        <p:spPr>
          <a:xfrm>
            <a:off x="2994193" y="4933959"/>
            <a:ext cx="2358338" cy="46166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Different Rack</a:t>
            </a:r>
            <a:endParaRPr sz="2400" b="1" i="0" u="none" strike="noStrike" cap="none">
              <a:solidFill>
                <a:srgbClr val="000000"/>
              </a:solidFill>
              <a:latin typeface="Arial"/>
              <a:ea typeface="Arial"/>
              <a:cs typeface="Arial"/>
              <a:sym typeface="Arial"/>
            </a:endParaRPr>
          </a:p>
        </p:txBody>
      </p:sp>
      <p:sp>
        <p:nvSpPr>
          <p:cNvPr id="1055" name="Shape 1055"/>
          <p:cNvSpPr txBox="1"/>
          <p:nvPr/>
        </p:nvSpPr>
        <p:spPr>
          <a:xfrm>
            <a:off x="7005454" y="2699149"/>
            <a:ext cx="1810111" cy="46166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Rack Local</a:t>
            </a:r>
            <a:endParaRPr sz="2400" b="1" i="0" u="none" strike="noStrike" cap="none">
              <a:solidFill>
                <a:srgbClr val="000000"/>
              </a:solidFill>
              <a:latin typeface="Arial"/>
              <a:ea typeface="Arial"/>
              <a:cs typeface="Arial"/>
              <a:sym typeface="Arial"/>
            </a:endParaRPr>
          </a:p>
        </p:txBody>
      </p:sp>
      <p:grpSp>
        <p:nvGrpSpPr>
          <p:cNvPr id="1056" name="Shape 1056"/>
          <p:cNvGrpSpPr/>
          <p:nvPr/>
        </p:nvGrpSpPr>
        <p:grpSpPr>
          <a:xfrm>
            <a:off x="5774712" y="4351083"/>
            <a:ext cx="1488267" cy="2061659"/>
            <a:chOff x="4727979" y="4455455"/>
            <a:chExt cx="1488267" cy="2061659"/>
          </a:xfrm>
        </p:grpSpPr>
        <p:grpSp>
          <p:nvGrpSpPr>
            <p:cNvPr id="1057" name="Shape 1057"/>
            <p:cNvGrpSpPr/>
            <p:nvPr/>
          </p:nvGrpSpPr>
          <p:grpSpPr>
            <a:xfrm>
              <a:off x="4727979" y="4896594"/>
              <a:ext cx="1488267" cy="1620520"/>
              <a:chOff x="2489229" y="4642228"/>
              <a:chExt cx="1488267" cy="1620520"/>
            </a:xfrm>
          </p:grpSpPr>
          <p:sp>
            <p:nvSpPr>
              <p:cNvPr id="1058" name="Shape 1058"/>
              <p:cNvSpPr/>
              <p:nvPr/>
            </p:nvSpPr>
            <p:spPr>
              <a:xfrm>
                <a:off x="2489229" y="4642228"/>
                <a:ext cx="1488267" cy="162052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9" name="Shape 1059"/>
              <p:cNvSpPr/>
              <p:nvPr/>
            </p:nvSpPr>
            <p:spPr>
              <a:xfrm>
                <a:off x="2677653" y="4843957"/>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A</a:t>
                </a:r>
                <a:endParaRPr sz="1400" b="0" i="0" u="none" strike="noStrike" cap="none">
                  <a:solidFill>
                    <a:schemeClr val="dk1"/>
                  </a:solidFill>
                  <a:latin typeface="Arial"/>
                  <a:ea typeface="Arial"/>
                  <a:cs typeface="Arial"/>
                  <a:sym typeface="Arial"/>
                </a:endParaRPr>
              </a:p>
            </p:txBody>
          </p:sp>
          <p:sp>
            <p:nvSpPr>
              <p:cNvPr id="1060" name="Shape 1060"/>
              <p:cNvSpPr/>
              <p:nvPr/>
            </p:nvSpPr>
            <p:spPr>
              <a:xfrm>
                <a:off x="2677653" y="5098446"/>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B</a:t>
                </a:r>
                <a:endParaRPr sz="1400" b="0" i="0" u="none" strike="noStrike" cap="none">
                  <a:solidFill>
                    <a:schemeClr val="dk1"/>
                  </a:solidFill>
                  <a:latin typeface="Arial"/>
                  <a:ea typeface="Arial"/>
                  <a:cs typeface="Arial"/>
                  <a:sym typeface="Arial"/>
                </a:endParaRPr>
              </a:p>
            </p:txBody>
          </p:sp>
          <p:sp>
            <p:nvSpPr>
              <p:cNvPr id="1061" name="Shape 1061"/>
              <p:cNvSpPr/>
              <p:nvPr/>
            </p:nvSpPr>
            <p:spPr>
              <a:xfrm>
                <a:off x="2677653" y="5352935"/>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Map</a:t>
                </a:r>
                <a:endParaRPr sz="1400" b="0" i="0" u="none" strike="noStrike" cap="none">
                  <a:solidFill>
                    <a:schemeClr val="dk1"/>
                  </a:solidFill>
                  <a:latin typeface="Arial"/>
                  <a:ea typeface="Arial"/>
                  <a:cs typeface="Arial"/>
                  <a:sym typeface="Arial"/>
                </a:endParaRPr>
              </a:p>
            </p:txBody>
          </p:sp>
          <p:sp>
            <p:nvSpPr>
              <p:cNvPr id="1062" name="Shape 1062"/>
              <p:cNvSpPr/>
              <p:nvPr/>
            </p:nvSpPr>
            <p:spPr>
              <a:xfrm>
                <a:off x="2677653" y="5607424"/>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D</a:t>
                </a:r>
                <a:endParaRPr sz="1400" b="0" i="0" u="none" strike="noStrike" cap="none">
                  <a:solidFill>
                    <a:schemeClr val="dk1"/>
                  </a:solidFill>
                  <a:latin typeface="Arial"/>
                  <a:ea typeface="Arial"/>
                  <a:cs typeface="Arial"/>
                  <a:sym typeface="Arial"/>
                </a:endParaRPr>
              </a:p>
            </p:txBody>
          </p:sp>
        </p:grpSp>
        <p:sp>
          <p:nvSpPr>
            <p:cNvPr id="1063" name="Shape 1063"/>
            <p:cNvSpPr txBox="1"/>
            <p:nvPr/>
          </p:nvSpPr>
          <p:spPr>
            <a:xfrm>
              <a:off x="4916403" y="4455455"/>
              <a:ext cx="101181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Rack 1</a:t>
              </a:r>
              <a:endParaRPr sz="2000" b="1" i="0" u="none" strike="noStrike" cap="none">
                <a:solidFill>
                  <a:srgbClr val="000000"/>
                </a:solidFill>
                <a:latin typeface="Arial"/>
                <a:ea typeface="Arial"/>
                <a:cs typeface="Arial"/>
                <a:sym typeface="Arial"/>
              </a:endParaRPr>
            </a:p>
          </p:txBody>
        </p:sp>
      </p:grpSp>
      <p:grpSp>
        <p:nvGrpSpPr>
          <p:cNvPr id="1064" name="Shape 1064"/>
          <p:cNvGrpSpPr/>
          <p:nvPr/>
        </p:nvGrpSpPr>
        <p:grpSpPr>
          <a:xfrm>
            <a:off x="8664808" y="4358836"/>
            <a:ext cx="1488267" cy="2061357"/>
            <a:chOff x="7618075" y="4463208"/>
            <a:chExt cx="1488267" cy="2061357"/>
          </a:xfrm>
        </p:grpSpPr>
        <p:grpSp>
          <p:nvGrpSpPr>
            <p:cNvPr id="1065" name="Shape 1065"/>
            <p:cNvGrpSpPr/>
            <p:nvPr/>
          </p:nvGrpSpPr>
          <p:grpSpPr>
            <a:xfrm>
              <a:off x="7618075" y="4904045"/>
              <a:ext cx="1488267" cy="1620520"/>
              <a:chOff x="9042429" y="4762221"/>
              <a:chExt cx="1488267" cy="1620520"/>
            </a:xfrm>
          </p:grpSpPr>
          <p:sp>
            <p:nvSpPr>
              <p:cNvPr id="1066" name="Shape 1066"/>
              <p:cNvSpPr/>
              <p:nvPr/>
            </p:nvSpPr>
            <p:spPr>
              <a:xfrm>
                <a:off x="9042429" y="4762221"/>
                <a:ext cx="1488267" cy="162052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7" name="Shape 1067"/>
              <p:cNvSpPr/>
              <p:nvPr/>
            </p:nvSpPr>
            <p:spPr>
              <a:xfrm>
                <a:off x="9230853" y="4963950"/>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w</a:t>
                </a:r>
                <a:endParaRPr sz="1400" b="0" i="0" u="none" strike="noStrike" cap="none">
                  <a:solidFill>
                    <a:schemeClr val="dk1"/>
                  </a:solidFill>
                  <a:latin typeface="Arial"/>
                  <a:ea typeface="Arial"/>
                  <a:cs typeface="Arial"/>
                  <a:sym typeface="Arial"/>
                </a:endParaRPr>
              </a:p>
            </p:txBody>
          </p:sp>
          <p:sp>
            <p:nvSpPr>
              <p:cNvPr id="1068" name="Shape 1068"/>
              <p:cNvSpPr/>
              <p:nvPr/>
            </p:nvSpPr>
            <p:spPr>
              <a:xfrm>
                <a:off x="9230853" y="5218439"/>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Data</a:t>
                </a:r>
                <a:endParaRPr sz="1400" b="0" i="0" u="none" strike="noStrike" cap="none">
                  <a:solidFill>
                    <a:schemeClr val="dk1"/>
                  </a:solidFill>
                  <a:latin typeface="Arial"/>
                  <a:ea typeface="Arial"/>
                  <a:cs typeface="Arial"/>
                  <a:sym typeface="Arial"/>
                </a:endParaRPr>
              </a:p>
            </p:txBody>
          </p:sp>
          <p:sp>
            <p:nvSpPr>
              <p:cNvPr id="1069" name="Shape 1069"/>
              <p:cNvSpPr/>
              <p:nvPr/>
            </p:nvSpPr>
            <p:spPr>
              <a:xfrm>
                <a:off x="9230853" y="5472928"/>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Y</a:t>
                </a:r>
                <a:endParaRPr sz="1400" b="0" i="0" u="none" strike="noStrike" cap="none">
                  <a:solidFill>
                    <a:schemeClr val="dk1"/>
                  </a:solidFill>
                  <a:latin typeface="Arial"/>
                  <a:ea typeface="Arial"/>
                  <a:cs typeface="Arial"/>
                  <a:sym typeface="Arial"/>
                </a:endParaRPr>
              </a:p>
            </p:txBody>
          </p:sp>
          <p:sp>
            <p:nvSpPr>
              <p:cNvPr id="1070" name="Shape 1070"/>
              <p:cNvSpPr/>
              <p:nvPr/>
            </p:nvSpPr>
            <p:spPr>
              <a:xfrm>
                <a:off x="9230853" y="5727417"/>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D</a:t>
                </a:r>
                <a:endParaRPr sz="1400" b="0" i="0" u="none" strike="noStrike" cap="none">
                  <a:solidFill>
                    <a:schemeClr val="dk1"/>
                  </a:solidFill>
                  <a:latin typeface="Arial"/>
                  <a:ea typeface="Arial"/>
                  <a:cs typeface="Arial"/>
                  <a:sym typeface="Arial"/>
                </a:endParaRPr>
              </a:p>
            </p:txBody>
          </p:sp>
        </p:grpSp>
        <p:sp>
          <p:nvSpPr>
            <p:cNvPr id="1071" name="Shape 1071"/>
            <p:cNvSpPr txBox="1"/>
            <p:nvPr/>
          </p:nvSpPr>
          <p:spPr>
            <a:xfrm>
              <a:off x="7852282" y="4463208"/>
              <a:ext cx="101181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Rack 2</a:t>
              </a:r>
              <a:endParaRPr sz="2000" b="1" i="0" u="none" strike="noStrike" cap="none">
                <a:solidFill>
                  <a:srgbClr val="000000"/>
                </a:solidFill>
                <a:latin typeface="Arial"/>
                <a:ea typeface="Arial"/>
                <a:cs typeface="Arial"/>
                <a:sym typeface="Arial"/>
              </a:endParaRPr>
            </a:p>
          </p:txBody>
        </p:sp>
      </p:grpSp>
      <p:grpSp>
        <p:nvGrpSpPr>
          <p:cNvPr id="1072" name="Shape 1072"/>
          <p:cNvGrpSpPr/>
          <p:nvPr/>
        </p:nvGrpSpPr>
        <p:grpSpPr>
          <a:xfrm>
            <a:off x="9298928" y="1991691"/>
            <a:ext cx="1815747" cy="2131214"/>
            <a:chOff x="9502866" y="2118705"/>
            <a:chExt cx="1815747" cy="2131214"/>
          </a:xfrm>
        </p:grpSpPr>
        <p:grpSp>
          <p:nvGrpSpPr>
            <p:cNvPr id="1073" name="Shape 1073"/>
            <p:cNvGrpSpPr/>
            <p:nvPr/>
          </p:nvGrpSpPr>
          <p:grpSpPr>
            <a:xfrm>
              <a:off x="9502866" y="2629399"/>
              <a:ext cx="1815747" cy="1620520"/>
              <a:chOff x="10889481" y="2667988"/>
              <a:chExt cx="1815747" cy="1620520"/>
            </a:xfrm>
          </p:grpSpPr>
          <p:grpSp>
            <p:nvGrpSpPr>
              <p:cNvPr id="1074" name="Shape 1074"/>
              <p:cNvGrpSpPr/>
              <p:nvPr/>
            </p:nvGrpSpPr>
            <p:grpSpPr>
              <a:xfrm>
                <a:off x="11216961" y="2667988"/>
                <a:ext cx="1488267" cy="1620520"/>
                <a:chOff x="11175738" y="2815596"/>
                <a:chExt cx="1488267" cy="1620520"/>
              </a:xfrm>
            </p:grpSpPr>
            <p:sp>
              <p:nvSpPr>
                <p:cNvPr id="1075" name="Shape 1075"/>
                <p:cNvSpPr/>
                <p:nvPr/>
              </p:nvSpPr>
              <p:spPr>
                <a:xfrm>
                  <a:off x="11175738" y="2815596"/>
                  <a:ext cx="1488267" cy="162052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76" name="Shape 1076"/>
                <p:cNvSpPr/>
                <p:nvPr/>
              </p:nvSpPr>
              <p:spPr>
                <a:xfrm>
                  <a:off x="11364162" y="3017325"/>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Data</a:t>
                  </a:r>
                  <a:endParaRPr/>
                </a:p>
              </p:txBody>
            </p:sp>
            <p:sp>
              <p:nvSpPr>
                <p:cNvPr id="1077" name="Shape 1077"/>
                <p:cNvSpPr/>
                <p:nvPr/>
              </p:nvSpPr>
              <p:spPr>
                <a:xfrm>
                  <a:off x="11364162" y="3271814"/>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B</a:t>
                  </a:r>
                  <a:endParaRPr sz="1400" b="0" i="0" u="none" strike="noStrike" cap="none">
                    <a:solidFill>
                      <a:schemeClr val="dk1"/>
                    </a:solidFill>
                    <a:latin typeface="Arial"/>
                    <a:ea typeface="Arial"/>
                    <a:cs typeface="Arial"/>
                    <a:sym typeface="Arial"/>
                  </a:endParaRPr>
                </a:p>
              </p:txBody>
            </p:sp>
            <p:sp>
              <p:nvSpPr>
                <p:cNvPr id="1078" name="Shape 1078"/>
                <p:cNvSpPr/>
                <p:nvPr/>
              </p:nvSpPr>
              <p:spPr>
                <a:xfrm>
                  <a:off x="11364162" y="3526303"/>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Map</a:t>
                  </a:r>
                  <a:endParaRPr sz="1400" b="0" i="0" u="none" strike="noStrike" cap="none">
                    <a:solidFill>
                      <a:schemeClr val="dk1"/>
                    </a:solidFill>
                    <a:latin typeface="Arial"/>
                    <a:ea typeface="Arial"/>
                    <a:cs typeface="Arial"/>
                    <a:sym typeface="Arial"/>
                  </a:endParaRPr>
                </a:p>
              </p:txBody>
            </p:sp>
            <p:sp>
              <p:nvSpPr>
                <p:cNvPr id="1079" name="Shape 1079"/>
                <p:cNvSpPr/>
                <p:nvPr/>
              </p:nvSpPr>
              <p:spPr>
                <a:xfrm>
                  <a:off x="11364162" y="3780792"/>
                  <a:ext cx="1124118" cy="213762"/>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Node D</a:t>
                  </a:r>
                  <a:endParaRPr sz="1400" b="0" i="0" u="none" strike="noStrike" cap="none">
                    <a:solidFill>
                      <a:schemeClr val="dk1"/>
                    </a:solidFill>
                    <a:latin typeface="Arial"/>
                    <a:ea typeface="Arial"/>
                    <a:cs typeface="Arial"/>
                    <a:sym typeface="Arial"/>
                  </a:endParaRPr>
                </a:p>
              </p:txBody>
            </p:sp>
          </p:grpSp>
          <p:sp>
            <p:nvSpPr>
              <p:cNvPr id="1080" name="Shape 1080"/>
              <p:cNvSpPr/>
              <p:nvPr/>
            </p:nvSpPr>
            <p:spPr>
              <a:xfrm>
                <a:off x="10889481" y="2946400"/>
                <a:ext cx="527819" cy="561532"/>
              </a:xfrm>
              <a:custGeom>
                <a:avLst/>
                <a:gdLst/>
                <a:ahLst/>
                <a:cxnLst/>
                <a:rect l="0" t="0" r="0" b="0"/>
                <a:pathLst>
                  <a:path w="527819" h="561532" extrusionOk="0">
                    <a:moveTo>
                      <a:pt x="527819" y="0"/>
                    </a:moveTo>
                    <a:cubicBezTo>
                      <a:pt x="316152" y="15875"/>
                      <a:pt x="104486" y="31750"/>
                      <a:pt x="32519" y="114300"/>
                    </a:cubicBezTo>
                    <a:cubicBezTo>
                      <a:pt x="-39448" y="196850"/>
                      <a:pt x="19819" y="421217"/>
                      <a:pt x="96019" y="495300"/>
                    </a:cubicBezTo>
                    <a:cubicBezTo>
                      <a:pt x="172219" y="569383"/>
                      <a:pt x="330969" y="564091"/>
                      <a:pt x="489719" y="558800"/>
                    </a:cubicBez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081" name="Shape 1081"/>
            <p:cNvSpPr txBox="1"/>
            <p:nvPr/>
          </p:nvSpPr>
          <p:spPr>
            <a:xfrm>
              <a:off x="10181520" y="2118705"/>
              <a:ext cx="79861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Rack</a:t>
              </a:r>
              <a:endParaRPr sz="2000" b="1" i="0" u="none" strike="noStrike" cap="none">
                <a:solidFill>
                  <a:srgbClr val="000000"/>
                </a:solidFill>
                <a:latin typeface="Arial"/>
                <a:ea typeface="Arial"/>
                <a:cs typeface="Arial"/>
                <a:sym typeface="Arial"/>
              </a:endParaRPr>
            </a:p>
          </p:txBody>
        </p:sp>
      </p:grpSp>
      <p:cxnSp>
        <p:nvCxnSpPr>
          <p:cNvPr id="1082" name="Shape 1082"/>
          <p:cNvCxnSpPr>
            <a:stCxn id="1068" idx="1"/>
            <a:endCxn id="1061" idx="3"/>
          </p:cNvCxnSpPr>
          <p:nvPr/>
        </p:nvCxnSpPr>
        <p:spPr>
          <a:xfrm flipH="1">
            <a:off x="7087132" y="5362772"/>
            <a:ext cx="1766100" cy="246900"/>
          </a:xfrm>
          <a:prstGeom prst="straightConnector1">
            <a:avLst/>
          </a:prstGeom>
          <a:noFill/>
          <a:ln w="38100" cap="flat" cmpd="sng">
            <a:solidFill>
              <a:srgbClr val="3A3838"/>
            </a:solidFill>
            <a:prstDash val="solid"/>
            <a:miter lim="800000"/>
            <a:headEnd type="none" w="sm" len="sm"/>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Shape 108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7</a:t>
            </a:r>
            <a:r>
              <a:rPr lang="en-US" sz="2800" b="1" i="0" u="none" strike="noStrike" cap="none">
                <a:solidFill>
                  <a:schemeClr val="dk2"/>
                </a:solidFill>
                <a:latin typeface="Arial"/>
                <a:ea typeface="Arial"/>
                <a:cs typeface="Arial"/>
                <a:sym typeface="Arial"/>
              </a:rPr>
              <a:t>.1. Categories of Data Locality</a:t>
            </a:r>
            <a:endParaRPr sz="2800" b="1" i="0" u="none" strike="noStrike" cap="none">
              <a:solidFill>
                <a:schemeClr val="dk2"/>
              </a:solidFill>
              <a:latin typeface="Arial"/>
              <a:ea typeface="Arial"/>
              <a:cs typeface="Arial"/>
              <a:sym typeface="Arial"/>
            </a:endParaRPr>
          </a:p>
        </p:txBody>
      </p:sp>
      <p:sp>
        <p:nvSpPr>
          <p:cNvPr id="1089" name="Shape 108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090" name="Shape 109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Three categories of Data Locality:</a:t>
            </a:r>
            <a:endParaRPr/>
          </a:p>
          <a:p>
            <a:pPr marL="0" marR="0" lvl="0" indent="0" algn="l" rtl="0">
              <a:lnSpc>
                <a:spcPct val="90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091" name="Shape 1091"/>
          <p:cNvGrpSpPr/>
          <p:nvPr/>
        </p:nvGrpSpPr>
        <p:grpSpPr>
          <a:xfrm>
            <a:off x="514350" y="2146491"/>
            <a:ext cx="8962158" cy="2954618"/>
            <a:chOff x="514351" y="1693582"/>
            <a:chExt cx="8962158" cy="2954618"/>
          </a:xfrm>
        </p:grpSpPr>
        <p:sp>
          <p:nvSpPr>
            <p:cNvPr id="1092" name="Shape 1092"/>
            <p:cNvSpPr/>
            <p:nvPr/>
          </p:nvSpPr>
          <p:spPr>
            <a:xfrm>
              <a:off x="514351" y="1693582"/>
              <a:ext cx="8962158" cy="2954618"/>
            </a:xfrm>
            <a:prstGeom prst="roundRect">
              <a:avLst>
                <a:gd name="adj" fmla="val 4100"/>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3" name="Shape 1093"/>
            <p:cNvSpPr/>
            <p:nvPr/>
          </p:nvSpPr>
          <p:spPr>
            <a:xfrm>
              <a:off x="924084" y="1962848"/>
              <a:ext cx="8323473" cy="622400"/>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Data Local</a:t>
              </a:r>
              <a:endParaRPr/>
            </a:p>
          </p:txBody>
        </p:sp>
        <p:sp>
          <p:nvSpPr>
            <p:cNvPr id="1094" name="Shape 1094"/>
            <p:cNvSpPr/>
            <p:nvPr/>
          </p:nvSpPr>
          <p:spPr>
            <a:xfrm>
              <a:off x="924084" y="2842357"/>
              <a:ext cx="8323473" cy="622400"/>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Rack Local (Intra-rack)</a:t>
              </a:r>
              <a:endParaRPr/>
            </a:p>
          </p:txBody>
        </p:sp>
        <p:sp>
          <p:nvSpPr>
            <p:cNvPr id="1095" name="Shape 1095"/>
            <p:cNvSpPr/>
            <p:nvPr/>
          </p:nvSpPr>
          <p:spPr>
            <a:xfrm>
              <a:off x="924084" y="3721867"/>
              <a:ext cx="8323473" cy="622400"/>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Inter-rack</a:t>
              </a:r>
              <a:endParaRPr/>
            </a:p>
          </p:txBody>
        </p:sp>
        <p:sp>
          <p:nvSpPr>
            <p:cNvPr id="1096" name="Shape 1096"/>
            <p:cNvSpPr/>
            <p:nvPr/>
          </p:nvSpPr>
          <p:spPr>
            <a:xfrm>
              <a:off x="707686" y="1963988"/>
              <a:ext cx="622400" cy="622400"/>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Shape 1097"/>
            <p:cNvSpPr/>
            <p:nvPr/>
          </p:nvSpPr>
          <p:spPr>
            <a:xfrm rot="-5400000">
              <a:off x="895564" y="2129334"/>
              <a:ext cx="246644" cy="291710"/>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8" name="Shape 1098"/>
            <p:cNvSpPr/>
            <p:nvPr/>
          </p:nvSpPr>
          <p:spPr>
            <a:xfrm>
              <a:off x="707686" y="2842453"/>
              <a:ext cx="622400" cy="622400"/>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Shape 1099"/>
            <p:cNvSpPr/>
            <p:nvPr/>
          </p:nvSpPr>
          <p:spPr>
            <a:xfrm rot="-5400000">
              <a:off x="895564" y="3007799"/>
              <a:ext cx="246644" cy="291710"/>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00" name="Shape 1100"/>
            <p:cNvSpPr/>
            <p:nvPr/>
          </p:nvSpPr>
          <p:spPr>
            <a:xfrm>
              <a:off x="707686" y="3720918"/>
              <a:ext cx="622400" cy="622400"/>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Shape 1101"/>
            <p:cNvSpPr/>
            <p:nvPr/>
          </p:nvSpPr>
          <p:spPr>
            <a:xfrm rot="-5400000">
              <a:off x="895564" y="3886264"/>
              <a:ext cx="246644" cy="291710"/>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Shape 110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7</a:t>
            </a:r>
            <a:r>
              <a:rPr lang="en-US" sz="2800" b="1" i="0" u="none" strike="noStrike" cap="none">
                <a:solidFill>
                  <a:schemeClr val="dk2"/>
                </a:solidFill>
                <a:latin typeface="Arial"/>
                <a:ea typeface="Arial"/>
                <a:cs typeface="Arial"/>
                <a:sym typeface="Arial"/>
              </a:rPr>
              <a:t>.2. Advantages of Data Locality</a:t>
            </a:r>
            <a:endParaRPr sz="2800" b="1" i="0" u="none" strike="noStrike" cap="none">
              <a:solidFill>
                <a:schemeClr val="dk2"/>
              </a:solidFill>
              <a:latin typeface="Arial"/>
              <a:ea typeface="Arial"/>
              <a:cs typeface="Arial"/>
              <a:sym typeface="Arial"/>
            </a:endParaRPr>
          </a:p>
        </p:txBody>
      </p:sp>
      <p:sp>
        <p:nvSpPr>
          <p:cNvPr id="1108" name="Shape 110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109" name="Shape 110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Moving the computation closer to the data has some important advantages. </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10" name="Shape 1110"/>
          <p:cNvGrpSpPr/>
          <p:nvPr/>
        </p:nvGrpSpPr>
        <p:grpSpPr>
          <a:xfrm>
            <a:off x="514350" y="2146491"/>
            <a:ext cx="8962158" cy="2954618"/>
            <a:chOff x="514351" y="1693582"/>
            <a:chExt cx="8962158" cy="2954618"/>
          </a:xfrm>
        </p:grpSpPr>
        <p:sp>
          <p:nvSpPr>
            <p:cNvPr id="1111" name="Shape 1111"/>
            <p:cNvSpPr/>
            <p:nvPr/>
          </p:nvSpPr>
          <p:spPr>
            <a:xfrm>
              <a:off x="514351" y="1693582"/>
              <a:ext cx="8962158" cy="2954618"/>
            </a:xfrm>
            <a:prstGeom prst="roundRect">
              <a:avLst>
                <a:gd name="adj" fmla="val 4100"/>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2" name="Shape 1112"/>
            <p:cNvSpPr/>
            <p:nvPr/>
          </p:nvSpPr>
          <p:spPr>
            <a:xfrm>
              <a:off x="924084" y="1962848"/>
              <a:ext cx="8323473" cy="622400"/>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Faster execution</a:t>
              </a:r>
              <a:endParaRPr/>
            </a:p>
          </p:txBody>
        </p:sp>
        <p:sp>
          <p:nvSpPr>
            <p:cNvPr id="1113" name="Shape 1113"/>
            <p:cNvSpPr/>
            <p:nvPr/>
          </p:nvSpPr>
          <p:spPr>
            <a:xfrm>
              <a:off x="924084" y="2842357"/>
              <a:ext cx="8323473" cy="622400"/>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Reduction in network congestion</a:t>
              </a:r>
              <a:endParaRPr/>
            </a:p>
          </p:txBody>
        </p:sp>
        <p:sp>
          <p:nvSpPr>
            <p:cNvPr id="1114" name="Shape 1114"/>
            <p:cNvSpPr/>
            <p:nvPr/>
          </p:nvSpPr>
          <p:spPr>
            <a:xfrm>
              <a:off x="924084" y="3721867"/>
              <a:ext cx="8323473" cy="622400"/>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High throughput</a:t>
              </a:r>
              <a:endParaRPr/>
            </a:p>
          </p:txBody>
        </p:sp>
        <p:sp>
          <p:nvSpPr>
            <p:cNvPr id="1115" name="Shape 1115"/>
            <p:cNvSpPr/>
            <p:nvPr/>
          </p:nvSpPr>
          <p:spPr>
            <a:xfrm>
              <a:off x="707686" y="1963988"/>
              <a:ext cx="622400" cy="622400"/>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Shape 1116"/>
            <p:cNvSpPr/>
            <p:nvPr/>
          </p:nvSpPr>
          <p:spPr>
            <a:xfrm rot="-5400000">
              <a:off x="895564" y="2129334"/>
              <a:ext cx="246644" cy="291710"/>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7" name="Shape 1117"/>
            <p:cNvSpPr/>
            <p:nvPr/>
          </p:nvSpPr>
          <p:spPr>
            <a:xfrm>
              <a:off x="707686" y="2842453"/>
              <a:ext cx="622400" cy="622400"/>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Shape 1118"/>
            <p:cNvSpPr/>
            <p:nvPr/>
          </p:nvSpPr>
          <p:spPr>
            <a:xfrm rot="-5400000">
              <a:off x="895564" y="3007799"/>
              <a:ext cx="246644" cy="291710"/>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9" name="Shape 1119"/>
            <p:cNvSpPr/>
            <p:nvPr/>
          </p:nvSpPr>
          <p:spPr>
            <a:xfrm>
              <a:off x="707686" y="3720918"/>
              <a:ext cx="622400" cy="622400"/>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Shape 1120"/>
            <p:cNvSpPr/>
            <p:nvPr/>
          </p:nvSpPr>
          <p:spPr>
            <a:xfrm rot="-5400000">
              <a:off x="895564" y="3886264"/>
              <a:ext cx="246644" cy="291710"/>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Shape 11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7</a:t>
            </a:r>
            <a:r>
              <a:rPr lang="en-US" sz="2800" b="1" i="0" u="none" strike="noStrike" cap="none">
                <a:solidFill>
                  <a:schemeClr val="dk2"/>
                </a:solidFill>
                <a:latin typeface="Arial"/>
                <a:ea typeface="Arial"/>
                <a:cs typeface="Arial"/>
                <a:sym typeface="Arial"/>
              </a:rPr>
              <a:t>.3. Challenges and Ways to Optimize Data Locality</a:t>
            </a:r>
            <a:endParaRPr sz="2800" b="1" i="0" u="none" strike="noStrike" cap="none">
              <a:solidFill>
                <a:schemeClr val="dk2"/>
              </a:solidFill>
              <a:latin typeface="Arial"/>
              <a:ea typeface="Arial"/>
              <a:cs typeface="Arial"/>
              <a:sym typeface="Arial"/>
            </a:endParaRPr>
          </a:p>
        </p:txBody>
      </p:sp>
      <p:sp>
        <p:nvSpPr>
          <p:cNvPr id="1127" name="Shape 11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128" name="Shape 112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Scenarios where implementation of data locality may be challenging</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29" name="Shape 1129"/>
          <p:cNvGrpSpPr/>
          <p:nvPr/>
        </p:nvGrpSpPr>
        <p:grpSpPr>
          <a:xfrm>
            <a:off x="333259" y="1871080"/>
            <a:ext cx="1733047" cy="3561024"/>
            <a:chOff x="1004328" y="1871080"/>
            <a:chExt cx="1733047" cy="3561024"/>
          </a:xfrm>
        </p:grpSpPr>
        <p:grpSp>
          <p:nvGrpSpPr>
            <p:cNvPr id="1130" name="Shape 1130"/>
            <p:cNvGrpSpPr/>
            <p:nvPr/>
          </p:nvGrpSpPr>
          <p:grpSpPr>
            <a:xfrm>
              <a:off x="1060354" y="2343053"/>
              <a:ext cx="1620994" cy="2603950"/>
              <a:chOff x="2011515" y="1953702"/>
              <a:chExt cx="1620994" cy="2603950"/>
            </a:xfrm>
          </p:grpSpPr>
          <p:sp>
            <p:nvSpPr>
              <p:cNvPr id="1131" name="Shape 1131"/>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2" name="Shape 1132"/>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3" name="Shape 1133"/>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4" name="Shape 1134"/>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5" name="Shape 1135"/>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6" name="Shape 1136"/>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7" name="Shape 1137"/>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8" name="Shape 1138"/>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9" name="Shape 1139"/>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40" name="Shape 1140"/>
            <p:cNvSpPr/>
            <p:nvPr/>
          </p:nvSpPr>
          <p:spPr>
            <a:xfrm>
              <a:off x="1731188" y="187108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141" name="Shape 1141"/>
            <p:cNvSpPr txBox="1"/>
            <p:nvPr/>
          </p:nvSpPr>
          <p:spPr>
            <a:xfrm>
              <a:off x="1004328" y="5069338"/>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Speculative Execution in Hadoop</a:t>
              </a:r>
              <a:endParaRPr sz="2000" b="1" i="0" u="none" strike="noStrike" cap="none">
                <a:solidFill>
                  <a:srgbClr val="000000"/>
                </a:solidFill>
                <a:latin typeface="Arial"/>
                <a:ea typeface="Arial"/>
                <a:cs typeface="Arial"/>
                <a:sym typeface="Arial"/>
              </a:endParaRPr>
            </a:p>
          </p:txBody>
        </p:sp>
      </p:grpSp>
      <p:grpSp>
        <p:nvGrpSpPr>
          <p:cNvPr id="1142" name="Shape 1142"/>
          <p:cNvGrpSpPr/>
          <p:nvPr/>
        </p:nvGrpSpPr>
        <p:grpSpPr>
          <a:xfrm>
            <a:off x="2510362" y="1852625"/>
            <a:ext cx="2046600" cy="3579425"/>
            <a:chOff x="2900535" y="1852625"/>
            <a:chExt cx="2046600" cy="3579425"/>
          </a:xfrm>
        </p:grpSpPr>
        <p:grpSp>
          <p:nvGrpSpPr>
            <p:cNvPr id="1143" name="Shape 1143"/>
            <p:cNvGrpSpPr/>
            <p:nvPr/>
          </p:nvGrpSpPr>
          <p:grpSpPr>
            <a:xfrm>
              <a:off x="3099370" y="2343053"/>
              <a:ext cx="1619441" cy="2603950"/>
              <a:chOff x="4044026" y="1953702"/>
              <a:chExt cx="1619441" cy="2603950"/>
            </a:xfrm>
          </p:grpSpPr>
          <p:sp>
            <p:nvSpPr>
              <p:cNvPr id="1144" name="Shape 1144"/>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rgbClr val="96E2C0">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5" name="Shape 1145"/>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rgbClr val="96E2C0">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6" name="Shape 1146"/>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rgbClr val="96E2C0">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7" name="Shape 1147"/>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rgbClr val="96E2C0">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8" name="Shape 1148"/>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rgbClr val="96E2C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9" name="Shape 1149"/>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rgbClr val="96E2C0">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0" name="Shape 1150"/>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1" name="Shape 1151"/>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rgbClr val="96E2C0">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2" name="Shape 1152"/>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53" name="Shape 1153"/>
            <p:cNvSpPr/>
            <p:nvPr/>
          </p:nvSpPr>
          <p:spPr>
            <a:xfrm>
              <a:off x="3769427" y="185262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154" name="Shape 1154"/>
            <p:cNvSpPr txBox="1"/>
            <p:nvPr/>
          </p:nvSpPr>
          <p:spPr>
            <a:xfrm>
              <a:off x="2900535" y="5069350"/>
              <a:ext cx="20466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Heterogeneous clusters</a:t>
              </a:r>
              <a:endParaRPr sz="2000" b="1" i="0" u="none" strike="noStrike" cap="none">
                <a:solidFill>
                  <a:srgbClr val="000000"/>
                </a:solidFill>
                <a:latin typeface="Arial"/>
                <a:ea typeface="Arial"/>
                <a:cs typeface="Arial"/>
                <a:sym typeface="Arial"/>
              </a:endParaRPr>
            </a:p>
          </p:txBody>
        </p:sp>
      </p:grpSp>
      <p:grpSp>
        <p:nvGrpSpPr>
          <p:cNvPr id="1155" name="Shape 1155"/>
          <p:cNvGrpSpPr/>
          <p:nvPr/>
        </p:nvGrpSpPr>
        <p:grpSpPr>
          <a:xfrm>
            <a:off x="4971529" y="1895462"/>
            <a:ext cx="2306686" cy="3536642"/>
            <a:chOff x="4840955" y="1895462"/>
            <a:chExt cx="2306686" cy="3536642"/>
          </a:xfrm>
        </p:grpSpPr>
        <p:grpSp>
          <p:nvGrpSpPr>
            <p:cNvPr id="1156" name="Shape 1156"/>
            <p:cNvGrpSpPr/>
            <p:nvPr/>
          </p:nvGrpSpPr>
          <p:grpSpPr>
            <a:xfrm>
              <a:off x="5183851" y="2343053"/>
              <a:ext cx="1620896" cy="2603950"/>
              <a:chOff x="6077203" y="1953702"/>
              <a:chExt cx="1620896" cy="2603950"/>
            </a:xfrm>
          </p:grpSpPr>
          <p:sp>
            <p:nvSpPr>
              <p:cNvPr id="1157" name="Shape 115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8" name="Shape 115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9" name="Shape 115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0" name="Shape 116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1" name="Shape 116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2" name="Shape 116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3" name="Shape 116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4" name="Shape 116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5" name="Shape 116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66" name="Shape 1166"/>
            <p:cNvSpPr/>
            <p:nvPr/>
          </p:nvSpPr>
          <p:spPr>
            <a:xfrm>
              <a:off x="5854635" y="1895462"/>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167" name="Shape 1167"/>
            <p:cNvSpPr txBox="1"/>
            <p:nvPr/>
          </p:nvSpPr>
          <p:spPr>
            <a:xfrm>
              <a:off x="4840955" y="5069338"/>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Data distribution and placement</a:t>
              </a:r>
              <a:endParaRPr sz="2000" b="1" i="0" u="none" strike="noStrike" cap="none">
                <a:solidFill>
                  <a:srgbClr val="000000"/>
                </a:solidFill>
                <a:latin typeface="Arial"/>
                <a:ea typeface="Arial"/>
                <a:cs typeface="Arial"/>
                <a:sym typeface="Arial"/>
              </a:endParaRPr>
            </a:p>
          </p:txBody>
        </p:sp>
      </p:grpSp>
      <p:grpSp>
        <p:nvGrpSpPr>
          <p:cNvPr id="1168" name="Shape 1168"/>
          <p:cNvGrpSpPr/>
          <p:nvPr/>
        </p:nvGrpSpPr>
        <p:grpSpPr>
          <a:xfrm>
            <a:off x="7922404" y="1868784"/>
            <a:ext cx="1814609" cy="3563320"/>
            <a:chOff x="7621268" y="1868784"/>
            <a:chExt cx="1814609" cy="3563320"/>
          </a:xfrm>
        </p:grpSpPr>
        <p:grpSp>
          <p:nvGrpSpPr>
            <p:cNvPr id="1169" name="Shape 1169"/>
            <p:cNvGrpSpPr/>
            <p:nvPr/>
          </p:nvGrpSpPr>
          <p:grpSpPr>
            <a:xfrm>
              <a:off x="7621268" y="2343053"/>
              <a:ext cx="1616845" cy="2603950"/>
              <a:chOff x="8112261" y="1953702"/>
              <a:chExt cx="1616845" cy="2603950"/>
            </a:xfrm>
          </p:grpSpPr>
          <p:sp>
            <p:nvSpPr>
              <p:cNvPr id="1170" name="Shape 1170"/>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1" name="Shape 1171"/>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2" name="Shape 1172"/>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3" name="Shape 1173"/>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4" name="Shape 1174"/>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5" name="Shape 1175"/>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6" name="Shape 1176"/>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7" name="Shape 1177"/>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8" name="Shape 1178"/>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79" name="Shape 1179"/>
            <p:cNvSpPr/>
            <p:nvPr/>
          </p:nvSpPr>
          <p:spPr>
            <a:xfrm>
              <a:off x="8290027" y="186878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180" name="Shape 1180"/>
            <p:cNvSpPr txBox="1"/>
            <p:nvPr/>
          </p:nvSpPr>
          <p:spPr>
            <a:xfrm>
              <a:off x="7702830" y="5069338"/>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Data Layout</a:t>
              </a:r>
              <a:endParaRPr sz="2000" b="1" i="0" u="none" strike="noStrike" cap="none" dirty="0">
                <a:solidFill>
                  <a:srgbClr val="000000"/>
                </a:solidFill>
                <a:latin typeface="Arial"/>
                <a:ea typeface="Arial"/>
                <a:cs typeface="Arial"/>
                <a:sym typeface="Arial"/>
              </a:endParaRPr>
            </a:p>
          </p:txBody>
        </p:sp>
      </p:grpSp>
      <p:grpSp>
        <p:nvGrpSpPr>
          <p:cNvPr id="1181" name="Shape 1181"/>
          <p:cNvGrpSpPr/>
          <p:nvPr/>
        </p:nvGrpSpPr>
        <p:grpSpPr>
          <a:xfrm>
            <a:off x="10239464" y="1876368"/>
            <a:ext cx="1798938" cy="3555715"/>
            <a:chOff x="9976060" y="1876368"/>
            <a:chExt cx="1798938" cy="3555715"/>
          </a:xfrm>
        </p:grpSpPr>
        <p:grpSp>
          <p:nvGrpSpPr>
            <p:cNvPr id="1182" name="Shape 1182"/>
            <p:cNvGrpSpPr/>
            <p:nvPr/>
          </p:nvGrpSpPr>
          <p:grpSpPr>
            <a:xfrm>
              <a:off x="9976060" y="2343053"/>
              <a:ext cx="1620994" cy="2603950"/>
              <a:chOff x="2011515" y="1953702"/>
              <a:chExt cx="1620994" cy="2603950"/>
            </a:xfrm>
          </p:grpSpPr>
          <p:sp>
            <p:nvSpPr>
              <p:cNvPr id="1183" name="Shape 118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4" name="Shape 118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5" name="Shape 118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6" name="Shape 118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7" name="Shape 118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8" name="Shape 118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9" name="Shape 118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0" name="Shape 119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1" name="Shape 119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92" name="Shape 1192"/>
            <p:cNvSpPr txBox="1"/>
            <p:nvPr/>
          </p:nvSpPr>
          <p:spPr>
            <a:xfrm>
              <a:off x="10041951" y="5069317"/>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Input Splitter </a:t>
              </a:r>
              <a:endParaRPr sz="2000" b="1" i="0" u="none" strike="noStrike" cap="none" dirty="0">
                <a:solidFill>
                  <a:srgbClr val="000000"/>
                </a:solidFill>
                <a:latin typeface="Arial"/>
                <a:ea typeface="Arial"/>
                <a:cs typeface="Arial"/>
                <a:sym typeface="Arial"/>
              </a:endParaRPr>
            </a:p>
          </p:txBody>
        </p:sp>
        <p:sp>
          <p:nvSpPr>
            <p:cNvPr id="1193" name="Shape 1193"/>
            <p:cNvSpPr/>
            <p:nvPr/>
          </p:nvSpPr>
          <p:spPr>
            <a:xfrm>
              <a:off x="10646894" y="187636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w="9525" cap="flat" cmpd="sng">
              <a:solidFill>
                <a:srgbClr val="AEABAB"/>
              </a:solidFill>
              <a:prstDash val="solid"/>
              <a:round/>
              <a:headEnd type="none" w="sm" len="sm"/>
              <a:tailEnd type="none" w="sm" len="sm"/>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Shape 1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200" name="Shape 1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201" name="Shape 1201"/>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Which of the following is the most preferred way of implementing Data Locality?</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Data local</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Rack local</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Inter-rack</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None of the above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Data locality decreases the overall performance of the system.</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True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False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Shape 120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8</a:t>
            </a:r>
            <a:r>
              <a:rPr lang="en-US" sz="2800" b="1" i="0" u="none" strike="noStrike" cap="none">
                <a:solidFill>
                  <a:schemeClr val="dk2"/>
                </a:solidFill>
                <a:latin typeface="Arial"/>
                <a:ea typeface="Arial"/>
                <a:cs typeface="Arial"/>
                <a:sym typeface="Arial"/>
              </a:rPr>
              <a:t>. Resiliency</a:t>
            </a:r>
            <a:endParaRPr sz="2800" b="1" i="0" u="none" strike="noStrike" cap="none">
              <a:solidFill>
                <a:schemeClr val="dk2"/>
              </a:solidFill>
              <a:latin typeface="Arial"/>
              <a:ea typeface="Arial"/>
              <a:cs typeface="Arial"/>
              <a:sym typeface="Arial"/>
            </a:endParaRPr>
          </a:p>
        </p:txBody>
      </p:sp>
      <p:sp>
        <p:nvSpPr>
          <p:cNvPr id="1208" name="Shape 120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209" name="Shape 120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Resilient - “having the ability to spring back”</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Ability of a server, storage system, network or a Data Centre to recover quickly and continue to operate even after a failure.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Achieved through use of redundant components, subsystems, systems or facilities.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An important characteristic to be maintained by storage systems for disaster management.</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210" name="Shape 1210"/>
          <p:cNvGrpSpPr/>
          <p:nvPr/>
        </p:nvGrpSpPr>
        <p:grpSpPr>
          <a:xfrm>
            <a:off x="1985987" y="3169422"/>
            <a:ext cx="8289847" cy="3128801"/>
            <a:chOff x="1985987" y="3017022"/>
            <a:chExt cx="8289847" cy="3128801"/>
          </a:xfrm>
        </p:grpSpPr>
        <p:sp>
          <p:nvSpPr>
            <p:cNvPr id="1211" name="Shape 1211"/>
            <p:cNvSpPr/>
            <p:nvPr/>
          </p:nvSpPr>
          <p:spPr>
            <a:xfrm>
              <a:off x="5651256" y="3244139"/>
              <a:ext cx="959311" cy="962539"/>
            </a:xfrm>
            <a:prstGeom prst="can">
              <a:avLst>
                <a:gd name="adj" fmla="val 25000"/>
              </a:avLst>
            </a:prstGeom>
            <a:solidFill>
              <a:srgbClr val="0EC07D"/>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12" name="Shape 1212"/>
            <p:cNvGrpSpPr/>
            <p:nvPr/>
          </p:nvGrpSpPr>
          <p:grpSpPr>
            <a:xfrm>
              <a:off x="1985987" y="5183284"/>
              <a:ext cx="8289847" cy="962539"/>
              <a:chOff x="1387673" y="5183284"/>
              <a:chExt cx="8289847" cy="962539"/>
            </a:xfrm>
          </p:grpSpPr>
          <p:sp>
            <p:nvSpPr>
              <p:cNvPr id="1213" name="Shape 1213"/>
              <p:cNvSpPr/>
              <p:nvPr/>
            </p:nvSpPr>
            <p:spPr>
              <a:xfrm>
                <a:off x="1387673" y="5183284"/>
                <a:ext cx="959311" cy="962539"/>
              </a:xfrm>
              <a:prstGeom prst="can">
                <a:avLst>
                  <a:gd name="adj" fmla="val 25000"/>
                </a:avLst>
              </a:prstGeom>
              <a:solidFill>
                <a:srgbClr val="0EC07D"/>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4" name="Shape 1214"/>
              <p:cNvSpPr/>
              <p:nvPr/>
            </p:nvSpPr>
            <p:spPr>
              <a:xfrm>
                <a:off x="3220307" y="5183284"/>
                <a:ext cx="959311" cy="962539"/>
              </a:xfrm>
              <a:prstGeom prst="can">
                <a:avLst>
                  <a:gd name="adj" fmla="val 25000"/>
                </a:avLst>
              </a:prstGeom>
              <a:solidFill>
                <a:srgbClr val="0EC07D"/>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5" name="Shape 1215"/>
              <p:cNvSpPr/>
              <p:nvPr/>
            </p:nvSpPr>
            <p:spPr>
              <a:xfrm>
                <a:off x="5052941" y="5183284"/>
                <a:ext cx="959311" cy="962539"/>
              </a:xfrm>
              <a:prstGeom prst="can">
                <a:avLst>
                  <a:gd name="adj" fmla="val 25000"/>
                </a:avLst>
              </a:prstGeom>
              <a:solidFill>
                <a:srgbClr val="0EC07D"/>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6" name="Shape 1216"/>
              <p:cNvSpPr/>
              <p:nvPr/>
            </p:nvSpPr>
            <p:spPr>
              <a:xfrm>
                <a:off x="6885575" y="5183284"/>
                <a:ext cx="959311" cy="962539"/>
              </a:xfrm>
              <a:prstGeom prst="can">
                <a:avLst>
                  <a:gd name="adj" fmla="val 25000"/>
                </a:avLst>
              </a:prstGeom>
              <a:solidFill>
                <a:srgbClr val="0EC07D"/>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7" name="Shape 1217"/>
              <p:cNvSpPr/>
              <p:nvPr/>
            </p:nvSpPr>
            <p:spPr>
              <a:xfrm>
                <a:off x="8718209" y="5183284"/>
                <a:ext cx="959311" cy="962539"/>
              </a:xfrm>
              <a:prstGeom prst="can">
                <a:avLst>
                  <a:gd name="adj" fmla="val 25000"/>
                </a:avLst>
              </a:prstGeom>
              <a:solidFill>
                <a:srgbClr val="0EC07D"/>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218" name="Shape 1218"/>
            <p:cNvSpPr txBox="1"/>
            <p:nvPr/>
          </p:nvSpPr>
          <p:spPr>
            <a:xfrm>
              <a:off x="5550104" y="4541092"/>
              <a:ext cx="104067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Versus</a:t>
              </a:r>
              <a:endParaRPr sz="2000" b="1" i="0" u="none" strike="noStrike" cap="none">
                <a:solidFill>
                  <a:srgbClr val="000000"/>
                </a:solidFill>
                <a:latin typeface="Arial"/>
                <a:ea typeface="Arial"/>
                <a:cs typeface="Arial"/>
                <a:sym typeface="Arial"/>
              </a:endParaRPr>
            </a:p>
          </p:txBody>
        </p:sp>
        <p:sp>
          <p:nvSpPr>
            <p:cNvPr id="1219" name="Shape 1219"/>
            <p:cNvSpPr/>
            <p:nvPr/>
          </p:nvSpPr>
          <p:spPr>
            <a:xfrm>
              <a:off x="5718105" y="3017022"/>
              <a:ext cx="825610" cy="1581150"/>
            </a:xfrm>
            <a:prstGeom prst="mathMultiply">
              <a:avLst>
                <a:gd name="adj1" fmla="val 11983"/>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220" name="Shape 1220"/>
          <p:cNvSpPr/>
          <p:nvPr/>
        </p:nvSpPr>
        <p:spPr>
          <a:xfrm>
            <a:off x="7550739" y="5093602"/>
            <a:ext cx="825610" cy="1581150"/>
          </a:xfrm>
          <a:prstGeom prst="mathMultiply">
            <a:avLst>
              <a:gd name="adj1" fmla="val 11983"/>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Shape 12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9. </a:t>
            </a:r>
            <a:r>
              <a:rPr lang="en-US" sz="2800" b="1" i="0" u="none" strike="noStrike" cap="none">
                <a:solidFill>
                  <a:schemeClr val="dk2"/>
                </a:solidFill>
                <a:latin typeface="Arial"/>
                <a:ea typeface="Arial"/>
                <a:cs typeface="Arial"/>
                <a:sym typeface="Arial"/>
              </a:rPr>
              <a:t>Fault Tolerance</a:t>
            </a:r>
            <a:endParaRPr sz="2800" b="1" i="0" u="none" strike="noStrike" cap="none">
              <a:solidFill>
                <a:schemeClr val="dk2"/>
              </a:solidFill>
              <a:latin typeface="Arial"/>
              <a:ea typeface="Arial"/>
              <a:cs typeface="Arial"/>
              <a:sym typeface="Arial"/>
            </a:endParaRPr>
          </a:p>
        </p:txBody>
      </p:sp>
      <p:sp>
        <p:nvSpPr>
          <p:cNvPr id="1227" name="Shape 12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228" name="Shape 122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Ability of systems to provide uninterrupted and expected performance even after failures.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Important for recovery from failures, reduced downtime, reduced cost and improved performance.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Achieved by having multiple instances of the application in different machines, thus preventing unavailability during failures.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229" name="Shape 1229"/>
          <p:cNvGrpSpPr/>
          <p:nvPr/>
        </p:nvGrpSpPr>
        <p:grpSpPr>
          <a:xfrm>
            <a:off x="1066574" y="2999672"/>
            <a:ext cx="10264914" cy="3362136"/>
            <a:chOff x="1066574" y="2999672"/>
            <a:chExt cx="10264914" cy="3362136"/>
          </a:xfrm>
        </p:grpSpPr>
        <p:grpSp>
          <p:nvGrpSpPr>
            <p:cNvPr id="1230" name="Shape 1230"/>
            <p:cNvGrpSpPr/>
            <p:nvPr/>
          </p:nvGrpSpPr>
          <p:grpSpPr>
            <a:xfrm>
              <a:off x="1066574" y="3877137"/>
              <a:ext cx="1401668" cy="2484671"/>
              <a:chOff x="1370149" y="3840730"/>
              <a:chExt cx="1158404" cy="2484671"/>
            </a:xfrm>
          </p:grpSpPr>
          <p:grpSp>
            <p:nvGrpSpPr>
              <p:cNvPr id="1231" name="Shape 1231"/>
              <p:cNvGrpSpPr/>
              <p:nvPr/>
            </p:nvGrpSpPr>
            <p:grpSpPr>
              <a:xfrm>
                <a:off x="1370149" y="3840730"/>
                <a:ext cx="1158404" cy="2484671"/>
                <a:chOff x="13146294" y="3458929"/>
                <a:chExt cx="933450" cy="1638300"/>
              </a:xfrm>
            </p:grpSpPr>
            <p:sp>
              <p:nvSpPr>
                <p:cNvPr id="1232" name="Shape 1232"/>
                <p:cNvSpPr/>
                <p:nvPr/>
              </p:nvSpPr>
              <p:spPr>
                <a:xfrm>
                  <a:off x="13146294" y="3458929"/>
                  <a:ext cx="933450" cy="1638300"/>
                </a:xfrm>
                <a:prstGeom prst="roundRect">
                  <a:avLst>
                    <a:gd name="adj" fmla="val 6463"/>
                  </a:avLst>
                </a:prstGeom>
                <a:solidFill>
                  <a:srgbClr val="0EC07D"/>
                </a:solidFill>
                <a:ln w="12700" cap="flat" cmpd="sng">
                  <a:solidFill>
                    <a:srgbClr val="31538F"/>
                  </a:solidFill>
                  <a:prstDash val="solid"/>
                  <a:miter lim="800000"/>
                  <a:headEnd type="none" w="sm" len="sm"/>
                  <a:tailEnd type="none" w="sm" len="sm"/>
                </a:ln>
              </p:spPr>
              <p:txBody>
                <a:bodyPr spcFirstLastPara="1" wrap="square" lIns="91425" tIns="45700" rIns="91425" bIns="548625" anchor="b" anchorCtr="0">
                  <a:noAutofit/>
                </a:bodyPr>
                <a:lstStyle/>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800" b="0" i="0" u="none" strike="noStrike" cap="none">
                    <a:solidFill>
                      <a:srgbClr val="3A3838"/>
                    </a:solidFill>
                    <a:latin typeface="Arial"/>
                    <a:ea typeface="Arial"/>
                    <a:cs typeface="Arial"/>
                    <a:sym typeface="Arial"/>
                  </a:endParaRPr>
                </a:p>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1233" name="Shape 1233"/>
                <p:cNvSpPr/>
                <p:nvPr/>
              </p:nvSpPr>
              <p:spPr>
                <a:xfrm>
                  <a:off x="13205516" y="354882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4" name="Shape 1234"/>
                <p:cNvSpPr/>
                <p:nvPr/>
              </p:nvSpPr>
              <p:spPr>
                <a:xfrm>
                  <a:off x="13205516" y="375420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5" name="Shape 1235"/>
                <p:cNvSpPr/>
                <p:nvPr/>
              </p:nvSpPr>
              <p:spPr>
                <a:xfrm>
                  <a:off x="13205516" y="395957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6" name="Shape 1236"/>
                <p:cNvSpPr/>
                <p:nvPr/>
              </p:nvSpPr>
              <p:spPr>
                <a:xfrm>
                  <a:off x="13205516" y="416495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7" name="Shape 1237"/>
                <p:cNvSpPr/>
                <p:nvPr/>
              </p:nvSpPr>
              <p:spPr>
                <a:xfrm>
                  <a:off x="13874008" y="362196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8" name="Shape 1238"/>
                <p:cNvSpPr/>
                <p:nvPr/>
              </p:nvSpPr>
              <p:spPr>
                <a:xfrm>
                  <a:off x="13874008" y="38277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9" name="Shape 1239"/>
                <p:cNvSpPr/>
                <p:nvPr/>
              </p:nvSpPr>
              <p:spPr>
                <a:xfrm>
                  <a:off x="13874008" y="40182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40" name="Shape 1240"/>
                <p:cNvSpPr/>
                <p:nvPr/>
              </p:nvSpPr>
              <p:spPr>
                <a:xfrm>
                  <a:off x="13874008" y="421632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41" name="Shape 1241"/>
                <p:cNvGrpSpPr/>
                <p:nvPr/>
              </p:nvGrpSpPr>
              <p:grpSpPr>
                <a:xfrm>
                  <a:off x="13498719" y="4780013"/>
                  <a:ext cx="228600" cy="228600"/>
                  <a:chOff x="3916074" y="4981575"/>
                  <a:chExt cx="228600" cy="228600"/>
                </a:xfrm>
              </p:grpSpPr>
              <p:sp>
                <p:nvSpPr>
                  <p:cNvPr id="1242" name="Shape 1242"/>
                  <p:cNvSpPr/>
                  <p:nvPr/>
                </p:nvSpPr>
                <p:spPr>
                  <a:xfrm>
                    <a:off x="3916074" y="4981575"/>
                    <a:ext cx="228600" cy="228600"/>
                  </a:xfrm>
                  <a:prstGeom prst="ellipse">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43" name="Shape 1243"/>
                  <p:cNvSpPr/>
                  <p:nvPr/>
                </p:nvSpPr>
                <p:spPr>
                  <a:xfrm>
                    <a:off x="3973224" y="5038725"/>
                    <a:ext cx="114300" cy="114300"/>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244" name="Shape 1244"/>
              <p:cNvCxnSpPr>
                <a:stCxn id="1233" idx="1"/>
              </p:cNvCxnSpPr>
              <p:nvPr/>
            </p:nvCxnSpPr>
            <p:spPr>
              <a:xfrm>
                <a:off x="1443643" y="4132811"/>
                <a:ext cx="647700" cy="0"/>
              </a:xfrm>
              <a:prstGeom prst="straightConnector1">
                <a:avLst/>
              </a:prstGeom>
              <a:noFill/>
              <a:ln w="19050" cap="flat" cmpd="sng">
                <a:solidFill>
                  <a:srgbClr val="3A3838"/>
                </a:solidFill>
                <a:prstDash val="solid"/>
                <a:miter lim="800000"/>
                <a:headEnd type="none" w="sm" len="sm"/>
                <a:tailEnd type="none" w="sm" len="sm"/>
              </a:ln>
            </p:spPr>
          </p:cxnSp>
          <p:cxnSp>
            <p:nvCxnSpPr>
              <p:cNvPr id="1245" name="Shape 1245"/>
              <p:cNvCxnSpPr/>
              <p:nvPr/>
            </p:nvCxnSpPr>
            <p:spPr>
              <a:xfrm rot="10800000" flipH="1">
                <a:off x="1443643" y="446437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246" name="Shape 1246"/>
              <p:cNvCxnSpPr/>
              <p:nvPr/>
            </p:nvCxnSpPr>
            <p:spPr>
              <a:xfrm rot="10800000" flipH="1">
                <a:off x="1443643" y="475783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247" name="Shape 1247"/>
              <p:cNvCxnSpPr/>
              <p:nvPr/>
            </p:nvCxnSpPr>
            <p:spPr>
              <a:xfrm rot="10800000" flipH="1">
                <a:off x="1443643" y="5070341"/>
                <a:ext cx="647554" cy="1"/>
              </a:xfrm>
              <a:prstGeom prst="straightConnector1">
                <a:avLst/>
              </a:prstGeom>
              <a:noFill/>
              <a:ln w="19050" cap="flat" cmpd="sng">
                <a:solidFill>
                  <a:srgbClr val="3A3838"/>
                </a:solidFill>
                <a:prstDash val="solid"/>
                <a:miter lim="800000"/>
                <a:headEnd type="none" w="sm" len="sm"/>
                <a:tailEnd type="none" w="sm" len="sm"/>
              </a:ln>
            </p:spPr>
          </p:cxnSp>
        </p:grpSp>
        <p:grpSp>
          <p:nvGrpSpPr>
            <p:cNvPr id="1248" name="Shape 1248"/>
            <p:cNvGrpSpPr/>
            <p:nvPr/>
          </p:nvGrpSpPr>
          <p:grpSpPr>
            <a:xfrm>
              <a:off x="4020989" y="3877137"/>
              <a:ext cx="1401668" cy="2484671"/>
              <a:chOff x="1370149" y="3840730"/>
              <a:chExt cx="1158404" cy="2484671"/>
            </a:xfrm>
          </p:grpSpPr>
          <p:grpSp>
            <p:nvGrpSpPr>
              <p:cNvPr id="1249" name="Shape 1249"/>
              <p:cNvGrpSpPr/>
              <p:nvPr/>
            </p:nvGrpSpPr>
            <p:grpSpPr>
              <a:xfrm>
                <a:off x="1370149" y="3840730"/>
                <a:ext cx="1158404" cy="2484671"/>
                <a:chOff x="13146294" y="3458929"/>
                <a:chExt cx="933450" cy="1638300"/>
              </a:xfrm>
            </p:grpSpPr>
            <p:sp>
              <p:nvSpPr>
                <p:cNvPr id="1250" name="Shape 1250"/>
                <p:cNvSpPr/>
                <p:nvPr/>
              </p:nvSpPr>
              <p:spPr>
                <a:xfrm>
                  <a:off x="13146294" y="3458929"/>
                  <a:ext cx="933450" cy="1638300"/>
                </a:xfrm>
                <a:prstGeom prst="roundRect">
                  <a:avLst>
                    <a:gd name="adj" fmla="val 6463"/>
                  </a:avLst>
                </a:prstGeom>
                <a:solidFill>
                  <a:srgbClr val="0EC07D"/>
                </a:solidFill>
                <a:ln w="12700" cap="flat" cmpd="sng">
                  <a:solidFill>
                    <a:srgbClr val="31538F"/>
                  </a:solidFill>
                  <a:prstDash val="solid"/>
                  <a:miter lim="800000"/>
                  <a:headEnd type="none" w="sm" len="sm"/>
                  <a:tailEnd type="none" w="sm" len="sm"/>
                </a:ln>
              </p:spPr>
              <p:txBody>
                <a:bodyPr spcFirstLastPara="1" wrap="square" lIns="91425" tIns="45700" rIns="91425" bIns="548625" anchor="b" anchorCtr="0">
                  <a:noAutofit/>
                </a:bodyPr>
                <a:lstStyle/>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800" b="0" i="0" u="none" strike="noStrike" cap="none">
                    <a:solidFill>
                      <a:srgbClr val="3A3838"/>
                    </a:solidFill>
                    <a:latin typeface="Arial"/>
                    <a:ea typeface="Arial"/>
                    <a:cs typeface="Arial"/>
                    <a:sym typeface="Arial"/>
                  </a:endParaRPr>
                </a:p>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1251" name="Shape 1251"/>
                <p:cNvSpPr/>
                <p:nvPr/>
              </p:nvSpPr>
              <p:spPr>
                <a:xfrm>
                  <a:off x="13205516" y="354882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2" name="Shape 1252"/>
                <p:cNvSpPr/>
                <p:nvPr/>
              </p:nvSpPr>
              <p:spPr>
                <a:xfrm>
                  <a:off x="13205516" y="375420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3" name="Shape 1253"/>
                <p:cNvSpPr/>
                <p:nvPr/>
              </p:nvSpPr>
              <p:spPr>
                <a:xfrm>
                  <a:off x="13205516" y="395957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4" name="Shape 1254"/>
                <p:cNvSpPr/>
                <p:nvPr/>
              </p:nvSpPr>
              <p:spPr>
                <a:xfrm>
                  <a:off x="13205516" y="416495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5" name="Shape 1255"/>
                <p:cNvSpPr/>
                <p:nvPr/>
              </p:nvSpPr>
              <p:spPr>
                <a:xfrm>
                  <a:off x="13874008" y="362196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6" name="Shape 1256"/>
                <p:cNvSpPr/>
                <p:nvPr/>
              </p:nvSpPr>
              <p:spPr>
                <a:xfrm>
                  <a:off x="13874008" y="38277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7" name="Shape 1257"/>
                <p:cNvSpPr/>
                <p:nvPr/>
              </p:nvSpPr>
              <p:spPr>
                <a:xfrm>
                  <a:off x="13874008" y="40182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8" name="Shape 1258"/>
                <p:cNvSpPr/>
                <p:nvPr/>
              </p:nvSpPr>
              <p:spPr>
                <a:xfrm>
                  <a:off x="13874008" y="421632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59" name="Shape 1259"/>
                <p:cNvGrpSpPr/>
                <p:nvPr/>
              </p:nvGrpSpPr>
              <p:grpSpPr>
                <a:xfrm>
                  <a:off x="13498719" y="4780013"/>
                  <a:ext cx="228600" cy="228600"/>
                  <a:chOff x="3916074" y="4981575"/>
                  <a:chExt cx="228600" cy="228600"/>
                </a:xfrm>
              </p:grpSpPr>
              <p:sp>
                <p:nvSpPr>
                  <p:cNvPr id="1260" name="Shape 1260"/>
                  <p:cNvSpPr/>
                  <p:nvPr/>
                </p:nvSpPr>
                <p:spPr>
                  <a:xfrm>
                    <a:off x="3916074" y="4981575"/>
                    <a:ext cx="228600" cy="228600"/>
                  </a:xfrm>
                  <a:prstGeom prst="ellipse">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1" name="Shape 1261"/>
                  <p:cNvSpPr/>
                  <p:nvPr/>
                </p:nvSpPr>
                <p:spPr>
                  <a:xfrm>
                    <a:off x="3973224" y="5038725"/>
                    <a:ext cx="114300" cy="114300"/>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262" name="Shape 1262"/>
              <p:cNvCxnSpPr>
                <a:stCxn id="1251" idx="1"/>
              </p:cNvCxnSpPr>
              <p:nvPr/>
            </p:nvCxnSpPr>
            <p:spPr>
              <a:xfrm>
                <a:off x="1443643" y="4132811"/>
                <a:ext cx="647700" cy="0"/>
              </a:xfrm>
              <a:prstGeom prst="straightConnector1">
                <a:avLst/>
              </a:prstGeom>
              <a:noFill/>
              <a:ln w="19050" cap="flat" cmpd="sng">
                <a:solidFill>
                  <a:srgbClr val="3A3838"/>
                </a:solidFill>
                <a:prstDash val="solid"/>
                <a:miter lim="800000"/>
                <a:headEnd type="none" w="sm" len="sm"/>
                <a:tailEnd type="none" w="sm" len="sm"/>
              </a:ln>
            </p:spPr>
          </p:cxnSp>
          <p:cxnSp>
            <p:nvCxnSpPr>
              <p:cNvPr id="1263" name="Shape 1263"/>
              <p:cNvCxnSpPr/>
              <p:nvPr/>
            </p:nvCxnSpPr>
            <p:spPr>
              <a:xfrm rot="10800000" flipH="1">
                <a:off x="1443643" y="446437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264" name="Shape 1264"/>
              <p:cNvCxnSpPr/>
              <p:nvPr/>
            </p:nvCxnSpPr>
            <p:spPr>
              <a:xfrm rot="10800000" flipH="1">
                <a:off x="1443643" y="475783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265" name="Shape 1265"/>
              <p:cNvCxnSpPr/>
              <p:nvPr/>
            </p:nvCxnSpPr>
            <p:spPr>
              <a:xfrm rot="10800000" flipH="1">
                <a:off x="1443643" y="5070341"/>
                <a:ext cx="647554" cy="1"/>
              </a:xfrm>
              <a:prstGeom prst="straightConnector1">
                <a:avLst/>
              </a:prstGeom>
              <a:noFill/>
              <a:ln w="19050" cap="flat" cmpd="sng">
                <a:solidFill>
                  <a:srgbClr val="3A3838"/>
                </a:solidFill>
                <a:prstDash val="solid"/>
                <a:miter lim="800000"/>
                <a:headEnd type="none" w="sm" len="sm"/>
                <a:tailEnd type="none" w="sm" len="sm"/>
              </a:ln>
            </p:spPr>
          </p:cxnSp>
        </p:grpSp>
        <p:grpSp>
          <p:nvGrpSpPr>
            <p:cNvPr id="1266" name="Shape 1266"/>
            <p:cNvGrpSpPr/>
            <p:nvPr/>
          </p:nvGrpSpPr>
          <p:grpSpPr>
            <a:xfrm>
              <a:off x="6975404" y="3877137"/>
              <a:ext cx="1401668" cy="2484671"/>
              <a:chOff x="1370149" y="3840730"/>
              <a:chExt cx="1158404" cy="2484671"/>
            </a:xfrm>
          </p:grpSpPr>
          <p:grpSp>
            <p:nvGrpSpPr>
              <p:cNvPr id="1267" name="Shape 1267"/>
              <p:cNvGrpSpPr/>
              <p:nvPr/>
            </p:nvGrpSpPr>
            <p:grpSpPr>
              <a:xfrm>
                <a:off x="1370149" y="3840730"/>
                <a:ext cx="1158404" cy="2484671"/>
                <a:chOff x="13146294" y="3458929"/>
                <a:chExt cx="933450" cy="1638300"/>
              </a:xfrm>
            </p:grpSpPr>
            <p:sp>
              <p:nvSpPr>
                <p:cNvPr id="1268" name="Shape 1268"/>
                <p:cNvSpPr/>
                <p:nvPr/>
              </p:nvSpPr>
              <p:spPr>
                <a:xfrm>
                  <a:off x="13146294" y="3458929"/>
                  <a:ext cx="933450" cy="1638300"/>
                </a:xfrm>
                <a:prstGeom prst="roundRect">
                  <a:avLst>
                    <a:gd name="adj" fmla="val 6463"/>
                  </a:avLst>
                </a:prstGeom>
                <a:solidFill>
                  <a:srgbClr val="0EC07D"/>
                </a:solidFill>
                <a:ln w="12700" cap="flat" cmpd="sng">
                  <a:solidFill>
                    <a:srgbClr val="31538F"/>
                  </a:solidFill>
                  <a:prstDash val="solid"/>
                  <a:miter lim="800000"/>
                  <a:headEnd type="none" w="sm" len="sm"/>
                  <a:tailEnd type="none" w="sm" len="sm"/>
                </a:ln>
              </p:spPr>
              <p:txBody>
                <a:bodyPr spcFirstLastPara="1" wrap="square" lIns="91425" tIns="45700" rIns="91425" bIns="548625" anchor="b" anchorCtr="0">
                  <a:noAutofit/>
                </a:bodyPr>
                <a:lstStyle/>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800" b="0" i="0" u="none" strike="noStrike" cap="none">
                    <a:solidFill>
                      <a:srgbClr val="3A3838"/>
                    </a:solidFill>
                    <a:latin typeface="Arial"/>
                    <a:ea typeface="Arial"/>
                    <a:cs typeface="Arial"/>
                    <a:sym typeface="Arial"/>
                  </a:endParaRPr>
                </a:p>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1269" name="Shape 1269"/>
                <p:cNvSpPr/>
                <p:nvPr/>
              </p:nvSpPr>
              <p:spPr>
                <a:xfrm>
                  <a:off x="13205516" y="354882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0" name="Shape 1270"/>
                <p:cNvSpPr/>
                <p:nvPr/>
              </p:nvSpPr>
              <p:spPr>
                <a:xfrm>
                  <a:off x="13205516" y="375420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1" name="Shape 1271"/>
                <p:cNvSpPr/>
                <p:nvPr/>
              </p:nvSpPr>
              <p:spPr>
                <a:xfrm>
                  <a:off x="13205516" y="395957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2" name="Shape 1272"/>
                <p:cNvSpPr/>
                <p:nvPr/>
              </p:nvSpPr>
              <p:spPr>
                <a:xfrm>
                  <a:off x="13205516" y="416495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3" name="Shape 1273"/>
                <p:cNvSpPr/>
                <p:nvPr/>
              </p:nvSpPr>
              <p:spPr>
                <a:xfrm>
                  <a:off x="13874008" y="362196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4" name="Shape 1274"/>
                <p:cNvSpPr/>
                <p:nvPr/>
              </p:nvSpPr>
              <p:spPr>
                <a:xfrm>
                  <a:off x="13874008" y="38277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5" name="Shape 1275"/>
                <p:cNvSpPr/>
                <p:nvPr/>
              </p:nvSpPr>
              <p:spPr>
                <a:xfrm>
                  <a:off x="13874008" y="40182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6" name="Shape 1276"/>
                <p:cNvSpPr/>
                <p:nvPr/>
              </p:nvSpPr>
              <p:spPr>
                <a:xfrm>
                  <a:off x="13874008" y="421632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77" name="Shape 1277"/>
                <p:cNvGrpSpPr/>
                <p:nvPr/>
              </p:nvGrpSpPr>
              <p:grpSpPr>
                <a:xfrm>
                  <a:off x="13498719" y="4780013"/>
                  <a:ext cx="228600" cy="228600"/>
                  <a:chOff x="3916074" y="4981575"/>
                  <a:chExt cx="228600" cy="228600"/>
                </a:xfrm>
              </p:grpSpPr>
              <p:sp>
                <p:nvSpPr>
                  <p:cNvPr id="1278" name="Shape 1278"/>
                  <p:cNvSpPr/>
                  <p:nvPr/>
                </p:nvSpPr>
                <p:spPr>
                  <a:xfrm>
                    <a:off x="3916074" y="4981575"/>
                    <a:ext cx="228600" cy="228600"/>
                  </a:xfrm>
                  <a:prstGeom prst="ellipse">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9" name="Shape 1279"/>
                  <p:cNvSpPr/>
                  <p:nvPr/>
                </p:nvSpPr>
                <p:spPr>
                  <a:xfrm>
                    <a:off x="3973224" y="5038725"/>
                    <a:ext cx="114300" cy="114300"/>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280" name="Shape 1280"/>
              <p:cNvCxnSpPr>
                <a:stCxn id="1269" idx="1"/>
              </p:cNvCxnSpPr>
              <p:nvPr/>
            </p:nvCxnSpPr>
            <p:spPr>
              <a:xfrm>
                <a:off x="1443643" y="4132811"/>
                <a:ext cx="647700" cy="0"/>
              </a:xfrm>
              <a:prstGeom prst="straightConnector1">
                <a:avLst/>
              </a:prstGeom>
              <a:noFill/>
              <a:ln w="19050" cap="flat" cmpd="sng">
                <a:solidFill>
                  <a:srgbClr val="3A3838"/>
                </a:solidFill>
                <a:prstDash val="solid"/>
                <a:miter lim="800000"/>
                <a:headEnd type="none" w="sm" len="sm"/>
                <a:tailEnd type="none" w="sm" len="sm"/>
              </a:ln>
            </p:spPr>
          </p:cxnSp>
          <p:cxnSp>
            <p:nvCxnSpPr>
              <p:cNvPr id="1281" name="Shape 1281"/>
              <p:cNvCxnSpPr/>
              <p:nvPr/>
            </p:nvCxnSpPr>
            <p:spPr>
              <a:xfrm rot="10800000" flipH="1">
                <a:off x="1443643" y="446437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282" name="Shape 1282"/>
              <p:cNvCxnSpPr/>
              <p:nvPr/>
            </p:nvCxnSpPr>
            <p:spPr>
              <a:xfrm rot="10800000" flipH="1">
                <a:off x="1443643" y="475783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283" name="Shape 1283"/>
              <p:cNvCxnSpPr/>
              <p:nvPr/>
            </p:nvCxnSpPr>
            <p:spPr>
              <a:xfrm rot="10800000" flipH="1">
                <a:off x="1443643" y="5070341"/>
                <a:ext cx="647554" cy="1"/>
              </a:xfrm>
              <a:prstGeom prst="straightConnector1">
                <a:avLst/>
              </a:prstGeom>
              <a:noFill/>
              <a:ln w="19050" cap="flat" cmpd="sng">
                <a:solidFill>
                  <a:srgbClr val="3A3838"/>
                </a:solidFill>
                <a:prstDash val="solid"/>
                <a:miter lim="800000"/>
                <a:headEnd type="none" w="sm" len="sm"/>
                <a:tailEnd type="none" w="sm" len="sm"/>
              </a:ln>
            </p:spPr>
          </p:cxnSp>
        </p:grpSp>
        <p:grpSp>
          <p:nvGrpSpPr>
            <p:cNvPr id="1284" name="Shape 1284"/>
            <p:cNvGrpSpPr/>
            <p:nvPr/>
          </p:nvGrpSpPr>
          <p:grpSpPr>
            <a:xfrm>
              <a:off x="9929819" y="3877137"/>
              <a:ext cx="1401668" cy="2484671"/>
              <a:chOff x="1370149" y="3840730"/>
              <a:chExt cx="1158404" cy="2484671"/>
            </a:xfrm>
          </p:grpSpPr>
          <p:grpSp>
            <p:nvGrpSpPr>
              <p:cNvPr id="1285" name="Shape 1285"/>
              <p:cNvGrpSpPr/>
              <p:nvPr/>
            </p:nvGrpSpPr>
            <p:grpSpPr>
              <a:xfrm>
                <a:off x="1370149" y="3840730"/>
                <a:ext cx="1158404" cy="2484671"/>
                <a:chOff x="13146294" y="3458929"/>
                <a:chExt cx="933450" cy="1638300"/>
              </a:xfrm>
            </p:grpSpPr>
            <p:sp>
              <p:nvSpPr>
                <p:cNvPr id="1286" name="Shape 1286"/>
                <p:cNvSpPr/>
                <p:nvPr/>
              </p:nvSpPr>
              <p:spPr>
                <a:xfrm>
                  <a:off x="13146294" y="3458929"/>
                  <a:ext cx="933450" cy="1638300"/>
                </a:xfrm>
                <a:prstGeom prst="roundRect">
                  <a:avLst>
                    <a:gd name="adj" fmla="val 6463"/>
                  </a:avLst>
                </a:prstGeom>
                <a:solidFill>
                  <a:srgbClr val="0EC07D"/>
                </a:solidFill>
                <a:ln w="12700" cap="flat" cmpd="sng">
                  <a:solidFill>
                    <a:srgbClr val="31538F"/>
                  </a:solidFill>
                  <a:prstDash val="solid"/>
                  <a:miter lim="800000"/>
                  <a:headEnd type="none" w="sm" len="sm"/>
                  <a:tailEnd type="none" w="sm" len="sm"/>
                </a:ln>
              </p:spPr>
              <p:txBody>
                <a:bodyPr spcFirstLastPara="1" wrap="square" lIns="91425" tIns="45700" rIns="91425" bIns="548625" anchor="b" anchorCtr="0">
                  <a:noAutofit/>
                </a:bodyPr>
                <a:lstStyle/>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800" b="0" i="0" u="none" strike="noStrike" cap="none">
                    <a:solidFill>
                      <a:srgbClr val="3A3838"/>
                    </a:solidFill>
                    <a:latin typeface="Arial"/>
                    <a:ea typeface="Arial"/>
                    <a:cs typeface="Arial"/>
                    <a:sym typeface="Arial"/>
                  </a:endParaRPr>
                </a:p>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a:solidFill>
                        <a:srgbClr val="3A3838"/>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1287" name="Shape 1287"/>
                <p:cNvSpPr/>
                <p:nvPr/>
              </p:nvSpPr>
              <p:spPr>
                <a:xfrm>
                  <a:off x="13205516" y="354882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8" name="Shape 1288"/>
                <p:cNvSpPr/>
                <p:nvPr/>
              </p:nvSpPr>
              <p:spPr>
                <a:xfrm>
                  <a:off x="13205516" y="375420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9" name="Shape 1289"/>
                <p:cNvSpPr/>
                <p:nvPr/>
              </p:nvSpPr>
              <p:spPr>
                <a:xfrm>
                  <a:off x="13205516" y="3959579"/>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0" name="Shape 1290"/>
                <p:cNvSpPr/>
                <p:nvPr/>
              </p:nvSpPr>
              <p:spPr>
                <a:xfrm>
                  <a:off x="13205516" y="4164954"/>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1" name="Shape 1291"/>
                <p:cNvSpPr/>
                <p:nvPr/>
              </p:nvSpPr>
              <p:spPr>
                <a:xfrm>
                  <a:off x="13874008" y="362196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2" name="Shape 1292"/>
                <p:cNvSpPr/>
                <p:nvPr/>
              </p:nvSpPr>
              <p:spPr>
                <a:xfrm>
                  <a:off x="13874008" y="38277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3" name="Shape 1293"/>
                <p:cNvSpPr/>
                <p:nvPr/>
              </p:nvSpPr>
              <p:spPr>
                <a:xfrm>
                  <a:off x="13874008" y="401820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4" name="Shape 1294"/>
                <p:cNvSpPr/>
                <p:nvPr/>
              </p:nvSpPr>
              <p:spPr>
                <a:xfrm>
                  <a:off x="13874008" y="4216322"/>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95" name="Shape 1295"/>
                <p:cNvGrpSpPr/>
                <p:nvPr/>
              </p:nvGrpSpPr>
              <p:grpSpPr>
                <a:xfrm>
                  <a:off x="13498719" y="4780013"/>
                  <a:ext cx="228600" cy="228600"/>
                  <a:chOff x="3916074" y="4981575"/>
                  <a:chExt cx="228600" cy="228600"/>
                </a:xfrm>
              </p:grpSpPr>
              <p:sp>
                <p:nvSpPr>
                  <p:cNvPr id="1296" name="Shape 1296"/>
                  <p:cNvSpPr/>
                  <p:nvPr/>
                </p:nvSpPr>
                <p:spPr>
                  <a:xfrm>
                    <a:off x="3916074" y="4981575"/>
                    <a:ext cx="228600" cy="228600"/>
                  </a:xfrm>
                  <a:prstGeom prst="ellipse">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7" name="Shape 1297"/>
                  <p:cNvSpPr/>
                  <p:nvPr/>
                </p:nvSpPr>
                <p:spPr>
                  <a:xfrm>
                    <a:off x="3973224" y="5038725"/>
                    <a:ext cx="114300" cy="114300"/>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5486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298" name="Shape 1298"/>
              <p:cNvCxnSpPr>
                <a:stCxn id="1287" idx="1"/>
              </p:cNvCxnSpPr>
              <p:nvPr/>
            </p:nvCxnSpPr>
            <p:spPr>
              <a:xfrm>
                <a:off x="1443643" y="4132811"/>
                <a:ext cx="647700" cy="0"/>
              </a:xfrm>
              <a:prstGeom prst="straightConnector1">
                <a:avLst/>
              </a:prstGeom>
              <a:noFill/>
              <a:ln w="19050" cap="flat" cmpd="sng">
                <a:solidFill>
                  <a:srgbClr val="3A3838"/>
                </a:solidFill>
                <a:prstDash val="solid"/>
                <a:miter lim="800000"/>
                <a:headEnd type="none" w="sm" len="sm"/>
                <a:tailEnd type="none" w="sm" len="sm"/>
              </a:ln>
            </p:spPr>
          </p:cxnSp>
          <p:cxnSp>
            <p:nvCxnSpPr>
              <p:cNvPr id="1299" name="Shape 1299"/>
              <p:cNvCxnSpPr/>
              <p:nvPr/>
            </p:nvCxnSpPr>
            <p:spPr>
              <a:xfrm rot="10800000" flipH="1">
                <a:off x="1443643" y="446437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300" name="Shape 1300"/>
              <p:cNvCxnSpPr/>
              <p:nvPr/>
            </p:nvCxnSpPr>
            <p:spPr>
              <a:xfrm rot="10800000" flipH="1">
                <a:off x="1443643" y="4757831"/>
                <a:ext cx="647554" cy="1"/>
              </a:xfrm>
              <a:prstGeom prst="straightConnector1">
                <a:avLst/>
              </a:prstGeom>
              <a:noFill/>
              <a:ln w="19050" cap="flat" cmpd="sng">
                <a:solidFill>
                  <a:srgbClr val="3A3838"/>
                </a:solidFill>
                <a:prstDash val="solid"/>
                <a:miter lim="800000"/>
                <a:headEnd type="none" w="sm" len="sm"/>
                <a:tailEnd type="none" w="sm" len="sm"/>
              </a:ln>
            </p:spPr>
          </p:cxnSp>
          <p:cxnSp>
            <p:nvCxnSpPr>
              <p:cNvPr id="1301" name="Shape 1301"/>
              <p:cNvCxnSpPr/>
              <p:nvPr/>
            </p:nvCxnSpPr>
            <p:spPr>
              <a:xfrm rot="10800000" flipH="1">
                <a:off x="1443643" y="5070341"/>
                <a:ext cx="647554" cy="1"/>
              </a:xfrm>
              <a:prstGeom prst="straightConnector1">
                <a:avLst/>
              </a:prstGeom>
              <a:noFill/>
              <a:ln w="19050" cap="flat" cmpd="sng">
                <a:solidFill>
                  <a:srgbClr val="3A3838"/>
                </a:solidFill>
                <a:prstDash val="solid"/>
                <a:miter lim="800000"/>
                <a:headEnd type="none" w="sm" len="sm"/>
                <a:tailEnd type="none" w="sm" len="sm"/>
              </a:ln>
            </p:spPr>
          </p:cxnSp>
        </p:grpSp>
        <p:sp>
          <p:nvSpPr>
            <p:cNvPr id="1302" name="Shape 1302"/>
            <p:cNvSpPr/>
            <p:nvPr/>
          </p:nvSpPr>
          <p:spPr>
            <a:xfrm>
              <a:off x="1339716" y="2999672"/>
              <a:ext cx="6279886" cy="851363"/>
            </a:xfrm>
            <a:custGeom>
              <a:avLst/>
              <a:gdLst/>
              <a:ahLst/>
              <a:cxnLst/>
              <a:rect l="0" t="0" r="0" b="0"/>
              <a:pathLst>
                <a:path w="6696454" h="851363" extrusionOk="0">
                  <a:moveTo>
                    <a:pt x="14300" y="851363"/>
                  </a:moveTo>
                  <a:cubicBezTo>
                    <a:pt x="-15008" y="634486"/>
                    <a:pt x="-44315" y="417609"/>
                    <a:pt x="418747" y="288655"/>
                  </a:cubicBezTo>
                  <a:cubicBezTo>
                    <a:pt x="881809" y="159701"/>
                    <a:pt x="1866547" y="115740"/>
                    <a:pt x="2792670" y="77640"/>
                  </a:cubicBezTo>
                  <a:cubicBezTo>
                    <a:pt x="3718793" y="39540"/>
                    <a:pt x="5324854" y="-65968"/>
                    <a:pt x="5975485" y="60055"/>
                  </a:cubicBezTo>
                  <a:cubicBezTo>
                    <a:pt x="6626116" y="186078"/>
                    <a:pt x="6579223" y="701893"/>
                    <a:pt x="6696454" y="833778"/>
                  </a:cubicBez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03" name="Shape 1303"/>
            <p:cNvSpPr/>
            <p:nvPr/>
          </p:nvSpPr>
          <p:spPr>
            <a:xfrm flipH="1">
              <a:off x="1939039" y="3392148"/>
              <a:ext cx="2973995" cy="492435"/>
            </a:xfrm>
            <a:custGeom>
              <a:avLst/>
              <a:gdLst/>
              <a:ahLst/>
              <a:cxnLst/>
              <a:rect l="0" t="0" r="0" b="0"/>
              <a:pathLst>
                <a:path w="6696454" h="851363" extrusionOk="0">
                  <a:moveTo>
                    <a:pt x="14300" y="851363"/>
                  </a:moveTo>
                  <a:cubicBezTo>
                    <a:pt x="-15008" y="634486"/>
                    <a:pt x="-44315" y="417609"/>
                    <a:pt x="418747" y="288655"/>
                  </a:cubicBezTo>
                  <a:cubicBezTo>
                    <a:pt x="881809" y="159701"/>
                    <a:pt x="1866547" y="115740"/>
                    <a:pt x="2792670" y="77640"/>
                  </a:cubicBezTo>
                  <a:cubicBezTo>
                    <a:pt x="3718793" y="39540"/>
                    <a:pt x="5324854" y="-65968"/>
                    <a:pt x="5975485" y="60055"/>
                  </a:cubicBezTo>
                  <a:cubicBezTo>
                    <a:pt x="6626116" y="186078"/>
                    <a:pt x="6579223" y="701893"/>
                    <a:pt x="6696454" y="833778"/>
                  </a:cubicBez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304" name="Shape 1304"/>
          <p:cNvSpPr/>
          <p:nvPr/>
        </p:nvSpPr>
        <p:spPr>
          <a:xfrm>
            <a:off x="9215653" y="2422236"/>
            <a:ext cx="2803478" cy="5369023"/>
          </a:xfrm>
          <a:prstGeom prst="mathMultiply">
            <a:avLst>
              <a:gd name="adj1" fmla="val 3532"/>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Shape 131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9</a:t>
            </a:r>
            <a:r>
              <a:rPr lang="en-US" sz="2800" b="1" i="0" u="none" strike="noStrike" cap="none">
                <a:solidFill>
                  <a:schemeClr val="dk2"/>
                </a:solidFill>
                <a:latin typeface="Arial"/>
                <a:ea typeface="Arial"/>
                <a:cs typeface="Arial"/>
                <a:sym typeface="Arial"/>
              </a:rPr>
              <a:t>.1. Fault Tolerance in Hadoop</a:t>
            </a:r>
            <a:endParaRPr sz="2800" b="1" i="0" u="none" strike="noStrike" cap="none">
              <a:solidFill>
                <a:schemeClr val="dk2"/>
              </a:solidFill>
              <a:latin typeface="Arial"/>
              <a:ea typeface="Arial"/>
              <a:cs typeface="Arial"/>
              <a:sym typeface="Arial"/>
            </a:endParaRPr>
          </a:p>
        </p:txBody>
      </p:sp>
      <p:sp>
        <p:nvSpPr>
          <p:cNvPr id="1311" name="Shape 131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312" name="Shape 1312"/>
          <p:cNvSpPr txBox="1">
            <a:spLocks noGrp="1"/>
          </p:cNvSpPr>
          <p:nvPr>
            <p:ph type="body" idx="2"/>
          </p:nvPr>
        </p:nvSpPr>
        <p:spPr>
          <a:xfrm>
            <a:off x="514350" y="1304995"/>
            <a:ext cx="4040061"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Hadoop Distributed File System - composed of NameNode (master node) and DataNodes (slave nodes).</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NameNode - single central node, containing all the information of the Hadoop system.</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DataNodes  - several Data Nodes that have the data stored in them as blocks. Same data located in multiple DataNodes.</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Fault Tolerance achieved by: Replication and Checkpointing.</a:t>
            </a:r>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313" name="Shape 1313"/>
          <p:cNvGrpSpPr/>
          <p:nvPr/>
        </p:nvGrpSpPr>
        <p:grpSpPr>
          <a:xfrm>
            <a:off x="4819650" y="1135012"/>
            <a:ext cx="7657698" cy="5594688"/>
            <a:chOff x="4819650" y="1135012"/>
            <a:chExt cx="7657698" cy="5594688"/>
          </a:xfrm>
        </p:grpSpPr>
        <p:sp>
          <p:nvSpPr>
            <p:cNvPr id="1314" name="Shape 1314"/>
            <p:cNvSpPr/>
            <p:nvPr/>
          </p:nvSpPr>
          <p:spPr>
            <a:xfrm>
              <a:off x="4819650" y="1135012"/>
              <a:ext cx="7372350" cy="5303888"/>
            </a:xfrm>
            <a:prstGeom prst="roundRect">
              <a:avLst>
                <a:gd name="adj" fmla="val 3501"/>
              </a:avLst>
            </a:prstGeom>
            <a:solidFill>
              <a:schemeClr val="lt1"/>
            </a:solidFill>
            <a:ln w="38100" cap="flat" cmpd="sng">
              <a:solidFill>
                <a:srgbClr val="D0CEC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EC07D"/>
                </a:buClr>
                <a:buSzPts val="2400"/>
                <a:buFont typeface="Arial"/>
                <a:buNone/>
              </a:pPr>
              <a:r>
                <a:rPr lang="en-US" sz="2400" b="1" i="0" u="none" strike="noStrike" cap="none">
                  <a:solidFill>
                    <a:srgbClr val="0EC07D"/>
                  </a:solidFill>
                  <a:latin typeface="Arial"/>
                  <a:ea typeface="Arial"/>
                  <a:cs typeface="Arial"/>
                  <a:sym typeface="Arial"/>
                </a:rPr>
                <a:t>Fault Tolerance (DataNode Failure)</a:t>
              </a:r>
              <a:endParaRPr sz="2400" b="1" i="0" u="none" strike="noStrike" cap="none">
                <a:solidFill>
                  <a:srgbClr val="0EC07D"/>
                </a:solidFill>
                <a:latin typeface="Arial"/>
                <a:ea typeface="Arial"/>
                <a:cs typeface="Arial"/>
                <a:sym typeface="Arial"/>
              </a:endParaRPr>
            </a:p>
          </p:txBody>
        </p:sp>
        <p:sp>
          <p:nvSpPr>
            <p:cNvPr id="1315" name="Shape 1315"/>
            <p:cNvSpPr/>
            <p:nvPr/>
          </p:nvSpPr>
          <p:spPr>
            <a:xfrm>
              <a:off x="7574800" y="1925254"/>
              <a:ext cx="1648460" cy="647700"/>
            </a:xfrm>
            <a:prstGeom prst="roundRect">
              <a:avLst>
                <a:gd name="adj" fmla="val 16667"/>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NameNode</a:t>
              </a:r>
              <a:endParaRPr sz="1800" b="0" i="0" u="none" strike="noStrike" cap="none">
                <a:solidFill>
                  <a:schemeClr val="dk1"/>
                </a:solidFill>
                <a:latin typeface="Arial"/>
                <a:ea typeface="Arial"/>
                <a:cs typeface="Arial"/>
                <a:sym typeface="Arial"/>
              </a:endParaRPr>
            </a:p>
          </p:txBody>
        </p:sp>
        <p:sp>
          <p:nvSpPr>
            <p:cNvPr id="1316" name="Shape 1316"/>
            <p:cNvSpPr/>
            <p:nvPr/>
          </p:nvSpPr>
          <p:spPr>
            <a:xfrm>
              <a:off x="10081505" y="1946391"/>
              <a:ext cx="1648460" cy="647700"/>
            </a:xfrm>
            <a:prstGeom prst="roundRect">
              <a:avLst>
                <a:gd name="adj" fmla="val 16667"/>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BackupNode</a:t>
              </a:r>
              <a:endParaRPr sz="1800" b="0" i="0" u="none" strike="noStrike" cap="none">
                <a:solidFill>
                  <a:schemeClr val="dk1"/>
                </a:solidFill>
                <a:latin typeface="Arial"/>
                <a:ea typeface="Arial"/>
                <a:cs typeface="Arial"/>
                <a:sym typeface="Arial"/>
              </a:endParaRPr>
            </a:p>
          </p:txBody>
        </p:sp>
        <p:grpSp>
          <p:nvGrpSpPr>
            <p:cNvPr id="1317" name="Shape 1317"/>
            <p:cNvGrpSpPr/>
            <p:nvPr/>
          </p:nvGrpSpPr>
          <p:grpSpPr>
            <a:xfrm>
              <a:off x="4948767" y="4837992"/>
              <a:ext cx="7089652" cy="1252881"/>
              <a:chOff x="4701117" y="4949891"/>
              <a:chExt cx="7089652" cy="1252881"/>
            </a:xfrm>
          </p:grpSpPr>
          <p:sp>
            <p:nvSpPr>
              <p:cNvPr id="1318" name="Shape 1318"/>
              <p:cNvSpPr/>
              <p:nvPr/>
            </p:nvSpPr>
            <p:spPr>
              <a:xfrm>
                <a:off x="4701117" y="4949891"/>
                <a:ext cx="1238066" cy="1252881"/>
              </a:xfrm>
              <a:prstGeom prst="roundRect">
                <a:avLst>
                  <a:gd name="adj" fmla="val 9040"/>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DataNode</a:t>
                </a:r>
                <a:endParaRPr sz="1600" b="1" i="0" u="none" strike="noStrike" cap="none">
                  <a:solidFill>
                    <a:schemeClr val="dk1"/>
                  </a:solidFill>
                  <a:latin typeface="Arial"/>
                  <a:ea typeface="Arial"/>
                  <a:cs typeface="Arial"/>
                  <a:sym typeface="Arial"/>
                </a:endParaRPr>
              </a:p>
            </p:txBody>
          </p:sp>
          <p:sp>
            <p:nvSpPr>
              <p:cNvPr id="1319" name="Shape 1319"/>
              <p:cNvSpPr/>
              <p:nvPr/>
            </p:nvSpPr>
            <p:spPr>
              <a:xfrm>
                <a:off x="4757617" y="5362122"/>
                <a:ext cx="346239" cy="334698"/>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0" name="Shape 1320"/>
              <p:cNvSpPr/>
              <p:nvPr/>
            </p:nvSpPr>
            <p:spPr>
              <a:xfrm>
                <a:off x="5142088" y="5362122"/>
                <a:ext cx="346239" cy="334698"/>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1" name="Shape 1321"/>
              <p:cNvSpPr/>
              <p:nvPr/>
            </p:nvSpPr>
            <p:spPr>
              <a:xfrm>
                <a:off x="5526558" y="5362122"/>
                <a:ext cx="346239" cy="334698"/>
              </a:xfrm>
              <a:prstGeom prst="roundRect">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2" name="Shape 1322"/>
              <p:cNvSpPr/>
              <p:nvPr/>
            </p:nvSpPr>
            <p:spPr>
              <a:xfrm>
                <a:off x="4757617" y="5798453"/>
                <a:ext cx="346239" cy="334698"/>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3" name="Shape 1323"/>
              <p:cNvSpPr/>
              <p:nvPr/>
            </p:nvSpPr>
            <p:spPr>
              <a:xfrm>
                <a:off x="6164014" y="4949891"/>
                <a:ext cx="1238066" cy="1252881"/>
              </a:xfrm>
              <a:prstGeom prst="roundRect">
                <a:avLst>
                  <a:gd name="adj" fmla="val 9040"/>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DataNode</a:t>
                </a:r>
                <a:endParaRPr sz="1600" b="1" i="0" u="none" strike="noStrike" cap="none">
                  <a:solidFill>
                    <a:schemeClr val="dk1"/>
                  </a:solidFill>
                  <a:latin typeface="Arial"/>
                  <a:ea typeface="Arial"/>
                  <a:cs typeface="Arial"/>
                  <a:sym typeface="Arial"/>
                </a:endParaRPr>
              </a:p>
            </p:txBody>
          </p:sp>
          <p:sp>
            <p:nvSpPr>
              <p:cNvPr id="1324" name="Shape 1324"/>
              <p:cNvSpPr/>
              <p:nvPr/>
            </p:nvSpPr>
            <p:spPr>
              <a:xfrm>
                <a:off x="6220514" y="5362122"/>
                <a:ext cx="346239" cy="334698"/>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5" name="Shape 1325"/>
              <p:cNvSpPr/>
              <p:nvPr/>
            </p:nvSpPr>
            <p:spPr>
              <a:xfrm>
                <a:off x="6604985" y="5362122"/>
                <a:ext cx="346239" cy="334698"/>
              </a:xfrm>
              <a:prstGeom prst="roundRect">
                <a:avLst>
                  <a:gd name="adj" fmla="val 16667"/>
                </a:avLst>
              </a:pr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6" name="Shape 1326"/>
              <p:cNvSpPr/>
              <p:nvPr/>
            </p:nvSpPr>
            <p:spPr>
              <a:xfrm>
                <a:off x="6989455" y="5362122"/>
                <a:ext cx="346239" cy="334698"/>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7" name="Shape 1327"/>
              <p:cNvSpPr/>
              <p:nvPr/>
            </p:nvSpPr>
            <p:spPr>
              <a:xfrm>
                <a:off x="7626911" y="4949891"/>
                <a:ext cx="1238066" cy="1252881"/>
              </a:xfrm>
              <a:prstGeom prst="roundRect">
                <a:avLst>
                  <a:gd name="adj" fmla="val 9040"/>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DataNode</a:t>
                </a:r>
                <a:endParaRPr sz="1600" b="1" i="0" u="none" strike="noStrike" cap="none">
                  <a:solidFill>
                    <a:schemeClr val="dk1"/>
                  </a:solidFill>
                  <a:latin typeface="Arial"/>
                  <a:ea typeface="Arial"/>
                  <a:cs typeface="Arial"/>
                  <a:sym typeface="Arial"/>
                </a:endParaRPr>
              </a:p>
            </p:txBody>
          </p:sp>
          <p:sp>
            <p:nvSpPr>
              <p:cNvPr id="1328" name="Shape 1328"/>
              <p:cNvSpPr/>
              <p:nvPr/>
            </p:nvSpPr>
            <p:spPr>
              <a:xfrm>
                <a:off x="7683411" y="5362122"/>
                <a:ext cx="346239" cy="334698"/>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29" name="Shape 1329"/>
              <p:cNvSpPr/>
              <p:nvPr/>
            </p:nvSpPr>
            <p:spPr>
              <a:xfrm>
                <a:off x="8067882" y="5362122"/>
                <a:ext cx="346239" cy="334698"/>
              </a:xfrm>
              <a:prstGeom prst="roundRect">
                <a:avLst>
                  <a:gd name="adj" fmla="val 16667"/>
                </a:avLst>
              </a:prstGeom>
              <a:solidFill>
                <a:srgbClr val="8FAA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0" name="Shape 1330"/>
              <p:cNvSpPr/>
              <p:nvPr/>
            </p:nvSpPr>
            <p:spPr>
              <a:xfrm>
                <a:off x="8452352" y="5362122"/>
                <a:ext cx="346239" cy="334698"/>
              </a:xfrm>
              <a:prstGeom prst="roundRect">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1" name="Shape 1331"/>
              <p:cNvSpPr/>
              <p:nvPr/>
            </p:nvSpPr>
            <p:spPr>
              <a:xfrm>
                <a:off x="7683411" y="5798453"/>
                <a:ext cx="346239" cy="334698"/>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2" name="Shape 1332"/>
              <p:cNvSpPr/>
              <p:nvPr/>
            </p:nvSpPr>
            <p:spPr>
              <a:xfrm>
                <a:off x="9089807" y="4949891"/>
                <a:ext cx="1238066" cy="1252881"/>
              </a:xfrm>
              <a:prstGeom prst="roundRect">
                <a:avLst>
                  <a:gd name="adj" fmla="val 9040"/>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DataNode</a:t>
                </a:r>
                <a:endParaRPr sz="1600" b="1" i="0" u="none" strike="noStrike" cap="none">
                  <a:solidFill>
                    <a:schemeClr val="dk1"/>
                  </a:solidFill>
                  <a:latin typeface="Arial"/>
                  <a:ea typeface="Arial"/>
                  <a:cs typeface="Arial"/>
                  <a:sym typeface="Arial"/>
                </a:endParaRPr>
              </a:p>
            </p:txBody>
          </p:sp>
          <p:sp>
            <p:nvSpPr>
              <p:cNvPr id="1333" name="Shape 1333"/>
              <p:cNvSpPr/>
              <p:nvPr/>
            </p:nvSpPr>
            <p:spPr>
              <a:xfrm>
                <a:off x="9146307" y="5362122"/>
                <a:ext cx="346239" cy="334698"/>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4" name="Shape 1334"/>
              <p:cNvSpPr/>
              <p:nvPr/>
            </p:nvSpPr>
            <p:spPr>
              <a:xfrm>
                <a:off x="9530778" y="5362122"/>
                <a:ext cx="346239" cy="334698"/>
              </a:xfrm>
              <a:prstGeom prst="roundRect">
                <a:avLst>
                  <a:gd name="adj" fmla="val 16667"/>
                </a:avLst>
              </a:prstGeom>
              <a:solidFill>
                <a:srgbClr val="8FAA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5" name="Shape 1335"/>
              <p:cNvSpPr/>
              <p:nvPr/>
            </p:nvSpPr>
            <p:spPr>
              <a:xfrm>
                <a:off x="9915248" y="5362122"/>
                <a:ext cx="346239" cy="334698"/>
              </a:xfrm>
              <a:prstGeom prst="roundRect">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6" name="Shape 1336"/>
              <p:cNvSpPr/>
              <p:nvPr/>
            </p:nvSpPr>
            <p:spPr>
              <a:xfrm>
                <a:off x="9146307" y="5798453"/>
                <a:ext cx="346239" cy="334698"/>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7" name="Shape 1337"/>
              <p:cNvSpPr/>
              <p:nvPr/>
            </p:nvSpPr>
            <p:spPr>
              <a:xfrm>
                <a:off x="10552703" y="4949891"/>
                <a:ext cx="1238066" cy="1252881"/>
              </a:xfrm>
              <a:prstGeom prst="roundRect">
                <a:avLst>
                  <a:gd name="adj" fmla="val 9040"/>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DataNode</a:t>
                </a:r>
                <a:endParaRPr sz="1600" b="1" i="0" u="none" strike="noStrike" cap="none">
                  <a:solidFill>
                    <a:schemeClr val="dk1"/>
                  </a:solidFill>
                  <a:latin typeface="Arial"/>
                  <a:ea typeface="Arial"/>
                  <a:cs typeface="Arial"/>
                  <a:sym typeface="Arial"/>
                </a:endParaRPr>
              </a:p>
            </p:txBody>
          </p:sp>
          <p:sp>
            <p:nvSpPr>
              <p:cNvPr id="1338" name="Shape 1338"/>
              <p:cNvSpPr/>
              <p:nvPr/>
            </p:nvSpPr>
            <p:spPr>
              <a:xfrm>
                <a:off x="10609203" y="5362122"/>
                <a:ext cx="346239" cy="334698"/>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39" name="Shape 1339"/>
              <p:cNvSpPr/>
              <p:nvPr/>
            </p:nvSpPr>
            <p:spPr>
              <a:xfrm>
                <a:off x="10993674" y="5362122"/>
                <a:ext cx="346239" cy="334698"/>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340" name="Shape 1340"/>
              <p:cNvSpPr/>
              <p:nvPr/>
            </p:nvSpPr>
            <p:spPr>
              <a:xfrm>
                <a:off x="11378144" y="5362122"/>
                <a:ext cx="346239" cy="334698"/>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cxnSp>
          <p:nvCxnSpPr>
            <p:cNvPr id="1341" name="Shape 1341"/>
            <p:cNvCxnSpPr/>
            <p:nvPr/>
          </p:nvCxnSpPr>
          <p:spPr>
            <a:xfrm>
              <a:off x="9222989" y="2249104"/>
              <a:ext cx="881228" cy="0"/>
            </a:xfrm>
            <a:prstGeom prst="straightConnector1">
              <a:avLst/>
            </a:prstGeom>
            <a:noFill/>
            <a:ln w="38100" cap="flat" cmpd="sng">
              <a:solidFill>
                <a:srgbClr val="3A3838"/>
              </a:solidFill>
              <a:prstDash val="solid"/>
              <a:miter lim="800000"/>
              <a:headEnd type="triangle" w="lg" len="lg"/>
              <a:tailEnd type="triangle" w="lg" len="lg"/>
            </a:ln>
          </p:spPr>
        </p:cxnSp>
        <p:cxnSp>
          <p:nvCxnSpPr>
            <p:cNvPr id="1342" name="Shape 1342"/>
            <p:cNvCxnSpPr>
              <a:stCxn id="1318" idx="0"/>
            </p:cNvCxnSpPr>
            <p:nvPr/>
          </p:nvCxnSpPr>
          <p:spPr>
            <a:xfrm rot="10800000" flipH="1">
              <a:off x="5567800" y="2648892"/>
              <a:ext cx="2355000" cy="2189100"/>
            </a:xfrm>
            <a:prstGeom prst="straightConnector1">
              <a:avLst/>
            </a:prstGeom>
            <a:noFill/>
            <a:ln w="38100" cap="flat" cmpd="sng">
              <a:solidFill>
                <a:srgbClr val="757070"/>
              </a:solidFill>
              <a:prstDash val="dash"/>
              <a:miter lim="800000"/>
              <a:headEnd type="triangle" w="lg" len="lg"/>
              <a:tailEnd type="triangle" w="lg" len="lg"/>
            </a:ln>
          </p:spPr>
        </p:cxnSp>
        <p:cxnSp>
          <p:nvCxnSpPr>
            <p:cNvPr id="1343" name="Shape 1343"/>
            <p:cNvCxnSpPr>
              <a:stCxn id="1323" idx="0"/>
            </p:cNvCxnSpPr>
            <p:nvPr/>
          </p:nvCxnSpPr>
          <p:spPr>
            <a:xfrm rot="10800000" flipH="1">
              <a:off x="7030697" y="2607792"/>
              <a:ext cx="1063200" cy="2230200"/>
            </a:xfrm>
            <a:prstGeom prst="straightConnector1">
              <a:avLst/>
            </a:prstGeom>
            <a:noFill/>
            <a:ln w="38100" cap="flat" cmpd="sng">
              <a:solidFill>
                <a:srgbClr val="757070"/>
              </a:solidFill>
              <a:prstDash val="dash"/>
              <a:miter lim="800000"/>
              <a:headEnd type="triangle" w="lg" len="lg"/>
              <a:tailEnd type="triangle" w="lg" len="lg"/>
            </a:ln>
          </p:spPr>
        </p:cxnSp>
        <p:cxnSp>
          <p:nvCxnSpPr>
            <p:cNvPr id="1344" name="Shape 1344"/>
            <p:cNvCxnSpPr/>
            <p:nvPr/>
          </p:nvCxnSpPr>
          <p:spPr>
            <a:xfrm rot="10800000">
              <a:off x="8660398" y="2628901"/>
              <a:ext cx="1335693" cy="2209092"/>
            </a:xfrm>
            <a:prstGeom prst="straightConnector1">
              <a:avLst/>
            </a:prstGeom>
            <a:noFill/>
            <a:ln w="38100" cap="flat" cmpd="sng">
              <a:solidFill>
                <a:srgbClr val="757070"/>
              </a:solidFill>
              <a:prstDash val="dash"/>
              <a:miter lim="800000"/>
              <a:headEnd type="triangle" w="lg" len="lg"/>
              <a:tailEnd type="triangle" w="lg" len="lg"/>
            </a:ln>
          </p:spPr>
        </p:cxnSp>
        <p:cxnSp>
          <p:nvCxnSpPr>
            <p:cNvPr id="1345" name="Shape 1345"/>
            <p:cNvCxnSpPr>
              <a:stCxn id="1327" idx="0"/>
              <a:endCxn id="1315" idx="2"/>
            </p:cNvCxnSpPr>
            <p:nvPr/>
          </p:nvCxnSpPr>
          <p:spPr>
            <a:xfrm rot="10800000">
              <a:off x="8399094" y="2572992"/>
              <a:ext cx="94500" cy="2265000"/>
            </a:xfrm>
            <a:prstGeom prst="straightConnector1">
              <a:avLst/>
            </a:prstGeom>
            <a:noFill/>
            <a:ln w="38100" cap="flat" cmpd="sng">
              <a:solidFill>
                <a:srgbClr val="757070"/>
              </a:solidFill>
              <a:prstDash val="dash"/>
              <a:miter lim="800000"/>
              <a:headEnd type="triangle" w="lg" len="lg"/>
              <a:tailEnd type="triangle" w="lg" len="lg"/>
            </a:ln>
          </p:spPr>
        </p:cxnSp>
        <p:cxnSp>
          <p:nvCxnSpPr>
            <p:cNvPr id="1346" name="Shape 1346"/>
            <p:cNvCxnSpPr>
              <a:endCxn id="1337" idx="0"/>
            </p:cNvCxnSpPr>
            <p:nvPr/>
          </p:nvCxnSpPr>
          <p:spPr>
            <a:xfrm>
              <a:off x="8917986" y="2628792"/>
              <a:ext cx="2501400" cy="2209200"/>
            </a:xfrm>
            <a:prstGeom prst="straightConnector1">
              <a:avLst/>
            </a:prstGeom>
            <a:noFill/>
            <a:ln w="38100" cap="flat" cmpd="sng">
              <a:solidFill>
                <a:srgbClr val="757070"/>
              </a:solidFill>
              <a:prstDash val="dash"/>
              <a:miter lim="800000"/>
              <a:headEnd type="triangle" w="lg" len="lg"/>
              <a:tailEnd type="triangle" w="lg" len="lg"/>
            </a:ln>
          </p:spPr>
        </p:cxnSp>
        <p:sp>
          <p:nvSpPr>
            <p:cNvPr id="1347" name="Shape 1347"/>
            <p:cNvSpPr txBox="1"/>
            <p:nvPr/>
          </p:nvSpPr>
          <p:spPr>
            <a:xfrm>
              <a:off x="6020029" y="3449596"/>
              <a:ext cx="5046517" cy="707886"/>
            </a:xfrm>
            <a:prstGeom prst="rect">
              <a:avLst/>
            </a:prstGeom>
            <a:solidFill>
              <a:srgbClr val="47FF9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Blocks are auto-replicated on remaining nodes to satisfy replication factor</a:t>
              </a:r>
              <a:endParaRPr sz="2000" b="0" i="1" u="none" strike="noStrike" cap="none">
                <a:solidFill>
                  <a:schemeClr val="dk1"/>
                </a:solidFill>
                <a:latin typeface="Arial"/>
                <a:ea typeface="Arial"/>
                <a:cs typeface="Arial"/>
                <a:sym typeface="Arial"/>
              </a:endParaRPr>
            </a:p>
          </p:txBody>
        </p:sp>
        <p:sp>
          <p:nvSpPr>
            <p:cNvPr id="1348" name="Shape 1348"/>
            <p:cNvSpPr/>
            <p:nvPr/>
          </p:nvSpPr>
          <p:spPr>
            <a:xfrm>
              <a:off x="10373934" y="4199165"/>
              <a:ext cx="2103414" cy="2530535"/>
            </a:xfrm>
            <a:prstGeom prst="mathMultiply">
              <a:avLst>
                <a:gd name="adj1" fmla="val 836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49" name="Shape 1349"/>
            <p:cNvSpPr/>
            <p:nvPr/>
          </p:nvSpPr>
          <p:spPr>
            <a:xfrm>
              <a:off x="6632620" y="5584921"/>
              <a:ext cx="1313645" cy="336803"/>
            </a:xfrm>
            <a:custGeom>
              <a:avLst/>
              <a:gdLst/>
              <a:ahLst/>
              <a:cxnLst/>
              <a:rect l="0" t="0" r="0" b="0"/>
              <a:pathLst>
                <a:path w="1313645" h="373487" extrusionOk="0">
                  <a:moveTo>
                    <a:pt x="0" y="0"/>
                  </a:moveTo>
                  <a:lnTo>
                    <a:pt x="0" y="373487"/>
                  </a:lnTo>
                  <a:lnTo>
                    <a:pt x="1313645" y="373487"/>
                  </a:lnTo>
                </a:path>
              </a:pathLst>
            </a:custGeom>
            <a:noFill/>
            <a:ln w="28575" cap="flat" cmpd="sng">
              <a:solidFill>
                <a:srgbClr val="3A3838"/>
              </a:solidFill>
              <a:prstDash val="solid"/>
              <a:miter lim="800000"/>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50" name="Shape 1350"/>
            <p:cNvSpPr/>
            <p:nvPr/>
          </p:nvSpPr>
          <p:spPr>
            <a:xfrm>
              <a:off x="5357611" y="5432327"/>
              <a:ext cx="4043966" cy="437882"/>
            </a:xfrm>
            <a:custGeom>
              <a:avLst/>
              <a:gdLst/>
              <a:ahLst/>
              <a:cxnLst/>
              <a:rect l="0" t="0" r="0" b="0"/>
              <a:pathLst>
                <a:path w="4043966" h="437882" extrusionOk="0">
                  <a:moveTo>
                    <a:pt x="0" y="437882"/>
                  </a:moveTo>
                  <a:lnTo>
                    <a:pt x="3889420" y="309093"/>
                  </a:lnTo>
                  <a:lnTo>
                    <a:pt x="3889420" y="12879"/>
                  </a:lnTo>
                  <a:lnTo>
                    <a:pt x="4043966" y="0"/>
                  </a:lnTo>
                </a:path>
              </a:pathLst>
            </a:custGeom>
            <a:noFill/>
            <a:ln w="28575" cap="flat" cmpd="sng">
              <a:solidFill>
                <a:srgbClr val="8296B0"/>
              </a:solidFill>
              <a:prstDash val="solid"/>
              <a:miter lim="800000"/>
              <a:headEnd type="triangle" w="lg" len="lg"/>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51" name="Shape 1351"/>
            <p:cNvSpPr/>
            <p:nvPr/>
          </p:nvSpPr>
          <p:spPr>
            <a:xfrm>
              <a:off x="5830372" y="6050270"/>
              <a:ext cx="3751509" cy="296314"/>
            </a:xfrm>
            <a:custGeom>
              <a:avLst/>
              <a:gdLst/>
              <a:ahLst/>
              <a:cxnLst/>
              <a:rect l="0" t="0" r="0" b="0"/>
              <a:pathLst>
                <a:path w="3296992" h="128789" extrusionOk="0">
                  <a:moveTo>
                    <a:pt x="9757" y="23608"/>
                  </a:moveTo>
                  <a:lnTo>
                    <a:pt x="0" y="128789"/>
                  </a:lnTo>
                  <a:lnTo>
                    <a:pt x="3296992" y="128789"/>
                  </a:lnTo>
                  <a:lnTo>
                    <a:pt x="3284113" y="0"/>
                  </a:lnTo>
                </a:path>
              </a:pathLst>
            </a:custGeom>
            <a:noFill/>
            <a:ln w="28575" cap="flat" cmpd="sng">
              <a:solidFill>
                <a:srgbClr val="3A3838"/>
              </a:solidFill>
              <a:prstDash val="solid"/>
              <a:miter lim="800000"/>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33" name="Shape 73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734" name="Shape 73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Let us take a quick look at the topics we will cover in this module: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dirty="0"/>
              <a:t>The Big Data Ecosystem</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Scalable Storage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Scalable Processing Using </a:t>
            </a:r>
            <a:r>
              <a:rPr lang="en-US" sz="1800" b="0" i="0" u="none" strike="noStrike" cap="none" dirty="0" err="1">
                <a:solidFill>
                  <a:schemeClr val="dk1"/>
                </a:solidFill>
                <a:latin typeface="Arial"/>
                <a:ea typeface="Arial"/>
                <a:cs typeface="Arial"/>
                <a:sym typeface="Arial"/>
              </a:rPr>
              <a:t>MapReduce</a:t>
            </a:r>
            <a:endParaRPr sz="1800" b="0" i="0" u="none" strike="noStrike" cap="none" dirty="0">
              <a:solidFill>
                <a:schemeClr val="dk1"/>
              </a:solidFill>
              <a:latin typeface="Arial"/>
              <a:ea typeface="Arial"/>
              <a:cs typeface="Arial"/>
              <a:sym typeface="Arial"/>
            </a:endParaRPr>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Data Locality</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Resilience and Fault Tolerance</a:t>
            </a:r>
            <a:endParaRPr dirty="0"/>
          </a:p>
        </p:txBody>
      </p:sp>
      <p:pic>
        <p:nvPicPr>
          <p:cNvPr id="735" name="Shape 735"/>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Shape 135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358" name="Shape 135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a:p>
            <a:pPr marL="0" marR="0" lvl="0" indent="0" algn="l" rtl="0">
              <a:lnSpc>
                <a:spcPct val="100000"/>
              </a:lnSpc>
              <a:spcBef>
                <a:spcPts val="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359" name="Shape 1359"/>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Which of the following is a way to achieve fault tolerance in Hadoop?</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Checkpointing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Batch computing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Batch processing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None of the above</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Shape 13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366" name="Shape 13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1367" name="Shape 1367"/>
          <p:cNvSpPr txBox="1">
            <a:spLocks noGrp="1"/>
          </p:cNvSpPr>
          <p:nvPr>
            <p:ph type="body" idx="2"/>
          </p:nvPr>
        </p:nvSpPr>
        <p:spPr>
          <a:xfrm>
            <a:off x="6213746" y="1967241"/>
            <a:ext cx="5706705"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Scalability can be achieved in Big Data storage using NoSQL, object-oriented storage and hyperscale computing systems.</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basics of Big Data Processing.</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Scalable Data Processing using MapReduce; map and reduce tasks, MapReduce daemons: JobTracker and TaskTracker</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benefits of using MapReduce for data processing</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Implementation of Data locality for minimizing network congestion and achieving high throughputs. </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Resilience and fault tolerance in Big Data processing environments.</a:t>
            </a:r>
            <a:endParaRPr/>
          </a:p>
        </p:txBody>
      </p:sp>
      <p:pic>
        <p:nvPicPr>
          <p:cNvPr id="1368" name="Shape 1368"/>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Shape 1373"/>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457200" lvl="0" indent="-406400">
              <a:spcBef>
                <a:spcPts val="0"/>
              </a:spcBef>
              <a:spcAft>
                <a:spcPts val="0"/>
              </a:spcAft>
              <a:buSzPts val="2800"/>
              <a:buAutoNum type="arabicPeriod"/>
            </a:pPr>
            <a:r>
              <a:rPr lang="en-US"/>
              <a:t>The Big Data Ecosystem</a:t>
            </a:r>
            <a:endParaRPr/>
          </a:p>
        </p:txBody>
      </p:sp>
      <p:sp>
        <p:nvSpPr>
          <p:cNvPr id="742" name="Shape 742"/>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7:</a:t>
            </a:r>
            <a:r>
              <a:rPr lang="en-US"/>
              <a:t> Big Data Ecosystem</a:t>
            </a:r>
            <a:endParaRPr/>
          </a:p>
        </p:txBody>
      </p:sp>
      <p:sp>
        <p:nvSpPr>
          <p:cNvPr id="743" name="Shape 743"/>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a:spcBef>
                <a:spcPts val="0"/>
              </a:spcBef>
              <a:spcAft>
                <a:spcPts val="838"/>
              </a:spcAft>
              <a:buNone/>
            </a:pPr>
            <a:r>
              <a:rPr lang="en-US"/>
              <a:t> </a:t>
            </a:r>
            <a:endParaRPr/>
          </a:p>
        </p:txBody>
      </p:sp>
      <p:pic>
        <p:nvPicPr>
          <p:cNvPr id="744" name="Shape 744"/>
          <p:cNvPicPr preferRelativeResize="0"/>
          <p:nvPr/>
        </p:nvPicPr>
        <p:blipFill>
          <a:blip r:embed="rId3"/>
          <a:stretch>
            <a:fillRect/>
          </a:stretch>
        </p:blipFill>
        <p:spPr>
          <a:xfrm>
            <a:off x="1596571" y="1204215"/>
            <a:ext cx="8679543" cy="50423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 Big Data storage</a:t>
            </a:r>
            <a:endParaRPr sz="2800" b="1" i="0" u="none" strike="noStrike" cap="none">
              <a:solidFill>
                <a:schemeClr val="dk2"/>
              </a:solidFill>
              <a:latin typeface="Arial"/>
              <a:ea typeface="Arial"/>
              <a:cs typeface="Arial"/>
              <a:sym typeface="Arial"/>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752" name="Shape 752"/>
          <p:cNvSpPr txBox="1">
            <a:spLocks noGrp="1"/>
          </p:cNvSpPr>
          <p:nvPr>
            <p:ph type="body" idx="2"/>
          </p:nvPr>
        </p:nvSpPr>
        <p:spPr>
          <a:xfrm>
            <a:off x="514350" y="1304995"/>
            <a:ext cx="11478358"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exponential increase in the volume of data generated every day.</a:t>
            </a:r>
            <a:endParaRPr dirty="0"/>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Compute-and-storage architecture that collects and manages large data sets and enable real-time analytics.</a:t>
            </a:r>
            <a:endParaRPr dirty="0"/>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Factors to consider:</a:t>
            </a:r>
            <a:endParaRPr dirty="0"/>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a:p>
            <a:pPr marL="0" marR="0" lvl="0" indent="0" algn="l" rtl="0">
              <a:lnSpc>
                <a:spcPct val="9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53" name="Shape 753"/>
          <p:cNvSpPr txBox="1"/>
          <p:nvPr/>
        </p:nvSpPr>
        <p:spPr>
          <a:xfrm>
            <a:off x="12238825" y="6262572"/>
            <a:ext cx="1377600" cy="27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54" name="Shape 754"/>
          <p:cNvSpPr/>
          <p:nvPr/>
        </p:nvSpPr>
        <p:spPr>
          <a:xfrm>
            <a:off x="3736618" y="2510732"/>
            <a:ext cx="4862259"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Storage specs</a:t>
            </a:r>
            <a:endParaRPr/>
          </a:p>
        </p:txBody>
      </p:sp>
      <p:sp>
        <p:nvSpPr>
          <p:cNvPr id="755" name="Shape 755"/>
          <p:cNvSpPr/>
          <p:nvPr/>
        </p:nvSpPr>
        <p:spPr>
          <a:xfrm>
            <a:off x="3496951" y="2503064"/>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Shape 756"/>
          <p:cNvSpPr/>
          <p:nvPr/>
        </p:nvSpPr>
        <p:spPr>
          <a:xfrm>
            <a:off x="4316614" y="3066920"/>
            <a:ext cx="4282263"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Data Protection</a:t>
            </a:r>
            <a:endParaRPr/>
          </a:p>
        </p:txBody>
      </p:sp>
      <p:sp>
        <p:nvSpPr>
          <p:cNvPr id="757" name="Shape 757"/>
          <p:cNvSpPr/>
          <p:nvPr/>
        </p:nvSpPr>
        <p:spPr>
          <a:xfrm>
            <a:off x="4076947" y="3059251"/>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Shape 758"/>
          <p:cNvSpPr/>
          <p:nvPr/>
        </p:nvSpPr>
        <p:spPr>
          <a:xfrm>
            <a:off x="4698580" y="3623107"/>
            <a:ext cx="3900298"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Infrastructure choice</a:t>
            </a:r>
            <a:endParaRPr/>
          </a:p>
        </p:txBody>
      </p:sp>
      <p:sp>
        <p:nvSpPr>
          <p:cNvPr id="759" name="Shape 759"/>
          <p:cNvSpPr/>
          <p:nvPr/>
        </p:nvSpPr>
        <p:spPr>
          <a:xfrm>
            <a:off x="4458912" y="3615438"/>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Shape 760"/>
          <p:cNvSpPr/>
          <p:nvPr/>
        </p:nvSpPr>
        <p:spPr>
          <a:xfrm>
            <a:off x="4873108" y="4179294"/>
            <a:ext cx="3725770"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Analytics</a:t>
            </a:r>
            <a:endParaRPr/>
          </a:p>
        </p:txBody>
      </p:sp>
      <p:sp>
        <p:nvSpPr>
          <p:cNvPr id="761" name="Shape 761"/>
          <p:cNvSpPr/>
          <p:nvPr/>
        </p:nvSpPr>
        <p:spPr>
          <a:xfrm>
            <a:off x="4633440" y="4171625"/>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Shape 762"/>
          <p:cNvSpPr/>
          <p:nvPr/>
        </p:nvSpPr>
        <p:spPr>
          <a:xfrm>
            <a:off x="4698580" y="4735481"/>
            <a:ext cx="3900298"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Fault tolerance</a:t>
            </a:r>
            <a:endParaRPr/>
          </a:p>
        </p:txBody>
      </p:sp>
      <p:sp>
        <p:nvSpPr>
          <p:cNvPr id="763" name="Shape 763"/>
          <p:cNvSpPr/>
          <p:nvPr/>
        </p:nvSpPr>
        <p:spPr>
          <a:xfrm>
            <a:off x="4458912" y="4727812"/>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Shape 764"/>
          <p:cNvSpPr/>
          <p:nvPr/>
        </p:nvSpPr>
        <p:spPr>
          <a:xfrm>
            <a:off x="4316910" y="5291667"/>
            <a:ext cx="4281967"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Scalability</a:t>
            </a:r>
            <a:endParaRPr/>
          </a:p>
        </p:txBody>
      </p:sp>
      <p:sp>
        <p:nvSpPr>
          <p:cNvPr id="765" name="Shape 765"/>
          <p:cNvSpPr/>
          <p:nvPr/>
        </p:nvSpPr>
        <p:spPr>
          <a:xfrm>
            <a:off x="4077243" y="5283999"/>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Shape 766"/>
          <p:cNvSpPr/>
          <p:nvPr/>
        </p:nvSpPr>
        <p:spPr>
          <a:xfrm>
            <a:off x="3736618" y="5847853"/>
            <a:ext cx="4862259" cy="463997"/>
          </a:xfrm>
          <a:prstGeom prst="roundRect">
            <a:avLst>
              <a:gd name="adj" fmla="val 16667"/>
            </a:avLst>
          </a:prstGeom>
          <a:solidFill>
            <a:schemeClr val="lt1"/>
          </a:solidFill>
          <a:ln w="12700" cap="flat" cmpd="sng">
            <a:solidFill>
              <a:srgbClr val="0EC07D"/>
            </a:solidFill>
            <a:prstDash val="dash"/>
            <a:miter lim="800000"/>
            <a:headEnd type="none" w="sm" len="sm"/>
            <a:tailEnd type="none" w="sm" len="sm"/>
          </a:ln>
        </p:spPr>
        <p:txBody>
          <a:bodyPr spcFirstLastPara="1" wrap="square" lIns="368275" tIns="45700" rIns="45700"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High availability</a:t>
            </a:r>
            <a:endParaRPr/>
          </a:p>
        </p:txBody>
      </p:sp>
      <p:sp>
        <p:nvSpPr>
          <p:cNvPr id="767" name="Shape 767"/>
          <p:cNvSpPr/>
          <p:nvPr/>
        </p:nvSpPr>
        <p:spPr>
          <a:xfrm>
            <a:off x="3496951" y="5840185"/>
            <a:ext cx="479335" cy="479335"/>
          </a:xfrm>
          <a:prstGeom prst="ellipse">
            <a:avLst/>
          </a:prstGeom>
          <a:solidFill>
            <a:schemeClr val="lt1"/>
          </a:solidFill>
          <a:ln>
            <a:noFill/>
          </a:ln>
          <a:effectLst>
            <a:innerShdw blurRad="254000" dist="177800" dir="10200000">
              <a:srgbClr val="00B050"/>
            </a:inn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Shape 768"/>
          <p:cNvSpPr/>
          <p:nvPr/>
        </p:nvSpPr>
        <p:spPr>
          <a:xfrm>
            <a:off x="1019183" y="2918248"/>
            <a:ext cx="3109425" cy="3109425"/>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b="1" i="0" u="none" strike="noStrike" cap="none">
                <a:solidFill>
                  <a:schemeClr val="lt1"/>
                </a:solidFill>
                <a:latin typeface="Arial"/>
                <a:ea typeface="Arial"/>
                <a:cs typeface="Arial"/>
                <a:sym typeface="Arial"/>
              </a:rPr>
              <a:t>Factors</a:t>
            </a:r>
            <a:endParaRPr sz="3200" b="1"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Shape 77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.1. Group Discussion </a:t>
            </a:r>
            <a:endParaRPr sz="2800" b="1" i="0" u="none" strike="noStrike" cap="none">
              <a:solidFill>
                <a:schemeClr val="dk2"/>
              </a:solidFill>
              <a:latin typeface="Arial"/>
              <a:ea typeface="Arial"/>
              <a:cs typeface="Arial"/>
              <a:sym typeface="Arial"/>
            </a:endParaRPr>
          </a:p>
        </p:txBody>
      </p:sp>
      <p:sp>
        <p:nvSpPr>
          <p:cNvPr id="775" name="Shape 77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776" name="Shape 77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2728685" y="1499790"/>
            <a:ext cx="7228114" cy="56368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3</a:t>
            </a:r>
            <a:r>
              <a:rPr lang="en-US" sz="2800" b="1" i="0" u="none" strike="noStrike" cap="none">
                <a:solidFill>
                  <a:schemeClr val="dk2"/>
                </a:solidFill>
                <a:latin typeface="Arial"/>
                <a:ea typeface="Arial"/>
                <a:cs typeface="Arial"/>
                <a:sym typeface="Arial"/>
              </a:rPr>
              <a:t>. NoSQL Databases</a:t>
            </a:r>
            <a:endParaRPr sz="2800" b="1" i="0" u="none" strike="noStrike" cap="none">
              <a:solidFill>
                <a:schemeClr val="dk2"/>
              </a:solidFill>
              <a:latin typeface="Arial"/>
              <a:ea typeface="Arial"/>
              <a:cs typeface="Arial"/>
              <a:sym typeface="Arial"/>
            </a:endParaRPr>
          </a:p>
        </p:txBody>
      </p:sp>
      <p:sp>
        <p:nvSpPr>
          <p:cNvPr id="784" name="Shape 78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785" name="Shape 785"/>
          <p:cNvSpPr txBox="1">
            <a:spLocks noGrp="1"/>
          </p:cNvSpPr>
          <p:nvPr>
            <p:ph type="body" idx="2"/>
          </p:nvPr>
        </p:nvSpPr>
        <p:spPr>
          <a:xfrm>
            <a:off x="514350" y="1304995"/>
            <a:ext cx="4638221"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Non-relational, Open-source, Distributed and Horizontally scalable Databases.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No predefined schema and </a:t>
            </a:r>
            <a:r>
              <a:rPr lang="en-US" dirty="0"/>
              <a:t>these databases </a:t>
            </a:r>
            <a:r>
              <a:rPr lang="en-US" sz="1800" b="0" i="0" u="none" strike="noStrike" cap="none" dirty="0">
                <a:solidFill>
                  <a:schemeClr val="dk1"/>
                </a:solidFill>
                <a:latin typeface="Arial"/>
                <a:ea typeface="Arial"/>
                <a:cs typeface="Arial"/>
                <a:sym typeface="Arial"/>
              </a:rPr>
              <a:t>do not rely on structures like tables, columns, rows, etc.</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Very flexible data models and updates to databases can be done easily.</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Best suited for storing huge volumes of Unstructured Data - makes it ideal for storing Big data. </a:t>
            </a:r>
            <a:endParaRPr dirty="0"/>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pic>
        <p:nvPicPr>
          <p:cNvPr id="786" name="Shape 786"/>
          <p:cNvPicPr preferRelativeResize="0"/>
          <p:nvPr/>
        </p:nvPicPr>
        <p:blipFill rotWithShape="1">
          <a:blip r:embed="rId3">
            <a:alphaModFix/>
          </a:blip>
          <a:srcRect/>
          <a:stretch/>
        </p:blipFill>
        <p:spPr>
          <a:xfrm>
            <a:off x="6350998" y="1304995"/>
            <a:ext cx="4626732" cy="4626732"/>
          </a:xfrm>
          <a:prstGeom prst="rect">
            <a:avLst/>
          </a:prstGeom>
          <a:noFill/>
          <a:ln>
            <a:noFill/>
          </a:ln>
        </p:spPr>
      </p:pic>
      <p:sp>
        <p:nvSpPr>
          <p:cNvPr id="787" name="Shape 787"/>
          <p:cNvSpPr/>
          <p:nvPr/>
        </p:nvSpPr>
        <p:spPr>
          <a:xfrm>
            <a:off x="6154090" y="991612"/>
            <a:ext cx="5039402" cy="5039402"/>
          </a:xfrm>
          <a:prstGeom prst="ellipse">
            <a:avLst/>
          </a:prstGeom>
          <a:solidFill>
            <a:srgbClr val="FFFFFF">
              <a:alpha val="8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8" name="Shape 788"/>
          <p:cNvSpPr txBox="1"/>
          <p:nvPr/>
        </p:nvSpPr>
        <p:spPr>
          <a:xfrm>
            <a:off x="5003764" y="1341668"/>
            <a:ext cx="7338903" cy="43396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4000"/>
              <a:buFont typeface="Arial"/>
              <a:buNone/>
            </a:pPr>
            <a:r>
              <a:rPr lang="en-US" sz="4000" b="1" i="0" u="none" strike="noStrike" cap="none">
                <a:solidFill>
                  <a:srgbClr val="C00000"/>
                </a:solidFill>
                <a:latin typeface="Arial"/>
                <a:ea typeface="Arial"/>
                <a:cs typeface="Arial"/>
                <a:sym typeface="Arial"/>
              </a:rPr>
              <a:t>DATABASE</a:t>
            </a:r>
            <a:r>
              <a:rPr lang="en-US" sz="4000" b="1" i="0" u="none" strike="noStrike" cap="none">
                <a:solidFill>
                  <a:srgbClr val="000000"/>
                </a:solidFill>
                <a:latin typeface="Arial"/>
                <a:ea typeface="Arial"/>
                <a:cs typeface="Arial"/>
                <a:sym typeface="Arial"/>
              </a:rPr>
              <a:t> 	</a:t>
            </a:r>
            <a:r>
              <a:rPr lang="en-US" sz="3600" b="0" i="0" u="none" strike="noStrike" cap="none">
                <a:solidFill>
                  <a:srgbClr val="FF0000"/>
                </a:solidFill>
                <a:latin typeface="Arial"/>
                <a:ea typeface="Arial"/>
                <a:cs typeface="Arial"/>
                <a:sym typeface="Arial"/>
              </a:rPr>
              <a:t>Management </a:t>
            </a:r>
            <a:br>
              <a:rPr lang="en-US" sz="3600" b="0" i="0" u="none" strike="noStrike" cap="none">
                <a:solidFill>
                  <a:srgbClr val="FF0000"/>
                </a:solidFill>
                <a:latin typeface="Arial"/>
                <a:ea typeface="Arial"/>
                <a:cs typeface="Arial"/>
                <a:sym typeface="Arial"/>
              </a:rPr>
            </a:br>
            <a:r>
              <a:rPr lang="en-US" sz="2400" b="1" i="0" u="none" strike="noStrike" cap="none">
                <a:solidFill>
                  <a:srgbClr val="00B0F0"/>
                </a:solidFill>
                <a:latin typeface="Arial"/>
                <a:ea typeface="Arial"/>
                <a:cs typeface="Arial"/>
                <a:sym typeface="Arial"/>
              </a:rPr>
              <a:t>Big Data        </a:t>
            </a:r>
            <a:r>
              <a:rPr lang="en-US" sz="2800" b="1" i="0" u="none" strike="noStrike" cap="none">
                <a:solidFill>
                  <a:srgbClr val="0EC07D"/>
                </a:solidFill>
                <a:latin typeface="Arial"/>
                <a:ea typeface="Arial"/>
                <a:cs typeface="Arial"/>
                <a:sym typeface="Arial"/>
              </a:rPr>
              <a:t>Volume</a:t>
            </a:r>
            <a:endParaRPr sz="2400" b="1" i="0" u="none" strike="noStrike" cap="none">
              <a:solidFill>
                <a:srgbClr val="0EC07D"/>
              </a:solidFill>
              <a:latin typeface="Arial"/>
              <a:ea typeface="Arial"/>
              <a:cs typeface="Arial"/>
              <a:sym typeface="Arial"/>
            </a:endParaRPr>
          </a:p>
          <a:p>
            <a:pPr marL="0" marR="0" lvl="0" indent="0" algn="ctr" rtl="0">
              <a:lnSpc>
                <a:spcPct val="100000"/>
              </a:lnSpc>
              <a:spcBef>
                <a:spcPts val="0"/>
              </a:spcBef>
              <a:spcAft>
                <a:spcPts val="0"/>
              </a:spcAft>
              <a:buClr>
                <a:schemeClr val="accent6"/>
              </a:buClr>
              <a:buSzPts val="3600"/>
              <a:buFont typeface="Arial"/>
              <a:buNone/>
            </a:pPr>
            <a:r>
              <a:rPr lang="en-US" sz="3600" b="1" i="0" u="none" strike="noStrike" cap="none">
                <a:solidFill>
                  <a:schemeClr val="accent6"/>
                </a:solidFill>
                <a:latin typeface="Arial"/>
                <a:ea typeface="Arial"/>
                <a:cs typeface="Arial"/>
                <a:sym typeface="Arial"/>
              </a:rPr>
              <a:t>Information</a:t>
            </a:r>
            <a:r>
              <a:rPr lang="en-US" sz="3600" b="1" i="0" u="none" strike="noStrike" cap="none">
                <a:solidFill>
                  <a:srgbClr val="000000"/>
                </a:solidFill>
                <a:latin typeface="Arial"/>
                <a:ea typeface="Arial"/>
                <a:cs typeface="Arial"/>
                <a:sym typeface="Arial"/>
              </a:rPr>
              <a:t> 	</a:t>
            </a:r>
            <a:r>
              <a:rPr lang="en-US" sz="3600" b="1" i="0" u="none" strike="noStrike" cap="none">
                <a:solidFill>
                  <a:srgbClr val="FB7E19"/>
                </a:solidFill>
                <a:latin typeface="Arial"/>
                <a:ea typeface="Arial"/>
                <a:cs typeface="Arial"/>
                <a:sym typeface="Arial"/>
              </a:rPr>
              <a:t>Transactions</a:t>
            </a:r>
            <a:endParaRPr sz="2400" b="1" i="0" u="none" strike="noStrike" cap="none">
              <a:solidFill>
                <a:srgbClr val="FB7E19"/>
              </a:solidFill>
              <a:latin typeface="Arial"/>
              <a:ea typeface="Arial"/>
              <a:cs typeface="Arial"/>
              <a:sym typeface="Arial"/>
            </a:endParaRPr>
          </a:p>
          <a:p>
            <a:pPr marL="0" marR="0" lvl="0" indent="0" algn="ctr" rtl="0">
              <a:lnSpc>
                <a:spcPct val="100000"/>
              </a:lnSpc>
              <a:spcBef>
                <a:spcPts val="0"/>
              </a:spcBef>
              <a:spcAft>
                <a:spcPts val="0"/>
              </a:spcAft>
              <a:buClr>
                <a:srgbClr val="7F6000"/>
              </a:buClr>
              <a:buSzPts val="4000"/>
              <a:buFont typeface="Arial"/>
              <a:buNone/>
            </a:pPr>
            <a:r>
              <a:rPr lang="en-US" sz="4000" b="0" i="0" u="none" strike="noStrike" cap="none">
                <a:solidFill>
                  <a:srgbClr val="7F6000"/>
                </a:solidFill>
                <a:latin typeface="Arial"/>
                <a:ea typeface="Arial"/>
                <a:cs typeface="Arial"/>
                <a:sym typeface="Arial"/>
              </a:rPr>
              <a:t>Storage     PETABYTES</a:t>
            </a:r>
            <a:endParaRPr sz="4000" b="0" i="0" u="none" strike="noStrike" cap="none">
              <a:solidFill>
                <a:srgbClr val="7F6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Search	NAS   SAN</a:t>
            </a:r>
            <a:endParaRPr sz="2400" b="1" i="0" u="none" strike="noStrike" cap="none">
              <a:solidFill>
                <a:srgbClr val="00B050"/>
              </a:solidFill>
              <a:latin typeface="Arial"/>
              <a:ea typeface="Arial"/>
              <a:cs typeface="Arial"/>
              <a:sym typeface="Arial"/>
            </a:endParaRPr>
          </a:p>
          <a:p>
            <a:pPr marL="0" marR="0" lvl="0" indent="0" algn="ctr" rtl="0">
              <a:lnSpc>
                <a:spcPct val="100000"/>
              </a:lnSpc>
              <a:spcBef>
                <a:spcPts val="0"/>
              </a:spcBef>
              <a:spcAft>
                <a:spcPts val="0"/>
              </a:spcAft>
              <a:buClr>
                <a:srgbClr val="0EC07D"/>
              </a:buClr>
              <a:buSzPts val="2800"/>
              <a:buFont typeface="Arial"/>
              <a:buNone/>
            </a:pPr>
            <a:r>
              <a:rPr lang="en-US" sz="2800" b="0" i="0" u="none" strike="noStrike" cap="none">
                <a:solidFill>
                  <a:srgbClr val="0EC07D"/>
                </a:solidFill>
                <a:latin typeface="Arial"/>
                <a:ea typeface="Arial"/>
                <a:cs typeface="Arial"/>
                <a:sym typeface="Arial"/>
              </a:rPr>
              <a:t>Technology</a:t>
            </a:r>
            <a:r>
              <a:rPr lang="en-US" sz="2800" b="0" i="0" u="none" strike="noStrike" cap="none">
                <a:solidFill>
                  <a:srgbClr val="000000"/>
                </a:solidFill>
                <a:latin typeface="Arial"/>
                <a:ea typeface="Arial"/>
                <a:cs typeface="Arial"/>
                <a:sym typeface="Arial"/>
              </a:rPr>
              <a:t>	 </a:t>
            </a:r>
            <a:r>
              <a:rPr lang="en-US" sz="4000" b="1" i="0" u="none" strike="noStrike" cap="none">
                <a:solidFill>
                  <a:srgbClr val="FF0000"/>
                </a:solidFill>
                <a:latin typeface="Arial"/>
                <a:ea typeface="Arial"/>
                <a:cs typeface="Arial"/>
                <a:sym typeface="Arial"/>
              </a:rPr>
              <a:t>ANALYSIS</a:t>
            </a:r>
            <a:r>
              <a:rPr lang="en-US" sz="4000" b="1" i="0" u="none" strike="noStrike" cap="none">
                <a:solidFill>
                  <a:srgbClr val="000000"/>
                </a:solidFill>
                <a:latin typeface="Arial"/>
                <a:ea typeface="Arial"/>
                <a:cs typeface="Arial"/>
                <a:sym typeface="Arial"/>
              </a:rPr>
              <a:t>	 </a:t>
            </a:r>
            <a:r>
              <a:rPr lang="en-US" sz="2400" b="0" i="0" u="none" strike="noStrike" cap="none">
                <a:solidFill>
                  <a:srgbClr val="C00000"/>
                </a:solidFill>
                <a:latin typeface="Arial"/>
                <a:ea typeface="Arial"/>
                <a:cs typeface="Arial"/>
                <a:sym typeface="Arial"/>
              </a:rPr>
              <a:t>Software</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chemeClr val="accent6"/>
              </a:buClr>
              <a:buSzPts val="3200"/>
              <a:buFont typeface="Arial"/>
              <a:buNone/>
            </a:pPr>
            <a:r>
              <a:rPr lang="en-US" sz="3200" b="0" i="0" u="none" strike="noStrike" cap="none">
                <a:solidFill>
                  <a:schemeClr val="accent6"/>
                </a:solidFill>
                <a:latin typeface="Arial"/>
                <a:ea typeface="Arial"/>
                <a:cs typeface="Arial"/>
                <a:sym typeface="Arial"/>
              </a:rPr>
              <a:t>Education</a:t>
            </a:r>
            <a:r>
              <a:rPr lang="en-US" sz="3200" b="0" i="0" u="none" strike="noStrike" cap="none">
                <a:solidFill>
                  <a:srgbClr val="000000"/>
                </a:solidFill>
                <a:latin typeface="Arial"/>
                <a:ea typeface="Arial"/>
                <a:cs typeface="Arial"/>
                <a:sym typeface="Arial"/>
              </a:rPr>
              <a:t> </a:t>
            </a:r>
            <a:r>
              <a:rPr lang="en-US" sz="3600" b="0" i="0" u="none" strike="noStrike" cap="none">
                <a:solidFill>
                  <a:srgbClr val="1F3864"/>
                </a:solidFill>
                <a:latin typeface="Arial"/>
                <a:ea typeface="Arial"/>
                <a:cs typeface="Arial"/>
                <a:sym typeface="Arial"/>
              </a:rPr>
              <a:t>Internet</a:t>
            </a:r>
            <a:r>
              <a:rPr lang="en-US" sz="3600" b="0" i="0" u="none" strike="noStrike" cap="none">
                <a:solidFill>
                  <a:srgbClr val="000000"/>
                </a:solidFill>
                <a:latin typeface="Arial"/>
                <a:ea typeface="Arial"/>
                <a:cs typeface="Arial"/>
                <a:sym typeface="Arial"/>
              </a:rPr>
              <a:t> </a:t>
            </a:r>
            <a:r>
              <a:rPr lang="en-US" sz="2400" b="1" i="0" u="none" strike="noStrike" cap="none">
                <a:solidFill>
                  <a:srgbClr val="000000"/>
                </a:solidFill>
                <a:latin typeface="Arial"/>
                <a:ea typeface="Arial"/>
                <a:cs typeface="Arial"/>
                <a:sym typeface="Arial"/>
              </a:rPr>
              <a:t>Large </a:t>
            </a: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E75B5"/>
              </a:buClr>
              <a:buSzPts val="3200"/>
              <a:buFont typeface="Arial"/>
              <a:buNone/>
            </a:pPr>
            <a:r>
              <a:rPr lang="en-US" sz="3200" b="0" i="0" u="none" strike="noStrike" cap="none">
                <a:solidFill>
                  <a:srgbClr val="2E75B5"/>
                </a:solidFill>
                <a:latin typeface="Arial"/>
                <a:ea typeface="Arial"/>
                <a:cs typeface="Arial"/>
                <a:sym typeface="Arial"/>
              </a:rPr>
              <a:t>Records</a:t>
            </a:r>
            <a:r>
              <a:rPr lang="en-US" sz="3200" b="0" i="0" u="none" strike="noStrike" cap="none">
                <a:solidFill>
                  <a:srgbClr val="000000"/>
                </a:solidFill>
                <a:latin typeface="Arial"/>
                <a:ea typeface="Arial"/>
                <a:cs typeface="Arial"/>
                <a:sym typeface="Arial"/>
              </a:rPr>
              <a:t> </a:t>
            </a:r>
            <a:r>
              <a:rPr lang="en-US" sz="2400" b="0" i="0" u="none" strike="noStrike" cap="none">
                <a:solidFill>
                  <a:srgbClr val="000000"/>
                </a:solidFill>
                <a:latin typeface="Arial"/>
                <a:ea typeface="Arial"/>
                <a:cs typeface="Arial"/>
                <a:sym typeface="Arial"/>
              </a:rPr>
              <a:t>	</a:t>
            </a:r>
            <a:r>
              <a:rPr lang="en-US" sz="3200" b="1" i="0" u="none" strike="noStrike" cap="none">
                <a:solidFill>
                  <a:srgbClr val="ED1C22"/>
                </a:solidFill>
                <a:latin typeface="Arial"/>
                <a:ea typeface="Arial"/>
                <a:cs typeface="Arial"/>
                <a:sym typeface="Arial"/>
              </a:rPr>
              <a:t>INFRASTRUCTURE</a:t>
            </a:r>
            <a:endParaRPr sz="2400" b="1" i="0" u="none" strike="noStrike" cap="none">
              <a:solidFill>
                <a:srgbClr val="ED1C2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 Distributed File Systems</a:t>
            </a:r>
            <a:endParaRPr sz="2800" b="1" i="0" u="none" strike="noStrike" cap="none">
              <a:solidFill>
                <a:schemeClr val="dk2"/>
              </a:solidFill>
              <a:latin typeface="Arial"/>
              <a:ea typeface="Arial"/>
              <a:cs typeface="Arial"/>
              <a:sym typeface="Arial"/>
            </a:endParaRPr>
          </a:p>
        </p:txBody>
      </p:sp>
      <p:sp>
        <p:nvSpPr>
          <p:cNvPr id="795" name="Shape 79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796" name="Shape 796"/>
          <p:cNvSpPr txBox="1">
            <a:spLocks noGrp="1"/>
          </p:cNvSpPr>
          <p:nvPr>
            <p:ph type="body" idx="2"/>
          </p:nvPr>
        </p:nvSpPr>
        <p:spPr>
          <a:xfrm>
            <a:off x="514349" y="1304995"/>
            <a:ext cx="11322073"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part of Distributed systems, defined as a collection of independent computers (nodes) that appear to its users as a single coherent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Distributed implementation of the classical time-sharing model of file systems.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Definition - a file system that resides on different machines but offers an integrated view of the data stored on remote disks.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Overall storage comprises multiple smaller storage spaces located remotely.</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Multiple users share files and resources. </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797" name="Shape 797"/>
          <p:cNvGrpSpPr/>
          <p:nvPr/>
        </p:nvGrpSpPr>
        <p:grpSpPr>
          <a:xfrm>
            <a:off x="924193" y="3860799"/>
            <a:ext cx="10912236" cy="2585673"/>
            <a:chOff x="890718" y="3826033"/>
            <a:chExt cx="10912236" cy="2585673"/>
          </a:xfrm>
        </p:grpSpPr>
        <p:sp>
          <p:nvSpPr>
            <p:cNvPr id="798" name="Shape 798"/>
            <p:cNvSpPr/>
            <p:nvPr/>
          </p:nvSpPr>
          <p:spPr>
            <a:xfrm>
              <a:off x="1918447" y="4211171"/>
              <a:ext cx="4034118" cy="0"/>
            </a:xfrm>
            <a:custGeom>
              <a:avLst/>
              <a:gdLst/>
              <a:ahLst/>
              <a:cxnLst/>
              <a:rect l="0" t="0" r="0" b="0"/>
              <a:pathLst>
                <a:path w="4034118" h="120000" extrusionOk="0">
                  <a:moveTo>
                    <a:pt x="0" y="0"/>
                  </a:moveTo>
                  <a:lnTo>
                    <a:pt x="4034118" y="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9" name="Shape 799"/>
            <p:cNvSpPr/>
            <p:nvPr/>
          </p:nvSpPr>
          <p:spPr>
            <a:xfrm>
              <a:off x="3729318" y="4695265"/>
              <a:ext cx="2187388" cy="0"/>
            </a:xfrm>
            <a:custGeom>
              <a:avLst/>
              <a:gdLst/>
              <a:ahLst/>
              <a:cxnLst/>
              <a:rect l="0" t="0" r="0" b="0"/>
              <a:pathLst>
                <a:path w="2187388" h="120000" extrusionOk="0">
                  <a:moveTo>
                    <a:pt x="0" y="0"/>
                  </a:moveTo>
                  <a:lnTo>
                    <a:pt x="2187388" y="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0" name="Shape 800"/>
            <p:cNvSpPr/>
            <p:nvPr/>
          </p:nvSpPr>
          <p:spPr>
            <a:xfrm>
              <a:off x="2724477" y="6107723"/>
              <a:ext cx="3083858" cy="0"/>
            </a:xfrm>
            <a:custGeom>
              <a:avLst/>
              <a:gdLst/>
              <a:ahLst/>
              <a:cxnLst/>
              <a:rect l="0" t="0" r="0" b="0"/>
              <a:pathLst>
                <a:path w="3083858" h="120000" extrusionOk="0">
                  <a:moveTo>
                    <a:pt x="0" y="0"/>
                  </a:moveTo>
                  <a:lnTo>
                    <a:pt x="3083858" y="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1" name="Shape 801"/>
            <p:cNvSpPr/>
            <p:nvPr/>
          </p:nvSpPr>
          <p:spPr>
            <a:xfrm>
              <a:off x="4733365" y="5609665"/>
              <a:ext cx="932329" cy="0"/>
            </a:xfrm>
            <a:custGeom>
              <a:avLst/>
              <a:gdLst/>
              <a:ahLst/>
              <a:cxnLst/>
              <a:rect l="0" t="0" r="0" b="0"/>
              <a:pathLst>
                <a:path w="932329" h="120000" extrusionOk="0">
                  <a:moveTo>
                    <a:pt x="0" y="0"/>
                  </a:moveTo>
                  <a:lnTo>
                    <a:pt x="932329" y="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02" name="Shape 802"/>
            <p:cNvCxnSpPr>
              <a:stCxn id="803" idx="15"/>
              <a:endCxn id="804" idx="1"/>
            </p:cNvCxnSpPr>
            <p:nvPr/>
          </p:nvCxnSpPr>
          <p:spPr>
            <a:xfrm rot="10800000" flipH="1">
              <a:off x="7451767" y="5267893"/>
              <a:ext cx="690600" cy="14100"/>
            </a:xfrm>
            <a:prstGeom prst="straightConnector1">
              <a:avLst/>
            </a:prstGeom>
            <a:noFill/>
            <a:ln w="38100" cap="flat" cmpd="sng">
              <a:solidFill>
                <a:srgbClr val="AEABAB"/>
              </a:solidFill>
              <a:prstDash val="solid"/>
              <a:miter lim="800000"/>
              <a:headEnd type="none" w="sm" len="sm"/>
              <a:tailEnd type="none" w="sm" len="sm"/>
            </a:ln>
          </p:spPr>
        </p:cxnSp>
        <p:sp>
          <p:nvSpPr>
            <p:cNvPr id="803" name="Shape 803"/>
            <p:cNvSpPr/>
            <p:nvPr/>
          </p:nvSpPr>
          <p:spPr>
            <a:xfrm>
              <a:off x="5474686" y="3929083"/>
              <a:ext cx="2061372" cy="2347373"/>
            </a:xfrm>
            <a:custGeom>
              <a:avLst/>
              <a:gdLst/>
              <a:ahLst/>
              <a:cxnLst/>
              <a:rect l="0" t="0" r="0" b="0"/>
              <a:pathLst>
                <a:path w="2199823" h="2839032" extrusionOk="0">
                  <a:moveTo>
                    <a:pt x="334707" y="130317"/>
                  </a:moveTo>
                  <a:cubicBezTo>
                    <a:pt x="325742" y="199046"/>
                    <a:pt x="334707" y="488905"/>
                    <a:pt x="334707" y="488905"/>
                  </a:cubicBezTo>
                  <a:cubicBezTo>
                    <a:pt x="334707" y="599470"/>
                    <a:pt x="361601" y="659234"/>
                    <a:pt x="334707" y="793705"/>
                  </a:cubicBezTo>
                  <a:cubicBezTo>
                    <a:pt x="307813" y="928176"/>
                    <a:pt x="224142" y="1152294"/>
                    <a:pt x="173342" y="1295729"/>
                  </a:cubicBezTo>
                  <a:cubicBezTo>
                    <a:pt x="122542" y="1439164"/>
                    <a:pt x="56801" y="1534788"/>
                    <a:pt x="29907" y="1654317"/>
                  </a:cubicBezTo>
                  <a:cubicBezTo>
                    <a:pt x="3013" y="1773846"/>
                    <a:pt x="-11928" y="1926246"/>
                    <a:pt x="11978" y="2012905"/>
                  </a:cubicBezTo>
                  <a:cubicBezTo>
                    <a:pt x="35884" y="2099564"/>
                    <a:pt x="155413" y="2111517"/>
                    <a:pt x="173342" y="2174270"/>
                  </a:cubicBezTo>
                  <a:cubicBezTo>
                    <a:pt x="191271" y="2237023"/>
                    <a:pt x="131507" y="2287823"/>
                    <a:pt x="119554" y="2389423"/>
                  </a:cubicBezTo>
                  <a:cubicBezTo>
                    <a:pt x="107601" y="2491023"/>
                    <a:pt x="83696" y="2709164"/>
                    <a:pt x="101625" y="2783870"/>
                  </a:cubicBezTo>
                  <a:cubicBezTo>
                    <a:pt x="119554" y="2858576"/>
                    <a:pt x="164378" y="2834670"/>
                    <a:pt x="227131" y="2837658"/>
                  </a:cubicBezTo>
                  <a:cubicBezTo>
                    <a:pt x="289884" y="2840646"/>
                    <a:pt x="397460" y="2828693"/>
                    <a:pt x="478142" y="2801799"/>
                  </a:cubicBezTo>
                  <a:cubicBezTo>
                    <a:pt x="558824" y="2774905"/>
                    <a:pt x="573766" y="2697211"/>
                    <a:pt x="711225" y="2676294"/>
                  </a:cubicBezTo>
                  <a:cubicBezTo>
                    <a:pt x="848684" y="2655377"/>
                    <a:pt x="1075789" y="2706176"/>
                    <a:pt x="1302895" y="2676294"/>
                  </a:cubicBezTo>
                  <a:cubicBezTo>
                    <a:pt x="1530001" y="2646412"/>
                    <a:pt x="1924448" y="2556764"/>
                    <a:pt x="2073860" y="2496999"/>
                  </a:cubicBezTo>
                  <a:cubicBezTo>
                    <a:pt x="2223272" y="2437234"/>
                    <a:pt x="2193390" y="2461140"/>
                    <a:pt x="2199366" y="2317705"/>
                  </a:cubicBezTo>
                  <a:cubicBezTo>
                    <a:pt x="2205342" y="2174270"/>
                    <a:pt x="2151554" y="1776835"/>
                    <a:pt x="2109719" y="1636388"/>
                  </a:cubicBezTo>
                  <a:cubicBezTo>
                    <a:pt x="2067884" y="1495941"/>
                    <a:pt x="1981225" y="1555705"/>
                    <a:pt x="1948354" y="1475023"/>
                  </a:cubicBezTo>
                  <a:cubicBezTo>
                    <a:pt x="1915483" y="1394341"/>
                    <a:pt x="1945365" y="1259870"/>
                    <a:pt x="1912495" y="1152294"/>
                  </a:cubicBezTo>
                  <a:cubicBezTo>
                    <a:pt x="1879625" y="1044718"/>
                    <a:pt x="1781013" y="984952"/>
                    <a:pt x="1751131" y="829564"/>
                  </a:cubicBezTo>
                  <a:cubicBezTo>
                    <a:pt x="1721249" y="674176"/>
                    <a:pt x="1861695" y="321564"/>
                    <a:pt x="1733201" y="219964"/>
                  </a:cubicBezTo>
                  <a:cubicBezTo>
                    <a:pt x="1604707" y="118364"/>
                    <a:pt x="1156472" y="255823"/>
                    <a:pt x="980166" y="219964"/>
                  </a:cubicBezTo>
                  <a:cubicBezTo>
                    <a:pt x="803860" y="184105"/>
                    <a:pt x="773978" y="28717"/>
                    <a:pt x="675366" y="4811"/>
                  </a:cubicBezTo>
                  <a:cubicBezTo>
                    <a:pt x="576754" y="-19095"/>
                    <a:pt x="448260" y="52623"/>
                    <a:pt x="388495" y="76529"/>
                  </a:cubicBezTo>
                  <a:cubicBezTo>
                    <a:pt x="328730" y="100435"/>
                    <a:pt x="343672" y="61588"/>
                    <a:pt x="334707" y="130317"/>
                  </a:cubicBezTo>
                  <a:close/>
                </a:path>
              </a:pathLst>
            </a:custGeom>
            <a:solidFill>
              <a:srgbClr val="0EC07D"/>
            </a:solidFill>
            <a:ln>
              <a:noFill/>
            </a:ln>
          </p:spPr>
          <p:txBody>
            <a:bodyPr spcFirstLastPara="1" wrap="square" lIns="1920240" tIns="237744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Network</a:t>
              </a:r>
              <a:endParaRPr sz="2000" b="1" i="0" u="none" strike="noStrike" cap="none">
                <a:solidFill>
                  <a:schemeClr val="lt1"/>
                </a:solidFill>
                <a:latin typeface="Arial"/>
                <a:ea typeface="Arial"/>
                <a:cs typeface="Arial"/>
                <a:sym typeface="Arial"/>
              </a:endParaRPr>
            </a:p>
          </p:txBody>
        </p:sp>
        <p:grpSp>
          <p:nvGrpSpPr>
            <p:cNvPr id="805" name="Shape 805"/>
            <p:cNvGrpSpPr/>
            <p:nvPr/>
          </p:nvGrpSpPr>
          <p:grpSpPr>
            <a:xfrm>
              <a:off x="1034940" y="3996552"/>
              <a:ext cx="900799" cy="1107699"/>
              <a:chOff x="7014126" y="1063672"/>
              <a:chExt cx="1089967" cy="1474348"/>
            </a:xfrm>
          </p:grpSpPr>
          <p:sp>
            <p:nvSpPr>
              <p:cNvPr id="806" name="Shape 806"/>
              <p:cNvSpPr/>
              <p:nvPr/>
            </p:nvSpPr>
            <p:spPr>
              <a:xfrm>
                <a:off x="7014126" y="1063672"/>
                <a:ext cx="1089967" cy="1474348"/>
              </a:xfrm>
              <a:prstGeom prst="roundRect">
                <a:avLst>
                  <a:gd name="adj" fmla="val 16667"/>
                </a:avLst>
              </a:prstGeom>
              <a:solidFill>
                <a:srgbClr val="0EC07D"/>
              </a:solid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Client</a:t>
                </a:r>
                <a:endParaRPr sz="1800" b="1" i="0" u="none" strike="noStrike" cap="none">
                  <a:solidFill>
                    <a:schemeClr val="lt1"/>
                  </a:solidFill>
                  <a:latin typeface="Arial"/>
                  <a:ea typeface="Arial"/>
                  <a:cs typeface="Arial"/>
                  <a:sym typeface="Arial"/>
                </a:endParaRPr>
              </a:p>
            </p:txBody>
          </p:sp>
          <p:sp>
            <p:nvSpPr>
              <p:cNvPr id="807" name="Shape 807"/>
              <p:cNvSpPr/>
              <p:nvPr/>
            </p:nvSpPr>
            <p:spPr>
              <a:xfrm>
                <a:off x="7245344"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grpSp>
          <p:nvGrpSpPr>
            <p:cNvPr id="808" name="Shape 808"/>
            <p:cNvGrpSpPr/>
            <p:nvPr/>
          </p:nvGrpSpPr>
          <p:grpSpPr>
            <a:xfrm>
              <a:off x="2847972" y="4399745"/>
              <a:ext cx="900799" cy="1107699"/>
              <a:chOff x="7014126" y="1063672"/>
              <a:chExt cx="1089967" cy="1474348"/>
            </a:xfrm>
          </p:grpSpPr>
          <p:sp>
            <p:nvSpPr>
              <p:cNvPr id="809" name="Shape 809"/>
              <p:cNvSpPr/>
              <p:nvPr/>
            </p:nvSpPr>
            <p:spPr>
              <a:xfrm>
                <a:off x="7014126" y="1063672"/>
                <a:ext cx="1089967" cy="1474348"/>
              </a:xfrm>
              <a:prstGeom prst="roundRect">
                <a:avLst>
                  <a:gd name="adj" fmla="val 16667"/>
                </a:avLst>
              </a:prstGeom>
              <a:solidFill>
                <a:srgbClr val="0EC07D"/>
              </a:solid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Client</a:t>
                </a:r>
                <a:endParaRPr sz="1800" b="1" i="0" u="none" strike="noStrike" cap="none">
                  <a:solidFill>
                    <a:schemeClr val="lt1"/>
                  </a:solidFill>
                  <a:latin typeface="Arial"/>
                  <a:ea typeface="Arial"/>
                  <a:cs typeface="Arial"/>
                  <a:sym typeface="Arial"/>
                </a:endParaRPr>
              </a:p>
            </p:txBody>
          </p:sp>
          <p:sp>
            <p:nvSpPr>
              <p:cNvPr id="810" name="Shape 810"/>
              <p:cNvSpPr/>
              <p:nvPr/>
            </p:nvSpPr>
            <p:spPr>
              <a:xfrm>
                <a:off x="7245344"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grpSp>
          <p:nvGrpSpPr>
            <p:cNvPr id="811" name="Shape 811"/>
            <p:cNvGrpSpPr/>
            <p:nvPr/>
          </p:nvGrpSpPr>
          <p:grpSpPr>
            <a:xfrm>
              <a:off x="3863905" y="4903374"/>
              <a:ext cx="900799" cy="1107699"/>
              <a:chOff x="7014126" y="1063672"/>
              <a:chExt cx="1089967" cy="1474348"/>
            </a:xfrm>
          </p:grpSpPr>
          <p:sp>
            <p:nvSpPr>
              <p:cNvPr id="812" name="Shape 812"/>
              <p:cNvSpPr/>
              <p:nvPr/>
            </p:nvSpPr>
            <p:spPr>
              <a:xfrm>
                <a:off x="7014126" y="1063672"/>
                <a:ext cx="1089967" cy="1474348"/>
              </a:xfrm>
              <a:prstGeom prst="roundRect">
                <a:avLst>
                  <a:gd name="adj" fmla="val 16667"/>
                </a:avLst>
              </a:prstGeom>
              <a:solidFill>
                <a:srgbClr val="0EC07D"/>
              </a:solid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Client</a:t>
                </a:r>
                <a:endParaRPr sz="1800" b="1" i="0" u="none" strike="noStrike" cap="none">
                  <a:solidFill>
                    <a:schemeClr val="lt1"/>
                  </a:solidFill>
                  <a:latin typeface="Arial"/>
                  <a:ea typeface="Arial"/>
                  <a:cs typeface="Arial"/>
                  <a:sym typeface="Arial"/>
                </a:endParaRPr>
              </a:p>
            </p:txBody>
          </p:sp>
          <p:sp>
            <p:nvSpPr>
              <p:cNvPr id="813" name="Shape 813"/>
              <p:cNvSpPr/>
              <p:nvPr/>
            </p:nvSpPr>
            <p:spPr>
              <a:xfrm>
                <a:off x="7245344"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sp>
          <p:nvSpPr>
            <p:cNvPr id="814" name="Shape 814"/>
            <p:cNvSpPr/>
            <p:nvPr/>
          </p:nvSpPr>
          <p:spPr>
            <a:xfrm>
              <a:off x="1876982" y="5229425"/>
              <a:ext cx="900799" cy="1107699"/>
            </a:xfrm>
            <a:prstGeom prst="roundRect">
              <a:avLst>
                <a:gd name="adj" fmla="val 16667"/>
              </a:avLst>
            </a:prstGeom>
            <a:solidFill>
              <a:srgbClr val="0EC07D"/>
            </a:solid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Client</a:t>
              </a:r>
              <a:endParaRPr sz="1800" b="1" i="0" u="none" strike="noStrike" cap="none">
                <a:solidFill>
                  <a:schemeClr val="lt1"/>
                </a:solidFill>
                <a:latin typeface="Arial"/>
                <a:ea typeface="Arial"/>
                <a:cs typeface="Arial"/>
                <a:sym typeface="Arial"/>
              </a:endParaRPr>
            </a:p>
          </p:txBody>
        </p:sp>
        <p:grpSp>
          <p:nvGrpSpPr>
            <p:cNvPr id="815" name="Shape 815"/>
            <p:cNvGrpSpPr/>
            <p:nvPr/>
          </p:nvGrpSpPr>
          <p:grpSpPr>
            <a:xfrm>
              <a:off x="8142367" y="4457001"/>
              <a:ext cx="3556151" cy="1621783"/>
              <a:chOff x="7014126" y="908865"/>
              <a:chExt cx="3911766" cy="1783962"/>
            </a:xfrm>
          </p:grpSpPr>
          <p:sp>
            <p:nvSpPr>
              <p:cNvPr id="804" name="Shape 804"/>
              <p:cNvSpPr/>
              <p:nvPr/>
            </p:nvSpPr>
            <p:spPr>
              <a:xfrm>
                <a:off x="7014126" y="908865"/>
                <a:ext cx="3911766" cy="1783962"/>
              </a:xfrm>
              <a:prstGeom prst="roundRect">
                <a:avLst>
                  <a:gd name="adj" fmla="val 16667"/>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File Servers</a:t>
                </a:r>
                <a:endParaRPr sz="1800" b="1" i="0" u="none" strike="noStrike" cap="none">
                  <a:solidFill>
                    <a:schemeClr val="lt1"/>
                  </a:solidFill>
                  <a:latin typeface="Arial"/>
                  <a:ea typeface="Arial"/>
                  <a:cs typeface="Arial"/>
                  <a:sym typeface="Arial"/>
                </a:endParaRPr>
              </a:p>
            </p:txBody>
          </p:sp>
          <p:sp>
            <p:nvSpPr>
              <p:cNvPr id="816" name="Shape 816"/>
              <p:cNvSpPr/>
              <p:nvPr/>
            </p:nvSpPr>
            <p:spPr>
              <a:xfrm>
                <a:off x="7245344"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817" name="Shape 817"/>
              <p:cNvSpPr/>
              <p:nvPr/>
            </p:nvSpPr>
            <p:spPr>
              <a:xfrm>
                <a:off x="7965961"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818" name="Shape 818"/>
              <p:cNvSpPr/>
              <p:nvPr/>
            </p:nvSpPr>
            <p:spPr>
              <a:xfrm>
                <a:off x="8686578"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819" name="Shape 819"/>
              <p:cNvSpPr/>
              <p:nvPr/>
            </p:nvSpPr>
            <p:spPr>
              <a:xfrm>
                <a:off x="9407195"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820" name="Shape 820"/>
              <p:cNvSpPr/>
              <p:nvPr/>
            </p:nvSpPr>
            <p:spPr>
              <a:xfrm>
                <a:off x="10127812" y="1600322"/>
                <a:ext cx="627530" cy="757847"/>
              </a:xfrm>
              <a:prstGeom prst="can">
                <a:avLst>
                  <a:gd name="adj" fmla="val 25000"/>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sp>
          <p:nvSpPr>
            <p:cNvPr id="821" name="Shape 821"/>
            <p:cNvSpPr/>
            <p:nvPr/>
          </p:nvSpPr>
          <p:spPr>
            <a:xfrm>
              <a:off x="890718" y="3826033"/>
              <a:ext cx="10912236" cy="2585673"/>
            </a:xfrm>
            <a:prstGeom prst="roundRect">
              <a:avLst>
                <a:gd name="adj" fmla="val 5291"/>
              </a:avLst>
            </a:prstGeom>
            <a:noFill/>
            <a:ln w="381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5</a:t>
            </a:r>
            <a:r>
              <a:rPr lang="en-US" sz="2800" b="1" i="0" u="none" strike="noStrike" cap="none">
                <a:solidFill>
                  <a:schemeClr val="dk2"/>
                </a:solidFill>
                <a:latin typeface="Arial"/>
                <a:ea typeface="Arial"/>
                <a:cs typeface="Arial"/>
                <a:sym typeface="Arial"/>
              </a:rPr>
              <a:t>. Big Data Processing</a:t>
            </a:r>
            <a:endParaRPr sz="2800" b="1" i="0" u="none" strike="noStrike" cap="none">
              <a:solidFill>
                <a:schemeClr val="dk2"/>
              </a:solidFill>
              <a:latin typeface="Arial"/>
              <a:ea typeface="Arial"/>
              <a:cs typeface="Arial"/>
              <a:sym typeface="Arial"/>
            </a:endParaRPr>
          </a:p>
        </p:txBody>
      </p:sp>
      <p:sp>
        <p:nvSpPr>
          <p:cNvPr id="828" name="Shape 82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7:</a:t>
            </a:r>
            <a:r>
              <a:rPr lang="en-US" sz="1600" b="0" i="0" u="none" strike="noStrike" cap="none">
                <a:solidFill>
                  <a:srgbClr val="0EC07D"/>
                </a:solidFill>
                <a:latin typeface="Arial"/>
                <a:ea typeface="Arial"/>
                <a:cs typeface="Arial"/>
                <a:sym typeface="Arial"/>
              </a:rPr>
              <a:t> Big Data Ecosystem</a:t>
            </a:r>
            <a:endParaRPr sz="1600" b="0" i="0" u="none" strike="noStrike" cap="none">
              <a:solidFill>
                <a:srgbClr val="0EC07D"/>
              </a:solidFill>
              <a:latin typeface="Arial"/>
              <a:ea typeface="Arial"/>
              <a:cs typeface="Arial"/>
              <a:sym typeface="Arial"/>
            </a:endParaRPr>
          </a:p>
        </p:txBody>
      </p:sp>
      <p:sp>
        <p:nvSpPr>
          <p:cNvPr id="829" name="Shape 829"/>
          <p:cNvSpPr txBox="1">
            <a:spLocks noGrp="1"/>
          </p:cNvSpPr>
          <p:nvPr>
            <p:ph type="body" idx="2"/>
          </p:nvPr>
        </p:nvSpPr>
        <p:spPr>
          <a:xfrm>
            <a:off x="514350" y="4805081"/>
            <a:ext cx="10273812" cy="1340741"/>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Several Terabytes or Petabytes of data.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High-volume, high-velocity and high-variety information assets.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processed for deriving value out of data.</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830" name="Shape 830"/>
          <p:cNvGrpSpPr/>
          <p:nvPr/>
        </p:nvGrpSpPr>
        <p:grpSpPr>
          <a:xfrm>
            <a:off x="1381071" y="1402574"/>
            <a:ext cx="9507094" cy="2905740"/>
            <a:chOff x="2660176" y="1304995"/>
            <a:chExt cx="5313893" cy="1624134"/>
          </a:xfrm>
        </p:grpSpPr>
        <p:sp>
          <p:nvSpPr>
            <p:cNvPr id="831" name="Shape 831"/>
            <p:cNvSpPr/>
            <p:nvPr/>
          </p:nvSpPr>
          <p:spPr>
            <a:xfrm>
              <a:off x="6435969" y="2340161"/>
              <a:ext cx="1538100" cy="588967"/>
            </a:xfrm>
            <a:prstGeom prst="roundRect">
              <a:avLst>
                <a:gd name="adj" fmla="val 50000"/>
              </a:avLst>
            </a:prstGeom>
            <a:solidFill>
              <a:srgbClr val="0EC0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Real-time Processing</a:t>
              </a:r>
              <a:endParaRPr sz="3200" b="0" i="0" u="none" strike="noStrike" cap="none">
                <a:solidFill>
                  <a:schemeClr val="dk1"/>
                </a:solidFill>
                <a:latin typeface="Arial"/>
                <a:ea typeface="Arial"/>
                <a:cs typeface="Arial"/>
                <a:sym typeface="Arial"/>
              </a:endParaRPr>
            </a:p>
          </p:txBody>
        </p:sp>
        <p:sp>
          <p:nvSpPr>
            <p:cNvPr id="832" name="Shape 832"/>
            <p:cNvSpPr/>
            <p:nvPr/>
          </p:nvSpPr>
          <p:spPr>
            <a:xfrm>
              <a:off x="2660176" y="2340162"/>
              <a:ext cx="1538100" cy="588967"/>
            </a:xfrm>
            <a:prstGeom prst="roundRect">
              <a:avLst>
                <a:gd name="adj" fmla="val 50000"/>
              </a:avLst>
            </a:prstGeom>
            <a:solidFill>
              <a:srgbClr val="0EC0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Batch Processing</a:t>
              </a:r>
              <a:endParaRPr sz="3200" b="0" i="0" u="none" strike="noStrike" cap="none">
                <a:solidFill>
                  <a:schemeClr val="dk1"/>
                </a:solidFill>
                <a:latin typeface="Arial"/>
                <a:ea typeface="Arial"/>
                <a:cs typeface="Arial"/>
                <a:sym typeface="Arial"/>
              </a:endParaRPr>
            </a:p>
          </p:txBody>
        </p:sp>
        <p:cxnSp>
          <p:nvCxnSpPr>
            <p:cNvPr id="833" name="Shape 833"/>
            <p:cNvCxnSpPr>
              <a:stCxn id="834" idx="2"/>
              <a:endCxn id="831" idx="0"/>
            </p:cNvCxnSpPr>
            <p:nvPr/>
          </p:nvCxnSpPr>
          <p:spPr>
            <a:xfrm rot="-5400000" flipH="1">
              <a:off x="6127282" y="1262245"/>
              <a:ext cx="383700" cy="1771800"/>
            </a:xfrm>
            <a:prstGeom prst="bentConnector3">
              <a:avLst>
                <a:gd name="adj1" fmla="val -61095"/>
              </a:avLst>
            </a:prstGeom>
            <a:noFill/>
            <a:ln w="76200" cap="flat" cmpd="sng">
              <a:solidFill>
                <a:srgbClr val="AEABAB"/>
              </a:solidFill>
              <a:prstDash val="solid"/>
              <a:round/>
              <a:headEnd type="none" w="sm" len="sm"/>
              <a:tailEnd type="none" w="sm" len="sm"/>
            </a:ln>
          </p:spPr>
        </p:cxnSp>
        <p:cxnSp>
          <p:nvCxnSpPr>
            <p:cNvPr id="835" name="Shape 835"/>
            <p:cNvCxnSpPr>
              <a:stCxn id="832" idx="0"/>
              <a:endCxn id="834" idx="2"/>
            </p:cNvCxnSpPr>
            <p:nvPr/>
          </p:nvCxnSpPr>
          <p:spPr>
            <a:xfrm rot="-5400000">
              <a:off x="4239376" y="1146312"/>
              <a:ext cx="383700" cy="2004000"/>
            </a:xfrm>
            <a:prstGeom prst="bentConnector3">
              <a:avLst>
                <a:gd name="adj1" fmla="val 161095"/>
              </a:avLst>
            </a:prstGeom>
            <a:noFill/>
            <a:ln w="76200" cap="flat" cmpd="sng">
              <a:solidFill>
                <a:srgbClr val="AEABAB"/>
              </a:solidFill>
              <a:prstDash val="solid"/>
              <a:round/>
              <a:headEnd type="none" w="sm" len="sm"/>
              <a:tailEnd type="none" w="sm" len="sm"/>
            </a:ln>
          </p:spPr>
        </p:cxnSp>
        <p:sp>
          <p:nvSpPr>
            <p:cNvPr id="834" name="Shape 834"/>
            <p:cNvSpPr/>
            <p:nvPr/>
          </p:nvSpPr>
          <p:spPr>
            <a:xfrm>
              <a:off x="3656799" y="1304995"/>
              <a:ext cx="3552866" cy="651300"/>
            </a:xfrm>
            <a:prstGeom prst="roundRect">
              <a:avLst>
                <a:gd name="adj" fmla="val 50000"/>
              </a:avLst>
            </a:prstGeom>
            <a:solidFill>
              <a:srgbClr val="3A3838"/>
            </a:solidFill>
            <a:ln w="9525" cap="flat" cmpd="sng">
              <a:solidFill>
                <a:srgbClr val="3A38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Two major approaches to Big Data Processing </a:t>
              </a:r>
              <a:endParaRPr sz="3600" b="1" i="0" u="none" strike="noStrike" cap="non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9513</Words>
  <Application>Microsoft Office PowerPoint</Application>
  <PresentationFormat>Widescreen</PresentationFormat>
  <Paragraphs>724</Paragraphs>
  <Slides>32</Slides>
  <Notes>32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Courier New</vt:lpstr>
      <vt:lpstr>Noto Sans Symbols</vt:lpstr>
      <vt:lpstr>Source Sans Pro</vt:lpstr>
      <vt:lpstr>Office Theme</vt:lpstr>
      <vt:lpstr>Custom Design</vt:lpstr>
      <vt:lpstr>PowerPoint Presentation</vt:lpstr>
      <vt:lpstr>Module Learning Objectives</vt:lpstr>
      <vt:lpstr>Module Topics</vt:lpstr>
      <vt:lpstr>The Big Data Ecosystem</vt:lpstr>
      <vt:lpstr>2. Big Data storage</vt:lpstr>
      <vt:lpstr>2.1. Group Discussion </vt:lpstr>
      <vt:lpstr>3. NoSQL Databases</vt:lpstr>
      <vt:lpstr>4. Distributed File Systems</vt:lpstr>
      <vt:lpstr>5. Big Data Processing</vt:lpstr>
      <vt:lpstr>What did you Grasp?</vt:lpstr>
      <vt:lpstr>6. MapReduce - An Introduction</vt:lpstr>
      <vt:lpstr>6.1. Map</vt:lpstr>
      <vt:lpstr>6.2 Reduce</vt:lpstr>
      <vt:lpstr>6.3 Other User Interfaces of MapReduce</vt:lpstr>
      <vt:lpstr>6.4 An Example for MapReduce - Wordcount</vt:lpstr>
      <vt:lpstr>6.5 Daemons of MapReduce</vt:lpstr>
      <vt:lpstr>6.6. Key Benefits of using MapReduce</vt:lpstr>
      <vt:lpstr>6.7. Use case examples</vt:lpstr>
      <vt:lpstr>6.8. Activity</vt:lpstr>
      <vt:lpstr>What did you Grasp?</vt:lpstr>
      <vt:lpstr>What did you Grasp?</vt:lpstr>
      <vt:lpstr>7. Data Locality</vt:lpstr>
      <vt:lpstr>7.1. Categories of Data Locality</vt:lpstr>
      <vt:lpstr>7.2. Advantages of Data Locality</vt:lpstr>
      <vt:lpstr>7.3. Challenges and Ways to Optimize Data Locality</vt:lpstr>
      <vt:lpstr>What did you Grasp?</vt:lpstr>
      <vt:lpstr>8. Resiliency</vt:lpstr>
      <vt:lpstr>9. Fault Tolerance</vt:lpstr>
      <vt:lpstr>9.1. Fault Tolerance in Hadoop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7</cp:revision>
  <dcterms:modified xsi:type="dcterms:W3CDTF">2018-07-31T16:52:43Z</dcterms:modified>
</cp:coreProperties>
</file>