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5" r:id="rId2"/>
    <p:sldMasterId id="2147483780" r:id="rId3"/>
  </p:sldMasterIdLst>
  <p:notesMasterIdLst>
    <p:notesMasterId r:id="rId50"/>
  </p:notesMasterIdLst>
  <p:sldIdLst>
    <p:sldId id="620" r:id="rId4"/>
    <p:sldId id="603" r:id="rId5"/>
    <p:sldId id="604" r:id="rId6"/>
    <p:sldId id="605" r:id="rId7"/>
    <p:sldId id="606" r:id="rId8"/>
    <p:sldId id="607" r:id="rId9"/>
    <p:sldId id="608" r:id="rId10"/>
    <p:sldId id="609" r:id="rId11"/>
    <p:sldId id="610" r:id="rId12"/>
    <p:sldId id="611" r:id="rId13"/>
    <p:sldId id="612" r:id="rId14"/>
    <p:sldId id="613" r:id="rId15"/>
    <p:sldId id="614" r:id="rId16"/>
    <p:sldId id="615" r:id="rId17"/>
    <p:sldId id="616" r:id="rId18"/>
    <p:sldId id="617" r:id="rId19"/>
    <p:sldId id="618" r:id="rId20"/>
    <p:sldId id="619" r:id="rId21"/>
    <p:sldId id="498" r:id="rId22"/>
    <p:sldId id="589" r:id="rId23"/>
    <p:sldId id="497" r:id="rId24"/>
    <p:sldId id="499" r:id="rId25"/>
    <p:sldId id="488" r:id="rId26"/>
    <p:sldId id="496"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19" r:id="rId47"/>
    <p:sldId id="520" r:id="rId48"/>
    <p:sldId id="521"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6600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3910" autoAdjust="0"/>
  </p:normalViewPr>
  <p:slideViewPr>
    <p:cSldViewPr>
      <p:cViewPr>
        <p:scale>
          <a:sx n="50" d="100"/>
          <a:sy n="50" d="100"/>
        </p:scale>
        <p:origin x="-1860" y="-5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5.wmf"/><Relationship Id="rId7" Type="http://schemas.openxmlformats.org/officeDocument/2006/relationships/image" Target="../media/image78.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9"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2.wmf"/><Relationship Id="rId7"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E12986B-D13F-4433-A645-83D4B62EC4C1}" type="datetimeFigureOut">
              <a:rPr lang="en-US"/>
              <a:pPr>
                <a:defRPr/>
              </a:pPr>
              <a:t>10/21/2016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D7C4245C-D552-4424-8693-C2456AF7F9A1}" type="slidenum">
              <a:rPr lang="en-US"/>
              <a:pPr>
                <a:defRPr/>
              </a:pPr>
              <a:t>‹#›</a:t>
            </a:fld>
            <a:endParaRPr lang="en-US"/>
          </a:p>
        </p:txBody>
      </p:sp>
    </p:spTree>
    <p:extLst>
      <p:ext uri="{BB962C8B-B14F-4D97-AF65-F5344CB8AC3E}">
        <p14:creationId xmlns:p14="http://schemas.microsoft.com/office/powerpoint/2010/main" val="3822653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a:t>
            </a:fld>
            <a:endParaRPr lang="en-IN">
              <a:solidFill>
                <a:prstClr val="black"/>
              </a:solidFill>
            </a:endParaRPr>
          </a:p>
        </p:txBody>
      </p:sp>
    </p:spTree>
    <p:extLst>
      <p:ext uri="{BB962C8B-B14F-4D97-AF65-F5344CB8AC3E}">
        <p14:creationId xmlns:p14="http://schemas.microsoft.com/office/powerpoint/2010/main" val="172695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12</a:t>
            </a:fld>
            <a:endParaRPr lang="en-IN">
              <a:solidFill>
                <a:prstClr val="black"/>
              </a:solidFill>
            </a:endParaRPr>
          </a:p>
        </p:txBody>
      </p:sp>
    </p:spTree>
    <p:extLst>
      <p:ext uri="{BB962C8B-B14F-4D97-AF65-F5344CB8AC3E}">
        <p14:creationId xmlns:p14="http://schemas.microsoft.com/office/powerpoint/2010/main" val="3832001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13</a:t>
            </a:fld>
            <a:endParaRPr lang="en-IN">
              <a:solidFill>
                <a:prstClr val="black"/>
              </a:solidFill>
            </a:endParaRPr>
          </a:p>
        </p:txBody>
      </p:sp>
    </p:spTree>
    <p:extLst>
      <p:ext uri="{BB962C8B-B14F-4D97-AF65-F5344CB8AC3E}">
        <p14:creationId xmlns:p14="http://schemas.microsoft.com/office/powerpoint/2010/main" val="114473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14</a:t>
            </a:fld>
            <a:endParaRPr lang="en-IN">
              <a:solidFill>
                <a:prstClr val="black"/>
              </a:solidFill>
            </a:endParaRPr>
          </a:p>
        </p:txBody>
      </p:sp>
    </p:spTree>
    <p:extLst>
      <p:ext uri="{BB962C8B-B14F-4D97-AF65-F5344CB8AC3E}">
        <p14:creationId xmlns:p14="http://schemas.microsoft.com/office/powerpoint/2010/main" val="53839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15</a:t>
            </a:fld>
            <a:endParaRPr lang="en-IN">
              <a:solidFill>
                <a:prstClr val="black"/>
              </a:solidFill>
            </a:endParaRPr>
          </a:p>
        </p:txBody>
      </p:sp>
    </p:spTree>
    <p:extLst>
      <p:ext uri="{BB962C8B-B14F-4D97-AF65-F5344CB8AC3E}">
        <p14:creationId xmlns:p14="http://schemas.microsoft.com/office/powerpoint/2010/main" val="870088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6D03D5-F651-4A1E-894E-CC38251B153E}" type="slidenum">
              <a:rPr lang="en-IN" smtClean="0">
                <a:solidFill>
                  <a:prstClr val="black"/>
                </a:solidFill>
              </a:rPr>
              <a:pPr/>
              <a:t>18</a:t>
            </a:fld>
            <a:endParaRPr lang="en-IN">
              <a:solidFill>
                <a:prstClr val="black"/>
              </a:solidFill>
            </a:endParaRPr>
          </a:p>
        </p:txBody>
      </p:sp>
    </p:spTree>
    <p:extLst>
      <p:ext uri="{BB962C8B-B14F-4D97-AF65-F5344CB8AC3E}">
        <p14:creationId xmlns:p14="http://schemas.microsoft.com/office/powerpoint/2010/main" val="376433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F803EC-B57C-4F4D-A20A-B7DF768D5D5B}" type="slidenum">
              <a:rPr lang="en-US"/>
              <a:pPr>
                <a:defRPr/>
              </a:pPr>
              <a:t>‹#›</a:t>
            </a:fld>
            <a:endParaRPr lang="en-US"/>
          </a:p>
        </p:txBody>
      </p:sp>
    </p:spTree>
    <p:extLst>
      <p:ext uri="{BB962C8B-B14F-4D97-AF65-F5344CB8AC3E}">
        <p14:creationId xmlns:p14="http://schemas.microsoft.com/office/powerpoint/2010/main" val="371002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AA15BB-0337-4783-93C1-FD1E282E6799}" type="slidenum">
              <a:rPr lang="en-US"/>
              <a:pPr>
                <a:defRPr/>
              </a:pPr>
              <a:t>‹#›</a:t>
            </a:fld>
            <a:endParaRPr lang="en-US"/>
          </a:p>
        </p:txBody>
      </p:sp>
    </p:spTree>
    <p:extLst>
      <p:ext uri="{BB962C8B-B14F-4D97-AF65-F5344CB8AC3E}">
        <p14:creationId xmlns:p14="http://schemas.microsoft.com/office/powerpoint/2010/main" val="375610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B1C8BF-1178-40E1-965B-0B72C5E5337C}" type="slidenum">
              <a:rPr lang="en-US"/>
              <a:pPr>
                <a:defRPr/>
              </a:pPr>
              <a:t>‹#›</a:t>
            </a:fld>
            <a:endParaRPr lang="en-US"/>
          </a:p>
        </p:txBody>
      </p:sp>
    </p:spTree>
    <p:extLst>
      <p:ext uri="{BB962C8B-B14F-4D97-AF65-F5344CB8AC3E}">
        <p14:creationId xmlns:p14="http://schemas.microsoft.com/office/powerpoint/2010/main" val="2483464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1A9AED0-F2D7-4BE5-94DC-701BBE8EDBA7}" type="slidenum">
              <a:rPr lang="en-US"/>
              <a:pPr>
                <a:defRPr/>
              </a:pPr>
              <a:t>‹#›</a:t>
            </a:fld>
            <a:endParaRPr lang="en-US"/>
          </a:p>
        </p:txBody>
      </p:sp>
    </p:spTree>
    <p:extLst>
      <p:ext uri="{BB962C8B-B14F-4D97-AF65-F5344CB8AC3E}">
        <p14:creationId xmlns:p14="http://schemas.microsoft.com/office/powerpoint/2010/main" val="2060906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8C2D90F-2660-4978-8774-414329BE2E08}" type="slidenum">
              <a:rPr lang="en-US"/>
              <a:pPr>
                <a:defRPr/>
              </a:pPr>
              <a:t>‹#›</a:t>
            </a:fld>
            <a:endParaRPr lang="en-US"/>
          </a:p>
        </p:txBody>
      </p:sp>
    </p:spTree>
    <p:extLst>
      <p:ext uri="{BB962C8B-B14F-4D97-AF65-F5344CB8AC3E}">
        <p14:creationId xmlns:p14="http://schemas.microsoft.com/office/powerpoint/2010/main" val="3523129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23EE43-D955-4222-8B27-1BDFACBD12B8}" type="slidenum">
              <a:rPr lang="en-US"/>
              <a:pPr>
                <a:defRPr/>
              </a:pPr>
              <a:t>‹#›</a:t>
            </a:fld>
            <a:endParaRPr lang="en-US"/>
          </a:p>
        </p:txBody>
      </p:sp>
    </p:spTree>
    <p:extLst>
      <p:ext uri="{BB962C8B-B14F-4D97-AF65-F5344CB8AC3E}">
        <p14:creationId xmlns:p14="http://schemas.microsoft.com/office/powerpoint/2010/main" val="1130239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902F89E3-70B8-4073-98FD-9E09D978D5F4}" type="slidenum">
              <a:rPr lang="en-US"/>
              <a:pPr>
                <a:defRPr/>
              </a:pPr>
              <a:t>‹#›</a:t>
            </a:fld>
            <a:endParaRPr lang="en-US"/>
          </a:p>
        </p:txBody>
      </p:sp>
    </p:spTree>
    <p:extLst>
      <p:ext uri="{BB962C8B-B14F-4D97-AF65-F5344CB8AC3E}">
        <p14:creationId xmlns:p14="http://schemas.microsoft.com/office/powerpoint/2010/main" val="15187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881418C-DE1B-4F30-B295-37B5313A00A2}" type="datetime1">
              <a:rPr lang="en-IN" smtClean="0"/>
              <a:pPr/>
              <a:t>21-10-2016</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F736EF0-E295-441A-AC20-BCF8B3BD6908}" type="slidenum">
              <a:rPr lang="en-IN" smtClean="0">
                <a:solidFill>
                  <a:srgbClr val="94C600"/>
                </a:solidFill>
              </a:rPr>
              <a:pPr/>
              <a:t>‹#›</a:t>
            </a:fld>
            <a:endParaRPr lang="en-IN">
              <a:solidFill>
                <a:srgbClr val="94C600"/>
              </a:solidFill>
            </a:endParaRP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Tree>
    <p:extLst>
      <p:ext uri="{BB962C8B-B14F-4D97-AF65-F5344CB8AC3E}">
        <p14:creationId xmlns:p14="http://schemas.microsoft.com/office/powerpoint/2010/main" val="2033469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2176C6-00A7-417F-9430-5D7FF0B07FBE}" type="datetime1">
              <a:rPr lang="en-IN" smtClean="0"/>
              <a:pPr/>
              <a:t>21-10-2016</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416122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C0A072-3F34-476B-88B4-5729EB3A33CE}" type="datetime1">
              <a:rPr lang="en-IN" smtClean="0"/>
              <a:pPr/>
              <a:t>21-10-2016</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398506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CD803C7-D89A-4F4C-B189-44FDD68B6E06}" type="datetime1">
              <a:rPr lang="en-IN" smtClean="0"/>
              <a:pPr/>
              <a:t>21-10-2016</a:t>
            </a:fld>
            <a:endParaRPr lang="en-IN"/>
          </a:p>
        </p:txBody>
      </p:sp>
      <p:sp>
        <p:nvSpPr>
          <p:cNvPr id="6" name="Footer Placeholder 5"/>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101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F49C26-46E8-4C5B-8439-EA5DAB0DCCF0}" type="slidenum">
              <a:rPr lang="en-US"/>
              <a:pPr>
                <a:defRPr/>
              </a:pPr>
              <a:t>‹#›</a:t>
            </a:fld>
            <a:endParaRPr lang="en-US"/>
          </a:p>
        </p:txBody>
      </p:sp>
    </p:spTree>
    <p:extLst>
      <p:ext uri="{BB962C8B-B14F-4D97-AF65-F5344CB8AC3E}">
        <p14:creationId xmlns:p14="http://schemas.microsoft.com/office/powerpoint/2010/main" val="2659051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4D4BD3-5370-44D6-A19E-C6188AE55766}" type="datetime1">
              <a:rPr lang="en-IN" smtClean="0"/>
              <a:pPr/>
              <a:t>21-10-2016</a:t>
            </a:fld>
            <a:endParaRPr lang="en-IN"/>
          </a:p>
        </p:txBody>
      </p:sp>
      <p:sp>
        <p:nvSpPr>
          <p:cNvPr id="8" name="Footer Placeholder 7"/>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9" name="Slide Number Placeholder 8"/>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2471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F4B751-8CAC-469D-BC78-E7E1F3BC4DE3}" type="datetime1">
              <a:rPr lang="en-IN" smtClean="0"/>
              <a:pPr/>
              <a:t>21-10-2016</a:t>
            </a:fld>
            <a:endParaRPr lang="en-IN"/>
          </a:p>
        </p:txBody>
      </p:sp>
      <p:sp>
        <p:nvSpPr>
          <p:cNvPr id="4" name="Footer Placeholder 3"/>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5" name="Slide Number Placeholder 4"/>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498071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BF7C8-6029-4DCF-93C3-0E4A1435D749}" type="datetime1">
              <a:rPr lang="en-IN" smtClean="0"/>
              <a:pPr/>
              <a:t>21-10-2016</a:t>
            </a:fld>
            <a:endParaRPr lang="en-IN"/>
          </a:p>
        </p:txBody>
      </p:sp>
      <p:sp>
        <p:nvSpPr>
          <p:cNvPr id="3" name="Footer Placeholder 2"/>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4" name="Slide Number Placeholder 3"/>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1453825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 name="Date Placeholder 4"/>
          <p:cNvSpPr>
            <a:spLocks noGrp="1"/>
          </p:cNvSpPr>
          <p:nvPr>
            <p:ph type="dt" sz="half" idx="10"/>
          </p:nvPr>
        </p:nvSpPr>
        <p:spPr/>
        <p:txBody>
          <a:bodyPr/>
          <a:lstStyle/>
          <a:p>
            <a:fld id="{E478E99F-4112-4F82-A4C9-B357B11CFA5E}" type="datetime1">
              <a:rPr lang="en-IN" smtClean="0"/>
              <a:pPr/>
              <a:t>21-10-2016</a:t>
            </a:fld>
            <a:endParaRPr lang="en-IN"/>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solidFill>
                  <a:srgbClr val="94C600"/>
                </a:solidFill>
              </a:rPr>
              <a:t>Dr. Kamalpreet Kaur and Vandana</a:t>
            </a:r>
            <a:endParaRPr lang="en-IN">
              <a:solidFill>
                <a:srgbClr val="94C600"/>
              </a:solidFill>
            </a:endParaRP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60342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E3BE6-6D6A-41E4-873C-47A39F3CB198}" type="datetime1">
              <a:rPr lang="en-IN" smtClean="0"/>
              <a:pPr/>
              <a:t>21-10-2016</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solidFill>
                  <a:srgbClr val="94C600"/>
                </a:solidFill>
              </a:rPr>
              <a:t>Dr. Kamalpreet Kaur and Vandana</a:t>
            </a:r>
            <a:endParaRPr lang="en-IN">
              <a:solidFill>
                <a:srgbClr val="94C600"/>
              </a:solidFill>
            </a:endParaRPr>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42455828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113B3-275C-4FE8-8EFB-88F102E68F30}" type="datetime1">
              <a:rPr lang="en-IN" smtClean="0"/>
              <a:pPr/>
              <a:t>21-10-2016</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755235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8457FE-420C-420D-A993-CA4C92E6BBFE}" type="datetime1">
              <a:rPr lang="en-IN" smtClean="0"/>
              <a:pPr/>
              <a:t>21-10-2016</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41051328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457200" y="6243638"/>
            <a:ext cx="2133600" cy="457200"/>
          </a:xfrm>
        </p:spPr>
        <p:txBody>
          <a:bodyPr/>
          <a:lstStyle>
            <a:lvl1pPr>
              <a:defRPr/>
            </a:lvl1pPr>
          </a:lstStyle>
          <a:p>
            <a:fld id="{81730603-0AD4-48ED-9BB0-E5C45210FF3A}" type="datetime1">
              <a:rPr lang="en-IN" altLang="en-US" smtClean="0"/>
              <a:pPr/>
              <a:t>21-10-2016</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smtClean="0">
                <a:solidFill>
                  <a:srgbClr val="94C600"/>
                </a:solidFill>
              </a:rPr>
              <a:t>Dr. Kamalpreet Kaur and Vandana</a:t>
            </a:r>
            <a:endParaRPr lang="en-US" altLang="en-US">
              <a:solidFill>
                <a:srgbClr val="94C600"/>
              </a:solidFill>
            </a:endParaRPr>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4DF0ACB7-9325-4F3B-9612-3A8C6C3146D4}" type="slidenum">
              <a:rPr lang="en-US" altLang="en-US"/>
              <a:pPr/>
              <a:t>‹#›</a:t>
            </a:fld>
            <a:endParaRPr lang="en-US" altLang="en-US"/>
          </a:p>
        </p:txBody>
      </p:sp>
    </p:spTree>
    <p:extLst>
      <p:ext uri="{BB962C8B-B14F-4D97-AF65-F5344CB8AC3E}">
        <p14:creationId xmlns:p14="http://schemas.microsoft.com/office/powerpoint/2010/main" val="76433279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21FBA4CF-0B0A-4247-9BC4-E31748CBBCA3}" type="datetime1">
              <a:rPr lang="en-IN" altLang="en-US" smtClean="0"/>
              <a:pPr/>
              <a:t>21-10-2016</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smtClean="0">
                <a:solidFill>
                  <a:srgbClr val="94C600"/>
                </a:solidFill>
              </a:rPr>
              <a:t>Dr. Kamalpreet Kaur and Vandana</a:t>
            </a:r>
            <a:endParaRPr lang="en-US" altLang="en-US">
              <a:solidFill>
                <a:srgbClr val="94C600"/>
              </a:solidFill>
            </a:endParaRP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9F8D4945-24EF-426A-B35F-36F8AC7947CA}" type="slidenum">
              <a:rPr lang="en-US" altLang="en-US"/>
              <a:pPr/>
              <a:t>‹#›</a:t>
            </a:fld>
            <a:endParaRPr lang="en-US" altLang="en-US"/>
          </a:p>
        </p:txBody>
      </p:sp>
    </p:spTree>
    <p:extLst>
      <p:ext uri="{BB962C8B-B14F-4D97-AF65-F5344CB8AC3E}">
        <p14:creationId xmlns:p14="http://schemas.microsoft.com/office/powerpoint/2010/main" val="142763845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IN"/>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243638"/>
            <a:ext cx="2133600" cy="457200"/>
          </a:xfrm>
        </p:spPr>
        <p:txBody>
          <a:bodyPr/>
          <a:lstStyle>
            <a:lvl1pPr>
              <a:defRPr/>
            </a:lvl1pPr>
          </a:lstStyle>
          <a:p>
            <a:fld id="{72D97AC2-C15F-4B58-A4BB-E4406D413D4C}" type="datetime1">
              <a:rPr lang="en-IN" altLang="en-US" smtClean="0"/>
              <a:pPr/>
              <a:t>21-10-2016</a:t>
            </a:fld>
            <a:endParaRPr lang="en-US" alt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r>
              <a:rPr lang="en-US" altLang="en-US" smtClean="0">
                <a:solidFill>
                  <a:srgbClr val="94C600"/>
                </a:solidFill>
              </a:rPr>
              <a:t>Dr. Kamalpreet Kaur and Vandana</a:t>
            </a:r>
            <a:endParaRPr lang="en-US" altLang="en-US">
              <a:solidFill>
                <a:srgbClr val="94C600"/>
              </a:solidFill>
            </a:endParaRPr>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fld id="{BC166764-701C-4873-9FBE-51862E0B94D1}" type="slidenum">
              <a:rPr lang="en-US" altLang="en-US"/>
              <a:pPr/>
              <a:t>‹#›</a:t>
            </a:fld>
            <a:endParaRPr lang="en-US" altLang="en-US"/>
          </a:p>
        </p:txBody>
      </p:sp>
    </p:spTree>
    <p:extLst>
      <p:ext uri="{BB962C8B-B14F-4D97-AF65-F5344CB8AC3E}">
        <p14:creationId xmlns:p14="http://schemas.microsoft.com/office/powerpoint/2010/main" val="29312080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B79CD3-441C-482D-88C0-791FC9CC7E4F}" type="slidenum">
              <a:rPr lang="en-US"/>
              <a:pPr>
                <a:defRPr/>
              </a:pPr>
              <a:t>‹#›</a:t>
            </a:fld>
            <a:endParaRPr lang="en-US"/>
          </a:p>
        </p:txBody>
      </p:sp>
    </p:spTree>
    <p:extLst>
      <p:ext uri="{BB962C8B-B14F-4D97-AF65-F5344CB8AC3E}">
        <p14:creationId xmlns:p14="http://schemas.microsoft.com/office/powerpoint/2010/main" val="4001500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881418C-DE1B-4F30-B295-37B5313A00A2}" type="datetime1">
              <a:rPr lang="en-IN" smtClean="0"/>
              <a:pPr/>
              <a:t>21-10-2016</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F736EF0-E295-441A-AC20-BCF8B3BD6908}" type="slidenum">
              <a:rPr lang="en-IN" smtClean="0">
                <a:solidFill>
                  <a:srgbClr val="94C600"/>
                </a:solidFill>
              </a:rPr>
              <a:pPr/>
              <a:t>‹#›</a:t>
            </a:fld>
            <a:endParaRPr lang="en-IN">
              <a:solidFill>
                <a:srgbClr val="94C600"/>
              </a:solidFill>
            </a:endParaRP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Tree>
    <p:extLst>
      <p:ext uri="{BB962C8B-B14F-4D97-AF65-F5344CB8AC3E}">
        <p14:creationId xmlns:p14="http://schemas.microsoft.com/office/powerpoint/2010/main" val="1646402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2176C6-00A7-417F-9430-5D7FF0B07FBE}" type="datetime1">
              <a:rPr lang="en-IN" smtClean="0"/>
              <a:pPr/>
              <a:t>21-10-2016</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6167703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C0A072-3F34-476B-88B4-5729EB3A33CE}" type="datetime1">
              <a:rPr lang="en-IN" smtClean="0"/>
              <a:pPr/>
              <a:t>21-10-2016</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732715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CD803C7-D89A-4F4C-B189-44FDD68B6E06}" type="datetime1">
              <a:rPr lang="en-IN" smtClean="0"/>
              <a:pPr/>
              <a:t>21-10-2016</a:t>
            </a:fld>
            <a:endParaRPr lang="en-IN"/>
          </a:p>
        </p:txBody>
      </p:sp>
      <p:sp>
        <p:nvSpPr>
          <p:cNvPr id="6" name="Footer Placeholder 5"/>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6780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4D4BD3-5370-44D6-A19E-C6188AE55766}" type="datetime1">
              <a:rPr lang="en-IN" smtClean="0"/>
              <a:pPr/>
              <a:t>21-10-2016</a:t>
            </a:fld>
            <a:endParaRPr lang="en-IN"/>
          </a:p>
        </p:txBody>
      </p:sp>
      <p:sp>
        <p:nvSpPr>
          <p:cNvPr id="8" name="Footer Placeholder 7"/>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9" name="Slide Number Placeholder 8"/>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1851418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F4B751-8CAC-469D-BC78-E7E1F3BC4DE3}" type="datetime1">
              <a:rPr lang="en-IN" smtClean="0"/>
              <a:pPr/>
              <a:t>21-10-2016</a:t>
            </a:fld>
            <a:endParaRPr lang="en-IN"/>
          </a:p>
        </p:txBody>
      </p:sp>
      <p:sp>
        <p:nvSpPr>
          <p:cNvPr id="4" name="Footer Placeholder 3"/>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5" name="Slide Number Placeholder 4"/>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1247125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BF7C8-6029-4DCF-93C3-0E4A1435D749}" type="datetime1">
              <a:rPr lang="en-IN" smtClean="0"/>
              <a:pPr/>
              <a:t>21-10-2016</a:t>
            </a:fld>
            <a:endParaRPr lang="en-IN"/>
          </a:p>
        </p:txBody>
      </p:sp>
      <p:sp>
        <p:nvSpPr>
          <p:cNvPr id="3" name="Footer Placeholder 2"/>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4" name="Slide Number Placeholder 3"/>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34692837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 name="Date Placeholder 4"/>
          <p:cNvSpPr>
            <a:spLocks noGrp="1"/>
          </p:cNvSpPr>
          <p:nvPr>
            <p:ph type="dt" sz="half" idx="10"/>
          </p:nvPr>
        </p:nvSpPr>
        <p:spPr/>
        <p:txBody>
          <a:bodyPr/>
          <a:lstStyle/>
          <a:p>
            <a:fld id="{E478E99F-4112-4F82-A4C9-B357B11CFA5E}" type="datetime1">
              <a:rPr lang="en-IN" smtClean="0"/>
              <a:pPr/>
              <a:t>21-10-2016</a:t>
            </a:fld>
            <a:endParaRPr lang="en-IN"/>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solidFill>
                  <a:srgbClr val="94C600"/>
                </a:solidFill>
              </a:rPr>
              <a:t>Dr. Kamalpreet Kaur and Vandana</a:t>
            </a:r>
            <a:endParaRPr lang="en-IN">
              <a:solidFill>
                <a:srgbClr val="94C600"/>
              </a:solidFill>
            </a:endParaRP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50768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E3BE6-6D6A-41E4-873C-47A39F3CB198}" type="datetime1">
              <a:rPr lang="en-IN" smtClean="0"/>
              <a:pPr/>
              <a:t>21-10-2016</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solidFill>
                  <a:srgbClr val="94C600"/>
                </a:solidFill>
              </a:rPr>
              <a:t>Dr. Kamalpreet Kaur and Vandana</a:t>
            </a:r>
            <a:endParaRPr lang="en-IN">
              <a:solidFill>
                <a:srgbClr val="94C600"/>
              </a:solidFill>
            </a:endParaRPr>
          </a:p>
        </p:txBody>
      </p:sp>
      <p:sp>
        <p:nvSpPr>
          <p:cNvPr id="7" name="Slide Number Placeholder 6"/>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717465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113B3-275C-4FE8-8EFB-88F102E68F30}" type="datetime1">
              <a:rPr lang="en-IN" smtClean="0"/>
              <a:pPr/>
              <a:t>21-10-2016</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241610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5A2B14-C933-4F23-957B-F88ACB8E7364}" type="slidenum">
              <a:rPr lang="en-US"/>
              <a:pPr>
                <a:defRPr/>
              </a:pPr>
              <a:t>‹#›</a:t>
            </a:fld>
            <a:endParaRPr lang="en-US"/>
          </a:p>
        </p:txBody>
      </p:sp>
    </p:spTree>
    <p:extLst>
      <p:ext uri="{BB962C8B-B14F-4D97-AF65-F5344CB8AC3E}">
        <p14:creationId xmlns:p14="http://schemas.microsoft.com/office/powerpoint/2010/main" val="1444370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8457FE-420C-420D-A993-CA4C92E6BBFE}" type="datetime1">
              <a:rPr lang="en-IN" smtClean="0"/>
              <a:pPr/>
              <a:t>21-10-2016</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Dr. Kamalpreet Kaur and Vandana</a:t>
            </a:r>
            <a:endParaRPr lang="en-IN">
              <a:solidFill>
                <a:srgbClr val="94C600"/>
              </a:solidFill>
            </a:endParaRPr>
          </a:p>
        </p:txBody>
      </p:sp>
      <p:sp>
        <p:nvSpPr>
          <p:cNvPr id="6" name="Slide Number Placeholder 5"/>
          <p:cNvSpPr>
            <a:spLocks noGrp="1"/>
          </p:cNvSpPr>
          <p:nvPr>
            <p:ph type="sldNum" sz="quarter" idx="12"/>
          </p:nvPr>
        </p:nvSpPr>
        <p:spPr/>
        <p:txBody>
          <a:bodyPr/>
          <a:lstStyle/>
          <a:p>
            <a:fld id="{6F736EF0-E295-441A-AC20-BCF8B3BD6908}" type="slidenum">
              <a:rPr lang="en-IN" smtClean="0"/>
              <a:pPr/>
              <a:t>‹#›</a:t>
            </a:fld>
            <a:endParaRPr lang="en-IN"/>
          </a:p>
        </p:txBody>
      </p:sp>
    </p:spTree>
    <p:extLst>
      <p:ext uri="{BB962C8B-B14F-4D97-AF65-F5344CB8AC3E}">
        <p14:creationId xmlns:p14="http://schemas.microsoft.com/office/powerpoint/2010/main" val="39403362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457200" y="6243638"/>
            <a:ext cx="2133600" cy="457200"/>
          </a:xfrm>
        </p:spPr>
        <p:txBody>
          <a:bodyPr/>
          <a:lstStyle>
            <a:lvl1pPr>
              <a:defRPr/>
            </a:lvl1pPr>
          </a:lstStyle>
          <a:p>
            <a:fld id="{81730603-0AD4-48ED-9BB0-E5C45210FF3A}" type="datetime1">
              <a:rPr lang="en-IN" altLang="en-US" smtClean="0"/>
              <a:pPr/>
              <a:t>21-10-2016</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smtClean="0">
                <a:solidFill>
                  <a:srgbClr val="94C600"/>
                </a:solidFill>
              </a:rPr>
              <a:t>Dr. Kamalpreet Kaur and Vandana</a:t>
            </a:r>
            <a:endParaRPr lang="en-US" altLang="en-US">
              <a:solidFill>
                <a:srgbClr val="94C600"/>
              </a:solidFill>
            </a:endParaRPr>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4DF0ACB7-9325-4F3B-9612-3A8C6C3146D4}" type="slidenum">
              <a:rPr lang="en-US" altLang="en-US"/>
              <a:pPr/>
              <a:t>‹#›</a:t>
            </a:fld>
            <a:endParaRPr lang="en-US" altLang="en-US"/>
          </a:p>
        </p:txBody>
      </p:sp>
    </p:spTree>
    <p:extLst>
      <p:ext uri="{BB962C8B-B14F-4D97-AF65-F5344CB8AC3E}">
        <p14:creationId xmlns:p14="http://schemas.microsoft.com/office/powerpoint/2010/main" val="285786062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21FBA4CF-0B0A-4247-9BC4-E31748CBBCA3}" type="datetime1">
              <a:rPr lang="en-IN" altLang="en-US" smtClean="0"/>
              <a:pPr/>
              <a:t>21-10-2016</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smtClean="0">
                <a:solidFill>
                  <a:srgbClr val="94C600"/>
                </a:solidFill>
              </a:rPr>
              <a:t>Dr. Kamalpreet Kaur and Vandana</a:t>
            </a:r>
            <a:endParaRPr lang="en-US" altLang="en-US">
              <a:solidFill>
                <a:srgbClr val="94C600"/>
              </a:solidFill>
            </a:endParaRP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9F8D4945-24EF-426A-B35F-36F8AC7947CA}" type="slidenum">
              <a:rPr lang="en-US" altLang="en-US"/>
              <a:pPr/>
              <a:t>‹#›</a:t>
            </a:fld>
            <a:endParaRPr lang="en-US" altLang="en-US"/>
          </a:p>
        </p:txBody>
      </p:sp>
    </p:spTree>
    <p:extLst>
      <p:ext uri="{BB962C8B-B14F-4D97-AF65-F5344CB8AC3E}">
        <p14:creationId xmlns:p14="http://schemas.microsoft.com/office/powerpoint/2010/main" val="283784739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IN"/>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243638"/>
            <a:ext cx="2133600" cy="457200"/>
          </a:xfrm>
        </p:spPr>
        <p:txBody>
          <a:bodyPr/>
          <a:lstStyle>
            <a:lvl1pPr>
              <a:defRPr/>
            </a:lvl1pPr>
          </a:lstStyle>
          <a:p>
            <a:fld id="{72D97AC2-C15F-4B58-A4BB-E4406D413D4C}" type="datetime1">
              <a:rPr lang="en-IN" altLang="en-US" smtClean="0"/>
              <a:pPr/>
              <a:t>21-10-2016</a:t>
            </a:fld>
            <a:endParaRPr lang="en-US" alt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r>
              <a:rPr lang="en-US" altLang="en-US" smtClean="0">
                <a:solidFill>
                  <a:srgbClr val="94C600"/>
                </a:solidFill>
              </a:rPr>
              <a:t>Dr. Kamalpreet Kaur and Vandana</a:t>
            </a:r>
            <a:endParaRPr lang="en-US" altLang="en-US">
              <a:solidFill>
                <a:srgbClr val="94C600"/>
              </a:solidFill>
            </a:endParaRPr>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fld id="{BC166764-701C-4873-9FBE-51862E0B94D1}" type="slidenum">
              <a:rPr lang="en-US" altLang="en-US"/>
              <a:pPr/>
              <a:t>‹#›</a:t>
            </a:fld>
            <a:endParaRPr lang="en-US" altLang="en-US"/>
          </a:p>
        </p:txBody>
      </p:sp>
    </p:spTree>
    <p:extLst>
      <p:ext uri="{BB962C8B-B14F-4D97-AF65-F5344CB8AC3E}">
        <p14:creationId xmlns:p14="http://schemas.microsoft.com/office/powerpoint/2010/main" val="14666660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C439BC0-9EA2-4D36-9B4C-C89B777BA124}" type="slidenum">
              <a:rPr lang="en-US"/>
              <a:pPr>
                <a:defRPr/>
              </a:pPr>
              <a:t>‹#›</a:t>
            </a:fld>
            <a:endParaRPr lang="en-US"/>
          </a:p>
        </p:txBody>
      </p:sp>
    </p:spTree>
    <p:extLst>
      <p:ext uri="{BB962C8B-B14F-4D97-AF65-F5344CB8AC3E}">
        <p14:creationId xmlns:p14="http://schemas.microsoft.com/office/powerpoint/2010/main" val="155507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6967F29-C5F7-45C3-A285-0A53C3E30509}" type="slidenum">
              <a:rPr lang="en-US"/>
              <a:pPr>
                <a:defRPr/>
              </a:pPr>
              <a:t>‹#›</a:t>
            </a:fld>
            <a:endParaRPr lang="en-US"/>
          </a:p>
        </p:txBody>
      </p:sp>
    </p:spTree>
    <p:extLst>
      <p:ext uri="{BB962C8B-B14F-4D97-AF65-F5344CB8AC3E}">
        <p14:creationId xmlns:p14="http://schemas.microsoft.com/office/powerpoint/2010/main" val="401947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2A6B61-9251-48C3-B0D1-12520F2AE9A3}" type="slidenum">
              <a:rPr lang="en-US"/>
              <a:pPr>
                <a:defRPr/>
              </a:pPr>
              <a:t>‹#›</a:t>
            </a:fld>
            <a:endParaRPr lang="en-US"/>
          </a:p>
        </p:txBody>
      </p:sp>
    </p:spTree>
    <p:extLst>
      <p:ext uri="{BB962C8B-B14F-4D97-AF65-F5344CB8AC3E}">
        <p14:creationId xmlns:p14="http://schemas.microsoft.com/office/powerpoint/2010/main" val="72036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A063C1-4AE0-411B-BD7D-6959D1DCF155}" type="slidenum">
              <a:rPr lang="en-US"/>
              <a:pPr>
                <a:defRPr/>
              </a:pPr>
              <a:t>‹#›</a:t>
            </a:fld>
            <a:endParaRPr lang="en-US"/>
          </a:p>
        </p:txBody>
      </p:sp>
    </p:spTree>
    <p:extLst>
      <p:ext uri="{BB962C8B-B14F-4D97-AF65-F5344CB8AC3E}">
        <p14:creationId xmlns:p14="http://schemas.microsoft.com/office/powerpoint/2010/main" val="227473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FFD9C9-F63A-4ED8-8E10-56D8FDF1D227}" type="slidenum">
              <a:rPr lang="en-US"/>
              <a:pPr>
                <a:defRPr/>
              </a:pPr>
              <a:t>‹#›</a:t>
            </a:fld>
            <a:endParaRPr lang="en-US"/>
          </a:p>
        </p:txBody>
      </p:sp>
    </p:spTree>
    <p:extLst>
      <p:ext uri="{BB962C8B-B14F-4D97-AF65-F5344CB8AC3E}">
        <p14:creationId xmlns:p14="http://schemas.microsoft.com/office/powerpoint/2010/main" val="377635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28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0F0FDC60-086D-4924-B145-93DD2AC628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pPr fontAlgn="auto">
              <a:spcBef>
                <a:spcPts val="0"/>
              </a:spcBef>
              <a:spcAft>
                <a:spcPts val="0"/>
              </a:spcAft>
            </a:pPr>
            <a:fld id="{3347B5F5-E45C-4ACC-872F-0447295126ED}" type="datetime1">
              <a:rPr lang="en-IN" smtClean="0">
                <a:latin typeface="Cambria"/>
              </a:rPr>
              <a:pPr fontAlgn="auto">
                <a:spcBef>
                  <a:spcPts val="0"/>
                </a:spcBef>
                <a:spcAft>
                  <a:spcPts val="0"/>
                </a:spcAft>
              </a:pPr>
              <a:t>21-10-2016</a:t>
            </a:fld>
            <a:endParaRPr lang="en-IN">
              <a:latin typeface="Cambria"/>
            </a:endParaRP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pPr fontAlgn="auto">
              <a:spcBef>
                <a:spcPts val="0"/>
              </a:spcBef>
              <a:spcAft>
                <a:spcPts val="0"/>
              </a:spcAft>
            </a:pPr>
            <a:r>
              <a:rPr lang="en-IN" smtClean="0">
                <a:solidFill>
                  <a:srgbClr val="94C600"/>
                </a:solidFill>
                <a:latin typeface="Cambria"/>
              </a:rPr>
              <a:t>Dr. Kamalpreet Kaur and Vandana</a:t>
            </a:r>
            <a:endParaRPr lang="en-IN">
              <a:solidFill>
                <a:srgbClr val="94C600"/>
              </a:solidFill>
              <a:latin typeface="Cambria"/>
            </a:endParaRP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pPr fontAlgn="auto">
              <a:spcBef>
                <a:spcPts val="0"/>
              </a:spcBef>
              <a:spcAft>
                <a:spcPts val="0"/>
              </a:spcAft>
            </a:pPr>
            <a:fld id="{6F736EF0-E295-441A-AC20-BCF8B3BD6908}" type="slidenum">
              <a:rPr lang="en-IN" smtClean="0">
                <a:latin typeface="Cambria"/>
              </a:rPr>
              <a:pPr fontAlgn="auto">
                <a:spcBef>
                  <a:spcPts val="0"/>
                </a:spcBef>
                <a:spcAft>
                  <a:spcPts val="0"/>
                </a:spcAft>
              </a:pPr>
              <a:t>‹#›</a:t>
            </a:fld>
            <a:endParaRPr lang="en-IN">
              <a:latin typeface="Cambria"/>
            </a:endParaRPr>
          </a:p>
        </p:txBody>
      </p:sp>
    </p:spTree>
    <p:extLst>
      <p:ext uri="{BB962C8B-B14F-4D97-AF65-F5344CB8AC3E}">
        <p14:creationId xmlns:p14="http://schemas.microsoft.com/office/powerpoint/2010/main" val="351779190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pPr fontAlgn="auto">
              <a:spcBef>
                <a:spcPts val="0"/>
              </a:spcBef>
              <a:spcAft>
                <a:spcPts val="0"/>
              </a:spcAft>
            </a:pPr>
            <a:fld id="{3347B5F5-E45C-4ACC-872F-0447295126ED}" type="datetime1">
              <a:rPr lang="en-IN" smtClean="0">
                <a:latin typeface="Cambria"/>
              </a:rPr>
              <a:pPr fontAlgn="auto">
                <a:spcBef>
                  <a:spcPts val="0"/>
                </a:spcBef>
                <a:spcAft>
                  <a:spcPts val="0"/>
                </a:spcAft>
              </a:pPr>
              <a:t>21-10-2016</a:t>
            </a:fld>
            <a:endParaRPr lang="en-IN">
              <a:latin typeface="Cambria"/>
            </a:endParaRP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pPr fontAlgn="auto">
              <a:spcBef>
                <a:spcPts val="0"/>
              </a:spcBef>
              <a:spcAft>
                <a:spcPts val="0"/>
              </a:spcAft>
            </a:pPr>
            <a:r>
              <a:rPr lang="en-IN" smtClean="0">
                <a:solidFill>
                  <a:srgbClr val="94C600"/>
                </a:solidFill>
                <a:latin typeface="Cambria"/>
              </a:rPr>
              <a:t>Dr. Kamalpreet Kaur and Vandana</a:t>
            </a:r>
            <a:endParaRPr lang="en-IN">
              <a:solidFill>
                <a:srgbClr val="94C600"/>
              </a:solidFill>
              <a:latin typeface="Cambria"/>
            </a:endParaRP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pPr fontAlgn="auto">
              <a:spcBef>
                <a:spcPts val="0"/>
              </a:spcBef>
              <a:spcAft>
                <a:spcPts val="0"/>
              </a:spcAft>
            </a:pPr>
            <a:fld id="{6F736EF0-E295-441A-AC20-BCF8B3BD6908}" type="slidenum">
              <a:rPr lang="en-IN" smtClean="0">
                <a:latin typeface="Cambria"/>
              </a:rPr>
              <a:pPr fontAlgn="auto">
                <a:spcBef>
                  <a:spcPts val="0"/>
                </a:spcBef>
                <a:spcAft>
                  <a:spcPts val="0"/>
                </a:spcAft>
              </a:pPr>
              <a:t>‹#›</a:t>
            </a:fld>
            <a:endParaRPr lang="en-IN">
              <a:latin typeface="Cambria"/>
            </a:endParaRPr>
          </a:p>
        </p:txBody>
      </p:sp>
    </p:spTree>
    <p:extLst>
      <p:ext uri="{BB962C8B-B14F-4D97-AF65-F5344CB8AC3E}">
        <p14:creationId xmlns:p14="http://schemas.microsoft.com/office/powerpoint/2010/main" val="8323312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3.bin"/><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7.bin"/><Relationship Id="rId14" Type="http://schemas.openxmlformats.org/officeDocument/2006/relationships/image" Target="../media/image25.wmf"/></Relationships>
</file>

<file path=ppt/slides/_rels/slide2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5.bin"/><Relationship Id="rId18" Type="http://schemas.openxmlformats.org/officeDocument/2006/relationships/image" Target="../media/image32.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9.wmf"/><Relationship Id="rId17"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13.bin"/><Relationship Id="rId14" Type="http://schemas.openxmlformats.org/officeDocument/2006/relationships/image" Target="../media/image3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3.wmf"/></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oleObject" Target="../embeddings/oleObject23.bin"/><Relationship Id="rId18" Type="http://schemas.openxmlformats.org/officeDocument/2006/relationships/image" Target="../media/image40.wmf"/><Relationship Id="rId3" Type="http://schemas.openxmlformats.org/officeDocument/2006/relationships/image" Target="../media/image44.png"/><Relationship Id="rId21" Type="http://schemas.openxmlformats.org/officeDocument/2006/relationships/oleObject" Target="../embeddings/oleObject27.bin"/><Relationship Id="rId7" Type="http://schemas.openxmlformats.org/officeDocument/2006/relationships/image" Target="../media/image35.wmf"/><Relationship Id="rId12" Type="http://schemas.openxmlformats.org/officeDocument/2006/relationships/image" Target="../media/image37.wmf"/><Relationship Id="rId17"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oleObject" Target="../embeddings/oleObject22.bin"/><Relationship Id="rId24" Type="http://schemas.openxmlformats.org/officeDocument/2006/relationships/image" Target="../media/image43.wmf"/><Relationship Id="rId5" Type="http://schemas.openxmlformats.org/officeDocument/2006/relationships/image" Target="../media/image34.wmf"/><Relationship Id="rId15" Type="http://schemas.openxmlformats.org/officeDocument/2006/relationships/oleObject" Target="../embeddings/oleObject24.bin"/><Relationship Id="rId23" Type="http://schemas.openxmlformats.org/officeDocument/2006/relationships/oleObject" Target="../embeddings/oleObject28.bin"/><Relationship Id="rId10" Type="http://schemas.openxmlformats.org/officeDocument/2006/relationships/image" Target="../media/image36.wmf"/><Relationship Id="rId19" Type="http://schemas.openxmlformats.org/officeDocument/2006/relationships/oleObject" Target="../embeddings/oleObject26.bin"/><Relationship Id="rId4" Type="http://schemas.openxmlformats.org/officeDocument/2006/relationships/oleObject" Target="../embeddings/oleObject19.bin"/><Relationship Id="rId9" Type="http://schemas.openxmlformats.org/officeDocument/2006/relationships/oleObject" Target="../embeddings/oleObject21.bin"/><Relationship Id="rId14" Type="http://schemas.openxmlformats.org/officeDocument/2006/relationships/image" Target="../media/image38.wmf"/><Relationship Id="rId22" Type="http://schemas.openxmlformats.org/officeDocument/2006/relationships/image" Target="../media/image42.wmf"/></Relationships>
</file>

<file path=ppt/slides/_rels/slide3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35.bin"/><Relationship Id="rId4" Type="http://schemas.openxmlformats.org/officeDocument/2006/relationships/image" Target="../media/image51.wmf"/></Relationships>
</file>

<file path=ppt/slides/_rels/slide33.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5.wmf"/><Relationship Id="rId5" Type="http://schemas.openxmlformats.org/officeDocument/2006/relationships/oleObject" Target="../embeddings/oleObject38.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0.bin"/></Relationships>
</file>

<file path=ppt/slides/_rels/slide3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9.wmf"/><Relationship Id="rId5" Type="http://schemas.openxmlformats.org/officeDocument/2006/relationships/oleObject" Target="../embeddings/oleObject42.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44.bin"/></Relationships>
</file>

<file path=ppt/slides/_rels/slide35.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50.bin"/><Relationship Id="rId18" Type="http://schemas.openxmlformats.org/officeDocument/2006/relationships/image" Target="../media/image69.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66.wmf"/><Relationship Id="rId17" Type="http://schemas.openxmlformats.org/officeDocument/2006/relationships/oleObject" Target="../embeddings/oleObject52.bin"/><Relationship Id="rId2" Type="http://schemas.openxmlformats.org/officeDocument/2006/relationships/slideLayout" Target="../slideLayouts/slideLayout2.xml"/><Relationship Id="rId16" Type="http://schemas.openxmlformats.org/officeDocument/2006/relationships/image" Target="../media/image68.wmf"/><Relationship Id="rId1" Type="http://schemas.openxmlformats.org/officeDocument/2006/relationships/vmlDrawing" Target="../drawings/vmlDrawing11.vml"/><Relationship Id="rId6" Type="http://schemas.openxmlformats.org/officeDocument/2006/relationships/image" Target="../media/image63.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48.bin"/><Relationship Id="rId14" Type="http://schemas.openxmlformats.org/officeDocument/2006/relationships/image" Target="../media/image67.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71.jpeg"/><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4.bin"/><Relationship Id="rId5" Type="http://schemas.openxmlformats.org/officeDocument/2006/relationships/image" Target="../media/image67.wmf"/><Relationship Id="rId4" Type="http://schemas.openxmlformats.org/officeDocument/2006/relationships/oleObject" Target="../embeddings/oleObject53.bin"/></Relationships>
</file>

<file path=ppt/slides/_rels/slide37.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3.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59.bin"/><Relationship Id="rId14" Type="http://schemas.openxmlformats.org/officeDocument/2006/relationships/image" Target="../media/image7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9.wmf"/><Relationship Id="rId5" Type="http://schemas.openxmlformats.org/officeDocument/2006/relationships/oleObject" Target="../embeddings/oleObject64.bin"/><Relationship Id="rId4" Type="http://schemas.openxmlformats.org/officeDocument/2006/relationships/image" Target="../media/image7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80.w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2.wmf"/><Relationship Id="rId5" Type="http://schemas.openxmlformats.org/officeDocument/2006/relationships/oleObject" Target="../embeddings/oleObject67.bin"/><Relationship Id="rId4" Type="http://schemas.openxmlformats.org/officeDocument/2006/relationships/image" Target="../media/image81.wmf"/></Relationships>
</file>

<file path=ppt/slides/_rels/slide41.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87.wmf"/><Relationship Id="rId18" Type="http://schemas.openxmlformats.org/officeDocument/2006/relationships/oleObject" Target="../embeddings/oleObject78.bin"/><Relationship Id="rId3" Type="http://schemas.openxmlformats.org/officeDocument/2006/relationships/oleObject" Target="../embeddings/oleObject69.bin"/><Relationship Id="rId21" Type="http://schemas.openxmlformats.org/officeDocument/2006/relationships/image" Target="../media/image89.wmf"/><Relationship Id="rId7" Type="http://schemas.openxmlformats.org/officeDocument/2006/relationships/oleObject" Target="../embeddings/oleObject71.bin"/><Relationship Id="rId12" Type="http://schemas.openxmlformats.org/officeDocument/2006/relationships/oleObject" Target="../embeddings/oleObject74.bin"/><Relationship Id="rId17" Type="http://schemas.openxmlformats.org/officeDocument/2006/relationships/oleObject" Target="../embeddings/oleObject77.bin"/><Relationship Id="rId2" Type="http://schemas.openxmlformats.org/officeDocument/2006/relationships/slideLayout" Target="../slideLayouts/slideLayout2.xml"/><Relationship Id="rId16" Type="http://schemas.openxmlformats.org/officeDocument/2006/relationships/image" Target="../media/image88.wmf"/><Relationship Id="rId20" Type="http://schemas.openxmlformats.org/officeDocument/2006/relationships/oleObject" Target="../embeddings/oleObject79.bin"/><Relationship Id="rId1" Type="http://schemas.openxmlformats.org/officeDocument/2006/relationships/vmlDrawing" Target="../drawings/vmlDrawing17.vml"/><Relationship Id="rId6" Type="http://schemas.openxmlformats.org/officeDocument/2006/relationships/image" Target="../media/image84.wmf"/><Relationship Id="rId11" Type="http://schemas.openxmlformats.org/officeDocument/2006/relationships/image" Target="../media/image86.wmf"/><Relationship Id="rId5" Type="http://schemas.openxmlformats.org/officeDocument/2006/relationships/oleObject" Target="../embeddings/oleObject70.bin"/><Relationship Id="rId15" Type="http://schemas.openxmlformats.org/officeDocument/2006/relationships/oleObject" Target="../embeddings/oleObject76.bin"/><Relationship Id="rId23" Type="http://schemas.openxmlformats.org/officeDocument/2006/relationships/image" Target="../media/image90.wmf"/><Relationship Id="rId10" Type="http://schemas.openxmlformats.org/officeDocument/2006/relationships/oleObject" Target="../embeddings/oleObject73.bin"/><Relationship Id="rId19" Type="http://schemas.openxmlformats.org/officeDocument/2006/relationships/image" Target="../media/image78.wmf"/><Relationship Id="rId4" Type="http://schemas.openxmlformats.org/officeDocument/2006/relationships/image" Target="../media/image83.wmf"/><Relationship Id="rId9" Type="http://schemas.openxmlformats.org/officeDocument/2006/relationships/oleObject" Target="../embeddings/oleObject72.bin"/><Relationship Id="rId14" Type="http://schemas.openxmlformats.org/officeDocument/2006/relationships/oleObject" Target="../embeddings/oleObject75.bin"/><Relationship Id="rId22" Type="http://schemas.openxmlformats.org/officeDocument/2006/relationships/oleObject" Target="../embeddings/oleObject80.bin"/></Relationships>
</file>

<file path=ppt/slides/_rels/slide42.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5.wmf"/><Relationship Id="rId2" Type="http://schemas.openxmlformats.org/officeDocument/2006/relationships/slideLayout" Target="../slideLayouts/slideLayout2.xml"/><Relationship Id="rId16" Type="http://schemas.openxmlformats.org/officeDocument/2006/relationships/image" Target="../media/image97.wmf"/><Relationship Id="rId1" Type="http://schemas.openxmlformats.org/officeDocument/2006/relationships/vmlDrawing" Target="../drawings/vmlDrawing18.vml"/><Relationship Id="rId6" Type="http://schemas.openxmlformats.org/officeDocument/2006/relationships/image" Target="../media/image92.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84.bin"/><Relationship Id="rId14" Type="http://schemas.openxmlformats.org/officeDocument/2006/relationships/image" Target="../media/image9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9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0.wmf"/><Relationship Id="rId5" Type="http://schemas.openxmlformats.org/officeDocument/2006/relationships/oleObject" Target="../embeddings/oleObject90.bin"/><Relationship Id="rId4" Type="http://schemas.openxmlformats.org/officeDocument/2006/relationships/image" Target="../media/image99.wmf"/></Relationships>
</file>

<file path=ppt/slides/_rels/slide46.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02.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94.bin"/><Relationship Id="rId14" Type="http://schemas.openxmlformats.org/officeDocument/2006/relationships/image" Target="../media/image106.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latin typeface="Cambria" pitchFamily="18" charset="0"/>
              </a:rPr>
              <a:t>QUANTUM PHYSICS</a:t>
            </a:r>
            <a:endParaRPr lang="en-IN" sz="4800" b="1" dirty="0">
              <a:latin typeface="Cambria" pitchFamily="18" charset="0"/>
            </a:endParaRPr>
          </a:p>
        </p:txBody>
      </p:sp>
      <p:sp>
        <p:nvSpPr>
          <p:cNvPr id="3" name="Subtitle 2"/>
          <p:cNvSpPr>
            <a:spLocks noGrp="1"/>
          </p:cNvSpPr>
          <p:nvPr>
            <p:ph type="subTitle" idx="1"/>
          </p:nvPr>
        </p:nvSpPr>
        <p:spPr>
          <a:xfrm>
            <a:off x="4716016" y="4653136"/>
            <a:ext cx="4464496" cy="1296144"/>
          </a:xfrm>
        </p:spPr>
        <p:txBody>
          <a:bodyPr>
            <a:noAutofit/>
          </a:bodyPr>
          <a:lstStyle/>
          <a:p>
            <a:r>
              <a:rPr lang="en-US" sz="1600" b="1" dirty="0" smtClean="0">
                <a:latin typeface="Cambria" pitchFamily="18" charset="0"/>
              </a:rPr>
              <a:t>Dr. </a:t>
            </a:r>
            <a:r>
              <a:rPr lang="en-US" sz="1600" b="1" dirty="0" err="1" smtClean="0">
                <a:latin typeface="Cambria" pitchFamily="18" charset="0"/>
              </a:rPr>
              <a:t>Kamalpreet</a:t>
            </a:r>
            <a:r>
              <a:rPr lang="en-US" sz="1600" b="1" dirty="0" smtClean="0">
                <a:latin typeface="Cambria" pitchFamily="18" charset="0"/>
              </a:rPr>
              <a:t> </a:t>
            </a:r>
            <a:r>
              <a:rPr lang="en-US" sz="1600" b="1" dirty="0" err="1" smtClean="0">
                <a:latin typeface="Cambria" pitchFamily="18" charset="0"/>
              </a:rPr>
              <a:t>Kaur</a:t>
            </a:r>
            <a:r>
              <a:rPr lang="en-US" sz="1600" b="1" dirty="0">
                <a:latin typeface="Cambria" pitchFamily="18" charset="0"/>
              </a:rPr>
              <a:t> </a:t>
            </a:r>
            <a:endParaRPr lang="en-US" sz="1600" b="1" dirty="0" smtClean="0">
              <a:latin typeface="Cambria" pitchFamily="18" charset="0"/>
            </a:endParaRPr>
          </a:p>
          <a:p>
            <a:r>
              <a:rPr lang="en-US" sz="1600" b="1" dirty="0" smtClean="0">
                <a:latin typeface="Cambria" pitchFamily="18" charset="0"/>
              </a:rPr>
              <a:t>Assistant Professor</a:t>
            </a:r>
          </a:p>
          <a:p>
            <a:r>
              <a:rPr lang="en-US" sz="1600" b="1" dirty="0" smtClean="0">
                <a:latin typeface="Cambria" pitchFamily="18" charset="0"/>
              </a:rPr>
              <a:t>Department of Physics</a:t>
            </a:r>
          </a:p>
          <a:p>
            <a:r>
              <a:rPr lang="en-US" sz="1600" b="1" dirty="0" smtClean="0">
                <a:latin typeface="Cambria" pitchFamily="18" charset="0"/>
              </a:rPr>
              <a:t>UPES, Dehradun.</a:t>
            </a:r>
            <a:endParaRPr lang="en-IN" sz="1600" b="1" dirty="0">
              <a:latin typeface="Cambria" pitchFamily="18" charset="0"/>
            </a:endParaRPr>
          </a:p>
        </p:txBody>
      </p:sp>
      <p:sp>
        <p:nvSpPr>
          <p:cNvPr id="4" name="Slide Number Placeholder 3"/>
          <p:cNvSpPr>
            <a:spLocks noGrp="1"/>
          </p:cNvSpPr>
          <p:nvPr>
            <p:ph type="sldNum" sz="quarter" idx="12"/>
          </p:nvPr>
        </p:nvSpPr>
        <p:spPr/>
        <p:txBody>
          <a:bodyPr/>
          <a:lstStyle/>
          <a:p>
            <a:fld id="{6F736EF0-E295-441A-AC20-BCF8B3BD6908}" type="slidenum">
              <a:rPr lang="en-IN" smtClean="0">
                <a:solidFill>
                  <a:srgbClr val="94C600"/>
                </a:solidFill>
              </a:rPr>
              <a:pPr/>
              <a:t>1</a:t>
            </a:fld>
            <a:endParaRPr lang="en-IN">
              <a:solidFill>
                <a:srgbClr val="94C600"/>
              </a:solidFill>
            </a:endParaRPr>
          </a:p>
        </p:txBody>
      </p:sp>
      <p:sp>
        <p:nvSpPr>
          <p:cNvPr id="7" name="Rectangle 6"/>
          <p:cNvSpPr/>
          <p:nvPr/>
        </p:nvSpPr>
        <p:spPr>
          <a:xfrm>
            <a:off x="5652120" y="2339588"/>
            <a:ext cx="904094"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PART-I</a:t>
            </a:r>
            <a:endParaRPr lang="en-IN" dirty="0">
              <a:solidFill>
                <a:prstClr val="black"/>
              </a:solidFill>
              <a:latin typeface="Cambria"/>
            </a:endParaRPr>
          </a:p>
        </p:txBody>
      </p:sp>
    </p:spTree>
    <p:extLst>
      <p:ext uri="{BB962C8B-B14F-4D97-AF65-F5344CB8AC3E}">
        <p14:creationId xmlns:p14="http://schemas.microsoft.com/office/powerpoint/2010/main" val="266545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10</a:t>
            </a:fld>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790575"/>
            <a:ext cx="76485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033446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11</a:t>
            </a:fld>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1123950"/>
            <a:ext cx="7553325"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1105476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482" y="341784"/>
            <a:ext cx="7704974" cy="1143000"/>
          </a:xfrm>
        </p:spPr>
        <p:txBody>
          <a:bodyPr>
            <a:normAutofit fontScale="90000"/>
          </a:bodyPr>
          <a:lstStyle/>
          <a:p>
            <a:r>
              <a:rPr lang="en-US" b="1" dirty="0" smtClean="0">
                <a:latin typeface="Cambria" pitchFamily="18" charset="0"/>
              </a:rPr>
              <a:t>Difficulties with Classical Physics</a:t>
            </a:r>
            <a:endParaRPr lang="en-IN" b="1" dirty="0">
              <a:latin typeface="Cambria" pitchFamily="18" charset="0"/>
            </a:endParaRPr>
          </a:p>
        </p:txBody>
      </p:sp>
      <p:sp>
        <p:nvSpPr>
          <p:cNvPr id="3" name="Content Placeholder 2"/>
          <p:cNvSpPr>
            <a:spLocks noGrp="1"/>
          </p:cNvSpPr>
          <p:nvPr>
            <p:ph idx="1"/>
          </p:nvPr>
        </p:nvSpPr>
        <p:spPr>
          <a:xfrm>
            <a:off x="755576" y="1601435"/>
            <a:ext cx="7560956" cy="4779893"/>
          </a:xfrm>
        </p:spPr>
        <p:txBody>
          <a:bodyPr>
            <a:normAutofit/>
          </a:bodyPr>
          <a:lstStyle/>
          <a:p>
            <a:pPr marL="525780" indent="-457200" algn="just">
              <a:buFont typeface="+mj-lt"/>
              <a:buAutoNum type="arabicPeriod"/>
            </a:pPr>
            <a:r>
              <a:rPr lang="en-US" dirty="0" smtClean="0">
                <a:latin typeface="Cambria" pitchFamily="18" charset="0"/>
              </a:rPr>
              <a:t>It could not explain the motion of the microscopic bodies like atoms, electrons protons etc. which move with the relativistic speeds.</a:t>
            </a:r>
          </a:p>
          <a:p>
            <a:pPr marL="525780" indent="-457200" algn="just">
              <a:buFont typeface="+mj-lt"/>
              <a:buAutoNum type="arabicPeriod"/>
            </a:pPr>
            <a:r>
              <a:rPr lang="en-US" dirty="0" smtClean="0">
                <a:latin typeface="Cambria" pitchFamily="18" charset="0"/>
              </a:rPr>
              <a:t>It could not explain stability of atoms. Acc. To classical electromagnetic theory atom must collapse but atom is a stable system.</a:t>
            </a:r>
          </a:p>
          <a:p>
            <a:pPr marL="525780" indent="-457200" algn="just">
              <a:buFont typeface="+mj-lt"/>
              <a:buAutoNum type="arabicPeriod"/>
            </a:pPr>
            <a:r>
              <a:rPr lang="en-US" dirty="0" smtClean="0">
                <a:latin typeface="Cambria" pitchFamily="18" charset="0"/>
              </a:rPr>
              <a:t>It could not explain line spectra i.e. emission of radiations of some particular wavelengths and  not of all wavelengths.</a:t>
            </a:r>
          </a:p>
          <a:p>
            <a:pPr marL="525780" indent="-457200" algn="just">
              <a:buFont typeface="+mj-lt"/>
              <a:buAutoNum type="arabicPeriod"/>
            </a:pPr>
            <a:r>
              <a:rPr lang="en-US" dirty="0" smtClean="0">
                <a:latin typeface="Cambria" pitchFamily="18" charset="0"/>
              </a:rPr>
              <a:t>It could not explain variation of specific heat of solids with temperature, emission of X-rays etc.</a:t>
            </a:r>
          </a:p>
          <a:p>
            <a:pPr marL="525780" indent="-457200" algn="just">
              <a:buFont typeface="+mj-lt"/>
              <a:buAutoNum type="arabicPeriod"/>
            </a:pPr>
            <a:r>
              <a:rPr lang="en-US" dirty="0" smtClean="0">
                <a:latin typeface="Cambria" pitchFamily="18" charset="0"/>
              </a:rPr>
              <a:t>It could not explain Photoelectric effect.</a:t>
            </a:r>
          </a:p>
        </p:txBody>
      </p:sp>
      <p:sp>
        <p:nvSpPr>
          <p:cNvPr id="4" name="Slide Number Placeholder 3"/>
          <p:cNvSpPr>
            <a:spLocks noGrp="1"/>
          </p:cNvSpPr>
          <p:nvPr>
            <p:ph type="sldNum" sz="quarter" idx="12"/>
          </p:nvPr>
        </p:nvSpPr>
        <p:spPr/>
        <p:txBody>
          <a:bodyPr/>
          <a:lstStyle/>
          <a:p>
            <a:fld id="{6F736EF0-E295-441A-AC20-BCF8B3BD6908}" type="slidenum">
              <a:rPr lang="en-IN" smtClean="0"/>
              <a:pPr/>
              <a:t>12</a:t>
            </a:fld>
            <a:endParaRPr lang="en-IN"/>
          </a:p>
        </p:txBody>
      </p:sp>
      <p:sp>
        <p:nvSpPr>
          <p:cNvPr id="5" name="Rectangle 4"/>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428606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08720"/>
            <a:ext cx="7560956" cy="5328592"/>
          </a:xfrm>
        </p:spPr>
        <p:txBody>
          <a:bodyPr>
            <a:normAutofit lnSpcReduction="10000"/>
          </a:bodyPr>
          <a:lstStyle/>
          <a:p>
            <a:pPr marL="525780" indent="-457200" algn="just">
              <a:buFont typeface="+mj-lt"/>
              <a:buAutoNum type="arabicPeriod" startAt="6"/>
            </a:pPr>
            <a:r>
              <a:rPr lang="en-US" dirty="0">
                <a:latin typeface="Cambria" pitchFamily="18" charset="0"/>
              </a:rPr>
              <a:t>The classical ideas failed to explain the distribution of energy in black body radiation spectrum.</a:t>
            </a:r>
            <a:endParaRPr lang="en-IN" dirty="0">
              <a:latin typeface="Cambria" pitchFamily="18" charset="0"/>
            </a:endParaRPr>
          </a:p>
          <a:p>
            <a:pPr marL="525780" indent="-457200" algn="just">
              <a:buFont typeface="+mj-lt"/>
              <a:buAutoNum type="arabicPeriod" startAt="6"/>
            </a:pPr>
            <a:r>
              <a:rPr lang="en-US" dirty="0" smtClean="0">
                <a:latin typeface="Cambria" pitchFamily="18" charset="0"/>
              </a:rPr>
              <a:t>It could not explain the phenomena connected with the spin of particles and Pauli exclusion principle.</a:t>
            </a:r>
          </a:p>
          <a:p>
            <a:pPr marL="525780" indent="-457200" algn="just">
              <a:buFont typeface="+mj-lt"/>
              <a:buAutoNum type="arabicPeriod" startAt="6"/>
            </a:pPr>
            <a:r>
              <a:rPr lang="en-US" dirty="0" smtClean="0">
                <a:latin typeface="Cambria" pitchFamily="18" charset="0"/>
              </a:rPr>
              <a:t>Compton effect, Raman effect, Radioactivity, scattering phenomena are not explained by classical theory.</a:t>
            </a:r>
          </a:p>
          <a:p>
            <a:pPr marL="525780" indent="-457200" algn="just">
              <a:buFont typeface="+mj-lt"/>
              <a:buAutoNum type="arabicPeriod" startAt="6"/>
            </a:pPr>
            <a:r>
              <a:rPr lang="en-US" dirty="0" smtClean="0">
                <a:latin typeface="Cambria" pitchFamily="18" charset="0"/>
              </a:rPr>
              <a:t>It could not explain dispersion of light. </a:t>
            </a:r>
          </a:p>
          <a:p>
            <a:pPr marL="525780" indent="-457200" algn="just">
              <a:buFont typeface="+mj-lt"/>
              <a:buAutoNum type="arabicPeriod" startAt="6"/>
            </a:pPr>
            <a:endParaRPr lang="en-US" dirty="0">
              <a:latin typeface="Cambria" pitchFamily="18" charset="0"/>
            </a:endParaRPr>
          </a:p>
          <a:p>
            <a:pPr marL="68580" indent="0" algn="just">
              <a:buNone/>
            </a:pPr>
            <a:r>
              <a:rPr lang="en-US" dirty="0" smtClean="0">
                <a:latin typeface="Cambria" pitchFamily="18" charset="0"/>
              </a:rPr>
              <a:t>The difficulties faced by classical physics led the scientists to abandon classical ideas and search new ideas.</a:t>
            </a:r>
          </a:p>
          <a:p>
            <a:pPr marL="68580" indent="0" algn="just">
              <a:buNone/>
            </a:pPr>
            <a:r>
              <a:rPr lang="en-US" dirty="0" smtClean="0">
                <a:latin typeface="Cambria" pitchFamily="18" charset="0"/>
              </a:rPr>
              <a:t>Quantum Physics came into existence after Plank’s hypothesis.</a:t>
            </a:r>
            <a:endParaRPr lang="en-IN" dirty="0">
              <a:latin typeface="Cambria" pitchFamily="18" charset="0"/>
            </a:endParaRPr>
          </a:p>
        </p:txBody>
      </p:sp>
      <p:sp>
        <p:nvSpPr>
          <p:cNvPr id="2" name="Slide Number Placeholder 1"/>
          <p:cNvSpPr>
            <a:spLocks noGrp="1"/>
          </p:cNvSpPr>
          <p:nvPr>
            <p:ph type="sldNum" sz="quarter" idx="12"/>
          </p:nvPr>
        </p:nvSpPr>
        <p:spPr/>
        <p:txBody>
          <a:bodyPr/>
          <a:lstStyle/>
          <a:p>
            <a:fld id="{6F736EF0-E295-441A-AC20-BCF8B3BD6908}" type="slidenum">
              <a:rPr lang="en-IN" smtClean="0"/>
              <a:pPr/>
              <a:t>13</a:t>
            </a:fld>
            <a:endParaRPr lang="en-IN"/>
          </a:p>
        </p:txBody>
      </p:sp>
      <p:sp>
        <p:nvSpPr>
          <p:cNvPr id="4" name="Rectangle 3"/>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578140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WHAT IS QUANTUM?</a:t>
            </a:r>
            <a:endParaRPr lang="en-IN" dirty="0">
              <a:latin typeface="Cambria" pitchFamily="18" charset="0"/>
            </a:endParaRPr>
          </a:p>
        </p:txBody>
      </p:sp>
      <p:sp>
        <p:nvSpPr>
          <p:cNvPr id="3" name="Content Placeholder 2"/>
          <p:cNvSpPr>
            <a:spLocks noGrp="1"/>
          </p:cNvSpPr>
          <p:nvPr>
            <p:ph idx="1"/>
          </p:nvPr>
        </p:nvSpPr>
        <p:spPr/>
        <p:txBody>
          <a:bodyPr>
            <a:normAutofit fontScale="92500"/>
          </a:bodyPr>
          <a:lstStyle/>
          <a:p>
            <a:pPr marL="68580" indent="0">
              <a:buNone/>
            </a:pPr>
            <a:r>
              <a:rPr lang="en-US" dirty="0" smtClean="0">
                <a:latin typeface="Cambria" pitchFamily="18" charset="0"/>
              </a:rPr>
              <a:t>IN LATIN IT MEANS DISCREATE QUANTITY</a:t>
            </a:r>
          </a:p>
          <a:p>
            <a:pPr marL="68580" indent="0">
              <a:buNone/>
            </a:pPr>
            <a:r>
              <a:rPr lang="en-US" dirty="0" smtClean="0">
                <a:latin typeface="Cambria" pitchFamily="18" charset="0"/>
              </a:rPr>
              <a:t>The quantities can be momentum, energy</a:t>
            </a:r>
            <a:r>
              <a:rPr lang="en-US" dirty="0">
                <a:latin typeface="Cambria" pitchFamily="18" charset="0"/>
              </a:rPr>
              <a:t> </a:t>
            </a:r>
            <a:r>
              <a:rPr lang="en-US" dirty="0" smtClean="0">
                <a:latin typeface="Cambria" pitchFamily="18" charset="0"/>
              </a:rPr>
              <a:t>etc.</a:t>
            </a:r>
          </a:p>
          <a:p>
            <a:pPr marL="68580" indent="0">
              <a:buNone/>
            </a:pPr>
            <a:endParaRPr lang="en-US" dirty="0">
              <a:latin typeface="Cambria" pitchFamily="18" charset="0"/>
            </a:endParaRPr>
          </a:p>
          <a:p>
            <a:pPr marL="68580" indent="0">
              <a:buNone/>
            </a:pPr>
            <a:r>
              <a:rPr lang="en-US" dirty="0" smtClean="0">
                <a:solidFill>
                  <a:srgbClr val="FF0000"/>
                </a:solidFill>
                <a:latin typeface="Cambria" pitchFamily="18" charset="0"/>
              </a:rPr>
              <a:t>Two stages of quantum mechanics:</a:t>
            </a:r>
          </a:p>
          <a:p>
            <a:pPr marL="68580" indent="0">
              <a:buNone/>
            </a:pPr>
            <a:r>
              <a:rPr lang="en-US" dirty="0" smtClean="0">
                <a:solidFill>
                  <a:srgbClr val="7030A0"/>
                </a:solidFill>
                <a:latin typeface="Cambria" pitchFamily="18" charset="0"/>
              </a:rPr>
              <a:t>Max Plank hypothesis (1900): </a:t>
            </a:r>
            <a:r>
              <a:rPr lang="en-US" dirty="0" smtClean="0">
                <a:latin typeface="Cambria" pitchFamily="18" charset="0"/>
              </a:rPr>
              <a:t>radiations are emitted or absorbed by matter in discrete packets/ </a:t>
            </a:r>
            <a:r>
              <a:rPr lang="en-US" dirty="0" err="1" smtClean="0">
                <a:latin typeface="Cambria" pitchFamily="18" charset="0"/>
              </a:rPr>
              <a:t>quantas</a:t>
            </a:r>
            <a:r>
              <a:rPr lang="en-US" dirty="0" smtClean="0">
                <a:latin typeface="Cambria" pitchFamily="18" charset="0"/>
              </a:rPr>
              <a:t>.</a:t>
            </a:r>
          </a:p>
          <a:p>
            <a:pPr marL="68580" indent="0">
              <a:buNone/>
            </a:pPr>
            <a:r>
              <a:rPr lang="en-US" dirty="0" smtClean="0">
                <a:solidFill>
                  <a:srgbClr val="7030A0"/>
                </a:solidFill>
                <a:latin typeface="Cambria" pitchFamily="18" charset="0"/>
              </a:rPr>
              <a:t>W. Heisenberg (1925) &amp; E. </a:t>
            </a:r>
            <a:r>
              <a:rPr lang="en-US" dirty="0" err="1" smtClean="0">
                <a:solidFill>
                  <a:srgbClr val="7030A0"/>
                </a:solidFill>
                <a:latin typeface="Cambria" pitchFamily="18" charset="0"/>
              </a:rPr>
              <a:t>Schr</a:t>
            </a:r>
            <a:r>
              <a:rPr lang="az-Cyrl-AZ" dirty="0" smtClean="0">
                <a:solidFill>
                  <a:srgbClr val="7030A0"/>
                </a:solidFill>
                <a:latin typeface="Cambria" pitchFamily="18" charset="0"/>
              </a:rPr>
              <a:t>ӧ</a:t>
            </a:r>
            <a:r>
              <a:rPr lang="en-US" dirty="0" smtClean="0">
                <a:solidFill>
                  <a:srgbClr val="7030A0"/>
                </a:solidFill>
                <a:latin typeface="Cambria" pitchFamily="18" charset="0"/>
              </a:rPr>
              <a:t>dinger (1926): </a:t>
            </a:r>
            <a:r>
              <a:rPr lang="en-US" dirty="0" smtClean="0">
                <a:latin typeface="Cambria" pitchFamily="18" charset="0"/>
              </a:rPr>
              <a:t>The variables like </a:t>
            </a:r>
            <a:r>
              <a:rPr lang="en-US" dirty="0">
                <a:latin typeface="Cambria" pitchFamily="18" charset="0"/>
              </a:rPr>
              <a:t>momentum and </a:t>
            </a:r>
            <a:r>
              <a:rPr lang="en-US" dirty="0" smtClean="0">
                <a:latin typeface="Cambria" pitchFamily="18" charset="0"/>
              </a:rPr>
              <a:t>energy were found to have discrete and discontinuous values.</a:t>
            </a:r>
          </a:p>
        </p:txBody>
      </p:sp>
      <p:sp>
        <p:nvSpPr>
          <p:cNvPr id="4" name="Slide Number Placeholder 3"/>
          <p:cNvSpPr>
            <a:spLocks noGrp="1"/>
          </p:cNvSpPr>
          <p:nvPr>
            <p:ph type="sldNum" sz="quarter" idx="12"/>
          </p:nvPr>
        </p:nvSpPr>
        <p:spPr/>
        <p:txBody>
          <a:bodyPr/>
          <a:lstStyle/>
          <a:p>
            <a:fld id="{6F736EF0-E295-441A-AC20-BCF8B3BD6908}" type="slidenum">
              <a:rPr lang="en-IN" smtClean="0"/>
              <a:pPr/>
              <a:t>14</a:t>
            </a:fld>
            <a:endParaRPr lang="en-IN"/>
          </a:p>
        </p:txBody>
      </p:sp>
      <p:sp>
        <p:nvSpPr>
          <p:cNvPr id="5" name="Rectangle 4"/>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359579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Wave particle duality</a:t>
            </a:r>
            <a:endParaRPr lang="en-IN" dirty="0">
              <a:latin typeface="Cambri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68580" indent="0">
                  <a:buNone/>
                </a:pPr>
                <a:r>
                  <a:rPr lang="en-US" dirty="0" smtClean="0">
                    <a:latin typeface="Cambria" pitchFamily="18" charset="0"/>
                  </a:rPr>
                  <a:t>Matter has particle properties and under suitable conditions, it also has wave properties.</a:t>
                </a:r>
              </a:p>
              <a:p>
                <a:pPr marL="68580" indent="0" algn="ctr">
                  <a:buNone/>
                </a:pPr>
                <a:r>
                  <a:rPr lang="el-GR" dirty="0" smtClean="0">
                    <a:latin typeface="Cambria" pitchFamily="18" charset="0"/>
                  </a:rPr>
                  <a:t>λ</a:t>
                </a:r>
                <a:r>
                  <a:rPr lang="en-US" dirty="0" smtClean="0">
                    <a:latin typeface="Cambria" pitchFamily="18" charset="0"/>
                  </a:rPr>
                  <a:t>= </a:t>
                </a:r>
                <a14:m>
                  <m:oMath xmlns:m="http://schemas.openxmlformats.org/officeDocument/2006/math">
                    <m:f>
                      <m:fPr>
                        <m:ctrlPr>
                          <a:rPr lang="el-GR" i="1" smtClean="0">
                            <a:latin typeface="Cambria Math"/>
                          </a:rPr>
                        </m:ctrlPr>
                      </m:fPr>
                      <m:num>
                        <m:r>
                          <a:rPr lang="en-US" b="0" i="1" smtClean="0">
                            <a:latin typeface="Cambria Math"/>
                          </a:rPr>
                          <m:t>h</m:t>
                        </m:r>
                      </m:num>
                      <m:den>
                        <m:r>
                          <a:rPr lang="en-US" b="0" i="1" smtClean="0">
                            <a:latin typeface="Cambria Math"/>
                          </a:rPr>
                          <m:t>𝑝</m:t>
                        </m:r>
                      </m:den>
                    </m:f>
                  </m:oMath>
                </a14:m>
                <a:endParaRPr lang="en-IN" dirty="0" smtClean="0">
                  <a:latin typeface="Cambria" pitchFamily="18" charset="0"/>
                </a:endParaRPr>
              </a:p>
              <a:p>
                <a:pPr marL="68580" indent="0" algn="just">
                  <a:buNone/>
                </a:pPr>
                <a:r>
                  <a:rPr lang="en-US" dirty="0" smtClean="0">
                    <a:latin typeface="Cambria" pitchFamily="18" charset="0"/>
                  </a:rPr>
                  <a:t>For large object: wavelength is so small that cannot be observed</a:t>
                </a:r>
              </a:p>
              <a:p>
                <a:pPr marL="68580" indent="0" algn="just">
                  <a:buNone/>
                </a:pPr>
                <a:r>
                  <a:rPr lang="en-US" dirty="0" smtClean="0">
                    <a:latin typeface="Cambria" pitchFamily="18" charset="0"/>
                  </a:rPr>
                  <a:t>For electrons wave properties become significant.</a:t>
                </a:r>
              </a:p>
              <a:p>
                <a:pPr marL="68580" indent="0" algn="just">
                  <a:buNone/>
                </a:pPr>
                <a:r>
                  <a:rPr lang="en-US" dirty="0" smtClean="0">
                    <a:latin typeface="Cambria" pitchFamily="18" charset="0"/>
                  </a:rPr>
                  <a:t>The amount of energy of each quanta is</a:t>
                </a:r>
              </a:p>
              <a:p>
                <a:pPr marL="68580" indent="0" algn="ctr">
                  <a:buNone/>
                </a:pPr>
                <a:r>
                  <a:rPr lang="en-US" dirty="0" smtClean="0">
                    <a:latin typeface="Cambria" pitchFamily="18" charset="0"/>
                  </a:rPr>
                  <a:t>E=</a:t>
                </a:r>
                <a:r>
                  <a:rPr lang="en-US" i="1" dirty="0" err="1" smtClean="0">
                    <a:latin typeface="Cambria" pitchFamily="18" charset="0"/>
                  </a:rPr>
                  <a:t>hv</a:t>
                </a:r>
                <a:r>
                  <a:rPr lang="en-US" dirty="0" smtClean="0">
                    <a:latin typeface="Cambria" pitchFamily="18" charset="0"/>
                  </a:rPr>
                  <a:t> </a:t>
                </a:r>
                <a:endParaRPr lang="en-IN" dirty="0">
                  <a:latin typeface="Cambria"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360" t="-2431" r="-242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6F736EF0-E295-441A-AC20-BCF8B3BD6908}" type="slidenum">
              <a:rPr lang="en-IN" smtClean="0"/>
              <a:pPr/>
              <a:t>15</a:t>
            </a:fld>
            <a:endParaRPr lang="en-IN"/>
          </a:p>
        </p:txBody>
      </p:sp>
      <p:sp>
        <p:nvSpPr>
          <p:cNvPr id="5" name="Rectangle 4"/>
          <p:cNvSpPr/>
          <p:nvPr/>
        </p:nvSpPr>
        <p:spPr>
          <a:xfrm>
            <a:off x="6516216" y="6453336"/>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43000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99592" y="125760"/>
            <a:ext cx="7024744" cy="1143000"/>
          </a:xfrm>
        </p:spPr>
        <p:txBody>
          <a:bodyPr/>
          <a:lstStyle/>
          <a:p>
            <a:r>
              <a:rPr lang="en-US" b="1" dirty="0">
                <a:solidFill>
                  <a:srgbClr val="003300"/>
                </a:solidFill>
              </a:rPr>
              <a:t>Classical</a:t>
            </a:r>
            <a:r>
              <a:rPr lang="en-US" dirty="0"/>
              <a:t> </a:t>
            </a:r>
            <a:r>
              <a:rPr lang="en-US" dirty="0" err="1"/>
              <a:t>vs</a:t>
            </a:r>
            <a:r>
              <a:rPr lang="en-US" dirty="0"/>
              <a:t> </a:t>
            </a:r>
            <a:r>
              <a:rPr lang="en-US" b="1" i="1" dirty="0">
                <a:solidFill>
                  <a:srgbClr val="660066"/>
                </a:solidFill>
              </a:rPr>
              <a:t>Quantum</a:t>
            </a:r>
            <a:r>
              <a:rPr lang="en-US" b="1" dirty="0">
                <a:solidFill>
                  <a:srgbClr val="9933FF"/>
                </a:solidFill>
              </a:rPr>
              <a:t> </a:t>
            </a:r>
            <a:r>
              <a:rPr lang="en-US" dirty="0"/>
              <a:t>world</a:t>
            </a:r>
          </a:p>
        </p:txBody>
      </p:sp>
      <p:sp>
        <p:nvSpPr>
          <p:cNvPr id="40964" name="Text Box 4"/>
          <p:cNvSpPr txBox="1">
            <a:spLocks noChangeArrowheads="1"/>
          </p:cNvSpPr>
          <p:nvPr/>
        </p:nvSpPr>
        <p:spPr bwMode="auto">
          <a:xfrm>
            <a:off x="685800" y="2057400"/>
            <a:ext cx="2835275" cy="1552575"/>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a:solidFill>
                  <a:srgbClr val="003300"/>
                </a:solidFill>
                <a:latin typeface="Cambria"/>
              </a:rPr>
              <a:t>In everyday life,</a:t>
            </a:r>
          </a:p>
          <a:p>
            <a:pPr algn="ctr" fontAlgn="auto">
              <a:spcBef>
                <a:spcPts val="0"/>
              </a:spcBef>
              <a:spcAft>
                <a:spcPts val="0"/>
              </a:spcAft>
            </a:pPr>
            <a:r>
              <a:rPr lang="en-US">
                <a:solidFill>
                  <a:srgbClr val="003300"/>
                </a:solidFill>
                <a:latin typeface="Cambria"/>
              </a:rPr>
              <a:t>quantum effects</a:t>
            </a:r>
          </a:p>
          <a:p>
            <a:pPr algn="ctr" fontAlgn="auto">
              <a:spcBef>
                <a:spcPts val="0"/>
              </a:spcBef>
              <a:spcAft>
                <a:spcPts val="0"/>
              </a:spcAft>
            </a:pPr>
            <a:r>
              <a:rPr lang="en-US">
                <a:solidFill>
                  <a:srgbClr val="003300"/>
                </a:solidFill>
                <a:latin typeface="Cambria"/>
              </a:rPr>
              <a:t>can be safely</a:t>
            </a:r>
          </a:p>
          <a:p>
            <a:pPr algn="ctr" fontAlgn="auto">
              <a:spcBef>
                <a:spcPts val="0"/>
              </a:spcBef>
              <a:spcAft>
                <a:spcPts val="0"/>
              </a:spcAft>
            </a:pPr>
            <a:r>
              <a:rPr lang="en-US">
                <a:solidFill>
                  <a:srgbClr val="003300"/>
                </a:solidFill>
                <a:latin typeface="Cambria"/>
              </a:rPr>
              <a:t>ignored</a:t>
            </a:r>
          </a:p>
        </p:txBody>
      </p:sp>
      <p:sp>
        <p:nvSpPr>
          <p:cNvPr id="40965" name="Line 5"/>
          <p:cNvSpPr>
            <a:spLocks noChangeShapeType="1"/>
          </p:cNvSpPr>
          <p:nvPr/>
        </p:nvSpPr>
        <p:spPr bwMode="auto">
          <a:xfrm flipH="1" flipV="1">
            <a:off x="2133600" y="1143000"/>
            <a:ext cx="152400" cy="9144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IN">
              <a:solidFill>
                <a:prstClr val="black"/>
              </a:solidFill>
              <a:latin typeface="Cambria"/>
            </a:endParaRPr>
          </a:p>
        </p:txBody>
      </p:sp>
      <p:sp>
        <p:nvSpPr>
          <p:cNvPr id="40966" name="Text Box 6"/>
          <p:cNvSpPr txBox="1">
            <a:spLocks noChangeArrowheads="1"/>
          </p:cNvSpPr>
          <p:nvPr/>
        </p:nvSpPr>
        <p:spPr bwMode="auto">
          <a:xfrm>
            <a:off x="4876800" y="1676400"/>
            <a:ext cx="3200400" cy="1917700"/>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a:solidFill>
                  <a:srgbClr val="660066"/>
                </a:solidFill>
                <a:latin typeface="Cambria"/>
              </a:rPr>
              <a:t>At atomic &amp; subatomic scales,</a:t>
            </a:r>
          </a:p>
          <a:p>
            <a:pPr algn="ctr" fontAlgn="auto">
              <a:spcBef>
                <a:spcPts val="0"/>
              </a:spcBef>
              <a:spcAft>
                <a:spcPts val="0"/>
              </a:spcAft>
            </a:pPr>
            <a:r>
              <a:rPr lang="en-US">
                <a:solidFill>
                  <a:srgbClr val="660066"/>
                </a:solidFill>
                <a:latin typeface="Cambria"/>
              </a:rPr>
              <a:t>quantum effects</a:t>
            </a:r>
          </a:p>
          <a:p>
            <a:pPr algn="ctr" fontAlgn="auto">
              <a:spcBef>
                <a:spcPts val="0"/>
              </a:spcBef>
              <a:spcAft>
                <a:spcPts val="0"/>
              </a:spcAft>
            </a:pPr>
            <a:r>
              <a:rPr lang="en-US">
                <a:solidFill>
                  <a:srgbClr val="660066"/>
                </a:solidFill>
                <a:latin typeface="Cambria"/>
              </a:rPr>
              <a:t>are dominant &amp; must be considered</a:t>
            </a:r>
          </a:p>
        </p:txBody>
      </p:sp>
      <p:sp>
        <p:nvSpPr>
          <p:cNvPr id="40967" name="Line 7"/>
          <p:cNvSpPr>
            <a:spLocks noChangeShapeType="1"/>
          </p:cNvSpPr>
          <p:nvPr/>
        </p:nvSpPr>
        <p:spPr bwMode="auto">
          <a:xfrm flipH="1" flipV="1">
            <a:off x="5638800" y="1143000"/>
            <a:ext cx="152400" cy="685800"/>
          </a:xfrm>
          <a:prstGeom prst="line">
            <a:avLst/>
          </a:prstGeom>
          <a:noFill/>
          <a:ln w="190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IN">
              <a:solidFill>
                <a:prstClr val="black"/>
              </a:solidFill>
              <a:latin typeface="Cambria"/>
            </a:endParaRPr>
          </a:p>
        </p:txBody>
      </p:sp>
      <p:sp>
        <p:nvSpPr>
          <p:cNvPr id="40968" name="Text Box 8"/>
          <p:cNvSpPr txBox="1">
            <a:spLocks noChangeArrowheads="1"/>
          </p:cNvSpPr>
          <p:nvPr/>
        </p:nvSpPr>
        <p:spPr bwMode="auto">
          <a:xfrm>
            <a:off x="685800" y="3969742"/>
            <a:ext cx="2835275" cy="1187450"/>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This is because </a:t>
            </a:r>
          </a:p>
          <a:p>
            <a:pPr algn="ctr" fontAlgn="auto">
              <a:spcBef>
                <a:spcPts val="0"/>
              </a:spcBef>
              <a:spcAft>
                <a:spcPts val="0"/>
              </a:spcAft>
            </a:pPr>
            <a:r>
              <a:rPr lang="en-US" dirty="0">
                <a:solidFill>
                  <a:srgbClr val="003300"/>
                </a:solidFill>
                <a:latin typeface="Cambria"/>
              </a:rPr>
              <a:t>Planck’s constant is so small</a:t>
            </a:r>
          </a:p>
        </p:txBody>
      </p:sp>
      <p:sp>
        <p:nvSpPr>
          <p:cNvPr id="40969" name="Text Box 9"/>
          <p:cNvSpPr txBox="1">
            <a:spLocks noChangeArrowheads="1"/>
          </p:cNvSpPr>
          <p:nvPr/>
        </p:nvSpPr>
        <p:spPr bwMode="auto">
          <a:xfrm>
            <a:off x="4953000" y="3962400"/>
            <a:ext cx="3200400" cy="1917700"/>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a:solidFill>
                  <a:srgbClr val="660066"/>
                </a:solidFill>
                <a:latin typeface="Cambria"/>
              </a:rPr>
              <a:t>Laws of nature</a:t>
            </a:r>
          </a:p>
          <a:p>
            <a:pPr algn="ctr" fontAlgn="auto">
              <a:spcBef>
                <a:spcPts val="0"/>
              </a:spcBef>
              <a:spcAft>
                <a:spcPts val="0"/>
              </a:spcAft>
            </a:pPr>
            <a:r>
              <a:rPr lang="en-US">
                <a:solidFill>
                  <a:srgbClr val="660066"/>
                </a:solidFill>
                <a:latin typeface="Cambria"/>
              </a:rPr>
              <a:t>developed without</a:t>
            </a:r>
          </a:p>
          <a:p>
            <a:pPr algn="ctr" fontAlgn="auto">
              <a:spcBef>
                <a:spcPts val="0"/>
              </a:spcBef>
              <a:spcAft>
                <a:spcPts val="0"/>
              </a:spcAft>
            </a:pPr>
            <a:r>
              <a:rPr lang="en-US">
                <a:solidFill>
                  <a:srgbClr val="660066"/>
                </a:solidFill>
                <a:latin typeface="Cambria"/>
              </a:rPr>
              <a:t>consideration of</a:t>
            </a:r>
          </a:p>
          <a:p>
            <a:pPr algn="ctr" fontAlgn="auto">
              <a:spcBef>
                <a:spcPts val="0"/>
              </a:spcBef>
              <a:spcAft>
                <a:spcPts val="0"/>
              </a:spcAft>
            </a:pPr>
            <a:r>
              <a:rPr lang="en-US">
                <a:solidFill>
                  <a:srgbClr val="660066"/>
                </a:solidFill>
                <a:latin typeface="Cambria"/>
              </a:rPr>
              <a:t>quantum effects do not work for atoms</a:t>
            </a:r>
          </a:p>
        </p:txBody>
      </p:sp>
      <p:sp>
        <p:nvSpPr>
          <p:cNvPr id="2" name="Slide Number Placeholder 1"/>
          <p:cNvSpPr>
            <a:spLocks noGrp="1"/>
          </p:cNvSpPr>
          <p:nvPr>
            <p:ph type="sldNum" sz="quarter" idx="12"/>
          </p:nvPr>
        </p:nvSpPr>
        <p:spPr/>
        <p:txBody>
          <a:bodyPr/>
          <a:lstStyle/>
          <a:p>
            <a:fld id="{6F736EF0-E295-441A-AC20-BCF8B3BD6908}" type="slidenum">
              <a:rPr lang="en-IN" smtClean="0"/>
              <a:pPr/>
              <a:t>16</a:t>
            </a:fld>
            <a:endParaRPr lang="en-IN"/>
          </a:p>
        </p:txBody>
      </p:sp>
      <p:sp>
        <p:nvSpPr>
          <p:cNvPr id="10" name="Rectangle 9"/>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726182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99592" y="125760"/>
            <a:ext cx="7024744" cy="1143000"/>
          </a:xfrm>
        </p:spPr>
        <p:txBody>
          <a:bodyPr/>
          <a:lstStyle/>
          <a:p>
            <a:r>
              <a:rPr lang="en-US" b="1" dirty="0">
                <a:solidFill>
                  <a:srgbClr val="003300"/>
                </a:solidFill>
              </a:rPr>
              <a:t>Classical</a:t>
            </a:r>
            <a:r>
              <a:rPr lang="en-US" dirty="0"/>
              <a:t> </a:t>
            </a:r>
            <a:r>
              <a:rPr lang="en-US" dirty="0" err="1"/>
              <a:t>vs</a:t>
            </a:r>
            <a:r>
              <a:rPr lang="en-US" dirty="0"/>
              <a:t> </a:t>
            </a:r>
            <a:r>
              <a:rPr lang="en-US" b="1" i="1" dirty="0">
                <a:solidFill>
                  <a:srgbClr val="660066"/>
                </a:solidFill>
              </a:rPr>
              <a:t>Quantum</a:t>
            </a:r>
            <a:r>
              <a:rPr lang="en-US" b="1" dirty="0">
                <a:solidFill>
                  <a:srgbClr val="9933FF"/>
                </a:solidFill>
              </a:rPr>
              <a:t> </a:t>
            </a:r>
            <a:r>
              <a:rPr lang="en-US" dirty="0"/>
              <a:t>world</a:t>
            </a:r>
          </a:p>
        </p:txBody>
      </p:sp>
      <p:sp>
        <p:nvSpPr>
          <p:cNvPr id="40964" name="Text Box 4"/>
          <p:cNvSpPr txBox="1">
            <a:spLocks noChangeArrowheads="1"/>
          </p:cNvSpPr>
          <p:nvPr/>
        </p:nvSpPr>
        <p:spPr bwMode="auto">
          <a:xfrm>
            <a:off x="685800" y="1700808"/>
            <a:ext cx="2835275" cy="646331"/>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Deals with the objects of macroscopic size</a:t>
            </a:r>
          </a:p>
        </p:txBody>
      </p:sp>
      <p:sp>
        <p:nvSpPr>
          <p:cNvPr id="40965" name="Line 5"/>
          <p:cNvSpPr>
            <a:spLocks noChangeShapeType="1"/>
          </p:cNvSpPr>
          <p:nvPr/>
        </p:nvSpPr>
        <p:spPr bwMode="auto">
          <a:xfrm flipH="1" flipV="1">
            <a:off x="2133600" y="1143000"/>
            <a:ext cx="76200" cy="468000"/>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IN">
              <a:solidFill>
                <a:prstClr val="black"/>
              </a:solidFill>
              <a:latin typeface="Cambria"/>
            </a:endParaRPr>
          </a:p>
        </p:txBody>
      </p:sp>
      <p:sp>
        <p:nvSpPr>
          <p:cNvPr id="40966" name="Text Box 6"/>
          <p:cNvSpPr txBox="1">
            <a:spLocks noChangeArrowheads="1"/>
          </p:cNvSpPr>
          <p:nvPr/>
        </p:nvSpPr>
        <p:spPr bwMode="auto">
          <a:xfrm>
            <a:off x="4876800" y="1676400"/>
            <a:ext cx="3200400" cy="646331"/>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Deals with the objects of microscopic size</a:t>
            </a:r>
          </a:p>
        </p:txBody>
      </p:sp>
      <p:sp>
        <p:nvSpPr>
          <p:cNvPr id="40967" name="Line 7"/>
          <p:cNvSpPr>
            <a:spLocks noChangeShapeType="1"/>
          </p:cNvSpPr>
          <p:nvPr/>
        </p:nvSpPr>
        <p:spPr bwMode="auto">
          <a:xfrm flipH="1" flipV="1">
            <a:off x="5638800" y="1143000"/>
            <a:ext cx="152400" cy="468000"/>
          </a:xfrm>
          <a:prstGeom prst="line">
            <a:avLst/>
          </a:prstGeom>
          <a:noFill/>
          <a:ln w="190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pPr>
            <a:endParaRPr lang="en-IN">
              <a:solidFill>
                <a:prstClr val="black"/>
              </a:solidFill>
              <a:latin typeface="Cambria"/>
            </a:endParaRPr>
          </a:p>
        </p:txBody>
      </p:sp>
      <p:sp>
        <p:nvSpPr>
          <p:cNvPr id="40968" name="Text Box 8"/>
          <p:cNvSpPr txBox="1">
            <a:spLocks noChangeArrowheads="1"/>
          </p:cNvSpPr>
          <p:nvPr/>
        </p:nvSpPr>
        <p:spPr bwMode="auto">
          <a:xfrm>
            <a:off x="685800" y="2527736"/>
            <a:ext cx="2835275" cy="1477328"/>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Newtonian Physics, it has been developed on the basis of Newton’s law of motion</a:t>
            </a:r>
          </a:p>
          <a:p>
            <a:pPr algn="ctr" fontAlgn="auto">
              <a:spcBef>
                <a:spcPts val="0"/>
              </a:spcBef>
              <a:spcAft>
                <a:spcPts val="0"/>
              </a:spcAft>
            </a:pPr>
            <a:r>
              <a:rPr lang="en-US" dirty="0">
                <a:solidFill>
                  <a:srgbClr val="003300"/>
                </a:solidFill>
                <a:latin typeface="Cambria"/>
              </a:rPr>
              <a:t>F=</a:t>
            </a:r>
            <a:r>
              <a:rPr lang="en-US" dirty="0" err="1">
                <a:solidFill>
                  <a:srgbClr val="003300"/>
                </a:solidFill>
                <a:latin typeface="Cambria"/>
              </a:rPr>
              <a:t>m.a</a:t>
            </a:r>
            <a:endParaRPr lang="en-US" dirty="0">
              <a:solidFill>
                <a:srgbClr val="003300"/>
              </a:solidFill>
              <a:latin typeface="Cambria"/>
            </a:endParaRPr>
          </a:p>
        </p:txBody>
      </p:sp>
      <mc:AlternateContent xmlns:mc="http://schemas.openxmlformats.org/markup-compatibility/2006" xmlns:a14="http://schemas.microsoft.com/office/drawing/2010/main">
        <mc:Choice Requires="a14">
          <p:sp>
            <p:nvSpPr>
              <p:cNvPr id="40969" name="Text Box 9"/>
              <p:cNvSpPr txBox="1">
                <a:spLocks noChangeArrowheads="1"/>
              </p:cNvSpPr>
              <p:nvPr/>
            </p:nvSpPr>
            <p:spPr bwMode="auto">
              <a:xfrm>
                <a:off x="4953000" y="2564904"/>
                <a:ext cx="3200400" cy="1607556"/>
              </a:xfrm>
              <a:prstGeom prst="rect">
                <a:avLst/>
              </a:prstGeom>
              <a:solidFill>
                <a:srgbClr val="FFB5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660066"/>
                    </a:solidFill>
                    <a:latin typeface="Cambria"/>
                  </a:rPr>
                  <a:t>Laws of motion are based on Schrodinger wave equation</a:t>
                </a:r>
              </a:p>
              <a:p>
                <a:pPr algn="ctr" fontAlgn="auto">
                  <a:spcBef>
                    <a:spcPts val="0"/>
                  </a:spcBef>
                  <a:spcAft>
                    <a:spcPts val="0"/>
                  </a:spcAft>
                </a:pPr>
                <a:endParaRPr lang="en-US" dirty="0">
                  <a:solidFill>
                    <a:srgbClr val="660066"/>
                  </a:solidFill>
                  <a:latin typeface="Cambria"/>
                </a:endParaRPr>
              </a:p>
              <a:p>
                <a:pPr algn="ctr" fontAlgn="auto">
                  <a:spcBef>
                    <a:spcPts val="0"/>
                  </a:spcBef>
                  <a:spcAft>
                    <a:spcPts val="0"/>
                  </a:spcAft>
                </a:pPr>
                <a:r>
                  <a:rPr lang="en-US" dirty="0">
                    <a:solidFill>
                      <a:srgbClr val="660066"/>
                    </a:solidFill>
                    <a:latin typeface="Cambria"/>
                  </a:rPr>
                  <a:t>[</a:t>
                </a:r>
                <a14:m>
                  <m:oMath xmlns:m="http://schemas.openxmlformats.org/officeDocument/2006/math">
                    <m:f>
                      <m:fPr>
                        <m:ctrlPr>
                          <a:rPr lang="en-US" i="1">
                            <a:solidFill>
                              <a:srgbClr val="660066"/>
                            </a:solidFill>
                            <a:latin typeface="Cambria Math"/>
                          </a:rPr>
                        </m:ctrlPr>
                      </m:fPr>
                      <m:num>
                        <m:r>
                          <a:rPr lang="en-US" i="1">
                            <a:solidFill>
                              <a:srgbClr val="660066"/>
                            </a:solidFill>
                            <a:latin typeface="Cambria Math"/>
                          </a:rPr>
                          <m:t>−</m:t>
                        </m:r>
                        <m:r>
                          <a:rPr lang="en-US" i="1">
                            <a:solidFill>
                              <a:srgbClr val="660066"/>
                            </a:solidFill>
                            <a:latin typeface="Cambria Math"/>
                            <a:ea typeface="Cambria Math"/>
                          </a:rPr>
                          <m:t>ℏ</m:t>
                        </m:r>
                        <m:r>
                          <a:rPr lang="en-US" i="1" baseline="30000">
                            <a:solidFill>
                              <a:srgbClr val="660066"/>
                            </a:solidFill>
                            <a:latin typeface="Cambria Math"/>
                          </a:rPr>
                          <m:t>2</m:t>
                        </m:r>
                      </m:num>
                      <m:den>
                        <m:r>
                          <a:rPr lang="en-US" i="1">
                            <a:solidFill>
                              <a:srgbClr val="660066"/>
                            </a:solidFill>
                            <a:latin typeface="Cambria Math"/>
                          </a:rPr>
                          <m:t>2</m:t>
                        </m:r>
                        <m:r>
                          <a:rPr lang="en-US" i="1">
                            <a:solidFill>
                              <a:srgbClr val="660066"/>
                            </a:solidFill>
                            <a:latin typeface="Cambria Math"/>
                          </a:rPr>
                          <m:t>𝑚</m:t>
                        </m:r>
                      </m:den>
                    </m:f>
                    <m:r>
                      <a:rPr lang="en-US" i="1">
                        <a:solidFill>
                          <a:srgbClr val="660066"/>
                        </a:solidFill>
                        <a:latin typeface="Cambria Math"/>
                        <a:ea typeface="Cambria Math"/>
                      </a:rPr>
                      <m:t>𝛻</m:t>
                    </m:r>
                    <m:r>
                      <a:rPr lang="en-US" i="1" baseline="30000">
                        <a:solidFill>
                          <a:srgbClr val="660066"/>
                        </a:solidFill>
                        <a:latin typeface="Cambria Math"/>
                        <a:ea typeface="Cambria Math"/>
                      </a:rPr>
                      <m:t>2</m:t>
                    </m:r>
                  </m:oMath>
                </a14:m>
                <a:r>
                  <a:rPr lang="en-US" dirty="0">
                    <a:solidFill>
                      <a:srgbClr val="660066"/>
                    </a:solidFill>
                    <a:latin typeface="Cambria"/>
                  </a:rPr>
                  <a:t>+ V]</a:t>
                </a:r>
                <a:r>
                  <a:rPr lang="en-US" dirty="0">
                    <a:solidFill>
                      <a:srgbClr val="660066"/>
                    </a:solidFill>
                    <a:latin typeface="Cambria"/>
                    <a:ea typeface="Cambria Math"/>
                  </a:rPr>
                  <a:t> </a:t>
                </a:r>
                <a14:m>
                  <m:oMath xmlns:m="http://schemas.openxmlformats.org/officeDocument/2006/math">
                    <m:r>
                      <a:rPr lang="en-US" i="1">
                        <a:solidFill>
                          <a:srgbClr val="660066"/>
                        </a:solidFill>
                        <a:latin typeface="Cambria Math"/>
                        <a:ea typeface="Cambria Math"/>
                      </a:rPr>
                      <m:t>𝜓</m:t>
                    </m:r>
                  </m:oMath>
                </a14:m>
                <a:r>
                  <a:rPr lang="en-US" dirty="0">
                    <a:solidFill>
                      <a:srgbClr val="660066"/>
                    </a:solidFill>
                    <a:latin typeface="Cambria"/>
                  </a:rPr>
                  <a:t> = </a:t>
                </a:r>
                <a14:m>
                  <m:oMath xmlns:m="http://schemas.openxmlformats.org/officeDocument/2006/math">
                    <m:r>
                      <m:rPr>
                        <m:sty m:val="p"/>
                      </m:rPr>
                      <a:rPr lang="en-US">
                        <a:solidFill>
                          <a:srgbClr val="660066"/>
                        </a:solidFill>
                        <a:latin typeface="Cambria Math"/>
                        <a:ea typeface="Cambria Math"/>
                      </a:rPr>
                      <m:t>i</m:t>
                    </m:r>
                    <m:r>
                      <a:rPr lang="en-US" i="1">
                        <a:solidFill>
                          <a:srgbClr val="660066"/>
                        </a:solidFill>
                        <a:latin typeface="Cambria Math"/>
                        <a:ea typeface="Cambria Math"/>
                      </a:rPr>
                      <m:t>ℏ</m:t>
                    </m:r>
                    <m:f>
                      <m:fPr>
                        <m:ctrlPr>
                          <a:rPr lang="en-US" i="1">
                            <a:solidFill>
                              <a:srgbClr val="660066"/>
                            </a:solidFill>
                            <a:latin typeface="Cambria Math"/>
                            <a:ea typeface="Cambria Math"/>
                          </a:rPr>
                        </m:ctrlPr>
                      </m:fPr>
                      <m:num>
                        <m:r>
                          <a:rPr lang="en-US" i="1">
                            <a:solidFill>
                              <a:srgbClr val="660066"/>
                            </a:solidFill>
                            <a:latin typeface="Cambria Math"/>
                            <a:ea typeface="Cambria Math"/>
                          </a:rPr>
                          <m:t>𝜕𝜓</m:t>
                        </m:r>
                      </m:num>
                      <m:den>
                        <m:r>
                          <a:rPr lang="en-US" i="1">
                            <a:solidFill>
                              <a:srgbClr val="660066"/>
                            </a:solidFill>
                            <a:latin typeface="Cambria Math"/>
                            <a:ea typeface="Cambria Math"/>
                          </a:rPr>
                          <m:t>𝜕</m:t>
                        </m:r>
                        <m:r>
                          <a:rPr lang="en-US" i="1">
                            <a:solidFill>
                              <a:srgbClr val="660066"/>
                            </a:solidFill>
                            <a:latin typeface="Cambria Math"/>
                            <a:ea typeface="Cambria Math"/>
                          </a:rPr>
                          <m:t>𝑡</m:t>
                        </m:r>
                      </m:den>
                    </m:f>
                  </m:oMath>
                </a14:m>
                <a:endParaRPr lang="en-US" dirty="0">
                  <a:solidFill>
                    <a:srgbClr val="660066"/>
                  </a:solidFill>
                  <a:latin typeface="Cambria"/>
                </a:endParaRPr>
              </a:p>
            </p:txBody>
          </p:sp>
        </mc:Choice>
        <mc:Fallback xmlns="">
          <p:sp>
            <p:nvSpPr>
              <p:cNvPr id="40969" name="Text Box 9"/>
              <p:cNvSpPr txBox="1">
                <a:spLocks noRot="1" noChangeAspect="1" noMove="1" noResize="1" noEditPoints="1" noAdjustHandles="1" noChangeArrowheads="1" noChangeShapeType="1" noTextEdit="1"/>
              </p:cNvSpPr>
              <p:nvPr/>
            </p:nvSpPr>
            <p:spPr bwMode="auto">
              <a:xfrm>
                <a:off x="4953000" y="2564904"/>
                <a:ext cx="3200400" cy="1607556"/>
              </a:xfrm>
              <a:prstGeom prst="rect">
                <a:avLst/>
              </a:prstGeom>
              <a:blipFill rotWithShape="1">
                <a:blip r:embed="rId2"/>
                <a:stretch>
                  <a:fillRect t="-2281"/>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9" name="Text Box 6"/>
          <p:cNvSpPr txBox="1">
            <a:spLocks noChangeArrowheads="1"/>
          </p:cNvSpPr>
          <p:nvPr/>
        </p:nvSpPr>
        <p:spPr bwMode="auto">
          <a:xfrm>
            <a:off x="4932040" y="4294837"/>
            <a:ext cx="3200400" cy="369332"/>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Deals with the probabilities</a:t>
            </a:r>
          </a:p>
        </p:txBody>
      </p:sp>
      <p:sp>
        <p:nvSpPr>
          <p:cNvPr id="10" name="Text Box 6"/>
          <p:cNvSpPr txBox="1">
            <a:spLocks noChangeArrowheads="1"/>
          </p:cNvSpPr>
          <p:nvPr/>
        </p:nvSpPr>
        <p:spPr bwMode="auto">
          <a:xfrm>
            <a:off x="4932040" y="4859868"/>
            <a:ext cx="3200400" cy="1477328"/>
          </a:xfrm>
          <a:prstGeom prst="rect">
            <a:avLst/>
          </a:prstGeom>
          <a:solidFill>
            <a:srgbClr val="FFB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Uncertainty in finding the initial position and momentum as given by Heisenberg Uncertainty principle</a:t>
            </a:r>
          </a:p>
        </p:txBody>
      </p:sp>
      <p:sp>
        <p:nvSpPr>
          <p:cNvPr id="11" name="Text Box 4"/>
          <p:cNvSpPr txBox="1">
            <a:spLocks noChangeArrowheads="1"/>
          </p:cNvSpPr>
          <p:nvPr/>
        </p:nvSpPr>
        <p:spPr bwMode="auto">
          <a:xfrm>
            <a:off x="683568" y="4150821"/>
            <a:ext cx="2835275" cy="646331"/>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Deals with the certainties</a:t>
            </a:r>
          </a:p>
        </p:txBody>
      </p:sp>
      <p:sp>
        <p:nvSpPr>
          <p:cNvPr id="12" name="Text Box 4"/>
          <p:cNvSpPr txBox="1">
            <a:spLocks noChangeArrowheads="1"/>
          </p:cNvSpPr>
          <p:nvPr/>
        </p:nvSpPr>
        <p:spPr bwMode="auto">
          <a:xfrm>
            <a:off x="656605" y="4941168"/>
            <a:ext cx="2835275" cy="1200329"/>
          </a:xfrm>
          <a:prstGeom prst="rect">
            <a:avLst/>
          </a:prstGeom>
          <a:solidFill>
            <a:srgbClr val="90FF6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pPr>
            <a:r>
              <a:rPr lang="en-US" dirty="0">
                <a:solidFill>
                  <a:srgbClr val="003300"/>
                </a:solidFill>
                <a:latin typeface="Cambria"/>
              </a:rPr>
              <a:t>Future behavior can be predicted If the initial position and momentum  are known</a:t>
            </a:r>
          </a:p>
        </p:txBody>
      </p:sp>
      <p:sp>
        <p:nvSpPr>
          <p:cNvPr id="2" name="Slide Number Placeholder 1"/>
          <p:cNvSpPr>
            <a:spLocks noGrp="1"/>
          </p:cNvSpPr>
          <p:nvPr>
            <p:ph type="sldNum" sz="quarter" idx="12"/>
          </p:nvPr>
        </p:nvSpPr>
        <p:spPr/>
        <p:txBody>
          <a:bodyPr/>
          <a:lstStyle/>
          <a:p>
            <a:fld id="{6F736EF0-E295-441A-AC20-BCF8B3BD6908}" type="slidenum">
              <a:rPr lang="en-IN" smtClean="0"/>
              <a:pPr/>
              <a:t>17</a:t>
            </a:fld>
            <a:endParaRPr lang="en-IN"/>
          </a:p>
        </p:txBody>
      </p:sp>
      <p:sp>
        <p:nvSpPr>
          <p:cNvPr id="14" name="Rectangle 13"/>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555196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4704"/>
            <a:ext cx="7024744" cy="1143000"/>
          </a:xfrm>
        </p:spPr>
        <p:txBody>
          <a:bodyPr/>
          <a:lstStyle/>
          <a:p>
            <a:r>
              <a:rPr lang="en-US" dirty="0" smtClean="0">
                <a:latin typeface="Cambria" pitchFamily="18" charset="0"/>
              </a:rPr>
              <a:t>Planks Quantum hypothesis</a:t>
            </a:r>
            <a:endParaRPr lang="en-IN" dirty="0">
              <a:latin typeface="Cambria" pitchFamily="18" charset="0"/>
            </a:endParaRPr>
          </a:p>
        </p:txBody>
      </p:sp>
      <p:sp>
        <p:nvSpPr>
          <p:cNvPr id="3" name="Content Placeholder 2"/>
          <p:cNvSpPr>
            <a:spLocks noGrp="1"/>
          </p:cNvSpPr>
          <p:nvPr>
            <p:ph idx="1"/>
          </p:nvPr>
        </p:nvSpPr>
        <p:spPr>
          <a:xfrm>
            <a:off x="1043492" y="2323652"/>
            <a:ext cx="7128908" cy="4057676"/>
          </a:xfrm>
        </p:spPr>
        <p:txBody>
          <a:bodyPr>
            <a:normAutofit/>
          </a:bodyPr>
          <a:lstStyle/>
          <a:p>
            <a:pPr marL="68580" indent="0" algn="just">
              <a:buNone/>
            </a:pPr>
            <a:r>
              <a:rPr lang="en-US" dirty="0">
                <a:latin typeface="Cambria" pitchFamily="18" charset="0"/>
              </a:rPr>
              <a:t>The hypothesis that energy is emitted or absorbed in a discrete manner in the form of quanta is called Plank’s quantum hypothesis</a:t>
            </a:r>
            <a:r>
              <a:rPr lang="en-US" dirty="0" smtClean="0">
                <a:latin typeface="Cambria" pitchFamily="18" charset="0"/>
              </a:rPr>
              <a:t>.</a:t>
            </a:r>
          </a:p>
          <a:p>
            <a:pPr marL="68580" indent="0" algn="ctr">
              <a:buNone/>
            </a:pPr>
            <a:r>
              <a:rPr lang="en-US" dirty="0" smtClean="0">
                <a:latin typeface="Cambria" pitchFamily="18" charset="0"/>
              </a:rPr>
              <a:t>E= </a:t>
            </a:r>
            <a:r>
              <a:rPr lang="en-US" i="1" dirty="0" err="1" smtClean="0">
                <a:latin typeface="Cambria" pitchFamily="18" charset="0"/>
              </a:rPr>
              <a:t>nhv</a:t>
            </a:r>
            <a:endParaRPr lang="en-US" i="1" dirty="0" smtClean="0">
              <a:latin typeface="Cambria" pitchFamily="18" charset="0"/>
            </a:endParaRPr>
          </a:p>
          <a:p>
            <a:pPr marL="68580" indent="0" algn="just">
              <a:buNone/>
            </a:pPr>
            <a:r>
              <a:rPr lang="en-US" i="1" dirty="0" smtClean="0">
                <a:latin typeface="Cambria" pitchFamily="18" charset="0"/>
              </a:rPr>
              <a:t>n=  </a:t>
            </a:r>
            <a:r>
              <a:rPr lang="en-US" dirty="0" smtClean="0">
                <a:latin typeface="Cambria" pitchFamily="18" charset="0"/>
              </a:rPr>
              <a:t>1,2,3,…..any positive integer, defines as energy state </a:t>
            </a:r>
          </a:p>
          <a:p>
            <a:pPr marL="68580" indent="0" algn="just">
              <a:buNone/>
            </a:pPr>
            <a:r>
              <a:rPr lang="en-US" i="1" dirty="0" smtClean="0">
                <a:latin typeface="Cambria" pitchFamily="18" charset="0"/>
              </a:rPr>
              <a:t>h=   </a:t>
            </a:r>
            <a:r>
              <a:rPr lang="en-US" dirty="0" smtClean="0">
                <a:latin typeface="Cambria" pitchFamily="18" charset="0"/>
              </a:rPr>
              <a:t>frequency of oscillations</a:t>
            </a:r>
          </a:p>
          <a:p>
            <a:pPr marL="68580" indent="0" algn="just">
              <a:buNone/>
            </a:pPr>
            <a:r>
              <a:rPr lang="en-US" i="1" dirty="0" smtClean="0">
                <a:latin typeface="Cambria" pitchFamily="18" charset="0"/>
              </a:rPr>
              <a:t>v=    </a:t>
            </a:r>
            <a:r>
              <a:rPr lang="en-US" dirty="0" smtClean="0">
                <a:latin typeface="Cambria" pitchFamily="18" charset="0"/>
              </a:rPr>
              <a:t>Plank’s constant (6.63 X 10</a:t>
            </a:r>
            <a:r>
              <a:rPr lang="en-US" baseline="30000" dirty="0" smtClean="0">
                <a:latin typeface="Cambria" pitchFamily="18" charset="0"/>
              </a:rPr>
              <a:t>-34</a:t>
            </a:r>
            <a:r>
              <a:rPr lang="en-US" dirty="0" smtClean="0">
                <a:latin typeface="Cambria" pitchFamily="18" charset="0"/>
              </a:rPr>
              <a:t> Joule-sec)</a:t>
            </a:r>
            <a:endParaRPr lang="en-US" i="1" dirty="0">
              <a:latin typeface="Cambria" pitchFamily="18" charset="0"/>
            </a:endParaRPr>
          </a:p>
          <a:p>
            <a:pPr marL="525780" indent="-457200" algn="just">
              <a:buFont typeface="+mj-lt"/>
              <a:buAutoNum type="alphaLcParenR" startAt="3"/>
            </a:pPr>
            <a:endParaRPr lang="en-US" i="1" dirty="0">
              <a:latin typeface="Cambria" pitchFamily="18" charset="0"/>
            </a:endParaRPr>
          </a:p>
        </p:txBody>
      </p:sp>
      <p:sp>
        <p:nvSpPr>
          <p:cNvPr id="4" name="Slide Number Placeholder 3"/>
          <p:cNvSpPr>
            <a:spLocks noGrp="1"/>
          </p:cNvSpPr>
          <p:nvPr>
            <p:ph type="sldNum" sz="quarter" idx="12"/>
          </p:nvPr>
        </p:nvSpPr>
        <p:spPr/>
        <p:txBody>
          <a:bodyPr/>
          <a:lstStyle/>
          <a:p>
            <a:fld id="{6F736EF0-E295-441A-AC20-BCF8B3BD6908}" type="slidenum">
              <a:rPr lang="en-IN" smtClean="0"/>
              <a:pPr/>
              <a:t>18</a:t>
            </a:fld>
            <a:endParaRPr lang="en-IN"/>
          </a:p>
        </p:txBody>
      </p:sp>
      <p:sp>
        <p:nvSpPr>
          <p:cNvPr id="5" name="Rectangle 4"/>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1190616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bwMode="auto">
          <a:xfrm>
            <a:off x="228600" y="2286000"/>
            <a:ext cx="8229600" cy="1371600"/>
          </a:xfrm>
          <a:prstGeom prst="rect">
            <a:avLst/>
          </a:prstGeom>
          <a:noFill/>
          <a:ln w="9525">
            <a:noFill/>
            <a:miter lim="800000"/>
            <a:headEnd/>
            <a:tailEnd/>
          </a:ln>
        </p:spPr>
        <p:txBody>
          <a:bodyPr/>
          <a:lstStyle/>
          <a:p>
            <a:pPr marL="457200" indent="-457200" algn="just" eaLnBrk="0" hangingPunct="0">
              <a:spcBef>
                <a:spcPct val="20000"/>
              </a:spcBef>
              <a:buFontTx/>
              <a:buAutoNum type="arabicPeriod"/>
              <a:defRPr/>
            </a:pPr>
            <a:r>
              <a:rPr lang="en-US" sz="2400" kern="0" dirty="0">
                <a:latin typeface="+mn-lt"/>
                <a:cs typeface="+mn-cs"/>
              </a:rPr>
              <a:t>Relativistic motion of sub-atomic particles.</a:t>
            </a:r>
          </a:p>
          <a:p>
            <a:pPr marL="457200" indent="-457200" algn="just" eaLnBrk="0" hangingPunct="0">
              <a:spcBef>
                <a:spcPct val="20000"/>
              </a:spcBef>
              <a:buFontTx/>
              <a:buAutoNum type="arabicPeriod"/>
              <a:defRPr/>
            </a:pPr>
            <a:r>
              <a:rPr lang="en-US" sz="2400" kern="0" dirty="0">
                <a:latin typeface="+mn-lt"/>
                <a:cs typeface="+mn-cs"/>
              </a:rPr>
              <a:t>Stability of an atom</a:t>
            </a:r>
          </a:p>
          <a:p>
            <a:pPr marL="457200" indent="-457200" algn="just" eaLnBrk="0" hangingPunct="0">
              <a:spcBef>
                <a:spcPct val="20000"/>
              </a:spcBef>
              <a:buFontTx/>
              <a:buAutoNum type="arabicPeriod"/>
              <a:defRPr/>
            </a:pPr>
            <a:r>
              <a:rPr lang="en-US" sz="2400" kern="0" dirty="0">
                <a:latin typeface="+mn-lt"/>
                <a:cs typeface="+mn-cs"/>
              </a:rPr>
              <a:t>Spectral series of Hydrogen atom</a:t>
            </a:r>
          </a:p>
          <a:p>
            <a:pPr marL="457200" indent="-457200" algn="just" eaLnBrk="0" hangingPunct="0">
              <a:spcBef>
                <a:spcPct val="20000"/>
              </a:spcBef>
              <a:buFontTx/>
              <a:buAutoNum type="arabicPeriod" startAt="3"/>
              <a:defRPr/>
            </a:pPr>
            <a:r>
              <a:rPr lang="en-US" sz="2400" kern="0" dirty="0">
                <a:latin typeface="+mn-lt"/>
                <a:cs typeface="+mn-cs"/>
              </a:rPr>
              <a:t>Black body radiation</a:t>
            </a:r>
          </a:p>
          <a:p>
            <a:pPr marL="457200" indent="-457200" algn="just" eaLnBrk="0" hangingPunct="0">
              <a:spcBef>
                <a:spcPct val="20000"/>
              </a:spcBef>
              <a:defRPr/>
            </a:pPr>
            <a:endParaRPr lang="en-US" sz="2400" kern="0" dirty="0">
              <a:latin typeface="+mn-lt"/>
              <a:cs typeface="+mn-cs"/>
            </a:endParaRPr>
          </a:p>
          <a:p>
            <a:pPr marL="342900" indent="-342900" algn="just" eaLnBrk="0" hangingPunct="0">
              <a:spcBef>
                <a:spcPct val="20000"/>
              </a:spcBef>
              <a:defRPr/>
            </a:pPr>
            <a:endParaRPr lang="en-US" sz="2400" kern="0" dirty="0">
              <a:latin typeface="+mn-lt"/>
              <a:cs typeface="+mn-cs"/>
            </a:endParaRPr>
          </a:p>
        </p:txBody>
      </p:sp>
      <p:sp>
        <p:nvSpPr>
          <p:cNvPr id="18" name="Content Placeholder 2"/>
          <p:cNvSpPr txBox="1">
            <a:spLocks/>
          </p:cNvSpPr>
          <p:nvPr/>
        </p:nvSpPr>
        <p:spPr bwMode="auto">
          <a:xfrm>
            <a:off x="228600" y="1066800"/>
            <a:ext cx="8686800" cy="11430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There are a few phenomenon which the classical mechanics</a:t>
            </a:r>
          </a:p>
          <a:p>
            <a:pPr marL="342900" indent="-342900" algn="just" eaLnBrk="0" hangingPunct="0">
              <a:spcBef>
                <a:spcPct val="20000"/>
              </a:spcBef>
              <a:defRPr/>
            </a:pPr>
            <a:r>
              <a:rPr lang="en-US" sz="2400" kern="0" dirty="0">
                <a:latin typeface="+mn-lt"/>
                <a:cs typeface="+mn-cs"/>
              </a:rPr>
              <a:t>failed to explain.</a:t>
            </a:r>
          </a:p>
        </p:txBody>
      </p:sp>
      <p:sp>
        <p:nvSpPr>
          <p:cNvPr id="8" name="Content Placeholder 2"/>
          <p:cNvSpPr txBox="1">
            <a:spLocks/>
          </p:cNvSpPr>
          <p:nvPr/>
        </p:nvSpPr>
        <p:spPr bwMode="auto">
          <a:xfrm>
            <a:off x="-152400" y="4495800"/>
            <a:ext cx="9067800" cy="19812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Max Planck in 1900 at a meeting of German Physical Society read his paper “On the theory of the Energy distribution law of the Normal Spectrum”. This was the start of the revolution of Physics i.e. the start of</a:t>
            </a:r>
            <a:r>
              <a:rPr lang="en-US" sz="2400" kern="0" dirty="0">
                <a:solidFill>
                  <a:schemeClr val="accent2">
                    <a:lumMod val="75000"/>
                  </a:schemeClr>
                </a:solidFill>
                <a:latin typeface="+mn-lt"/>
                <a:cs typeface="+mn-cs"/>
              </a:rPr>
              <a:t> </a:t>
            </a:r>
            <a:r>
              <a:rPr lang="en-US" sz="2400" b="1" kern="0" dirty="0">
                <a:solidFill>
                  <a:schemeClr val="accent2">
                    <a:lumMod val="75000"/>
                  </a:schemeClr>
                </a:solidFill>
                <a:latin typeface="+mn-lt"/>
                <a:cs typeface="+mn-cs"/>
              </a:rPr>
              <a:t>Quantum Mechanics.</a:t>
            </a:r>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linds(horizontal)">
                                      <p:cBhvr>
                                        <p:cTn id="12" dur="500"/>
                                        <p:tgtEl>
                                          <p:spTgt spid="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linds(horizontal)">
                                      <p:cBhvr>
                                        <p:cTn id="17" dur="500"/>
                                        <p:tgtEl>
                                          <p:spTgt spid="1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linds(horizontal)">
                                      <p:cBhvr>
                                        <p:cTn id="22" dur="500"/>
                                        <p:tgtEl>
                                          <p:spTgt spid="1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blinds(horizontal)">
                                      <p:cBhvr>
                                        <p:cTn id="27" dur="500"/>
                                        <p:tgtEl>
                                          <p:spTgt spid="1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2</a:t>
            </a:fld>
            <a:endParaRPr lang="en-IN"/>
          </a:p>
        </p:txBody>
      </p:sp>
      <p:sp>
        <p:nvSpPr>
          <p:cNvPr id="5" name="Rectangle 4"/>
          <p:cNvSpPr/>
          <p:nvPr/>
        </p:nvSpPr>
        <p:spPr>
          <a:xfrm>
            <a:off x="971600" y="4365104"/>
            <a:ext cx="7488832" cy="1200329"/>
          </a:xfrm>
          <a:prstGeom prst="rect">
            <a:avLst/>
          </a:prstGeom>
        </p:spPr>
        <p:txBody>
          <a:bodyPr wrap="square">
            <a:spAutoFit/>
          </a:bodyPr>
          <a:lstStyle/>
          <a:p>
            <a:pPr algn="just" fontAlgn="auto">
              <a:spcBef>
                <a:spcPts val="0"/>
              </a:spcBef>
              <a:spcAft>
                <a:spcPts val="0"/>
              </a:spcAft>
            </a:pPr>
            <a:r>
              <a:rPr lang="en-IN" dirty="0">
                <a:solidFill>
                  <a:prstClr val="black"/>
                </a:solidFill>
                <a:latin typeface="Cambria"/>
              </a:rPr>
              <a:t>Quantum physics is an exceedingly complex and theoretical field, usually described only with the help of advanced math. Nobel-prize winning physicist </a:t>
            </a:r>
            <a:r>
              <a:rPr lang="en-IN" b="1" dirty="0">
                <a:solidFill>
                  <a:prstClr val="black"/>
                </a:solidFill>
                <a:latin typeface="Cambria"/>
              </a:rPr>
              <a:t>Richard Feynman </a:t>
            </a:r>
            <a:r>
              <a:rPr lang="en-IN" dirty="0">
                <a:solidFill>
                  <a:prstClr val="black"/>
                </a:solidFill>
                <a:latin typeface="Cambria"/>
              </a:rPr>
              <a:t>alleged with confidence that there was "nobody" who really understood quantum physics.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501" y="764704"/>
            <a:ext cx="5080000"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116655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838200"/>
            <a:ext cx="8229600" cy="5745163"/>
          </a:xfrm>
        </p:spPr>
        <p:txBody>
          <a:bodyPr/>
          <a:lstStyle/>
          <a:p>
            <a:pPr marL="0" indent="0" algn="just">
              <a:buFontTx/>
              <a:buNone/>
            </a:pPr>
            <a:r>
              <a:rPr lang="en-US" altLang="en-US" sz="2200" smtClean="0"/>
              <a:t>The first stage began with max Plank’s hypothesis (14 Dec.’1900) according to that radiation is emitted and absorbed by matter in discrete packets. Each quantum has energy, h</a:t>
            </a:r>
            <a:r>
              <a:rPr lang="en-US" altLang="en-US" sz="2200" i="1" smtClean="0"/>
              <a:t>v, </a:t>
            </a:r>
            <a:r>
              <a:rPr lang="en-US" altLang="en-US" sz="2200" smtClean="0"/>
              <a:t>where</a:t>
            </a:r>
            <a:r>
              <a:rPr lang="en-US" altLang="en-US" sz="2200" i="1" smtClean="0"/>
              <a:t> v </a:t>
            </a:r>
            <a:r>
              <a:rPr lang="en-US" altLang="en-US" sz="2200" smtClean="0"/>
              <a:t>is frequency of radiations.</a:t>
            </a:r>
          </a:p>
          <a:p>
            <a:pPr marL="0" indent="0" algn="just">
              <a:buFontTx/>
              <a:buNone/>
            </a:pPr>
            <a:endParaRPr lang="en-US" altLang="en-US" sz="2200" smtClean="0"/>
          </a:p>
          <a:p>
            <a:pPr marL="0" indent="0" algn="just">
              <a:buFontTx/>
              <a:buNone/>
            </a:pPr>
            <a:r>
              <a:rPr lang="en-US" altLang="en-US" sz="2200" smtClean="0"/>
              <a:t>The second stage began with the concepts of W. Heisenberg (1925) and E. Schrodinger (1926). The variable like energy, momentum, now, were found to have discrete quantity. </a:t>
            </a:r>
          </a:p>
          <a:p>
            <a:pPr marL="0" indent="0" algn="just">
              <a:buFontTx/>
              <a:buNone/>
            </a:pPr>
            <a:endParaRPr lang="en-US" altLang="en-US" sz="2200" smtClean="0"/>
          </a:p>
          <a:p>
            <a:pPr marL="0" indent="0" algn="just">
              <a:buFontTx/>
              <a:buNone/>
            </a:pPr>
            <a:r>
              <a:rPr lang="en-US" altLang="en-US" sz="2200" smtClean="0"/>
              <a:t>The particle has definite position, size, mass velocity, momentum, energy  and its motion is described by Newton’s Law of motion.</a:t>
            </a:r>
          </a:p>
          <a:p>
            <a:pPr marL="0" indent="0" algn="just">
              <a:buFontTx/>
              <a:buNone/>
            </a:pPr>
            <a:r>
              <a:rPr lang="en-US" altLang="en-US" sz="2200" smtClean="0"/>
              <a:t>A Wave possesses wavelength, amplitude, frequency. It can transport energy without transport of matter. It cannot be localized and extends in space.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152400"/>
            <a:ext cx="8229600" cy="639763"/>
          </a:xfrm>
        </p:spPr>
        <p:txBody>
          <a:bodyPr/>
          <a:lstStyle/>
          <a:p>
            <a:r>
              <a:rPr lang="en-US" altLang="en-US" sz="3000" b="1" smtClean="0"/>
              <a:t>Quantum Mechanics</a:t>
            </a:r>
          </a:p>
        </p:txBody>
      </p:sp>
      <p:sp>
        <p:nvSpPr>
          <p:cNvPr id="16" name="Content Placeholder 2"/>
          <p:cNvSpPr txBox="1">
            <a:spLocks/>
          </p:cNvSpPr>
          <p:nvPr/>
        </p:nvSpPr>
        <p:spPr bwMode="auto">
          <a:xfrm>
            <a:off x="0" y="2286000"/>
            <a:ext cx="9144000" cy="914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Quantum Physics extends that range to the region of small dimensions.</a:t>
            </a:r>
          </a:p>
        </p:txBody>
      </p:sp>
      <p:sp>
        <p:nvSpPr>
          <p:cNvPr id="18" name="Content Placeholder 2"/>
          <p:cNvSpPr txBox="1">
            <a:spLocks/>
          </p:cNvSpPr>
          <p:nvPr/>
        </p:nvSpPr>
        <p:spPr bwMode="auto">
          <a:xfrm>
            <a:off x="76200" y="1219200"/>
            <a:ext cx="8915400" cy="11430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It is a generalization of Classical Physics that includes classical laws as special cases.</a:t>
            </a:r>
          </a:p>
        </p:txBody>
      </p:sp>
      <p:sp>
        <p:nvSpPr>
          <p:cNvPr id="19" name="Content Placeholder 2"/>
          <p:cNvSpPr txBox="1">
            <a:spLocks/>
          </p:cNvSpPr>
          <p:nvPr/>
        </p:nvSpPr>
        <p:spPr bwMode="auto">
          <a:xfrm>
            <a:off x="304800" y="3352800"/>
            <a:ext cx="8763000" cy="11430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Just as ‘c’ the velocity of light signifies universal constant, the</a:t>
            </a:r>
          </a:p>
          <a:p>
            <a:pPr marL="342900" indent="-342900" algn="just" eaLnBrk="0" hangingPunct="0">
              <a:spcBef>
                <a:spcPct val="20000"/>
              </a:spcBef>
              <a:defRPr/>
            </a:pPr>
            <a:r>
              <a:rPr lang="en-US" sz="2400" kern="0" dirty="0">
                <a:latin typeface="+mn-lt"/>
                <a:cs typeface="+mn-cs"/>
              </a:rPr>
              <a:t> Planck's constant characterizes Quantum Physics.</a:t>
            </a:r>
          </a:p>
        </p:txBody>
      </p:sp>
      <p:graphicFrame>
        <p:nvGraphicFramePr>
          <p:cNvPr id="8" name="Object 5"/>
          <p:cNvGraphicFramePr>
            <a:graphicFrameLocks noChangeAspect="1"/>
          </p:cNvGraphicFramePr>
          <p:nvPr/>
        </p:nvGraphicFramePr>
        <p:xfrm>
          <a:off x="1998663" y="4514850"/>
          <a:ext cx="4249737" cy="1200150"/>
        </p:xfrm>
        <a:graphic>
          <a:graphicData uri="http://schemas.openxmlformats.org/presentationml/2006/ole">
            <mc:AlternateContent xmlns:mc="http://schemas.openxmlformats.org/markup-compatibility/2006">
              <mc:Choice xmlns:v="urn:schemas-microsoft-com:vml" Requires="v">
                <p:oleObj spid="_x0000_s35851" name="Equation" r:id="rId3" imgW="1612900" imgH="457200" progId="Equation.3">
                  <p:embed/>
                </p:oleObj>
              </mc:Choice>
              <mc:Fallback>
                <p:oleObj name="Equation" r:id="rId3" imgW="16129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663" y="4514850"/>
                        <a:ext cx="4249737" cy="1200150"/>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229600" cy="639763"/>
          </a:xfrm>
        </p:spPr>
        <p:txBody>
          <a:bodyPr/>
          <a:lstStyle/>
          <a:p>
            <a:r>
              <a:rPr lang="en-US" altLang="en-US" sz="3000" b="1" smtClean="0"/>
              <a:t>Quantum Mechanics</a:t>
            </a:r>
          </a:p>
        </p:txBody>
      </p:sp>
      <p:sp>
        <p:nvSpPr>
          <p:cNvPr id="16" name="Content Placeholder 2"/>
          <p:cNvSpPr txBox="1">
            <a:spLocks/>
          </p:cNvSpPr>
          <p:nvPr/>
        </p:nvSpPr>
        <p:spPr bwMode="auto">
          <a:xfrm>
            <a:off x="381000" y="1828800"/>
            <a:ext cx="9144000" cy="1828800"/>
          </a:xfrm>
          <a:prstGeom prst="rect">
            <a:avLst/>
          </a:prstGeom>
          <a:noFill/>
          <a:ln w="9525">
            <a:noFill/>
            <a:miter lim="800000"/>
            <a:headEnd/>
            <a:tailEnd/>
          </a:ln>
        </p:spPr>
        <p:txBody>
          <a:bodyPr/>
          <a:lstStyle/>
          <a:p>
            <a:pPr marL="457200" indent="-457200" algn="just" eaLnBrk="0" hangingPunct="0">
              <a:spcBef>
                <a:spcPct val="20000"/>
              </a:spcBef>
              <a:buFontTx/>
              <a:buAutoNum type="arabicPeriod"/>
              <a:defRPr/>
            </a:pPr>
            <a:r>
              <a:rPr lang="en-US" sz="2400" kern="0" dirty="0">
                <a:latin typeface="+mn-lt"/>
                <a:cs typeface="+mn-cs"/>
              </a:rPr>
              <a:t>Photo electric effect</a:t>
            </a:r>
          </a:p>
          <a:p>
            <a:pPr marL="457200" indent="-457200" algn="just" eaLnBrk="0" hangingPunct="0">
              <a:spcBef>
                <a:spcPct val="20000"/>
              </a:spcBef>
              <a:buFontTx/>
              <a:buAutoNum type="arabicPeriod"/>
              <a:defRPr/>
            </a:pPr>
            <a:r>
              <a:rPr lang="en-US" sz="2400" kern="0" dirty="0">
                <a:latin typeface="+mn-lt"/>
                <a:cs typeface="+mn-cs"/>
              </a:rPr>
              <a:t>Black body radiation</a:t>
            </a:r>
          </a:p>
          <a:p>
            <a:pPr marL="457200" indent="-457200" algn="just" eaLnBrk="0" hangingPunct="0">
              <a:spcBef>
                <a:spcPct val="20000"/>
              </a:spcBef>
              <a:buFontTx/>
              <a:buAutoNum type="arabicPeriod"/>
              <a:defRPr/>
            </a:pPr>
            <a:r>
              <a:rPr lang="en-US" sz="2400" kern="0" dirty="0">
                <a:latin typeface="+mn-lt"/>
                <a:cs typeface="+mn-cs"/>
              </a:rPr>
              <a:t>Compton effect</a:t>
            </a:r>
          </a:p>
          <a:p>
            <a:pPr marL="457200" indent="-457200" algn="just" eaLnBrk="0" hangingPunct="0">
              <a:spcBef>
                <a:spcPct val="20000"/>
              </a:spcBef>
              <a:buFontTx/>
              <a:buAutoNum type="arabicPeriod"/>
              <a:defRPr/>
            </a:pPr>
            <a:r>
              <a:rPr lang="en-US" sz="2400" kern="0" dirty="0">
                <a:latin typeface="+mn-lt"/>
                <a:cs typeface="+mn-cs"/>
              </a:rPr>
              <a:t>Emission of line spectra</a:t>
            </a:r>
          </a:p>
        </p:txBody>
      </p:sp>
      <p:sp>
        <p:nvSpPr>
          <p:cNvPr id="18" name="Content Placeholder 2"/>
          <p:cNvSpPr txBox="1">
            <a:spLocks/>
          </p:cNvSpPr>
          <p:nvPr/>
        </p:nvSpPr>
        <p:spPr bwMode="auto">
          <a:xfrm>
            <a:off x="76200" y="1066800"/>
            <a:ext cx="8915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It is able to explain</a:t>
            </a:r>
          </a:p>
        </p:txBody>
      </p:sp>
      <p:sp>
        <p:nvSpPr>
          <p:cNvPr id="19" name="Content Placeholder 2"/>
          <p:cNvSpPr txBox="1">
            <a:spLocks/>
          </p:cNvSpPr>
          <p:nvPr/>
        </p:nvSpPr>
        <p:spPr bwMode="auto">
          <a:xfrm>
            <a:off x="76200" y="3962400"/>
            <a:ext cx="8763000" cy="1676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The most outstanding development in modern science was the conception of Quantum Mechanics in 1925. This new approach was  highly successful in explaining about the behavior of atoms, molecules and nuclei.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152400"/>
            <a:ext cx="8229600" cy="1143000"/>
          </a:xfrm>
        </p:spPr>
        <p:txBody>
          <a:bodyPr/>
          <a:lstStyle/>
          <a:p>
            <a:r>
              <a:rPr lang="en-US" altLang="en-US" sz="3200" b="1" smtClean="0"/>
              <a:t>Photo Electric Effect</a:t>
            </a:r>
          </a:p>
        </p:txBody>
      </p:sp>
      <p:sp>
        <p:nvSpPr>
          <p:cNvPr id="28" name="Content Placeholder 2"/>
          <p:cNvSpPr txBox="1">
            <a:spLocks/>
          </p:cNvSpPr>
          <p:nvPr/>
        </p:nvSpPr>
        <p:spPr bwMode="auto">
          <a:xfrm>
            <a:off x="76200" y="990600"/>
            <a:ext cx="8915400" cy="15240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The emission of electrons from a metal plate when illuminated by light or any other radiation of any wavelength or frequency (suitable) is called photoelectric effect. The emitted electrons are called ‘photo electrons’.</a:t>
            </a:r>
          </a:p>
        </p:txBody>
      </p:sp>
      <p:grpSp>
        <p:nvGrpSpPr>
          <p:cNvPr id="2" name="Group 80"/>
          <p:cNvGrpSpPr>
            <a:grpSpLocks/>
          </p:cNvGrpSpPr>
          <p:nvPr/>
        </p:nvGrpSpPr>
        <p:grpSpPr bwMode="auto">
          <a:xfrm>
            <a:off x="1371600" y="2590800"/>
            <a:ext cx="5410200" cy="3810000"/>
            <a:chOff x="1371600" y="2590800"/>
            <a:chExt cx="5410200" cy="3810000"/>
          </a:xfrm>
        </p:grpSpPr>
        <p:sp>
          <p:nvSpPr>
            <p:cNvPr id="37904" name="Rectangle 44"/>
            <p:cNvSpPr>
              <a:spLocks noChangeArrowheads="1"/>
            </p:cNvSpPr>
            <p:nvPr/>
          </p:nvSpPr>
          <p:spPr bwMode="auto">
            <a:xfrm>
              <a:off x="2757488" y="3249613"/>
              <a:ext cx="3490912" cy="143986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05" name="Line 45"/>
            <p:cNvSpPr>
              <a:spLocks noChangeShapeType="1"/>
            </p:cNvSpPr>
            <p:nvPr/>
          </p:nvSpPr>
          <p:spPr bwMode="auto">
            <a:xfrm>
              <a:off x="3478213" y="3609975"/>
              <a:ext cx="0" cy="720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46"/>
            <p:cNvSpPr>
              <a:spLocks noChangeShapeType="1"/>
            </p:cNvSpPr>
            <p:nvPr/>
          </p:nvSpPr>
          <p:spPr bwMode="auto">
            <a:xfrm flipH="1">
              <a:off x="1389063" y="3970338"/>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Line 54"/>
            <p:cNvSpPr>
              <a:spLocks noChangeShapeType="1"/>
            </p:cNvSpPr>
            <p:nvPr/>
          </p:nvSpPr>
          <p:spPr bwMode="auto">
            <a:xfrm>
              <a:off x="6781800" y="3962400"/>
              <a:ext cx="0" cy="1947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Line 55"/>
            <p:cNvSpPr>
              <a:spLocks noChangeShapeType="1"/>
            </p:cNvSpPr>
            <p:nvPr/>
          </p:nvSpPr>
          <p:spPr bwMode="auto">
            <a:xfrm>
              <a:off x="5486400" y="3609975"/>
              <a:ext cx="0" cy="792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Oval 57"/>
            <p:cNvSpPr>
              <a:spLocks noChangeArrowheads="1"/>
            </p:cNvSpPr>
            <p:nvPr/>
          </p:nvSpPr>
          <p:spPr bwMode="auto">
            <a:xfrm>
              <a:off x="3462337" y="4876800"/>
              <a:ext cx="576263" cy="5762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10" name="Text Box 58"/>
            <p:cNvSpPr txBox="1">
              <a:spLocks noChangeArrowheads="1"/>
            </p:cNvSpPr>
            <p:nvPr/>
          </p:nvSpPr>
          <p:spPr bwMode="auto">
            <a:xfrm>
              <a:off x="3616325" y="4953000"/>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1800"/>
                <a:t>V</a:t>
              </a:r>
            </a:p>
          </p:txBody>
        </p:sp>
        <p:sp>
          <p:nvSpPr>
            <p:cNvPr id="37911" name="Line 59"/>
            <p:cNvSpPr>
              <a:spLocks noChangeShapeType="1"/>
            </p:cNvSpPr>
            <p:nvPr/>
          </p:nvSpPr>
          <p:spPr bwMode="auto">
            <a:xfrm flipV="1">
              <a:off x="4062413" y="5181599"/>
              <a:ext cx="2719387"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2" name="Line 61"/>
            <p:cNvSpPr>
              <a:spLocks noChangeShapeType="1"/>
            </p:cNvSpPr>
            <p:nvPr/>
          </p:nvSpPr>
          <p:spPr bwMode="auto">
            <a:xfrm>
              <a:off x="2470150" y="3105150"/>
              <a:ext cx="215900" cy="1444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3" name="Text Box 62"/>
            <p:cNvSpPr txBox="1">
              <a:spLocks noChangeArrowheads="1"/>
            </p:cNvSpPr>
            <p:nvPr/>
          </p:nvSpPr>
          <p:spPr bwMode="auto">
            <a:xfrm>
              <a:off x="1460500" y="2752725"/>
              <a:ext cx="1296988" cy="92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solidFill>
                    <a:srgbClr val="FF0000"/>
                  </a:solidFill>
                </a:rPr>
                <a:t>Evacuated Quartz tube</a:t>
              </a:r>
              <a:endParaRPr lang="en-US" altLang="en-US" sz="1800">
                <a:solidFill>
                  <a:srgbClr val="FF0000"/>
                </a:solidFill>
              </a:endParaRPr>
            </a:p>
          </p:txBody>
        </p:sp>
        <p:sp>
          <p:nvSpPr>
            <p:cNvPr id="37914" name="Text Box 64"/>
            <p:cNvSpPr txBox="1">
              <a:spLocks noChangeArrowheads="1"/>
            </p:cNvSpPr>
            <p:nvPr/>
          </p:nvSpPr>
          <p:spPr bwMode="auto">
            <a:xfrm>
              <a:off x="2743200" y="3352800"/>
              <a:ext cx="75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solidFill>
                    <a:srgbClr val="FF0000"/>
                  </a:solidFill>
                </a:rPr>
                <a:t>Metal plate</a:t>
              </a:r>
              <a:endParaRPr lang="en-US" altLang="en-US" sz="1800">
                <a:solidFill>
                  <a:srgbClr val="FF0000"/>
                </a:solidFill>
              </a:endParaRPr>
            </a:p>
          </p:txBody>
        </p:sp>
        <p:sp>
          <p:nvSpPr>
            <p:cNvPr id="37915" name="Text Box 65"/>
            <p:cNvSpPr txBox="1">
              <a:spLocks noChangeArrowheads="1"/>
            </p:cNvSpPr>
            <p:nvPr/>
          </p:nvSpPr>
          <p:spPr bwMode="auto">
            <a:xfrm>
              <a:off x="4800600" y="3244850"/>
              <a:ext cx="1304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solidFill>
                    <a:srgbClr val="FF0000"/>
                  </a:solidFill>
                </a:rPr>
                <a:t>Collecting plate</a:t>
              </a:r>
              <a:endParaRPr lang="en-US" altLang="en-US" sz="1800">
                <a:solidFill>
                  <a:srgbClr val="FF0000"/>
                </a:solidFill>
              </a:endParaRPr>
            </a:p>
          </p:txBody>
        </p:sp>
        <p:sp>
          <p:nvSpPr>
            <p:cNvPr id="37916" name="Line 69"/>
            <p:cNvSpPr>
              <a:spLocks noChangeShapeType="1"/>
            </p:cNvSpPr>
            <p:nvPr/>
          </p:nvSpPr>
          <p:spPr bwMode="auto">
            <a:xfrm>
              <a:off x="3981450" y="3249613"/>
              <a:ext cx="360363"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7" name="AutoShape 68"/>
            <p:cNvSpPr>
              <a:spLocks noChangeArrowheads="1"/>
            </p:cNvSpPr>
            <p:nvPr/>
          </p:nvSpPr>
          <p:spPr bwMode="auto">
            <a:xfrm rot="-3267740">
              <a:off x="3368675" y="3357563"/>
              <a:ext cx="1152525" cy="215900"/>
            </a:xfrm>
            <a:prstGeom prst="leftArrow">
              <a:avLst>
                <a:gd name="adj1" fmla="val 50000"/>
                <a:gd name="adj2" fmla="val 133456"/>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18" name="Text Box 70"/>
            <p:cNvSpPr txBox="1">
              <a:spLocks noChangeArrowheads="1"/>
            </p:cNvSpPr>
            <p:nvPr/>
          </p:nvSpPr>
          <p:spPr bwMode="auto">
            <a:xfrm>
              <a:off x="4222750" y="2590800"/>
              <a:ext cx="1873250" cy="3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solidFill>
                    <a:srgbClr val="FF0000"/>
                  </a:solidFill>
                </a:rPr>
                <a:t>Light</a:t>
              </a:r>
              <a:endParaRPr lang="el-GR" altLang="en-US" sz="1800">
                <a:solidFill>
                  <a:srgbClr val="FF0000"/>
                </a:solidFill>
                <a:cs typeface="Times New Roman" pitchFamily="18" charset="0"/>
              </a:endParaRPr>
            </a:p>
          </p:txBody>
        </p:sp>
        <p:sp>
          <p:nvSpPr>
            <p:cNvPr id="37919" name="Line 46"/>
            <p:cNvSpPr>
              <a:spLocks noChangeShapeType="1"/>
            </p:cNvSpPr>
            <p:nvPr/>
          </p:nvSpPr>
          <p:spPr bwMode="auto">
            <a:xfrm flipH="1">
              <a:off x="5486400" y="39624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6" name="Straight Connector 55"/>
            <p:cNvCxnSpPr/>
            <p:nvPr/>
          </p:nvCxnSpPr>
          <p:spPr>
            <a:xfrm>
              <a:off x="1371600" y="39624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21" name="Line 46"/>
            <p:cNvSpPr>
              <a:spLocks noChangeShapeType="1"/>
            </p:cNvSpPr>
            <p:nvPr/>
          </p:nvSpPr>
          <p:spPr bwMode="auto">
            <a:xfrm flipH="1">
              <a:off x="1371600" y="5181600"/>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22" name="Rectangle 51"/>
            <p:cNvSpPr>
              <a:spLocks noChangeArrowheads="1"/>
            </p:cNvSpPr>
            <p:nvPr/>
          </p:nvSpPr>
          <p:spPr bwMode="auto">
            <a:xfrm rot="-5400000">
              <a:off x="3124516" y="5100350"/>
              <a:ext cx="538134" cy="20627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23" name="Line 46"/>
            <p:cNvSpPr>
              <a:spLocks noChangeShapeType="1"/>
            </p:cNvSpPr>
            <p:nvPr/>
          </p:nvSpPr>
          <p:spPr bwMode="auto">
            <a:xfrm flipH="1">
              <a:off x="1371600" y="55626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24" name="Text Box 70"/>
            <p:cNvSpPr txBox="1">
              <a:spLocks noChangeArrowheads="1"/>
            </p:cNvSpPr>
            <p:nvPr/>
          </p:nvSpPr>
          <p:spPr bwMode="auto">
            <a:xfrm>
              <a:off x="2590800" y="5715000"/>
              <a:ext cx="872034"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GB" altLang="en-US" sz="1800"/>
                <a:t>^^^^^^^^</a:t>
              </a:r>
              <a:endParaRPr lang="el-GR" altLang="en-US" sz="1800">
                <a:cs typeface="Times New Roman" pitchFamily="18" charset="0"/>
              </a:endParaRPr>
            </a:p>
          </p:txBody>
        </p:sp>
        <p:cxnSp>
          <p:nvCxnSpPr>
            <p:cNvPr id="66" name="Straight Arrow Connector 65"/>
            <p:cNvCxnSpPr/>
            <p:nvPr/>
          </p:nvCxnSpPr>
          <p:spPr>
            <a:xfrm>
              <a:off x="3048000" y="55626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352800" y="5867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27" name="Oval 57"/>
            <p:cNvSpPr>
              <a:spLocks noChangeArrowheads="1"/>
            </p:cNvSpPr>
            <p:nvPr/>
          </p:nvSpPr>
          <p:spPr bwMode="auto">
            <a:xfrm>
              <a:off x="4910137" y="5595938"/>
              <a:ext cx="576263" cy="5762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37928" name="Line 46"/>
            <p:cNvSpPr>
              <a:spLocks noChangeShapeType="1"/>
            </p:cNvSpPr>
            <p:nvPr/>
          </p:nvSpPr>
          <p:spPr bwMode="auto">
            <a:xfrm flipH="1">
              <a:off x="5486400" y="588645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72" name="Straight Connector 71"/>
            <p:cNvCxnSpPr>
              <a:endCxn id="37927" idx="2"/>
            </p:cNvCxnSpPr>
            <p:nvPr/>
          </p:nvCxnSpPr>
          <p:spPr>
            <a:xfrm>
              <a:off x="4419600" y="5867400"/>
              <a:ext cx="490538" cy="17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30" name="Text Box 58"/>
            <p:cNvSpPr txBox="1">
              <a:spLocks noChangeArrowheads="1"/>
            </p:cNvSpPr>
            <p:nvPr/>
          </p:nvSpPr>
          <p:spPr bwMode="auto">
            <a:xfrm>
              <a:off x="5064125" y="5729287"/>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1800"/>
                <a:t>A</a:t>
              </a:r>
            </a:p>
          </p:txBody>
        </p:sp>
        <p:cxnSp>
          <p:nvCxnSpPr>
            <p:cNvPr id="75" name="Straight Connector 74"/>
            <p:cNvCxnSpPr/>
            <p:nvPr/>
          </p:nvCxnSpPr>
          <p:spPr>
            <a:xfrm>
              <a:off x="3733800" y="5715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62400" y="57912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886200" y="5715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810000" y="5791200"/>
              <a:ext cx="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 Box 58"/>
          <p:cNvSpPr txBox="1">
            <a:spLocks noChangeArrowheads="1"/>
          </p:cNvSpPr>
          <p:nvPr/>
        </p:nvSpPr>
        <p:spPr bwMode="auto">
          <a:xfrm>
            <a:off x="2320925" y="3581400"/>
            <a:ext cx="574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400" b="1"/>
              <a:t>+</a:t>
            </a:r>
          </a:p>
        </p:txBody>
      </p:sp>
      <p:sp>
        <p:nvSpPr>
          <p:cNvPr id="83" name="Text Box 58"/>
          <p:cNvSpPr txBox="1">
            <a:spLocks noChangeArrowheads="1"/>
          </p:cNvSpPr>
          <p:nvPr/>
        </p:nvSpPr>
        <p:spPr bwMode="auto">
          <a:xfrm>
            <a:off x="6283325" y="3352800"/>
            <a:ext cx="574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2" rIns="91404" bIns="45702">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400" b="1"/>
              <a:t>_</a:t>
            </a:r>
          </a:p>
        </p:txBody>
      </p:sp>
      <p:grpSp>
        <p:nvGrpSpPr>
          <p:cNvPr id="3" name="Group 86"/>
          <p:cNvGrpSpPr>
            <a:grpSpLocks/>
          </p:cNvGrpSpPr>
          <p:nvPr/>
        </p:nvGrpSpPr>
        <p:grpSpPr bwMode="auto">
          <a:xfrm>
            <a:off x="4419600" y="3886200"/>
            <a:ext cx="457200" cy="76200"/>
            <a:chOff x="7848600" y="2895600"/>
            <a:chExt cx="457200" cy="76200"/>
          </a:xfrm>
        </p:grpSpPr>
        <p:sp>
          <p:nvSpPr>
            <p:cNvPr id="84" name="Oval 83"/>
            <p:cNvSpPr/>
            <p:nvPr/>
          </p:nvSpPr>
          <p:spPr>
            <a:xfrm>
              <a:off x="7848600" y="2895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6" name="Straight Arrow Connector 85"/>
            <p:cNvCxnSpPr/>
            <p:nvPr/>
          </p:nvCxnSpPr>
          <p:spPr>
            <a:xfrm>
              <a:off x="7935913" y="2960688"/>
              <a:ext cx="369887" cy="11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87"/>
          <p:cNvGrpSpPr>
            <a:grpSpLocks/>
          </p:cNvGrpSpPr>
          <p:nvPr/>
        </p:nvGrpSpPr>
        <p:grpSpPr bwMode="auto">
          <a:xfrm>
            <a:off x="4267200" y="4114800"/>
            <a:ext cx="457200" cy="76200"/>
            <a:chOff x="7848600" y="2895600"/>
            <a:chExt cx="457200" cy="76200"/>
          </a:xfrm>
        </p:grpSpPr>
        <p:sp>
          <p:nvSpPr>
            <p:cNvPr id="89" name="Oval 88"/>
            <p:cNvSpPr/>
            <p:nvPr/>
          </p:nvSpPr>
          <p:spPr>
            <a:xfrm>
              <a:off x="7848600" y="2895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0" name="Straight Arrow Connector 89"/>
            <p:cNvCxnSpPr/>
            <p:nvPr/>
          </p:nvCxnSpPr>
          <p:spPr>
            <a:xfrm>
              <a:off x="7935913" y="2960688"/>
              <a:ext cx="369887" cy="11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90"/>
          <p:cNvGrpSpPr>
            <a:grpSpLocks/>
          </p:cNvGrpSpPr>
          <p:nvPr/>
        </p:nvGrpSpPr>
        <p:grpSpPr bwMode="auto">
          <a:xfrm>
            <a:off x="4343400" y="3657600"/>
            <a:ext cx="457200" cy="76200"/>
            <a:chOff x="7848600" y="2895600"/>
            <a:chExt cx="457200" cy="76200"/>
          </a:xfrm>
        </p:grpSpPr>
        <p:sp>
          <p:nvSpPr>
            <p:cNvPr id="92" name="Oval 91"/>
            <p:cNvSpPr/>
            <p:nvPr/>
          </p:nvSpPr>
          <p:spPr>
            <a:xfrm>
              <a:off x="7848600" y="2895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3" name="Straight Arrow Connector 92"/>
            <p:cNvCxnSpPr/>
            <p:nvPr/>
          </p:nvCxnSpPr>
          <p:spPr>
            <a:xfrm>
              <a:off x="7935913" y="2960688"/>
              <a:ext cx="369887" cy="11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blinds(horizontal)">
                                      <p:cBhvr>
                                        <p:cTn id="10" dur="500"/>
                                        <p:tgtEl>
                                          <p:spTgt spid="8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blinds(horizontal)">
                                      <p:cBhvr>
                                        <p:cTn id="13" dur="500"/>
                                        <p:tgtEl>
                                          <p:spTgt spid="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76200"/>
            <a:ext cx="8229600" cy="1143000"/>
          </a:xfrm>
        </p:spPr>
        <p:txBody>
          <a:bodyPr/>
          <a:lstStyle/>
          <a:p>
            <a:r>
              <a:rPr lang="en-US" altLang="en-US" sz="3200" b="1" smtClean="0"/>
              <a:t>Photo Electric Effect</a:t>
            </a:r>
          </a:p>
        </p:txBody>
      </p:sp>
      <p:sp>
        <p:nvSpPr>
          <p:cNvPr id="30" name="Content Placeholder 2"/>
          <p:cNvSpPr txBox="1">
            <a:spLocks/>
          </p:cNvSpPr>
          <p:nvPr/>
        </p:nvSpPr>
        <p:spPr bwMode="auto">
          <a:xfrm>
            <a:off x="76200" y="990600"/>
            <a:ext cx="8915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Experimental findings of the photoelectric effect</a:t>
            </a:r>
          </a:p>
        </p:txBody>
      </p:sp>
      <p:sp>
        <p:nvSpPr>
          <p:cNvPr id="31" name="Content Placeholder 2"/>
          <p:cNvSpPr txBox="1">
            <a:spLocks/>
          </p:cNvSpPr>
          <p:nvPr/>
        </p:nvSpPr>
        <p:spPr bwMode="auto">
          <a:xfrm>
            <a:off x="304800" y="1676400"/>
            <a:ext cx="8686800" cy="2590800"/>
          </a:xfrm>
          <a:prstGeom prst="rect">
            <a:avLst/>
          </a:prstGeom>
          <a:noFill/>
          <a:ln w="9525">
            <a:noFill/>
            <a:miter lim="800000"/>
            <a:headEnd/>
            <a:tailEnd/>
          </a:ln>
        </p:spPr>
        <p:txBody>
          <a:bodyPr/>
          <a:lstStyle/>
          <a:p>
            <a:pPr marL="457200" indent="-457200" algn="just" eaLnBrk="0" hangingPunct="0">
              <a:spcBef>
                <a:spcPct val="20000"/>
              </a:spcBef>
              <a:buFontTx/>
              <a:buAutoNum type="arabicPeriod"/>
              <a:defRPr/>
            </a:pPr>
            <a:r>
              <a:rPr lang="en-US" sz="2400" kern="0" dirty="0">
                <a:latin typeface="+mn-lt"/>
                <a:cs typeface="+mn-cs"/>
              </a:rPr>
              <a:t>There is no time lag between the arrival of light at the metal surface and the emission of photoelectrons.</a:t>
            </a:r>
          </a:p>
          <a:p>
            <a:pPr marL="457200" indent="-457200" algn="just" eaLnBrk="0" hangingPunct="0">
              <a:spcBef>
                <a:spcPct val="20000"/>
              </a:spcBef>
              <a:buFontTx/>
              <a:buAutoNum type="arabicPeriod"/>
              <a:defRPr/>
            </a:pPr>
            <a:r>
              <a:rPr lang="en-US" sz="2400" kern="0" dirty="0">
                <a:latin typeface="+mn-lt"/>
                <a:cs typeface="+mn-cs"/>
              </a:rPr>
              <a:t>When the voltage is increased to a certain value say V</a:t>
            </a:r>
            <a:r>
              <a:rPr lang="en-US" sz="2400" kern="0" baseline="-25000" dirty="0">
                <a:latin typeface="+mn-lt"/>
                <a:cs typeface="+mn-cs"/>
              </a:rPr>
              <a:t>o</a:t>
            </a:r>
            <a:r>
              <a:rPr lang="en-US" sz="2400" kern="0" dirty="0">
                <a:latin typeface="+mn-lt"/>
                <a:cs typeface="+mn-cs"/>
              </a:rPr>
              <a:t>, the photocurrent reduces to zero.</a:t>
            </a:r>
          </a:p>
          <a:p>
            <a:pPr marL="457200" indent="-457200" algn="just" eaLnBrk="0" hangingPunct="0">
              <a:spcBef>
                <a:spcPct val="20000"/>
              </a:spcBef>
              <a:buFontTx/>
              <a:buAutoNum type="arabicPeriod"/>
              <a:defRPr/>
            </a:pPr>
            <a:r>
              <a:rPr lang="en-US" sz="2400" kern="0" dirty="0">
                <a:latin typeface="+mn-lt"/>
                <a:cs typeface="+mn-cs"/>
              </a:rPr>
              <a:t>Increase in intensity increase the number of the photoelectrons but the electron energy remains the same.</a:t>
            </a:r>
          </a:p>
          <a:p>
            <a:pPr marL="457200" indent="-457200" algn="just" eaLnBrk="0" hangingPunct="0">
              <a:spcBef>
                <a:spcPct val="20000"/>
              </a:spcBef>
              <a:defRPr/>
            </a:pPr>
            <a:endParaRPr lang="en-US" sz="2400" kern="0" dirty="0">
              <a:latin typeface="+mn-lt"/>
              <a:cs typeface="+mn-cs"/>
            </a:endParaRPr>
          </a:p>
          <a:p>
            <a:pPr marL="457200" indent="-457200" algn="just" eaLnBrk="0" hangingPunct="0">
              <a:spcBef>
                <a:spcPct val="20000"/>
              </a:spcBef>
              <a:buFontTx/>
              <a:buAutoNum type="arabicPeriod"/>
              <a:defRPr/>
            </a:pPr>
            <a:endParaRPr lang="en-US" sz="2400" kern="0" dirty="0">
              <a:latin typeface="+mn-lt"/>
              <a:cs typeface="+mn-cs"/>
            </a:endParaRPr>
          </a:p>
        </p:txBody>
      </p:sp>
      <p:grpSp>
        <p:nvGrpSpPr>
          <p:cNvPr id="2" name="Group 47"/>
          <p:cNvGrpSpPr>
            <a:grpSpLocks/>
          </p:cNvGrpSpPr>
          <p:nvPr/>
        </p:nvGrpSpPr>
        <p:grpSpPr bwMode="auto">
          <a:xfrm>
            <a:off x="1752600" y="4267200"/>
            <a:ext cx="5791200" cy="3505200"/>
            <a:chOff x="1600200" y="4429125"/>
            <a:chExt cx="4276579" cy="2581275"/>
          </a:xfrm>
        </p:grpSpPr>
        <p:sp>
          <p:nvSpPr>
            <p:cNvPr id="38918" name="Line 4"/>
            <p:cNvSpPr>
              <a:spLocks noChangeShapeType="1"/>
            </p:cNvSpPr>
            <p:nvPr/>
          </p:nvSpPr>
          <p:spPr bwMode="auto">
            <a:xfrm>
              <a:off x="2520950" y="4429125"/>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9" name="TextBox 43"/>
            <p:cNvSpPr txBox="1">
              <a:spLocks noChangeArrowheads="1"/>
            </p:cNvSpPr>
            <p:nvPr/>
          </p:nvSpPr>
          <p:spPr bwMode="auto">
            <a:xfrm>
              <a:off x="2549769" y="462094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3I</a:t>
              </a:r>
            </a:p>
          </p:txBody>
        </p:sp>
        <p:grpSp>
          <p:nvGrpSpPr>
            <p:cNvPr id="38920" name="Group 46"/>
            <p:cNvGrpSpPr>
              <a:grpSpLocks/>
            </p:cNvGrpSpPr>
            <p:nvPr/>
          </p:nvGrpSpPr>
          <p:grpSpPr bwMode="auto">
            <a:xfrm>
              <a:off x="1600200" y="4876800"/>
              <a:ext cx="4276579" cy="2133600"/>
              <a:chOff x="1600200" y="4876800"/>
              <a:chExt cx="4276579" cy="2133600"/>
            </a:xfrm>
          </p:grpSpPr>
          <p:sp>
            <p:nvSpPr>
              <p:cNvPr id="38921" name="TextBox 36"/>
              <p:cNvSpPr txBox="1">
                <a:spLocks noChangeArrowheads="1"/>
              </p:cNvSpPr>
              <p:nvPr/>
            </p:nvSpPr>
            <p:spPr bwMode="auto">
              <a:xfrm>
                <a:off x="3285979" y="6000336"/>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Voltage</a:t>
                </a:r>
              </a:p>
            </p:txBody>
          </p:sp>
          <p:sp>
            <p:nvSpPr>
              <p:cNvPr id="40" name="Arc 39"/>
              <p:cNvSpPr/>
              <p:nvPr/>
            </p:nvSpPr>
            <p:spPr>
              <a:xfrm>
                <a:off x="2133600" y="4876874"/>
                <a:ext cx="990600" cy="2133526"/>
              </a:xfrm>
              <a:prstGeom prst="arc">
                <a:avLst>
                  <a:gd name="adj1" fmla="val 15738017"/>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8923" name="Line 5"/>
              <p:cNvSpPr>
                <a:spLocks noChangeShapeType="1"/>
              </p:cNvSpPr>
              <p:nvPr/>
            </p:nvSpPr>
            <p:spPr bwMode="auto">
              <a:xfrm flipV="1">
                <a:off x="2527300" y="5943600"/>
                <a:ext cx="12827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Arc 37"/>
              <p:cNvSpPr/>
              <p:nvPr/>
            </p:nvSpPr>
            <p:spPr>
              <a:xfrm>
                <a:off x="1905000" y="5257986"/>
                <a:ext cx="1219200" cy="137130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 name="Arc 38"/>
              <p:cNvSpPr/>
              <p:nvPr/>
            </p:nvSpPr>
            <p:spPr>
              <a:xfrm>
                <a:off x="1981200" y="5106009"/>
                <a:ext cx="1143000" cy="1599268"/>
              </a:xfrm>
              <a:prstGeom prst="arc">
                <a:avLst>
                  <a:gd name="adj1" fmla="val 15982026"/>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8926" name="TextBox 40"/>
              <p:cNvSpPr txBox="1">
                <a:spLocks noChangeArrowheads="1"/>
              </p:cNvSpPr>
              <p:nvPr/>
            </p:nvSpPr>
            <p:spPr bwMode="auto">
              <a:xfrm>
                <a:off x="1600200" y="4953000"/>
                <a:ext cx="106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Photo Current</a:t>
                </a:r>
              </a:p>
            </p:txBody>
          </p:sp>
          <p:sp>
            <p:nvSpPr>
              <p:cNvPr id="38927" name="TextBox 41"/>
              <p:cNvSpPr txBox="1">
                <a:spLocks noChangeArrowheads="1"/>
              </p:cNvSpPr>
              <p:nvPr/>
            </p:nvSpPr>
            <p:spPr bwMode="auto">
              <a:xfrm>
                <a:off x="2556803" y="4878042"/>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2I</a:t>
                </a:r>
              </a:p>
            </p:txBody>
          </p:sp>
          <p:sp>
            <p:nvSpPr>
              <p:cNvPr id="38928" name="TextBox 42"/>
              <p:cNvSpPr txBox="1">
                <a:spLocks noChangeArrowheads="1"/>
              </p:cNvSpPr>
              <p:nvPr/>
            </p:nvSpPr>
            <p:spPr bwMode="auto">
              <a:xfrm>
                <a:off x="2613074" y="5270845"/>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I</a:t>
                </a:r>
              </a:p>
            </p:txBody>
          </p:sp>
          <p:sp>
            <p:nvSpPr>
              <p:cNvPr id="38929" name="TextBox 44"/>
              <p:cNvSpPr txBox="1">
                <a:spLocks noChangeArrowheads="1"/>
              </p:cNvSpPr>
              <p:nvPr/>
            </p:nvSpPr>
            <p:spPr bwMode="auto">
              <a:xfrm>
                <a:off x="2971800" y="5955268"/>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a:t>
                </a:r>
                <a:r>
                  <a:rPr lang="en-US" altLang="en-US" sz="1800" baseline="-25000"/>
                  <a:t>o</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blinds(horizontal)">
                                      <p:cBhvr>
                                        <p:cTn id="7" dur="500"/>
                                        <p:tgtEl>
                                          <p:spTgt spid="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blinds(horizontal)">
                                      <p:cBhvr>
                                        <p:cTn id="12" dur="500"/>
                                        <p:tgtEl>
                                          <p:spTgt spid="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blinds(horizontal)">
                                      <p:cBhvr>
                                        <p:cTn id="17" dur="500"/>
                                        <p:tgtEl>
                                          <p:spTgt spid="3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76200"/>
            <a:ext cx="8229600" cy="1143000"/>
          </a:xfrm>
        </p:spPr>
        <p:txBody>
          <a:bodyPr/>
          <a:lstStyle/>
          <a:p>
            <a:r>
              <a:rPr lang="en-US" altLang="en-US" sz="3200" b="1" smtClean="0"/>
              <a:t>Photo Electric Effect</a:t>
            </a:r>
          </a:p>
        </p:txBody>
      </p:sp>
      <p:sp>
        <p:nvSpPr>
          <p:cNvPr id="31" name="Content Placeholder 2"/>
          <p:cNvSpPr txBox="1">
            <a:spLocks/>
          </p:cNvSpPr>
          <p:nvPr/>
        </p:nvSpPr>
        <p:spPr bwMode="auto">
          <a:xfrm>
            <a:off x="304800" y="1066800"/>
            <a:ext cx="8686800" cy="1676400"/>
          </a:xfrm>
          <a:prstGeom prst="rect">
            <a:avLst/>
          </a:prstGeom>
          <a:noFill/>
          <a:ln w="9525">
            <a:noFill/>
            <a:miter lim="800000"/>
            <a:headEnd/>
            <a:tailEnd/>
          </a:ln>
        </p:spPr>
        <p:txBody>
          <a:bodyPr/>
          <a:lstStyle/>
          <a:p>
            <a:pPr marL="457200" indent="-457200" algn="just" eaLnBrk="0" hangingPunct="0">
              <a:spcBef>
                <a:spcPct val="20000"/>
              </a:spcBef>
              <a:buFontTx/>
              <a:buAutoNum type="arabicPeriod" startAt="4"/>
              <a:defRPr/>
            </a:pPr>
            <a:r>
              <a:rPr lang="en-US" sz="2400" kern="0" dirty="0">
                <a:latin typeface="+mn-lt"/>
                <a:cs typeface="+mn-cs"/>
              </a:rPr>
              <a:t>Increase in frequency of light increases the energy of the electrons. At frequencies  below a certain critical frequency (characteristics of each particular metal), no electron is emitted.</a:t>
            </a: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endParaRPr lang="en-US" sz="2400" kern="0" dirty="0">
              <a:latin typeface="+mn-lt"/>
              <a:cs typeface="+mn-cs"/>
            </a:endParaRPr>
          </a:p>
          <a:p>
            <a:pPr marL="457200" indent="-457200" algn="just" eaLnBrk="0" hangingPunct="0">
              <a:spcBef>
                <a:spcPct val="20000"/>
              </a:spcBef>
              <a:buFontTx/>
              <a:buAutoNum type="arabicPeriod" startAt="4"/>
              <a:defRPr/>
            </a:pPr>
            <a:r>
              <a:rPr lang="en-US" sz="2400" kern="0" dirty="0">
                <a:latin typeface="+mn-lt"/>
                <a:cs typeface="+mn-cs"/>
              </a:rPr>
              <a:t>There exists a characteristic frequency for each metal to observe photoelectric effect, below which there is no emission of electrons called </a:t>
            </a:r>
            <a:r>
              <a:rPr lang="en-US" sz="2400" kern="0" dirty="0">
                <a:solidFill>
                  <a:srgbClr val="C00000"/>
                </a:solidFill>
                <a:latin typeface="+mn-lt"/>
                <a:cs typeface="+mn-cs"/>
              </a:rPr>
              <a:t>threshold frequency.</a:t>
            </a:r>
          </a:p>
          <a:p>
            <a:pPr marL="457200" indent="-457200" algn="just" eaLnBrk="0" hangingPunct="0">
              <a:spcBef>
                <a:spcPct val="20000"/>
              </a:spcBef>
              <a:buFontTx/>
              <a:buAutoNum type="arabicPeriod"/>
              <a:defRPr/>
            </a:pPr>
            <a:endParaRPr lang="en-US" sz="2400" kern="0" dirty="0">
              <a:latin typeface="+mn-lt"/>
              <a:cs typeface="+mn-cs"/>
            </a:endParaRPr>
          </a:p>
        </p:txBody>
      </p:sp>
      <p:sp>
        <p:nvSpPr>
          <p:cNvPr id="11268" name="TextBox 19"/>
          <p:cNvSpPr txBox="1">
            <a:spLocks noChangeArrowheads="1"/>
          </p:cNvSpPr>
          <p:nvPr/>
        </p:nvSpPr>
        <p:spPr bwMode="auto">
          <a:xfrm>
            <a:off x="2359025" y="4800600"/>
            <a:ext cx="3508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Voltage</a:t>
            </a:r>
          </a:p>
        </p:txBody>
      </p:sp>
      <p:grpSp>
        <p:nvGrpSpPr>
          <p:cNvPr id="2" name="Group 23"/>
          <p:cNvGrpSpPr>
            <a:grpSpLocks/>
          </p:cNvGrpSpPr>
          <p:nvPr/>
        </p:nvGrpSpPr>
        <p:grpSpPr bwMode="auto">
          <a:xfrm>
            <a:off x="1676400" y="2362200"/>
            <a:ext cx="4876800" cy="3244850"/>
            <a:chOff x="2895601" y="3332163"/>
            <a:chExt cx="3581399" cy="2579687"/>
          </a:xfrm>
        </p:grpSpPr>
        <p:grpSp>
          <p:nvGrpSpPr>
            <p:cNvPr id="39942" name="Group 4"/>
            <p:cNvGrpSpPr>
              <a:grpSpLocks/>
            </p:cNvGrpSpPr>
            <p:nvPr/>
          </p:nvGrpSpPr>
          <p:grpSpPr bwMode="auto">
            <a:xfrm rot="-5400000">
              <a:off x="3151408" y="3076356"/>
              <a:ext cx="2579687" cy="3091302"/>
              <a:chOff x="1905000" y="4429125"/>
              <a:chExt cx="1905000" cy="2276475"/>
            </a:xfrm>
          </p:grpSpPr>
          <p:sp>
            <p:nvSpPr>
              <p:cNvPr id="39948" name="Line 4"/>
              <p:cNvSpPr>
                <a:spLocks noChangeShapeType="1"/>
              </p:cNvSpPr>
              <p:nvPr/>
            </p:nvSpPr>
            <p:spPr bwMode="auto">
              <a:xfrm>
                <a:off x="2520950" y="4429125"/>
                <a:ext cx="0" cy="151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9949" name="Group 46"/>
              <p:cNvGrpSpPr>
                <a:grpSpLocks/>
              </p:cNvGrpSpPr>
              <p:nvPr/>
            </p:nvGrpSpPr>
            <p:grpSpPr bwMode="auto">
              <a:xfrm>
                <a:off x="1905000" y="5105400"/>
                <a:ext cx="1905000" cy="1600200"/>
                <a:chOff x="1905000" y="5105400"/>
                <a:chExt cx="1905000" cy="1600200"/>
              </a:xfrm>
            </p:grpSpPr>
            <p:sp>
              <p:nvSpPr>
                <p:cNvPr id="39950" name="Line 5"/>
                <p:cNvSpPr>
                  <a:spLocks noChangeShapeType="1"/>
                </p:cNvSpPr>
                <p:nvPr/>
              </p:nvSpPr>
              <p:spPr bwMode="auto">
                <a:xfrm flipV="1">
                  <a:off x="2527300" y="5943600"/>
                  <a:ext cx="12827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Arc 11"/>
                <p:cNvSpPr/>
                <p:nvPr/>
              </p:nvSpPr>
              <p:spPr>
                <a:xfrm>
                  <a:off x="1905001" y="5258461"/>
                  <a:ext cx="1219051" cy="1371064"/>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Arc 12"/>
                <p:cNvSpPr/>
                <p:nvPr/>
              </p:nvSpPr>
              <p:spPr>
                <a:xfrm>
                  <a:off x="1981424" y="5105643"/>
                  <a:ext cx="1142627" cy="1600290"/>
                </a:xfrm>
                <a:prstGeom prst="arc">
                  <a:avLst>
                    <a:gd name="adj1" fmla="val 15982026"/>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sp>
          <p:nvSpPr>
            <p:cNvPr id="18" name="Arc 17"/>
            <p:cNvSpPr/>
            <p:nvPr/>
          </p:nvSpPr>
          <p:spPr>
            <a:xfrm rot="16200000">
              <a:off x="4121912" y="4373585"/>
              <a:ext cx="1547307" cy="1334864"/>
            </a:xfrm>
            <a:prstGeom prst="arc">
              <a:avLst>
                <a:gd name="adj1" fmla="val 15982026"/>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944" name="TextBox 18"/>
            <p:cNvSpPr txBox="1">
              <a:spLocks noChangeArrowheads="1"/>
            </p:cNvSpPr>
            <p:nvPr/>
          </p:nvSpPr>
          <p:spPr bwMode="auto">
            <a:xfrm>
              <a:off x="5032375" y="3962400"/>
              <a:ext cx="1444625" cy="87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Photo Current</a:t>
              </a:r>
            </a:p>
          </p:txBody>
        </p:sp>
        <p:sp>
          <p:nvSpPr>
            <p:cNvPr id="39945" name="TextBox 20"/>
            <p:cNvSpPr txBox="1">
              <a:spLocks noChangeArrowheads="1"/>
            </p:cNvSpPr>
            <p:nvPr/>
          </p:nvSpPr>
          <p:spPr bwMode="auto">
            <a:xfrm>
              <a:off x="4257675" y="4659868"/>
              <a:ext cx="619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a:t>
              </a:r>
              <a:r>
                <a:rPr lang="en-US" altLang="en-US" sz="1800" baseline="-25000"/>
                <a:t>1</a:t>
              </a:r>
            </a:p>
          </p:txBody>
        </p:sp>
        <p:sp>
          <p:nvSpPr>
            <p:cNvPr id="39946" name="TextBox 21"/>
            <p:cNvSpPr txBox="1">
              <a:spLocks noChangeArrowheads="1"/>
            </p:cNvSpPr>
            <p:nvPr/>
          </p:nvSpPr>
          <p:spPr bwMode="auto">
            <a:xfrm>
              <a:off x="3810000" y="5029200"/>
              <a:ext cx="619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a:t>
              </a:r>
              <a:r>
                <a:rPr lang="en-US" altLang="en-US" sz="1800" baseline="-25000"/>
                <a:t>2</a:t>
              </a:r>
            </a:p>
          </p:txBody>
        </p:sp>
        <p:sp>
          <p:nvSpPr>
            <p:cNvPr id="39947" name="TextBox 22"/>
            <p:cNvSpPr txBox="1">
              <a:spLocks noChangeArrowheads="1"/>
            </p:cNvSpPr>
            <p:nvPr/>
          </p:nvSpPr>
          <p:spPr bwMode="auto">
            <a:xfrm>
              <a:off x="3581400" y="4343400"/>
              <a:ext cx="619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a:t>v</a:t>
              </a:r>
              <a:r>
                <a:rPr lang="en-US" altLang="en-US" sz="1800" baseline="-25000"/>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8"/>
                                        </p:tgtEl>
                                        <p:attrNameLst>
                                          <p:attrName>style.visibility</p:attrName>
                                        </p:attrNameLst>
                                      </p:cBhvr>
                                      <p:to>
                                        <p:strVal val="visible"/>
                                      </p:to>
                                    </p:set>
                                    <p:animEffect transition="in" filter="blinds(horizontal)">
                                      <p:cBhvr>
                                        <p:cTn id="10"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76200"/>
            <a:ext cx="8229600" cy="1143000"/>
          </a:xfrm>
        </p:spPr>
        <p:txBody>
          <a:bodyPr/>
          <a:lstStyle/>
          <a:p>
            <a:r>
              <a:rPr lang="en-US" altLang="en-US" sz="3200" b="1" smtClean="0"/>
              <a:t>Einstein’s Photo Electric Explanation</a:t>
            </a:r>
          </a:p>
        </p:txBody>
      </p:sp>
      <p:sp>
        <p:nvSpPr>
          <p:cNvPr id="31" name="Content Placeholder 2"/>
          <p:cNvSpPr txBox="1">
            <a:spLocks/>
          </p:cNvSpPr>
          <p:nvPr/>
        </p:nvSpPr>
        <p:spPr bwMode="auto">
          <a:xfrm>
            <a:off x="304800" y="1066800"/>
            <a:ext cx="86868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energy of a incident photon is utilized in two ways</a:t>
            </a:r>
          </a:p>
        </p:txBody>
      </p:sp>
      <p:sp>
        <p:nvSpPr>
          <p:cNvPr id="17" name="Content Placeholder 2"/>
          <p:cNvSpPr txBox="1">
            <a:spLocks/>
          </p:cNvSpPr>
          <p:nvPr/>
        </p:nvSpPr>
        <p:spPr bwMode="auto">
          <a:xfrm>
            <a:off x="304800" y="1828800"/>
            <a:ext cx="8686800" cy="1524000"/>
          </a:xfrm>
          <a:prstGeom prst="rect">
            <a:avLst/>
          </a:prstGeom>
          <a:noFill/>
          <a:ln w="9525">
            <a:noFill/>
            <a:miter lim="800000"/>
            <a:headEnd/>
            <a:tailEnd/>
          </a:ln>
        </p:spPr>
        <p:txBody>
          <a:bodyPr/>
          <a:lstStyle/>
          <a:p>
            <a:pPr marL="457200" indent="-457200" algn="just" eaLnBrk="0" hangingPunct="0">
              <a:spcBef>
                <a:spcPct val="20000"/>
              </a:spcBef>
              <a:buFontTx/>
              <a:buAutoNum type="arabicPeriod"/>
              <a:defRPr/>
            </a:pPr>
            <a:r>
              <a:rPr lang="en-US" sz="2400" kern="0" dirty="0">
                <a:latin typeface="+mn-lt"/>
                <a:cs typeface="+mn-cs"/>
              </a:rPr>
              <a:t>A part of energy is used to free the electron from the atom known as photoelectric work-function (W</a:t>
            </a:r>
            <a:r>
              <a:rPr lang="en-US" sz="2400" kern="0" baseline="-25000" dirty="0">
                <a:latin typeface="+mn-lt"/>
                <a:cs typeface="+mn-cs"/>
              </a:rPr>
              <a:t>o</a:t>
            </a:r>
            <a:r>
              <a:rPr lang="en-US" sz="2400" kern="0" dirty="0">
                <a:latin typeface="+mn-lt"/>
                <a:cs typeface="+mn-cs"/>
              </a:rPr>
              <a:t>).</a:t>
            </a:r>
          </a:p>
          <a:p>
            <a:pPr marL="457200" indent="-457200" algn="just" eaLnBrk="0" hangingPunct="0">
              <a:spcBef>
                <a:spcPct val="20000"/>
              </a:spcBef>
              <a:buFontTx/>
              <a:buAutoNum type="arabicPeriod"/>
              <a:defRPr/>
            </a:pPr>
            <a:r>
              <a:rPr lang="en-US" sz="2400" kern="0" dirty="0">
                <a:latin typeface="+mn-lt"/>
                <a:cs typeface="+mn-cs"/>
              </a:rPr>
              <a:t>Other part is used in providing kinetic energy to the emitted electron .</a:t>
            </a:r>
          </a:p>
          <a:p>
            <a:pPr marL="457200" indent="-457200" algn="just" eaLnBrk="0" hangingPunct="0">
              <a:spcBef>
                <a:spcPct val="20000"/>
              </a:spcBef>
              <a:defRPr/>
            </a:pPr>
            <a:endParaRPr lang="en-US" sz="2400" kern="0" dirty="0">
              <a:latin typeface="+mn-lt"/>
              <a:cs typeface="+mn-cs"/>
            </a:endParaRPr>
          </a:p>
          <a:p>
            <a:pPr marL="457200" indent="-457200" algn="just" eaLnBrk="0" hangingPunct="0">
              <a:spcBef>
                <a:spcPct val="20000"/>
              </a:spcBef>
              <a:defRPr/>
            </a:pPr>
            <a:endParaRPr lang="en-US" sz="2400" kern="0" dirty="0">
              <a:latin typeface="+mn-lt"/>
              <a:cs typeface="+mn-cs"/>
            </a:endParaRPr>
          </a:p>
        </p:txBody>
      </p:sp>
      <p:graphicFrame>
        <p:nvGraphicFramePr>
          <p:cNvPr id="5" name="Object 5"/>
          <p:cNvGraphicFramePr>
            <a:graphicFrameLocks noChangeAspect="1"/>
          </p:cNvGraphicFramePr>
          <p:nvPr/>
        </p:nvGraphicFramePr>
        <p:xfrm>
          <a:off x="2185988" y="3200400"/>
          <a:ext cx="1090612" cy="839788"/>
        </p:xfrm>
        <a:graphic>
          <a:graphicData uri="http://schemas.openxmlformats.org/presentationml/2006/ole">
            <mc:AlternateContent xmlns:mc="http://schemas.openxmlformats.org/markup-compatibility/2006">
              <mc:Choice xmlns:v="urn:schemas-microsoft-com:vml" Requires="v">
                <p:oleObj spid="_x0000_s40976" name="Equation" r:id="rId3" imgW="558558" imgH="431613" progId="Equation.3">
                  <p:embed/>
                </p:oleObj>
              </mc:Choice>
              <mc:Fallback>
                <p:oleObj name="Equation" r:id="rId3" imgW="558558"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3200400"/>
                        <a:ext cx="1090612" cy="839788"/>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p:cNvGraphicFramePr>
            <a:graphicFrameLocks noChangeAspect="1"/>
          </p:cNvGraphicFramePr>
          <p:nvPr/>
        </p:nvGraphicFramePr>
        <p:xfrm>
          <a:off x="2514600" y="4343400"/>
          <a:ext cx="2743200" cy="1033463"/>
        </p:xfrm>
        <a:graphic>
          <a:graphicData uri="http://schemas.openxmlformats.org/presentationml/2006/ole">
            <mc:AlternateContent xmlns:mc="http://schemas.openxmlformats.org/markup-compatibility/2006">
              <mc:Choice xmlns:v="urn:schemas-microsoft-com:vml" Requires="v">
                <p:oleObj spid="_x0000_s40977" name="Equation" r:id="rId5" imgW="1040948" imgH="393529" progId="Equation.3">
                  <p:embed/>
                </p:oleObj>
              </mc:Choice>
              <mc:Fallback>
                <p:oleObj name="Equation" r:id="rId5" imgW="1040948"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343400"/>
                        <a:ext cx="2743200" cy="1033463"/>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
          <p:cNvSpPr txBox="1">
            <a:spLocks/>
          </p:cNvSpPr>
          <p:nvPr/>
        </p:nvSpPr>
        <p:spPr bwMode="auto">
          <a:xfrm>
            <a:off x="457200" y="5562600"/>
            <a:ext cx="86868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This is called Einstein’s photoelectric equation.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linds(horizontal)">
                                      <p:cBhvr>
                                        <p:cTn id="21" dur="500"/>
                                        <p:tgtEl>
                                          <p:spTgt spid="24"/>
                                        </p:tgtEl>
                                      </p:cBhvr>
                                    </p:animEffect>
                                  </p:childTnLst>
                                </p:cTn>
                              </p:par>
                              <p:par>
                                <p:cTn id="22" presetID="3"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304800" y="2743200"/>
            <a:ext cx="8686800" cy="609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If              , no photoelectric effect</a:t>
            </a:r>
          </a:p>
          <a:p>
            <a:pPr marL="457200" indent="-457200" algn="just" eaLnBrk="0" hangingPunct="0">
              <a:spcBef>
                <a:spcPct val="20000"/>
              </a:spcBef>
              <a:buFontTx/>
              <a:buAutoNum type="arabicPeriod"/>
              <a:defRPr/>
            </a:pPr>
            <a:endParaRPr lang="en-US" sz="2400" kern="0" dirty="0">
              <a:latin typeface="+mn-lt"/>
              <a:cs typeface="+mn-cs"/>
            </a:endParaRPr>
          </a:p>
        </p:txBody>
      </p:sp>
      <p:graphicFrame>
        <p:nvGraphicFramePr>
          <p:cNvPr id="41987" name="Object 5"/>
          <p:cNvGraphicFramePr>
            <a:graphicFrameLocks noChangeAspect="1"/>
          </p:cNvGraphicFramePr>
          <p:nvPr/>
        </p:nvGraphicFramePr>
        <p:xfrm>
          <a:off x="2879725" y="381000"/>
          <a:ext cx="2776538" cy="600075"/>
        </p:xfrm>
        <a:graphic>
          <a:graphicData uri="http://schemas.openxmlformats.org/presentationml/2006/ole">
            <mc:AlternateContent xmlns:mc="http://schemas.openxmlformats.org/markup-compatibility/2006">
              <mc:Choice xmlns:v="urn:schemas-microsoft-com:vml" Requires="v">
                <p:oleObj spid="_x0000_s42017" name="Equation" r:id="rId3" imgW="1054100" imgH="228600" progId="Equation.3">
                  <p:embed/>
                </p:oleObj>
              </mc:Choice>
              <mc:Fallback>
                <p:oleObj name="Equation" r:id="rId3" imgW="10541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725" y="381000"/>
                        <a:ext cx="2776538"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p:cNvGraphicFramePr>
            <a:graphicFrameLocks noChangeAspect="1"/>
          </p:cNvGraphicFramePr>
          <p:nvPr/>
        </p:nvGraphicFramePr>
        <p:xfrm>
          <a:off x="2736850" y="1152525"/>
          <a:ext cx="2943225" cy="600075"/>
        </p:xfrm>
        <a:graphic>
          <a:graphicData uri="http://schemas.openxmlformats.org/presentationml/2006/ole">
            <mc:AlternateContent xmlns:mc="http://schemas.openxmlformats.org/markup-compatibility/2006">
              <mc:Choice xmlns:v="urn:schemas-microsoft-com:vml" Requires="v">
                <p:oleObj spid="_x0000_s42018" name="Equation" r:id="rId5" imgW="1117600" imgH="228600" progId="Equation.3">
                  <p:embed/>
                </p:oleObj>
              </mc:Choice>
              <mc:Fallback>
                <p:oleObj name="Equation" r:id="rId5" imgW="1117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850" y="1152525"/>
                        <a:ext cx="294322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p:cNvGraphicFramePr>
            <a:graphicFrameLocks noChangeAspect="1"/>
          </p:cNvGraphicFramePr>
          <p:nvPr/>
        </p:nvGraphicFramePr>
        <p:xfrm>
          <a:off x="2743200" y="1914525"/>
          <a:ext cx="2943225" cy="600075"/>
        </p:xfrm>
        <a:graphic>
          <a:graphicData uri="http://schemas.openxmlformats.org/presentationml/2006/ole">
            <mc:AlternateContent xmlns:mc="http://schemas.openxmlformats.org/markup-compatibility/2006">
              <mc:Choice xmlns:v="urn:schemas-microsoft-com:vml" Requires="v">
                <p:oleObj spid="_x0000_s42019" name="Equation" r:id="rId7" imgW="1117600" imgH="228600" progId="Equation.3">
                  <p:embed/>
                </p:oleObj>
              </mc:Choice>
              <mc:Fallback>
                <p:oleObj name="Equation" r:id="rId7" imgW="11176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1914525"/>
                        <a:ext cx="294322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5"/>
          <p:cNvGraphicFramePr>
            <a:graphicFrameLocks noChangeAspect="1"/>
          </p:cNvGraphicFramePr>
          <p:nvPr/>
        </p:nvGraphicFramePr>
        <p:xfrm>
          <a:off x="1063625" y="2676525"/>
          <a:ext cx="1069975" cy="600075"/>
        </p:xfrm>
        <a:graphic>
          <a:graphicData uri="http://schemas.openxmlformats.org/presentationml/2006/ole">
            <mc:AlternateContent xmlns:mc="http://schemas.openxmlformats.org/markup-compatibility/2006">
              <mc:Choice xmlns:v="urn:schemas-microsoft-com:vml" Requires="v">
                <p:oleObj spid="_x0000_s42020" name="Equation" r:id="rId9" imgW="406224" imgH="228501" progId="Equation.3">
                  <p:embed/>
                </p:oleObj>
              </mc:Choice>
              <mc:Fallback>
                <p:oleObj name="Equation" r:id="rId9" imgW="406224" imgH="22850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3625" y="2676525"/>
                        <a:ext cx="106997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p:cNvGraphicFramePr>
            <a:graphicFrameLocks noChangeAspect="1"/>
          </p:cNvGraphicFramePr>
          <p:nvPr/>
        </p:nvGraphicFramePr>
        <p:xfrm>
          <a:off x="3140075" y="3362325"/>
          <a:ext cx="2441575" cy="1133475"/>
        </p:xfrm>
        <a:graphic>
          <a:graphicData uri="http://schemas.openxmlformats.org/presentationml/2006/ole">
            <mc:AlternateContent xmlns:mc="http://schemas.openxmlformats.org/markup-compatibility/2006">
              <mc:Choice xmlns:v="urn:schemas-microsoft-com:vml" Requires="v">
                <p:oleObj spid="_x0000_s42021" name="Equation" r:id="rId11" imgW="927100" imgH="431800" progId="Equation.3">
                  <p:embed/>
                </p:oleObj>
              </mc:Choice>
              <mc:Fallback>
                <p:oleObj name="Equation" r:id="rId11" imgW="927100" imgH="4318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0075" y="3362325"/>
                        <a:ext cx="2441575" cy="11334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
          <p:cNvGraphicFramePr>
            <a:graphicFrameLocks noChangeAspect="1"/>
          </p:cNvGraphicFramePr>
          <p:nvPr/>
        </p:nvGraphicFramePr>
        <p:xfrm>
          <a:off x="2563813" y="4733925"/>
          <a:ext cx="3411537" cy="1133475"/>
        </p:xfrm>
        <a:graphic>
          <a:graphicData uri="http://schemas.openxmlformats.org/presentationml/2006/ole">
            <mc:AlternateContent xmlns:mc="http://schemas.openxmlformats.org/markup-compatibility/2006">
              <mc:Choice xmlns:v="urn:schemas-microsoft-com:vml" Requires="v">
                <p:oleObj spid="_x0000_s42022" name="Equation" r:id="rId13" imgW="1295400" imgH="431800" progId="Equation.3">
                  <p:embed/>
                </p:oleObj>
              </mc:Choice>
              <mc:Fallback>
                <p:oleObj name="Equation" r:id="rId13" imgW="1295400" imgH="43180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3813" y="4733925"/>
                        <a:ext cx="3411537" cy="11334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linds(horizontal)">
                                      <p:cBhvr>
                                        <p:cTn id="20" dur="500"/>
                                        <p:tgtEl>
                                          <p:spTgt spid="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304800" y="38100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It is in form of                     . The graph with       on y-axis and       on x-axis will be a straight line with slope     </a:t>
            </a:r>
          </a:p>
        </p:txBody>
      </p:sp>
      <p:graphicFrame>
        <p:nvGraphicFramePr>
          <p:cNvPr id="10" name="Object 5"/>
          <p:cNvGraphicFramePr>
            <a:graphicFrameLocks noChangeAspect="1"/>
          </p:cNvGraphicFramePr>
          <p:nvPr/>
        </p:nvGraphicFramePr>
        <p:xfrm>
          <a:off x="2825750" y="1914525"/>
          <a:ext cx="2508250" cy="600075"/>
        </p:xfrm>
        <a:graphic>
          <a:graphicData uri="http://schemas.openxmlformats.org/presentationml/2006/ole">
            <mc:AlternateContent xmlns:mc="http://schemas.openxmlformats.org/markup-compatibility/2006">
              <mc:Choice xmlns:v="urn:schemas-microsoft-com:vml" Requires="v">
                <p:oleObj spid="_x0000_s43052" name="Equation" r:id="rId3" imgW="952087" imgH="228501" progId="Equation.3">
                  <p:embed/>
                </p:oleObj>
              </mc:Choice>
              <mc:Fallback>
                <p:oleObj name="Equation" r:id="rId3" imgW="952087"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1914525"/>
                        <a:ext cx="2508250"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5"/>
          <p:cNvGraphicFramePr>
            <a:graphicFrameLocks noChangeAspect="1"/>
          </p:cNvGraphicFramePr>
          <p:nvPr/>
        </p:nvGraphicFramePr>
        <p:xfrm>
          <a:off x="1219200" y="152400"/>
          <a:ext cx="434975" cy="600075"/>
        </p:xfrm>
        <a:graphic>
          <a:graphicData uri="http://schemas.openxmlformats.org/presentationml/2006/ole">
            <mc:AlternateContent xmlns:mc="http://schemas.openxmlformats.org/markup-compatibility/2006">
              <mc:Choice xmlns:v="urn:schemas-microsoft-com:vml" Requires="v">
                <p:oleObj spid="_x0000_s43053" name="Equation" r:id="rId5" imgW="165028" imgH="228501" progId="Equation.3">
                  <p:embed/>
                </p:oleObj>
              </mc:Choice>
              <mc:Fallback>
                <p:oleObj name="Equation" r:id="rId5" imgW="165028"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52400"/>
                        <a:ext cx="43497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txBox="1">
            <a:spLocks/>
          </p:cNvSpPr>
          <p:nvPr/>
        </p:nvSpPr>
        <p:spPr bwMode="auto">
          <a:xfrm>
            <a:off x="457200" y="228600"/>
            <a:ext cx="8686800" cy="609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If       is the stopping potential, then</a:t>
            </a:r>
          </a:p>
        </p:txBody>
      </p:sp>
      <p:graphicFrame>
        <p:nvGraphicFramePr>
          <p:cNvPr id="43014" name="Object 5"/>
          <p:cNvGraphicFramePr>
            <a:graphicFrameLocks noChangeAspect="1"/>
          </p:cNvGraphicFramePr>
          <p:nvPr/>
        </p:nvGraphicFramePr>
        <p:xfrm>
          <a:off x="2619375" y="914400"/>
          <a:ext cx="2943225" cy="600075"/>
        </p:xfrm>
        <a:graphic>
          <a:graphicData uri="http://schemas.openxmlformats.org/presentationml/2006/ole">
            <mc:AlternateContent xmlns:mc="http://schemas.openxmlformats.org/markup-compatibility/2006">
              <mc:Choice xmlns:v="urn:schemas-microsoft-com:vml" Requires="v">
                <p:oleObj spid="_x0000_s43054" name="Equation" r:id="rId7" imgW="1117600" imgH="228600" progId="Equation.3">
                  <p:embed/>
                </p:oleObj>
              </mc:Choice>
              <mc:Fallback>
                <p:oleObj name="Equation" r:id="rId7" imgW="11176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9375" y="914400"/>
                        <a:ext cx="294322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2846388" y="2624138"/>
          <a:ext cx="2474912" cy="1033462"/>
        </p:xfrm>
        <a:graphic>
          <a:graphicData uri="http://schemas.openxmlformats.org/presentationml/2006/ole">
            <mc:AlternateContent xmlns:mc="http://schemas.openxmlformats.org/markup-compatibility/2006">
              <mc:Choice xmlns:v="urn:schemas-microsoft-com:vml" Requires="v">
                <p:oleObj spid="_x0000_s43055" name="Equation" r:id="rId9" imgW="939392" imgH="393529" progId="Equation.3">
                  <p:embed/>
                </p:oleObj>
              </mc:Choice>
              <mc:Fallback>
                <p:oleObj name="Equation" r:id="rId9" imgW="939392" imgH="393529"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6388" y="2624138"/>
                        <a:ext cx="2474912" cy="1033462"/>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819400" y="3856038"/>
          <a:ext cx="1771650" cy="466725"/>
        </p:xfrm>
        <a:graphic>
          <a:graphicData uri="http://schemas.openxmlformats.org/presentationml/2006/ole">
            <mc:AlternateContent xmlns:mc="http://schemas.openxmlformats.org/markup-compatibility/2006">
              <mc:Choice xmlns:v="urn:schemas-microsoft-com:vml" Requires="v">
                <p:oleObj spid="_x0000_s43056" name="Equation" r:id="rId11" imgW="672516" imgH="177646" progId="Equation.3">
                  <p:embed/>
                </p:oleObj>
              </mc:Choice>
              <mc:Fallback>
                <p:oleObj name="Equation" r:id="rId11" imgW="672516" imgH="177646"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856038"/>
                        <a:ext cx="1771650" cy="46672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p:cNvGraphicFramePr>
            <a:graphicFrameLocks noChangeAspect="1"/>
          </p:cNvGraphicFramePr>
          <p:nvPr/>
        </p:nvGraphicFramePr>
        <p:xfrm>
          <a:off x="7543800" y="4191000"/>
          <a:ext cx="668338" cy="566738"/>
        </p:xfrm>
        <a:graphic>
          <a:graphicData uri="http://schemas.openxmlformats.org/presentationml/2006/ole">
            <mc:AlternateContent xmlns:mc="http://schemas.openxmlformats.org/markup-compatibility/2006">
              <mc:Choice xmlns:v="urn:schemas-microsoft-com:vml" Requires="v">
                <p:oleObj spid="_x0000_s43057" name="Equation" r:id="rId13" imgW="253780" imgH="215713" progId="Equation.3">
                  <p:embed/>
                </p:oleObj>
              </mc:Choice>
              <mc:Fallback>
                <p:oleObj name="Equation" r:id="rId13" imgW="253780" imgH="215713"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43800" y="4191000"/>
                        <a:ext cx="668338" cy="566738"/>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nvGraphicFramePr>
        <p:xfrm>
          <a:off x="7162800" y="3714750"/>
          <a:ext cx="434975" cy="600075"/>
        </p:xfrm>
        <a:graphic>
          <a:graphicData uri="http://schemas.openxmlformats.org/presentationml/2006/ole">
            <mc:AlternateContent xmlns:mc="http://schemas.openxmlformats.org/markup-compatibility/2006">
              <mc:Choice xmlns:v="urn:schemas-microsoft-com:vml" Requires="v">
                <p:oleObj spid="_x0000_s43058" name="Equation" r:id="rId15" imgW="165028" imgH="228501" progId="Equation.3">
                  <p:embed/>
                </p:oleObj>
              </mc:Choice>
              <mc:Fallback>
                <p:oleObj name="Equation" r:id="rId15" imgW="165028" imgH="228501"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62800" y="3714750"/>
                        <a:ext cx="434975" cy="6000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
          <p:cNvGraphicFramePr>
            <a:graphicFrameLocks noChangeAspect="1"/>
          </p:cNvGraphicFramePr>
          <p:nvPr/>
        </p:nvGraphicFramePr>
        <p:xfrm>
          <a:off x="1447800" y="4267200"/>
          <a:ext cx="334963" cy="366713"/>
        </p:xfrm>
        <a:graphic>
          <a:graphicData uri="http://schemas.openxmlformats.org/presentationml/2006/ole">
            <mc:AlternateContent xmlns:mc="http://schemas.openxmlformats.org/markup-compatibility/2006">
              <mc:Choice xmlns:v="urn:schemas-microsoft-com:vml" Requires="v">
                <p:oleObj spid="_x0000_s43059" name="Equation" r:id="rId17" imgW="126835" imgH="139518" progId="Equation.3">
                  <p:embed/>
                </p:oleObj>
              </mc:Choice>
              <mc:Fallback>
                <p:oleObj name="Equation" r:id="rId17" imgW="126835" imgH="139518" progId="Equation.3">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7800" y="4267200"/>
                        <a:ext cx="334963" cy="366713"/>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linds(horizontal)">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3581400" y="228600"/>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b="1"/>
              <a:t>Photons</a:t>
            </a:r>
            <a:endParaRPr lang="en-US" altLang="en-US" b="1"/>
          </a:p>
        </p:txBody>
      </p:sp>
      <p:sp>
        <p:nvSpPr>
          <p:cNvPr id="44035" name="Text Box 5"/>
          <p:cNvSpPr txBox="1">
            <a:spLocks noChangeArrowheads="1"/>
          </p:cNvSpPr>
          <p:nvPr/>
        </p:nvSpPr>
        <p:spPr bwMode="auto">
          <a:xfrm>
            <a:off x="300038" y="1093788"/>
            <a:ext cx="8767762"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Einstein postulated the existence of a particle called a photon, to explain detailed results of photoelectric experiment.</a:t>
            </a:r>
          </a:p>
          <a:p>
            <a:pPr eaLnBrk="1" hangingPunct="1">
              <a:spcBef>
                <a:spcPct val="0"/>
              </a:spcBef>
              <a:buFontTx/>
              <a:buNone/>
            </a:pPr>
            <a:endParaRPr lang="en-GB" altLang="en-US" sz="2400">
              <a:sym typeface="Symbol" pitchFamily="18" charset="2"/>
            </a:endParaRPr>
          </a:p>
          <a:p>
            <a:pPr eaLnBrk="1" hangingPunct="1">
              <a:spcBef>
                <a:spcPct val="0"/>
              </a:spcBef>
              <a:buFontTx/>
              <a:buNone/>
            </a:pPr>
            <a:endParaRPr lang="en-GB" altLang="en-US" sz="2400">
              <a:sym typeface="Symbol" pitchFamily="18" charset="2"/>
            </a:endParaRPr>
          </a:p>
          <a:p>
            <a:pPr eaLnBrk="1" hangingPunct="1">
              <a:spcBef>
                <a:spcPct val="0"/>
              </a:spcBef>
              <a:buFontTx/>
              <a:buNone/>
            </a:pPr>
            <a:endParaRPr lang="en-GB" altLang="en-US" sz="2400">
              <a:sym typeface="Symbol" pitchFamily="18" charset="2"/>
            </a:endParaRPr>
          </a:p>
          <a:p>
            <a:pPr eaLnBrk="1" hangingPunct="1">
              <a:spcBef>
                <a:spcPct val="0"/>
              </a:spcBef>
            </a:pPr>
            <a:endParaRPr lang="en-GB" altLang="en-US" sz="2400">
              <a:sym typeface="Symbol" pitchFamily="18" charset="2"/>
            </a:endParaRPr>
          </a:p>
          <a:p>
            <a:pPr eaLnBrk="1" hangingPunct="1">
              <a:spcBef>
                <a:spcPct val="0"/>
              </a:spcBef>
            </a:pPr>
            <a:endParaRPr lang="en-GB" altLang="en-US" sz="2400">
              <a:sym typeface="Symbol" pitchFamily="18" charset="2"/>
            </a:endParaRPr>
          </a:p>
        </p:txBody>
      </p:sp>
      <p:graphicFrame>
        <p:nvGraphicFramePr>
          <p:cNvPr id="89108" name="Object 2"/>
          <p:cNvGraphicFramePr>
            <a:graphicFrameLocks noChangeAspect="1"/>
          </p:cNvGraphicFramePr>
          <p:nvPr/>
        </p:nvGraphicFramePr>
        <p:xfrm>
          <a:off x="2865438" y="2155825"/>
          <a:ext cx="2659062" cy="1195388"/>
        </p:xfrm>
        <a:graphic>
          <a:graphicData uri="http://schemas.openxmlformats.org/presentationml/2006/ole">
            <mc:AlternateContent xmlns:mc="http://schemas.openxmlformats.org/markup-compatibility/2006">
              <mc:Choice xmlns:v="urn:schemas-microsoft-com:vml" Requires="v">
                <p:oleObj spid="_x0000_s44042" name="Equation" r:id="rId3" imgW="875920" imgH="393529" progId="Equation.3">
                  <p:embed/>
                </p:oleObj>
              </mc:Choice>
              <mc:Fallback>
                <p:oleObj name="Equation" r:id="rId3" imgW="875920"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438" y="2155825"/>
                        <a:ext cx="2659062" cy="11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0" name="Text Box 22"/>
          <p:cNvSpPr txBox="1">
            <a:spLocks noChangeArrowheads="1"/>
          </p:cNvSpPr>
          <p:nvPr/>
        </p:nvSpPr>
        <p:spPr bwMode="auto">
          <a:xfrm>
            <a:off x="152400" y="3792538"/>
            <a:ext cx="883920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Photon has zero rest mass, travels at speed of light</a:t>
            </a:r>
          </a:p>
          <a:p>
            <a:pPr eaLnBrk="1" hangingPunct="1">
              <a:spcBef>
                <a:spcPct val="0"/>
              </a:spcBef>
            </a:pPr>
            <a:endParaRPr lang="en-GB" altLang="en-US" sz="2400"/>
          </a:p>
          <a:p>
            <a:pPr algn="just" eaLnBrk="1" hangingPunct="1">
              <a:spcBef>
                <a:spcPct val="0"/>
              </a:spcBef>
              <a:buFontTx/>
              <a:buNone/>
            </a:pPr>
            <a:r>
              <a:rPr lang="en-GB" altLang="en-US" sz="2400"/>
              <a:t>Explains “instantaneous” emission of electrons in photoelectric effect, frequency dependence.</a:t>
            </a:r>
          </a:p>
          <a:p>
            <a:pPr eaLnBrk="1" hangingPunct="1">
              <a:spcBef>
                <a:spcPct val="0"/>
              </a:spcBef>
            </a:pPr>
            <a:endParaRPr lang="en-GB" altLang="en-US" sz="2400"/>
          </a:p>
          <a:p>
            <a:pPr eaLnBrk="1" hangingPunct="1">
              <a:spcBef>
                <a:spcPct val="0"/>
              </a:spcBef>
              <a:buFontTx/>
              <a:buNone/>
            </a:pPr>
            <a:endParaRPr lang="en-GB"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108"/>
                                        </p:tgtEl>
                                        <p:attrNameLst>
                                          <p:attrName>style.visibility</p:attrName>
                                        </p:attrNameLst>
                                      </p:cBhvr>
                                      <p:to>
                                        <p:strVal val="visible"/>
                                      </p:to>
                                    </p:set>
                                    <p:animEffect transition="in" filter="blinds(horizontal)">
                                      <p:cBhvr>
                                        <p:cTn id="7" dur="500"/>
                                        <p:tgtEl>
                                          <p:spTgt spid="89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110">
                                            <p:txEl>
                                              <p:pRg st="0" end="0"/>
                                            </p:txEl>
                                          </p:spTgt>
                                        </p:tgtEl>
                                        <p:attrNameLst>
                                          <p:attrName>style.visibility</p:attrName>
                                        </p:attrNameLst>
                                      </p:cBhvr>
                                      <p:to>
                                        <p:strVal val="visible"/>
                                      </p:to>
                                    </p:set>
                                    <p:animEffect transition="in" filter="blinds(horizontal)">
                                      <p:cBhvr>
                                        <p:cTn id="12" dur="500"/>
                                        <p:tgtEl>
                                          <p:spTgt spid="891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110">
                                            <p:txEl>
                                              <p:pRg st="2" end="2"/>
                                            </p:txEl>
                                          </p:spTgt>
                                        </p:tgtEl>
                                        <p:attrNameLst>
                                          <p:attrName>style.visibility</p:attrName>
                                        </p:attrNameLst>
                                      </p:cBhvr>
                                      <p:to>
                                        <p:strVal val="visible"/>
                                      </p:to>
                                    </p:set>
                                    <p:animEffect transition="in" filter="blinds(horizontal)">
                                      <p:cBhvr>
                                        <p:cTn id="17" dur="500"/>
                                        <p:tgtEl>
                                          <p:spTgt spid="891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8208912" cy="961176"/>
          </a:xfrm>
        </p:spPr>
        <p:txBody>
          <a:bodyPr>
            <a:normAutofit fontScale="90000"/>
          </a:bodyPr>
          <a:lstStyle/>
          <a:p>
            <a:r>
              <a:rPr lang="en-US" b="1" dirty="0" smtClean="0"/>
              <a:t>Recent happenings in Quantum physics</a:t>
            </a:r>
            <a:endParaRPr lang="en-IN" b="1" dirty="0"/>
          </a:p>
        </p:txBody>
      </p:sp>
      <p:sp>
        <p:nvSpPr>
          <p:cNvPr id="3" name="Content Placeholder 2"/>
          <p:cNvSpPr>
            <a:spLocks noGrp="1"/>
          </p:cNvSpPr>
          <p:nvPr>
            <p:ph idx="1"/>
          </p:nvPr>
        </p:nvSpPr>
        <p:spPr>
          <a:xfrm>
            <a:off x="395537" y="5345851"/>
            <a:ext cx="8208912" cy="1179493"/>
          </a:xfrm>
        </p:spPr>
        <p:txBody>
          <a:bodyPr>
            <a:normAutofit fontScale="85000" lnSpcReduction="20000"/>
          </a:bodyPr>
          <a:lstStyle/>
          <a:p>
            <a:pPr marL="525780" indent="-457200" algn="just">
              <a:buAutoNum type="arabicParenBoth"/>
            </a:pPr>
            <a:r>
              <a:rPr lang="en-IN" dirty="0" smtClean="0"/>
              <a:t>The </a:t>
            </a:r>
            <a:r>
              <a:rPr lang="en-IN" dirty="0"/>
              <a:t>Large Hadron Collider (LHC) at the CERN facility. </a:t>
            </a:r>
            <a:endParaRPr lang="en-IN" dirty="0" smtClean="0"/>
          </a:p>
          <a:p>
            <a:pPr marL="525780" indent="-457200" algn="just">
              <a:buAutoNum type="arabicParenBoth"/>
            </a:pPr>
            <a:r>
              <a:rPr lang="en-IN" dirty="0" smtClean="0"/>
              <a:t>The </a:t>
            </a:r>
            <a:r>
              <a:rPr lang="en-IN" dirty="0"/>
              <a:t>actual machine, built in a circular tunnel the earth, is about 27 </a:t>
            </a:r>
            <a:r>
              <a:rPr lang="en-IN" dirty="0" err="1"/>
              <a:t>kilometers</a:t>
            </a:r>
            <a:r>
              <a:rPr lang="en-IN" dirty="0"/>
              <a:t> (16.8 miles) long. The LHC will help us test quantum theories that could not be tested before.</a:t>
            </a:r>
          </a:p>
        </p:txBody>
      </p:sp>
      <p:sp>
        <p:nvSpPr>
          <p:cNvPr id="4" name="Slide Number Placeholder 3"/>
          <p:cNvSpPr>
            <a:spLocks noGrp="1"/>
          </p:cNvSpPr>
          <p:nvPr>
            <p:ph type="sldNum" sz="quarter" idx="12"/>
          </p:nvPr>
        </p:nvSpPr>
        <p:spPr/>
        <p:txBody>
          <a:bodyPr/>
          <a:lstStyle/>
          <a:p>
            <a:fld id="{6F736EF0-E295-441A-AC20-BCF8B3BD6908}" type="slidenum">
              <a:rPr lang="en-IN" smtClean="0"/>
              <a:pPr/>
              <a:t>3</a:t>
            </a:fld>
            <a:endParaRPr lang="en-I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1827" y="1752600"/>
            <a:ext cx="3752141" cy="269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700" y="1772816"/>
            <a:ext cx="4270831"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170862" y="4581128"/>
            <a:ext cx="312906" cy="369332"/>
          </a:xfrm>
          <a:prstGeom prst="rect">
            <a:avLst/>
          </a:prstGeom>
        </p:spPr>
        <p:txBody>
          <a:bodyPr wrap="none">
            <a:spAutoFit/>
          </a:bodyPr>
          <a:lstStyle/>
          <a:p>
            <a:pPr fontAlgn="auto">
              <a:spcBef>
                <a:spcPts val="0"/>
              </a:spcBef>
              <a:spcAft>
                <a:spcPts val="0"/>
              </a:spcAft>
            </a:pPr>
            <a:r>
              <a:rPr lang="en-IN" dirty="0">
                <a:solidFill>
                  <a:prstClr val="black"/>
                </a:solidFill>
                <a:latin typeface="Cambria"/>
              </a:rPr>
              <a:t>1</a:t>
            </a:r>
          </a:p>
        </p:txBody>
      </p:sp>
      <p:sp>
        <p:nvSpPr>
          <p:cNvPr id="8" name="Rectangle 7"/>
          <p:cNvSpPr/>
          <p:nvPr/>
        </p:nvSpPr>
        <p:spPr>
          <a:xfrm>
            <a:off x="6203310" y="4577295"/>
            <a:ext cx="312906" cy="369332"/>
          </a:xfrm>
          <a:prstGeom prst="rect">
            <a:avLst/>
          </a:prstGeom>
        </p:spPr>
        <p:txBody>
          <a:bodyPr wrap="none">
            <a:spAutoFit/>
          </a:bodyPr>
          <a:lstStyle/>
          <a:p>
            <a:pPr fontAlgn="auto">
              <a:spcBef>
                <a:spcPts val="0"/>
              </a:spcBef>
              <a:spcAft>
                <a:spcPts val="0"/>
              </a:spcAft>
            </a:pPr>
            <a:r>
              <a:rPr lang="en-US" dirty="0">
                <a:solidFill>
                  <a:prstClr val="black"/>
                </a:solidFill>
                <a:latin typeface="Cambria"/>
              </a:rPr>
              <a:t>2</a:t>
            </a:r>
            <a:endParaRPr lang="en-IN" dirty="0">
              <a:solidFill>
                <a:prstClr val="black"/>
              </a:solidFill>
              <a:latin typeface="Cambria"/>
            </a:endParaRPr>
          </a:p>
        </p:txBody>
      </p:sp>
    </p:spTree>
    <p:extLst>
      <p:ext uri="{BB962C8B-B14F-4D97-AF65-F5344CB8AC3E}">
        <p14:creationId xmlns:p14="http://schemas.microsoft.com/office/powerpoint/2010/main" val="31867425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76200"/>
            <a:ext cx="8229600" cy="1143000"/>
          </a:xfrm>
        </p:spPr>
        <p:txBody>
          <a:bodyPr/>
          <a:lstStyle/>
          <a:p>
            <a:r>
              <a:rPr lang="en-US" altLang="en-US" sz="3200" b="1" smtClean="0"/>
              <a:t>Compton Effect</a:t>
            </a:r>
          </a:p>
        </p:txBody>
      </p:sp>
      <p:sp>
        <p:nvSpPr>
          <p:cNvPr id="6157" name="Text Box 5"/>
          <p:cNvSpPr txBox="1">
            <a:spLocks noChangeArrowheads="1"/>
          </p:cNvSpPr>
          <p:nvPr/>
        </p:nvSpPr>
        <p:spPr bwMode="auto">
          <a:xfrm>
            <a:off x="228600" y="914400"/>
            <a:ext cx="87677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400"/>
              <a:t>When a monochromatic beam of X-rays is scattered from a material then both the wavelength of primary radiation (unmodified radiation) and the radiation of higher wavelength (modified radiation) are found to be present in the scattered radiation. Presence of modified radiation in scattered X-rays is called Compton effect. </a:t>
            </a:r>
            <a:endParaRPr lang="en-GB" altLang="en-US" sz="2400">
              <a:sym typeface="Symbol" pitchFamily="18" charset="2"/>
            </a:endParaRPr>
          </a:p>
        </p:txBody>
      </p:sp>
      <p:sp>
        <p:nvSpPr>
          <p:cNvPr id="20" name="Oval 19"/>
          <p:cNvSpPr/>
          <p:nvPr/>
        </p:nvSpPr>
        <p:spPr>
          <a:xfrm>
            <a:off x="35052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25"/>
          <p:cNvGrpSpPr>
            <a:grpSpLocks/>
          </p:cNvGrpSpPr>
          <p:nvPr/>
        </p:nvGrpSpPr>
        <p:grpSpPr bwMode="auto">
          <a:xfrm>
            <a:off x="1600200" y="3962400"/>
            <a:ext cx="1905000" cy="838200"/>
            <a:chOff x="2590799" y="2743200"/>
            <a:chExt cx="6172201" cy="2362200"/>
          </a:xfrm>
        </p:grpSpPr>
        <p:pic>
          <p:nvPicPr>
            <p:cNvPr id="45089" name="Picture 4" descr="bush_03_07"/>
            <p:cNvPicPr>
              <a:picLocks noChangeAspect="1" noChangeArrowheads="1"/>
            </p:cNvPicPr>
            <p:nvPr/>
          </p:nvPicPr>
          <p:blipFill>
            <a:blip r:embed="rId3">
              <a:extLst>
                <a:ext uri="{28A0092B-C50C-407E-A947-70E740481C1C}">
                  <a14:useLocalDpi xmlns:a14="http://schemas.microsoft.com/office/drawing/2010/main" val="0"/>
                </a:ext>
              </a:extLst>
            </a:blip>
            <a:srcRect l="17227" t="74265" r="61345" b="20833"/>
            <a:stretch>
              <a:fillRect/>
            </a:stretch>
          </p:blipFill>
          <p:spPr bwMode="auto">
            <a:xfrm>
              <a:off x="1676400" y="4493342"/>
              <a:ext cx="1699212" cy="4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 27"/>
            <p:cNvSpPr/>
            <p:nvPr/>
          </p:nvSpPr>
          <p:spPr>
            <a:xfrm>
              <a:off x="6479286" y="2743200"/>
              <a:ext cx="838392" cy="152558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7240524" y="4192732"/>
              <a:ext cx="1522476" cy="9126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7698297" y="3199534"/>
              <a:ext cx="606933" cy="8410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3" name="Content Placeholder 2"/>
          <p:cNvSpPr txBox="1">
            <a:spLocks/>
          </p:cNvSpPr>
          <p:nvPr/>
        </p:nvSpPr>
        <p:spPr bwMode="auto">
          <a:xfrm>
            <a:off x="2133600" y="4876800"/>
            <a:ext cx="19812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electron</a:t>
            </a:r>
          </a:p>
        </p:txBody>
      </p:sp>
      <p:sp>
        <p:nvSpPr>
          <p:cNvPr id="34" name="Content Placeholder 2"/>
          <p:cNvSpPr txBox="1">
            <a:spLocks/>
          </p:cNvSpPr>
          <p:nvPr/>
        </p:nvSpPr>
        <p:spPr bwMode="auto">
          <a:xfrm>
            <a:off x="6477000" y="3200400"/>
            <a:ext cx="1981200" cy="838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scattered photon</a:t>
            </a:r>
          </a:p>
        </p:txBody>
      </p:sp>
      <p:sp>
        <p:nvSpPr>
          <p:cNvPr id="35" name="Content Placeholder 2"/>
          <p:cNvSpPr txBox="1">
            <a:spLocks/>
          </p:cNvSpPr>
          <p:nvPr/>
        </p:nvSpPr>
        <p:spPr bwMode="auto">
          <a:xfrm>
            <a:off x="4724400" y="5638800"/>
            <a:ext cx="3048000" cy="533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recoiled electron</a:t>
            </a:r>
          </a:p>
        </p:txBody>
      </p:sp>
      <p:graphicFrame>
        <p:nvGraphicFramePr>
          <p:cNvPr id="30722" name="Object 2"/>
          <p:cNvGraphicFramePr>
            <a:graphicFrameLocks noChangeAspect="1"/>
          </p:cNvGraphicFramePr>
          <p:nvPr/>
        </p:nvGraphicFramePr>
        <p:xfrm>
          <a:off x="1981200" y="3962400"/>
          <a:ext cx="1033463" cy="381000"/>
        </p:xfrm>
        <a:graphic>
          <a:graphicData uri="http://schemas.openxmlformats.org/presentationml/2006/ole">
            <mc:AlternateContent xmlns:mc="http://schemas.openxmlformats.org/markup-compatibility/2006">
              <mc:Choice xmlns:v="urn:schemas-microsoft-com:vml" Requires="v">
                <p:oleObj spid="_x0000_s45133" name="Equation" r:id="rId4" imgW="482181" imgH="177646" progId="Equation.3">
                  <p:embed/>
                </p:oleObj>
              </mc:Choice>
              <mc:Fallback>
                <p:oleObj name="Equation" r:id="rId4" imgW="482181" imgH="17764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962400"/>
                        <a:ext cx="10334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 name="Object 3"/>
          <p:cNvGraphicFramePr>
            <a:graphicFrameLocks noChangeAspect="1"/>
          </p:cNvGraphicFramePr>
          <p:nvPr/>
        </p:nvGraphicFramePr>
        <p:xfrm>
          <a:off x="685800" y="4953000"/>
          <a:ext cx="1087438" cy="844550"/>
        </p:xfrm>
        <a:graphic>
          <a:graphicData uri="http://schemas.openxmlformats.org/presentationml/2006/ole">
            <mc:AlternateContent xmlns:mc="http://schemas.openxmlformats.org/markup-compatibility/2006">
              <mc:Choice xmlns:v="urn:schemas-microsoft-com:vml" Requires="v">
                <p:oleObj spid="_x0000_s45134" name="Equation" r:id="rId6" imgW="507780" imgH="393529" progId="Equation.3">
                  <p:embed/>
                </p:oleObj>
              </mc:Choice>
              <mc:Fallback>
                <p:oleObj name="Equation" r:id="rId6" imgW="507780" imgH="39352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953000"/>
                        <a:ext cx="1087438"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2" name="Straight Arrow Connector 41"/>
          <p:cNvCxnSpPr/>
          <p:nvPr/>
        </p:nvCxnSpPr>
        <p:spPr>
          <a:xfrm flipV="1">
            <a:off x="3810000" y="3676650"/>
            <a:ext cx="1600200" cy="876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181600" y="5410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44" name="Straight Arrow Connector 43"/>
          <p:cNvCxnSpPr/>
          <p:nvPr/>
        </p:nvCxnSpPr>
        <p:spPr>
          <a:xfrm>
            <a:off x="3810000" y="4572000"/>
            <a:ext cx="12954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810000" y="4572000"/>
            <a:ext cx="38100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48"/>
          <p:cNvGrpSpPr>
            <a:grpSpLocks/>
          </p:cNvGrpSpPr>
          <p:nvPr/>
        </p:nvGrpSpPr>
        <p:grpSpPr bwMode="auto">
          <a:xfrm rot="-1397164">
            <a:off x="4860925" y="3348038"/>
            <a:ext cx="1652588" cy="647700"/>
            <a:chOff x="2590800" y="2743200"/>
            <a:chExt cx="6172200" cy="2362200"/>
          </a:xfrm>
        </p:grpSpPr>
        <p:pic>
          <p:nvPicPr>
            <p:cNvPr id="45085" name="Picture 4" descr="bush_03_07"/>
            <p:cNvPicPr>
              <a:picLocks noChangeAspect="1" noChangeArrowheads="1"/>
            </p:cNvPicPr>
            <p:nvPr/>
          </p:nvPicPr>
          <p:blipFill>
            <a:blip r:embed="rId8" cstate="print">
              <a:extLst>
                <a:ext uri="{28A0092B-C50C-407E-A947-70E740481C1C}">
                  <a14:useLocalDpi xmlns:a14="http://schemas.microsoft.com/office/drawing/2010/main" val="0"/>
                </a:ext>
              </a:extLst>
            </a:blip>
            <a:srcRect l="17227" t="74265" r="61345" b="20833"/>
            <a:stretch>
              <a:fillRect/>
            </a:stretch>
          </p:blipFill>
          <p:spPr bwMode="auto">
            <a:xfrm rot="-1397164">
              <a:off x="5299139" y="3484700"/>
              <a:ext cx="1473078" cy="31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50"/>
            <p:cNvSpPr/>
            <p:nvPr/>
          </p:nvSpPr>
          <p:spPr>
            <a:xfrm>
              <a:off x="6478178" y="2696475"/>
              <a:ext cx="841933" cy="15226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7215279" y="4149985"/>
              <a:ext cx="1523778" cy="91477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p:cNvSpPr/>
            <p:nvPr/>
          </p:nvSpPr>
          <p:spPr>
            <a:xfrm>
              <a:off x="7694775" y="3198218"/>
              <a:ext cx="610700" cy="8395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aphicFrame>
        <p:nvGraphicFramePr>
          <p:cNvPr id="30724" name="Object 4"/>
          <p:cNvGraphicFramePr>
            <a:graphicFrameLocks noChangeAspect="1"/>
          </p:cNvGraphicFramePr>
          <p:nvPr/>
        </p:nvGraphicFramePr>
        <p:xfrm>
          <a:off x="5410200" y="2819400"/>
          <a:ext cx="1114425" cy="381000"/>
        </p:xfrm>
        <a:graphic>
          <a:graphicData uri="http://schemas.openxmlformats.org/presentationml/2006/ole">
            <mc:AlternateContent xmlns:mc="http://schemas.openxmlformats.org/markup-compatibility/2006">
              <mc:Choice xmlns:v="urn:schemas-microsoft-com:vml" Requires="v">
                <p:oleObj spid="_x0000_s45135" name="Equation" r:id="rId9" imgW="520248" imgH="177646" progId="Equation.3">
                  <p:embed/>
                </p:oleObj>
              </mc:Choice>
              <mc:Fallback>
                <p:oleObj name="Equation" r:id="rId9" imgW="520248" imgH="177646"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2819400"/>
                        <a:ext cx="1114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5470525" y="5262563"/>
          <a:ext cx="244475" cy="300037"/>
        </p:xfrm>
        <a:graphic>
          <a:graphicData uri="http://schemas.openxmlformats.org/presentationml/2006/ole">
            <mc:AlternateContent xmlns:mc="http://schemas.openxmlformats.org/markup-compatibility/2006">
              <mc:Choice xmlns:v="urn:schemas-microsoft-com:vml" Requires="v">
                <p:oleObj spid="_x0000_s45136" name="Equation" r:id="rId11" imgW="114201" imgH="139579" progId="Equation.3">
                  <p:embed/>
                </p:oleObj>
              </mc:Choice>
              <mc:Fallback>
                <p:oleObj name="Equation" r:id="rId11" imgW="114201" imgH="139579"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0525" y="5262563"/>
                        <a:ext cx="244475"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4300538" y="4191000"/>
          <a:ext cx="271462" cy="381000"/>
        </p:xfrm>
        <a:graphic>
          <a:graphicData uri="http://schemas.openxmlformats.org/presentationml/2006/ole">
            <mc:AlternateContent xmlns:mc="http://schemas.openxmlformats.org/markup-compatibility/2006">
              <mc:Choice xmlns:v="urn:schemas-microsoft-com:vml" Requires="v">
                <p:oleObj spid="_x0000_s45137" name="Equation" r:id="rId13" imgW="126725" imgH="177415" progId="Equation.3">
                  <p:embed/>
                </p:oleObj>
              </mc:Choice>
              <mc:Fallback>
                <p:oleObj name="Equation" r:id="rId13" imgW="126725" imgH="177415"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0538" y="4191000"/>
                        <a:ext cx="2714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7"/>
          <p:cNvGraphicFramePr>
            <a:graphicFrameLocks noChangeAspect="1"/>
          </p:cNvGraphicFramePr>
          <p:nvPr/>
        </p:nvGraphicFramePr>
        <p:xfrm>
          <a:off x="4330700" y="4579938"/>
          <a:ext cx="271463" cy="436562"/>
        </p:xfrm>
        <a:graphic>
          <a:graphicData uri="http://schemas.openxmlformats.org/presentationml/2006/ole">
            <mc:AlternateContent xmlns:mc="http://schemas.openxmlformats.org/markup-compatibility/2006">
              <mc:Choice xmlns:v="urn:schemas-microsoft-com:vml" Requires="v">
                <p:oleObj spid="_x0000_s45138" name="Equation" r:id="rId15" imgW="126835" imgH="202936" progId="Equation.3">
                  <p:embed/>
                </p:oleObj>
              </mc:Choice>
              <mc:Fallback>
                <p:oleObj name="Equation" r:id="rId15" imgW="126835" imgH="202936"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30700" y="4579938"/>
                        <a:ext cx="271463"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8"/>
          <p:cNvGraphicFramePr>
            <a:graphicFrameLocks noChangeAspect="1"/>
          </p:cNvGraphicFramePr>
          <p:nvPr/>
        </p:nvGraphicFramePr>
        <p:xfrm>
          <a:off x="5334000" y="4648200"/>
          <a:ext cx="1168400" cy="434975"/>
        </p:xfrm>
        <a:graphic>
          <a:graphicData uri="http://schemas.openxmlformats.org/presentationml/2006/ole">
            <mc:AlternateContent xmlns:mc="http://schemas.openxmlformats.org/markup-compatibility/2006">
              <mc:Choice xmlns:v="urn:schemas-microsoft-com:vml" Requires="v">
                <p:oleObj spid="_x0000_s45139" name="Equation" r:id="rId17" imgW="545626" imgH="203024" progId="Equation.3">
                  <p:embed/>
                </p:oleObj>
              </mc:Choice>
              <mc:Fallback>
                <p:oleObj name="Equation" r:id="rId17" imgW="545626" imgH="203024"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0" y="4648200"/>
                        <a:ext cx="11684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9"/>
          <p:cNvGraphicFramePr>
            <a:graphicFrameLocks noChangeAspect="1"/>
          </p:cNvGraphicFramePr>
          <p:nvPr/>
        </p:nvGraphicFramePr>
        <p:xfrm>
          <a:off x="3289300" y="5737225"/>
          <a:ext cx="1141413" cy="434975"/>
        </p:xfrm>
        <a:graphic>
          <a:graphicData uri="http://schemas.openxmlformats.org/presentationml/2006/ole">
            <mc:AlternateContent xmlns:mc="http://schemas.openxmlformats.org/markup-compatibility/2006">
              <mc:Choice xmlns:v="urn:schemas-microsoft-com:vml" Requires="v">
                <p:oleObj spid="_x0000_s45140" name="Equation" r:id="rId19" imgW="533169" imgH="203112" progId="Equation.3">
                  <p:embed/>
                </p:oleObj>
              </mc:Choice>
              <mc:Fallback>
                <p:oleObj name="Equation" r:id="rId19" imgW="533169" imgH="203112" progId="Equation.3">
                  <p:embed/>
                  <p:pic>
                    <p:nvPicPr>
                      <p:cNvPr id="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9300" y="5737225"/>
                        <a:ext cx="1141413"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8" name="Straight Connector 57"/>
          <p:cNvCxnSpPr/>
          <p:nvPr/>
        </p:nvCxnSpPr>
        <p:spPr>
          <a:xfrm flipV="1">
            <a:off x="3810000" y="3352800"/>
            <a:ext cx="0" cy="228600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9" name="Content Placeholder 2"/>
          <p:cNvSpPr txBox="1">
            <a:spLocks/>
          </p:cNvSpPr>
          <p:nvPr/>
        </p:nvSpPr>
        <p:spPr bwMode="auto">
          <a:xfrm>
            <a:off x="0" y="3733800"/>
            <a:ext cx="1981200" cy="838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incident photon</a:t>
            </a:r>
          </a:p>
        </p:txBody>
      </p:sp>
      <p:graphicFrame>
        <p:nvGraphicFramePr>
          <p:cNvPr id="30730" name="Object 10"/>
          <p:cNvGraphicFramePr>
            <a:graphicFrameLocks noChangeAspect="1"/>
          </p:cNvGraphicFramePr>
          <p:nvPr/>
        </p:nvGraphicFramePr>
        <p:xfrm>
          <a:off x="7381875" y="4572000"/>
          <a:ext cx="1304925" cy="844550"/>
        </p:xfrm>
        <a:graphic>
          <a:graphicData uri="http://schemas.openxmlformats.org/presentationml/2006/ole">
            <mc:AlternateContent xmlns:mc="http://schemas.openxmlformats.org/markup-compatibility/2006">
              <mc:Choice xmlns:v="urn:schemas-microsoft-com:vml" Requires="v">
                <p:oleObj spid="_x0000_s45141" name="Equation" r:id="rId21" imgW="609336" imgH="393529" progId="Equation.3">
                  <p:embed/>
                </p:oleObj>
              </mc:Choice>
              <mc:Fallback>
                <p:oleObj name="Equation" r:id="rId21" imgW="609336" imgH="393529" progId="Equation.3">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81875" y="4572000"/>
                        <a:ext cx="1304925"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11"/>
          <p:cNvGraphicFramePr>
            <a:graphicFrameLocks noChangeAspect="1"/>
          </p:cNvGraphicFramePr>
          <p:nvPr/>
        </p:nvGraphicFramePr>
        <p:xfrm>
          <a:off x="3854450" y="3117850"/>
          <a:ext cx="1250950" cy="844550"/>
        </p:xfrm>
        <a:graphic>
          <a:graphicData uri="http://schemas.openxmlformats.org/presentationml/2006/ole">
            <mc:AlternateContent xmlns:mc="http://schemas.openxmlformats.org/markup-compatibility/2006">
              <mc:Choice xmlns:v="urn:schemas-microsoft-com:vml" Requires="v">
                <p:oleObj spid="_x0000_s45142" name="Equation" r:id="rId23" imgW="583947" imgH="393529" progId="Equation.3">
                  <p:embed/>
                </p:oleObj>
              </mc:Choice>
              <mc:Fallback>
                <p:oleObj name="Equation" r:id="rId23" imgW="583947" imgH="393529" progId="Equation.3">
                  <p:embed/>
                  <p:pic>
                    <p:nvPicPr>
                      <p:cNvPr id="0" name="Object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4450" y="3117850"/>
                        <a:ext cx="125095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5" name="Straight Arrow Connector 64"/>
          <p:cNvCxnSpPr/>
          <p:nvPr/>
        </p:nvCxnSpPr>
        <p:spPr>
          <a:xfrm>
            <a:off x="3810000" y="4876800"/>
            <a:ext cx="0" cy="76200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3810000" y="3352800"/>
            <a:ext cx="0" cy="76200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162800" y="4572000"/>
            <a:ext cx="609600" cy="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7"/>
                                        </p:tgtEl>
                                        <p:attrNameLst>
                                          <p:attrName>style.visibility</p:attrName>
                                        </p:attrNameLst>
                                      </p:cBhvr>
                                      <p:to>
                                        <p:strVal val="visible"/>
                                      </p:to>
                                    </p:set>
                                    <p:animEffect transition="in" filter="blinds(horizontal)">
                                      <p:cBhvr>
                                        <p:cTn id="7" dur="500"/>
                                        <p:tgtEl>
                                          <p:spTgt spid="6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linds(horizontal)">
                                      <p:cBhvr>
                                        <p:cTn id="23" dur="500"/>
                                        <p:tgtEl>
                                          <p:spTgt spid="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0722"/>
                                        </p:tgtEl>
                                        <p:attrNameLst>
                                          <p:attrName>style.visibility</p:attrName>
                                        </p:attrNameLst>
                                      </p:cBhvr>
                                      <p:to>
                                        <p:strVal val="visible"/>
                                      </p:to>
                                    </p:set>
                                    <p:animEffect transition="in" filter="blinds(horizontal)">
                                      <p:cBhvr>
                                        <p:cTn id="28" dur="500"/>
                                        <p:tgtEl>
                                          <p:spTgt spid="30722"/>
                                        </p:tgtEl>
                                      </p:cBhvr>
                                    </p:animEffect>
                                  </p:childTnLst>
                                </p:cTn>
                              </p:par>
                              <p:par>
                                <p:cTn id="29" presetID="3" presetClass="entr" presetSubtype="10" fill="hold" nodeType="withEffect">
                                  <p:stCondLst>
                                    <p:cond delay="0"/>
                                  </p:stCondLst>
                                  <p:childTnLst>
                                    <p:set>
                                      <p:cBhvr>
                                        <p:cTn id="30" dur="1" fill="hold">
                                          <p:stCondLst>
                                            <p:cond delay="0"/>
                                          </p:stCondLst>
                                        </p:cTn>
                                        <p:tgtEl>
                                          <p:spTgt spid="30723"/>
                                        </p:tgtEl>
                                        <p:attrNameLst>
                                          <p:attrName>style.visibility</p:attrName>
                                        </p:attrNameLst>
                                      </p:cBhvr>
                                      <p:to>
                                        <p:strVal val="visible"/>
                                      </p:to>
                                    </p:set>
                                    <p:animEffect transition="in" filter="blinds(horizontal)">
                                      <p:cBhvr>
                                        <p:cTn id="31" dur="500"/>
                                        <p:tgtEl>
                                          <p:spTgt spid="307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blinds(horizontal)">
                                      <p:cBhvr>
                                        <p:cTn id="36" dur="500"/>
                                        <p:tgtEl>
                                          <p:spTgt spid="66"/>
                                        </p:tgtEl>
                                      </p:cBhvr>
                                    </p:animEffect>
                                  </p:childTnLst>
                                </p:cTn>
                              </p:par>
                              <p:par>
                                <p:cTn id="37" presetID="3" presetClass="entr" presetSubtype="1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linds(horizontal)">
                                      <p:cBhvr>
                                        <p:cTn id="39" dur="500"/>
                                        <p:tgtEl>
                                          <p:spTgt spid="65"/>
                                        </p:tgtEl>
                                      </p:cBhvr>
                                    </p:animEffect>
                                  </p:childTnLst>
                                </p:cTn>
                              </p:par>
                              <p:par>
                                <p:cTn id="40" presetID="3" presetClass="entr" presetSubtype="1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linds(horizontal)">
                                      <p:cBhvr>
                                        <p:cTn id="42" dur="500"/>
                                        <p:tgtEl>
                                          <p:spTgt spid="58"/>
                                        </p:tgtEl>
                                      </p:cBhvr>
                                    </p:animEffect>
                                  </p:childTnLst>
                                </p:cTn>
                              </p:par>
                              <p:par>
                                <p:cTn id="43" presetID="3" presetClass="entr" presetSubtype="1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linds(horizontal)">
                                      <p:cBhvr>
                                        <p:cTn id="45" dur="500"/>
                                        <p:tgtEl>
                                          <p:spTgt spid="42"/>
                                        </p:tgtEl>
                                      </p:cBhvr>
                                    </p:animEffect>
                                  </p:childTnLst>
                                </p:cTn>
                              </p:par>
                              <p:par>
                                <p:cTn id="46" presetID="3" presetClass="entr" presetSubtype="1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blinds(horizontal)">
                                      <p:cBhvr>
                                        <p:cTn id="48" dur="500"/>
                                        <p:tgtEl>
                                          <p:spTgt spid="44"/>
                                        </p:tgtEl>
                                      </p:cBhvr>
                                    </p:animEffect>
                                  </p:childTnLst>
                                </p:cTn>
                              </p:par>
                              <p:par>
                                <p:cTn id="49" presetID="3" presetClass="entr" presetSubtype="1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blinds(horizontal)">
                                      <p:cBhvr>
                                        <p:cTn id="51" dur="500"/>
                                        <p:tgtEl>
                                          <p:spTgt spid="68"/>
                                        </p:tgtEl>
                                      </p:cBhvr>
                                    </p:animEffect>
                                  </p:childTnLst>
                                </p:cTn>
                              </p:par>
                              <p:par>
                                <p:cTn id="52" presetID="3" presetClass="entr" presetSubtype="1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blinds(horizontal)">
                                      <p:cBhvr>
                                        <p:cTn id="54" dur="500"/>
                                        <p:tgtEl>
                                          <p:spTgt spid="47"/>
                                        </p:tgtEl>
                                      </p:cBhvr>
                                    </p:animEffect>
                                  </p:childTnLst>
                                </p:cTn>
                              </p:par>
                              <p:par>
                                <p:cTn id="55" presetID="3" presetClass="entr" presetSubtype="1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blinds(horizontal)">
                                      <p:cBhvr>
                                        <p:cTn id="60" dur="500"/>
                                        <p:tgtEl>
                                          <p:spTgt spid="4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blinds(horizontal)">
                                      <p:cBhvr>
                                        <p:cTn id="63" dur="500"/>
                                        <p:tgtEl>
                                          <p:spTgt spid="3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linds(horizontal)">
                                      <p:cBhvr>
                                        <p:cTn id="66" dur="500"/>
                                        <p:tgtEl>
                                          <p:spTgt spid="3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30724"/>
                                        </p:tgtEl>
                                        <p:attrNameLst>
                                          <p:attrName>style.visibility</p:attrName>
                                        </p:attrNameLst>
                                      </p:cBhvr>
                                      <p:to>
                                        <p:strVal val="visible"/>
                                      </p:to>
                                    </p:set>
                                    <p:animEffect transition="in" filter="blinds(horizontal)">
                                      <p:cBhvr>
                                        <p:cTn id="71" dur="500"/>
                                        <p:tgtEl>
                                          <p:spTgt spid="30724"/>
                                        </p:tgtEl>
                                      </p:cBhvr>
                                    </p:animEffect>
                                  </p:childTnLst>
                                </p:cTn>
                              </p:par>
                              <p:par>
                                <p:cTn id="72" presetID="3" presetClass="entr" presetSubtype="10" fill="hold" nodeType="withEffect">
                                  <p:stCondLst>
                                    <p:cond delay="0"/>
                                  </p:stCondLst>
                                  <p:childTnLst>
                                    <p:set>
                                      <p:cBhvr>
                                        <p:cTn id="73" dur="1" fill="hold">
                                          <p:stCondLst>
                                            <p:cond delay="0"/>
                                          </p:stCondLst>
                                        </p:cTn>
                                        <p:tgtEl>
                                          <p:spTgt spid="30725"/>
                                        </p:tgtEl>
                                        <p:attrNameLst>
                                          <p:attrName>style.visibility</p:attrName>
                                        </p:attrNameLst>
                                      </p:cBhvr>
                                      <p:to>
                                        <p:strVal val="visible"/>
                                      </p:to>
                                    </p:set>
                                    <p:animEffect transition="in" filter="blinds(horizontal)">
                                      <p:cBhvr>
                                        <p:cTn id="74" dur="500"/>
                                        <p:tgtEl>
                                          <p:spTgt spid="3072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30726"/>
                                        </p:tgtEl>
                                        <p:attrNameLst>
                                          <p:attrName>style.visibility</p:attrName>
                                        </p:attrNameLst>
                                      </p:cBhvr>
                                      <p:to>
                                        <p:strVal val="visible"/>
                                      </p:to>
                                    </p:set>
                                    <p:animEffect transition="in" filter="blinds(horizontal)">
                                      <p:cBhvr>
                                        <p:cTn id="79" dur="500"/>
                                        <p:tgtEl>
                                          <p:spTgt spid="30726"/>
                                        </p:tgtEl>
                                      </p:cBhvr>
                                    </p:animEffect>
                                  </p:childTnLst>
                                </p:cTn>
                              </p:par>
                              <p:par>
                                <p:cTn id="80" presetID="3" presetClass="entr" presetSubtype="10" fill="hold" nodeType="withEffect">
                                  <p:stCondLst>
                                    <p:cond delay="0"/>
                                  </p:stCondLst>
                                  <p:childTnLst>
                                    <p:set>
                                      <p:cBhvr>
                                        <p:cTn id="81" dur="1" fill="hold">
                                          <p:stCondLst>
                                            <p:cond delay="0"/>
                                          </p:stCondLst>
                                        </p:cTn>
                                        <p:tgtEl>
                                          <p:spTgt spid="30727"/>
                                        </p:tgtEl>
                                        <p:attrNameLst>
                                          <p:attrName>style.visibility</p:attrName>
                                        </p:attrNameLst>
                                      </p:cBhvr>
                                      <p:to>
                                        <p:strVal val="visible"/>
                                      </p:to>
                                    </p:set>
                                    <p:animEffect transition="in" filter="blinds(horizontal)">
                                      <p:cBhvr>
                                        <p:cTn id="82" dur="500"/>
                                        <p:tgtEl>
                                          <p:spTgt spid="3072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30728"/>
                                        </p:tgtEl>
                                        <p:attrNameLst>
                                          <p:attrName>style.visibility</p:attrName>
                                        </p:attrNameLst>
                                      </p:cBhvr>
                                      <p:to>
                                        <p:strVal val="visible"/>
                                      </p:to>
                                    </p:set>
                                    <p:animEffect transition="in" filter="blinds(horizontal)">
                                      <p:cBhvr>
                                        <p:cTn id="87" dur="500"/>
                                        <p:tgtEl>
                                          <p:spTgt spid="30728"/>
                                        </p:tgtEl>
                                      </p:cBhvr>
                                    </p:animEffect>
                                  </p:childTnLst>
                                </p:cTn>
                              </p:par>
                              <p:par>
                                <p:cTn id="88" presetID="3" presetClass="entr" presetSubtype="10" fill="hold" nodeType="withEffect">
                                  <p:stCondLst>
                                    <p:cond delay="0"/>
                                  </p:stCondLst>
                                  <p:childTnLst>
                                    <p:set>
                                      <p:cBhvr>
                                        <p:cTn id="89" dur="1" fill="hold">
                                          <p:stCondLst>
                                            <p:cond delay="0"/>
                                          </p:stCondLst>
                                        </p:cTn>
                                        <p:tgtEl>
                                          <p:spTgt spid="30729"/>
                                        </p:tgtEl>
                                        <p:attrNameLst>
                                          <p:attrName>style.visibility</p:attrName>
                                        </p:attrNameLst>
                                      </p:cBhvr>
                                      <p:to>
                                        <p:strVal val="visible"/>
                                      </p:to>
                                    </p:set>
                                    <p:animEffect transition="in" filter="blinds(horizontal)">
                                      <p:cBhvr>
                                        <p:cTn id="90" dur="500"/>
                                        <p:tgtEl>
                                          <p:spTgt spid="3072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nodeType="clickEffect">
                                  <p:stCondLst>
                                    <p:cond delay="0"/>
                                  </p:stCondLst>
                                  <p:childTnLst>
                                    <p:set>
                                      <p:cBhvr>
                                        <p:cTn id="94" dur="1" fill="hold">
                                          <p:stCondLst>
                                            <p:cond delay="0"/>
                                          </p:stCondLst>
                                        </p:cTn>
                                        <p:tgtEl>
                                          <p:spTgt spid="30730"/>
                                        </p:tgtEl>
                                        <p:attrNameLst>
                                          <p:attrName>style.visibility</p:attrName>
                                        </p:attrNameLst>
                                      </p:cBhvr>
                                      <p:to>
                                        <p:strVal val="visible"/>
                                      </p:to>
                                    </p:set>
                                    <p:animEffect transition="in" filter="blinds(horizontal)">
                                      <p:cBhvr>
                                        <p:cTn id="95" dur="500"/>
                                        <p:tgtEl>
                                          <p:spTgt spid="30730"/>
                                        </p:tgtEl>
                                      </p:cBhvr>
                                    </p:animEffect>
                                  </p:childTnLst>
                                </p:cTn>
                              </p:par>
                              <p:par>
                                <p:cTn id="96" presetID="3" presetClass="entr" presetSubtype="10" fill="hold" nodeType="withEffect">
                                  <p:stCondLst>
                                    <p:cond delay="0"/>
                                  </p:stCondLst>
                                  <p:childTnLst>
                                    <p:set>
                                      <p:cBhvr>
                                        <p:cTn id="97" dur="1" fill="hold">
                                          <p:stCondLst>
                                            <p:cond delay="0"/>
                                          </p:stCondLst>
                                        </p:cTn>
                                        <p:tgtEl>
                                          <p:spTgt spid="30731"/>
                                        </p:tgtEl>
                                        <p:attrNameLst>
                                          <p:attrName>style.visibility</p:attrName>
                                        </p:attrNameLst>
                                      </p:cBhvr>
                                      <p:to>
                                        <p:strVal val="visible"/>
                                      </p:to>
                                    </p:set>
                                    <p:animEffect transition="in" filter="blinds(horizontal)">
                                      <p:cBhvr>
                                        <p:cTn id="98"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7" grpId="0"/>
      <p:bldP spid="20" grpId="0" animBg="1"/>
      <p:bldP spid="33" grpId="0"/>
      <p:bldP spid="34" grpId="0"/>
      <p:bldP spid="35" grpId="0"/>
      <p:bldP spid="43" grpId="0" animBg="1"/>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p:cNvSpPr txBox="1">
            <a:spLocks noChangeArrowheads="1"/>
          </p:cNvSpPr>
          <p:nvPr/>
        </p:nvSpPr>
        <p:spPr bwMode="auto">
          <a:xfrm>
            <a:off x="300038" y="255588"/>
            <a:ext cx="8767762"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From Theory of Relativity, total energy of the recoiled electron with v ~ c is</a:t>
            </a:r>
            <a:endParaRPr lang="en-GB" altLang="en-US" sz="2400">
              <a:sym typeface="Symbol" pitchFamily="18" charset="2"/>
            </a:endParaRPr>
          </a:p>
        </p:txBody>
      </p:sp>
      <p:graphicFrame>
        <p:nvGraphicFramePr>
          <p:cNvPr id="46083" name="Object 2"/>
          <p:cNvGraphicFramePr>
            <a:graphicFrameLocks noChangeAspect="1"/>
          </p:cNvGraphicFramePr>
          <p:nvPr/>
        </p:nvGraphicFramePr>
        <p:xfrm>
          <a:off x="2209800" y="914400"/>
          <a:ext cx="2951163" cy="571500"/>
        </p:xfrm>
        <a:graphic>
          <a:graphicData uri="http://schemas.openxmlformats.org/presentationml/2006/ole">
            <mc:AlternateContent xmlns:mc="http://schemas.openxmlformats.org/markup-compatibility/2006">
              <mc:Choice xmlns:v="urn:schemas-microsoft-com:vml" Requires="v">
                <p:oleObj spid="_x0000_s46109" name="Equation" r:id="rId3" imgW="1244600" imgH="241300" progId="Equation.3">
                  <p:embed/>
                </p:oleObj>
              </mc:Choice>
              <mc:Fallback>
                <p:oleObj name="Equation" r:id="rId3" imgW="1244600" imgH="241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14400"/>
                        <a:ext cx="29511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0" name="Text Box 22"/>
          <p:cNvSpPr txBox="1">
            <a:spLocks noChangeArrowheads="1"/>
          </p:cNvSpPr>
          <p:nvPr/>
        </p:nvSpPr>
        <p:spPr bwMode="auto">
          <a:xfrm>
            <a:off x="152400" y="48006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Similarly, momentum of recoiled electron is</a:t>
            </a:r>
          </a:p>
        </p:txBody>
      </p:sp>
      <p:graphicFrame>
        <p:nvGraphicFramePr>
          <p:cNvPr id="31747" name="Object 3"/>
          <p:cNvGraphicFramePr>
            <a:graphicFrameLocks noChangeAspect="1"/>
          </p:cNvGraphicFramePr>
          <p:nvPr/>
        </p:nvGraphicFramePr>
        <p:xfrm>
          <a:off x="2435225" y="1562100"/>
          <a:ext cx="2347913" cy="571500"/>
        </p:xfrm>
        <a:graphic>
          <a:graphicData uri="http://schemas.openxmlformats.org/presentationml/2006/ole">
            <mc:AlternateContent xmlns:mc="http://schemas.openxmlformats.org/markup-compatibility/2006">
              <mc:Choice xmlns:v="urn:schemas-microsoft-com:vml" Requires="v">
                <p:oleObj spid="_x0000_s46110" name="Equation" r:id="rId5" imgW="990170" imgH="241195" progId="Equation.3">
                  <p:embed/>
                </p:oleObj>
              </mc:Choice>
              <mc:Fallback>
                <p:oleObj name="Equation" r:id="rId5" imgW="990170" imgH="24119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225" y="1562100"/>
                        <a:ext cx="23479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4"/>
          <p:cNvGraphicFramePr>
            <a:graphicFrameLocks noChangeAspect="1"/>
          </p:cNvGraphicFramePr>
          <p:nvPr/>
        </p:nvGraphicFramePr>
        <p:xfrm>
          <a:off x="2022475" y="2103438"/>
          <a:ext cx="3311525" cy="1173162"/>
        </p:xfrm>
        <a:graphic>
          <a:graphicData uri="http://schemas.openxmlformats.org/presentationml/2006/ole">
            <mc:AlternateContent xmlns:mc="http://schemas.openxmlformats.org/markup-compatibility/2006">
              <mc:Choice xmlns:v="urn:schemas-microsoft-com:vml" Requires="v">
                <p:oleObj spid="_x0000_s46111" name="Equation" r:id="rId7" imgW="1396394" imgH="495085" progId="Equation.3">
                  <p:embed/>
                </p:oleObj>
              </mc:Choice>
              <mc:Fallback>
                <p:oleObj name="Equation" r:id="rId7" imgW="1396394" imgH="49508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2475" y="2103438"/>
                        <a:ext cx="3311525"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p:cNvGraphicFramePr>
            <a:graphicFrameLocks noChangeAspect="1"/>
          </p:cNvGraphicFramePr>
          <p:nvPr/>
        </p:nvGraphicFramePr>
        <p:xfrm>
          <a:off x="1524000" y="3324225"/>
          <a:ext cx="3763963" cy="1323975"/>
        </p:xfrm>
        <a:graphic>
          <a:graphicData uri="http://schemas.openxmlformats.org/presentationml/2006/ole">
            <mc:AlternateContent xmlns:mc="http://schemas.openxmlformats.org/markup-compatibility/2006">
              <mc:Choice xmlns:v="urn:schemas-microsoft-com:vml" Requires="v">
                <p:oleObj spid="_x0000_s46112" name="Equation" r:id="rId9" imgW="1587500" imgH="558800" progId="Equation.3">
                  <p:embed/>
                </p:oleObj>
              </mc:Choice>
              <mc:Fallback>
                <p:oleObj name="Equation" r:id="rId9" imgW="1587500" imgH="558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324225"/>
                        <a:ext cx="376396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2595563" y="5257800"/>
          <a:ext cx="2468562" cy="1112838"/>
        </p:xfrm>
        <a:graphic>
          <a:graphicData uri="http://schemas.openxmlformats.org/presentationml/2006/ole">
            <mc:AlternateContent xmlns:mc="http://schemas.openxmlformats.org/markup-compatibility/2006">
              <mc:Choice xmlns:v="urn:schemas-microsoft-com:vml" Requires="v">
                <p:oleObj spid="_x0000_s46113" name="Equation" r:id="rId11" imgW="1040948" imgH="469696" progId="Equation.3">
                  <p:embed/>
                </p:oleObj>
              </mc:Choice>
              <mc:Fallback>
                <p:oleObj name="Equation" r:id="rId11" imgW="1040948" imgH="469696"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5563" y="5257800"/>
                        <a:ext cx="2468562"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blinds(horizontal)">
                                      <p:cBhvr>
                                        <p:cTn id="12" dur="500"/>
                                        <p:tgtEl>
                                          <p:spTgt spid="31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linds(horizontal)">
                                      <p:cBhvr>
                                        <p:cTn id="17" dur="500"/>
                                        <p:tgtEl>
                                          <p:spTgt spid="31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blinds(horizontal)">
                                      <p:cBhvr>
                                        <p:cTn id="22" dur="500"/>
                                        <p:tgtEl>
                                          <p:spTgt spid="3175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9110"/>
                                        </p:tgtEl>
                                        <p:attrNameLst>
                                          <p:attrName>style.visibility</p:attrName>
                                        </p:attrNameLst>
                                      </p:cBhvr>
                                      <p:to>
                                        <p:strVal val="visible"/>
                                      </p:to>
                                    </p:set>
                                    <p:animEffect transition="in" filter="blinds(horizontal)">
                                      <p:cBhvr>
                                        <p:cTn id="25" dur="500"/>
                                        <p:tgtEl>
                                          <p:spTgt spid="89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5"/>
          <p:cNvSpPr txBox="1">
            <a:spLocks noChangeArrowheads="1"/>
          </p:cNvSpPr>
          <p:nvPr/>
        </p:nvSpPr>
        <p:spPr bwMode="auto">
          <a:xfrm>
            <a:off x="300038" y="255588"/>
            <a:ext cx="87677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Now from Energy Conversation</a:t>
            </a:r>
            <a:endParaRPr lang="en-GB" altLang="en-US" sz="2400">
              <a:sym typeface="Symbol" pitchFamily="18" charset="2"/>
            </a:endParaRPr>
          </a:p>
        </p:txBody>
      </p:sp>
      <p:graphicFrame>
        <p:nvGraphicFramePr>
          <p:cNvPr id="31749" name="Object 5"/>
          <p:cNvGraphicFramePr>
            <a:graphicFrameLocks noChangeAspect="1"/>
          </p:cNvGraphicFramePr>
          <p:nvPr/>
        </p:nvGraphicFramePr>
        <p:xfrm>
          <a:off x="938213" y="2590800"/>
          <a:ext cx="4937125" cy="1112838"/>
        </p:xfrm>
        <a:graphic>
          <a:graphicData uri="http://schemas.openxmlformats.org/presentationml/2006/ole">
            <mc:AlternateContent xmlns:mc="http://schemas.openxmlformats.org/markup-compatibility/2006">
              <mc:Choice xmlns:v="urn:schemas-microsoft-com:vml" Requires="v">
                <p:oleObj spid="_x0000_s47129" name="Equation" r:id="rId3" imgW="2082800" imgH="469900" progId="Equation.3">
                  <p:embed/>
                </p:oleObj>
              </mc:Choice>
              <mc:Fallback>
                <p:oleObj name="Equation" r:id="rId3" imgW="2082800" imgH="469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2590800"/>
                        <a:ext cx="4937125"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7"/>
          <p:cNvGraphicFramePr>
            <a:graphicFrameLocks noChangeAspect="1"/>
          </p:cNvGraphicFramePr>
          <p:nvPr/>
        </p:nvGraphicFramePr>
        <p:xfrm>
          <a:off x="1606550" y="685800"/>
          <a:ext cx="4606925" cy="1323975"/>
        </p:xfrm>
        <a:graphic>
          <a:graphicData uri="http://schemas.openxmlformats.org/presentationml/2006/ole">
            <mc:AlternateContent xmlns:mc="http://schemas.openxmlformats.org/markup-compatibility/2006">
              <mc:Choice xmlns:v="urn:schemas-microsoft-com:vml" Requires="v">
                <p:oleObj spid="_x0000_s47130" name="Equation" r:id="rId5" imgW="1943100" imgH="558800" progId="Equation.3">
                  <p:embed/>
                </p:oleObj>
              </mc:Choice>
              <mc:Fallback>
                <p:oleObj name="Equation" r:id="rId5" imgW="1943100" imgH="558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6550" y="685800"/>
                        <a:ext cx="4606925"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5"/>
          <p:cNvSpPr txBox="1">
            <a:spLocks noChangeArrowheads="1"/>
          </p:cNvSpPr>
          <p:nvPr/>
        </p:nvSpPr>
        <p:spPr bwMode="auto">
          <a:xfrm>
            <a:off x="6705600" y="1066800"/>
            <a:ext cx="4619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a:t>
            </a:r>
            <a:endParaRPr lang="en-GB" altLang="en-US" sz="2400">
              <a:sym typeface="Symbol" pitchFamily="18" charset="2"/>
            </a:endParaRPr>
          </a:p>
        </p:txBody>
      </p:sp>
      <p:sp>
        <p:nvSpPr>
          <p:cNvPr id="11" name="Text Box 5"/>
          <p:cNvSpPr txBox="1">
            <a:spLocks noChangeArrowheads="1"/>
          </p:cNvSpPr>
          <p:nvPr/>
        </p:nvSpPr>
        <p:spPr bwMode="auto">
          <a:xfrm>
            <a:off x="304800" y="2133600"/>
            <a:ext cx="8767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From Momentum Conversation</a:t>
            </a:r>
            <a:endParaRPr lang="en-GB" altLang="en-US" sz="2400">
              <a:sym typeface="Symbol" pitchFamily="18" charset="2"/>
            </a:endParaRPr>
          </a:p>
        </p:txBody>
      </p:sp>
      <p:sp>
        <p:nvSpPr>
          <p:cNvPr id="12" name="Text Box 5"/>
          <p:cNvSpPr txBox="1">
            <a:spLocks noChangeArrowheads="1"/>
          </p:cNvSpPr>
          <p:nvPr/>
        </p:nvSpPr>
        <p:spPr bwMode="auto">
          <a:xfrm>
            <a:off x="6477000" y="2819400"/>
            <a:ext cx="766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(ii)</a:t>
            </a:r>
            <a:endParaRPr lang="en-GB" altLang="en-US" sz="2400">
              <a:sym typeface="Symbol" pitchFamily="18" charset="2"/>
            </a:endParaRPr>
          </a:p>
        </p:txBody>
      </p:sp>
      <p:sp>
        <p:nvSpPr>
          <p:cNvPr id="13" name="Text Box 5"/>
          <p:cNvSpPr txBox="1">
            <a:spLocks noChangeArrowheads="1"/>
          </p:cNvSpPr>
          <p:nvPr/>
        </p:nvSpPr>
        <p:spPr bwMode="auto">
          <a:xfrm>
            <a:off x="7162800" y="2846388"/>
            <a:ext cx="17526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200">
                <a:sym typeface="Symbol" pitchFamily="18" charset="2"/>
              </a:rPr>
              <a:t>along x-axis</a:t>
            </a:r>
          </a:p>
        </p:txBody>
      </p:sp>
      <p:graphicFrame>
        <p:nvGraphicFramePr>
          <p:cNvPr id="32777" name="Object 9"/>
          <p:cNvGraphicFramePr>
            <a:graphicFrameLocks noChangeAspect="1"/>
          </p:cNvGraphicFramePr>
          <p:nvPr/>
        </p:nvGraphicFramePr>
        <p:xfrm>
          <a:off x="1579563" y="4419600"/>
          <a:ext cx="4516437" cy="1112838"/>
        </p:xfrm>
        <a:graphic>
          <a:graphicData uri="http://schemas.openxmlformats.org/presentationml/2006/ole">
            <mc:AlternateContent xmlns:mc="http://schemas.openxmlformats.org/markup-compatibility/2006">
              <mc:Choice xmlns:v="urn:schemas-microsoft-com:vml" Requires="v">
                <p:oleObj spid="_x0000_s47131" name="Equation" r:id="rId7" imgW="1905000" imgH="469900" progId="Equation.3">
                  <p:embed/>
                </p:oleObj>
              </mc:Choice>
              <mc:Fallback>
                <p:oleObj name="Equation" r:id="rId7" imgW="1905000" imgH="469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9563" y="4419600"/>
                        <a:ext cx="4516437"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
          <p:cNvSpPr txBox="1">
            <a:spLocks noChangeArrowheads="1"/>
          </p:cNvSpPr>
          <p:nvPr/>
        </p:nvSpPr>
        <p:spPr bwMode="auto">
          <a:xfrm>
            <a:off x="6324600" y="4648200"/>
            <a:ext cx="766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(iii)</a:t>
            </a:r>
            <a:endParaRPr lang="en-GB" altLang="en-US" sz="2400">
              <a:sym typeface="Symbol" pitchFamily="18" charset="2"/>
            </a:endParaRPr>
          </a:p>
        </p:txBody>
      </p:sp>
      <p:sp>
        <p:nvSpPr>
          <p:cNvPr id="17" name="Text Box 5"/>
          <p:cNvSpPr txBox="1">
            <a:spLocks noChangeArrowheads="1"/>
          </p:cNvSpPr>
          <p:nvPr/>
        </p:nvSpPr>
        <p:spPr bwMode="auto">
          <a:xfrm>
            <a:off x="7239000" y="4724400"/>
            <a:ext cx="1752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200">
                <a:sym typeface="Symbol" pitchFamily="18" charset="2"/>
              </a:rPr>
              <a:t>along y-axis</a:t>
            </a:r>
          </a:p>
        </p:txBody>
      </p:sp>
      <p:sp>
        <p:nvSpPr>
          <p:cNvPr id="18" name="Text Box 5"/>
          <p:cNvSpPr txBox="1">
            <a:spLocks noChangeArrowheads="1"/>
          </p:cNvSpPr>
          <p:nvPr/>
        </p:nvSpPr>
        <p:spPr bwMode="auto">
          <a:xfrm>
            <a:off x="228600" y="3810000"/>
            <a:ext cx="1752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200">
                <a:sym typeface="Symbol" pitchFamily="18" charset="2"/>
              </a:rPr>
              <a:t>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31749"/>
                                        </p:tgtEl>
                                        <p:attrNameLst>
                                          <p:attrName>style.visibility</p:attrName>
                                        </p:attrNameLst>
                                      </p:cBhvr>
                                      <p:to>
                                        <p:strVal val="visible"/>
                                      </p:to>
                                    </p:set>
                                    <p:animEffect transition="in" filter="blinds(horizontal)">
                                      <p:cBhvr>
                                        <p:cTn id="10" dur="500"/>
                                        <p:tgtEl>
                                          <p:spTgt spid="3174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2777"/>
                                        </p:tgtEl>
                                        <p:attrNameLst>
                                          <p:attrName>style.visibility</p:attrName>
                                        </p:attrNameLst>
                                      </p:cBhvr>
                                      <p:to>
                                        <p:strVal val="visible"/>
                                      </p:to>
                                    </p:set>
                                    <p:animEffect transition="in" filter="blinds(horizontal)">
                                      <p:cBhvr>
                                        <p:cTn id="26" dur="500"/>
                                        <p:tgtEl>
                                          <p:spTgt spid="3277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6" grpId="0"/>
      <p:bldP spid="17"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5"/>
          <p:cNvSpPr txBox="1">
            <a:spLocks noChangeArrowheads="1"/>
          </p:cNvSpPr>
          <p:nvPr/>
        </p:nvSpPr>
        <p:spPr bwMode="auto">
          <a:xfrm>
            <a:off x="300038" y="76200"/>
            <a:ext cx="8767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Rearranging (ii)  and squaring both sides</a:t>
            </a:r>
            <a:endParaRPr lang="en-GB" altLang="en-US" sz="2400">
              <a:sym typeface="Symbol" pitchFamily="18" charset="2"/>
            </a:endParaRPr>
          </a:p>
        </p:txBody>
      </p:sp>
      <p:graphicFrame>
        <p:nvGraphicFramePr>
          <p:cNvPr id="48131" name="Object 2"/>
          <p:cNvGraphicFramePr>
            <a:graphicFrameLocks noChangeAspect="1"/>
          </p:cNvGraphicFramePr>
          <p:nvPr/>
        </p:nvGraphicFramePr>
        <p:xfrm>
          <a:off x="873125" y="533400"/>
          <a:ext cx="5299075" cy="1143000"/>
        </p:xfrm>
        <a:graphic>
          <a:graphicData uri="http://schemas.openxmlformats.org/presentationml/2006/ole">
            <mc:AlternateContent xmlns:mc="http://schemas.openxmlformats.org/markup-compatibility/2006">
              <mc:Choice xmlns:v="urn:schemas-microsoft-com:vml" Requires="v">
                <p:oleObj spid="_x0000_s48157" name="Equation" r:id="rId3" imgW="2235200" imgH="482600" progId="Equation.3">
                  <p:embed/>
                </p:oleObj>
              </mc:Choice>
              <mc:Fallback>
                <p:oleObj name="Equation" r:id="rId3" imgW="22352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533400"/>
                        <a:ext cx="52990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2" name="Text Box 5"/>
          <p:cNvSpPr txBox="1">
            <a:spLocks noChangeArrowheads="1"/>
          </p:cNvSpPr>
          <p:nvPr/>
        </p:nvSpPr>
        <p:spPr bwMode="auto">
          <a:xfrm>
            <a:off x="7081838" y="838200"/>
            <a:ext cx="766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(iv)</a:t>
            </a:r>
            <a:endParaRPr lang="en-GB" altLang="en-US" sz="2400">
              <a:sym typeface="Symbol" pitchFamily="18" charset="2"/>
            </a:endParaRPr>
          </a:p>
        </p:txBody>
      </p:sp>
      <p:graphicFrame>
        <p:nvGraphicFramePr>
          <p:cNvPr id="32777" name="Object 5"/>
          <p:cNvGraphicFramePr>
            <a:graphicFrameLocks noChangeAspect="1"/>
          </p:cNvGraphicFramePr>
          <p:nvPr/>
        </p:nvGraphicFramePr>
        <p:xfrm>
          <a:off x="1141413" y="2133600"/>
          <a:ext cx="4395787" cy="1141413"/>
        </p:xfrm>
        <a:graphic>
          <a:graphicData uri="http://schemas.openxmlformats.org/presentationml/2006/ole">
            <mc:AlternateContent xmlns:mc="http://schemas.openxmlformats.org/markup-compatibility/2006">
              <mc:Choice xmlns:v="urn:schemas-microsoft-com:vml" Requires="v">
                <p:oleObj spid="_x0000_s48158" name="Equation" r:id="rId5" imgW="1854200" imgH="482600" progId="Equation.3">
                  <p:embed/>
                </p:oleObj>
              </mc:Choice>
              <mc:Fallback>
                <p:oleObj name="Equation" r:id="rId5" imgW="18542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1413" y="2133600"/>
                        <a:ext cx="4395787"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
          <p:cNvSpPr txBox="1">
            <a:spLocks noChangeArrowheads="1"/>
          </p:cNvSpPr>
          <p:nvPr/>
        </p:nvSpPr>
        <p:spPr bwMode="auto">
          <a:xfrm>
            <a:off x="6324600" y="2438400"/>
            <a:ext cx="766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(v)</a:t>
            </a:r>
            <a:endParaRPr lang="en-GB" altLang="en-US" sz="2400">
              <a:sym typeface="Symbol" pitchFamily="18" charset="2"/>
            </a:endParaRPr>
          </a:p>
        </p:txBody>
      </p:sp>
      <p:sp>
        <p:nvSpPr>
          <p:cNvPr id="14" name="Text Box 5"/>
          <p:cNvSpPr txBox="1">
            <a:spLocks noChangeArrowheads="1"/>
          </p:cNvSpPr>
          <p:nvPr/>
        </p:nvSpPr>
        <p:spPr bwMode="auto">
          <a:xfrm>
            <a:off x="452438" y="1676400"/>
            <a:ext cx="8767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Rearranging (iii)  and squaring both sides</a:t>
            </a:r>
            <a:endParaRPr lang="en-GB" altLang="en-US" sz="2400">
              <a:sym typeface="Symbol" pitchFamily="18" charset="2"/>
            </a:endParaRPr>
          </a:p>
        </p:txBody>
      </p:sp>
      <p:sp>
        <p:nvSpPr>
          <p:cNvPr id="15" name="Text Box 5"/>
          <p:cNvSpPr txBox="1">
            <a:spLocks noChangeArrowheads="1"/>
          </p:cNvSpPr>
          <p:nvPr/>
        </p:nvSpPr>
        <p:spPr bwMode="auto">
          <a:xfrm>
            <a:off x="457200" y="3276600"/>
            <a:ext cx="8767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Adding (iv) and (v)</a:t>
            </a:r>
            <a:endParaRPr lang="en-GB" altLang="en-US" sz="2400">
              <a:sym typeface="Symbol" pitchFamily="18" charset="2"/>
            </a:endParaRPr>
          </a:p>
        </p:txBody>
      </p:sp>
      <p:graphicFrame>
        <p:nvGraphicFramePr>
          <p:cNvPr id="33798" name="Object 6"/>
          <p:cNvGraphicFramePr>
            <a:graphicFrameLocks noChangeAspect="1"/>
          </p:cNvGraphicFramePr>
          <p:nvPr/>
        </p:nvGraphicFramePr>
        <p:xfrm>
          <a:off x="574675" y="3733800"/>
          <a:ext cx="6202363" cy="1143000"/>
        </p:xfrm>
        <a:graphic>
          <a:graphicData uri="http://schemas.openxmlformats.org/presentationml/2006/ole">
            <mc:AlternateContent xmlns:mc="http://schemas.openxmlformats.org/markup-compatibility/2006">
              <mc:Choice xmlns:v="urn:schemas-microsoft-com:vml" Requires="v">
                <p:oleObj spid="_x0000_s48159" name="Equation" r:id="rId7" imgW="2616200" imgH="482600" progId="Equation.3">
                  <p:embed/>
                </p:oleObj>
              </mc:Choice>
              <mc:Fallback>
                <p:oleObj name="Equation" r:id="rId7" imgW="2616200" imgH="482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675" y="3733800"/>
                        <a:ext cx="62023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5"/>
          <p:cNvSpPr txBox="1">
            <a:spLocks noChangeArrowheads="1"/>
          </p:cNvSpPr>
          <p:nvPr/>
        </p:nvSpPr>
        <p:spPr bwMode="auto">
          <a:xfrm>
            <a:off x="7234238" y="4114800"/>
            <a:ext cx="766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(vi)</a:t>
            </a:r>
            <a:endParaRPr lang="en-GB" altLang="en-US" sz="2400">
              <a:sym typeface="Symbol" pitchFamily="18" charset="2"/>
            </a:endParaRPr>
          </a:p>
        </p:txBody>
      </p:sp>
      <p:sp>
        <p:nvSpPr>
          <p:cNvPr id="19" name="Text Box 5"/>
          <p:cNvSpPr txBox="1">
            <a:spLocks noChangeArrowheads="1"/>
          </p:cNvSpPr>
          <p:nvPr/>
        </p:nvSpPr>
        <p:spPr bwMode="auto">
          <a:xfrm>
            <a:off x="609600" y="4979988"/>
            <a:ext cx="87677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From equation (i)</a:t>
            </a:r>
            <a:endParaRPr lang="en-GB" altLang="en-US" sz="2400">
              <a:sym typeface="Symbol" pitchFamily="18" charset="2"/>
            </a:endParaRPr>
          </a:p>
        </p:txBody>
      </p:sp>
      <p:graphicFrame>
        <p:nvGraphicFramePr>
          <p:cNvPr id="33799" name="Object 7"/>
          <p:cNvGraphicFramePr>
            <a:graphicFrameLocks noChangeAspect="1"/>
          </p:cNvGraphicFramePr>
          <p:nvPr/>
        </p:nvGraphicFramePr>
        <p:xfrm>
          <a:off x="1851025" y="5514975"/>
          <a:ext cx="4244975" cy="1114425"/>
        </p:xfrm>
        <a:graphic>
          <a:graphicData uri="http://schemas.openxmlformats.org/presentationml/2006/ole">
            <mc:AlternateContent xmlns:mc="http://schemas.openxmlformats.org/markup-compatibility/2006">
              <mc:Choice xmlns:v="urn:schemas-microsoft-com:vml" Requires="v">
                <p:oleObj spid="_x0000_s48160" name="Equation" r:id="rId9" imgW="1790700" imgH="469900" progId="Equation.3">
                  <p:embed/>
                </p:oleObj>
              </mc:Choice>
              <mc:Fallback>
                <p:oleObj name="Equation" r:id="rId9" imgW="1790700" imgH="4699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1025" y="5514975"/>
                        <a:ext cx="424497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32777"/>
                                        </p:tgtEl>
                                        <p:attrNameLst>
                                          <p:attrName>style.visibility</p:attrName>
                                        </p:attrNameLst>
                                      </p:cBhvr>
                                      <p:to>
                                        <p:strVal val="visible"/>
                                      </p:to>
                                    </p:set>
                                    <p:animEffect transition="in" filter="blinds(horizontal)">
                                      <p:cBhvr>
                                        <p:cTn id="10" dur="500"/>
                                        <p:tgtEl>
                                          <p:spTgt spid="3277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33798"/>
                                        </p:tgtEl>
                                        <p:attrNameLst>
                                          <p:attrName>style.visibility</p:attrName>
                                        </p:attrNameLst>
                                      </p:cBhvr>
                                      <p:to>
                                        <p:strVal val="visible"/>
                                      </p:to>
                                    </p:set>
                                    <p:animEffect transition="in" filter="blinds(horizontal)">
                                      <p:cBhvr>
                                        <p:cTn id="21" dur="500"/>
                                        <p:tgtEl>
                                          <p:spTgt spid="3379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par>
                                <p:cTn id="30" presetID="3" presetClass="entr" presetSubtype="10" fill="hold" nodeType="withEffect">
                                  <p:stCondLst>
                                    <p:cond delay="0"/>
                                  </p:stCondLst>
                                  <p:childTnLst>
                                    <p:set>
                                      <p:cBhvr>
                                        <p:cTn id="31" dur="1" fill="hold">
                                          <p:stCondLst>
                                            <p:cond delay="0"/>
                                          </p:stCondLst>
                                        </p:cTn>
                                        <p:tgtEl>
                                          <p:spTgt spid="33799"/>
                                        </p:tgtEl>
                                        <p:attrNameLst>
                                          <p:attrName>style.visibility</p:attrName>
                                        </p:attrNameLst>
                                      </p:cBhvr>
                                      <p:to>
                                        <p:strVal val="visible"/>
                                      </p:to>
                                    </p:set>
                                    <p:animEffect transition="in" filter="blinds(horizontal)">
                                      <p:cBhvr>
                                        <p:cTn id="32"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P spid="15" grpId="0"/>
      <p:bldP spid="1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5"/>
          <p:cNvSpPr txBox="1">
            <a:spLocks noChangeArrowheads="1"/>
          </p:cNvSpPr>
          <p:nvPr/>
        </p:nvSpPr>
        <p:spPr bwMode="auto">
          <a:xfrm>
            <a:off x="300038" y="76200"/>
            <a:ext cx="8767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On squaring, we get</a:t>
            </a:r>
            <a:endParaRPr lang="en-GB" altLang="en-US" sz="2400">
              <a:sym typeface="Symbol" pitchFamily="18" charset="2"/>
            </a:endParaRPr>
          </a:p>
        </p:txBody>
      </p:sp>
      <p:sp>
        <p:nvSpPr>
          <p:cNvPr id="15" name="Text Box 5"/>
          <p:cNvSpPr txBox="1">
            <a:spLocks noChangeArrowheads="1"/>
          </p:cNvSpPr>
          <p:nvPr/>
        </p:nvSpPr>
        <p:spPr bwMode="auto">
          <a:xfrm>
            <a:off x="228600" y="2236788"/>
            <a:ext cx="87677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Subtracting (vi) from (vii)</a:t>
            </a:r>
            <a:endParaRPr lang="en-GB" altLang="en-US" sz="2400">
              <a:sym typeface="Symbol" pitchFamily="18" charset="2"/>
            </a:endParaRPr>
          </a:p>
        </p:txBody>
      </p:sp>
      <p:sp>
        <p:nvSpPr>
          <p:cNvPr id="49156" name="Text Box 5"/>
          <p:cNvSpPr txBox="1">
            <a:spLocks noChangeArrowheads="1"/>
          </p:cNvSpPr>
          <p:nvPr/>
        </p:nvSpPr>
        <p:spPr bwMode="auto">
          <a:xfrm>
            <a:off x="8072438" y="1828800"/>
            <a:ext cx="766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(vii)</a:t>
            </a:r>
            <a:endParaRPr lang="en-GB" altLang="en-US" sz="2400">
              <a:sym typeface="Symbol" pitchFamily="18" charset="2"/>
            </a:endParaRPr>
          </a:p>
        </p:txBody>
      </p:sp>
      <p:graphicFrame>
        <p:nvGraphicFramePr>
          <p:cNvPr id="49157" name="Object 6"/>
          <p:cNvGraphicFramePr>
            <a:graphicFrameLocks noChangeAspect="1"/>
          </p:cNvGraphicFramePr>
          <p:nvPr/>
        </p:nvGraphicFramePr>
        <p:xfrm>
          <a:off x="214313" y="595313"/>
          <a:ext cx="8642350" cy="1141412"/>
        </p:xfrm>
        <a:graphic>
          <a:graphicData uri="http://schemas.openxmlformats.org/presentationml/2006/ole">
            <mc:AlternateContent xmlns:mc="http://schemas.openxmlformats.org/markup-compatibility/2006">
              <mc:Choice xmlns:v="urn:schemas-microsoft-com:vml" Requires="v">
                <p:oleObj spid="_x0000_s49177" name="Equation" r:id="rId3" imgW="3644900" imgH="482600" progId="Equation.3">
                  <p:embed/>
                </p:oleObj>
              </mc:Choice>
              <mc:Fallback>
                <p:oleObj name="Equation" r:id="rId3" imgW="3644900" imgH="482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595313"/>
                        <a:ext cx="8642350"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1931988" y="2743200"/>
          <a:ext cx="5510212" cy="992188"/>
        </p:xfrm>
        <a:graphic>
          <a:graphicData uri="http://schemas.openxmlformats.org/presentationml/2006/ole">
            <mc:AlternateContent xmlns:mc="http://schemas.openxmlformats.org/markup-compatibility/2006">
              <mc:Choice xmlns:v="urn:schemas-microsoft-com:vml" Requires="v">
                <p:oleObj spid="_x0000_s49178" name="Equation" r:id="rId5" imgW="2324100" imgH="419100" progId="Equation.3">
                  <p:embed/>
                </p:oleObj>
              </mc:Choice>
              <mc:Fallback>
                <p:oleObj name="Equation" r:id="rId5" imgW="23241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2743200"/>
                        <a:ext cx="5510212"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8"/>
          <p:cNvGraphicFramePr>
            <a:graphicFrameLocks noChangeAspect="1"/>
          </p:cNvGraphicFramePr>
          <p:nvPr/>
        </p:nvGraphicFramePr>
        <p:xfrm>
          <a:off x="2357438" y="3733800"/>
          <a:ext cx="4756150" cy="992188"/>
        </p:xfrm>
        <a:graphic>
          <a:graphicData uri="http://schemas.openxmlformats.org/presentationml/2006/ole">
            <mc:AlternateContent xmlns:mc="http://schemas.openxmlformats.org/markup-compatibility/2006">
              <mc:Choice xmlns:v="urn:schemas-microsoft-com:vml" Requires="v">
                <p:oleObj spid="_x0000_s49179" name="Equation" r:id="rId7" imgW="2006600" imgH="419100" progId="Equation.3">
                  <p:embed/>
                </p:oleObj>
              </mc:Choice>
              <mc:Fallback>
                <p:oleObj name="Equation" r:id="rId7" imgW="2006600" imgH="419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8" y="3733800"/>
                        <a:ext cx="47561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9"/>
          <p:cNvGraphicFramePr>
            <a:graphicFrameLocks noChangeAspect="1"/>
          </p:cNvGraphicFramePr>
          <p:nvPr/>
        </p:nvGraphicFramePr>
        <p:xfrm>
          <a:off x="2601913" y="4876800"/>
          <a:ext cx="4122737" cy="931863"/>
        </p:xfrm>
        <a:graphic>
          <a:graphicData uri="http://schemas.openxmlformats.org/presentationml/2006/ole">
            <mc:AlternateContent xmlns:mc="http://schemas.openxmlformats.org/markup-compatibility/2006">
              <mc:Choice xmlns:v="urn:schemas-microsoft-com:vml" Requires="v">
                <p:oleObj spid="_x0000_s49180" name="Equation" r:id="rId9" imgW="1739900" imgH="393700" progId="Equation.3">
                  <p:embed/>
                </p:oleObj>
              </mc:Choice>
              <mc:Fallback>
                <p:oleObj name="Equation" r:id="rId9" imgW="1739900" imgH="393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1913" y="4876800"/>
                        <a:ext cx="4122737"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3"/>
                                        </p:tgtEl>
                                        <p:attrNameLst>
                                          <p:attrName>style.visibility</p:attrName>
                                        </p:attrNameLst>
                                      </p:cBhvr>
                                      <p:to>
                                        <p:strVal val="visible"/>
                                      </p:to>
                                    </p:set>
                                    <p:animEffect transition="in" filter="blinds(horizontal)">
                                      <p:cBhvr>
                                        <p:cTn id="12" dur="500"/>
                                        <p:tgtEl>
                                          <p:spTgt spid="34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4"/>
                                        </p:tgtEl>
                                        <p:attrNameLst>
                                          <p:attrName>style.visibility</p:attrName>
                                        </p:attrNameLst>
                                      </p:cBhvr>
                                      <p:to>
                                        <p:strVal val="visible"/>
                                      </p:to>
                                    </p:set>
                                    <p:animEffect transition="in" filter="blinds(horizontal)">
                                      <p:cBhvr>
                                        <p:cTn id="17" dur="500"/>
                                        <p:tgtEl>
                                          <p:spTgt spid="348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25"/>
                                        </p:tgtEl>
                                        <p:attrNameLst>
                                          <p:attrName>style.visibility</p:attrName>
                                        </p:attrNameLst>
                                      </p:cBhvr>
                                      <p:to>
                                        <p:strVal val="visible"/>
                                      </p:to>
                                    </p:set>
                                    <p:animEffect transition="in" filter="blinds(horizontal)">
                                      <p:cBhvr>
                                        <p:cTn id="22"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5"/>
          <p:cNvSpPr txBox="1">
            <a:spLocks noChangeArrowheads="1"/>
          </p:cNvSpPr>
          <p:nvPr/>
        </p:nvSpPr>
        <p:spPr bwMode="auto">
          <a:xfrm>
            <a:off x="300038" y="255588"/>
            <a:ext cx="87677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But</a:t>
            </a:r>
            <a:endParaRPr lang="en-GB" altLang="en-US" sz="2400">
              <a:sym typeface="Symbol" pitchFamily="18" charset="2"/>
            </a:endParaRPr>
          </a:p>
        </p:txBody>
      </p:sp>
      <p:sp>
        <p:nvSpPr>
          <p:cNvPr id="15" name="Text Box 5"/>
          <p:cNvSpPr txBox="1">
            <a:spLocks noChangeArrowheads="1"/>
          </p:cNvSpPr>
          <p:nvPr/>
        </p:nvSpPr>
        <p:spPr bwMode="auto">
          <a:xfrm>
            <a:off x="452438" y="4495800"/>
            <a:ext cx="8767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         is the Compton Shift.</a:t>
            </a:r>
            <a:endParaRPr lang="en-GB" altLang="en-US" sz="2400">
              <a:sym typeface="Symbol" pitchFamily="18" charset="2"/>
            </a:endParaRPr>
          </a:p>
        </p:txBody>
      </p:sp>
      <p:graphicFrame>
        <p:nvGraphicFramePr>
          <p:cNvPr id="50180" name="Object 3"/>
          <p:cNvGraphicFramePr>
            <a:graphicFrameLocks noChangeAspect="1"/>
          </p:cNvGraphicFramePr>
          <p:nvPr/>
        </p:nvGraphicFramePr>
        <p:xfrm>
          <a:off x="1295400" y="58738"/>
          <a:ext cx="933450" cy="931862"/>
        </p:xfrm>
        <a:graphic>
          <a:graphicData uri="http://schemas.openxmlformats.org/presentationml/2006/ole">
            <mc:AlternateContent xmlns:mc="http://schemas.openxmlformats.org/markup-compatibility/2006">
              <mc:Choice xmlns:v="urn:schemas-microsoft-com:vml" Requires="v">
                <p:oleObj spid="_x0000_s50224" name="Equation" r:id="rId3" imgW="393529" imgH="393529" progId="Equation.3">
                  <p:embed/>
                </p:oleObj>
              </mc:Choice>
              <mc:Fallback>
                <p:oleObj name="Equation" r:id="rId3" imgW="393529"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8738"/>
                        <a:ext cx="933450"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5"/>
          <p:cNvGraphicFramePr>
            <a:graphicFrameLocks noChangeAspect="1"/>
          </p:cNvGraphicFramePr>
          <p:nvPr/>
        </p:nvGraphicFramePr>
        <p:xfrm>
          <a:off x="1752600" y="1066800"/>
          <a:ext cx="4273550" cy="1022350"/>
        </p:xfrm>
        <a:graphic>
          <a:graphicData uri="http://schemas.openxmlformats.org/presentationml/2006/ole">
            <mc:AlternateContent xmlns:mc="http://schemas.openxmlformats.org/markup-compatibility/2006">
              <mc:Choice xmlns:v="urn:schemas-microsoft-com:vml" Requires="v">
                <p:oleObj spid="_x0000_s50225" name="Equation" r:id="rId5" imgW="1803400" imgH="431800" progId="Equation.3">
                  <p:embed/>
                </p:oleObj>
              </mc:Choice>
              <mc:Fallback>
                <p:oleObj name="Equation" r:id="rId5" imgW="18034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066800"/>
                        <a:ext cx="427355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Text Box 5"/>
          <p:cNvSpPr txBox="1">
            <a:spLocks noChangeArrowheads="1"/>
          </p:cNvSpPr>
          <p:nvPr/>
        </p:nvSpPr>
        <p:spPr bwMode="auto">
          <a:xfrm>
            <a:off x="2438400" y="228600"/>
            <a:ext cx="1600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sym typeface="Symbol" pitchFamily="18" charset="2"/>
              </a:rPr>
              <a:t>and</a:t>
            </a:r>
          </a:p>
        </p:txBody>
      </p:sp>
      <p:graphicFrame>
        <p:nvGraphicFramePr>
          <p:cNvPr id="50183" name="Object 6"/>
          <p:cNvGraphicFramePr>
            <a:graphicFrameLocks noChangeAspect="1"/>
          </p:cNvGraphicFramePr>
          <p:nvPr/>
        </p:nvGraphicFramePr>
        <p:xfrm>
          <a:off x="3517900" y="58738"/>
          <a:ext cx="1023938" cy="931862"/>
        </p:xfrm>
        <a:graphic>
          <a:graphicData uri="http://schemas.openxmlformats.org/presentationml/2006/ole">
            <mc:AlternateContent xmlns:mc="http://schemas.openxmlformats.org/markup-compatibility/2006">
              <mc:Choice xmlns:v="urn:schemas-microsoft-com:vml" Requires="v">
                <p:oleObj spid="_x0000_s50226" name="Equation" r:id="rId7" imgW="431613" imgH="393529" progId="Equation.3">
                  <p:embed/>
                </p:oleObj>
              </mc:Choice>
              <mc:Fallback>
                <p:oleObj name="Equation" r:id="rId7" imgW="431613" imgH="39352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7900" y="58738"/>
                        <a:ext cx="1023938"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4" name="Text Box 5"/>
          <p:cNvSpPr txBox="1">
            <a:spLocks noChangeArrowheads="1"/>
          </p:cNvSpPr>
          <p:nvPr/>
        </p:nvSpPr>
        <p:spPr bwMode="auto">
          <a:xfrm>
            <a:off x="4876800" y="228600"/>
            <a:ext cx="1600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sym typeface="Symbol" pitchFamily="18" charset="2"/>
              </a:rPr>
              <a:t>So,</a:t>
            </a:r>
          </a:p>
        </p:txBody>
      </p:sp>
      <p:graphicFrame>
        <p:nvGraphicFramePr>
          <p:cNvPr id="35847" name="Object 7"/>
          <p:cNvGraphicFramePr>
            <a:graphicFrameLocks noChangeAspect="1"/>
          </p:cNvGraphicFramePr>
          <p:nvPr/>
        </p:nvGraphicFramePr>
        <p:xfrm>
          <a:off x="1820863" y="2286000"/>
          <a:ext cx="4122737" cy="1022350"/>
        </p:xfrm>
        <a:graphic>
          <a:graphicData uri="http://schemas.openxmlformats.org/presentationml/2006/ole">
            <mc:AlternateContent xmlns:mc="http://schemas.openxmlformats.org/markup-compatibility/2006">
              <mc:Choice xmlns:v="urn:schemas-microsoft-com:vml" Requires="v">
                <p:oleObj spid="_x0000_s50227" name="Equation" r:id="rId9" imgW="1739900" imgH="431800" progId="Equation.3">
                  <p:embed/>
                </p:oleObj>
              </mc:Choice>
              <mc:Fallback>
                <p:oleObj name="Equation" r:id="rId9" imgW="1739900" imgH="431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0863" y="2286000"/>
                        <a:ext cx="412273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2017713" y="3429000"/>
          <a:ext cx="4032250" cy="1022350"/>
        </p:xfrm>
        <a:graphic>
          <a:graphicData uri="http://schemas.openxmlformats.org/presentationml/2006/ole">
            <mc:AlternateContent xmlns:mc="http://schemas.openxmlformats.org/markup-compatibility/2006">
              <mc:Choice xmlns:v="urn:schemas-microsoft-com:vml" Requires="v">
                <p:oleObj spid="_x0000_s50228" name="Equation" r:id="rId11" imgW="1701800" imgH="431800" progId="Equation.3">
                  <p:embed/>
                </p:oleObj>
              </mc:Choice>
              <mc:Fallback>
                <p:oleObj name="Equation" r:id="rId11" imgW="17018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7713" y="3429000"/>
                        <a:ext cx="403225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p:cNvGraphicFramePr>
            <a:graphicFrameLocks noChangeAspect="1"/>
          </p:cNvGraphicFramePr>
          <p:nvPr/>
        </p:nvGraphicFramePr>
        <p:xfrm>
          <a:off x="685800" y="4495800"/>
          <a:ext cx="571500" cy="422275"/>
        </p:xfrm>
        <a:graphic>
          <a:graphicData uri="http://schemas.openxmlformats.org/presentationml/2006/ole">
            <mc:AlternateContent xmlns:mc="http://schemas.openxmlformats.org/markup-compatibility/2006">
              <mc:Choice xmlns:v="urn:schemas-microsoft-com:vml" Requires="v">
                <p:oleObj spid="_x0000_s50229" name="Equation" r:id="rId13" imgW="241091" imgH="177646" progId="Equation.3">
                  <p:embed/>
                </p:oleObj>
              </mc:Choice>
              <mc:Fallback>
                <p:oleObj name="Equation" r:id="rId13" imgW="241091" imgH="17764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44958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p:cNvGraphicFramePr>
            <a:graphicFrameLocks noChangeAspect="1"/>
          </p:cNvGraphicFramePr>
          <p:nvPr/>
        </p:nvGraphicFramePr>
        <p:xfrm>
          <a:off x="7772400" y="5257800"/>
          <a:ext cx="300038" cy="422275"/>
        </p:xfrm>
        <a:graphic>
          <a:graphicData uri="http://schemas.openxmlformats.org/presentationml/2006/ole">
            <mc:AlternateContent xmlns:mc="http://schemas.openxmlformats.org/markup-compatibility/2006">
              <mc:Choice xmlns:v="urn:schemas-microsoft-com:vml" Requires="v">
                <p:oleObj spid="_x0000_s50230" name="Equation" r:id="rId15" imgW="126725" imgH="177415" progId="Equation.3">
                  <p:embed/>
                </p:oleObj>
              </mc:Choice>
              <mc:Fallback>
                <p:oleObj name="Equation" r:id="rId15" imgW="126725" imgH="177415"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2400" y="5257800"/>
                        <a:ext cx="3000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5"/>
          <p:cNvSpPr txBox="1">
            <a:spLocks noChangeArrowheads="1"/>
          </p:cNvSpPr>
          <p:nvPr/>
        </p:nvSpPr>
        <p:spPr bwMode="auto">
          <a:xfrm>
            <a:off x="304800" y="487680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400"/>
              <a:t>It neither depends on the incident wavelength nor on the scattering material. It only on the scattering angle i.e. </a:t>
            </a:r>
            <a:endParaRPr lang="en-US" altLang="en-US" sz="2400"/>
          </a:p>
          <a:p>
            <a:pPr algn="just" eaLnBrk="1" hangingPunct="1">
              <a:spcBef>
                <a:spcPct val="0"/>
              </a:spcBef>
              <a:buFontTx/>
              <a:buNone/>
            </a:pPr>
            <a:endParaRPr lang="en-GB" altLang="en-US" sz="2400">
              <a:sym typeface="Symbol" pitchFamily="18" charset="2"/>
            </a:endParaRPr>
          </a:p>
        </p:txBody>
      </p:sp>
      <p:sp>
        <p:nvSpPr>
          <p:cNvPr id="22" name="Text Box 5"/>
          <p:cNvSpPr txBox="1">
            <a:spLocks noChangeArrowheads="1"/>
          </p:cNvSpPr>
          <p:nvPr/>
        </p:nvSpPr>
        <p:spPr bwMode="auto">
          <a:xfrm>
            <a:off x="304800" y="571500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400"/>
              <a:t>              is called the Compton wavelength of the electron </a:t>
            </a:r>
          </a:p>
          <a:p>
            <a:pPr algn="just" eaLnBrk="1" hangingPunct="1">
              <a:spcBef>
                <a:spcPct val="0"/>
              </a:spcBef>
              <a:buFontTx/>
              <a:buNone/>
            </a:pPr>
            <a:r>
              <a:rPr lang="en-GB" altLang="en-US" sz="2400"/>
              <a:t>                  and its value is 0.0243 Å.</a:t>
            </a:r>
            <a:endParaRPr lang="en-GB" altLang="en-US" sz="2400">
              <a:sym typeface="Symbol" pitchFamily="18" charset="2"/>
            </a:endParaRPr>
          </a:p>
        </p:txBody>
      </p:sp>
      <p:graphicFrame>
        <p:nvGraphicFramePr>
          <p:cNvPr id="35851" name="Object 11"/>
          <p:cNvGraphicFramePr>
            <a:graphicFrameLocks noChangeAspect="1"/>
          </p:cNvGraphicFramePr>
          <p:nvPr/>
        </p:nvGraphicFramePr>
        <p:xfrm>
          <a:off x="763588" y="5603875"/>
          <a:ext cx="722312" cy="1025525"/>
        </p:xfrm>
        <a:graphic>
          <a:graphicData uri="http://schemas.openxmlformats.org/presentationml/2006/ole">
            <mc:AlternateContent xmlns:mc="http://schemas.openxmlformats.org/markup-compatibility/2006">
              <mc:Choice xmlns:v="urn:schemas-microsoft-com:vml" Requires="v">
                <p:oleObj spid="_x0000_s50231" name="Equation" r:id="rId17" imgW="304668" imgH="431613" progId="Equation.3">
                  <p:embed/>
                </p:oleObj>
              </mc:Choice>
              <mc:Fallback>
                <p:oleObj name="Equation" r:id="rId17" imgW="304668" imgH="431613"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3588" y="5603875"/>
                        <a:ext cx="722312"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5"/>
                                        </p:tgtEl>
                                        <p:attrNameLst>
                                          <p:attrName>style.visibility</p:attrName>
                                        </p:attrNameLst>
                                      </p:cBhvr>
                                      <p:to>
                                        <p:strVal val="visible"/>
                                      </p:to>
                                    </p:set>
                                    <p:animEffect transition="in" filter="blinds(horizontal)">
                                      <p:cBhvr>
                                        <p:cTn id="7" dur="500"/>
                                        <p:tgtEl>
                                          <p:spTgt spid="34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7"/>
                                        </p:tgtEl>
                                        <p:attrNameLst>
                                          <p:attrName>style.visibility</p:attrName>
                                        </p:attrNameLst>
                                      </p:cBhvr>
                                      <p:to>
                                        <p:strVal val="visible"/>
                                      </p:to>
                                    </p:set>
                                    <p:animEffect transition="in" filter="blinds(horizontal)">
                                      <p:cBhvr>
                                        <p:cTn id="12" dur="500"/>
                                        <p:tgtEl>
                                          <p:spTgt spid="35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8"/>
                                        </p:tgtEl>
                                        <p:attrNameLst>
                                          <p:attrName>style.visibility</p:attrName>
                                        </p:attrNameLst>
                                      </p:cBhvr>
                                      <p:to>
                                        <p:strVal val="visible"/>
                                      </p:to>
                                    </p:set>
                                    <p:animEffect transition="in" filter="blinds(horizontal)">
                                      <p:cBhvr>
                                        <p:cTn id="17" dur="500"/>
                                        <p:tgtEl>
                                          <p:spTgt spid="35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849"/>
                                        </p:tgtEl>
                                        <p:attrNameLst>
                                          <p:attrName>style.visibility</p:attrName>
                                        </p:attrNameLst>
                                      </p:cBhvr>
                                      <p:to>
                                        <p:strVal val="visible"/>
                                      </p:to>
                                    </p:set>
                                    <p:animEffect transition="in" filter="blinds(horizontal)">
                                      <p:cBhvr>
                                        <p:cTn id="22" dur="500"/>
                                        <p:tgtEl>
                                          <p:spTgt spid="35849"/>
                                        </p:tgtEl>
                                      </p:cBhvr>
                                    </p:animEffect>
                                  </p:childTnLst>
                                </p:cTn>
                              </p:par>
                              <p:par>
                                <p:cTn id="23" presetID="3" presetClass="entr" presetSubtype="10" fill="hold"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blinds(horizontal)">
                                      <p:cBhvr>
                                        <p:cTn id="25" dur="500"/>
                                        <p:tgtEl>
                                          <p:spTgt spid="15">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5850"/>
                                        </p:tgtEl>
                                        <p:attrNameLst>
                                          <p:attrName>style.visibility</p:attrName>
                                        </p:attrNameLst>
                                      </p:cBhvr>
                                      <p:to>
                                        <p:strVal val="visible"/>
                                      </p:to>
                                    </p:set>
                                    <p:animEffect transition="in" filter="blinds(horizontal)">
                                      <p:cBhvr>
                                        <p:cTn id="30" dur="500"/>
                                        <p:tgtEl>
                                          <p:spTgt spid="3585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5851"/>
                                        </p:tgtEl>
                                        <p:attrNameLst>
                                          <p:attrName>style.visibility</p:attrName>
                                        </p:attrNameLst>
                                      </p:cBhvr>
                                      <p:to>
                                        <p:strVal val="visible"/>
                                      </p:to>
                                    </p:set>
                                    <p:animEffect transition="in" filter="blinds(horizontal)">
                                      <p:cBhvr>
                                        <p:cTn id="38" dur="500"/>
                                        <p:tgtEl>
                                          <p:spTgt spid="3585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an0007"/>
          <p:cNvPicPr>
            <a:picLocks noChangeAspect="1" noChangeArrowheads="1"/>
          </p:cNvPicPr>
          <p:nvPr/>
        </p:nvPicPr>
        <p:blipFill>
          <a:blip r:embed="rId3">
            <a:extLst>
              <a:ext uri="{28A0092B-C50C-407E-A947-70E740481C1C}">
                <a14:useLocalDpi xmlns:a14="http://schemas.microsoft.com/office/drawing/2010/main" val="0"/>
              </a:ext>
            </a:extLst>
          </a:blip>
          <a:srcRect r="5069" b="17740"/>
          <a:stretch>
            <a:fillRect/>
          </a:stretch>
        </p:blipFill>
        <p:spPr bwMode="auto">
          <a:xfrm>
            <a:off x="4618038" y="1295400"/>
            <a:ext cx="4525962" cy="504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p:cNvSpPr>
            <a:spLocks noGrp="1"/>
          </p:cNvSpPr>
          <p:nvPr>
            <p:ph type="title"/>
          </p:nvPr>
        </p:nvSpPr>
        <p:spPr>
          <a:xfrm>
            <a:off x="457200" y="-228600"/>
            <a:ext cx="8229600" cy="1143000"/>
          </a:xfrm>
        </p:spPr>
        <p:txBody>
          <a:bodyPr/>
          <a:lstStyle/>
          <a:p>
            <a:r>
              <a:rPr lang="en-US" altLang="en-US" sz="3200" b="1" smtClean="0"/>
              <a:t>Experimental Verification</a:t>
            </a:r>
          </a:p>
        </p:txBody>
      </p:sp>
      <p:grpSp>
        <p:nvGrpSpPr>
          <p:cNvPr id="51204" name="Group 30"/>
          <p:cNvGrpSpPr>
            <a:grpSpLocks/>
          </p:cNvGrpSpPr>
          <p:nvPr/>
        </p:nvGrpSpPr>
        <p:grpSpPr bwMode="auto">
          <a:xfrm>
            <a:off x="-107950" y="304800"/>
            <a:ext cx="5289550" cy="3810000"/>
            <a:chOff x="-183547" y="248848"/>
            <a:chExt cx="5288947" cy="3810000"/>
          </a:xfrm>
        </p:grpSpPr>
        <p:sp>
          <p:nvSpPr>
            <p:cNvPr id="21" name="Notched Right Arrow 20"/>
            <p:cNvSpPr/>
            <p:nvPr/>
          </p:nvSpPr>
          <p:spPr>
            <a:xfrm>
              <a:off x="152965" y="1849048"/>
              <a:ext cx="457148"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13" name="Text Box 19"/>
            <p:cNvSpPr txBox="1">
              <a:spLocks noChangeArrowheads="1"/>
            </p:cNvSpPr>
            <p:nvPr/>
          </p:nvSpPr>
          <p:spPr bwMode="auto">
            <a:xfrm>
              <a:off x="76200" y="1143000"/>
              <a:ext cx="18261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t>Monochromatic </a:t>
              </a:r>
            </a:p>
            <a:p>
              <a:pPr eaLnBrk="1" hangingPunct="1">
                <a:spcBef>
                  <a:spcPct val="0"/>
                </a:spcBef>
                <a:buFontTx/>
                <a:buNone/>
              </a:pPr>
              <a:r>
                <a:rPr lang="en-GB" altLang="en-US" sz="1800"/>
                <a:t>X-ray Source</a:t>
              </a:r>
            </a:p>
          </p:txBody>
        </p:sp>
        <p:sp>
          <p:nvSpPr>
            <p:cNvPr id="26" name="Arc 25"/>
            <p:cNvSpPr/>
            <p:nvPr/>
          </p:nvSpPr>
          <p:spPr>
            <a:xfrm rot="2416929">
              <a:off x="-183547" y="248848"/>
              <a:ext cx="3580992" cy="3810000"/>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51215" name="Group 29"/>
            <p:cNvGrpSpPr>
              <a:grpSpLocks/>
            </p:cNvGrpSpPr>
            <p:nvPr/>
          </p:nvGrpSpPr>
          <p:grpSpPr bwMode="auto">
            <a:xfrm>
              <a:off x="609599" y="914400"/>
              <a:ext cx="4495801" cy="1981200"/>
              <a:chOff x="609599" y="914400"/>
              <a:chExt cx="4495801" cy="1981200"/>
            </a:xfrm>
          </p:grpSpPr>
          <p:grpSp>
            <p:nvGrpSpPr>
              <p:cNvPr id="51216" name="Group 19"/>
              <p:cNvGrpSpPr>
                <a:grpSpLocks/>
              </p:cNvGrpSpPr>
              <p:nvPr/>
            </p:nvGrpSpPr>
            <p:grpSpPr bwMode="auto">
              <a:xfrm>
                <a:off x="609599" y="914400"/>
                <a:ext cx="2362201" cy="1239448"/>
                <a:chOff x="2133598" y="1114425"/>
                <a:chExt cx="2362201" cy="1239448"/>
              </a:xfrm>
            </p:grpSpPr>
            <p:sp>
              <p:nvSpPr>
                <p:cNvPr id="51221" name="Line 12"/>
                <p:cNvSpPr>
                  <a:spLocks noChangeShapeType="1"/>
                </p:cNvSpPr>
                <p:nvPr/>
              </p:nvSpPr>
              <p:spPr bwMode="auto">
                <a:xfrm flipV="1">
                  <a:off x="2133598" y="2324100"/>
                  <a:ext cx="2362201"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22" name="Oval 16"/>
                <p:cNvSpPr>
                  <a:spLocks noChangeArrowheads="1"/>
                </p:cNvSpPr>
                <p:nvPr/>
              </p:nvSpPr>
              <p:spPr bwMode="auto">
                <a:xfrm>
                  <a:off x="4076700" y="1414463"/>
                  <a:ext cx="227013" cy="227013"/>
                </a:xfrm>
                <a:prstGeom prst="ellipse">
                  <a:avLst/>
                </a:prstGeom>
                <a:solidFill>
                  <a:srgbClr val="80008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p>
              </p:txBody>
            </p:sp>
            <p:sp>
              <p:nvSpPr>
                <p:cNvPr id="51223" name="Line 17"/>
                <p:cNvSpPr>
                  <a:spLocks noChangeShapeType="1"/>
                </p:cNvSpPr>
                <p:nvPr/>
              </p:nvSpPr>
              <p:spPr bwMode="auto">
                <a:xfrm rot="-1817358">
                  <a:off x="3249613" y="1835150"/>
                  <a:ext cx="849313" cy="9525"/>
                </a:xfrm>
                <a:prstGeom prst="line">
                  <a:avLst/>
                </a:prstGeom>
                <a:noFill/>
                <a:ln w="38100">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4" name="Line 18"/>
                <p:cNvSpPr>
                  <a:spLocks noChangeShapeType="1"/>
                </p:cNvSpPr>
                <p:nvPr/>
              </p:nvSpPr>
              <p:spPr bwMode="auto">
                <a:xfrm flipV="1">
                  <a:off x="2960688" y="2019300"/>
                  <a:ext cx="407988" cy="225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25" name="Text Box 19"/>
                <p:cNvSpPr txBox="1">
                  <a:spLocks noChangeArrowheads="1"/>
                </p:cNvSpPr>
                <p:nvPr/>
              </p:nvSpPr>
              <p:spPr bwMode="auto">
                <a:xfrm>
                  <a:off x="3428999" y="1114425"/>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t>photon</a:t>
                  </a:r>
                </a:p>
              </p:txBody>
            </p:sp>
            <p:sp>
              <p:nvSpPr>
                <p:cNvPr id="51226" name="Text Box 21"/>
                <p:cNvSpPr txBox="1">
                  <a:spLocks noChangeArrowheads="1"/>
                </p:cNvSpPr>
                <p:nvPr/>
              </p:nvSpPr>
              <p:spPr bwMode="auto">
                <a:xfrm>
                  <a:off x="3233738" y="198454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sym typeface="Symbol" pitchFamily="18" charset="2"/>
                    </a:rPr>
                    <a:t>θ</a:t>
                  </a:r>
                </a:p>
              </p:txBody>
            </p:sp>
          </p:grpSp>
          <p:sp>
            <p:nvSpPr>
              <p:cNvPr id="23" name="Round Single Corner Rectangle 22"/>
              <p:cNvSpPr/>
              <p:nvPr/>
            </p:nvSpPr>
            <p:spPr>
              <a:xfrm>
                <a:off x="1295835" y="1980811"/>
                <a:ext cx="304765" cy="2286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18" name="Text Box 19"/>
              <p:cNvSpPr txBox="1">
                <a:spLocks noChangeArrowheads="1"/>
              </p:cNvSpPr>
              <p:nvPr/>
            </p:nvSpPr>
            <p:spPr bwMode="auto">
              <a:xfrm>
                <a:off x="987876" y="2249269"/>
                <a:ext cx="1069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t>Graphite</a:t>
                </a:r>
              </a:p>
              <a:p>
                <a:pPr eaLnBrk="1" hangingPunct="1">
                  <a:spcBef>
                    <a:spcPct val="0"/>
                  </a:spcBef>
                  <a:buFontTx/>
                  <a:buNone/>
                </a:pPr>
                <a:r>
                  <a:rPr lang="en-GB" altLang="en-US" sz="1800"/>
                  <a:t> target</a:t>
                </a:r>
              </a:p>
            </p:txBody>
          </p:sp>
          <p:sp>
            <p:nvSpPr>
              <p:cNvPr id="27" name="Rounded Rectangle 26"/>
              <p:cNvSpPr/>
              <p:nvPr/>
            </p:nvSpPr>
            <p:spPr>
              <a:xfrm rot="19791517">
                <a:off x="2976806" y="939411"/>
                <a:ext cx="474608" cy="263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20" name="Text Box 19"/>
              <p:cNvSpPr txBox="1">
                <a:spLocks noChangeArrowheads="1"/>
              </p:cNvSpPr>
              <p:nvPr/>
            </p:nvSpPr>
            <p:spPr bwMode="auto">
              <a:xfrm>
                <a:off x="3462963" y="914400"/>
                <a:ext cx="1642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1800"/>
                  <a:t>Bragg’s X-ray </a:t>
                </a:r>
              </a:p>
              <a:p>
                <a:pPr eaLnBrk="1" hangingPunct="1">
                  <a:spcBef>
                    <a:spcPct val="0"/>
                  </a:spcBef>
                  <a:buFontTx/>
                  <a:buNone/>
                </a:pPr>
                <a:r>
                  <a:rPr lang="en-GB" altLang="en-US" sz="1800"/>
                  <a:t>Spectrometer</a:t>
                </a:r>
              </a:p>
            </p:txBody>
          </p:sp>
        </p:grpSp>
      </p:grpSp>
      <p:sp>
        <p:nvSpPr>
          <p:cNvPr id="32" name="Text Box 5"/>
          <p:cNvSpPr txBox="1">
            <a:spLocks noChangeArrowheads="1"/>
          </p:cNvSpPr>
          <p:nvPr/>
        </p:nvSpPr>
        <p:spPr bwMode="auto">
          <a:xfrm>
            <a:off x="76200" y="3581400"/>
            <a:ext cx="487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200"/>
              <a:t>1. One peak is found at same position. This is unmodified radiation</a:t>
            </a:r>
            <a:endParaRPr lang="en-GB" altLang="en-US" sz="2200">
              <a:sym typeface="Symbol" pitchFamily="18" charset="2"/>
            </a:endParaRPr>
          </a:p>
        </p:txBody>
      </p:sp>
      <p:sp>
        <p:nvSpPr>
          <p:cNvPr id="33" name="Text Box 5"/>
          <p:cNvSpPr txBox="1">
            <a:spLocks noChangeArrowheads="1"/>
          </p:cNvSpPr>
          <p:nvPr/>
        </p:nvSpPr>
        <p:spPr bwMode="auto">
          <a:xfrm>
            <a:off x="76200" y="4343400"/>
            <a:ext cx="487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200"/>
              <a:t>2. Other peak is found at higher wavelength. This is modified signal of low energy.</a:t>
            </a:r>
            <a:endParaRPr lang="en-GB" altLang="en-US" sz="2200">
              <a:sym typeface="Symbol" pitchFamily="18" charset="2"/>
            </a:endParaRPr>
          </a:p>
        </p:txBody>
      </p:sp>
      <p:sp>
        <p:nvSpPr>
          <p:cNvPr id="34" name="Text Box 5"/>
          <p:cNvSpPr txBox="1">
            <a:spLocks noChangeArrowheads="1"/>
          </p:cNvSpPr>
          <p:nvPr/>
        </p:nvSpPr>
        <p:spPr bwMode="auto">
          <a:xfrm>
            <a:off x="76200" y="5486400"/>
            <a:ext cx="487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200"/>
              <a:t>3.        increases with increase in    .</a:t>
            </a:r>
            <a:endParaRPr lang="en-GB" altLang="en-US" sz="2200">
              <a:sym typeface="Symbol" pitchFamily="18" charset="2"/>
            </a:endParaRPr>
          </a:p>
        </p:txBody>
      </p:sp>
      <p:graphicFrame>
        <p:nvGraphicFramePr>
          <p:cNvPr id="36866" name="Object 2"/>
          <p:cNvGraphicFramePr>
            <a:graphicFrameLocks noChangeAspect="1"/>
          </p:cNvGraphicFramePr>
          <p:nvPr/>
        </p:nvGraphicFramePr>
        <p:xfrm>
          <a:off x="457200" y="5486400"/>
          <a:ext cx="571500" cy="422275"/>
        </p:xfrm>
        <a:graphic>
          <a:graphicData uri="http://schemas.openxmlformats.org/presentationml/2006/ole">
            <mc:AlternateContent xmlns:mc="http://schemas.openxmlformats.org/markup-compatibility/2006">
              <mc:Choice xmlns:v="urn:schemas-microsoft-com:vml" Requires="v">
                <p:oleObj spid="_x0000_s51239" name="Equation" r:id="rId4" imgW="241091" imgH="177646" progId="Equation.3">
                  <p:embed/>
                </p:oleObj>
              </mc:Choice>
              <mc:Fallback>
                <p:oleObj name="Equation" r:id="rId4" imgW="241091" imgH="17764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4864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7" name="Object 3"/>
          <p:cNvGraphicFramePr>
            <a:graphicFrameLocks noChangeAspect="1"/>
          </p:cNvGraphicFramePr>
          <p:nvPr/>
        </p:nvGraphicFramePr>
        <p:xfrm>
          <a:off x="4271963" y="5486400"/>
          <a:ext cx="300037" cy="422275"/>
        </p:xfrm>
        <a:graphic>
          <a:graphicData uri="http://schemas.openxmlformats.org/presentationml/2006/ole">
            <mc:AlternateContent xmlns:mc="http://schemas.openxmlformats.org/markup-compatibility/2006">
              <mc:Choice xmlns:v="urn:schemas-microsoft-com:vml" Requires="v">
                <p:oleObj spid="_x0000_s51240" name="Equation" r:id="rId6" imgW="126725" imgH="177415" progId="Equation.3">
                  <p:embed/>
                </p:oleObj>
              </mc:Choice>
              <mc:Fallback>
                <p:oleObj name="Equation" r:id="rId6" imgW="126725" imgH="17741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1963" y="5486400"/>
                        <a:ext cx="3000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4"/>
          <p:cNvGraphicFramePr>
            <a:graphicFrameLocks noChangeAspect="1"/>
          </p:cNvGraphicFramePr>
          <p:nvPr/>
        </p:nvGraphicFramePr>
        <p:xfrm>
          <a:off x="6667500" y="5105400"/>
          <a:ext cx="571500" cy="422275"/>
        </p:xfrm>
        <a:graphic>
          <a:graphicData uri="http://schemas.openxmlformats.org/presentationml/2006/ole">
            <mc:AlternateContent xmlns:mc="http://schemas.openxmlformats.org/markup-compatibility/2006">
              <mc:Choice xmlns:v="urn:schemas-microsoft-com:vml" Requires="v">
                <p:oleObj spid="_x0000_s51241" name="Equation" r:id="rId8" imgW="241091" imgH="177646" progId="Equation.3">
                  <p:embed/>
                </p:oleObj>
              </mc:Choice>
              <mc:Fallback>
                <p:oleObj name="Equation" r:id="rId8" imgW="241091" imgH="1776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0" y="51054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9" name="Straight Arrow Connector 38"/>
          <p:cNvCxnSpPr/>
          <p:nvPr/>
        </p:nvCxnSpPr>
        <p:spPr>
          <a:xfrm>
            <a:off x="6172200" y="5486400"/>
            <a:ext cx="13716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866"/>
                                        </p:tgtEl>
                                        <p:attrNameLst>
                                          <p:attrName>style.visibility</p:attrName>
                                        </p:attrNameLst>
                                      </p:cBhvr>
                                      <p:to>
                                        <p:strVal val="visible"/>
                                      </p:to>
                                    </p:set>
                                    <p:animEffect transition="in" filter="blinds(horizontal)">
                                      <p:cBhvr>
                                        <p:cTn id="22" dur="500"/>
                                        <p:tgtEl>
                                          <p:spTgt spid="36866"/>
                                        </p:tgtEl>
                                      </p:cBhvr>
                                    </p:animEffect>
                                  </p:childTnLst>
                                </p:cTn>
                              </p:par>
                              <p:par>
                                <p:cTn id="23" presetID="3" presetClass="entr" presetSubtype="10" fill="hold" nodeType="withEffect">
                                  <p:stCondLst>
                                    <p:cond delay="0"/>
                                  </p:stCondLst>
                                  <p:childTnLst>
                                    <p:set>
                                      <p:cBhvr>
                                        <p:cTn id="24" dur="1" fill="hold">
                                          <p:stCondLst>
                                            <p:cond delay="0"/>
                                          </p:stCondLst>
                                        </p:cTn>
                                        <p:tgtEl>
                                          <p:spTgt spid="36867"/>
                                        </p:tgtEl>
                                        <p:attrNameLst>
                                          <p:attrName>style.visibility</p:attrName>
                                        </p:attrNameLst>
                                      </p:cBhvr>
                                      <p:to>
                                        <p:strVal val="visible"/>
                                      </p:to>
                                    </p:set>
                                    <p:animEffect transition="in" filter="blinds(horizontal)">
                                      <p:cBhvr>
                                        <p:cTn id="25" dur="500"/>
                                        <p:tgtEl>
                                          <p:spTgt spid="3686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linds(horizontal)">
                                      <p:cBhvr>
                                        <p:cTn id="28" dur="500"/>
                                        <p:tgtEl>
                                          <p:spTgt spid="34"/>
                                        </p:tgtEl>
                                      </p:cBhvr>
                                    </p:animEffect>
                                  </p:childTnLst>
                                </p:cTn>
                              </p:par>
                              <p:par>
                                <p:cTn id="29" presetID="3" presetClass="entr" presetSubtype="10" fill="hold" nodeType="withEffect">
                                  <p:stCondLst>
                                    <p:cond delay="0"/>
                                  </p:stCondLst>
                                  <p:childTnLst>
                                    <p:set>
                                      <p:cBhvr>
                                        <p:cTn id="30" dur="1" fill="hold">
                                          <p:stCondLst>
                                            <p:cond delay="0"/>
                                          </p:stCondLst>
                                        </p:cTn>
                                        <p:tgtEl>
                                          <p:spTgt spid="36868"/>
                                        </p:tgtEl>
                                        <p:attrNameLst>
                                          <p:attrName>style.visibility</p:attrName>
                                        </p:attrNameLst>
                                      </p:cBhvr>
                                      <p:to>
                                        <p:strVal val="visible"/>
                                      </p:to>
                                    </p:set>
                                    <p:animEffect transition="in" filter="blinds(horizontal)">
                                      <p:cBhvr>
                                        <p:cTn id="31" dur="500"/>
                                        <p:tgtEl>
                                          <p:spTgt spid="36868"/>
                                        </p:tgtEl>
                                      </p:cBhvr>
                                    </p:animEffect>
                                  </p:childTnLst>
                                </p:cTn>
                              </p:par>
                              <p:par>
                                <p:cTn id="32" presetID="3" presetClass="entr" presetSubtype="1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5"/>
          <p:cNvSpPr txBox="1">
            <a:spLocks noChangeArrowheads="1"/>
          </p:cNvSpPr>
          <p:nvPr/>
        </p:nvSpPr>
        <p:spPr bwMode="auto">
          <a:xfrm>
            <a:off x="4872038" y="1295400"/>
            <a:ext cx="381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0.0243 (1- cos</a:t>
            </a:r>
            <a:r>
              <a:rPr lang="el-GR" altLang="en-US" sz="2400"/>
              <a:t>θ</a:t>
            </a:r>
            <a:r>
              <a:rPr lang="en-US" altLang="en-US" sz="2400"/>
              <a:t>) </a:t>
            </a:r>
            <a:r>
              <a:rPr lang="en-GB" altLang="en-US" sz="2400"/>
              <a:t>Å</a:t>
            </a:r>
            <a:endParaRPr lang="en-GB" altLang="en-US" sz="2400">
              <a:sym typeface="Symbol" pitchFamily="18" charset="2"/>
            </a:endParaRPr>
          </a:p>
        </p:txBody>
      </p:sp>
      <p:graphicFrame>
        <p:nvGraphicFramePr>
          <p:cNvPr id="52227" name="Object 6"/>
          <p:cNvGraphicFramePr>
            <a:graphicFrameLocks noChangeAspect="1"/>
          </p:cNvGraphicFramePr>
          <p:nvPr/>
        </p:nvGraphicFramePr>
        <p:xfrm>
          <a:off x="1600200" y="1066800"/>
          <a:ext cx="3251200" cy="1022350"/>
        </p:xfrm>
        <a:graphic>
          <a:graphicData uri="http://schemas.openxmlformats.org/presentationml/2006/ole">
            <mc:AlternateContent xmlns:mc="http://schemas.openxmlformats.org/markup-compatibility/2006">
              <mc:Choice xmlns:v="urn:schemas-microsoft-com:vml" Requires="v">
                <p:oleObj spid="_x0000_s52268" name="Equation" r:id="rId3" imgW="1371600" imgH="431800" progId="Equation.3">
                  <p:embed/>
                </p:oleObj>
              </mc:Choice>
              <mc:Fallback>
                <p:oleObj name="Equation" r:id="rId3" imgW="13716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066800"/>
                        <a:ext cx="32512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7"/>
          <p:cNvGraphicFramePr>
            <a:graphicFrameLocks noChangeAspect="1"/>
          </p:cNvGraphicFramePr>
          <p:nvPr/>
        </p:nvGraphicFramePr>
        <p:xfrm>
          <a:off x="2347913" y="2819400"/>
          <a:ext cx="1233487" cy="542925"/>
        </p:xfrm>
        <a:graphic>
          <a:graphicData uri="http://schemas.openxmlformats.org/presentationml/2006/ole">
            <mc:AlternateContent xmlns:mc="http://schemas.openxmlformats.org/markup-compatibility/2006">
              <mc:Choice xmlns:v="urn:schemas-microsoft-com:vml" Requires="v">
                <p:oleObj spid="_x0000_s52269" name="Equation" r:id="rId5" imgW="520700" imgH="228600" progId="Equation.3">
                  <p:embed/>
                </p:oleObj>
              </mc:Choice>
              <mc:Fallback>
                <p:oleObj name="Equation" r:id="rId5" imgW="5207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7913" y="2819400"/>
                        <a:ext cx="12334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8"/>
          <p:cNvGraphicFramePr>
            <a:graphicFrameLocks noChangeAspect="1"/>
          </p:cNvGraphicFramePr>
          <p:nvPr/>
        </p:nvGraphicFramePr>
        <p:xfrm>
          <a:off x="4114800" y="4419600"/>
          <a:ext cx="571500" cy="422275"/>
        </p:xfrm>
        <a:graphic>
          <a:graphicData uri="http://schemas.openxmlformats.org/presentationml/2006/ole">
            <mc:AlternateContent xmlns:mc="http://schemas.openxmlformats.org/markup-compatibility/2006">
              <mc:Choice xmlns:v="urn:schemas-microsoft-com:vml" Requires="v">
                <p:oleObj spid="_x0000_s52270" name="Equation" r:id="rId7" imgW="241091" imgH="177646" progId="Equation.3">
                  <p:embed/>
                </p:oleObj>
              </mc:Choice>
              <mc:Fallback>
                <p:oleObj name="Equation" r:id="rId7" imgW="241091" imgH="17764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44196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5"/>
          <p:cNvSpPr txBox="1">
            <a:spLocks noChangeArrowheads="1"/>
          </p:cNvSpPr>
          <p:nvPr/>
        </p:nvSpPr>
        <p:spPr bwMode="auto">
          <a:xfrm>
            <a:off x="228600" y="342900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GB" altLang="en-US" sz="2400"/>
              <a:t>So Compton effect can be observed only for radiation having wavelength of few Å.</a:t>
            </a:r>
            <a:endParaRPr lang="en-GB" altLang="en-US" sz="2400">
              <a:sym typeface="Symbol" pitchFamily="18" charset="2"/>
            </a:endParaRPr>
          </a:p>
        </p:txBody>
      </p:sp>
      <p:sp>
        <p:nvSpPr>
          <p:cNvPr id="52231" name="Title 1"/>
          <p:cNvSpPr>
            <a:spLocks noGrp="1"/>
          </p:cNvSpPr>
          <p:nvPr>
            <p:ph type="title"/>
          </p:nvPr>
        </p:nvSpPr>
        <p:spPr>
          <a:xfrm>
            <a:off x="457200" y="-76200"/>
            <a:ext cx="8382000" cy="1143000"/>
          </a:xfrm>
        </p:spPr>
        <p:txBody>
          <a:bodyPr/>
          <a:lstStyle/>
          <a:p>
            <a:r>
              <a:rPr lang="en-US" altLang="en-US" sz="2800" b="1" smtClean="0"/>
              <a:t>Compton effect can’t observed in Visible Light</a:t>
            </a:r>
          </a:p>
        </p:txBody>
      </p:sp>
      <p:sp>
        <p:nvSpPr>
          <p:cNvPr id="17" name="Text Box 5"/>
          <p:cNvSpPr txBox="1">
            <a:spLocks noChangeArrowheads="1"/>
          </p:cNvSpPr>
          <p:nvPr/>
        </p:nvSpPr>
        <p:spPr bwMode="auto">
          <a:xfrm>
            <a:off x="1295400" y="2209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is maximum when (1- cos</a:t>
            </a:r>
            <a:r>
              <a:rPr lang="el-GR" altLang="en-US" sz="2400"/>
              <a:t>θ</a:t>
            </a:r>
            <a:r>
              <a:rPr lang="en-US" altLang="en-US" sz="2400"/>
              <a:t>) is maximum i.e. 2.</a:t>
            </a:r>
            <a:endParaRPr lang="en-GB" altLang="en-US" sz="2400">
              <a:sym typeface="Symbol" pitchFamily="18" charset="2"/>
            </a:endParaRPr>
          </a:p>
        </p:txBody>
      </p:sp>
      <p:graphicFrame>
        <p:nvGraphicFramePr>
          <p:cNvPr id="37898" name="Object 10"/>
          <p:cNvGraphicFramePr>
            <a:graphicFrameLocks noChangeAspect="1"/>
          </p:cNvGraphicFramePr>
          <p:nvPr/>
        </p:nvGraphicFramePr>
        <p:xfrm>
          <a:off x="762000" y="2209800"/>
          <a:ext cx="571500" cy="422275"/>
        </p:xfrm>
        <a:graphic>
          <a:graphicData uri="http://schemas.openxmlformats.org/presentationml/2006/ole">
            <mc:AlternateContent xmlns:mc="http://schemas.openxmlformats.org/markup-compatibility/2006">
              <mc:Choice xmlns:v="urn:schemas-microsoft-com:vml" Requires="v">
                <p:oleObj spid="_x0000_s52271" name="Equation" r:id="rId9" imgW="241091" imgH="177646" progId="Equation.3">
                  <p:embed/>
                </p:oleObj>
              </mc:Choice>
              <mc:Fallback>
                <p:oleObj name="Equation" r:id="rId9" imgW="241091" imgH="17764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22098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5"/>
          <p:cNvSpPr txBox="1">
            <a:spLocks noChangeArrowheads="1"/>
          </p:cNvSpPr>
          <p:nvPr/>
        </p:nvSpPr>
        <p:spPr bwMode="auto">
          <a:xfrm>
            <a:off x="3657600" y="2819400"/>
            <a:ext cx="381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0.05</a:t>
            </a:r>
            <a:r>
              <a:rPr lang="en-US" altLang="en-US" sz="2400"/>
              <a:t> </a:t>
            </a:r>
            <a:r>
              <a:rPr lang="en-GB" altLang="en-US" sz="2400"/>
              <a:t>Å </a:t>
            </a:r>
            <a:endParaRPr lang="en-GB" altLang="en-US" sz="2400">
              <a:sym typeface="Symbol" pitchFamily="18" charset="2"/>
            </a:endParaRPr>
          </a:p>
        </p:txBody>
      </p:sp>
      <p:sp>
        <p:nvSpPr>
          <p:cNvPr id="21" name="Text Box 5"/>
          <p:cNvSpPr txBox="1">
            <a:spLocks noChangeArrowheads="1"/>
          </p:cNvSpPr>
          <p:nvPr/>
        </p:nvSpPr>
        <p:spPr bwMode="auto">
          <a:xfrm>
            <a:off x="1676400" y="44196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For        1Å                  ~ 1%</a:t>
            </a:r>
            <a:endParaRPr lang="en-GB" altLang="en-US" sz="2400">
              <a:sym typeface="Symbol" pitchFamily="18" charset="2"/>
            </a:endParaRPr>
          </a:p>
        </p:txBody>
      </p:sp>
      <p:graphicFrame>
        <p:nvGraphicFramePr>
          <p:cNvPr id="37899" name="Object 11"/>
          <p:cNvGraphicFramePr>
            <a:graphicFrameLocks noChangeAspect="1"/>
          </p:cNvGraphicFramePr>
          <p:nvPr/>
        </p:nvGraphicFramePr>
        <p:xfrm>
          <a:off x="4686300" y="5140325"/>
          <a:ext cx="571500" cy="422275"/>
        </p:xfrm>
        <a:graphic>
          <a:graphicData uri="http://schemas.openxmlformats.org/presentationml/2006/ole">
            <mc:AlternateContent xmlns:mc="http://schemas.openxmlformats.org/markup-compatibility/2006">
              <mc:Choice xmlns:v="urn:schemas-microsoft-com:vml" Requires="v">
                <p:oleObj spid="_x0000_s52272" name="Equation" r:id="rId11" imgW="241091" imgH="177646" progId="Equation.3">
                  <p:embed/>
                </p:oleObj>
              </mc:Choice>
              <mc:Fallback>
                <p:oleObj name="Equation" r:id="rId11" imgW="241091" imgH="177646"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6300" y="5140325"/>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2217738" y="5105400"/>
          <a:ext cx="601662" cy="422275"/>
        </p:xfrm>
        <a:graphic>
          <a:graphicData uri="http://schemas.openxmlformats.org/presentationml/2006/ole">
            <mc:AlternateContent xmlns:mc="http://schemas.openxmlformats.org/markup-compatibility/2006">
              <mc:Choice xmlns:v="urn:schemas-microsoft-com:vml" Requires="v">
                <p:oleObj spid="_x0000_s52273" name="Equation" r:id="rId13" imgW="253670" imgH="177569" progId="Equation.3">
                  <p:embed/>
                </p:oleObj>
              </mc:Choice>
              <mc:Fallback>
                <p:oleObj name="Equation" r:id="rId13" imgW="253670" imgH="17756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7738" y="5105400"/>
                        <a:ext cx="60166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1" name="Object 13"/>
          <p:cNvGraphicFramePr>
            <a:graphicFrameLocks noChangeAspect="1"/>
          </p:cNvGraphicFramePr>
          <p:nvPr/>
        </p:nvGraphicFramePr>
        <p:xfrm>
          <a:off x="2209800" y="4419600"/>
          <a:ext cx="601663" cy="422275"/>
        </p:xfrm>
        <a:graphic>
          <a:graphicData uri="http://schemas.openxmlformats.org/presentationml/2006/ole">
            <mc:AlternateContent xmlns:mc="http://schemas.openxmlformats.org/markup-compatibility/2006">
              <mc:Choice xmlns:v="urn:schemas-microsoft-com:vml" Requires="v">
                <p:oleObj spid="_x0000_s52274" name="Equation" r:id="rId15" imgW="253670" imgH="177569" progId="Equation.3">
                  <p:embed/>
                </p:oleObj>
              </mc:Choice>
              <mc:Fallback>
                <p:oleObj name="Equation" r:id="rId15" imgW="253670" imgH="177569"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4419600"/>
                        <a:ext cx="6016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5"/>
          <p:cNvSpPr txBox="1">
            <a:spLocks noChangeArrowheads="1"/>
          </p:cNvSpPr>
          <p:nvPr/>
        </p:nvSpPr>
        <p:spPr bwMode="auto">
          <a:xfrm>
            <a:off x="1676400" y="5105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For        5000Å                  ~ 0.001% (undetectable)</a:t>
            </a:r>
            <a:endParaRPr lang="en-GB" altLang="en-US" sz="24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8"/>
                                        </p:tgtEl>
                                        <p:attrNameLst>
                                          <p:attrName>style.visibility</p:attrName>
                                        </p:attrNameLst>
                                      </p:cBhvr>
                                      <p:to>
                                        <p:strVal val="visible"/>
                                      </p:to>
                                    </p:set>
                                    <p:animEffect transition="in" filter="blinds(horizontal)">
                                      <p:cBhvr>
                                        <p:cTn id="7" dur="500"/>
                                        <p:tgtEl>
                                          <p:spTgt spid="378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5849"/>
                                        </p:tgtEl>
                                        <p:attrNameLst>
                                          <p:attrName>style.visibility</p:attrName>
                                        </p:attrNameLst>
                                      </p:cBhvr>
                                      <p:to>
                                        <p:strVal val="visible"/>
                                      </p:to>
                                    </p:set>
                                    <p:animEffect transition="in" filter="blinds(horizontal)">
                                      <p:cBhvr>
                                        <p:cTn id="15" dur="500"/>
                                        <p:tgtEl>
                                          <p:spTgt spid="3584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7901"/>
                                        </p:tgtEl>
                                        <p:attrNameLst>
                                          <p:attrName>style.visibility</p:attrName>
                                        </p:attrNameLst>
                                      </p:cBhvr>
                                      <p:to>
                                        <p:strVal val="visible"/>
                                      </p:to>
                                    </p:set>
                                    <p:animEffect transition="in" filter="blinds(horizontal)">
                                      <p:cBhvr>
                                        <p:cTn id="28" dur="500"/>
                                        <p:tgtEl>
                                          <p:spTgt spid="3790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nodeType="withEffect">
                                  <p:stCondLst>
                                    <p:cond delay="0"/>
                                  </p:stCondLst>
                                  <p:childTnLst>
                                    <p:set>
                                      <p:cBhvr>
                                        <p:cTn id="33" dur="1" fill="hold">
                                          <p:stCondLst>
                                            <p:cond delay="0"/>
                                          </p:stCondLst>
                                        </p:cTn>
                                        <p:tgtEl>
                                          <p:spTgt spid="35850"/>
                                        </p:tgtEl>
                                        <p:attrNameLst>
                                          <p:attrName>style.visibility</p:attrName>
                                        </p:attrNameLst>
                                      </p:cBhvr>
                                      <p:to>
                                        <p:strVal val="visible"/>
                                      </p:to>
                                    </p:set>
                                    <p:animEffect transition="in" filter="blinds(horizontal)">
                                      <p:cBhvr>
                                        <p:cTn id="34" dur="500"/>
                                        <p:tgtEl>
                                          <p:spTgt spid="358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37899"/>
                                        </p:tgtEl>
                                        <p:attrNameLst>
                                          <p:attrName>style.visibility</p:attrName>
                                        </p:attrNameLst>
                                      </p:cBhvr>
                                      <p:to>
                                        <p:strVal val="visible"/>
                                      </p:to>
                                    </p:set>
                                    <p:animEffect transition="in" filter="blinds(horizontal)">
                                      <p:cBhvr>
                                        <p:cTn id="42" dur="500"/>
                                        <p:tgtEl>
                                          <p:spTgt spid="37899"/>
                                        </p:tgtEl>
                                      </p:cBhvr>
                                    </p:animEffect>
                                  </p:childTnLst>
                                </p:cTn>
                              </p:par>
                              <p:par>
                                <p:cTn id="43" presetID="3" presetClass="entr" presetSubtype="10" fill="hold" nodeType="withEffect">
                                  <p:stCondLst>
                                    <p:cond delay="0"/>
                                  </p:stCondLst>
                                  <p:childTnLst>
                                    <p:set>
                                      <p:cBhvr>
                                        <p:cTn id="44" dur="1" fill="hold">
                                          <p:stCondLst>
                                            <p:cond delay="0"/>
                                          </p:stCondLst>
                                        </p:cTn>
                                        <p:tgtEl>
                                          <p:spTgt spid="37900"/>
                                        </p:tgtEl>
                                        <p:attrNameLst>
                                          <p:attrName>style.visibility</p:attrName>
                                        </p:attrNameLst>
                                      </p:cBhvr>
                                      <p:to>
                                        <p:strVal val="visible"/>
                                      </p:to>
                                    </p:set>
                                    <p:animEffect transition="in" filter="blinds(horizontal)">
                                      <p:cBhvr>
                                        <p:cTn id="45" dur="500"/>
                                        <p:tgtEl>
                                          <p:spTgt spid="37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20" grpId="0"/>
      <p:bldP spid="21"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152400"/>
            <a:ext cx="8229600" cy="639763"/>
          </a:xfrm>
        </p:spPr>
        <p:txBody>
          <a:bodyPr/>
          <a:lstStyle/>
          <a:p>
            <a:r>
              <a:rPr lang="en-US" altLang="en-US" sz="3000" b="1" smtClean="0"/>
              <a:t>Pair Production</a:t>
            </a:r>
          </a:p>
        </p:txBody>
      </p:sp>
      <p:sp>
        <p:nvSpPr>
          <p:cNvPr id="18" name="Content Placeholder 2"/>
          <p:cNvSpPr txBox="1">
            <a:spLocks/>
          </p:cNvSpPr>
          <p:nvPr/>
        </p:nvSpPr>
        <p:spPr bwMode="auto">
          <a:xfrm>
            <a:off x="76200" y="1066800"/>
            <a:ext cx="8686800" cy="1676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When a photon (electromagnetic energy) of sufficient energy passes near the field of nucleus, it materializes into an electron and positron. This phenomenon is known as pair production.</a:t>
            </a:r>
          </a:p>
        </p:txBody>
      </p:sp>
      <p:sp>
        <p:nvSpPr>
          <p:cNvPr id="8" name="Content Placeholder 2"/>
          <p:cNvSpPr txBox="1">
            <a:spLocks/>
          </p:cNvSpPr>
          <p:nvPr/>
        </p:nvSpPr>
        <p:spPr bwMode="auto">
          <a:xfrm>
            <a:off x="-76200" y="4648200"/>
            <a:ext cx="8686800" cy="914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In this process charge, energy and momentum remains conserved prior and after the production of pair.</a:t>
            </a:r>
            <a:endParaRPr lang="en-US" sz="2400" b="1" kern="0" dirty="0">
              <a:solidFill>
                <a:schemeClr val="accent2">
                  <a:lumMod val="75000"/>
                </a:schemeClr>
              </a:solidFill>
              <a:latin typeface="+mn-lt"/>
              <a:cs typeface="+mn-cs"/>
            </a:endParaRPr>
          </a:p>
        </p:txBody>
      </p:sp>
      <p:sp>
        <p:nvSpPr>
          <p:cNvPr id="6" name="Freeform 9"/>
          <p:cNvSpPr>
            <a:spLocks/>
          </p:cNvSpPr>
          <p:nvPr/>
        </p:nvSpPr>
        <p:spPr bwMode="auto">
          <a:xfrm>
            <a:off x="1524000" y="2971800"/>
            <a:ext cx="1371600" cy="571500"/>
          </a:xfrm>
          <a:custGeom>
            <a:avLst/>
            <a:gdLst>
              <a:gd name="T0" fmla="*/ 0 w 912"/>
              <a:gd name="T1" fmla="*/ 2147483647 h 360"/>
              <a:gd name="T2" fmla="*/ 2147483647 w 912"/>
              <a:gd name="T3" fmla="*/ 2147483647 h 360"/>
              <a:gd name="T4" fmla="*/ 2147483647 w 912"/>
              <a:gd name="T5" fmla="*/ 2147483647 h 360"/>
              <a:gd name="T6" fmla="*/ 2147483647 w 912"/>
              <a:gd name="T7" fmla="*/ 2147483647 h 360"/>
              <a:gd name="T8" fmla="*/ 2147483647 w 912"/>
              <a:gd name="T9" fmla="*/ 2147483647 h 360"/>
              <a:gd name="T10" fmla="*/ 2147483647 w 912"/>
              <a:gd name="T11" fmla="*/ 2147483647 h 360"/>
              <a:gd name="T12" fmla="*/ 2147483647 w 912"/>
              <a:gd name="T13" fmla="*/ 2147483647 h 360"/>
              <a:gd name="T14" fmla="*/ 2147483647 w 912"/>
              <a:gd name="T15" fmla="*/ 2147483647 h 360"/>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360"/>
              <a:gd name="T26" fmla="*/ 912 w 912"/>
              <a:gd name="T27" fmla="*/ 360 h 3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360">
                <a:moveTo>
                  <a:pt x="0" y="296"/>
                </a:moveTo>
                <a:cubicBezTo>
                  <a:pt x="28" y="156"/>
                  <a:pt x="56" y="16"/>
                  <a:pt x="96" y="8"/>
                </a:cubicBezTo>
                <a:cubicBezTo>
                  <a:pt x="136" y="0"/>
                  <a:pt x="200" y="240"/>
                  <a:pt x="240" y="248"/>
                </a:cubicBezTo>
                <a:cubicBezTo>
                  <a:pt x="280" y="256"/>
                  <a:pt x="304" y="40"/>
                  <a:pt x="336" y="56"/>
                </a:cubicBezTo>
                <a:cubicBezTo>
                  <a:pt x="368" y="72"/>
                  <a:pt x="400" y="328"/>
                  <a:pt x="432" y="344"/>
                </a:cubicBezTo>
                <a:cubicBezTo>
                  <a:pt x="464" y="360"/>
                  <a:pt x="480" y="168"/>
                  <a:pt x="528" y="152"/>
                </a:cubicBezTo>
                <a:cubicBezTo>
                  <a:pt x="576" y="136"/>
                  <a:pt x="656" y="240"/>
                  <a:pt x="720" y="248"/>
                </a:cubicBezTo>
                <a:cubicBezTo>
                  <a:pt x="784" y="256"/>
                  <a:pt x="848" y="228"/>
                  <a:pt x="912" y="200"/>
                </a:cubicBezTo>
              </a:path>
            </a:pathLst>
          </a:custGeom>
          <a:noFill/>
          <a:ln w="57150" cmpd="sng">
            <a:solidFill>
              <a:srgbClr val="FA3C72"/>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Oval 6"/>
          <p:cNvSpPr/>
          <p:nvPr/>
        </p:nvSpPr>
        <p:spPr>
          <a:xfrm>
            <a:off x="3352800" y="3295650"/>
            <a:ext cx="38100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Arrow Connector 8"/>
          <p:cNvCxnSpPr/>
          <p:nvPr/>
        </p:nvCxnSpPr>
        <p:spPr>
          <a:xfrm flipV="1">
            <a:off x="3810000" y="2590800"/>
            <a:ext cx="1600200" cy="876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0" y="3486150"/>
            <a:ext cx="1524000" cy="4762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410200" y="38862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5486400" y="2514600"/>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 Box 19"/>
          <p:cNvSpPr txBox="1">
            <a:spLocks noChangeArrowheads="1"/>
          </p:cNvSpPr>
          <p:nvPr/>
        </p:nvSpPr>
        <p:spPr bwMode="auto">
          <a:xfrm>
            <a:off x="1374775" y="3621088"/>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000"/>
              <a:t>Photon</a:t>
            </a:r>
          </a:p>
        </p:txBody>
      </p:sp>
      <p:sp>
        <p:nvSpPr>
          <p:cNvPr id="19" name="Text Box 19"/>
          <p:cNvSpPr txBox="1">
            <a:spLocks noChangeArrowheads="1"/>
          </p:cNvSpPr>
          <p:nvPr/>
        </p:nvSpPr>
        <p:spPr bwMode="auto">
          <a:xfrm>
            <a:off x="2819400" y="3790950"/>
            <a:ext cx="177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000"/>
              <a:t>Nucleus (+ve)</a:t>
            </a:r>
          </a:p>
        </p:txBody>
      </p:sp>
      <p:graphicFrame>
        <p:nvGraphicFramePr>
          <p:cNvPr id="37898" name="Object 10"/>
          <p:cNvGraphicFramePr>
            <a:graphicFrameLocks noChangeAspect="1"/>
          </p:cNvGraphicFramePr>
          <p:nvPr/>
        </p:nvGraphicFramePr>
        <p:xfrm>
          <a:off x="5827713" y="2438400"/>
          <a:ext cx="420687" cy="482600"/>
        </p:xfrm>
        <a:graphic>
          <a:graphicData uri="http://schemas.openxmlformats.org/presentationml/2006/ole">
            <mc:AlternateContent xmlns:mc="http://schemas.openxmlformats.org/markup-compatibility/2006">
              <mc:Choice xmlns:v="urn:schemas-microsoft-com:vml" Requires="v">
                <p:oleObj spid="_x0000_s53271" name="Equation" r:id="rId3" imgW="177569" imgH="202936" progId="Equation.3">
                  <p:embed/>
                </p:oleObj>
              </mc:Choice>
              <mc:Fallback>
                <p:oleObj name="Equation" r:id="rId3" imgW="177569" imgH="202936"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13" y="2438400"/>
                        <a:ext cx="420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0"/>
          <p:cNvGraphicFramePr>
            <a:graphicFrameLocks noChangeAspect="1"/>
          </p:cNvGraphicFramePr>
          <p:nvPr/>
        </p:nvGraphicFramePr>
        <p:xfrm>
          <a:off x="5675313" y="3784600"/>
          <a:ext cx="420687" cy="482600"/>
        </p:xfrm>
        <a:graphic>
          <a:graphicData uri="http://schemas.openxmlformats.org/presentationml/2006/ole">
            <mc:AlternateContent xmlns:mc="http://schemas.openxmlformats.org/markup-compatibility/2006">
              <mc:Choice xmlns:v="urn:schemas-microsoft-com:vml" Requires="v">
                <p:oleObj spid="_x0000_s53272" name="Equation" r:id="rId5" imgW="177569" imgH="202936" progId="Equation.3">
                  <p:embed/>
                </p:oleObj>
              </mc:Choice>
              <mc:Fallback>
                <p:oleObj name="Equation" r:id="rId5" imgW="177569" imgH="20293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313" y="3784600"/>
                        <a:ext cx="420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nodeType="withEffect">
                                  <p:stCondLst>
                                    <p:cond delay="0"/>
                                  </p:stCondLst>
                                  <p:childTnLst>
                                    <p:set>
                                      <p:cBhvr>
                                        <p:cTn id="34" dur="1" fill="hold">
                                          <p:stCondLst>
                                            <p:cond delay="0"/>
                                          </p:stCondLst>
                                        </p:cTn>
                                        <p:tgtEl>
                                          <p:spTgt spid="37898"/>
                                        </p:tgtEl>
                                        <p:attrNameLst>
                                          <p:attrName>style.visibility</p:attrName>
                                        </p:attrNameLst>
                                      </p:cBhvr>
                                      <p:to>
                                        <p:strVal val="visible"/>
                                      </p:to>
                                    </p:set>
                                    <p:animEffect transition="in" filter="blinds(horizontal)">
                                      <p:cBhvr>
                                        <p:cTn id="35" dur="500"/>
                                        <p:tgtEl>
                                          <p:spTgt spid="37898"/>
                                        </p:tgtEl>
                                      </p:cBhvr>
                                    </p:animEffect>
                                  </p:childTnLst>
                                </p:cTn>
                              </p:par>
                              <p:par>
                                <p:cTn id="36" presetID="3" presetClass="entr" presetSubtype="1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6" grpId="0" animBg="1"/>
      <p:bldP spid="7" grpId="0" animBg="1"/>
      <p:bldP spid="12" grpId="0" animBg="1"/>
      <p:bldP spid="13" grpId="0" animBg="1"/>
      <p:bldP spid="14"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76200" y="2286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rest mass energy of an electron or positron is 0.51 MeV (according to E = </a:t>
            </a:r>
            <a:r>
              <a:rPr lang="en-US" sz="2400" kern="0" dirty="0" smtClean="0">
                <a:latin typeface="+mn-lt"/>
                <a:cs typeface="+mn-cs"/>
              </a:rPr>
              <a:t>m</a:t>
            </a:r>
            <a:r>
              <a:rPr lang="en-US" sz="2400" kern="0" baseline="-25000" dirty="0" smtClean="0">
                <a:latin typeface="+mn-lt"/>
                <a:cs typeface="+mn-cs"/>
              </a:rPr>
              <a:t>0</a:t>
            </a:r>
            <a:r>
              <a:rPr lang="en-US" sz="2400" kern="0" dirty="0" smtClean="0">
                <a:latin typeface="+mn-lt"/>
                <a:cs typeface="+mn-cs"/>
              </a:rPr>
              <a:t>c</a:t>
            </a:r>
            <a:r>
              <a:rPr lang="en-US" sz="2400" kern="0" baseline="30000" dirty="0" smtClean="0">
                <a:latin typeface="+mn-lt"/>
                <a:cs typeface="+mn-cs"/>
              </a:rPr>
              <a:t>2</a:t>
            </a:r>
            <a:r>
              <a:rPr lang="en-US" sz="2400" kern="0" dirty="0">
                <a:latin typeface="+mn-lt"/>
                <a:cs typeface="+mn-cs"/>
              </a:rPr>
              <a:t>). </a:t>
            </a:r>
          </a:p>
        </p:txBody>
      </p:sp>
      <p:sp>
        <p:nvSpPr>
          <p:cNvPr id="19" name="Content Placeholder 2"/>
          <p:cNvSpPr txBox="1">
            <a:spLocks/>
          </p:cNvSpPr>
          <p:nvPr/>
        </p:nvSpPr>
        <p:spPr bwMode="auto">
          <a:xfrm>
            <a:off x="76200" y="11430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minimum energy required for pair production is 1.02 </a:t>
            </a:r>
            <a:r>
              <a:rPr lang="en-US" sz="2400" kern="0" dirty="0" err="1">
                <a:latin typeface="+mn-lt"/>
                <a:cs typeface="+mn-cs"/>
              </a:rPr>
              <a:t>MeV</a:t>
            </a:r>
            <a:r>
              <a:rPr lang="en-US" sz="2400" kern="0" dirty="0">
                <a:latin typeface="+mn-lt"/>
                <a:cs typeface="+mn-cs"/>
              </a:rPr>
              <a:t>.</a:t>
            </a:r>
          </a:p>
        </p:txBody>
      </p:sp>
      <p:sp>
        <p:nvSpPr>
          <p:cNvPr id="20" name="Content Placeholder 2"/>
          <p:cNvSpPr txBox="1">
            <a:spLocks/>
          </p:cNvSpPr>
          <p:nvPr/>
        </p:nvSpPr>
        <p:spPr bwMode="auto">
          <a:xfrm>
            <a:off x="76200" y="20574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Any additional photon energy becomes the kinetic energy of the electron and positron.</a:t>
            </a:r>
          </a:p>
        </p:txBody>
      </p:sp>
      <p:sp>
        <p:nvSpPr>
          <p:cNvPr id="21" name="Content Placeholder 2"/>
          <p:cNvSpPr txBox="1">
            <a:spLocks/>
          </p:cNvSpPr>
          <p:nvPr/>
        </p:nvSpPr>
        <p:spPr bwMode="auto">
          <a:xfrm>
            <a:off x="76200" y="2971800"/>
            <a:ext cx="8686800" cy="1371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corresponding maximum photon wavelength is 1.2 pm. Electromagnetic waves with such wavelengths are called gamma rays       .  </a:t>
            </a:r>
          </a:p>
        </p:txBody>
      </p:sp>
      <p:graphicFrame>
        <p:nvGraphicFramePr>
          <p:cNvPr id="37898" name="Object 10"/>
          <p:cNvGraphicFramePr>
            <a:graphicFrameLocks noChangeAspect="1"/>
          </p:cNvGraphicFramePr>
          <p:nvPr/>
        </p:nvGraphicFramePr>
        <p:xfrm>
          <a:off x="2382838" y="3676650"/>
          <a:ext cx="569912" cy="482600"/>
        </p:xfrm>
        <a:graphic>
          <a:graphicData uri="http://schemas.openxmlformats.org/presentationml/2006/ole">
            <mc:AlternateContent xmlns:mc="http://schemas.openxmlformats.org/markup-compatibility/2006">
              <mc:Choice xmlns:v="urn:schemas-microsoft-com:vml" Requires="v">
                <p:oleObj spid="_x0000_s54283" name="Equation" r:id="rId3" imgW="241195" imgH="203112" progId="Equation.3">
                  <p:embed/>
                </p:oleObj>
              </mc:Choice>
              <mc:Fallback>
                <p:oleObj name="Equation" r:id="rId3" imgW="241195" imgH="203112"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838" y="3676650"/>
                        <a:ext cx="5699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8"/>
                                        </p:tgtEl>
                                        <p:attrNameLst>
                                          <p:attrName>style.visibility</p:attrName>
                                        </p:attrNameLst>
                                      </p:cBhvr>
                                      <p:to>
                                        <p:strVal val="visible"/>
                                      </p:to>
                                    </p:set>
                                    <p:animEffect transition="in" filter="blinds(horizontal)">
                                      <p:cBhvr>
                                        <p:cTn id="17" dur="500"/>
                                        <p:tgtEl>
                                          <p:spTgt spid="3789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4</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723900"/>
            <a:ext cx="75342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31257160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76200"/>
            <a:ext cx="8229600" cy="1143000"/>
          </a:xfrm>
        </p:spPr>
        <p:txBody>
          <a:bodyPr/>
          <a:lstStyle/>
          <a:p>
            <a:r>
              <a:rPr lang="en-US" altLang="en-US" sz="3200" b="1" smtClean="0"/>
              <a:t>Pair Annihilation</a:t>
            </a:r>
          </a:p>
        </p:txBody>
      </p:sp>
      <p:sp>
        <p:nvSpPr>
          <p:cNvPr id="31" name="Content Placeholder 2"/>
          <p:cNvSpPr txBox="1">
            <a:spLocks/>
          </p:cNvSpPr>
          <p:nvPr/>
        </p:nvSpPr>
        <p:spPr bwMode="auto">
          <a:xfrm>
            <a:off x="76200" y="1066800"/>
            <a:ext cx="8686800" cy="1676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When an electron and positron interact with each other due to their opposite charge, both the particle can annihilate converting their mass into electromagnetic energy in the form of two     - rays photon.</a:t>
            </a:r>
          </a:p>
        </p:txBody>
      </p:sp>
      <p:graphicFrame>
        <p:nvGraphicFramePr>
          <p:cNvPr id="55300" name="Object 10"/>
          <p:cNvGraphicFramePr>
            <a:graphicFrameLocks noChangeAspect="1"/>
          </p:cNvGraphicFramePr>
          <p:nvPr/>
        </p:nvGraphicFramePr>
        <p:xfrm>
          <a:off x="2209800" y="2254250"/>
          <a:ext cx="300038" cy="392113"/>
        </p:xfrm>
        <a:graphic>
          <a:graphicData uri="http://schemas.openxmlformats.org/presentationml/2006/ole">
            <mc:AlternateContent xmlns:mc="http://schemas.openxmlformats.org/markup-compatibility/2006">
              <mc:Choice xmlns:v="urn:schemas-microsoft-com:vml" Requires="v">
                <p:oleObj spid="_x0000_s55316" name="Equation" r:id="rId3" imgW="126780" imgH="164814" progId="Equation.3">
                  <p:embed/>
                </p:oleObj>
              </mc:Choice>
              <mc:Fallback>
                <p:oleObj name="Equation" r:id="rId3" imgW="126780" imgH="164814"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54250"/>
                        <a:ext cx="300038"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
          <p:cNvGraphicFramePr>
            <a:graphicFrameLocks noChangeAspect="1"/>
          </p:cNvGraphicFramePr>
          <p:nvPr/>
        </p:nvGraphicFramePr>
        <p:xfrm>
          <a:off x="3024188" y="2743200"/>
          <a:ext cx="2309812" cy="542925"/>
        </p:xfrm>
        <a:graphic>
          <a:graphicData uri="http://schemas.openxmlformats.org/presentationml/2006/ole">
            <mc:AlternateContent xmlns:mc="http://schemas.openxmlformats.org/markup-compatibility/2006">
              <mc:Choice xmlns:v="urn:schemas-microsoft-com:vml" Requires="v">
                <p:oleObj spid="_x0000_s55317" name="Equation" r:id="rId5" imgW="977900" imgH="228600" progId="Equation.3">
                  <p:embed/>
                </p:oleObj>
              </mc:Choice>
              <mc:Fallback>
                <p:oleObj name="Equation" r:id="rId5" imgW="977900" imgH="228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2743200"/>
                        <a:ext cx="2309812"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Content Placeholder 2"/>
          <p:cNvSpPr txBox="1">
            <a:spLocks/>
          </p:cNvSpPr>
          <p:nvPr/>
        </p:nvSpPr>
        <p:spPr bwMode="auto">
          <a:xfrm>
            <a:off x="76200" y="3429000"/>
            <a:ext cx="8686800" cy="1676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Charge, energy and momentum are again conversed. Two                          - photons are produced (each of energy 0.51 </a:t>
            </a:r>
            <a:r>
              <a:rPr lang="en-US" sz="2400" kern="0" dirty="0" err="1">
                <a:latin typeface="+mn-lt"/>
                <a:cs typeface="+mn-cs"/>
              </a:rPr>
              <a:t>MeV</a:t>
            </a:r>
            <a:r>
              <a:rPr lang="en-US" sz="2400" kern="0" dirty="0">
                <a:latin typeface="+mn-lt"/>
                <a:cs typeface="+mn-cs"/>
              </a:rPr>
              <a:t> plus half the K.E. of the particles) to conserve the momentum.</a:t>
            </a:r>
          </a:p>
        </p:txBody>
      </p:sp>
      <p:graphicFrame>
        <p:nvGraphicFramePr>
          <p:cNvPr id="6" name="Object 10"/>
          <p:cNvGraphicFramePr>
            <a:graphicFrameLocks noChangeAspect="1"/>
          </p:cNvGraphicFramePr>
          <p:nvPr/>
        </p:nvGraphicFramePr>
        <p:xfrm>
          <a:off x="381000" y="3886200"/>
          <a:ext cx="300038" cy="392113"/>
        </p:xfrm>
        <a:graphic>
          <a:graphicData uri="http://schemas.openxmlformats.org/presentationml/2006/ole">
            <mc:AlternateContent xmlns:mc="http://schemas.openxmlformats.org/markup-compatibility/2006">
              <mc:Choice xmlns:v="urn:schemas-microsoft-com:vml" Requires="v">
                <p:oleObj spid="_x0000_s55318" name="Equation" r:id="rId7" imgW="126780" imgH="164814" progId="Equation.3">
                  <p:embed/>
                </p:oleObj>
              </mc:Choice>
              <mc:Fallback>
                <p:oleObj name="Equation" r:id="rId7" imgW="126780" imgH="164814"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86200"/>
                        <a:ext cx="300038"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5"/>
          <p:cNvSpPr txBox="1">
            <a:spLocks noChangeArrowheads="1"/>
          </p:cNvSpPr>
          <p:nvPr/>
        </p:nvSpPr>
        <p:spPr bwMode="auto">
          <a:xfrm>
            <a:off x="376238" y="838200"/>
            <a:ext cx="54911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From conservation of energy</a:t>
            </a:r>
            <a:endParaRPr lang="en-GB" altLang="en-US" sz="2400">
              <a:sym typeface="Symbol" pitchFamily="18" charset="2"/>
            </a:endParaRPr>
          </a:p>
        </p:txBody>
      </p:sp>
      <p:graphicFrame>
        <p:nvGraphicFramePr>
          <p:cNvPr id="56323" name="Object 7"/>
          <p:cNvGraphicFramePr>
            <a:graphicFrameLocks noChangeAspect="1"/>
          </p:cNvGraphicFramePr>
          <p:nvPr/>
        </p:nvGraphicFramePr>
        <p:xfrm>
          <a:off x="4618038" y="1050925"/>
          <a:ext cx="2058987" cy="603250"/>
        </p:xfrm>
        <a:graphic>
          <a:graphicData uri="http://schemas.openxmlformats.org/presentationml/2006/ole">
            <mc:AlternateContent xmlns:mc="http://schemas.openxmlformats.org/markup-compatibility/2006">
              <mc:Choice xmlns:v="urn:schemas-microsoft-com:vml" Requires="v">
                <p:oleObj spid="_x0000_s56390" name="Equation" r:id="rId3" imgW="825500" imgH="241300" progId="Equation.3">
                  <p:embed/>
                </p:oleObj>
              </mc:Choice>
              <mc:Fallback>
                <p:oleObj name="Equation" r:id="rId3" imgW="8255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038" y="1050925"/>
                        <a:ext cx="2058987"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4" name="Title 1"/>
          <p:cNvSpPr>
            <a:spLocks noGrp="1"/>
          </p:cNvSpPr>
          <p:nvPr>
            <p:ph type="title"/>
          </p:nvPr>
        </p:nvSpPr>
        <p:spPr>
          <a:xfrm>
            <a:off x="457200" y="-76200"/>
            <a:ext cx="8382000" cy="914400"/>
          </a:xfrm>
        </p:spPr>
        <p:txBody>
          <a:bodyPr/>
          <a:lstStyle/>
          <a:p>
            <a:r>
              <a:rPr lang="en-US" altLang="en-US" sz="2800" b="1" smtClean="0"/>
              <a:t>Pair production cannot occur in empty space</a:t>
            </a:r>
          </a:p>
        </p:txBody>
      </p:sp>
      <p:sp>
        <p:nvSpPr>
          <p:cNvPr id="21" name="Text Box 5"/>
          <p:cNvSpPr txBox="1">
            <a:spLocks noChangeArrowheads="1"/>
          </p:cNvSpPr>
          <p:nvPr/>
        </p:nvSpPr>
        <p:spPr bwMode="auto">
          <a:xfrm>
            <a:off x="457200" y="495300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In the direction of motion of the photon, the momentum is conserved if</a:t>
            </a:r>
            <a:endParaRPr lang="en-GB" altLang="en-US" sz="2400">
              <a:sym typeface="Symbol" pitchFamily="18" charset="2"/>
            </a:endParaRPr>
          </a:p>
        </p:txBody>
      </p:sp>
      <p:graphicFrame>
        <p:nvGraphicFramePr>
          <p:cNvPr id="37899" name="Object 11"/>
          <p:cNvGraphicFramePr>
            <a:graphicFrameLocks noChangeAspect="1"/>
          </p:cNvGraphicFramePr>
          <p:nvPr/>
        </p:nvGraphicFramePr>
        <p:xfrm>
          <a:off x="3092450" y="5618163"/>
          <a:ext cx="2165350" cy="935037"/>
        </p:xfrm>
        <a:graphic>
          <a:graphicData uri="http://schemas.openxmlformats.org/presentationml/2006/ole">
            <mc:AlternateContent xmlns:mc="http://schemas.openxmlformats.org/markup-compatibility/2006">
              <mc:Choice xmlns:v="urn:schemas-microsoft-com:vml" Requires="v">
                <p:oleObj spid="_x0000_s56391" name="Equation" r:id="rId5" imgW="914400" imgH="393700" progId="Equation.3">
                  <p:embed/>
                </p:oleObj>
              </mc:Choice>
              <mc:Fallback>
                <p:oleObj name="Equation" r:id="rId5" imgW="914400" imgH="3937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2450" y="5618163"/>
                        <a:ext cx="21653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5338763" y="3505200"/>
          <a:ext cx="300037" cy="422275"/>
        </p:xfrm>
        <a:graphic>
          <a:graphicData uri="http://schemas.openxmlformats.org/presentationml/2006/ole">
            <mc:AlternateContent xmlns:mc="http://schemas.openxmlformats.org/markup-compatibility/2006">
              <mc:Choice xmlns:v="urn:schemas-microsoft-com:vml" Requires="v">
                <p:oleObj spid="_x0000_s56392" name="Equation" r:id="rId7" imgW="126725" imgH="177415" progId="Equation.3">
                  <p:embed/>
                </p:oleObj>
              </mc:Choice>
              <mc:Fallback>
                <p:oleObj name="Equation" r:id="rId7" imgW="126725" imgH="17741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8763" y="3505200"/>
                        <a:ext cx="3000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6" name="Straight Arrow Connector 35"/>
          <p:cNvCxnSpPr/>
          <p:nvPr/>
        </p:nvCxnSpPr>
        <p:spPr>
          <a:xfrm>
            <a:off x="1447800" y="3886200"/>
            <a:ext cx="3200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648200" y="3886200"/>
            <a:ext cx="2362200" cy="0"/>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648200" y="2971800"/>
            <a:ext cx="17526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48200" y="3886200"/>
            <a:ext cx="16764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 name="Object 12"/>
          <p:cNvGraphicFramePr>
            <a:graphicFrameLocks noChangeAspect="1"/>
          </p:cNvGraphicFramePr>
          <p:nvPr/>
        </p:nvGraphicFramePr>
        <p:xfrm>
          <a:off x="5334000" y="3921125"/>
          <a:ext cx="300038" cy="422275"/>
        </p:xfrm>
        <a:graphic>
          <a:graphicData uri="http://schemas.openxmlformats.org/presentationml/2006/ole">
            <mc:AlternateContent xmlns:mc="http://schemas.openxmlformats.org/markup-compatibility/2006">
              <mc:Choice xmlns:v="urn:schemas-microsoft-com:vml" Requires="v">
                <p:oleObj spid="_x0000_s56393" name="Equation" r:id="rId9" imgW="126725" imgH="177415" progId="Equation.3">
                  <p:embed/>
                </p:oleObj>
              </mc:Choice>
              <mc:Fallback>
                <p:oleObj name="Equation" r:id="rId9" imgW="126725" imgH="17741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3921125"/>
                        <a:ext cx="3000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2701925" y="3962400"/>
          <a:ext cx="839788" cy="512763"/>
        </p:xfrm>
        <a:graphic>
          <a:graphicData uri="http://schemas.openxmlformats.org/presentationml/2006/ole">
            <mc:AlternateContent xmlns:mc="http://schemas.openxmlformats.org/markup-compatibility/2006">
              <mc:Choice xmlns:v="urn:schemas-microsoft-com:vml" Requires="v">
                <p:oleObj spid="_x0000_s56394" name="Equation" r:id="rId10" imgW="355292" imgH="215713" progId="Equation.3">
                  <p:embed/>
                </p:oleObj>
              </mc:Choice>
              <mc:Fallback>
                <p:oleObj name="Equation" r:id="rId10" imgW="355292" imgH="215713"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1925" y="3962400"/>
                        <a:ext cx="83978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2"/>
          <p:cNvGraphicFramePr>
            <a:graphicFrameLocks noChangeAspect="1"/>
          </p:cNvGraphicFramePr>
          <p:nvPr/>
        </p:nvGraphicFramePr>
        <p:xfrm>
          <a:off x="6046788" y="3429000"/>
          <a:ext cx="1039812" cy="452438"/>
        </p:xfrm>
        <a:graphic>
          <a:graphicData uri="http://schemas.openxmlformats.org/presentationml/2006/ole">
            <mc:AlternateContent xmlns:mc="http://schemas.openxmlformats.org/markup-compatibility/2006">
              <mc:Choice xmlns:v="urn:schemas-microsoft-com:vml" Requires="v">
                <p:oleObj spid="_x0000_s56395" name="Equation" r:id="rId12" imgW="469696" imgH="203112" progId="Equation.3">
                  <p:embed/>
                </p:oleObj>
              </mc:Choice>
              <mc:Fallback>
                <p:oleObj name="Equation" r:id="rId12" imgW="469696" imgH="203112"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46788" y="3429000"/>
                        <a:ext cx="1039812"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2"/>
          <p:cNvGraphicFramePr>
            <a:graphicFrameLocks noChangeAspect="1"/>
          </p:cNvGraphicFramePr>
          <p:nvPr/>
        </p:nvGraphicFramePr>
        <p:xfrm>
          <a:off x="6076950" y="3890963"/>
          <a:ext cx="1039813" cy="452437"/>
        </p:xfrm>
        <a:graphic>
          <a:graphicData uri="http://schemas.openxmlformats.org/presentationml/2006/ole">
            <mc:AlternateContent xmlns:mc="http://schemas.openxmlformats.org/markup-compatibility/2006">
              <mc:Choice xmlns:v="urn:schemas-microsoft-com:vml" Requires="v">
                <p:oleObj spid="_x0000_s56396" name="Equation" r:id="rId14" imgW="469696" imgH="203112" progId="Equation.3">
                  <p:embed/>
                </p:oleObj>
              </mc:Choice>
              <mc:Fallback>
                <p:oleObj name="Equation" r:id="rId14" imgW="469696" imgH="203112"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76950" y="3890963"/>
                        <a:ext cx="1039813"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2"/>
          <p:cNvGraphicFramePr>
            <a:graphicFrameLocks noChangeAspect="1"/>
          </p:cNvGraphicFramePr>
          <p:nvPr/>
        </p:nvGraphicFramePr>
        <p:xfrm>
          <a:off x="6019800" y="3657600"/>
          <a:ext cx="360363" cy="392113"/>
        </p:xfrm>
        <a:graphic>
          <a:graphicData uri="http://schemas.openxmlformats.org/presentationml/2006/ole">
            <mc:AlternateContent xmlns:mc="http://schemas.openxmlformats.org/markup-compatibility/2006">
              <mc:Choice xmlns:v="urn:schemas-microsoft-com:vml" Requires="v">
                <p:oleObj spid="_x0000_s56397" name="Equation" r:id="rId15" imgW="152268" imgH="164957" progId="Equation.3">
                  <p:embed/>
                </p:oleObj>
              </mc:Choice>
              <mc:Fallback>
                <p:oleObj name="Equation" r:id="rId15" imgW="152268" imgH="164957"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657600"/>
                        <a:ext cx="36036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2"/>
          <p:cNvGraphicFramePr>
            <a:graphicFrameLocks noChangeAspect="1"/>
          </p:cNvGraphicFramePr>
          <p:nvPr/>
        </p:nvGraphicFramePr>
        <p:xfrm>
          <a:off x="5105400" y="4408488"/>
          <a:ext cx="360363" cy="392112"/>
        </p:xfrm>
        <a:graphic>
          <a:graphicData uri="http://schemas.openxmlformats.org/presentationml/2006/ole">
            <mc:AlternateContent xmlns:mc="http://schemas.openxmlformats.org/markup-compatibility/2006">
              <mc:Choice xmlns:v="urn:schemas-microsoft-com:vml" Requires="v">
                <p:oleObj spid="_x0000_s56398" name="Equation" r:id="rId17" imgW="152268" imgH="164957" progId="Equation.3">
                  <p:embed/>
                </p:oleObj>
              </mc:Choice>
              <mc:Fallback>
                <p:oleObj name="Equation" r:id="rId17" imgW="152268" imgH="164957"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5400" y="4408488"/>
                        <a:ext cx="36036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6589713" y="2590800"/>
          <a:ext cx="420687" cy="482600"/>
        </p:xfrm>
        <a:graphic>
          <a:graphicData uri="http://schemas.openxmlformats.org/presentationml/2006/ole">
            <mc:AlternateContent xmlns:mc="http://schemas.openxmlformats.org/markup-compatibility/2006">
              <mc:Choice xmlns:v="urn:schemas-microsoft-com:vml" Requires="v">
                <p:oleObj spid="_x0000_s56399" name="Equation" r:id="rId18" imgW="177569" imgH="202936" progId="Equation.3">
                  <p:embed/>
                </p:oleObj>
              </mc:Choice>
              <mc:Fallback>
                <p:oleObj name="Equation" r:id="rId18" imgW="177569" imgH="202936"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89713" y="2590800"/>
                        <a:ext cx="420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nvGraphicFramePr>
        <p:xfrm>
          <a:off x="6553200" y="4470400"/>
          <a:ext cx="420688" cy="482600"/>
        </p:xfrm>
        <a:graphic>
          <a:graphicData uri="http://schemas.openxmlformats.org/presentationml/2006/ole">
            <mc:AlternateContent xmlns:mc="http://schemas.openxmlformats.org/markup-compatibility/2006">
              <mc:Choice xmlns:v="urn:schemas-microsoft-com:vml" Requires="v">
                <p:oleObj spid="_x0000_s56400" name="Equation" r:id="rId20" imgW="177569" imgH="202936" progId="Equation.3">
                  <p:embed/>
                </p:oleObj>
              </mc:Choice>
              <mc:Fallback>
                <p:oleObj name="Equation" r:id="rId20" imgW="177569" imgH="202936"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53200" y="4470400"/>
                        <a:ext cx="4206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40" name="Text Box 5"/>
          <p:cNvSpPr txBox="1">
            <a:spLocks noChangeArrowheads="1"/>
          </p:cNvSpPr>
          <p:nvPr/>
        </p:nvSpPr>
        <p:spPr bwMode="auto">
          <a:xfrm>
            <a:off x="381000" y="1905000"/>
            <a:ext cx="54911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here m</a:t>
            </a:r>
            <a:r>
              <a:rPr lang="en-GB" altLang="en-US" sz="2400" baseline="-25000"/>
              <a:t>o</a:t>
            </a:r>
            <a:r>
              <a:rPr lang="en-GB" altLang="en-US" sz="2400"/>
              <a:t> is the rest mass and</a:t>
            </a:r>
            <a:endParaRPr lang="en-GB" altLang="en-US" sz="2400">
              <a:sym typeface="Symbol" pitchFamily="18" charset="2"/>
            </a:endParaRPr>
          </a:p>
        </p:txBody>
      </p:sp>
      <p:graphicFrame>
        <p:nvGraphicFramePr>
          <p:cNvPr id="56341" name="Object 7"/>
          <p:cNvGraphicFramePr>
            <a:graphicFrameLocks noChangeAspect="1"/>
          </p:cNvGraphicFramePr>
          <p:nvPr/>
        </p:nvGraphicFramePr>
        <p:xfrm>
          <a:off x="4491038" y="1739900"/>
          <a:ext cx="2595562" cy="698500"/>
        </p:xfrm>
        <a:graphic>
          <a:graphicData uri="http://schemas.openxmlformats.org/presentationml/2006/ole">
            <mc:AlternateContent xmlns:mc="http://schemas.openxmlformats.org/markup-compatibility/2006">
              <mc:Choice xmlns:v="urn:schemas-microsoft-com:vml" Requires="v">
                <p:oleObj spid="_x0000_s56401" name="Equation" r:id="rId22" imgW="1040948" imgH="279279" progId="Equation.3">
                  <p:embed/>
                </p:oleObj>
              </mc:Choice>
              <mc:Fallback>
                <p:oleObj name="Equation" r:id="rId22" imgW="1040948" imgH="279279" progId="Equation.3">
                  <p:embed/>
                  <p:pic>
                    <p:nvPicPr>
                      <p:cNvPr id="0"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91038" y="1739900"/>
                        <a:ext cx="2595562"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par>
                                <p:cTn id="16" presetID="3"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par>
                                <p:cTn id="28" presetID="3"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par>
                                <p:cTn id="31" presetID="3"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nodeType="withEffect">
                                  <p:stCondLst>
                                    <p:cond delay="0"/>
                                  </p:stCondLst>
                                  <p:childTnLst>
                                    <p:set>
                                      <p:cBhvr>
                                        <p:cTn id="35" dur="1" fill="hold">
                                          <p:stCondLst>
                                            <p:cond delay="0"/>
                                          </p:stCondLst>
                                        </p:cTn>
                                        <p:tgtEl>
                                          <p:spTgt spid="37900"/>
                                        </p:tgtEl>
                                        <p:attrNameLst>
                                          <p:attrName>style.visibility</p:attrName>
                                        </p:attrNameLst>
                                      </p:cBhvr>
                                      <p:to>
                                        <p:strVal val="visible"/>
                                      </p:to>
                                    </p:set>
                                    <p:animEffect transition="in" filter="blinds(horizontal)">
                                      <p:cBhvr>
                                        <p:cTn id="36" dur="500"/>
                                        <p:tgtEl>
                                          <p:spTgt spid="37900"/>
                                        </p:tgtEl>
                                      </p:cBhvr>
                                    </p:animEffect>
                                  </p:childTnLst>
                                </p:cTn>
                              </p:par>
                              <p:par>
                                <p:cTn id="37" presetID="3" presetClass="entr" presetSubtype="1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par>
                                <p:cTn id="45" presetID="3" presetClass="entr" presetSubtype="1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899"/>
                                        </p:tgtEl>
                                        <p:attrNameLst>
                                          <p:attrName>style.visibility</p:attrName>
                                        </p:attrNameLst>
                                      </p:cBhvr>
                                      <p:to>
                                        <p:strVal val="visible"/>
                                      </p:to>
                                    </p:set>
                                    <p:animEffect transition="in" filter="blinds(horizontal)">
                                      <p:cBhvr>
                                        <p:cTn id="57"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6"/>
          <p:cNvGraphicFramePr>
            <a:graphicFrameLocks noChangeAspect="1"/>
          </p:cNvGraphicFramePr>
          <p:nvPr/>
        </p:nvGraphicFramePr>
        <p:xfrm>
          <a:off x="3476625" y="1449388"/>
          <a:ext cx="1446213" cy="541337"/>
        </p:xfrm>
        <a:graphic>
          <a:graphicData uri="http://schemas.openxmlformats.org/presentationml/2006/ole">
            <mc:AlternateContent xmlns:mc="http://schemas.openxmlformats.org/markup-compatibility/2006">
              <mc:Choice xmlns:v="urn:schemas-microsoft-com:vml" Requires="v">
                <p:oleObj spid="_x0000_s57386" name="Equation" r:id="rId3" imgW="609600" imgH="228600" progId="Equation.3">
                  <p:embed/>
                </p:oleObj>
              </mc:Choice>
              <mc:Fallback>
                <p:oleObj name="Equation" r:id="rId3" imgW="6096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25" y="1449388"/>
                        <a:ext cx="1446213"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5"/>
          <p:cNvSpPr txBox="1">
            <a:spLocks noChangeArrowheads="1"/>
          </p:cNvSpPr>
          <p:nvPr/>
        </p:nvSpPr>
        <p:spPr bwMode="auto">
          <a:xfrm>
            <a:off x="457200" y="9144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Momentum of electron and positron is</a:t>
            </a:r>
            <a:endParaRPr lang="en-GB" altLang="en-US" sz="2400">
              <a:sym typeface="Symbol" pitchFamily="18" charset="2"/>
            </a:endParaRPr>
          </a:p>
        </p:txBody>
      </p:sp>
      <p:sp>
        <p:nvSpPr>
          <p:cNvPr id="57348" name="Text Box 5"/>
          <p:cNvSpPr txBox="1">
            <a:spLocks noChangeArrowheads="1"/>
          </p:cNvSpPr>
          <p:nvPr/>
        </p:nvSpPr>
        <p:spPr bwMode="auto">
          <a:xfrm>
            <a:off x="6929438" y="381000"/>
            <a:ext cx="1300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(i) </a:t>
            </a:r>
            <a:endParaRPr lang="en-GB" altLang="en-US" sz="2400">
              <a:sym typeface="Symbol" pitchFamily="18" charset="2"/>
            </a:endParaRPr>
          </a:p>
        </p:txBody>
      </p:sp>
      <p:graphicFrame>
        <p:nvGraphicFramePr>
          <p:cNvPr id="37899" name="Object 11"/>
          <p:cNvGraphicFramePr>
            <a:graphicFrameLocks noChangeAspect="1"/>
          </p:cNvGraphicFramePr>
          <p:nvPr/>
        </p:nvGraphicFramePr>
        <p:xfrm>
          <a:off x="4573588" y="4572000"/>
          <a:ext cx="1293812" cy="422275"/>
        </p:xfrm>
        <a:graphic>
          <a:graphicData uri="http://schemas.openxmlformats.org/presentationml/2006/ole">
            <mc:AlternateContent xmlns:mc="http://schemas.openxmlformats.org/markup-compatibility/2006">
              <mc:Choice xmlns:v="urn:schemas-microsoft-com:vml" Requires="v">
                <p:oleObj spid="_x0000_s57387" name="Equation" r:id="rId5" imgW="545626" imgH="177646" progId="Equation.3">
                  <p:embed/>
                </p:oleObj>
              </mc:Choice>
              <mc:Fallback>
                <p:oleObj name="Equation" r:id="rId5" imgW="545626" imgH="177646"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3588" y="4572000"/>
                        <a:ext cx="129381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1828800" y="4419600"/>
          <a:ext cx="1023938" cy="723900"/>
        </p:xfrm>
        <a:graphic>
          <a:graphicData uri="http://schemas.openxmlformats.org/presentationml/2006/ole">
            <mc:AlternateContent xmlns:mc="http://schemas.openxmlformats.org/markup-compatibility/2006">
              <mc:Choice xmlns:v="urn:schemas-microsoft-com:vml" Requires="v">
                <p:oleObj spid="_x0000_s57388" name="Equation" r:id="rId7" imgW="431613" imgH="304668" progId="Equation.3">
                  <p:embed/>
                </p:oleObj>
              </mc:Choice>
              <mc:Fallback>
                <p:oleObj name="Equation" r:id="rId7" imgW="431613" imgH="304668"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419600"/>
                        <a:ext cx="1023938"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5"/>
          <p:cNvSpPr txBox="1">
            <a:spLocks noChangeArrowheads="1"/>
          </p:cNvSpPr>
          <p:nvPr/>
        </p:nvSpPr>
        <p:spPr bwMode="auto">
          <a:xfrm>
            <a:off x="685800" y="4495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But</a:t>
            </a:r>
            <a:endParaRPr lang="en-GB" altLang="en-US" sz="2400">
              <a:sym typeface="Symbol" pitchFamily="18" charset="2"/>
            </a:endParaRPr>
          </a:p>
        </p:txBody>
      </p:sp>
      <p:graphicFrame>
        <p:nvGraphicFramePr>
          <p:cNvPr id="57352" name="Object 11"/>
          <p:cNvGraphicFramePr>
            <a:graphicFrameLocks noChangeAspect="1"/>
          </p:cNvGraphicFramePr>
          <p:nvPr/>
        </p:nvGraphicFramePr>
        <p:xfrm>
          <a:off x="3352800" y="381000"/>
          <a:ext cx="2195513" cy="482600"/>
        </p:xfrm>
        <a:graphic>
          <a:graphicData uri="http://schemas.openxmlformats.org/presentationml/2006/ole">
            <mc:AlternateContent xmlns:mc="http://schemas.openxmlformats.org/markup-compatibility/2006">
              <mc:Choice xmlns:v="urn:schemas-microsoft-com:vml" Requires="v">
                <p:oleObj spid="_x0000_s57389" name="Equation" r:id="rId9" imgW="926698" imgH="203112" progId="Equation.3">
                  <p:embed/>
                </p:oleObj>
              </mc:Choice>
              <mc:Fallback>
                <p:oleObj name="Equation" r:id="rId9" imgW="926698" imgH="20311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81000"/>
                        <a:ext cx="21955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5"/>
          <p:cNvSpPr txBox="1">
            <a:spLocks noChangeArrowheads="1"/>
          </p:cNvSpPr>
          <p:nvPr/>
        </p:nvSpPr>
        <p:spPr bwMode="auto">
          <a:xfrm>
            <a:off x="381000" y="20574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Equation (i) now becomes</a:t>
            </a:r>
            <a:endParaRPr lang="en-GB" altLang="en-US" sz="2400">
              <a:sym typeface="Symbol" pitchFamily="18" charset="2"/>
            </a:endParaRPr>
          </a:p>
        </p:txBody>
      </p:sp>
      <p:graphicFrame>
        <p:nvGraphicFramePr>
          <p:cNvPr id="4" name="Object 11"/>
          <p:cNvGraphicFramePr>
            <a:graphicFrameLocks noChangeAspect="1"/>
          </p:cNvGraphicFramePr>
          <p:nvPr/>
        </p:nvGraphicFramePr>
        <p:xfrm>
          <a:off x="2911475" y="2636838"/>
          <a:ext cx="2767013" cy="542925"/>
        </p:xfrm>
        <a:graphic>
          <a:graphicData uri="http://schemas.openxmlformats.org/presentationml/2006/ole">
            <mc:AlternateContent xmlns:mc="http://schemas.openxmlformats.org/markup-compatibility/2006">
              <mc:Choice xmlns:v="urn:schemas-microsoft-com:vml" Requires="v">
                <p:oleObj spid="_x0000_s57390" name="Equation" r:id="rId11" imgW="1168400" imgH="228600" progId="Equation.3">
                  <p:embed/>
                </p:oleObj>
              </mc:Choice>
              <mc:Fallback>
                <p:oleObj name="Equation" r:id="rId11" imgW="116840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1475" y="2636838"/>
                        <a:ext cx="276701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2606675" y="3276600"/>
          <a:ext cx="3308350" cy="1025525"/>
        </p:xfrm>
        <a:graphic>
          <a:graphicData uri="http://schemas.openxmlformats.org/presentationml/2006/ole">
            <mc:AlternateContent xmlns:mc="http://schemas.openxmlformats.org/markup-compatibility/2006">
              <mc:Choice xmlns:v="urn:schemas-microsoft-com:vml" Requires="v">
                <p:oleObj spid="_x0000_s57391" name="Equation" r:id="rId13" imgW="1397000" imgH="431800" progId="Equation.3">
                  <p:embed/>
                </p:oleObj>
              </mc:Choice>
              <mc:Fallback>
                <p:oleObj name="Equation" r:id="rId13" imgW="1397000" imgH="4318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6675" y="3276600"/>
                        <a:ext cx="330835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5"/>
          <p:cNvSpPr txBox="1">
            <a:spLocks noChangeArrowheads="1"/>
          </p:cNvSpPr>
          <p:nvPr/>
        </p:nvSpPr>
        <p:spPr bwMode="auto">
          <a:xfrm>
            <a:off x="3429000" y="4572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GB" altLang="en-US" sz="2400"/>
              <a:t>and</a:t>
            </a:r>
            <a:endParaRPr lang="en-GB" altLang="en-US" sz="2400">
              <a:sym typeface="Symbol" pitchFamily="18" charset="2"/>
            </a:endParaRPr>
          </a:p>
        </p:txBody>
      </p:sp>
      <p:graphicFrame>
        <p:nvGraphicFramePr>
          <p:cNvPr id="6" name="Object 11"/>
          <p:cNvGraphicFramePr>
            <a:graphicFrameLocks noChangeAspect="1"/>
          </p:cNvGraphicFramePr>
          <p:nvPr/>
        </p:nvGraphicFramePr>
        <p:xfrm>
          <a:off x="3308350" y="5167313"/>
          <a:ext cx="1954213" cy="573087"/>
        </p:xfrm>
        <a:graphic>
          <a:graphicData uri="http://schemas.openxmlformats.org/presentationml/2006/ole">
            <mc:AlternateContent xmlns:mc="http://schemas.openxmlformats.org/markup-compatibility/2006">
              <mc:Choice xmlns:v="urn:schemas-microsoft-com:vml" Requires="v">
                <p:oleObj spid="_x0000_s57392" name="Equation" r:id="rId15" imgW="825500" imgH="241300" progId="Equation.3">
                  <p:embed/>
                </p:oleObj>
              </mc:Choice>
              <mc:Fallback>
                <p:oleObj name="Equation" r:id="rId15" imgW="825500" imgH="2413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08350" y="5167313"/>
                        <a:ext cx="195421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13314"/>
                                        </p:tgtEl>
                                        <p:attrNameLst>
                                          <p:attrName>style.visibility</p:attrName>
                                        </p:attrNameLst>
                                      </p:cBhvr>
                                      <p:to>
                                        <p:strVal val="visible"/>
                                      </p:to>
                                    </p:set>
                                    <p:animEffect transition="in" filter="blinds(horizontal)">
                                      <p:cBhvr>
                                        <p:cTn id="10" dur="500"/>
                                        <p:tgtEl>
                                          <p:spTgt spid="133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37900"/>
                                        </p:tgtEl>
                                        <p:attrNameLst>
                                          <p:attrName>style.visibility</p:attrName>
                                        </p:attrNameLst>
                                      </p:cBhvr>
                                      <p:to>
                                        <p:strVal val="visible"/>
                                      </p:to>
                                    </p:set>
                                    <p:animEffect transition="in" filter="blinds(horizontal)">
                                      <p:cBhvr>
                                        <p:cTn id="31" dur="500"/>
                                        <p:tgtEl>
                                          <p:spTgt spid="379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nodeType="withEffect">
                                  <p:stCondLst>
                                    <p:cond delay="0"/>
                                  </p:stCondLst>
                                  <p:childTnLst>
                                    <p:set>
                                      <p:cBhvr>
                                        <p:cTn id="38" dur="1" fill="hold">
                                          <p:stCondLst>
                                            <p:cond delay="0"/>
                                          </p:stCondLst>
                                        </p:cTn>
                                        <p:tgtEl>
                                          <p:spTgt spid="37899"/>
                                        </p:tgtEl>
                                        <p:attrNameLst>
                                          <p:attrName>style.visibility</p:attrName>
                                        </p:attrNameLst>
                                      </p:cBhvr>
                                      <p:to>
                                        <p:strVal val="visible"/>
                                      </p:to>
                                    </p:set>
                                    <p:animEffect transition="in" filter="blinds(horizontal)">
                                      <p:cBhvr>
                                        <p:cTn id="39" dur="500"/>
                                        <p:tgtEl>
                                          <p:spTgt spid="378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2"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76200" y="533400"/>
            <a:ext cx="8686800" cy="533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But conservation of energy requires that</a:t>
            </a:r>
          </a:p>
        </p:txBody>
      </p:sp>
      <p:graphicFrame>
        <p:nvGraphicFramePr>
          <p:cNvPr id="37899" name="Object 11"/>
          <p:cNvGraphicFramePr>
            <a:graphicFrameLocks noChangeAspect="1"/>
          </p:cNvGraphicFramePr>
          <p:nvPr/>
        </p:nvGraphicFramePr>
        <p:xfrm>
          <a:off x="3308350" y="1204913"/>
          <a:ext cx="1954213" cy="573087"/>
        </p:xfrm>
        <a:graphic>
          <a:graphicData uri="http://schemas.openxmlformats.org/presentationml/2006/ole">
            <mc:AlternateContent xmlns:mc="http://schemas.openxmlformats.org/markup-compatibility/2006">
              <mc:Choice xmlns:v="urn:schemas-microsoft-com:vml" Requires="v">
                <p:oleObj spid="_x0000_s58377" name="Equation" r:id="rId3" imgW="825500" imgH="241300" progId="Equation.3">
                  <p:embed/>
                </p:oleObj>
              </mc:Choice>
              <mc:Fallback>
                <p:oleObj name="Equation" r:id="rId3" imgW="8255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350" y="1204913"/>
                        <a:ext cx="195421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Content Placeholder 2"/>
          <p:cNvSpPr txBox="1">
            <a:spLocks/>
          </p:cNvSpPr>
          <p:nvPr/>
        </p:nvSpPr>
        <p:spPr bwMode="auto">
          <a:xfrm>
            <a:off x="0" y="1905000"/>
            <a:ext cx="8686800" cy="18288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Hence it is impossible for pair production to conserve both the energy and momentum unless some other object is involved in the process to carry away part of the initial photon momentum. Therefore pair production cannot occur in empty 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9"/>
                                        </p:tgtEl>
                                        <p:attrNameLst>
                                          <p:attrName>style.visibility</p:attrName>
                                        </p:attrNameLst>
                                      </p:cBhvr>
                                      <p:to>
                                        <p:strVal val="visible"/>
                                      </p:to>
                                    </p:set>
                                    <p:animEffect transition="in" filter="blinds(horizontal)">
                                      <p:cBhvr>
                                        <p:cTn id="7" dur="500"/>
                                        <p:tgtEl>
                                          <p:spTgt spid="37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76200"/>
            <a:ext cx="8229600" cy="1143000"/>
          </a:xfrm>
        </p:spPr>
        <p:txBody>
          <a:bodyPr/>
          <a:lstStyle/>
          <a:p>
            <a:r>
              <a:rPr lang="en-US" altLang="en-US" sz="3200" b="1" smtClean="0"/>
              <a:t>Wave Particle Duality</a:t>
            </a:r>
          </a:p>
        </p:txBody>
      </p:sp>
      <p:sp>
        <p:nvSpPr>
          <p:cNvPr id="31" name="Content Placeholder 2"/>
          <p:cNvSpPr txBox="1">
            <a:spLocks/>
          </p:cNvSpPr>
          <p:nvPr/>
        </p:nvSpPr>
        <p:spPr bwMode="auto">
          <a:xfrm>
            <a:off x="76200" y="10668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Light can exhibit both kind of nature of waves and particles so the light shows wave-particle dual nature. </a:t>
            </a:r>
          </a:p>
        </p:txBody>
      </p:sp>
      <p:sp>
        <p:nvSpPr>
          <p:cNvPr id="8" name="Content Placeholder 2"/>
          <p:cNvSpPr txBox="1">
            <a:spLocks/>
          </p:cNvSpPr>
          <p:nvPr/>
        </p:nvSpPr>
        <p:spPr bwMode="auto">
          <a:xfrm>
            <a:off x="76200" y="2057400"/>
            <a:ext cx="8686800" cy="1371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In some cases like interference, diffraction and  polarization it behaves as wave while in other cases like photoelectric and </a:t>
            </a:r>
            <a:r>
              <a:rPr lang="en-US" sz="2400" kern="0" dirty="0" err="1">
                <a:latin typeface="+mn-lt"/>
                <a:cs typeface="+mn-cs"/>
              </a:rPr>
              <a:t>compton</a:t>
            </a:r>
            <a:r>
              <a:rPr lang="en-US" sz="2400" kern="0" dirty="0">
                <a:latin typeface="+mn-lt"/>
                <a:cs typeface="+mn-cs"/>
              </a:rPr>
              <a:t> effect it behaves as particles (photon).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76200"/>
            <a:ext cx="8229600" cy="1143000"/>
          </a:xfrm>
        </p:spPr>
        <p:txBody>
          <a:bodyPr/>
          <a:lstStyle/>
          <a:p>
            <a:r>
              <a:rPr lang="en-US" altLang="en-US" sz="3200" b="1" smtClean="0"/>
              <a:t>De Broglie Waves</a:t>
            </a:r>
          </a:p>
        </p:txBody>
      </p:sp>
      <p:sp>
        <p:nvSpPr>
          <p:cNvPr id="31" name="Content Placeholder 2"/>
          <p:cNvSpPr txBox="1">
            <a:spLocks/>
          </p:cNvSpPr>
          <p:nvPr/>
        </p:nvSpPr>
        <p:spPr bwMode="auto">
          <a:xfrm>
            <a:off x="76200" y="10668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Not only the light but every materialistic particle such as electron, proton or even the heavier object exhibits wave-particle dual nature.</a:t>
            </a:r>
          </a:p>
        </p:txBody>
      </p:sp>
      <p:sp>
        <p:nvSpPr>
          <p:cNvPr id="8" name="Content Placeholder 2"/>
          <p:cNvSpPr txBox="1">
            <a:spLocks/>
          </p:cNvSpPr>
          <p:nvPr/>
        </p:nvSpPr>
        <p:spPr bwMode="auto">
          <a:xfrm>
            <a:off x="76200" y="2438400"/>
            <a:ext cx="8686800" cy="1371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De-Broglie proposed that a moving particle, whatever its nature, has waves associated with it. These waves are called “</a:t>
            </a:r>
            <a:r>
              <a:rPr lang="en-US" sz="2400" b="1" kern="0" dirty="0">
                <a:latin typeface="+mn-lt"/>
                <a:cs typeface="+mn-cs"/>
              </a:rPr>
              <a:t>matter waves</a:t>
            </a:r>
            <a:r>
              <a:rPr lang="en-US" sz="2400" kern="0" dirty="0">
                <a:latin typeface="+mn-lt"/>
                <a:cs typeface="+mn-cs"/>
              </a:rPr>
              <a:t>”.</a:t>
            </a:r>
          </a:p>
        </p:txBody>
      </p:sp>
      <p:sp>
        <p:nvSpPr>
          <p:cNvPr id="5" name="Content Placeholder 2"/>
          <p:cNvSpPr txBox="1">
            <a:spLocks/>
          </p:cNvSpPr>
          <p:nvPr/>
        </p:nvSpPr>
        <p:spPr bwMode="auto">
          <a:xfrm>
            <a:off x="76200" y="3810000"/>
            <a:ext cx="86868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Energy of a photon is</a:t>
            </a:r>
          </a:p>
        </p:txBody>
      </p:sp>
      <p:graphicFrame>
        <p:nvGraphicFramePr>
          <p:cNvPr id="37899" name="Object 11"/>
          <p:cNvGraphicFramePr>
            <a:graphicFrameLocks noChangeAspect="1"/>
          </p:cNvGraphicFramePr>
          <p:nvPr/>
        </p:nvGraphicFramePr>
        <p:xfrm>
          <a:off x="3878263" y="4267200"/>
          <a:ext cx="1143000" cy="422275"/>
        </p:xfrm>
        <a:graphic>
          <a:graphicData uri="http://schemas.openxmlformats.org/presentationml/2006/ole">
            <mc:AlternateContent xmlns:mc="http://schemas.openxmlformats.org/markup-compatibility/2006">
              <mc:Choice xmlns:v="urn:schemas-microsoft-com:vml" Requires="v">
                <p:oleObj spid="_x0000_s60433" name="Equation" r:id="rId3" imgW="482181" imgH="177646" progId="Equation.3">
                  <p:embed/>
                </p:oleObj>
              </mc:Choice>
              <mc:Fallback>
                <p:oleObj name="Equation" r:id="rId3" imgW="482181" imgH="177646"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263" y="4267200"/>
                        <a:ext cx="11430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Content Placeholder 2"/>
          <p:cNvSpPr txBox="1">
            <a:spLocks/>
          </p:cNvSpPr>
          <p:nvPr/>
        </p:nvSpPr>
        <p:spPr bwMode="auto">
          <a:xfrm>
            <a:off x="76200" y="4876800"/>
            <a:ext cx="86868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For a particle, say photon of mass, m</a:t>
            </a:r>
          </a:p>
        </p:txBody>
      </p:sp>
      <p:graphicFrame>
        <p:nvGraphicFramePr>
          <p:cNvPr id="2" name="Object 11"/>
          <p:cNvGraphicFramePr>
            <a:graphicFrameLocks noChangeAspect="1"/>
          </p:cNvGraphicFramePr>
          <p:nvPr/>
        </p:nvGraphicFramePr>
        <p:xfrm>
          <a:off x="3887788" y="5491163"/>
          <a:ext cx="1293812" cy="482600"/>
        </p:xfrm>
        <a:graphic>
          <a:graphicData uri="http://schemas.openxmlformats.org/presentationml/2006/ole">
            <mc:AlternateContent xmlns:mc="http://schemas.openxmlformats.org/markup-compatibility/2006">
              <mc:Choice xmlns:v="urn:schemas-microsoft-com:vml" Requires="v">
                <p:oleObj spid="_x0000_s60434" name="Equation" r:id="rId5" imgW="545626" imgH="203024" progId="Equation.3">
                  <p:embed/>
                </p:oleObj>
              </mc:Choice>
              <mc:Fallback>
                <p:oleObj name="Equation" r:id="rId5" imgW="545626" imgH="20302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788" y="5491163"/>
                        <a:ext cx="12938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9"/>
                                        </p:tgtEl>
                                        <p:attrNameLst>
                                          <p:attrName>style.visibility</p:attrName>
                                        </p:attrNameLst>
                                      </p:cBhvr>
                                      <p:to>
                                        <p:strVal val="visible"/>
                                      </p:to>
                                    </p:set>
                                    <p:animEffect transition="in" filter="blinds(horizontal)">
                                      <p:cBhvr>
                                        <p:cTn id="12" dur="500"/>
                                        <p:tgtEl>
                                          <p:spTgt spid="3789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76200" y="2590800"/>
            <a:ext cx="9067800" cy="990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Suppose a particle of mass, m is moving with velocity, v then the wavelength associated with it can be given by</a:t>
            </a:r>
          </a:p>
        </p:txBody>
      </p:sp>
      <p:graphicFrame>
        <p:nvGraphicFramePr>
          <p:cNvPr id="61443" name="Object 11"/>
          <p:cNvGraphicFramePr>
            <a:graphicFrameLocks noChangeAspect="1"/>
          </p:cNvGraphicFramePr>
          <p:nvPr/>
        </p:nvGraphicFramePr>
        <p:xfrm>
          <a:off x="3827463" y="127000"/>
          <a:ext cx="1414462" cy="482600"/>
        </p:xfrm>
        <a:graphic>
          <a:graphicData uri="http://schemas.openxmlformats.org/presentationml/2006/ole">
            <mc:AlternateContent xmlns:mc="http://schemas.openxmlformats.org/markup-compatibility/2006">
              <mc:Choice xmlns:v="urn:schemas-microsoft-com:vml" Requires="v">
                <p:oleObj spid="_x0000_s61476" name="Equation" r:id="rId3" imgW="596641" imgH="203112" progId="Equation.3">
                  <p:embed/>
                </p:oleObj>
              </mc:Choice>
              <mc:Fallback>
                <p:oleObj name="Equation" r:id="rId3" imgW="596641" imgH="203112"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463" y="127000"/>
                        <a:ext cx="141446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1"/>
          <p:cNvGraphicFramePr>
            <a:graphicFrameLocks noChangeAspect="1"/>
          </p:cNvGraphicFramePr>
          <p:nvPr/>
        </p:nvGraphicFramePr>
        <p:xfrm>
          <a:off x="3783013" y="685800"/>
          <a:ext cx="1474787" cy="935038"/>
        </p:xfrm>
        <a:graphic>
          <a:graphicData uri="http://schemas.openxmlformats.org/presentationml/2006/ole">
            <mc:AlternateContent xmlns:mc="http://schemas.openxmlformats.org/markup-compatibility/2006">
              <mc:Choice xmlns:v="urn:schemas-microsoft-com:vml" Requires="v">
                <p:oleObj spid="_x0000_s61477" name="Equation" r:id="rId5" imgW="622030" imgH="393529" progId="Equation.3">
                  <p:embed/>
                </p:oleObj>
              </mc:Choice>
              <mc:Fallback>
                <p:oleObj name="Equation" r:id="rId5" imgW="622030"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3013" y="685800"/>
                        <a:ext cx="1474787"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3929063" y="1600200"/>
          <a:ext cx="1174750" cy="935038"/>
        </p:xfrm>
        <a:graphic>
          <a:graphicData uri="http://schemas.openxmlformats.org/presentationml/2006/ole">
            <mc:AlternateContent xmlns:mc="http://schemas.openxmlformats.org/markup-compatibility/2006">
              <mc:Choice xmlns:v="urn:schemas-microsoft-com:vml" Requires="v">
                <p:oleObj spid="_x0000_s61478" name="Equation" r:id="rId7" imgW="495085" imgH="393529" progId="Equation.3">
                  <p:embed/>
                </p:oleObj>
              </mc:Choice>
              <mc:Fallback>
                <p:oleObj name="Equation" r:id="rId7" imgW="495085" imgH="39352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9063" y="1600200"/>
                        <a:ext cx="11747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2590800" y="3429000"/>
          <a:ext cx="1174750" cy="935038"/>
        </p:xfrm>
        <a:graphic>
          <a:graphicData uri="http://schemas.openxmlformats.org/presentationml/2006/ole">
            <mc:AlternateContent xmlns:mc="http://schemas.openxmlformats.org/markup-compatibility/2006">
              <mc:Choice xmlns:v="urn:schemas-microsoft-com:vml" Requires="v">
                <p:oleObj spid="_x0000_s61479" name="Equation" r:id="rId9" imgW="495085" imgH="393529" progId="Equation.3">
                  <p:embed/>
                </p:oleObj>
              </mc:Choice>
              <mc:Fallback>
                <p:oleObj name="Equation" r:id="rId9" imgW="495085"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429000"/>
                        <a:ext cx="11747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5011738" y="3429000"/>
          <a:ext cx="993775" cy="995363"/>
        </p:xfrm>
        <a:graphic>
          <a:graphicData uri="http://schemas.openxmlformats.org/presentationml/2006/ole">
            <mc:AlternateContent xmlns:mc="http://schemas.openxmlformats.org/markup-compatibility/2006">
              <mc:Choice xmlns:v="urn:schemas-microsoft-com:vml" Requires="v">
                <p:oleObj spid="_x0000_s61480" name="Equation" r:id="rId11" imgW="419100" imgH="419100" progId="Equation.3">
                  <p:embed/>
                </p:oleObj>
              </mc:Choice>
              <mc:Fallback>
                <p:oleObj name="Equation" r:id="rId11" imgW="419100" imgH="4191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1738" y="3429000"/>
                        <a:ext cx="99377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Content Placeholder 2"/>
          <p:cNvSpPr txBox="1">
            <a:spLocks/>
          </p:cNvSpPr>
          <p:nvPr/>
        </p:nvSpPr>
        <p:spPr bwMode="auto">
          <a:xfrm>
            <a:off x="3962400" y="3657600"/>
            <a:ext cx="8382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or</a:t>
            </a:r>
          </a:p>
        </p:txBody>
      </p:sp>
      <p:sp>
        <p:nvSpPr>
          <p:cNvPr id="9" name="Content Placeholder 2"/>
          <p:cNvSpPr txBox="1">
            <a:spLocks/>
          </p:cNvSpPr>
          <p:nvPr/>
        </p:nvSpPr>
        <p:spPr bwMode="auto">
          <a:xfrm>
            <a:off x="-76200" y="4495800"/>
            <a:ext cx="9067800" cy="9906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a:t>
            </a:r>
            <a:r>
              <a:rPr lang="en-US" sz="2400" kern="0" dirty="0" err="1">
                <a:latin typeface="+mn-lt"/>
                <a:cs typeface="+mn-cs"/>
              </a:rPr>
              <a:t>i</a:t>
            </a:r>
            <a:r>
              <a:rPr lang="en-US" sz="2400" kern="0" dirty="0">
                <a:latin typeface="+mn-lt"/>
                <a:cs typeface="+mn-cs"/>
              </a:rPr>
              <a:t>) If                     means that waves are associated with </a:t>
            </a:r>
            <a:r>
              <a:rPr lang="en-US" sz="2400" b="1" kern="0" dirty="0">
                <a:latin typeface="+mn-lt"/>
                <a:cs typeface="+mn-cs"/>
              </a:rPr>
              <a:t>moving</a:t>
            </a:r>
            <a:r>
              <a:rPr lang="en-US" sz="2400" kern="0" dirty="0">
                <a:latin typeface="+mn-lt"/>
                <a:cs typeface="+mn-cs"/>
              </a:rPr>
              <a:t> material particles only.</a:t>
            </a:r>
          </a:p>
        </p:txBody>
      </p:sp>
      <p:graphicFrame>
        <p:nvGraphicFramePr>
          <p:cNvPr id="6" name="Object 11"/>
          <p:cNvGraphicFramePr>
            <a:graphicFrameLocks noChangeAspect="1"/>
          </p:cNvGraphicFramePr>
          <p:nvPr/>
        </p:nvGraphicFramePr>
        <p:xfrm>
          <a:off x="1143000" y="4495800"/>
          <a:ext cx="2168525" cy="422275"/>
        </p:xfrm>
        <a:graphic>
          <a:graphicData uri="http://schemas.openxmlformats.org/presentationml/2006/ole">
            <mc:AlternateContent xmlns:mc="http://schemas.openxmlformats.org/markup-compatibility/2006">
              <mc:Choice xmlns:v="urn:schemas-microsoft-com:vml" Requires="v">
                <p:oleObj spid="_x0000_s61481" name="Equation" r:id="rId13" imgW="914003" imgH="177723" progId="Equation.3">
                  <p:embed/>
                </p:oleObj>
              </mc:Choice>
              <mc:Fallback>
                <p:oleObj name="Equation" r:id="rId13" imgW="914003" imgH="177723"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495800"/>
                        <a:ext cx="21685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Content Placeholder 2"/>
          <p:cNvSpPr txBox="1">
            <a:spLocks/>
          </p:cNvSpPr>
          <p:nvPr/>
        </p:nvSpPr>
        <p:spPr bwMode="auto">
          <a:xfrm>
            <a:off x="-76200" y="5334000"/>
            <a:ext cx="9067800" cy="1295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(ii) De-Broglie wave does not depend on whether the moving particle is charged or uncharged. It means matter waves are not electromagnetic in nature.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3" presetClass="entr" presetSubtype="1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5</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206" y="764704"/>
            <a:ext cx="4699050" cy="343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65282"/>
            <a:ext cx="4176464" cy="2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3186902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6F736EF0-E295-441A-AC20-BCF8B3BD6908}" type="slidenum">
              <a:rPr lang="en-IN" smtClean="0"/>
              <a:pPr/>
              <a:t>6</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40" y="404664"/>
            <a:ext cx="4037260" cy="282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140968"/>
            <a:ext cx="4402063" cy="3257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937869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7</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5183485" cy="363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251043"/>
            <a:ext cx="3672408" cy="231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3637806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8</a:t>
            </a:fld>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790575"/>
            <a:ext cx="6877198" cy="386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094" y="4554438"/>
            <a:ext cx="6030242" cy="197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184172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F736EF0-E295-441A-AC20-BCF8B3BD6908}" type="slidenum">
              <a:rPr lang="en-IN" smtClean="0"/>
              <a:pPr/>
              <a:t>9</a:t>
            </a:fld>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047750"/>
            <a:ext cx="78867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516216" y="6484835"/>
            <a:ext cx="2411622" cy="369332"/>
          </a:xfrm>
          <a:prstGeom prst="rect">
            <a:avLst/>
          </a:prstGeom>
        </p:spPr>
        <p:txBody>
          <a:bodyPr wrap="none">
            <a:spAutoFit/>
          </a:bodyPr>
          <a:lstStyle/>
          <a:p>
            <a:pPr fontAlgn="auto">
              <a:spcBef>
                <a:spcPts val="0"/>
              </a:spcBef>
              <a:spcAft>
                <a:spcPts val="0"/>
              </a:spcAft>
            </a:pPr>
            <a:r>
              <a:rPr lang="en-US" b="1" dirty="0">
                <a:solidFill>
                  <a:prstClr val="black"/>
                </a:solidFill>
                <a:latin typeface="Cambria" pitchFamily="18" charset="0"/>
              </a:rPr>
              <a:t>Dr. </a:t>
            </a:r>
            <a:r>
              <a:rPr lang="en-US" b="1" dirty="0" err="1">
                <a:solidFill>
                  <a:prstClr val="black"/>
                </a:solidFill>
                <a:latin typeface="Cambria" pitchFamily="18" charset="0"/>
              </a:rPr>
              <a:t>Kamalpreet</a:t>
            </a:r>
            <a:r>
              <a:rPr lang="en-US" b="1" dirty="0">
                <a:solidFill>
                  <a:prstClr val="black"/>
                </a:solidFill>
                <a:latin typeface="Cambria" pitchFamily="18" charset="0"/>
              </a:rPr>
              <a:t> </a:t>
            </a:r>
            <a:r>
              <a:rPr lang="en-US" b="1" dirty="0" err="1">
                <a:solidFill>
                  <a:prstClr val="black"/>
                </a:solidFill>
                <a:latin typeface="Cambria" pitchFamily="18" charset="0"/>
              </a:rPr>
              <a:t>Kaur</a:t>
            </a:r>
            <a:r>
              <a:rPr lang="en-US" b="1" dirty="0">
                <a:solidFill>
                  <a:prstClr val="black"/>
                </a:solidFill>
                <a:latin typeface="Cambria" pitchFamily="18" charset="0"/>
              </a:rPr>
              <a:t> </a:t>
            </a:r>
          </a:p>
        </p:txBody>
      </p:sp>
    </p:spTree>
    <p:extLst>
      <p:ext uri="{BB962C8B-B14F-4D97-AF65-F5344CB8AC3E}">
        <p14:creationId xmlns:p14="http://schemas.microsoft.com/office/powerpoint/2010/main" val="202135345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17393</TotalTime>
  <Words>2179</Words>
  <Application>Microsoft Office PowerPoint</Application>
  <PresentationFormat>On-screen Show (4:3)</PresentationFormat>
  <Paragraphs>276</Paragraphs>
  <Slides>46</Slides>
  <Notes>6</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50" baseType="lpstr">
      <vt:lpstr>Default Design</vt:lpstr>
      <vt:lpstr>2_Austin</vt:lpstr>
      <vt:lpstr>Austin</vt:lpstr>
      <vt:lpstr>Equation</vt:lpstr>
      <vt:lpstr>QUANTUM PHYSICS</vt:lpstr>
      <vt:lpstr>PowerPoint Presentation</vt:lpstr>
      <vt:lpstr>Recent happenings in Quantum physics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Difficulties with Classical Physics</vt:lpstr>
      <vt:lpstr>PowerPoint Presentation</vt:lpstr>
      <vt:lpstr>WHAT IS QUANTUM?</vt:lpstr>
      <vt:lpstr>Wave particle duality</vt:lpstr>
      <vt:lpstr>Classical vs Quantum world</vt:lpstr>
      <vt:lpstr>Classical vs Quantum world</vt:lpstr>
      <vt:lpstr>Planks Quantum hypothesis</vt:lpstr>
      <vt:lpstr>PowerPoint Presentation</vt:lpstr>
      <vt:lpstr>PowerPoint Presentation</vt:lpstr>
      <vt:lpstr>Quantum Mechanics</vt:lpstr>
      <vt:lpstr>Quantum Mechanics</vt:lpstr>
      <vt:lpstr>Photo Electric Effect</vt:lpstr>
      <vt:lpstr>Photo Electric Effect</vt:lpstr>
      <vt:lpstr>Photo Electric Effect</vt:lpstr>
      <vt:lpstr>Einstein’s Photo Electric Explanation</vt:lpstr>
      <vt:lpstr>PowerPoint Presentation</vt:lpstr>
      <vt:lpstr>PowerPoint Presentation</vt:lpstr>
      <vt:lpstr>PowerPoint Presentation</vt:lpstr>
      <vt:lpstr>Compton Effect</vt:lpstr>
      <vt:lpstr>PowerPoint Presentation</vt:lpstr>
      <vt:lpstr>PowerPoint Presentation</vt:lpstr>
      <vt:lpstr>PowerPoint Presentation</vt:lpstr>
      <vt:lpstr>PowerPoint Presentation</vt:lpstr>
      <vt:lpstr>PowerPoint Presentation</vt:lpstr>
      <vt:lpstr>Experimental Verification</vt:lpstr>
      <vt:lpstr>Compton effect can’t observed in Visible Light</vt:lpstr>
      <vt:lpstr>Pair Production</vt:lpstr>
      <vt:lpstr>PowerPoint Presentation</vt:lpstr>
      <vt:lpstr>Pair Annihilation</vt:lpstr>
      <vt:lpstr>Pair production cannot occur in empty space</vt:lpstr>
      <vt:lpstr>PowerPoint Presentation</vt:lpstr>
      <vt:lpstr>PowerPoint Presentation</vt:lpstr>
      <vt:lpstr>Wave Particle Duality</vt:lpstr>
      <vt:lpstr>De Broglie Waves</vt:lpstr>
      <vt:lpstr>PowerPoint Presentation</vt:lpstr>
    </vt:vector>
  </TitlesOfParts>
  <Company>MRIU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Amit Kumar chawla</dc:creator>
  <cp:lastModifiedBy>Kamalpreet Kaur</cp:lastModifiedBy>
  <cp:revision>970</cp:revision>
  <dcterms:created xsi:type="dcterms:W3CDTF">2010-08-17T07:52:13Z</dcterms:created>
  <dcterms:modified xsi:type="dcterms:W3CDTF">2016-10-25T03:36:46Z</dcterms:modified>
</cp:coreProperties>
</file>