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67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68" r:id="rId21"/>
    <p:sldId id="29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Work Sans" panose="020B0604020202020204" charset="0"/>
      <p:regular r:id="rId30"/>
      <p:bold r:id="rId31"/>
    </p:embeddedFont>
    <p:embeddedFont>
      <p:font typeface="Barlow" panose="020B0604020202020204" charset="0"/>
      <p:regular r:id="rId32"/>
      <p:bold r:id="rId33"/>
      <p:italic r:id="rId34"/>
      <p:boldItalic r:id="rId35"/>
    </p:embeddedFont>
    <p:embeddedFont>
      <p:font typeface="Barlow Light" panose="020B0604020202020204" charset="0"/>
      <p:regular r:id="rId36"/>
      <p:bold r:id="rId37"/>
      <p:italic r:id="rId38"/>
      <p:boldItalic r:id="rId39"/>
    </p:embeddedFont>
    <p:embeddedFont>
      <p:font typeface="Miriam Libre" panose="020B0604020202020204" charset="-79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C17CC-E8BE-4760-96FF-EEAE90B3A91B}">
  <a:tblStyle styleId="{9D3C17CC-E8BE-4760-96FF-EEAE90B3A9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981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3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0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8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072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049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435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4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78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5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8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74034" y="190177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Information</a:t>
            </a:r>
            <a:r>
              <a:rPr lang="en" u="sng" dirty="0" smtClean="0"/>
              <a:t> </a:t>
            </a:r>
            <a:r>
              <a:rPr lang="en" dirty="0" smtClean="0"/>
              <a:t>Technology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endParaRPr lang="en"/>
          </a:p>
        </p:txBody>
      </p:sp>
      <p:sp>
        <p:nvSpPr>
          <p:cNvPr id="330" name="Google Shape;330;p24"/>
          <p:cNvSpPr txBox="1">
            <a:spLocks noGrp="1"/>
          </p:cNvSpPr>
          <p:nvPr>
            <p:ph type="body" idx="4294967295"/>
          </p:nvPr>
        </p:nvSpPr>
        <p:spPr>
          <a:xfrm>
            <a:off x="14765" y="759495"/>
            <a:ext cx="4332514" cy="3383213"/>
          </a:xfrm>
        </p:spPr>
        <p:txBody>
          <a:bodyPr/>
          <a:lstStyle/>
          <a:p>
            <a:r>
              <a:rPr lang="en-US" altLang="en-US" dirty="0"/>
              <a:t>At the top – a centralized database</a:t>
            </a:r>
          </a:p>
          <a:p>
            <a:pPr lvl="1"/>
            <a:r>
              <a:rPr lang="en-US" altLang="en-US" dirty="0"/>
              <a:t>Generally configured for queries and appends – not transactions</a:t>
            </a:r>
          </a:p>
          <a:p>
            <a:pPr lvl="1"/>
            <a:r>
              <a:rPr lang="en-US" altLang="en-US" dirty="0"/>
              <a:t>Many indices, materialized views, etc.</a:t>
            </a:r>
          </a:p>
          <a:p>
            <a:r>
              <a:rPr lang="en-US" altLang="en-US" dirty="0"/>
              <a:t>Data is loaded and periodically updated via </a:t>
            </a:r>
            <a:r>
              <a:rPr lang="en-US" altLang="en-US" b="1" dirty="0"/>
              <a:t>Extract/Transform/Load (ETL) tools</a:t>
            </a:r>
            <a:endParaRPr lang="en-US" altLang="en-US" dirty="0"/>
          </a:p>
          <a:p>
            <a:pPr lvl="0"/>
            <a:endParaRPr lang="en-GB" dirty="0"/>
          </a:p>
        </p:txBody>
      </p:sp>
      <p:grpSp>
        <p:nvGrpSpPr>
          <p:cNvPr id="15" name="Group 6"/>
          <p:cNvGrpSpPr>
            <a:grpSpLocks noChangeAspect="1"/>
          </p:cNvGrpSpPr>
          <p:nvPr/>
        </p:nvGrpSpPr>
        <p:grpSpPr bwMode="auto">
          <a:xfrm>
            <a:off x="4852695" y="639764"/>
            <a:ext cx="4059238" cy="3746500"/>
            <a:chOff x="2912" y="1235"/>
            <a:chExt cx="2557" cy="2360"/>
          </a:xfrm>
        </p:grpSpPr>
        <p:sp>
          <p:nvSpPr>
            <p:cNvPr id="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12" y="1239"/>
              <a:ext cx="2528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422" y="1235"/>
              <a:ext cx="1265" cy="469"/>
            </a:xfrm>
            <a:custGeom>
              <a:avLst/>
              <a:gdLst>
                <a:gd name="T0" fmla="*/ 0 w 3744"/>
                <a:gd name="T1" fmla="*/ 1200 h 1392"/>
                <a:gd name="T2" fmla="*/ 0 w 3744"/>
                <a:gd name="T3" fmla="*/ 192 h 1392"/>
                <a:gd name="T4" fmla="*/ 3744 w 3744"/>
                <a:gd name="T5" fmla="*/ 192 h 1392"/>
                <a:gd name="T6" fmla="*/ 3744 w 3744"/>
                <a:gd name="T7" fmla="*/ 192 h 1392"/>
                <a:gd name="T8" fmla="*/ 3744 w 3744"/>
                <a:gd name="T9" fmla="*/ 1200 h 1392"/>
                <a:gd name="T10" fmla="*/ 0 w 3744"/>
                <a:gd name="T11" fmla="*/ 120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1392"/>
                <a:gd name="T20" fmla="*/ 3744 w 3744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1392">
                  <a:moveTo>
                    <a:pt x="0" y="1200"/>
                  </a:moveTo>
                  <a:lnTo>
                    <a:pt x="0" y="192"/>
                  </a:lnTo>
                  <a:cubicBezTo>
                    <a:pt x="1241" y="0"/>
                    <a:pt x="2503" y="0"/>
                    <a:pt x="3744" y="192"/>
                  </a:cubicBezTo>
                  <a:lnTo>
                    <a:pt x="3744" y="1200"/>
                  </a:lnTo>
                  <a:cubicBezTo>
                    <a:pt x="2503" y="1392"/>
                    <a:pt x="1241" y="1392"/>
                    <a:pt x="0" y="12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3422" y="1235"/>
              <a:ext cx="1265" cy="469"/>
            </a:xfrm>
            <a:custGeom>
              <a:avLst/>
              <a:gdLst>
                <a:gd name="T0" fmla="*/ 0 w 3744"/>
                <a:gd name="T1" fmla="*/ 1200 h 1392"/>
                <a:gd name="T2" fmla="*/ 0 w 3744"/>
                <a:gd name="T3" fmla="*/ 192 h 1392"/>
                <a:gd name="T4" fmla="*/ 3744 w 3744"/>
                <a:gd name="T5" fmla="*/ 192 h 1392"/>
                <a:gd name="T6" fmla="*/ 3744 w 3744"/>
                <a:gd name="T7" fmla="*/ 192 h 1392"/>
                <a:gd name="T8" fmla="*/ 3744 w 3744"/>
                <a:gd name="T9" fmla="*/ 1200 h 1392"/>
                <a:gd name="T10" fmla="*/ 0 w 3744"/>
                <a:gd name="T11" fmla="*/ 120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1392"/>
                <a:gd name="T20" fmla="*/ 3744 w 3744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1392">
                  <a:moveTo>
                    <a:pt x="0" y="1200"/>
                  </a:moveTo>
                  <a:lnTo>
                    <a:pt x="0" y="192"/>
                  </a:lnTo>
                  <a:cubicBezTo>
                    <a:pt x="1241" y="0"/>
                    <a:pt x="2503" y="0"/>
                    <a:pt x="3744" y="192"/>
                  </a:cubicBezTo>
                  <a:lnTo>
                    <a:pt x="3744" y="1200"/>
                  </a:lnTo>
                  <a:cubicBezTo>
                    <a:pt x="2503" y="1392"/>
                    <a:pt x="1241" y="1392"/>
                    <a:pt x="0" y="12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22" y="1300"/>
              <a:ext cx="1265" cy="65"/>
            </a:xfrm>
            <a:custGeom>
              <a:avLst/>
              <a:gdLst>
                <a:gd name="T0" fmla="*/ 0 w 1265"/>
                <a:gd name="T1" fmla="*/ 0 h 65"/>
                <a:gd name="T2" fmla="*/ 1265 w 1265"/>
                <a:gd name="T3" fmla="*/ 0 h 65"/>
                <a:gd name="T4" fmla="*/ 0 60000 65536"/>
                <a:gd name="T5" fmla="*/ 0 60000 65536"/>
                <a:gd name="T6" fmla="*/ 0 w 1265"/>
                <a:gd name="T7" fmla="*/ 0 h 65"/>
                <a:gd name="T8" fmla="*/ 1265 w 1265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5" h="65">
                  <a:moveTo>
                    <a:pt x="0" y="0"/>
                  </a:moveTo>
                  <a:cubicBezTo>
                    <a:pt x="420" y="65"/>
                    <a:pt x="846" y="65"/>
                    <a:pt x="1265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658" y="1352"/>
              <a:ext cx="84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Warehouse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651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651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46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3846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4040" y="1496"/>
              <a:ext cx="9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040" y="1496"/>
              <a:ext cx="97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4170" y="1496"/>
              <a:ext cx="9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4170" y="1496"/>
              <a:ext cx="97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4300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4300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2921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2921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3090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3527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527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3696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4132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4132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4301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4738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738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4907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181" y="1678"/>
              <a:ext cx="457" cy="961"/>
            </a:xfrm>
            <a:custGeom>
              <a:avLst/>
              <a:gdLst>
                <a:gd name="T0" fmla="*/ 457 w 457"/>
                <a:gd name="T1" fmla="*/ 0 h 961"/>
                <a:gd name="T2" fmla="*/ 358 w 457"/>
                <a:gd name="T3" fmla="*/ 81 h 961"/>
                <a:gd name="T4" fmla="*/ 270 w 457"/>
                <a:gd name="T5" fmla="*/ 169 h 961"/>
                <a:gd name="T6" fmla="*/ 195 w 457"/>
                <a:gd name="T7" fmla="*/ 263 h 961"/>
                <a:gd name="T8" fmla="*/ 132 w 457"/>
                <a:gd name="T9" fmla="*/ 363 h 961"/>
                <a:gd name="T10" fmla="*/ 81 w 457"/>
                <a:gd name="T11" fmla="*/ 470 h 961"/>
                <a:gd name="T12" fmla="*/ 42 w 457"/>
                <a:gd name="T13" fmla="*/ 583 h 961"/>
                <a:gd name="T14" fmla="*/ 16 w 457"/>
                <a:gd name="T15" fmla="*/ 703 h 961"/>
                <a:gd name="T16" fmla="*/ 2 w 457"/>
                <a:gd name="T17" fmla="*/ 828 h 961"/>
                <a:gd name="T18" fmla="*/ 0 w 457"/>
                <a:gd name="T19" fmla="*/ 961 h 9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7"/>
                <a:gd name="T31" fmla="*/ 0 h 961"/>
                <a:gd name="T32" fmla="*/ 457 w 457"/>
                <a:gd name="T33" fmla="*/ 961 h 9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7" h="961">
                  <a:moveTo>
                    <a:pt x="457" y="0"/>
                  </a:moveTo>
                  <a:lnTo>
                    <a:pt x="358" y="81"/>
                  </a:lnTo>
                  <a:lnTo>
                    <a:pt x="270" y="169"/>
                  </a:lnTo>
                  <a:lnTo>
                    <a:pt x="195" y="263"/>
                  </a:lnTo>
                  <a:lnTo>
                    <a:pt x="132" y="363"/>
                  </a:lnTo>
                  <a:lnTo>
                    <a:pt x="81" y="470"/>
                  </a:lnTo>
                  <a:lnTo>
                    <a:pt x="42" y="583"/>
                  </a:lnTo>
                  <a:lnTo>
                    <a:pt x="16" y="703"/>
                  </a:lnTo>
                  <a:lnTo>
                    <a:pt x="2" y="828"/>
                  </a:lnTo>
                  <a:lnTo>
                    <a:pt x="0" y="96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3612" y="1626"/>
              <a:ext cx="103" cy="85"/>
            </a:xfrm>
            <a:custGeom>
              <a:avLst/>
              <a:gdLst>
                <a:gd name="T0" fmla="*/ 39 w 103"/>
                <a:gd name="T1" fmla="*/ 85 h 85"/>
                <a:gd name="T2" fmla="*/ 103 w 103"/>
                <a:gd name="T3" fmla="*/ 0 h 85"/>
                <a:gd name="T4" fmla="*/ 0 w 103"/>
                <a:gd name="T5" fmla="*/ 29 h 85"/>
                <a:gd name="T6" fmla="*/ 39 w 103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5"/>
                <a:gd name="T14" fmla="*/ 103 w 10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5">
                  <a:moveTo>
                    <a:pt x="39" y="85"/>
                  </a:moveTo>
                  <a:lnTo>
                    <a:pt x="103" y="0"/>
                  </a:lnTo>
                  <a:lnTo>
                    <a:pt x="0" y="29"/>
                  </a:lnTo>
                  <a:lnTo>
                    <a:pt x="39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757" y="1714"/>
              <a:ext cx="112" cy="925"/>
            </a:xfrm>
            <a:custGeom>
              <a:avLst/>
              <a:gdLst>
                <a:gd name="T0" fmla="*/ 112 w 112"/>
                <a:gd name="T1" fmla="*/ 0 h 925"/>
                <a:gd name="T2" fmla="*/ 68 w 112"/>
                <a:gd name="T3" fmla="*/ 154 h 925"/>
                <a:gd name="T4" fmla="*/ 35 w 112"/>
                <a:gd name="T5" fmla="*/ 301 h 925"/>
                <a:gd name="T6" fmla="*/ 13 w 112"/>
                <a:gd name="T7" fmla="*/ 440 h 925"/>
                <a:gd name="T8" fmla="*/ 1 w 112"/>
                <a:gd name="T9" fmla="*/ 573 h 925"/>
                <a:gd name="T10" fmla="*/ 0 w 112"/>
                <a:gd name="T11" fmla="*/ 697 h 925"/>
                <a:gd name="T12" fmla="*/ 9 w 112"/>
                <a:gd name="T13" fmla="*/ 815 h 925"/>
                <a:gd name="T14" fmla="*/ 29 w 112"/>
                <a:gd name="T15" fmla="*/ 925 h 9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925"/>
                <a:gd name="T26" fmla="*/ 112 w 112"/>
                <a:gd name="T27" fmla="*/ 925 h 9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925">
                  <a:moveTo>
                    <a:pt x="112" y="0"/>
                  </a:moveTo>
                  <a:lnTo>
                    <a:pt x="68" y="154"/>
                  </a:lnTo>
                  <a:lnTo>
                    <a:pt x="35" y="301"/>
                  </a:lnTo>
                  <a:lnTo>
                    <a:pt x="13" y="440"/>
                  </a:lnTo>
                  <a:lnTo>
                    <a:pt x="1" y="573"/>
                  </a:lnTo>
                  <a:lnTo>
                    <a:pt x="0" y="697"/>
                  </a:lnTo>
                  <a:lnTo>
                    <a:pt x="9" y="815"/>
                  </a:lnTo>
                  <a:lnTo>
                    <a:pt x="29" y="925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834" y="1626"/>
              <a:ext cx="64" cy="106"/>
            </a:xfrm>
            <a:custGeom>
              <a:avLst/>
              <a:gdLst>
                <a:gd name="T0" fmla="*/ 64 w 64"/>
                <a:gd name="T1" fmla="*/ 106 h 106"/>
                <a:gd name="T2" fmla="*/ 63 w 64"/>
                <a:gd name="T3" fmla="*/ 0 h 106"/>
                <a:gd name="T4" fmla="*/ 0 w 64"/>
                <a:gd name="T5" fmla="*/ 85 h 106"/>
                <a:gd name="T6" fmla="*/ 64 w 64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6"/>
                <a:gd name="T14" fmla="*/ 64 w 64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6">
                  <a:moveTo>
                    <a:pt x="64" y="106"/>
                  </a:moveTo>
                  <a:lnTo>
                    <a:pt x="63" y="0"/>
                  </a:lnTo>
                  <a:lnTo>
                    <a:pt x="0" y="85"/>
                  </a:lnTo>
                  <a:lnTo>
                    <a:pt x="64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332" y="1716"/>
              <a:ext cx="60" cy="923"/>
            </a:xfrm>
            <a:custGeom>
              <a:avLst/>
              <a:gdLst>
                <a:gd name="T0" fmla="*/ 60 w 60"/>
                <a:gd name="T1" fmla="*/ 0 h 923"/>
                <a:gd name="T2" fmla="*/ 31 w 60"/>
                <a:gd name="T3" fmla="*/ 156 h 923"/>
                <a:gd name="T4" fmla="*/ 11 w 60"/>
                <a:gd name="T5" fmla="*/ 305 h 923"/>
                <a:gd name="T6" fmla="*/ 0 w 60"/>
                <a:gd name="T7" fmla="*/ 445 h 923"/>
                <a:gd name="T8" fmla="*/ 0 w 60"/>
                <a:gd name="T9" fmla="*/ 577 h 923"/>
                <a:gd name="T10" fmla="*/ 10 w 60"/>
                <a:gd name="T11" fmla="*/ 700 h 923"/>
                <a:gd name="T12" fmla="*/ 30 w 60"/>
                <a:gd name="T13" fmla="*/ 816 h 923"/>
                <a:gd name="T14" fmla="*/ 60 w 60"/>
                <a:gd name="T15" fmla="*/ 923 h 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923"/>
                <a:gd name="T26" fmla="*/ 60 w 60"/>
                <a:gd name="T27" fmla="*/ 923 h 9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923">
                  <a:moveTo>
                    <a:pt x="60" y="0"/>
                  </a:moveTo>
                  <a:lnTo>
                    <a:pt x="31" y="156"/>
                  </a:lnTo>
                  <a:lnTo>
                    <a:pt x="11" y="305"/>
                  </a:lnTo>
                  <a:lnTo>
                    <a:pt x="0" y="445"/>
                  </a:lnTo>
                  <a:lnTo>
                    <a:pt x="0" y="577"/>
                  </a:lnTo>
                  <a:lnTo>
                    <a:pt x="10" y="700"/>
                  </a:lnTo>
                  <a:lnTo>
                    <a:pt x="30" y="816"/>
                  </a:lnTo>
                  <a:lnTo>
                    <a:pt x="60" y="92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4358" y="1626"/>
              <a:ext cx="65" cy="106"/>
            </a:xfrm>
            <a:custGeom>
              <a:avLst/>
              <a:gdLst>
                <a:gd name="T0" fmla="*/ 65 w 65"/>
                <a:gd name="T1" fmla="*/ 106 h 106"/>
                <a:gd name="T2" fmla="*/ 55 w 65"/>
                <a:gd name="T3" fmla="*/ 0 h 106"/>
                <a:gd name="T4" fmla="*/ 0 w 65"/>
                <a:gd name="T5" fmla="*/ 91 h 106"/>
                <a:gd name="T6" fmla="*/ 65 w 6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06"/>
                <a:gd name="T14" fmla="*/ 65 w 6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06">
                  <a:moveTo>
                    <a:pt x="65" y="106"/>
                  </a:moveTo>
                  <a:lnTo>
                    <a:pt x="55" y="0"/>
                  </a:lnTo>
                  <a:lnTo>
                    <a:pt x="0" y="91"/>
                  </a:lnTo>
                  <a:lnTo>
                    <a:pt x="65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4473" y="1696"/>
              <a:ext cx="524" cy="943"/>
            </a:xfrm>
            <a:custGeom>
              <a:avLst/>
              <a:gdLst>
                <a:gd name="T0" fmla="*/ 0 w 524"/>
                <a:gd name="T1" fmla="*/ 0 h 943"/>
                <a:gd name="T2" fmla="*/ 102 w 524"/>
                <a:gd name="T3" fmla="*/ 128 h 943"/>
                <a:gd name="T4" fmla="*/ 194 w 524"/>
                <a:gd name="T5" fmla="*/ 253 h 943"/>
                <a:gd name="T6" fmla="*/ 275 w 524"/>
                <a:gd name="T7" fmla="*/ 375 h 943"/>
                <a:gd name="T8" fmla="*/ 345 w 524"/>
                <a:gd name="T9" fmla="*/ 494 h 943"/>
                <a:gd name="T10" fmla="*/ 406 w 524"/>
                <a:gd name="T11" fmla="*/ 611 h 943"/>
                <a:gd name="T12" fmla="*/ 455 w 524"/>
                <a:gd name="T13" fmla="*/ 724 h 943"/>
                <a:gd name="T14" fmla="*/ 495 w 524"/>
                <a:gd name="T15" fmla="*/ 835 h 943"/>
                <a:gd name="T16" fmla="*/ 524 w 524"/>
                <a:gd name="T17" fmla="*/ 943 h 9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4"/>
                <a:gd name="T28" fmla="*/ 0 h 943"/>
                <a:gd name="T29" fmla="*/ 524 w 524"/>
                <a:gd name="T30" fmla="*/ 943 h 9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4" h="943">
                  <a:moveTo>
                    <a:pt x="0" y="0"/>
                  </a:moveTo>
                  <a:lnTo>
                    <a:pt x="102" y="128"/>
                  </a:lnTo>
                  <a:lnTo>
                    <a:pt x="194" y="253"/>
                  </a:lnTo>
                  <a:lnTo>
                    <a:pt x="275" y="375"/>
                  </a:lnTo>
                  <a:lnTo>
                    <a:pt x="345" y="494"/>
                  </a:lnTo>
                  <a:lnTo>
                    <a:pt x="406" y="611"/>
                  </a:lnTo>
                  <a:lnTo>
                    <a:pt x="455" y="724"/>
                  </a:lnTo>
                  <a:lnTo>
                    <a:pt x="495" y="835"/>
                  </a:lnTo>
                  <a:lnTo>
                    <a:pt x="524" y="94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4413" y="1626"/>
              <a:ext cx="91" cy="99"/>
            </a:xfrm>
            <a:custGeom>
              <a:avLst/>
              <a:gdLst>
                <a:gd name="T0" fmla="*/ 40 w 91"/>
                <a:gd name="T1" fmla="*/ 99 h 99"/>
                <a:gd name="T2" fmla="*/ 0 w 91"/>
                <a:gd name="T3" fmla="*/ 0 h 99"/>
                <a:gd name="T4" fmla="*/ 91 w 91"/>
                <a:gd name="T5" fmla="*/ 55 h 99"/>
                <a:gd name="T6" fmla="*/ 40 w 91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9"/>
                <a:gd name="T14" fmla="*/ 91 w 91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9">
                  <a:moveTo>
                    <a:pt x="40" y="99"/>
                  </a:moveTo>
                  <a:lnTo>
                    <a:pt x="0" y="0"/>
                  </a:lnTo>
                  <a:lnTo>
                    <a:pt x="91" y="55"/>
                  </a:lnTo>
                  <a:lnTo>
                    <a:pt x="4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4294" y="1679"/>
              <a:ext cx="568" cy="650"/>
            </a:xfrm>
            <a:custGeom>
              <a:avLst/>
              <a:gdLst>
                <a:gd name="T0" fmla="*/ 0 w 568"/>
                <a:gd name="T1" fmla="*/ 0 h 650"/>
                <a:gd name="T2" fmla="*/ 119 w 568"/>
                <a:gd name="T3" fmla="*/ 91 h 650"/>
                <a:gd name="T4" fmla="*/ 225 w 568"/>
                <a:gd name="T5" fmla="*/ 182 h 650"/>
                <a:gd name="T6" fmla="*/ 318 w 568"/>
                <a:gd name="T7" fmla="*/ 274 h 650"/>
                <a:gd name="T8" fmla="*/ 399 w 568"/>
                <a:gd name="T9" fmla="*/ 367 h 650"/>
                <a:gd name="T10" fmla="*/ 468 w 568"/>
                <a:gd name="T11" fmla="*/ 461 h 650"/>
                <a:gd name="T12" fmla="*/ 524 w 568"/>
                <a:gd name="T13" fmla="*/ 555 h 650"/>
                <a:gd name="T14" fmla="*/ 568 w 568"/>
                <a:gd name="T15" fmla="*/ 650 h 6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8"/>
                <a:gd name="T25" fmla="*/ 0 h 650"/>
                <a:gd name="T26" fmla="*/ 568 w 568"/>
                <a:gd name="T27" fmla="*/ 650 h 6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8" h="650">
                  <a:moveTo>
                    <a:pt x="0" y="0"/>
                  </a:moveTo>
                  <a:lnTo>
                    <a:pt x="119" y="91"/>
                  </a:lnTo>
                  <a:lnTo>
                    <a:pt x="225" y="182"/>
                  </a:lnTo>
                  <a:lnTo>
                    <a:pt x="318" y="274"/>
                  </a:lnTo>
                  <a:lnTo>
                    <a:pt x="399" y="367"/>
                  </a:lnTo>
                  <a:lnTo>
                    <a:pt x="468" y="461"/>
                  </a:lnTo>
                  <a:lnTo>
                    <a:pt x="524" y="555"/>
                  </a:lnTo>
                  <a:lnTo>
                    <a:pt x="568" y="65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4219" y="1626"/>
              <a:ext cx="102" cy="85"/>
            </a:xfrm>
            <a:custGeom>
              <a:avLst/>
              <a:gdLst>
                <a:gd name="T0" fmla="*/ 63 w 102"/>
                <a:gd name="T1" fmla="*/ 85 h 85"/>
                <a:gd name="T2" fmla="*/ 0 w 102"/>
                <a:gd name="T3" fmla="*/ 0 h 85"/>
                <a:gd name="T4" fmla="*/ 102 w 102"/>
                <a:gd name="T5" fmla="*/ 31 h 85"/>
                <a:gd name="T6" fmla="*/ 63 w 102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5"/>
                <a:gd name="T14" fmla="*/ 102 w 102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5">
                  <a:moveTo>
                    <a:pt x="63" y="85"/>
                  </a:moveTo>
                  <a:lnTo>
                    <a:pt x="0" y="0"/>
                  </a:lnTo>
                  <a:lnTo>
                    <a:pt x="102" y="31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3859" y="1710"/>
              <a:ext cx="191" cy="891"/>
            </a:xfrm>
            <a:custGeom>
              <a:avLst/>
              <a:gdLst>
                <a:gd name="T0" fmla="*/ 191 w 191"/>
                <a:gd name="T1" fmla="*/ 0 h 891"/>
                <a:gd name="T2" fmla="*/ 131 w 191"/>
                <a:gd name="T3" fmla="*/ 145 h 891"/>
                <a:gd name="T4" fmla="*/ 82 w 191"/>
                <a:gd name="T5" fmla="*/ 284 h 891"/>
                <a:gd name="T6" fmla="*/ 45 w 191"/>
                <a:gd name="T7" fmla="*/ 418 h 891"/>
                <a:gd name="T8" fmla="*/ 18 w 191"/>
                <a:gd name="T9" fmla="*/ 545 h 891"/>
                <a:gd name="T10" fmla="*/ 3 w 191"/>
                <a:gd name="T11" fmla="*/ 666 h 891"/>
                <a:gd name="T12" fmla="*/ 0 w 191"/>
                <a:gd name="T13" fmla="*/ 782 h 891"/>
                <a:gd name="T14" fmla="*/ 8 w 191"/>
                <a:gd name="T15" fmla="*/ 891 h 8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1"/>
                <a:gd name="T25" fmla="*/ 0 h 891"/>
                <a:gd name="T26" fmla="*/ 191 w 191"/>
                <a:gd name="T27" fmla="*/ 891 h 8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1" h="891">
                  <a:moveTo>
                    <a:pt x="191" y="0"/>
                  </a:moveTo>
                  <a:lnTo>
                    <a:pt x="131" y="145"/>
                  </a:lnTo>
                  <a:lnTo>
                    <a:pt x="82" y="284"/>
                  </a:lnTo>
                  <a:lnTo>
                    <a:pt x="45" y="418"/>
                  </a:lnTo>
                  <a:lnTo>
                    <a:pt x="18" y="545"/>
                  </a:lnTo>
                  <a:lnTo>
                    <a:pt x="3" y="666"/>
                  </a:lnTo>
                  <a:lnTo>
                    <a:pt x="0" y="782"/>
                  </a:lnTo>
                  <a:lnTo>
                    <a:pt x="8" y="89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4016" y="1626"/>
              <a:ext cx="73" cy="105"/>
            </a:xfrm>
            <a:custGeom>
              <a:avLst/>
              <a:gdLst>
                <a:gd name="T0" fmla="*/ 61 w 73"/>
                <a:gd name="T1" fmla="*/ 105 h 105"/>
                <a:gd name="T2" fmla="*/ 73 w 73"/>
                <a:gd name="T3" fmla="*/ 0 h 105"/>
                <a:gd name="T4" fmla="*/ 0 w 73"/>
                <a:gd name="T5" fmla="*/ 77 h 105"/>
                <a:gd name="T6" fmla="*/ 61 w 73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05"/>
                <a:gd name="T14" fmla="*/ 73 w 73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05">
                  <a:moveTo>
                    <a:pt x="61" y="105"/>
                  </a:moveTo>
                  <a:lnTo>
                    <a:pt x="73" y="0"/>
                  </a:lnTo>
                  <a:lnTo>
                    <a:pt x="0" y="77"/>
                  </a:lnTo>
                  <a:lnTo>
                    <a:pt x="6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986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2986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2986" y="3242"/>
              <a:ext cx="389" cy="38"/>
            </a:xfrm>
            <a:custGeom>
              <a:avLst/>
              <a:gdLst>
                <a:gd name="T0" fmla="*/ 0 w 389"/>
                <a:gd name="T1" fmla="*/ 0 h 38"/>
                <a:gd name="T2" fmla="*/ 389 w 389"/>
                <a:gd name="T3" fmla="*/ 0 h 38"/>
                <a:gd name="T4" fmla="*/ 0 60000 65536"/>
                <a:gd name="T5" fmla="*/ 0 60000 65536"/>
                <a:gd name="T6" fmla="*/ 0 w 389"/>
                <a:gd name="T7" fmla="*/ 0 h 38"/>
                <a:gd name="T8" fmla="*/ 389 w 389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9" h="38">
                  <a:moveTo>
                    <a:pt x="0" y="0"/>
                  </a:moveTo>
                  <a:cubicBezTo>
                    <a:pt x="127" y="38"/>
                    <a:pt x="262" y="38"/>
                    <a:pt x="389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3009" y="3309"/>
              <a:ext cx="3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RDBMS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3323" y="3346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7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4197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4197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197" y="3242"/>
              <a:ext cx="389" cy="38"/>
            </a:xfrm>
            <a:custGeom>
              <a:avLst/>
              <a:gdLst>
                <a:gd name="T0" fmla="*/ 0 w 389"/>
                <a:gd name="T1" fmla="*/ 0 h 38"/>
                <a:gd name="T2" fmla="*/ 389 w 389"/>
                <a:gd name="T3" fmla="*/ 0 h 38"/>
                <a:gd name="T4" fmla="*/ 0 60000 65536"/>
                <a:gd name="T5" fmla="*/ 0 60000 65536"/>
                <a:gd name="T6" fmla="*/ 0 w 389"/>
                <a:gd name="T7" fmla="*/ 0 h 38"/>
                <a:gd name="T8" fmla="*/ 389 w 389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9" h="38">
                  <a:moveTo>
                    <a:pt x="0" y="0"/>
                  </a:moveTo>
                  <a:cubicBezTo>
                    <a:pt x="127" y="38"/>
                    <a:pt x="262" y="38"/>
                    <a:pt x="389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4220" y="3309"/>
              <a:ext cx="3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RDBMS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54"/>
            <p:cNvSpPr>
              <a:spLocks noChangeArrowheads="1"/>
            </p:cNvSpPr>
            <p:nvPr/>
          </p:nvSpPr>
          <p:spPr bwMode="auto">
            <a:xfrm>
              <a:off x="4534" y="3346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7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55"/>
            <p:cNvSpPr>
              <a:spLocks noChangeArrowheads="1"/>
            </p:cNvSpPr>
            <p:nvPr/>
          </p:nvSpPr>
          <p:spPr bwMode="auto">
            <a:xfrm>
              <a:off x="4893" y="3233"/>
              <a:ext cx="20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6" name="Rectangle 56"/>
            <p:cNvSpPr>
              <a:spLocks noChangeArrowheads="1"/>
            </p:cNvSpPr>
            <p:nvPr/>
          </p:nvSpPr>
          <p:spPr bwMode="auto">
            <a:xfrm>
              <a:off x="4893" y="3233"/>
              <a:ext cx="204" cy="203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936" y="3371"/>
              <a:ext cx="115" cy="45"/>
            </a:xfrm>
            <a:custGeom>
              <a:avLst/>
              <a:gdLst>
                <a:gd name="T0" fmla="*/ 0 w 115"/>
                <a:gd name="T1" fmla="*/ 0 h 45"/>
                <a:gd name="T2" fmla="*/ 115 w 115"/>
                <a:gd name="T3" fmla="*/ 0 h 45"/>
                <a:gd name="T4" fmla="*/ 0 w 115"/>
                <a:gd name="T5" fmla="*/ 23 h 45"/>
                <a:gd name="T6" fmla="*/ 115 w 115"/>
                <a:gd name="T7" fmla="*/ 23 h 45"/>
                <a:gd name="T8" fmla="*/ 0 w 115"/>
                <a:gd name="T9" fmla="*/ 45 h 45"/>
                <a:gd name="T10" fmla="*/ 115 w 115"/>
                <a:gd name="T11" fmla="*/ 45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45"/>
                <a:gd name="T20" fmla="*/ 115 w 115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45">
                  <a:moveTo>
                    <a:pt x="0" y="0"/>
                  </a:moveTo>
                  <a:lnTo>
                    <a:pt x="115" y="0"/>
                  </a:lnTo>
                  <a:moveTo>
                    <a:pt x="0" y="23"/>
                  </a:moveTo>
                  <a:lnTo>
                    <a:pt x="115" y="23"/>
                  </a:lnTo>
                  <a:moveTo>
                    <a:pt x="0" y="45"/>
                  </a:moveTo>
                  <a:lnTo>
                    <a:pt x="115" y="45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908" y="3267"/>
              <a:ext cx="175" cy="76"/>
            </a:xfrm>
            <a:custGeom>
              <a:avLst/>
              <a:gdLst>
                <a:gd name="T0" fmla="*/ 38 w 175"/>
                <a:gd name="T1" fmla="*/ 0 h 76"/>
                <a:gd name="T2" fmla="*/ 0 w 175"/>
                <a:gd name="T3" fmla="*/ 38 h 76"/>
                <a:gd name="T4" fmla="*/ 35 w 175"/>
                <a:gd name="T5" fmla="*/ 73 h 76"/>
                <a:gd name="T6" fmla="*/ 136 w 175"/>
                <a:gd name="T7" fmla="*/ 0 h 76"/>
                <a:gd name="T8" fmla="*/ 175 w 175"/>
                <a:gd name="T9" fmla="*/ 38 h 76"/>
                <a:gd name="T10" fmla="*/ 136 w 175"/>
                <a:gd name="T11" fmla="*/ 76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5"/>
                <a:gd name="T19" fmla="*/ 0 h 76"/>
                <a:gd name="T20" fmla="*/ 175 w 175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5" h="76">
                  <a:moveTo>
                    <a:pt x="38" y="0"/>
                  </a:moveTo>
                  <a:lnTo>
                    <a:pt x="0" y="38"/>
                  </a:lnTo>
                  <a:lnTo>
                    <a:pt x="35" y="73"/>
                  </a:lnTo>
                  <a:moveTo>
                    <a:pt x="136" y="0"/>
                  </a:moveTo>
                  <a:lnTo>
                    <a:pt x="175" y="38"/>
                  </a:lnTo>
                  <a:lnTo>
                    <a:pt x="136" y="76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4955" y="3261"/>
              <a:ext cx="80" cy="88"/>
            </a:xfrm>
            <a:custGeom>
              <a:avLst/>
              <a:gdLst>
                <a:gd name="T0" fmla="*/ 0 w 237"/>
                <a:gd name="T1" fmla="*/ 130 h 261"/>
                <a:gd name="T2" fmla="*/ 118 w 237"/>
                <a:gd name="T3" fmla="*/ 0 h 261"/>
                <a:gd name="T4" fmla="*/ 237 w 237"/>
                <a:gd name="T5" fmla="*/ 130 h 261"/>
                <a:gd name="T6" fmla="*/ 237 w 237"/>
                <a:gd name="T7" fmla="*/ 130 h 261"/>
                <a:gd name="T8" fmla="*/ 118 w 237"/>
                <a:gd name="T9" fmla="*/ 261 h 261"/>
                <a:gd name="T10" fmla="*/ 0 w 237"/>
                <a:gd name="T11" fmla="*/ 130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261"/>
                <a:gd name="T20" fmla="*/ 237 w 237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261">
                  <a:moveTo>
                    <a:pt x="0" y="130"/>
                  </a:moveTo>
                  <a:cubicBezTo>
                    <a:pt x="0" y="58"/>
                    <a:pt x="53" y="0"/>
                    <a:pt x="118" y="0"/>
                  </a:cubicBezTo>
                  <a:cubicBezTo>
                    <a:pt x="184" y="0"/>
                    <a:pt x="237" y="58"/>
                    <a:pt x="237" y="130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37" y="202"/>
                    <a:pt x="184" y="261"/>
                    <a:pt x="118" y="261"/>
                  </a:cubicBezTo>
                  <a:cubicBezTo>
                    <a:pt x="53" y="261"/>
                    <a:pt x="0" y="202"/>
                    <a:pt x="0" y="1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4955" y="3261"/>
              <a:ext cx="80" cy="88"/>
            </a:xfrm>
            <a:custGeom>
              <a:avLst/>
              <a:gdLst>
                <a:gd name="T0" fmla="*/ 0 w 80"/>
                <a:gd name="T1" fmla="*/ 44 h 88"/>
                <a:gd name="T2" fmla="*/ 40 w 80"/>
                <a:gd name="T3" fmla="*/ 0 h 88"/>
                <a:gd name="T4" fmla="*/ 80 w 80"/>
                <a:gd name="T5" fmla="*/ 44 h 88"/>
                <a:gd name="T6" fmla="*/ 80 w 80"/>
                <a:gd name="T7" fmla="*/ 44 h 88"/>
                <a:gd name="T8" fmla="*/ 40 w 80"/>
                <a:gd name="T9" fmla="*/ 88 h 88"/>
                <a:gd name="T10" fmla="*/ 0 w 80"/>
                <a:gd name="T11" fmla="*/ 4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88"/>
                <a:gd name="T20" fmla="*/ 80 w 80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88">
                  <a:moveTo>
                    <a:pt x="0" y="44"/>
                  </a:moveTo>
                  <a:cubicBezTo>
                    <a:pt x="0" y="20"/>
                    <a:pt x="18" y="0"/>
                    <a:pt x="40" y="0"/>
                  </a:cubicBezTo>
                  <a:cubicBezTo>
                    <a:pt x="62" y="0"/>
                    <a:pt x="80" y="20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68"/>
                    <a:pt x="62" y="88"/>
                    <a:pt x="40" y="88"/>
                  </a:cubicBezTo>
                  <a:cubicBezTo>
                    <a:pt x="18" y="88"/>
                    <a:pt x="0" y="68"/>
                    <a:pt x="0" y="44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4966" y="3264"/>
              <a:ext cx="58" cy="82"/>
            </a:xfrm>
            <a:custGeom>
              <a:avLst/>
              <a:gdLst>
                <a:gd name="T0" fmla="*/ 71 w 174"/>
                <a:gd name="T1" fmla="*/ 30 h 245"/>
                <a:gd name="T2" fmla="*/ 71 w 174"/>
                <a:gd name="T3" fmla="*/ 46 h 245"/>
                <a:gd name="T4" fmla="*/ 44 w 174"/>
                <a:gd name="T5" fmla="*/ 46 h 245"/>
                <a:gd name="T6" fmla="*/ 51 w 174"/>
                <a:gd name="T7" fmla="*/ 53 h 245"/>
                <a:gd name="T8" fmla="*/ 44 w 174"/>
                <a:gd name="T9" fmla="*/ 61 h 245"/>
                <a:gd name="T10" fmla="*/ 44 w 174"/>
                <a:gd name="T11" fmla="*/ 61 h 245"/>
                <a:gd name="T12" fmla="*/ 17 w 174"/>
                <a:gd name="T13" fmla="*/ 61 h 245"/>
                <a:gd name="T14" fmla="*/ 3 w 174"/>
                <a:gd name="T15" fmla="*/ 91 h 245"/>
                <a:gd name="T16" fmla="*/ 30 w 174"/>
                <a:gd name="T17" fmla="*/ 106 h 245"/>
                <a:gd name="T18" fmla="*/ 71 w 174"/>
                <a:gd name="T19" fmla="*/ 121 h 245"/>
                <a:gd name="T20" fmla="*/ 71 w 174"/>
                <a:gd name="T21" fmla="*/ 121 h 245"/>
                <a:gd name="T22" fmla="*/ 44 w 174"/>
                <a:gd name="T23" fmla="*/ 167 h 245"/>
                <a:gd name="T24" fmla="*/ 84 w 174"/>
                <a:gd name="T25" fmla="*/ 212 h 245"/>
                <a:gd name="T26" fmla="*/ 84 w 174"/>
                <a:gd name="T27" fmla="*/ 227 h 245"/>
                <a:gd name="T28" fmla="*/ 163 w 174"/>
                <a:gd name="T29" fmla="*/ 202 h 245"/>
                <a:gd name="T30" fmla="*/ 165 w 174"/>
                <a:gd name="T31" fmla="*/ 197 h 245"/>
                <a:gd name="T32" fmla="*/ 138 w 174"/>
                <a:gd name="T33" fmla="*/ 162 h 245"/>
                <a:gd name="T34" fmla="*/ 152 w 174"/>
                <a:gd name="T35" fmla="*/ 136 h 245"/>
                <a:gd name="T36" fmla="*/ 170 w 174"/>
                <a:gd name="T37" fmla="*/ 101 h 245"/>
                <a:gd name="T38" fmla="*/ 138 w 174"/>
                <a:gd name="T39" fmla="*/ 81 h 245"/>
                <a:gd name="T40" fmla="*/ 125 w 174"/>
                <a:gd name="T41" fmla="*/ 91 h 245"/>
                <a:gd name="T42" fmla="*/ 125 w 174"/>
                <a:gd name="T43" fmla="*/ 91 h 245"/>
                <a:gd name="T44" fmla="*/ 111 w 174"/>
                <a:gd name="T45" fmla="*/ 46 h 245"/>
                <a:gd name="T46" fmla="*/ 138 w 174"/>
                <a:gd name="T47" fmla="*/ 15 h 245"/>
                <a:gd name="T48" fmla="*/ 84 w 174"/>
                <a:gd name="T49" fmla="*/ 0 h 245"/>
                <a:gd name="T50" fmla="*/ 71 w 174"/>
                <a:gd name="T51" fmla="*/ 30 h 2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245"/>
                <a:gd name="T80" fmla="*/ 174 w 174"/>
                <a:gd name="T81" fmla="*/ 245 h 2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245">
                  <a:moveTo>
                    <a:pt x="71" y="30"/>
                  </a:moveTo>
                  <a:lnTo>
                    <a:pt x="71" y="46"/>
                  </a:lnTo>
                  <a:lnTo>
                    <a:pt x="44" y="46"/>
                  </a:lnTo>
                  <a:cubicBezTo>
                    <a:pt x="48" y="45"/>
                    <a:pt x="51" y="49"/>
                    <a:pt x="51" y="53"/>
                  </a:cubicBezTo>
                  <a:cubicBezTo>
                    <a:pt x="51" y="57"/>
                    <a:pt x="48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6" y="68"/>
                    <a:pt x="25" y="68"/>
                    <a:pt x="17" y="61"/>
                  </a:cubicBezTo>
                  <a:cubicBezTo>
                    <a:pt x="6" y="65"/>
                    <a:pt x="0" y="78"/>
                    <a:pt x="3" y="91"/>
                  </a:cubicBezTo>
                  <a:cubicBezTo>
                    <a:pt x="7" y="104"/>
                    <a:pt x="19" y="110"/>
                    <a:pt x="30" y="106"/>
                  </a:cubicBezTo>
                  <a:cubicBezTo>
                    <a:pt x="45" y="98"/>
                    <a:pt x="63" y="105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41"/>
                    <a:pt x="61" y="160"/>
                    <a:pt x="44" y="167"/>
                  </a:cubicBezTo>
                  <a:lnTo>
                    <a:pt x="84" y="212"/>
                  </a:lnTo>
                  <a:lnTo>
                    <a:pt x="84" y="227"/>
                  </a:lnTo>
                  <a:cubicBezTo>
                    <a:pt x="112" y="245"/>
                    <a:pt x="148" y="234"/>
                    <a:pt x="163" y="202"/>
                  </a:cubicBezTo>
                  <a:cubicBezTo>
                    <a:pt x="164" y="201"/>
                    <a:pt x="165" y="199"/>
                    <a:pt x="165" y="197"/>
                  </a:cubicBezTo>
                  <a:cubicBezTo>
                    <a:pt x="149" y="196"/>
                    <a:pt x="137" y="180"/>
                    <a:pt x="138" y="162"/>
                  </a:cubicBezTo>
                  <a:cubicBezTo>
                    <a:pt x="139" y="151"/>
                    <a:pt x="144" y="142"/>
                    <a:pt x="152" y="136"/>
                  </a:cubicBezTo>
                  <a:cubicBezTo>
                    <a:pt x="166" y="132"/>
                    <a:pt x="174" y="116"/>
                    <a:pt x="170" y="101"/>
                  </a:cubicBezTo>
                  <a:cubicBezTo>
                    <a:pt x="166" y="86"/>
                    <a:pt x="152" y="77"/>
                    <a:pt x="138" y="81"/>
                  </a:cubicBezTo>
                  <a:cubicBezTo>
                    <a:pt x="133" y="83"/>
                    <a:pt x="128" y="86"/>
                    <a:pt x="125" y="91"/>
                  </a:cubicBezTo>
                  <a:lnTo>
                    <a:pt x="111" y="46"/>
                  </a:lnTo>
                  <a:cubicBezTo>
                    <a:pt x="125" y="42"/>
                    <a:pt x="135" y="30"/>
                    <a:pt x="138" y="15"/>
                  </a:cubicBezTo>
                  <a:cubicBezTo>
                    <a:pt x="122" y="6"/>
                    <a:pt x="103" y="0"/>
                    <a:pt x="84" y="0"/>
                  </a:cubicBezTo>
                  <a:lnTo>
                    <a:pt x="71" y="3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4966" y="3264"/>
              <a:ext cx="58" cy="82"/>
            </a:xfrm>
            <a:custGeom>
              <a:avLst/>
              <a:gdLst>
                <a:gd name="T0" fmla="*/ 71 w 174"/>
                <a:gd name="T1" fmla="*/ 30 h 245"/>
                <a:gd name="T2" fmla="*/ 71 w 174"/>
                <a:gd name="T3" fmla="*/ 46 h 245"/>
                <a:gd name="T4" fmla="*/ 44 w 174"/>
                <a:gd name="T5" fmla="*/ 46 h 245"/>
                <a:gd name="T6" fmla="*/ 51 w 174"/>
                <a:gd name="T7" fmla="*/ 53 h 245"/>
                <a:gd name="T8" fmla="*/ 44 w 174"/>
                <a:gd name="T9" fmla="*/ 61 h 245"/>
                <a:gd name="T10" fmla="*/ 44 w 174"/>
                <a:gd name="T11" fmla="*/ 61 h 245"/>
                <a:gd name="T12" fmla="*/ 17 w 174"/>
                <a:gd name="T13" fmla="*/ 61 h 245"/>
                <a:gd name="T14" fmla="*/ 3 w 174"/>
                <a:gd name="T15" fmla="*/ 91 h 245"/>
                <a:gd name="T16" fmla="*/ 30 w 174"/>
                <a:gd name="T17" fmla="*/ 106 h 245"/>
                <a:gd name="T18" fmla="*/ 71 w 174"/>
                <a:gd name="T19" fmla="*/ 121 h 245"/>
                <a:gd name="T20" fmla="*/ 71 w 174"/>
                <a:gd name="T21" fmla="*/ 121 h 245"/>
                <a:gd name="T22" fmla="*/ 44 w 174"/>
                <a:gd name="T23" fmla="*/ 167 h 245"/>
                <a:gd name="T24" fmla="*/ 84 w 174"/>
                <a:gd name="T25" fmla="*/ 212 h 245"/>
                <a:gd name="T26" fmla="*/ 84 w 174"/>
                <a:gd name="T27" fmla="*/ 227 h 245"/>
                <a:gd name="T28" fmla="*/ 163 w 174"/>
                <a:gd name="T29" fmla="*/ 202 h 245"/>
                <a:gd name="T30" fmla="*/ 165 w 174"/>
                <a:gd name="T31" fmla="*/ 197 h 245"/>
                <a:gd name="T32" fmla="*/ 138 w 174"/>
                <a:gd name="T33" fmla="*/ 162 h 245"/>
                <a:gd name="T34" fmla="*/ 152 w 174"/>
                <a:gd name="T35" fmla="*/ 136 h 245"/>
                <a:gd name="T36" fmla="*/ 170 w 174"/>
                <a:gd name="T37" fmla="*/ 101 h 245"/>
                <a:gd name="T38" fmla="*/ 138 w 174"/>
                <a:gd name="T39" fmla="*/ 81 h 245"/>
                <a:gd name="T40" fmla="*/ 125 w 174"/>
                <a:gd name="T41" fmla="*/ 91 h 245"/>
                <a:gd name="T42" fmla="*/ 125 w 174"/>
                <a:gd name="T43" fmla="*/ 91 h 245"/>
                <a:gd name="T44" fmla="*/ 111 w 174"/>
                <a:gd name="T45" fmla="*/ 46 h 245"/>
                <a:gd name="T46" fmla="*/ 138 w 174"/>
                <a:gd name="T47" fmla="*/ 15 h 245"/>
                <a:gd name="T48" fmla="*/ 84 w 174"/>
                <a:gd name="T49" fmla="*/ 0 h 245"/>
                <a:gd name="T50" fmla="*/ 71 w 174"/>
                <a:gd name="T51" fmla="*/ 30 h 2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245"/>
                <a:gd name="T80" fmla="*/ 174 w 174"/>
                <a:gd name="T81" fmla="*/ 245 h 2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245">
                  <a:moveTo>
                    <a:pt x="71" y="30"/>
                  </a:moveTo>
                  <a:lnTo>
                    <a:pt x="71" y="46"/>
                  </a:lnTo>
                  <a:lnTo>
                    <a:pt x="44" y="46"/>
                  </a:lnTo>
                  <a:cubicBezTo>
                    <a:pt x="48" y="45"/>
                    <a:pt x="51" y="49"/>
                    <a:pt x="51" y="53"/>
                  </a:cubicBezTo>
                  <a:cubicBezTo>
                    <a:pt x="51" y="57"/>
                    <a:pt x="48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6" y="68"/>
                    <a:pt x="25" y="68"/>
                    <a:pt x="17" y="61"/>
                  </a:cubicBezTo>
                  <a:cubicBezTo>
                    <a:pt x="6" y="65"/>
                    <a:pt x="0" y="78"/>
                    <a:pt x="3" y="91"/>
                  </a:cubicBezTo>
                  <a:cubicBezTo>
                    <a:pt x="7" y="104"/>
                    <a:pt x="19" y="110"/>
                    <a:pt x="30" y="106"/>
                  </a:cubicBezTo>
                  <a:cubicBezTo>
                    <a:pt x="45" y="98"/>
                    <a:pt x="63" y="105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41"/>
                    <a:pt x="61" y="160"/>
                    <a:pt x="44" y="167"/>
                  </a:cubicBezTo>
                  <a:lnTo>
                    <a:pt x="84" y="212"/>
                  </a:lnTo>
                  <a:lnTo>
                    <a:pt x="84" y="227"/>
                  </a:lnTo>
                  <a:cubicBezTo>
                    <a:pt x="112" y="245"/>
                    <a:pt x="148" y="234"/>
                    <a:pt x="163" y="202"/>
                  </a:cubicBezTo>
                  <a:cubicBezTo>
                    <a:pt x="164" y="201"/>
                    <a:pt x="165" y="199"/>
                    <a:pt x="165" y="197"/>
                  </a:cubicBezTo>
                  <a:cubicBezTo>
                    <a:pt x="149" y="196"/>
                    <a:pt x="137" y="180"/>
                    <a:pt x="138" y="162"/>
                  </a:cubicBezTo>
                  <a:cubicBezTo>
                    <a:pt x="139" y="151"/>
                    <a:pt x="144" y="142"/>
                    <a:pt x="152" y="136"/>
                  </a:cubicBezTo>
                  <a:cubicBezTo>
                    <a:pt x="166" y="132"/>
                    <a:pt x="174" y="116"/>
                    <a:pt x="170" y="101"/>
                  </a:cubicBezTo>
                  <a:cubicBezTo>
                    <a:pt x="166" y="86"/>
                    <a:pt x="152" y="77"/>
                    <a:pt x="138" y="81"/>
                  </a:cubicBezTo>
                  <a:cubicBezTo>
                    <a:pt x="133" y="83"/>
                    <a:pt x="128" y="86"/>
                    <a:pt x="125" y="91"/>
                  </a:cubicBezTo>
                  <a:lnTo>
                    <a:pt x="111" y="46"/>
                  </a:lnTo>
                  <a:cubicBezTo>
                    <a:pt x="125" y="42"/>
                    <a:pt x="135" y="30"/>
                    <a:pt x="138" y="15"/>
                  </a:cubicBezTo>
                  <a:cubicBezTo>
                    <a:pt x="122" y="6"/>
                    <a:pt x="103" y="0"/>
                    <a:pt x="84" y="0"/>
                  </a:cubicBezTo>
                  <a:lnTo>
                    <a:pt x="71" y="30"/>
                  </a:lnTo>
                  <a:close/>
                </a:path>
              </a:pathLst>
            </a:custGeom>
            <a:noFill/>
            <a:ln w="14288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3" name="Rectangle 63"/>
            <p:cNvSpPr>
              <a:spLocks noChangeArrowheads="1"/>
            </p:cNvSpPr>
            <p:nvPr/>
          </p:nvSpPr>
          <p:spPr bwMode="auto">
            <a:xfrm>
              <a:off x="3684" y="3222"/>
              <a:ext cx="203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4" name="Rectangle 64"/>
            <p:cNvSpPr>
              <a:spLocks noChangeArrowheads="1"/>
            </p:cNvSpPr>
            <p:nvPr/>
          </p:nvSpPr>
          <p:spPr bwMode="auto">
            <a:xfrm>
              <a:off x="3684" y="3222"/>
              <a:ext cx="203" cy="203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3710" y="3242"/>
              <a:ext cx="150" cy="164"/>
            </a:xfrm>
            <a:custGeom>
              <a:avLst/>
              <a:gdLst>
                <a:gd name="T0" fmla="*/ 0 w 443"/>
                <a:gd name="T1" fmla="*/ 243 h 487"/>
                <a:gd name="T2" fmla="*/ 222 w 443"/>
                <a:gd name="T3" fmla="*/ 0 h 487"/>
                <a:gd name="T4" fmla="*/ 443 w 443"/>
                <a:gd name="T5" fmla="*/ 243 h 487"/>
                <a:gd name="T6" fmla="*/ 443 w 443"/>
                <a:gd name="T7" fmla="*/ 243 h 487"/>
                <a:gd name="T8" fmla="*/ 222 w 443"/>
                <a:gd name="T9" fmla="*/ 487 h 487"/>
                <a:gd name="T10" fmla="*/ 0 w 443"/>
                <a:gd name="T11" fmla="*/ 243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487"/>
                <a:gd name="T20" fmla="*/ 443 w 443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487">
                  <a:moveTo>
                    <a:pt x="0" y="243"/>
                  </a:moveTo>
                  <a:cubicBezTo>
                    <a:pt x="0" y="109"/>
                    <a:pt x="100" y="0"/>
                    <a:pt x="222" y="0"/>
                  </a:cubicBezTo>
                  <a:cubicBezTo>
                    <a:pt x="344" y="0"/>
                    <a:pt x="443" y="109"/>
                    <a:pt x="443" y="243"/>
                  </a:cubicBezTo>
                  <a:cubicBezTo>
                    <a:pt x="443" y="243"/>
                    <a:pt x="443" y="243"/>
                    <a:pt x="443" y="243"/>
                  </a:cubicBezTo>
                  <a:cubicBezTo>
                    <a:pt x="443" y="378"/>
                    <a:pt x="344" y="487"/>
                    <a:pt x="222" y="487"/>
                  </a:cubicBezTo>
                  <a:cubicBezTo>
                    <a:pt x="100" y="487"/>
                    <a:pt x="0" y="378"/>
                    <a:pt x="0" y="2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3710" y="3242"/>
              <a:ext cx="150" cy="164"/>
            </a:xfrm>
            <a:custGeom>
              <a:avLst/>
              <a:gdLst>
                <a:gd name="T0" fmla="*/ 0 w 150"/>
                <a:gd name="T1" fmla="*/ 82 h 164"/>
                <a:gd name="T2" fmla="*/ 75 w 150"/>
                <a:gd name="T3" fmla="*/ 0 h 164"/>
                <a:gd name="T4" fmla="*/ 150 w 150"/>
                <a:gd name="T5" fmla="*/ 82 h 164"/>
                <a:gd name="T6" fmla="*/ 150 w 150"/>
                <a:gd name="T7" fmla="*/ 82 h 164"/>
                <a:gd name="T8" fmla="*/ 75 w 150"/>
                <a:gd name="T9" fmla="*/ 164 h 164"/>
                <a:gd name="T10" fmla="*/ 0 w 150"/>
                <a:gd name="T11" fmla="*/ 82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164"/>
                <a:gd name="T20" fmla="*/ 150 w 150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164">
                  <a:moveTo>
                    <a:pt x="0" y="82"/>
                  </a:moveTo>
                  <a:cubicBezTo>
                    <a:pt x="0" y="37"/>
                    <a:pt x="34" y="0"/>
                    <a:pt x="75" y="0"/>
                  </a:cubicBezTo>
                  <a:cubicBezTo>
                    <a:pt x="117" y="0"/>
                    <a:pt x="150" y="37"/>
                    <a:pt x="150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50" y="127"/>
                    <a:pt x="117" y="164"/>
                    <a:pt x="75" y="164"/>
                  </a:cubicBezTo>
                  <a:cubicBezTo>
                    <a:pt x="34" y="164"/>
                    <a:pt x="0" y="127"/>
                    <a:pt x="0" y="82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3730" y="3248"/>
              <a:ext cx="110" cy="153"/>
            </a:xfrm>
            <a:custGeom>
              <a:avLst/>
              <a:gdLst>
                <a:gd name="T0" fmla="*/ 133 w 325"/>
                <a:gd name="T1" fmla="*/ 56 h 456"/>
                <a:gd name="T2" fmla="*/ 133 w 325"/>
                <a:gd name="T3" fmla="*/ 84 h 456"/>
                <a:gd name="T4" fmla="*/ 83 w 325"/>
                <a:gd name="T5" fmla="*/ 84 h 456"/>
                <a:gd name="T6" fmla="*/ 96 w 325"/>
                <a:gd name="T7" fmla="*/ 98 h 456"/>
                <a:gd name="T8" fmla="*/ 84 w 325"/>
                <a:gd name="T9" fmla="*/ 113 h 456"/>
                <a:gd name="T10" fmla="*/ 83 w 325"/>
                <a:gd name="T11" fmla="*/ 113 h 456"/>
                <a:gd name="T12" fmla="*/ 32 w 325"/>
                <a:gd name="T13" fmla="*/ 113 h 456"/>
                <a:gd name="T14" fmla="*/ 7 w 325"/>
                <a:gd name="T15" fmla="*/ 169 h 456"/>
                <a:gd name="T16" fmla="*/ 58 w 325"/>
                <a:gd name="T17" fmla="*/ 197 h 456"/>
                <a:gd name="T18" fmla="*/ 133 w 325"/>
                <a:gd name="T19" fmla="*/ 226 h 456"/>
                <a:gd name="T20" fmla="*/ 133 w 325"/>
                <a:gd name="T21" fmla="*/ 226 h 456"/>
                <a:gd name="T22" fmla="*/ 83 w 325"/>
                <a:gd name="T23" fmla="*/ 310 h 456"/>
                <a:gd name="T24" fmla="*/ 158 w 325"/>
                <a:gd name="T25" fmla="*/ 395 h 456"/>
                <a:gd name="T26" fmla="*/ 158 w 325"/>
                <a:gd name="T27" fmla="*/ 423 h 456"/>
                <a:gd name="T28" fmla="*/ 305 w 325"/>
                <a:gd name="T29" fmla="*/ 377 h 456"/>
                <a:gd name="T30" fmla="*/ 310 w 325"/>
                <a:gd name="T31" fmla="*/ 367 h 456"/>
                <a:gd name="T32" fmla="*/ 259 w 325"/>
                <a:gd name="T33" fmla="*/ 301 h 456"/>
                <a:gd name="T34" fmla="*/ 284 w 325"/>
                <a:gd name="T35" fmla="*/ 254 h 456"/>
                <a:gd name="T36" fmla="*/ 318 w 325"/>
                <a:gd name="T37" fmla="*/ 188 h 456"/>
                <a:gd name="T38" fmla="*/ 259 w 325"/>
                <a:gd name="T39" fmla="*/ 150 h 456"/>
                <a:gd name="T40" fmla="*/ 234 w 325"/>
                <a:gd name="T41" fmla="*/ 169 h 456"/>
                <a:gd name="T42" fmla="*/ 234 w 325"/>
                <a:gd name="T43" fmla="*/ 169 h 456"/>
                <a:gd name="T44" fmla="*/ 209 w 325"/>
                <a:gd name="T45" fmla="*/ 84 h 456"/>
                <a:gd name="T46" fmla="*/ 259 w 325"/>
                <a:gd name="T47" fmla="*/ 28 h 456"/>
                <a:gd name="T48" fmla="*/ 158 w 325"/>
                <a:gd name="T49" fmla="*/ 0 h 456"/>
                <a:gd name="T50" fmla="*/ 158 w 325"/>
                <a:gd name="T51" fmla="*/ 0 h 456"/>
                <a:gd name="T52" fmla="*/ 133 w 325"/>
                <a:gd name="T53" fmla="*/ 56 h 4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5"/>
                <a:gd name="T82" fmla="*/ 0 h 456"/>
                <a:gd name="T83" fmla="*/ 325 w 325"/>
                <a:gd name="T84" fmla="*/ 456 h 4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5" h="456">
                  <a:moveTo>
                    <a:pt x="133" y="56"/>
                  </a:moveTo>
                  <a:lnTo>
                    <a:pt x="133" y="84"/>
                  </a:lnTo>
                  <a:lnTo>
                    <a:pt x="83" y="84"/>
                  </a:lnTo>
                  <a:cubicBezTo>
                    <a:pt x="90" y="84"/>
                    <a:pt x="96" y="90"/>
                    <a:pt x="96" y="98"/>
                  </a:cubicBezTo>
                  <a:cubicBezTo>
                    <a:pt x="96" y="106"/>
                    <a:pt x="91" y="112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68" y="126"/>
                    <a:pt x="47" y="126"/>
                    <a:pt x="32" y="113"/>
                  </a:cubicBezTo>
                  <a:cubicBezTo>
                    <a:pt x="11" y="120"/>
                    <a:pt x="0" y="146"/>
                    <a:pt x="7" y="169"/>
                  </a:cubicBezTo>
                  <a:cubicBezTo>
                    <a:pt x="14" y="193"/>
                    <a:pt x="37" y="205"/>
                    <a:pt x="58" y="197"/>
                  </a:cubicBezTo>
                  <a:cubicBezTo>
                    <a:pt x="85" y="182"/>
                    <a:pt x="119" y="194"/>
                    <a:pt x="133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35" y="263"/>
                    <a:pt x="114" y="298"/>
                    <a:pt x="83" y="310"/>
                  </a:cubicBezTo>
                  <a:lnTo>
                    <a:pt x="158" y="395"/>
                  </a:lnTo>
                  <a:lnTo>
                    <a:pt x="158" y="423"/>
                  </a:lnTo>
                  <a:cubicBezTo>
                    <a:pt x="210" y="456"/>
                    <a:pt x="276" y="435"/>
                    <a:pt x="305" y="377"/>
                  </a:cubicBezTo>
                  <a:cubicBezTo>
                    <a:pt x="307" y="374"/>
                    <a:pt x="308" y="370"/>
                    <a:pt x="310" y="367"/>
                  </a:cubicBezTo>
                  <a:cubicBezTo>
                    <a:pt x="279" y="364"/>
                    <a:pt x="257" y="335"/>
                    <a:pt x="259" y="301"/>
                  </a:cubicBezTo>
                  <a:cubicBezTo>
                    <a:pt x="260" y="282"/>
                    <a:pt x="270" y="264"/>
                    <a:pt x="284" y="254"/>
                  </a:cubicBezTo>
                  <a:cubicBezTo>
                    <a:pt x="310" y="246"/>
                    <a:pt x="325" y="217"/>
                    <a:pt x="318" y="188"/>
                  </a:cubicBezTo>
                  <a:cubicBezTo>
                    <a:pt x="311" y="159"/>
                    <a:pt x="285" y="143"/>
                    <a:pt x="259" y="150"/>
                  </a:cubicBezTo>
                  <a:cubicBezTo>
                    <a:pt x="249" y="153"/>
                    <a:pt x="240" y="160"/>
                    <a:pt x="234" y="169"/>
                  </a:cubicBezTo>
                  <a:lnTo>
                    <a:pt x="209" y="84"/>
                  </a:lnTo>
                  <a:cubicBezTo>
                    <a:pt x="234" y="78"/>
                    <a:pt x="254" y="56"/>
                    <a:pt x="259" y="28"/>
                  </a:cubicBezTo>
                  <a:cubicBezTo>
                    <a:pt x="228" y="10"/>
                    <a:pt x="194" y="0"/>
                    <a:pt x="158" y="0"/>
                  </a:cubicBezTo>
                  <a:lnTo>
                    <a:pt x="133" y="5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3730" y="3248"/>
              <a:ext cx="110" cy="153"/>
            </a:xfrm>
            <a:custGeom>
              <a:avLst/>
              <a:gdLst>
                <a:gd name="T0" fmla="*/ 133 w 325"/>
                <a:gd name="T1" fmla="*/ 56 h 456"/>
                <a:gd name="T2" fmla="*/ 133 w 325"/>
                <a:gd name="T3" fmla="*/ 84 h 456"/>
                <a:gd name="T4" fmla="*/ 83 w 325"/>
                <a:gd name="T5" fmla="*/ 84 h 456"/>
                <a:gd name="T6" fmla="*/ 96 w 325"/>
                <a:gd name="T7" fmla="*/ 98 h 456"/>
                <a:gd name="T8" fmla="*/ 84 w 325"/>
                <a:gd name="T9" fmla="*/ 113 h 456"/>
                <a:gd name="T10" fmla="*/ 83 w 325"/>
                <a:gd name="T11" fmla="*/ 113 h 456"/>
                <a:gd name="T12" fmla="*/ 32 w 325"/>
                <a:gd name="T13" fmla="*/ 113 h 456"/>
                <a:gd name="T14" fmla="*/ 7 w 325"/>
                <a:gd name="T15" fmla="*/ 169 h 456"/>
                <a:gd name="T16" fmla="*/ 58 w 325"/>
                <a:gd name="T17" fmla="*/ 197 h 456"/>
                <a:gd name="T18" fmla="*/ 133 w 325"/>
                <a:gd name="T19" fmla="*/ 226 h 456"/>
                <a:gd name="T20" fmla="*/ 133 w 325"/>
                <a:gd name="T21" fmla="*/ 226 h 456"/>
                <a:gd name="T22" fmla="*/ 83 w 325"/>
                <a:gd name="T23" fmla="*/ 310 h 456"/>
                <a:gd name="T24" fmla="*/ 158 w 325"/>
                <a:gd name="T25" fmla="*/ 395 h 456"/>
                <a:gd name="T26" fmla="*/ 158 w 325"/>
                <a:gd name="T27" fmla="*/ 423 h 456"/>
                <a:gd name="T28" fmla="*/ 305 w 325"/>
                <a:gd name="T29" fmla="*/ 377 h 456"/>
                <a:gd name="T30" fmla="*/ 310 w 325"/>
                <a:gd name="T31" fmla="*/ 367 h 456"/>
                <a:gd name="T32" fmla="*/ 259 w 325"/>
                <a:gd name="T33" fmla="*/ 301 h 456"/>
                <a:gd name="T34" fmla="*/ 284 w 325"/>
                <a:gd name="T35" fmla="*/ 254 h 456"/>
                <a:gd name="T36" fmla="*/ 318 w 325"/>
                <a:gd name="T37" fmla="*/ 188 h 456"/>
                <a:gd name="T38" fmla="*/ 259 w 325"/>
                <a:gd name="T39" fmla="*/ 150 h 456"/>
                <a:gd name="T40" fmla="*/ 234 w 325"/>
                <a:gd name="T41" fmla="*/ 169 h 456"/>
                <a:gd name="T42" fmla="*/ 234 w 325"/>
                <a:gd name="T43" fmla="*/ 169 h 456"/>
                <a:gd name="T44" fmla="*/ 209 w 325"/>
                <a:gd name="T45" fmla="*/ 84 h 456"/>
                <a:gd name="T46" fmla="*/ 259 w 325"/>
                <a:gd name="T47" fmla="*/ 28 h 456"/>
                <a:gd name="T48" fmla="*/ 158 w 325"/>
                <a:gd name="T49" fmla="*/ 0 h 456"/>
                <a:gd name="T50" fmla="*/ 158 w 325"/>
                <a:gd name="T51" fmla="*/ 0 h 456"/>
                <a:gd name="T52" fmla="*/ 133 w 325"/>
                <a:gd name="T53" fmla="*/ 56 h 4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5"/>
                <a:gd name="T82" fmla="*/ 0 h 456"/>
                <a:gd name="T83" fmla="*/ 325 w 325"/>
                <a:gd name="T84" fmla="*/ 456 h 4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5" h="456">
                  <a:moveTo>
                    <a:pt x="133" y="56"/>
                  </a:moveTo>
                  <a:lnTo>
                    <a:pt x="133" y="84"/>
                  </a:lnTo>
                  <a:lnTo>
                    <a:pt x="83" y="84"/>
                  </a:lnTo>
                  <a:cubicBezTo>
                    <a:pt x="90" y="84"/>
                    <a:pt x="96" y="90"/>
                    <a:pt x="96" y="98"/>
                  </a:cubicBezTo>
                  <a:cubicBezTo>
                    <a:pt x="96" y="106"/>
                    <a:pt x="91" y="112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68" y="126"/>
                    <a:pt x="47" y="126"/>
                    <a:pt x="32" y="113"/>
                  </a:cubicBezTo>
                  <a:cubicBezTo>
                    <a:pt x="11" y="120"/>
                    <a:pt x="0" y="146"/>
                    <a:pt x="7" y="169"/>
                  </a:cubicBezTo>
                  <a:cubicBezTo>
                    <a:pt x="14" y="193"/>
                    <a:pt x="37" y="205"/>
                    <a:pt x="58" y="197"/>
                  </a:cubicBezTo>
                  <a:cubicBezTo>
                    <a:pt x="85" y="182"/>
                    <a:pt x="119" y="194"/>
                    <a:pt x="133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35" y="263"/>
                    <a:pt x="114" y="298"/>
                    <a:pt x="83" y="310"/>
                  </a:cubicBezTo>
                  <a:lnTo>
                    <a:pt x="158" y="395"/>
                  </a:lnTo>
                  <a:lnTo>
                    <a:pt x="158" y="423"/>
                  </a:lnTo>
                  <a:cubicBezTo>
                    <a:pt x="210" y="456"/>
                    <a:pt x="276" y="435"/>
                    <a:pt x="305" y="377"/>
                  </a:cubicBezTo>
                  <a:cubicBezTo>
                    <a:pt x="307" y="374"/>
                    <a:pt x="308" y="370"/>
                    <a:pt x="310" y="367"/>
                  </a:cubicBezTo>
                  <a:cubicBezTo>
                    <a:pt x="279" y="364"/>
                    <a:pt x="257" y="335"/>
                    <a:pt x="259" y="301"/>
                  </a:cubicBezTo>
                  <a:cubicBezTo>
                    <a:pt x="260" y="282"/>
                    <a:pt x="270" y="264"/>
                    <a:pt x="284" y="254"/>
                  </a:cubicBezTo>
                  <a:cubicBezTo>
                    <a:pt x="310" y="246"/>
                    <a:pt x="325" y="217"/>
                    <a:pt x="318" y="188"/>
                  </a:cubicBezTo>
                  <a:cubicBezTo>
                    <a:pt x="311" y="159"/>
                    <a:pt x="285" y="143"/>
                    <a:pt x="259" y="150"/>
                  </a:cubicBezTo>
                  <a:cubicBezTo>
                    <a:pt x="249" y="153"/>
                    <a:pt x="240" y="160"/>
                    <a:pt x="234" y="169"/>
                  </a:cubicBezTo>
                  <a:lnTo>
                    <a:pt x="209" y="84"/>
                  </a:lnTo>
                  <a:cubicBezTo>
                    <a:pt x="234" y="78"/>
                    <a:pt x="254" y="56"/>
                    <a:pt x="259" y="28"/>
                  </a:cubicBezTo>
                  <a:cubicBezTo>
                    <a:pt x="228" y="10"/>
                    <a:pt x="194" y="0"/>
                    <a:pt x="158" y="0"/>
                  </a:cubicBezTo>
                  <a:lnTo>
                    <a:pt x="133" y="56"/>
                  </a:lnTo>
                  <a:close/>
                </a:path>
              </a:pathLst>
            </a:custGeom>
            <a:noFill/>
            <a:ln w="14288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3663" y="3454"/>
              <a:ext cx="27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3901" y="3492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7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71"/>
            <p:cNvSpPr>
              <a:spLocks noChangeArrowheads="1"/>
            </p:cNvSpPr>
            <p:nvPr/>
          </p:nvSpPr>
          <p:spPr bwMode="auto">
            <a:xfrm>
              <a:off x="4901" y="3476"/>
              <a:ext cx="21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XML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72"/>
            <p:cNvSpPr>
              <a:spLocks noChangeArrowheads="1"/>
            </p:cNvSpPr>
            <p:nvPr/>
          </p:nvSpPr>
          <p:spPr bwMode="auto">
            <a:xfrm>
              <a:off x="5080" y="3513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7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4995" y="2999"/>
              <a:ext cx="2" cy="234"/>
            </a:xfrm>
            <a:custGeom>
              <a:avLst/>
              <a:gdLst>
                <a:gd name="T0" fmla="*/ 0 w 2"/>
                <a:gd name="T1" fmla="*/ 234 h 234"/>
                <a:gd name="T2" fmla="*/ 0 w 2"/>
                <a:gd name="T3" fmla="*/ 73 h 234"/>
                <a:gd name="T4" fmla="*/ 2 w 2"/>
                <a:gd name="T5" fmla="*/ 73 h 234"/>
                <a:gd name="T6" fmla="*/ 2 w 2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34"/>
                <a:gd name="T14" fmla="*/ 2 w 2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34">
                  <a:moveTo>
                    <a:pt x="0" y="234"/>
                  </a:moveTo>
                  <a:lnTo>
                    <a:pt x="0" y="73"/>
                  </a:lnTo>
                  <a:lnTo>
                    <a:pt x="2" y="73"/>
                  </a:lnTo>
                  <a:lnTo>
                    <a:pt x="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4963" y="2940"/>
              <a:ext cx="68" cy="68"/>
            </a:xfrm>
            <a:custGeom>
              <a:avLst/>
              <a:gdLst>
                <a:gd name="T0" fmla="*/ 0 w 68"/>
                <a:gd name="T1" fmla="*/ 68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0" y="68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 flipV="1">
              <a:off x="4392" y="2999"/>
              <a:ext cx="1" cy="21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4358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3785" y="2999"/>
              <a:ext cx="1" cy="223"/>
            </a:xfrm>
            <a:custGeom>
              <a:avLst/>
              <a:gdLst>
                <a:gd name="T0" fmla="*/ 0 w 1"/>
                <a:gd name="T1" fmla="*/ 223 h 223"/>
                <a:gd name="T2" fmla="*/ 0 w 1"/>
                <a:gd name="T3" fmla="*/ 126 h 223"/>
                <a:gd name="T4" fmla="*/ 1 w 1"/>
                <a:gd name="T5" fmla="*/ 126 h 223"/>
                <a:gd name="T6" fmla="*/ 1 w 1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23"/>
                <a:gd name="T14" fmla="*/ 1 w 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23">
                  <a:moveTo>
                    <a:pt x="0" y="223"/>
                  </a:moveTo>
                  <a:lnTo>
                    <a:pt x="0" y="126"/>
                  </a:lnTo>
                  <a:lnTo>
                    <a:pt x="1" y="126"/>
                  </a:lnTo>
                  <a:lnTo>
                    <a:pt x="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3752" y="2940"/>
              <a:ext cx="68" cy="68"/>
            </a:xfrm>
            <a:custGeom>
              <a:avLst/>
              <a:gdLst>
                <a:gd name="T0" fmla="*/ 0 w 68"/>
                <a:gd name="T1" fmla="*/ 68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0" y="68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 flipV="1">
              <a:off x="3181" y="2999"/>
              <a:ext cx="1" cy="21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3147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1" name="Rectangle 81"/>
            <p:cNvSpPr>
              <a:spLocks noChangeArrowheads="1"/>
            </p:cNvSpPr>
            <p:nvPr/>
          </p:nvSpPr>
          <p:spPr bwMode="auto">
            <a:xfrm>
              <a:off x="4950" y="1751"/>
              <a:ext cx="5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100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 pipeline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047" y="1854"/>
              <a:ext cx="3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100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83"/>
            <p:cNvSpPr>
              <a:spLocks noEditPoints="1"/>
            </p:cNvSpPr>
            <p:nvPr/>
          </p:nvSpPr>
          <p:spPr bwMode="auto">
            <a:xfrm>
              <a:off x="4866" y="1946"/>
              <a:ext cx="264" cy="344"/>
            </a:xfrm>
            <a:custGeom>
              <a:avLst/>
              <a:gdLst>
                <a:gd name="T0" fmla="*/ 757 w 780"/>
                <a:gd name="T1" fmla="*/ 29 h 1023"/>
                <a:gd name="T2" fmla="*/ 776 w 780"/>
                <a:gd name="T3" fmla="*/ 3 h 1023"/>
                <a:gd name="T4" fmla="*/ 739 w 780"/>
                <a:gd name="T5" fmla="*/ 65 h 1023"/>
                <a:gd name="T6" fmla="*/ 736 w 780"/>
                <a:gd name="T7" fmla="*/ 43 h 1023"/>
                <a:gd name="T8" fmla="*/ 719 w 780"/>
                <a:gd name="T9" fmla="*/ 91 h 1023"/>
                <a:gd name="T10" fmla="*/ 697 w 780"/>
                <a:gd name="T11" fmla="*/ 94 h 1023"/>
                <a:gd name="T12" fmla="*/ 719 w 780"/>
                <a:gd name="T13" fmla="*/ 91 h 1023"/>
                <a:gd name="T14" fmla="*/ 669 w 780"/>
                <a:gd name="T15" fmla="*/ 143 h 1023"/>
                <a:gd name="T16" fmla="*/ 689 w 780"/>
                <a:gd name="T17" fmla="*/ 118 h 1023"/>
                <a:gd name="T18" fmla="*/ 652 w 780"/>
                <a:gd name="T19" fmla="*/ 180 h 1023"/>
                <a:gd name="T20" fmla="*/ 649 w 780"/>
                <a:gd name="T21" fmla="*/ 158 h 1023"/>
                <a:gd name="T22" fmla="*/ 632 w 780"/>
                <a:gd name="T23" fmla="*/ 205 h 1023"/>
                <a:gd name="T24" fmla="*/ 610 w 780"/>
                <a:gd name="T25" fmla="*/ 208 h 1023"/>
                <a:gd name="T26" fmla="*/ 632 w 780"/>
                <a:gd name="T27" fmla="*/ 205 h 1023"/>
                <a:gd name="T28" fmla="*/ 582 w 780"/>
                <a:gd name="T29" fmla="*/ 258 h 1023"/>
                <a:gd name="T30" fmla="*/ 602 w 780"/>
                <a:gd name="T31" fmla="*/ 232 h 1023"/>
                <a:gd name="T32" fmla="*/ 565 w 780"/>
                <a:gd name="T33" fmla="*/ 295 h 1023"/>
                <a:gd name="T34" fmla="*/ 562 w 780"/>
                <a:gd name="T35" fmla="*/ 272 h 1023"/>
                <a:gd name="T36" fmla="*/ 545 w 780"/>
                <a:gd name="T37" fmla="*/ 320 h 1023"/>
                <a:gd name="T38" fmla="*/ 523 w 780"/>
                <a:gd name="T39" fmla="*/ 323 h 1023"/>
                <a:gd name="T40" fmla="*/ 545 w 780"/>
                <a:gd name="T41" fmla="*/ 320 h 1023"/>
                <a:gd name="T42" fmla="*/ 495 w 780"/>
                <a:gd name="T43" fmla="*/ 373 h 1023"/>
                <a:gd name="T44" fmla="*/ 515 w 780"/>
                <a:gd name="T45" fmla="*/ 347 h 1023"/>
                <a:gd name="T46" fmla="*/ 478 w 780"/>
                <a:gd name="T47" fmla="*/ 409 h 1023"/>
                <a:gd name="T48" fmla="*/ 474 w 780"/>
                <a:gd name="T49" fmla="*/ 387 h 1023"/>
                <a:gd name="T50" fmla="*/ 458 w 780"/>
                <a:gd name="T51" fmla="*/ 435 h 1023"/>
                <a:gd name="T52" fmla="*/ 436 w 780"/>
                <a:gd name="T53" fmla="*/ 438 h 1023"/>
                <a:gd name="T54" fmla="*/ 458 w 780"/>
                <a:gd name="T55" fmla="*/ 435 h 1023"/>
                <a:gd name="T56" fmla="*/ 408 w 780"/>
                <a:gd name="T57" fmla="*/ 487 h 1023"/>
                <a:gd name="T58" fmla="*/ 428 w 780"/>
                <a:gd name="T59" fmla="*/ 462 h 1023"/>
                <a:gd name="T60" fmla="*/ 391 w 780"/>
                <a:gd name="T61" fmla="*/ 524 h 1023"/>
                <a:gd name="T62" fmla="*/ 387 w 780"/>
                <a:gd name="T63" fmla="*/ 502 h 1023"/>
                <a:gd name="T64" fmla="*/ 371 w 780"/>
                <a:gd name="T65" fmla="*/ 550 h 1023"/>
                <a:gd name="T66" fmla="*/ 349 w 780"/>
                <a:gd name="T67" fmla="*/ 553 h 1023"/>
                <a:gd name="T68" fmla="*/ 371 w 780"/>
                <a:gd name="T69" fmla="*/ 550 h 1023"/>
                <a:gd name="T70" fmla="*/ 321 w 780"/>
                <a:gd name="T71" fmla="*/ 602 h 1023"/>
                <a:gd name="T72" fmla="*/ 341 w 780"/>
                <a:gd name="T73" fmla="*/ 577 h 1023"/>
                <a:gd name="T74" fmla="*/ 303 w 780"/>
                <a:gd name="T75" fmla="*/ 639 h 1023"/>
                <a:gd name="T76" fmla="*/ 300 w 780"/>
                <a:gd name="T77" fmla="*/ 616 h 1023"/>
                <a:gd name="T78" fmla="*/ 284 w 780"/>
                <a:gd name="T79" fmla="*/ 664 h 1023"/>
                <a:gd name="T80" fmla="*/ 262 w 780"/>
                <a:gd name="T81" fmla="*/ 667 h 1023"/>
                <a:gd name="T82" fmla="*/ 284 w 780"/>
                <a:gd name="T83" fmla="*/ 664 h 1023"/>
                <a:gd name="T84" fmla="*/ 234 w 780"/>
                <a:gd name="T85" fmla="*/ 717 h 1023"/>
                <a:gd name="T86" fmla="*/ 254 w 780"/>
                <a:gd name="T87" fmla="*/ 691 h 1023"/>
                <a:gd name="T88" fmla="*/ 216 w 780"/>
                <a:gd name="T89" fmla="*/ 753 h 1023"/>
                <a:gd name="T90" fmla="*/ 213 w 780"/>
                <a:gd name="T91" fmla="*/ 731 h 1023"/>
                <a:gd name="T92" fmla="*/ 197 w 780"/>
                <a:gd name="T93" fmla="*/ 779 h 1023"/>
                <a:gd name="T94" fmla="*/ 175 w 780"/>
                <a:gd name="T95" fmla="*/ 782 h 1023"/>
                <a:gd name="T96" fmla="*/ 197 w 780"/>
                <a:gd name="T97" fmla="*/ 779 h 1023"/>
                <a:gd name="T98" fmla="*/ 147 w 780"/>
                <a:gd name="T99" fmla="*/ 831 h 1023"/>
                <a:gd name="T100" fmla="*/ 167 w 780"/>
                <a:gd name="T101" fmla="*/ 806 h 1023"/>
                <a:gd name="T102" fmla="*/ 129 w 780"/>
                <a:gd name="T103" fmla="*/ 868 h 1023"/>
                <a:gd name="T104" fmla="*/ 126 w 780"/>
                <a:gd name="T105" fmla="*/ 846 h 1023"/>
                <a:gd name="T106" fmla="*/ 110 w 780"/>
                <a:gd name="T107" fmla="*/ 894 h 1023"/>
                <a:gd name="T108" fmla="*/ 88 w 780"/>
                <a:gd name="T109" fmla="*/ 897 h 1023"/>
                <a:gd name="T110" fmla="*/ 110 w 780"/>
                <a:gd name="T111" fmla="*/ 894 h 1023"/>
                <a:gd name="T112" fmla="*/ 60 w 780"/>
                <a:gd name="T113" fmla="*/ 946 h 1023"/>
                <a:gd name="T114" fmla="*/ 79 w 780"/>
                <a:gd name="T115" fmla="*/ 921 h 1023"/>
                <a:gd name="T116" fmla="*/ 42 w 780"/>
                <a:gd name="T117" fmla="*/ 983 h 1023"/>
                <a:gd name="T118" fmla="*/ 39 w 780"/>
                <a:gd name="T119" fmla="*/ 960 h 1023"/>
                <a:gd name="T120" fmla="*/ 23 w 780"/>
                <a:gd name="T121" fmla="*/ 1008 h 1023"/>
                <a:gd name="T122" fmla="*/ 3 w 780"/>
                <a:gd name="T123" fmla="*/ 1009 h 1023"/>
                <a:gd name="T124" fmla="*/ 23 w 780"/>
                <a:gd name="T125" fmla="*/ 1008 h 10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0"/>
                <a:gd name="T190" fmla="*/ 0 h 1023"/>
                <a:gd name="T191" fmla="*/ 780 w 780"/>
                <a:gd name="T192" fmla="*/ 1023 h 10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0" h="1023">
                  <a:moveTo>
                    <a:pt x="777" y="14"/>
                  </a:moveTo>
                  <a:lnTo>
                    <a:pt x="768" y="27"/>
                  </a:lnTo>
                  <a:cubicBezTo>
                    <a:pt x="765" y="30"/>
                    <a:pt x="760" y="31"/>
                    <a:pt x="757" y="29"/>
                  </a:cubicBezTo>
                  <a:cubicBezTo>
                    <a:pt x="753" y="26"/>
                    <a:pt x="752" y="21"/>
                    <a:pt x="755" y="17"/>
                  </a:cubicBezTo>
                  <a:lnTo>
                    <a:pt x="765" y="5"/>
                  </a:lnTo>
                  <a:cubicBezTo>
                    <a:pt x="767" y="1"/>
                    <a:pt x="772" y="0"/>
                    <a:pt x="776" y="3"/>
                  </a:cubicBezTo>
                  <a:cubicBezTo>
                    <a:pt x="779" y="6"/>
                    <a:pt x="780" y="11"/>
                    <a:pt x="777" y="14"/>
                  </a:cubicBezTo>
                  <a:close/>
                  <a:moveTo>
                    <a:pt x="748" y="52"/>
                  </a:moveTo>
                  <a:lnTo>
                    <a:pt x="739" y="65"/>
                  </a:lnTo>
                  <a:cubicBezTo>
                    <a:pt x="736" y="69"/>
                    <a:pt x="731" y="69"/>
                    <a:pt x="728" y="67"/>
                  </a:cubicBezTo>
                  <a:cubicBezTo>
                    <a:pt x="724" y="64"/>
                    <a:pt x="723" y="59"/>
                    <a:pt x="726" y="56"/>
                  </a:cubicBezTo>
                  <a:lnTo>
                    <a:pt x="736" y="43"/>
                  </a:lnTo>
                  <a:cubicBezTo>
                    <a:pt x="738" y="39"/>
                    <a:pt x="743" y="39"/>
                    <a:pt x="747" y="41"/>
                  </a:cubicBezTo>
                  <a:cubicBezTo>
                    <a:pt x="750" y="44"/>
                    <a:pt x="751" y="49"/>
                    <a:pt x="748" y="52"/>
                  </a:cubicBezTo>
                  <a:close/>
                  <a:moveTo>
                    <a:pt x="719" y="91"/>
                  </a:moveTo>
                  <a:lnTo>
                    <a:pt x="710" y="103"/>
                  </a:lnTo>
                  <a:cubicBezTo>
                    <a:pt x="707" y="107"/>
                    <a:pt x="702" y="108"/>
                    <a:pt x="698" y="105"/>
                  </a:cubicBezTo>
                  <a:cubicBezTo>
                    <a:pt x="695" y="102"/>
                    <a:pt x="694" y="97"/>
                    <a:pt x="697" y="94"/>
                  </a:cubicBezTo>
                  <a:lnTo>
                    <a:pt x="707" y="81"/>
                  </a:lnTo>
                  <a:cubicBezTo>
                    <a:pt x="709" y="78"/>
                    <a:pt x="714" y="77"/>
                    <a:pt x="718" y="79"/>
                  </a:cubicBezTo>
                  <a:cubicBezTo>
                    <a:pt x="721" y="82"/>
                    <a:pt x="722" y="87"/>
                    <a:pt x="719" y="91"/>
                  </a:cubicBezTo>
                  <a:close/>
                  <a:moveTo>
                    <a:pt x="690" y="129"/>
                  </a:moveTo>
                  <a:lnTo>
                    <a:pt x="681" y="142"/>
                  </a:lnTo>
                  <a:cubicBezTo>
                    <a:pt x="678" y="145"/>
                    <a:pt x="673" y="146"/>
                    <a:pt x="669" y="143"/>
                  </a:cubicBezTo>
                  <a:cubicBezTo>
                    <a:pt x="666" y="141"/>
                    <a:pt x="665" y="136"/>
                    <a:pt x="668" y="132"/>
                  </a:cubicBezTo>
                  <a:lnTo>
                    <a:pt x="678" y="119"/>
                  </a:lnTo>
                  <a:cubicBezTo>
                    <a:pt x="680" y="116"/>
                    <a:pt x="685" y="115"/>
                    <a:pt x="689" y="118"/>
                  </a:cubicBezTo>
                  <a:cubicBezTo>
                    <a:pt x="692" y="120"/>
                    <a:pt x="693" y="125"/>
                    <a:pt x="690" y="129"/>
                  </a:cubicBezTo>
                  <a:close/>
                  <a:moveTo>
                    <a:pt x="661" y="167"/>
                  </a:moveTo>
                  <a:lnTo>
                    <a:pt x="652" y="180"/>
                  </a:lnTo>
                  <a:cubicBezTo>
                    <a:pt x="649" y="183"/>
                    <a:pt x="644" y="184"/>
                    <a:pt x="640" y="181"/>
                  </a:cubicBezTo>
                  <a:cubicBezTo>
                    <a:pt x="637" y="179"/>
                    <a:pt x="636" y="174"/>
                    <a:pt x="639" y="170"/>
                  </a:cubicBezTo>
                  <a:lnTo>
                    <a:pt x="649" y="158"/>
                  </a:lnTo>
                  <a:cubicBezTo>
                    <a:pt x="651" y="154"/>
                    <a:pt x="656" y="153"/>
                    <a:pt x="660" y="156"/>
                  </a:cubicBezTo>
                  <a:cubicBezTo>
                    <a:pt x="663" y="159"/>
                    <a:pt x="664" y="164"/>
                    <a:pt x="661" y="167"/>
                  </a:cubicBezTo>
                  <a:close/>
                  <a:moveTo>
                    <a:pt x="632" y="205"/>
                  </a:moveTo>
                  <a:lnTo>
                    <a:pt x="623" y="218"/>
                  </a:lnTo>
                  <a:cubicBezTo>
                    <a:pt x="620" y="222"/>
                    <a:pt x="615" y="222"/>
                    <a:pt x="611" y="220"/>
                  </a:cubicBezTo>
                  <a:cubicBezTo>
                    <a:pt x="608" y="217"/>
                    <a:pt x="607" y="212"/>
                    <a:pt x="610" y="208"/>
                  </a:cubicBezTo>
                  <a:lnTo>
                    <a:pt x="620" y="196"/>
                  </a:lnTo>
                  <a:cubicBezTo>
                    <a:pt x="622" y="192"/>
                    <a:pt x="627" y="192"/>
                    <a:pt x="631" y="194"/>
                  </a:cubicBezTo>
                  <a:cubicBezTo>
                    <a:pt x="634" y="197"/>
                    <a:pt x="635" y="202"/>
                    <a:pt x="632" y="205"/>
                  </a:cubicBezTo>
                  <a:close/>
                  <a:moveTo>
                    <a:pt x="603" y="244"/>
                  </a:moveTo>
                  <a:lnTo>
                    <a:pt x="594" y="256"/>
                  </a:lnTo>
                  <a:cubicBezTo>
                    <a:pt x="591" y="260"/>
                    <a:pt x="586" y="261"/>
                    <a:pt x="582" y="258"/>
                  </a:cubicBezTo>
                  <a:cubicBezTo>
                    <a:pt x="579" y="255"/>
                    <a:pt x="578" y="250"/>
                    <a:pt x="581" y="247"/>
                  </a:cubicBezTo>
                  <a:lnTo>
                    <a:pt x="591" y="234"/>
                  </a:lnTo>
                  <a:cubicBezTo>
                    <a:pt x="593" y="230"/>
                    <a:pt x="598" y="230"/>
                    <a:pt x="602" y="232"/>
                  </a:cubicBezTo>
                  <a:cubicBezTo>
                    <a:pt x="605" y="235"/>
                    <a:pt x="606" y="240"/>
                    <a:pt x="603" y="244"/>
                  </a:cubicBezTo>
                  <a:close/>
                  <a:moveTo>
                    <a:pt x="574" y="282"/>
                  </a:moveTo>
                  <a:lnTo>
                    <a:pt x="565" y="295"/>
                  </a:lnTo>
                  <a:cubicBezTo>
                    <a:pt x="562" y="298"/>
                    <a:pt x="557" y="299"/>
                    <a:pt x="553" y="296"/>
                  </a:cubicBezTo>
                  <a:cubicBezTo>
                    <a:pt x="550" y="293"/>
                    <a:pt x="549" y="288"/>
                    <a:pt x="552" y="285"/>
                  </a:cubicBezTo>
                  <a:lnTo>
                    <a:pt x="562" y="272"/>
                  </a:lnTo>
                  <a:cubicBezTo>
                    <a:pt x="564" y="269"/>
                    <a:pt x="569" y="268"/>
                    <a:pt x="573" y="271"/>
                  </a:cubicBezTo>
                  <a:cubicBezTo>
                    <a:pt x="576" y="273"/>
                    <a:pt x="577" y="278"/>
                    <a:pt x="574" y="282"/>
                  </a:cubicBezTo>
                  <a:close/>
                  <a:moveTo>
                    <a:pt x="545" y="320"/>
                  </a:moveTo>
                  <a:lnTo>
                    <a:pt x="536" y="333"/>
                  </a:lnTo>
                  <a:cubicBezTo>
                    <a:pt x="533" y="336"/>
                    <a:pt x="528" y="337"/>
                    <a:pt x="524" y="334"/>
                  </a:cubicBezTo>
                  <a:cubicBezTo>
                    <a:pt x="521" y="332"/>
                    <a:pt x="520" y="327"/>
                    <a:pt x="523" y="323"/>
                  </a:cubicBezTo>
                  <a:lnTo>
                    <a:pt x="533" y="310"/>
                  </a:lnTo>
                  <a:cubicBezTo>
                    <a:pt x="535" y="307"/>
                    <a:pt x="540" y="306"/>
                    <a:pt x="544" y="309"/>
                  </a:cubicBezTo>
                  <a:cubicBezTo>
                    <a:pt x="547" y="312"/>
                    <a:pt x="548" y="317"/>
                    <a:pt x="545" y="320"/>
                  </a:cubicBezTo>
                  <a:close/>
                  <a:moveTo>
                    <a:pt x="516" y="358"/>
                  </a:moveTo>
                  <a:lnTo>
                    <a:pt x="507" y="371"/>
                  </a:lnTo>
                  <a:cubicBezTo>
                    <a:pt x="504" y="375"/>
                    <a:pt x="499" y="375"/>
                    <a:pt x="495" y="373"/>
                  </a:cubicBezTo>
                  <a:cubicBezTo>
                    <a:pt x="492" y="370"/>
                    <a:pt x="491" y="365"/>
                    <a:pt x="494" y="361"/>
                  </a:cubicBezTo>
                  <a:lnTo>
                    <a:pt x="504" y="349"/>
                  </a:lnTo>
                  <a:cubicBezTo>
                    <a:pt x="506" y="345"/>
                    <a:pt x="511" y="344"/>
                    <a:pt x="515" y="347"/>
                  </a:cubicBezTo>
                  <a:cubicBezTo>
                    <a:pt x="518" y="350"/>
                    <a:pt x="519" y="355"/>
                    <a:pt x="516" y="358"/>
                  </a:cubicBezTo>
                  <a:close/>
                  <a:moveTo>
                    <a:pt x="487" y="397"/>
                  </a:moveTo>
                  <a:lnTo>
                    <a:pt x="478" y="409"/>
                  </a:lnTo>
                  <a:cubicBezTo>
                    <a:pt x="475" y="413"/>
                    <a:pt x="470" y="414"/>
                    <a:pt x="466" y="411"/>
                  </a:cubicBezTo>
                  <a:cubicBezTo>
                    <a:pt x="463" y="408"/>
                    <a:pt x="462" y="403"/>
                    <a:pt x="465" y="400"/>
                  </a:cubicBezTo>
                  <a:lnTo>
                    <a:pt x="474" y="387"/>
                  </a:lnTo>
                  <a:cubicBezTo>
                    <a:pt x="477" y="383"/>
                    <a:pt x="482" y="383"/>
                    <a:pt x="486" y="385"/>
                  </a:cubicBezTo>
                  <a:cubicBezTo>
                    <a:pt x="489" y="388"/>
                    <a:pt x="490" y="393"/>
                    <a:pt x="487" y="397"/>
                  </a:cubicBezTo>
                  <a:close/>
                  <a:moveTo>
                    <a:pt x="458" y="435"/>
                  </a:moveTo>
                  <a:lnTo>
                    <a:pt x="449" y="448"/>
                  </a:lnTo>
                  <a:cubicBezTo>
                    <a:pt x="446" y="451"/>
                    <a:pt x="441" y="452"/>
                    <a:pt x="437" y="449"/>
                  </a:cubicBezTo>
                  <a:cubicBezTo>
                    <a:pt x="434" y="446"/>
                    <a:pt x="433" y="441"/>
                    <a:pt x="436" y="438"/>
                  </a:cubicBezTo>
                  <a:lnTo>
                    <a:pt x="445" y="425"/>
                  </a:lnTo>
                  <a:cubicBezTo>
                    <a:pt x="448" y="422"/>
                    <a:pt x="453" y="421"/>
                    <a:pt x="457" y="424"/>
                  </a:cubicBezTo>
                  <a:cubicBezTo>
                    <a:pt x="460" y="426"/>
                    <a:pt x="461" y="431"/>
                    <a:pt x="458" y="435"/>
                  </a:cubicBezTo>
                  <a:close/>
                  <a:moveTo>
                    <a:pt x="429" y="473"/>
                  </a:moveTo>
                  <a:lnTo>
                    <a:pt x="420" y="486"/>
                  </a:lnTo>
                  <a:cubicBezTo>
                    <a:pt x="417" y="489"/>
                    <a:pt x="412" y="490"/>
                    <a:pt x="408" y="487"/>
                  </a:cubicBezTo>
                  <a:cubicBezTo>
                    <a:pt x="405" y="485"/>
                    <a:pt x="404" y="480"/>
                    <a:pt x="407" y="476"/>
                  </a:cubicBezTo>
                  <a:lnTo>
                    <a:pt x="416" y="463"/>
                  </a:lnTo>
                  <a:cubicBezTo>
                    <a:pt x="419" y="460"/>
                    <a:pt x="424" y="459"/>
                    <a:pt x="428" y="462"/>
                  </a:cubicBezTo>
                  <a:cubicBezTo>
                    <a:pt x="431" y="465"/>
                    <a:pt x="432" y="470"/>
                    <a:pt x="429" y="473"/>
                  </a:cubicBezTo>
                  <a:close/>
                  <a:moveTo>
                    <a:pt x="400" y="511"/>
                  </a:moveTo>
                  <a:lnTo>
                    <a:pt x="391" y="524"/>
                  </a:lnTo>
                  <a:cubicBezTo>
                    <a:pt x="388" y="528"/>
                    <a:pt x="383" y="528"/>
                    <a:pt x="379" y="526"/>
                  </a:cubicBezTo>
                  <a:cubicBezTo>
                    <a:pt x="376" y="523"/>
                    <a:pt x="375" y="518"/>
                    <a:pt x="378" y="514"/>
                  </a:cubicBezTo>
                  <a:lnTo>
                    <a:pt x="387" y="502"/>
                  </a:lnTo>
                  <a:cubicBezTo>
                    <a:pt x="390" y="498"/>
                    <a:pt x="395" y="497"/>
                    <a:pt x="399" y="500"/>
                  </a:cubicBezTo>
                  <a:cubicBezTo>
                    <a:pt x="402" y="503"/>
                    <a:pt x="403" y="508"/>
                    <a:pt x="400" y="511"/>
                  </a:cubicBezTo>
                  <a:close/>
                  <a:moveTo>
                    <a:pt x="371" y="550"/>
                  </a:moveTo>
                  <a:lnTo>
                    <a:pt x="361" y="562"/>
                  </a:lnTo>
                  <a:cubicBezTo>
                    <a:pt x="359" y="566"/>
                    <a:pt x="354" y="566"/>
                    <a:pt x="350" y="564"/>
                  </a:cubicBezTo>
                  <a:cubicBezTo>
                    <a:pt x="347" y="561"/>
                    <a:pt x="346" y="556"/>
                    <a:pt x="349" y="553"/>
                  </a:cubicBezTo>
                  <a:lnTo>
                    <a:pt x="358" y="540"/>
                  </a:lnTo>
                  <a:cubicBezTo>
                    <a:pt x="361" y="536"/>
                    <a:pt x="366" y="536"/>
                    <a:pt x="370" y="538"/>
                  </a:cubicBezTo>
                  <a:cubicBezTo>
                    <a:pt x="373" y="541"/>
                    <a:pt x="374" y="546"/>
                    <a:pt x="371" y="550"/>
                  </a:cubicBezTo>
                  <a:close/>
                  <a:moveTo>
                    <a:pt x="342" y="588"/>
                  </a:moveTo>
                  <a:lnTo>
                    <a:pt x="332" y="601"/>
                  </a:lnTo>
                  <a:cubicBezTo>
                    <a:pt x="330" y="604"/>
                    <a:pt x="325" y="605"/>
                    <a:pt x="321" y="602"/>
                  </a:cubicBezTo>
                  <a:cubicBezTo>
                    <a:pt x="318" y="599"/>
                    <a:pt x="317" y="594"/>
                    <a:pt x="320" y="591"/>
                  </a:cubicBezTo>
                  <a:lnTo>
                    <a:pt x="329" y="578"/>
                  </a:lnTo>
                  <a:cubicBezTo>
                    <a:pt x="332" y="575"/>
                    <a:pt x="337" y="574"/>
                    <a:pt x="341" y="577"/>
                  </a:cubicBezTo>
                  <a:cubicBezTo>
                    <a:pt x="344" y="579"/>
                    <a:pt x="345" y="584"/>
                    <a:pt x="342" y="588"/>
                  </a:cubicBezTo>
                  <a:close/>
                  <a:moveTo>
                    <a:pt x="313" y="626"/>
                  </a:moveTo>
                  <a:lnTo>
                    <a:pt x="303" y="639"/>
                  </a:lnTo>
                  <a:cubicBezTo>
                    <a:pt x="301" y="642"/>
                    <a:pt x="296" y="643"/>
                    <a:pt x="292" y="640"/>
                  </a:cubicBezTo>
                  <a:cubicBezTo>
                    <a:pt x="289" y="638"/>
                    <a:pt x="288" y="633"/>
                    <a:pt x="291" y="629"/>
                  </a:cubicBezTo>
                  <a:lnTo>
                    <a:pt x="300" y="616"/>
                  </a:lnTo>
                  <a:cubicBezTo>
                    <a:pt x="303" y="613"/>
                    <a:pt x="308" y="612"/>
                    <a:pt x="312" y="615"/>
                  </a:cubicBezTo>
                  <a:cubicBezTo>
                    <a:pt x="315" y="617"/>
                    <a:pt x="316" y="622"/>
                    <a:pt x="313" y="626"/>
                  </a:cubicBezTo>
                  <a:close/>
                  <a:moveTo>
                    <a:pt x="284" y="664"/>
                  </a:moveTo>
                  <a:lnTo>
                    <a:pt x="274" y="677"/>
                  </a:lnTo>
                  <a:cubicBezTo>
                    <a:pt x="272" y="681"/>
                    <a:pt x="267" y="681"/>
                    <a:pt x="263" y="679"/>
                  </a:cubicBezTo>
                  <a:cubicBezTo>
                    <a:pt x="260" y="676"/>
                    <a:pt x="259" y="671"/>
                    <a:pt x="262" y="667"/>
                  </a:cubicBezTo>
                  <a:lnTo>
                    <a:pt x="271" y="655"/>
                  </a:lnTo>
                  <a:cubicBezTo>
                    <a:pt x="274" y="651"/>
                    <a:pt x="279" y="650"/>
                    <a:pt x="283" y="653"/>
                  </a:cubicBezTo>
                  <a:cubicBezTo>
                    <a:pt x="286" y="656"/>
                    <a:pt x="287" y="661"/>
                    <a:pt x="284" y="664"/>
                  </a:cubicBezTo>
                  <a:close/>
                  <a:moveTo>
                    <a:pt x="255" y="702"/>
                  </a:moveTo>
                  <a:lnTo>
                    <a:pt x="245" y="715"/>
                  </a:lnTo>
                  <a:cubicBezTo>
                    <a:pt x="243" y="719"/>
                    <a:pt x="238" y="719"/>
                    <a:pt x="234" y="717"/>
                  </a:cubicBezTo>
                  <a:cubicBezTo>
                    <a:pt x="231" y="714"/>
                    <a:pt x="230" y="709"/>
                    <a:pt x="233" y="706"/>
                  </a:cubicBezTo>
                  <a:lnTo>
                    <a:pt x="242" y="693"/>
                  </a:lnTo>
                  <a:cubicBezTo>
                    <a:pt x="245" y="689"/>
                    <a:pt x="250" y="689"/>
                    <a:pt x="254" y="691"/>
                  </a:cubicBezTo>
                  <a:cubicBezTo>
                    <a:pt x="257" y="694"/>
                    <a:pt x="258" y="699"/>
                    <a:pt x="255" y="702"/>
                  </a:cubicBezTo>
                  <a:close/>
                  <a:moveTo>
                    <a:pt x="226" y="741"/>
                  </a:moveTo>
                  <a:lnTo>
                    <a:pt x="216" y="753"/>
                  </a:lnTo>
                  <a:cubicBezTo>
                    <a:pt x="214" y="757"/>
                    <a:pt x="209" y="758"/>
                    <a:pt x="205" y="755"/>
                  </a:cubicBezTo>
                  <a:cubicBezTo>
                    <a:pt x="202" y="752"/>
                    <a:pt x="201" y="747"/>
                    <a:pt x="204" y="744"/>
                  </a:cubicBezTo>
                  <a:lnTo>
                    <a:pt x="213" y="731"/>
                  </a:lnTo>
                  <a:cubicBezTo>
                    <a:pt x="216" y="728"/>
                    <a:pt x="221" y="727"/>
                    <a:pt x="225" y="730"/>
                  </a:cubicBezTo>
                  <a:cubicBezTo>
                    <a:pt x="228" y="732"/>
                    <a:pt x="229" y="737"/>
                    <a:pt x="226" y="741"/>
                  </a:cubicBezTo>
                  <a:close/>
                  <a:moveTo>
                    <a:pt x="197" y="779"/>
                  </a:moveTo>
                  <a:lnTo>
                    <a:pt x="187" y="792"/>
                  </a:lnTo>
                  <a:cubicBezTo>
                    <a:pt x="185" y="795"/>
                    <a:pt x="180" y="796"/>
                    <a:pt x="176" y="793"/>
                  </a:cubicBezTo>
                  <a:cubicBezTo>
                    <a:pt x="173" y="791"/>
                    <a:pt x="172" y="786"/>
                    <a:pt x="175" y="782"/>
                  </a:cubicBezTo>
                  <a:lnTo>
                    <a:pt x="184" y="769"/>
                  </a:lnTo>
                  <a:cubicBezTo>
                    <a:pt x="187" y="766"/>
                    <a:pt x="192" y="765"/>
                    <a:pt x="196" y="768"/>
                  </a:cubicBezTo>
                  <a:cubicBezTo>
                    <a:pt x="199" y="770"/>
                    <a:pt x="200" y="775"/>
                    <a:pt x="197" y="779"/>
                  </a:cubicBezTo>
                  <a:close/>
                  <a:moveTo>
                    <a:pt x="168" y="817"/>
                  </a:moveTo>
                  <a:lnTo>
                    <a:pt x="158" y="830"/>
                  </a:lnTo>
                  <a:cubicBezTo>
                    <a:pt x="156" y="833"/>
                    <a:pt x="151" y="834"/>
                    <a:pt x="147" y="831"/>
                  </a:cubicBezTo>
                  <a:cubicBezTo>
                    <a:pt x="144" y="829"/>
                    <a:pt x="143" y="824"/>
                    <a:pt x="146" y="820"/>
                  </a:cubicBezTo>
                  <a:lnTo>
                    <a:pt x="155" y="808"/>
                  </a:lnTo>
                  <a:cubicBezTo>
                    <a:pt x="158" y="804"/>
                    <a:pt x="163" y="803"/>
                    <a:pt x="167" y="806"/>
                  </a:cubicBezTo>
                  <a:cubicBezTo>
                    <a:pt x="170" y="809"/>
                    <a:pt x="171" y="814"/>
                    <a:pt x="168" y="817"/>
                  </a:cubicBezTo>
                  <a:close/>
                  <a:moveTo>
                    <a:pt x="139" y="855"/>
                  </a:moveTo>
                  <a:lnTo>
                    <a:pt x="129" y="868"/>
                  </a:lnTo>
                  <a:cubicBezTo>
                    <a:pt x="127" y="872"/>
                    <a:pt x="122" y="872"/>
                    <a:pt x="118" y="870"/>
                  </a:cubicBezTo>
                  <a:cubicBezTo>
                    <a:pt x="115" y="867"/>
                    <a:pt x="114" y="862"/>
                    <a:pt x="117" y="859"/>
                  </a:cubicBezTo>
                  <a:lnTo>
                    <a:pt x="126" y="846"/>
                  </a:lnTo>
                  <a:cubicBezTo>
                    <a:pt x="129" y="842"/>
                    <a:pt x="134" y="842"/>
                    <a:pt x="137" y="844"/>
                  </a:cubicBezTo>
                  <a:cubicBezTo>
                    <a:pt x="141" y="847"/>
                    <a:pt x="142" y="852"/>
                    <a:pt x="139" y="855"/>
                  </a:cubicBezTo>
                  <a:close/>
                  <a:moveTo>
                    <a:pt x="110" y="894"/>
                  </a:moveTo>
                  <a:lnTo>
                    <a:pt x="100" y="906"/>
                  </a:lnTo>
                  <a:cubicBezTo>
                    <a:pt x="98" y="910"/>
                    <a:pt x="93" y="911"/>
                    <a:pt x="89" y="908"/>
                  </a:cubicBezTo>
                  <a:cubicBezTo>
                    <a:pt x="86" y="905"/>
                    <a:pt x="85" y="900"/>
                    <a:pt x="88" y="897"/>
                  </a:cubicBezTo>
                  <a:lnTo>
                    <a:pt x="97" y="884"/>
                  </a:lnTo>
                  <a:cubicBezTo>
                    <a:pt x="100" y="880"/>
                    <a:pt x="105" y="880"/>
                    <a:pt x="108" y="882"/>
                  </a:cubicBezTo>
                  <a:cubicBezTo>
                    <a:pt x="112" y="885"/>
                    <a:pt x="113" y="890"/>
                    <a:pt x="110" y="894"/>
                  </a:cubicBezTo>
                  <a:close/>
                  <a:moveTo>
                    <a:pt x="81" y="932"/>
                  </a:moveTo>
                  <a:lnTo>
                    <a:pt x="71" y="945"/>
                  </a:lnTo>
                  <a:cubicBezTo>
                    <a:pt x="69" y="948"/>
                    <a:pt x="64" y="949"/>
                    <a:pt x="60" y="946"/>
                  </a:cubicBezTo>
                  <a:cubicBezTo>
                    <a:pt x="57" y="944"/>
                    <a:pt x="56" y="939"/>
                    <a:pt x="59" y="935"/>
                  </a:cubicBezTo>
                  <a:lnTo>
                    <a:pt x="68" y="922"/>
                  </a:lnTo>
                  <a:cubicBezTo>
                    <a:pt x="71" y="919"/>
                    <a:pt x="76" y="918"/>
                    <a:pt x="79" y="921"/>
                  </a:cubicBezTo>
                  <a:cubicBezTo>
                    <a:pt x="83" y="923"/>
                    <a:pt x="84" y="928"/>
                    <a:pt x="81" y="932"/>
                  </a:cubicBezTo>
                  <a:close/>
                  <a:moveTo>
                    <a:pt x="52" y="970"/>
                  </a:moveTo>
                  <a:lnTo>
                    <a:pt x="42" y="983"/>
                  </a:lnTo>
                  <a:cubicBezTo>
                    <a:pt x="40" y="986"/>
                    <a:pt x="35" y="987"/>
                    <a:pt x="31" y="984"/>
                  </a:cubicBezTo>
                  <a:cubicBezTo>
                    <a:pt x="28" y="982"/>
                    <a:pt x="27" y="977"/>
                    <a:pt x="30" y="973"/>
                  </a:cubicBezTo>
                  <a:lnTo>
                    <a:pt x="39" y="960"/>
                  </a:lnTo>
                  <a:cubicBezTo>
                    <a:pt x="42" y="957"/>
                    <a:pt x="47" y="956"/>
                    <a:pt x="50" y="959"/>
                  </a:cubicBezTo>
                  <a:cubicBezTo>
                    <a:pt x="54" y="962"/>
                    <a:pt x="55" y="967"/>
                    <a:pt x="52" y="970"/>
                  </a:cubicBezTo>
                  <a:close/>
                  <a:moveTo>
                    <a:pt x="23" y="1008"/>
                  </a:moveTo>
                  <a:lnTo>
                    <a:pt x="15" y="1018"/>
                  </a:lnTo>
                  <a:cubicBezTo>
                    <a:pt x="13" y="1022"/>
                    <a:pt x="8" y="1023"/>
                    <a:pt x="4" y="1020"/>
                  </a:cubicBezTo>
                  <a:cubicBezTo>
                    <a:pt x="1" y="1017"/>
                    <a:pt x="0" y="1012"/>
                    <a:pt x="3" y="1009"/>
                  </a:cubicBezTo>
                  <a:lnTo>
                    <a:pt x="10" y="999"/>
                  </a:lnTo>
                  <a:cubicBezTo>
                    <a:pt x="13" y="995"/>
                    <a:pt x="18" y="995"/>
                    <a:pt x="21" y="997"/>
                  </a:cubicBezTo>
                  <a:cubicBezTo>
                    <a:pt x="25" y="1000"/>
                    <a:pt x="26" y="1005"/>
                    <a:pt x="23" y="1008"/>
                  </a:cubicBez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4" name="Freeform 84"/>
            <p:cNvSpPr>
              <a:spLocks noEditPoints="1"/>
            </p:cNvSpPr>
            <p:nvPr/>
          </p:nvSpPr>
          <p:spPr bwMode="auto">
            <a:xfrm>
              <a:off x="4632" y="1946"/>
              <a:ext cx="433" cy="26"/>
            </a:xfrm>
            <a:custGeom>
              <a:avLst/>
              <a:gdLst>
                <a:gd name="T0" fmla="*/ 1247 w 1279"/>
                <a:gd name="T1" fmla="*/ 10 h 76"/>
                <a:gd name="T2" fmla="*/ 1279 w 1279"/>
                <a:gd name="T3" fmla="*/ 8 h 76"/>
                <a:gd name="T4" fmla="*/ 1207 w 1279"/>
                <a:gd name="T5" fmla="*/ 19 h 76"/>
                <a:gd name="T6" fmla="*/ 1223 w 1279"/>
                <a:gd name="T7" fmla="*/ 3 h 76"/>
                <a:gd name="T8" fmla="*/ 1176 w 1279"/>
                <a:gd name="T9" fmla="*/ 21 h 76"/>
                <a:gd name="T10" fmla="*/ 1159 w 1279"/>
                <a:gd name="T11" fmla="*/ 6 h 76"/>
                <a:gd name="T12" fmla="*/ 1176 w 1279"/>
                <a:gd name="T13" fmla="*/ 21 h 76"/>
                <a:gd name="T14" fmla="*/ 1103 w 1279"/>
                <a:gd name="T15" fmla="*/ 16 h 76"/>
                <a:gd name="T16" fmla="*/ 1135 w 1279"/>
                <a:gd name="T17" fmla="*/ 15 h 76"/>
                <a:gd name="T18" fmla="*/ 1064 w 1279"/>
                <a:gd name="T19" fmla="*/ 26 h 76"/>
                <a:gd name="T20" fmla="*/ 1079 w 1279"/>
                <a:gd name="T21" fmla="*/ 9 h 76"/>
                <a:gd name="T22" fmla="*/ 1032 w 1279"/>
                <a:gd name="T23" fmla="*/ 28 h 76"/>
                <a:gd name="T24" fmla="*/ 1015 w 1279"/>
                <a:gd name="T25" fmla="*/ 13 h 76"/>
                <a:gd name="T26" fmla="*/ 1032 w 1279"/>
                <a:gd name="T27" fmla="*/ 28 h 76"/>
                <a:gd name="T28" fmla="*/ 959 w 1279"/>
                <a:gd name="T29" fmla="*/ 23 h 76"/>
                <a:gd name="T30" fmla="*/ 991 w 1279"/>
                <a:gd name="T31" fmla="*/ 22 h 76"/>
                <a:gd name="T32" fmla="*/ 920 w 1279"/>
                <a:gd name="T33" fmla="*/ 33 h 76"/>
                <a:gd name="T34" fmla="*/ 935 w 1279"/>
                <a:gd name="T35" fmla="*/ 16 h 76"/>
                <a:gd name="T36" fmla="*/ 888 w 1279"/>
                <a:gd name="T37" fmla="*/ 35 h 76"/>
                <a:gd name="T38" fmla="*/ 871 w 1279"/>
                <a:gd name="T39" fmla="*/ 19 h 76"/>
                <a:gd name="T40" fmla="*/ 888 w 1279"/>
                <a:gd name="T41" fmla="*/ 35 h 76"/>
                <a:gd name="T42" fmla="*/ 816 w 1279"/>
                <a:gd name="T43" fmla="*/ 30 h 76"/>
                <a:gd name="T44" fmla="*/ 847 w 1279"/>
                <a:gd name="T45" fmla="*/ 28 h 76"/>
                <a:gd name="T46" fmla="*/ 776 w 1279"/>
                <a:gd name="T47" fmla="*/ 40 h 76"/>
                <a:gd name="T48" fmla="*/ 791 w 1279"/>
                <a:gd name="T49" fmla="*/ 23 h 76"/>
                <a:gd name="T50" fmla="*/ 744 w 1279"/>
                <a:gd name="T51" fmla="*/ 41 h 76"/>
                <a:gd name="T52" fmla="*/ 727 w 1279"/>
                <a:gd name="T53" fmla="*/ 26 h 76"/>
                <a:gd name="T54" fmla="*/ 744 w 1279"/>
                <a:gd name="T55" fmla="*/ 41 h 76"/>
                <a:gd name="T56" fmla="*/ 672 w 1279"/>
                <a:gd name="T57" fmla="*/ 37 h 76"/>
                <a:gd name="T58" fmla="*/ 704 w 1279"/>
                <a:gd name="T59" fmla="*/ 35 h 76"/>
                <a:gd name="T60" fmla="*/ 632 w 1279"/>
                <a:gd name="T61" fmla="*/ 47 h 76"/>
                <a:gd name="T62" fmla="*/ 647 w 1279"/>
                <a:gd name="T63" fmla="*/ 30 h 76"/>
                <a:gd name="T64" fmla="*/ 600 w 1279"/>
                <a:gd name="T65" fmla="*/ 48 h 76"/>
                <a:gd name="T66" fmla="*/ 583 w 1279"/>
                <a:gd name="T67" fmla="*/ 33 h 76"/>
                <a:gd name="T68" fmla="*/ 600 w 1279"/>
                <a:gd name="T69" fmla="*/ 48 h 76"/>
                <a:gd name="T70" fmla="*/ 528 w 1279"/>
                <a:gd name="T71" fmla="*/ 44 h 76"/>
                <a:gd name="T72" fmla="*/ 560 w 1279"/>
                <a:gd name="T73" fmla="*/ 42 h 76"/>
                <a:gd name="T74" fmla="*/ 488 w 1279"/>
                <a:gd name="T75" fmla="*/ 53 h 76"/>
                <a:gd name="T76" fmla="*/ 504 w 1279"/>
                <a:gd name="T77" fmla="*/ 37 h 76"/>
                <a:gd name="T78" fmla="*/ 456 w 1279"/>
                <a:gd name="T79" fmla="*/ 55 h 76"/>
                <a:gd name="T80" fmla="*/ 440 w 1279"/>
                <a:gd name="T81" fmla="*/ 40 h 76"/>
                <a:gd name="T82" fmla="*/ 456 w 1279"/>
                <a:gd name="T83" fmla="*/ 55 h 76"/>
                <a:gd name="T84" fmla="*/ 384 w 1279"/>
                <a:gd name="T85" fmla="*/ 50 h 76"/>
                <a:gd name="T86" fmla="*/ 416 w 1279"/>
                <a:gd name="T87" fmla="*/ 49 h 76"/>
                <a:gd name="T88" fmla="*/ 344 w 1279"/>
                <a:gd name="T89" fmla="*/ 60 h 76"/>
                <a:gd name="T90" fmla="*/ 360 w 1279"/>
                <a:gd name="T91" fmla="*/ 44 h 76"/>
                <a:gd name="T92" fmla="*/ 312 w 1279"/>
                <a:gd name="T93" fmla="*/ 62 h 76"/>
                <a:gd name="T94" fmla="*/ 296 w 1279"/>
                <a:gd name="T95" fmla="*/ 47 h 76"/>
                <a:gd name="T96" fmla="*/ 312 w 1279"/>
                <a:gd name="T97" fmla="*/ 62 h 76"/>
                <a:gd name="T98" fmla="*/ 240 w 1279"/>
                <a:gd name="T99" fmla="*/ 57 h 76"/>
                <a:gd name="T100" fmla="*/ 272 w 1279"/>
                <a:gd name="T101" fmla="*/ 56 h 76"/>
                <a:gd name="T102" fmla="*/ 201 w 1279"/>
                <a:gd name="T103" fmla="*/ 67 h 76"/>
                <a:gd name="T104" fmla="*/ 216 w 1279"/>
                <a:gd name="T105" fmla="*/ 50 h 76"/>
                <a:gd name="T106" fmla="*/ 169 w 1279"/>
                <a:gd name="T107" fmla="*/ 69 h 76"/>
                <a:gd name="T108" fmla="*/ 152 w 1279"/>
                <a:gd name="T109" fmla="*/ 53 h 76"/>
                <a:gd name="T110" fmla="*/ 169 w 1279"/>
                <a:gd name="T111" fmla="*/ 69 h 76"/>
                <a:gd name="T112" fmla="*/ 96 w 1279"/>
                <a:gd name="T113" fmla="*/ 64 h 76"/>
                <a:gd name="T114" fmla="*/ 128 w 1279"/>
                <a:gd name="T115" fmla="*/ 62 h 76"/>
                <a:gd name="T116" fmla="*/ 57 w 1279"/>
                <a:gd name="T117" fmla="*/ 74 h 76"/>
                <a:gd name="T118" fmla="*/ 72 w 1279"/>
                <a:gd name="T119" fmla="*/ 57 h 76"/>
                <a:gd name="T120" fmla="*/ 25 w 1279"/>
                <a:gd name="T121" fmla="*/ 75 h 76"/>
                <a:gd name="T122" fmla="*/ 8 w 1279"/>
                <a:gd name="T123" fmla="*/ 60 h 76"/>
                <a:gd name="T124" fmla="*/ 25 w 1279"/>
                <a:gd name="T125" fmla="*/ 75 h 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79"/>
                <a:gd name="T190" fmla="*/ 0 h 76"/>
                <a:gd name="T191" fmla="*/ 1279 w 1279"/>
                <a:gd name="T192" fmla="*/ 76 h 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79" h="76">
                  <a:moveTo>
                    <a:pt x="1271" y="16"/>
                  </a:moveTo>
                  <a:lnTo>
                    <a:pt x="1255" y="17"/>
                  </a:lnTo>
                  <a:cubicBezTo>
                    <a:pt x="1251" y="17"/>
                    <a:pt x="1247" y="14"/>
                    <a:pt x="1247" y="10"/>
                  </a:cubicBezTo>
                  <a:cubicBezTo>
                    <a:pt x="1247" y="5"/>
                    <a:pt x="1250" y="1"/>
                    <a:pt x="1255" y="1"/>
                  </a:cubicBezTo>
                  <a:lnTo>
                    <a:pt x="1271" y="0"/>
                  </a:lnTo>
                  <a:cubicBezTo>
                    <a:pt x="1275" y="0"/>
                    <a:pt x="1279" y="4"/>
                    <a:pt x="1279" y="8"/>
                  </a:cubicBezTo>
                  <a:cubicBezTo>
                    <a:pt x="1279" y="12"/>
                    <a:pt x="1276" y="16"/>
                    <a:pt x="1271" y="16"/>
                  </a:cubicBezTo>
                  <a:close/>
                  <a:moveTo>
                    <a:pt x="1223" y="19"/>
                  </a:moveTo>
                  <a:lnTo>
                    <a:pt x="1207" y="19"/>
                  </a:lnTo>
                  <a:cubicBezTo>
                    <a:pt x="1203" y="20"/>
                    <a:pt x="1199" y="16"/>
                    <a:pt x="1199" y="12"/>
                  </a:cubicBezTo>
                  <a:cubicBezTo>
                    <a:pt x="1199" y="7"/>
                    <a:pt x="1202" y="4"/>
                    <a:pt x="1207" y="3"/>
                  </a:cubicBezTo>
                  <a:lnTo>
                    <a:pt x="1223" y="3"/>
                  </a:lnTo>
                  <a:cubicBezTo>
                    <a:pt x="1227" y="2"/>
                    <a:pt x="1231" y="6"/>
                    <a:pt x="1231" y="10"/>
                  </a:cubicBezTo>
                  <a:cubicBezTo>
                    <a:pt x="1231" y="15"/>
                    <a:pt x="1228" y="18"/>
                    <a:pt x="1223" y="19"/>
                  </a:cubicBezTo>
                  <a:close/>
                  <a:moveTo>
                    <a:pt x="1176" y="21"/>
                  </a:moveTo>
                  <a:lnTo>
                    <a:pt x="1160" y="22"/>
                  </a:lnTo>
                  <a:cubicBezTo>
                    <a:pt x="1155" y="22"/>
                    <a:pt x="1151" y="18"/>
                    <a:pt x="1151" y="14"/>
                  </a:cubicBezTo>
                  <a:cubicBezTo>
                    <a:pt x="1151" y="10"/>
                    <a:pt x="1154" y="6"/>
                    <a:pt x="1159" y="6"/>
                  </a:cubicBezTo>
                  <a:lnTo>
                    <a:pt x="1175" y="5"/>
                  </a:lnTo>
                  <a:cubicBezTo>
                    <a:pt x="1179" y="5"/>
                    <a:pt x="1183" y="8"/>
                    <a:pt x="1183" y="13"/>
                  </a:cubicBezTo>
                  <a:cubicBezTo>
                    <a:pt x="1183" y="17"/>
                    <a:pt x="1180" y="21"/>
                    <a:pt x="1176" y="21"/>
                  </a:cubicBezTo>
                  <a:close/>
                  <a:moveTo>
                    <a:pt x="1128" y="23"/>
                  </a:moveTo>
                  <a:lnTo>
                    <a:pt x="1112" y="24"/>
                  </a:lnTo>
                  <a:cubicBezTo>
                    <a:pt x="1107" y="24"/>
                    <a:pt x="1103" y="21"/>
                    <a:pt x="1103" y="16"/>
                  </a:cubicBezTo>
                  <a:cubicBezTo>
                    <a:pt x="1103" y="12"/>
                    <a:pt x="1106" y="8"/>
                    <a:pt x="1111" y="8"/>
                  </a:cubicBezTo>
                  <a:lnTo>
                    <a:pt x="1127" y="7"/>
                  </a:lnTo>
                  <a:cubicBezTo>
                    <a:pt x="1131" y="7"/>
                    <a:pt x="1135" y="10"/>
                    <a:pt x="1135" y="15"/>
                  </a:cubicBezTo>
                  <a:cubicBezTo>
                    <a:pt x="1135" y="19"/>
                    <a:pt x="1132" y="23"/>
                    <a:pt x="1128" y="23"/>
                  </a:cubicBezTo>
                  <a:close/>
                  <a:moveTo>
                    <a:pt x="1080" y="25"/>
                  </a:moveTo>
                  <a:lnTo>
                    <a:pt x="1064" y="26"/>
                  </a:lnTo>
                  <a:cubicBezTo>
                    <a:pt x="1059" y="26"/>
                    <a:pt x="1055" y="23"/>
                    <a:pt x="1055" y="19"/>
                  </a:cubicBezTo>
                  <a:cubicBezTo>
                    <a:pt x="1055" y="14"/>
                    <a:pt x="1058" y="10"/>
                    <a:pt x="1063" y="10"/>
                  </a:cubicBezTo>
                  <a:lnTo>
                    <a:pt x="1079" y="9"/>
                  </a:lnTo>
                  <a:cubicBezTo>
                    <a:pt x="1083" y="9"/>
                    <a:pt x="1087" y="13"/>
                    <a:pt x="1087" y="17"/>
                  </a:cubicBezTo>
                  <a:cubicBezTo>
                    <a:pt x="1087" y="22"/>
                    <a:pt x="1084" y="25"/>
                    <a:pt x="1080" y="25"/>
                  </a:cubicBezTo>
                  <a:close/>
                  <a:moveTo>
                    <a:pt x="1032" y="28"/>
                  </a:moveTo>
                  <a:lnTo>
                    <a:pt x="1016" y="28"/>
                  </a:lnTo>
                  <a:cubicBezTo>
                    <a:pt x="1011" y="29"/>
                    <a:pt x="1008" y="25"/>
                    <a:pt x="1007" y="21"/>
                  </a:cubicBezTo>
                  <a:cubicBezTo>
                    <a:pt x="1007" y="16"/>
                    <a:pt x="1011" y="13"/>
                    <a:pt x="1015" y="13"/>
                  </a:cubicBezTo>
                  <a:lnTo>
                    <a:pt x="1031" y="12"/>
                  </a:lnTo>
                  <a:cubicBezTo>
                    <a:pt x="1035" y="12"/>
                    <a:pt x="1039" y="15"/>
                    <a:pt x="1039" y="19"/>
                  </a:cubicBezTo>
                  <a:cubicBezTo>
                    <a:pt x="1039" y="24"/>
                    <a:pt x="1036" y="28"/>
                    <a:pt x="1032" y="28"/>
                  </a:cubicBezTo>
                  <a:close/>
                  <a:moveTo>
                    <a:pt x="984" y="30"/>
                  </a:moveTo>
                  <a:lnTo>
                    <a:pt x="968" y="31"/>
                  </a:lnTo>
                  <a:cubicBezTo>
                    <a:pt x="963" y="31"/>
                    <a:pt x="960" y="28"/>
                    <a:pt x="959" y="23"/>
                  </a:cubicBezTo>
                  <a:cubicBezTo>
                    <a:pt x="959" y="19"/>
                    <a:pt x="963" y="15"/>
                    <a:pt x="967" y="15"/>
                  </a:cubicBezTo>
                  <a:lnTo>
                    <a:pt x="983" y="14"/>
                  </a:lnTo>
                  <a:cubicBezTo>
                    <a:pt x="987" y="14"/>
                    <a:pt x="991" y="17"/>
                    <a:pt x="991" y="22"/>
                  </a:cubicBezTo>
                  <a:cubicBezTo>
                    <a:pt x="992" y="26"/>
                    <a:pt x="988" y="30"/>
                    <a:pt x="984" y="30"/>
                  </a:cubicBezTo>
                  <a:close/>
                  <a:moveTo>
                    <a:pt x="936" y="32"/>
                  </a:moveTo>
                  <a:lnTo>
                    <a:pt x="920" y="33"/>
                  </a:lnTo>
                  <a:cubicBezTo>
                    <a:pt x="915" y="33"/>
                    <a:pt x="912" y="30"/>
                    <a:pt x="911" y="25"/>
                  </a:cubicBezTo>
                  <a:cubicBezTo>
                    <a:pt x="911" y="21"/>
                    <a:pt x="915" y="17"/>
                    <a:pt x="919" y="17"/>
                  </a:cubicBezTo>
                  <a:lnTo>
                    <a:pt x="935" y="16"/>
                  </a:lnTo>
                  <a:cubicBezTo>
                    <a:pt x="939" y="16"/>
                    <a:pt x="943" y="19"/>
                    <a:pt x="943" y="24"/>
                  </a:cubicBezTo>
                  <a:cubicBezTo>
                    <a:pt x="944" y="28"/>
                    <a:pt x="940" y="32"/>
                    <a:pt x="936" y="32"/>
                  </a:cubicBezTo>
                  <a:close/>
                  <a:moveTo>
                    <a:pt x="888" y="35"/>
                  </a:moveTo>
                  <a:lnTo>
                    <a:pt x="872" y="35"/>
                  </a:lnTo>
                  <a:cubicBezTo>
                    <a:pt x="867" y="35"/>
                    <a:pt x="864" y="32"/>
                    <a:pt x="863" y="28"/>
                  </a:cubicBezTo>
                  <a:cubicBezTo>
                    <a:pt x="863" y="23"/>
                    <a:pt x="867" y="20"/>
                    <a:pt x="871" y="19"/>
                  </a:cubicBezTo>
                  <a:lnTo>
                    <a:pt x="887" y="19"/>
                  </a:lnTo>
                  <a:cubicBezTo>
                    <a:pt x="891" y="18"/>
                    <a:pt x="895" y="22"/>
                    <a:pt x="895" y="26"/>
                  </a:cubicBezTo>
                  <a:cubicBezTo>
                    <a:pt x="896" y="31"/>
                    <a:pt x="892" y="34"/>
                    <a:pt x="888" y="35"/>
                  </a:cubicBezTo>
                  <a:close/>
                  <a:moveTo>
                    <a:pt x="840" y="37"/>
                  </a:moveTo>
                  <a:lnTo>
                    <a:pt x="824" y="38"/>
                  </a:lnTo>
                  <a:cubicBezTo>
                    <a:pt x="819" y="38"/>
                    <a:pt x="816" y="34"/>
                    <a:pt x="816" y="30"/>
                  </a:cubicBezTo>
                  <a:cubicBezTo>
                    <a:pt x="815" y="26"/>
                    <a:pt x="819" y="22"/>
                    <a:pt x="823" y="22"/>
                  </a:cubicBezTo>
                  <a:lnTo>
                    <a:pt x="839" y="21"/>
                  </a:lnTo>
                  <a:cubicBezTo>
                    <a:pt x="844" y="21"/>
                    <a:pt x="847" y="24"/>
                    <a:pt x="847" y="28"/>
                  </a:cubicBezTo>
                  <a:cubicBezTo>
                    <a:pt x="848" y="33"/>
                    <a:pt x="844" y="37"/>
                    <a:pt x="840" y="37"/>
                  </a:cubicBezTo>
                  <a:close/>
                  <a:moveTo>
                    <a:pt x="792" y="39"/>
                  </a:moveTo>
                  <a:lnTo>
                    <a:pt x="776" y="40"/>
                  </a:lnTo>
                  <a:cubicBezTo>
                    <a:pt x="772" y="40"/>
                    <a:pt x="768" y="37"/>
                    <a:pt x="768" y="32"/>
                  </a:cubicBezTo>
                  <a:cubicBezTo>
                    <a:pt x="767" y="28"/>
                    <a:pt x="771" y="24"/>
                    <a:pt x="775" y="24"/>
                  </a:cubicBezTo>
                  <a:lnTo>
                    <a:pt x="791" y="23"/>
                  </a:lnTo>
                  <a:cubicBezTo>
                    <a:pt x="796" y="23"/>
                    <a:pt x="799" y="26"/>
                    <a:pt x="800" y="31"/>
                  </a:cubicBezTo>
                  <a:cubicBezTo>
                    <a:pt x="800" y="35"/>
                    <a:pt x="796" y="39"/>
                    <a:pt x="792" y="39"/>
                  </a:cubicBezTo>
                  <a:close/>
                  <a:moveTo>
                    <a:pt x="744" y="41"/>
                  </a:moveTo>
                  <a:lnTo>
                    <a:pt x="728" y="42"/>
                  </a:lnTo>
                  <a:cubicBezTo>
                    <a:pt x="724" y="42"/>
                    <a:pt x="720" y="39"/>
                    <a:pt x="720" y="34"/>
                  </a:cubicBezTo>
                  <a:cubicBezTo>
                    <a:pt x="719" y="30"/>
                    <a:pt x="723" y="26"/>
                    <a:pt x="727" y="26"/>
                  </a:cubicBezTo>
                  <a:lnTo>
                    <a:pt x="743" y="25"/>
                  </a:lnTo>
                  <a:cubicBezTo>
                    <a:pt x="748" y="25"/>
                    <a:pt x="751" y="29"/>
                    <a:pt x="752" y="33"/>
                  </a:cubicBezTo>
                  <a:cubicBezTo>
                    <a:pt x="752" y="37"/>
                    <a:pt x="748" y="41"/>
                    <a:pt x="744" y="41"/>
                  </a:cubicBezTo>
                  <a:close/>
                  <a:moveTo>
                    <a:pt x="696" y="44"/>
                  </a:moveTo>
                  <a:lnTo>
                    <a:pt x="680" y="44"/>
                  </a:lnTo>
                  <a:cubicBezTo>
                    <a:pt x="676" y="45"/>
                    <a:pt x="672" y="41"/>
                    <a:pt x="672" y="37"/>
                  </a:cubicBezTo>
                  <a:cubicBezTo>
                    <a:pt x="671" y="32"/>
                    <a:pt x="675" y="29"/>
                    <a:pt x="679" y="28"/>
                  </a:cubicBezTo>
                  <a:lnTo>
                    <a:pt x="695" y="28"/>
                  </a:lnTo>
                  <a:cubicBezTo>
                    <a:pt x="700" y="27"/>
                    <a:pt x="703" y="31"/>
                    <a:pt x="704" y="35"/>
                  </a:cubicBezTo>
                  <a:cubicBezTo>
                    <a:pt x="704" y="40"/>
                    <a:pt x="700" y="43"/>
                    <a:pt x="696" y="44"/>
                  </a:cubicBezTo>
                  <a:close/>
                  <a:moveTo>
                    <a:pt x="648" y="46"/>
                  </a:moveTo>
                  <a:lnTo>
                    <a:pt x="632" y="47"/>
                  </a:lnTo>
                  <a:cubicBezTo>
                    <a:pt x="628" y="47"/>
                    <a:pt x="624" y="43"/>
                    <a:pt x="624" y="39"/>
                  </a:cubicBezTo>
                  <a:cubicBezTo>
                    <a:pt x="624" y="35"/>
                    <a:pt x="627" y="31"/>
                    <a:pt x="631" y="31"/>
                  </a:cubicBezTo>
                  <a:lnTo>
                    <a:pt x="647" y="30"/>
                  </a:lnTo>
                  <a:cubicBezTo>
                    <a:pt x="652" y="30"/>
                    <a:pt x="656" y="33"/>
                    <a:pt x="656" y="38"/>
                  </a:cubicBezTo>
                  <a:cubicBezTo>
                    <a:pt x="656" y="42"/>
                    <a:pt x="653" y="46"/>
                    <a:pt x="648" y="46"/>
                  </a:cubicBezTo>
                  <a:close/>
                  <a:moveTo>
                    <a:pt x="600" y="48"/>
                  </a:moveTo>
                  <a:lnTo>
                    <a:pt x="584" y="49"/>
                  </a:lnTo>
                  <a:cubicBezTo>
                    <a:pt x="580" y="49"/>
                    <a:pt x="576" y="46"/>
                    <a:pt x="576" y="41"/>
                  </a:cubicBezTo>
                  <a:cubicBezTo>
                    <a:pt x="576" y="37"/>
                    <a:pt x="579" y="33"/>
                    <a:pt x="583" y="33"/>
                  </a:cubicBezTo>
                  <a:lnTo>
                    <a:pt x="599" y="32"/>
                  </a:lnTo>
                  <a:cubicBezTo>
                    <a:pt x="604" y="32"/>
                    <a:pt x="608" y="35"/>
                    <a:pt x="608" y="40"/>
                  </a:cubicBezTo>
                  <a:cubicBezTo>
                    <a:pt x="608" y="44"/>
                    <a:pt x="605" y="48"/>
                    <a:pt x="600" y="48"/>
                  </a:cubicBezTo>
                  <a:close/>
                  <a:moveTo>
                    <a:pt x="552" y="50"/>
                  </a:moveTo>
                  <a:lnTo>
                    <a:pt x="536" y="51"/>
                  </a:lnTo>
                  <a:cubicBezTo>
                    <a:pt x="532" y="51"/>
                    <a:pt x="528" y="48"/>
                    <a:pt x="528" y="44"/>
                  </a:cubicBezTo>
                  <a:cubicBezTo>
                    <a:pt x="528" y="39"/>
                    <a:pt x="531" y="35"/>
                    <a:pt x="535" y="35"/>
                  </a:cubicBezTo>
                  <a:lnTo>
                    <a:pt x="551" y="34"/>
                  </a:lnTo>
                  <a:cubicBezTo>
                    <a:pt x="556" y="34"/>
                    <a:pt x="560" y="38"/>
                    <a:pt x="560" y="42"/>
                  </a:cubicBezTo>
                  <a:cubicBezTo>
                    <a:pt x="560" y="46"/>
                    <a:pt x="557" y="50"/>
                    <a:pt x="552" y="50"/>
                  </a:cubicBezTo>
                  <a:close/>
                  <a:moveTo>
                    <a:pt x="504" y="53"/>
                  </a:moveTo>
                  <a:lnTo>
                    <a:pt x="488" y="53"/>
                  </a:lnTo>
                  <a:cubicBezTo>
                    <a:pt x="484" y="54"/>
                    <a:pt x="480" y="50"/>
                    <a:pt x="480" y="46"/>
                  </a:cubicBezTo>
                  <a:cubicBezTo>
                    <a:pt x="480" y="41"/>
                    <a:pt x="483" y="38"/>
                    <a:pt x="488" y="37"/>
                  </a:cubicBezTo>
                  <a:lnTo>
                    <a:pt x="504" y="37"/>
                  </a:lnTo>
                  <a:cubicBezTo>
                    <a:pt x="508" y="36"/>
                    <a:pt x="512" y="40"/>
                    <a:pt x="512" y="44"/>
                  </a:cubicBezTo>
                  <a:cubicBezTo>
                    <a:pt x="512" y="49"/>
                    <a:pt x="509" y="52"/>
                    <a:pt x="504" y="53"/>
                  </a:cubicBezTo>
                  <a:close/>
                  <a:moveTo>
                    <a:pt x="456" y="55"/>
                  </a:moveTo>
                  <a:lnTo>
                    <a:pt x="440" y="56"/>
                  </a:lnTo>
                  <a:cubicBezTo>
                    <a:pt x="436" y="56"/>
                    <a:pt x="432" y="53"/>
                    <a:pt x="432" y="48"/>
                  </a:cubicBezTo>
                  <a:cubicBezTo>
                    <a:pt x="432" y="44"/>
                    <a:pt x="435" y="40"/>
                    <a:pt x="440" y="40"/>
                  </a:cubicBezTo>
                  <a:lnTo>
                    <a:pt x="456" y="39"/>
                  </a:lnTo>
                  <a:cubicBezTo>
                    <a:pt x="460" y="39"/>
                    <a:pt x="464" y="42"/>
                    <a:pt x="464" y="47"/>
                  </a:cubicBezTo>
                  <a:cubicBezTo>
                    <a:pt x="464" y="51"/>
                    <a:pt x="461" y="55"/>
                    <a:pt x="456" y="55"/>
                  </a:cubicBezTo>
                  <a:close/>
                  <a:moveTo>
                    <a:pt x="408" y="57"/>
                  </a:moveTo>
                  <a:lnTo>
                    <a:pt x="392" y="58"/>
                  </a:lnTo>
                  <a:cubicBezTo>
                    <a:pt x="388" y="58"/>
                    <a:pt x="384" y="55"/>
                    <a:pt x="384" y="50"/>
                  </a:cubicBezTo>
                  <a:cubicBezTo>
                    <a:pt x="384" y="46"/>
                    <a:pt x="387" y="42"/>
                    <a:pt x="392" y="42"/>
                  </a:cubicBezTo>
                  <a:lnTo>
                    <a:pt x="408" y="41"/>
                  </a:lnTo>
                  <a:cubicBezTo>
                    <a:pt x="412" y="41"/>
                    <a:pt x="416" y="44"/>
                    <a:pt x="416" y="49"/>
                  </a:cubicBezTo>
                  <a:cubicBezTo>
                    <a:pt x="416" y="53"/>
                    <a:pt x="413" y="57"/>
                    <a:pt x="408" y="57"/>
                  </a:cubicBezTo>
                  <a:close/>
                  <a:moveTo>
                    <a:pt x="360" y="59"/>
                  </a:moveTo>
                  <a:lnTo>
                    <a:pt x="344" y="60"/>
                  </a:lnTo>
                  <a:cubicBezTo>
                    <a:pt x="340" y="60"/>
                    <a:pt x="336" y="57"/>
                    <a:pt x="336" y="53"/>
                  </a:cubicBezTo>
                  <a:cubicBezTo>
                    <a:pt x="336" y="48"/>
                    <a:pt x="339" y="44"/>
                    <a:pt x="344" y="44"/>
                  </a:cubicBezTo>
                  <a:lnTo>
                    <a:pt x="360" y="44"/>
                  </a:lnTo>
                  <a:cubicBezTo>
                    <a:pt x="364" y="43"/>
                    <a:pt x="368" y="47"/>
                    <a:pt x="368" y="51"/>
                  </a:cubicBezTo>
                  <a:cubicBezTo>
                    <a:pt x="368" y="56"/>
                    <a:pt x="365" y="59"/>
                    <a:pt x="360" y="59"/>
                  </a:cubicBezTo>
                  <a:close/>
                  <a:moveTo>
                    <a:pt x="312" y="62"/>
                  </a:moveTo>
                  <a:lnTo>
                    <a:pt x="296" y="63"/>
                  </a:lnTo>
                  <a:cubicBezTo>
                    <a:pt x="292" y="63"/>
                    <a:pt x="288" y="59"/>
                    <a:pt x="288" y="55"/>
                  </a:cubicBezTo>
                  <a:cubicBezTo>
                    <a:pt x="288" y="50"/>
                    <a:pt x="291" y="47"/>
                    <a:pt x="296" y="47"/>
                  </a:cubicBezTo>
                  <a:lnTo>
                    <a:pt x="312" y="46"/>
                  </a:lnTo>
                  <a:cubicBezTo>
                    <a:pt x="316" y="46"/>
                    <a:pt x="320" y="49"/>
                    <a:pt x="320" y="53"/>
                  </a:cubicBezTo>
                  <a:cubicBezTo>
                    <a:pt x="320" y="58"/>
                    <a:pt x="317" y="62"/>
                    <a:pt x="312" y="62"/>
                  </a:cubicBezTo>
                  <a:close/>
                  <a:moveTo>
                    <a:pt x="265" y="64"/>
                  </a:moveTo>
                  <a:lnTo>
                    <a:pt x="249" y="65"/>
                  </a:lnTo>
                  <a:cubicBezTo>
                    <a:pt x="244" y="65"/>
                    <a:pt x="240" y="62"/>
                    <a:pt x="240" y="57"/>
                  </a:cubicBezTo>
                  <a:cubicBezTo>
                    <a:pt x="240" y="53"/>
                    <a:pt x="243" y="49"/>
                    <a:pt x="248" y="49"/>
                  </a:cubicBezTo>
                  <a:lnTo>
                    <a:pt x="264" y="48"/>
                  </a:lnTo>
                  <a:cubicBezTo>
                    <a:pt x="268" y="48"/>
                    <a:pt x="272" y="51"/>
                    <a:pt x="272" y="56"/>
                  </a:cubicBezTo>
                  <a:cubicBezTo>
                    <a:pt x="272" y="60"/>
                    <a:pt x="269" y="64"/>
                    <a:pt x="265" y="64"/>
                  </a:cubicBezTo>
                  <a:close/>
                  <a:moveTo>
                    <a:pt x="217" y="66"/>
                  </a:moveTo>
                  <a:lnTo>
                    <a:pt x="201" y="67"/>
                  </a:lnTo>
                  <a:cubicBezTo>
                    <a:pt x="196" y="67"/>
                    <a:pt x="192" y="64"/>
                    <a:pt x="192" y="59"/>
                  </a:cubicBezTo>
                  <a:cubicBezTo>
                    <a:pt x="192" y="55"/>
                    <a:pt x="195" y="51"/>
                    <a:pt x="200" y="51"/>
                  </a:cubicBezTo>
                  <a:lnTo>
                    <a:pt x="216" y="50"/>
                  </a:lnTo>
                  <a:cubicBezTo>
                    <a:pt x="220" y="50"/>
                    <a:pt x="224" y="54"/>
                    <a:pt x="224" y="58"/>
                  </a:cubicBezTo>
                  <a:cubicBezTo>
                    <a:pt x="224" y="62"/>
                    <a:pt x="221" y="66"/>
                    <a:pt x="217" y="66"/>
                  </a:cubicBezTo>
                  <a:close/>
                  <a:moveTo>
                    <a:pt x="169" y="69"/>
                  </a:moveTo>
                  <a:lnTo>
                    <a:pt x="153" y="69"/>
                  </a:lnTo>
                  <a:cubicBezTo>
                    <a:pt x="148" y="70"/>
                    <a:pt x="144" y="66"/>
                    <a:pt x="144" y="62"/>
                  </a:cubicBezTo>
                  <a:cubicBezTo>
                    <a:pt x="144" y="57"/>
                    <a:pt x="147" y="54"/>
                    <a:pt x="152" y="53"/>
                  </a:cubicBezTo>
                  <a:lnTo>
                    <a:pt x="168" y="53"/>
                  </a:lnTo>
                  <a:cubicBezTo>
                    <a:pt x="172" y="52"/>
                    <a:pt x="176" y="56"/>
                    <a:pt x="176" y="60"/>
                  </a:cubicBezTo>
                  <a:cubicBezTo>
                    <a:pt x="176" y="65"/>
                    <a:pt x="173" y="68"/>
                    <a:pt x="169" y="69"/>
                  </a:cubicBezTo>
                  <a:close/>
                  <a:moveTo>
                    <a:pt x="121" y="71"/>
                  </a:moveTo>
                  <a:lnTo>
                    <a:pt x="105" y="72"/>
                  </a:lnTo>
                  <a:cubicBezTo>
                    <a:pt x="100" y="72"/>
                    <a:pt x="97" y="68"/>
                    <a:pt x="96" y="64"/>
                  </a:cubicBezTo>
                  <a:cubicBezTo>
                    <a:pt x="96" y="60"/>
                    <a:pt x="100" y="56"/>
                    <a:pt x="104" y="56"/>
                  </a:cubicBezTo>
                  <a:lnTo>
                    <a:pt x="120" y="55"/>
                  </a:lnTo>
                  <a:cubicBezTo>
                    <a:pt x="124" y="55"/>
                    <a:pt x="128" y="58"/>
                    <a:pt x="128" y="62"/>
                  </a:cubicBezTo>
                  <a:cubicBezTo>
                    <a:pt x="129" y="67"/>
                    <a:pt x="125" y="71"/>
                    <a:pt x="121" y="71"/>
                  </a:cubicBezTo>
                  <a:close/>
                  <a:moveTo>
                    <a:pt x="73" y="73"/>
                  </a:moveTo>
                  <a:lnTo>
                    <a:pt x="57" y="74"/>
                  </a:lnTo>
                  <a:cubicBezTo>
                    <a:pt x="52" y="74"/>
                    <a:pt x="49" y="71"/>
                    <a:pt x="48" y="66"/>
                  </a:cubicBezTo>
                  <a:cubicBezTo>
                    <a:pt x="48" y="62"/>
                    <a:pt x="52" y="58"/>
                    <a:pt x="56" y="58"/>
                  </a:cubicBezTo>
                  <a:lnTo>
                    <a:pt x="72" y="57"/>
                  </a:lnTo>
                  <a:cubicBezTo>
                    <a:pt x="76" y="57"/>
                    <a:pt x="80" y="60"/>
                    <a:pt x="80" y="65"/>
                  </a:cubicBezTo>
                  <a:cubicBezTo>
                    <a:pt x="81" y="69"/>
                    <a:pt x="77" y="73"/>
                    <a:pt x="73" y="73"/>
                  </a:cubicBezTo>
                  <a:close/>
                  <a:moveTo>
                    <a:pt x="25" y="75"/>
                  </a:moveTo>
                  <a:lnTo>
                    <a:pt x="9" y="76"/>
                  </a:lnTo>
                  <a:cubicBezTo>
                    <a:pt x="4" y="76"/>
                    <a:pt x="1" y="73"/>
                    <a:pt x="0" y="69"/>
                  </a:cubicBezTo>
                  <a:cubicBezTo>
                    <a:pt x="0" y="64"/>
                    <a:pt x="4" y="60"/>
                    <a:pt x="8" y="60"/>
                  </a:cubicBezTo>
                  <a:lnTo>
                    <a:pt x="24" y="59"/>
                  </a:lnTo>
                  <a:cubicBezTo>
                    <a:pt x="28" y="59"/>
                    <a:pt x="32" y="63"/>
                    <a:pt x="32" y="67"/>
                  </a:cubicBezTo>
                  <a:cubicBezTo>
                    <a:pt x="33" y="71"/>
                    <a:pt x="29" y="75"/>
                    <a:pt x="25" y="75"/>
                  </a:cubicBez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4392" y="2999"/>
              <a:ext cx="559" cy="234"/>
            </a:xfrm>
            <a:custGeom>
              <a:avLst/>
              <a:gdLst>
                <a:gd name="T0" fmla="*/ 559 w 559"/>
                <a:gd name="T1" fmla="*/ 234 h 234"/>
                <a:gd name="T2" fmla="*/ 559 w 559"/>
                <a:gd name="T3" fmla="*/ 146 h 234"/>
                <a:gd name="T4" fmla="*/ 0 w 559"/>
                <a:gd name="T5" fmla="*/ 146 h 234"/>
                <a:gd name="T6" fmla="*/ 0 w 559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9"/>
                <a:gd name="T13" fmla="*/ 0 h 234"/>
                <a:gd name="T14" fmla="*/ 559 w 559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9" h="234">
                  <a:moveTo>
                    <a:pt x="559" y="234"/>
                  </a:moveTo>
                  <a:lnTo>
                    <a:pt x="559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4358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4703" y="2230"/>
              <a:ext cx="519" cy="417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7" y="341"/>
                    <a:pt x="540" y="341"/>
                    <a:pt x="768" y="171"/>
                  </a:cubicBezTo>
                  <a:cubicBezTo>
                    <a:pt x="995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5" y="896"/>
                    <a:pt x="768" y="1067"/>
                  </a:cubicBezTo>
                  <a:cubicBezTo>
                    <a:pt x="540" y="1237"/>
                    <a:pt x="227" y="1237"/>
                    <a:pt x="0" y="1067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4703" y="2230"/>
              <a:ext cx="519" cy="417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7" y="341"/>
                    <a:pt x="540" y="341"/>
                    <a:pt x="768" y="171"/>
                  </a:cubicBezTo>
                  <a:cubicBezTo>
                    <a:pt x="995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5" y="896"/>
                    <a:pt x="768" y="1067"/>
                  </a:cubicBezTo>
                  <a:cubicBezTo>
                    <a:pt x="540" y="1237"/>
                    <a:pt x="227" y="1237"/>
                    <a:pt x="0" y="1067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4869" y="237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Google Shape;307;p21"/>
          <p:cNvSpPr txBox="1">
            <a:spLocks/>
          </p:cNvSpPr>
          <p:nvPr/>
        </p:nvSpPr>
        <p:spPr>
          <a:xfrm>
            <a:off x="245515" y="-7721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rlow Light" panose="020B0604020202020204" charset="0"/>
              </a:rPr>
              <a:t>ARCHITECTURE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Barlow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3"/>
            <a:ext cx="52904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ETL Tools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91983" y="1265572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600" dirty="0"/>
              <a:t>ETL tools are the equivalent of </a:t>
            </a:r>
            <a:r>
              <a:rPr lang="en-US" altLang="en-US" sz="1600" b="1" dirty="0"/>
              <a:t>schema mappings</a:t>
            </a:r>
            <a:r>
              <a:rPr lang="en-US" altLang="en-US" sz="1600" dirty="0"/>
              <a:t> in virtual integration, but are more powerful</a:t>
            </a:r>
          </a:p>
          <a:p>
            <a:r>
              <a:rPr lang="en-US" altLang="en-US" sz="1600" dirty="0"/>
              <a:t>Arbitrary pieces of code to take data from a source, convert it into data for the warehouse:</a:t>
            </a:r>
          </a:p>
          <a:p>
            <a:pPr lvl="1"/>
            <a:r>
              <a:rPr lang="en-US" altLang="en-US" sz="1600" b="1" dirty="0"/>
              <a:t>import filters</a:t>
            </a:r>
            <a:r>
              <a:rPr lang="en-US" altLang="en-US" sz="1600" dirty="0"/>
              <a:t> – read and convert from data sources</a:t>
            </a:r>
          </a:p>
          <a:p>
            <a:pPr lvl="1"/>
            <a:r>
              <a:rPr lang="en-US" altLang="en-US" sz="1600" b="1" dirty="0"/>
              <a:t>data transformations</a:t>
            </a:r>
            <a:r>
              <a:rPr lang="en-US" altLang="en-US" sz="1600" dirty="0"/>
              <a:t> – join, aggregate, filter, convert data</a:t>
            </a:r>
          </a:p>
          <a:p>
            <a:pPr lvl="1"/>
            <a:r>
              <a:rPr lang="en-US" altLang="en-US" sz="1600" b="1" dirty="0"/>
              <a:t>de-duplication</a:t>
            </a:r>
            <a:r>
              <a:rPr lang="en-US" altLang="en-US" sz="1600" dirty="0"/>
              <a:t> – finds multiple records referring to the same entity, merges them</a:t>
            </a:r>
          </a:p>
          <a:p>
            <a:pPr lvl="1"/>
            <a:r>
              <a:rPr lang="en-US" altLang="en-US" sz="1600" b="1" dirty="0"/>
              <a:t>profiling </a:t>
            </a:r>
            <a:r>
              <a:rPr lang="en-US" altLang="en-US" sz="1600" dirty="0"/>
              <a:t>– builds tables, histograms, etc. to summarize data</a:t>
            </a:r>
          </a:p>
          <a:p>
            <a:pPr lvl="1"/>
            <a:r>
              <a:rPr lang="en-US" altLang="en-US" sz="1600" b="1" dirty="0"/>
              <a:t>quality management</a:t>
            </a:r>
            <a:r>
              <a:rPr lang="en-US" altLang="en-US" sz="1600" dirty="0"/>
              <a:t> – test against master values, known business rules, constraints, etc.</a:t>
            </a:r>
            <a:endParaRPr lang="en-US" altLang="en-US" sz="1600" b="1" dirty="0"/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2"/>
            <a:ext cx="5290457" cy="1004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Basic Data Warehouse – Summary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91983" y="1265572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500" dirty="0"/>
              <a:t>Two aspects:</a:t>
            </a:r>
          </a:p>
          <a:p>
            <a:pPr lvl="1"/>
            <a:r>
              <a:rPr lang="en-US" altLang="en-US" sz="1500" dirty="0"/>
              <a:t>A central DBMS optimized for appends and querying</a:t>
            </a:r>
          </a:p>
          <a:p>
            <a:pPr lvl="2"/>
            <a:r>
              <a:rPr lang="en-US" altLang="en-US" sz="1500" dirty="0"/>
              <a:t>The “master data” instance</a:t>
            </a:r>
          </a:p>
          <a:p>
            <a:pPr lvl="2"/>
            <a:r>
              <a:rPr lang="en-US" altLang="en-US" sz="1500" dirty="0"/>
              <a:t>Or the instance for doing mining, analytics, and prediction</a:t>
            </a:r>
          </a:p>
          <a:p>
            <a:pPr lvl="1"/>
            <a:r>
              <a:rPr lang="en-US" altLang="en-US" sz="1500" dirty="0"/>
              <a:t>A set of procedural ETL “pipelines” to fetch, transform, filter, clean, and load data</a:t>
            </a:r>
          </a:p>
          <a:p>
            <a:pPr lvl="2"/>
            <a:r>
              <a:rPr lang="en-US" altLang="en-US" sz="1500" dirty="0"/>
              <a:t>Often these tools are more expressive than standard conjunctive queries (as in Chapters 2-3)</a:t>
            </a:r>
          </a:p>
          <a:p>
            <a:pPr lvl="2"/>
            <a:r>
              <a:rPr lang="en-US" altLang="en-US" sz="1500" dirty="0"/>
              <a:t>… But not always!</a:t>
            </a:r>
          </a:p>
          <a:p>
            <a:pPr lvl="2"/>
            <a:endParaRPr lang="en-US" altLang="en-US" sz="1500" dirty="0"/>
          </a:p>
          <a:p>
            <a:pPr lvl="2">
              <a:buFont typeface="Wingdings" pitchFamily="2" charset="2"/>
              <a:buNone/>
            </a:pPr>
            <a:r>
              <a:rPr lang="en-US" altLang="en-US" sz="1500" dirty="0"/>
              <a:t>This raises a question – can we do warehousing with </a:t>
            </a:r>
            <a:r>
              <a:rPr lang="en-US" altLang="en-US" sz="1500" b="1" dirty="0"/>
              <a:t>declarative</a:t>
            </a:r>
            <a:r>
              <a:rPr lang="en-US" altLang="en-US" sz="1500" dirty="0"/>
              <a:t> mappings?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17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152400" y="138545"/>
            <a:ext cx="2868928" cy="4890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/>
              <a:t>DATA</a:t>
            </a:r>
            <a:br>
              <a:rPr lang="en-GB" sz="4800" dirty="0" smtClean="0"/>
            </a:br>
            <a:r>
              <a:rPr lang="en-GB" sz="4800" dirty="0" smtClean="0"/>
              <a:t>MINING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endParaRPr sz="1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0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2"/>
            <a:ext cx="5290457" cy="1004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dirty="0"/>
              <a:t>Data mining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91983" y="1265572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900" dirty="0"/>
              <a:t>Process of semi-automatically analyzing large databases to find patterns that are:</a:t>
            </a:r>
          </a:p>
          <a:p>
            <a:pPr lvl="1"/>
            <a:r>
              <a:rPr lang="en-US" altLang="en-US" sz="1900" dirty="0"/>
              <a:t>valid:  hold on new data with some </a:t>
            </a:r>
            <a:r>
              <a:rPr lang="en-US" altLang="en-US" sz="1900" dirty="0" smtClean="0"/>
              <a:t>certainty</a:t>
            </a:r>
            <a:endParaRPr lang="en-US" altLang="en-US" sz="1900" dirty="0"/>
          </a:p>
          <a:p>
            <a:pPr lvl="1"/>
            <a:r>
              <a:rPr lang="en-US" altLang="en-US" sz="1900" dirty="0"/>
              <a:t>novel:  non-obvious to the system</a:t>
            </a:r>
          </a:p>
          <a:p>
            <a:pPr lvl="1"/>
            <a:r>
              <a:rPr lang="en-US" altLang="en-US" sz="1900" dirty="0"/>
              <a:t>useful:  should be possible to act on the item </a:t>
            </a:r>
          </a:p>
          <a:p>
            <a:pPr lvl="1"/>
            <a:r>
              <a:rPr lang="en-US" altLang="en-US" sz="1900" dirty="0"/>
              <a:t>understandable: humans should be able to interpret the pattern</a:t>
            </a:r>
          </a:p>
          <a:p>
            <a:r>
              <a:rPr lang="en-US" altLang="en-US" sz="1900" dirty="0"/>
              <a:t>Also known as Knowledge Discovery in Databases (KDD)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35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2"/>
            <a:ext cx="5290457" cy="1004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dirty="0" smtClean="0"/>
              <a:t>Why Data mining?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91983" y="1265572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600" dirty="0"/>
              <a:t>Credit ratings/targeted marketing</a:t>
            </a:r>
            <a:r>
              <a:rPr lang="en-US" altLang="en-US" sz="14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400" dirty="0"/>
              <a:t>Given a database of 100,000 names, which persons are the least likely to default on their credit cards?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400" dirty="0"/>
              <a:t>Identify likely responders to sales promotions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600" dirty="0"/>
              <a:t>Fraud detection</a:t>
            </a:r>
            <a:endParaRPr lang="en-US" altLang="en-US" sz="1400" dirty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400" dirty="0"/>
              <a:t>Which types of transactions are likely to be fraudulent, given the demographics and transactional history of a particular customer?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600" dirty="0"/>
              <a:t>Customer relationship management</a:t>
            </a:r>
            <a:r>
              <a:rPr lang="en-US" altLang="en-US" sz="14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1400" dirty="0"/>
              <a:t>Which of my customers are likely to be the most loyal, and which are most likely to leave for a competitor? :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91983" y="4523509"/>
            <a:ext cx="655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Data Mining helps extract such information</a:t>
            </a:r>
            <a:endParaRPr lang="en-US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4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252845" y="62346"/>
            <a:ext cx="5290457" cy="1004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dirty="0"/>
              <a:t>Applications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0" y="1120099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5000"/>
              </a:lnSpc>
            </a:pPr>
            <a:r>
              <a:rPr lang="en-US" altLang="en-US" sz="2000" dirty="0"/>
              <a:t>Banking: loan/credit card approval</a:t>
            </a:r>
          </a:p>
          <a:p>
            <a:pPr lvl="1">
              <a:lnSpc>
                <a:spcPct val="85000"/>
              </a:lnSpc>
            </a:pPr>
            <a:r>
              <a:rPr lang="en-US" altLang="en-US" sz="1600" dirty="0"/>
              <a:t>predict good customers based on old customers</a:t>
            </a:r>
          </a:p>
          <a:p>
            <a:pPr>
              <a:lnSpc>
                <a:spcPct val="85000"/>
              </a:lnSpc>
            </a:pPr>
            <a:r>
              <a:rPr lang="en-US" altLang="en-US" sz="2000" dirty="0"/>
              <a:t>Customer relationship management:</a:t>
            </a:r>
          </a:p>
          <a:p>
            <a:pPr lvl="1">
              <a:lnSpc>
                <a:spcPct val="85000"/>
              </a:lnSpc>
            </a:pPr>
            <a:r>
              <a:rPr lang="en-US" altLang="en-US" sz="1600" dirty="0"/>
              <a:t>identify those who are likely to leave for a competitor.</a:t>
            </a:r>
          </a:p>
          <a:p>
            <a:pPr>
              <a:lnSpc>
                <a:spcPct val="85000"/>
              </a:lnSpc>
            </a:pPr>
            <a:r>
              <a:rPr lang="en-US" altLang="en-US" sz="2000" dirty="0"/>
              <a:t>Targeted marketing: </a:t>
            </a:r>
          </a:p>
          <a:p>
            <a:pPr lvl="1">
              <a:lnSpc>
                <a:spcPct val="85000"/>
              </a:lnSpc>
            </a:pPr>
            <a:r>
              <a:rPr lang="en-US" altLang="en-US" sz="1600" dirty="0"/>
              <a:t>identify likely responders to promotions</a:t>
            </a:r>
          </a:p>
          <a:p>
            <a:pPr>
              <a:lnSpc>
                <a:spcPct val="85000"/>
              </a:lnSpc>
            </a:pPr>
            <a:r>
              <a:rPr lang="en-US" altLang="en-US" sz="2000" dirty="0"/>
              <a:t>Fraud detection: telecommunications, financial transactions</a:t>
            </a:r>
          </a:p>
          <a:p>
            <a:pPr lvl="1">
              <a:lnSpc>
                <a:spcPct val="85000"/>
              </a:lnSpc>
            </a:pPr>
            <a:r>
              <a:rPr lang="en-US" altLang="en-US" sz="1600" dirty="0"/>
              <a:t>from an online stream of event identify fraudulent events</a:t>
            </a:r>
          </a:p>
          <a:p>
            <a:pPr>
              <a:lnSpc>
                <a:spcPct val="85000"/>
              </a:lnSpc>
            </a:pPr>
            <a:r>
              <a:rPr lang="en-US" altLang="en-US" sz="2000" dirty="0"/>
              <a:t>Manufacturing and production:</a:t>
            </a:r>
          </a:p>
          <a:p>
            <a:pPr lvl="1">
              <a:lnSpc>
                <a:spcPct val="85000"/>
              </a:lnSpc>
            </a:pPr>
            <a:r>
              <a:rPr lang="en-US" altLang="en-US" sz="1600" dirty="0"/>
              <a:t>automatically adjust knobs when process parameter changes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62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2"/>
            <a:ext cx="5290457" cy="1004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dirty="0"/>
              <a:t>Relationship with other fields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91983" y="1265572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000" dirty="0"/>
              <a:t>Overlaps with machine learning, statistics, artificial intelligence, databases, visualization but more stress on</a:t>
            </a:r>
          </a:p>
          <a:p>
            <a:pPr lvl="1"/>
            <a:r>
              <a:rPr lang="en-US" altLang="en-US" sz="1800" dirty="0"/>
              <a:t>scalability of number of features and instances</a:t>
            </a:r>
          </a:p>
          <a:p>
            <a:pPr lvl="1"/>
            <a:r>
              <a:rPr lang="en-US" altLang="en-US" sz="1800" dirty="0"/>
              <a:t>stress on algorithms and architectures whereas foundations of  methods and formulations provided by statistics and machine learning.  </a:t>
            </a:r>
          </a:p>
          <a:p>
            <a:pPr lvl="1"/>
            <a:r>
              <a:rPr lang="en-US" altLang="en-US" sz="1800" dirty="0"/>
              <a:t>automation for handling large, heterogeneous data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42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2"/>
            <a:ext cx="5290457" cy="1004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altLang="en-US" dirty="0"/>
              <a:t>Some basic operations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22710" y="1376408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975"/>
              </a:spcBef>
            </a:pPr>
            <a:r>
              <a:rPr lang="en-GB" altLang="en-US" sz="1800" dirty="0"/>
              <a:t>Predictive:</a:t>
            </a:r>
          </a:p>
          <a:p>
            <a:pPr lvl="1">
              <a:spcBef>
                <a:spcPts val="713"/>
              </a:spcBef>
            </a:pPr>
            <a:r>
              <a:rPr lang="en-GB" altLang="en-US" sz="1800" dirty="0"/>
              <a:t>Regression</a:t>
            </a:r>
          </a:p>
          <a:p>
            <a:pPr lvl="1">
              <a:spcBef>
                <a:spcPts val="713"/>
              </a:spcBef>
            </a:pPr>
            <a:r>
              <a:rPr lang="en-GB" altLang="en-US" sz="1800" dirty="0"/>
              <a:t>Classification</a:t>
            </a:r>
          </a:p>
          <a:p>
            <a:pPr lvl="1">
              <a:spcBef>
                <a:spcPts val="713"/>
              </a:spcBef>
            </a:pPr>
            <a:r>
              <a:rPr lang="en-GB" altLang="en-US" sz="1800" dirty="0"/>
              <a:t>Collaborative Filtering</a:t>
            </a:r>
          </a:p>
          <a:p>
            <a:pPr>
              <a:spcBef>
                <a:spcPts val="975"/>
              </a:spcBef>
            </a:pPr>
            <a:r>
              <a:rPr lang="en-GB" altLang="en-US" sz="1800" dirty="0"/>
              <a:t>Descriptive:</a:t>
            </a:r>
          </a:p>
          <a:p>
            <a:pPr lvl="1">
              <a:spcBef>
                <a:spcPts val="713"/>
              </a:spcBef>
            </a:pPr>
            <a:r>
              <a:rPr lang="en-GB" altLang="en-US" sz="1800" dirty="0"/>
              <a:t>Clustering / similarity matching</a:t>
            </a:r>
          </a:p>
          <a:p>
            <a:pPr lvl="1">
              <a:spcBef>
                <a:spcPts val="713"/>
              </a:spcBef>
            </a:pPr>
            <a:r>
              <a:rPr lang="en-GB" altLang="en-US" sz="1800" dirty="0"/>
              <a:t>Association rules and variants</a:t>
            </a:r>
          </a:p>
          <a:p>
            <a:pPr lvl="1">
              <a:spcBef>
                <a:spcPts val="713"/>
              </a:spcBef>
            </a:pPr>
            <a:r>
              <a:rPr lang="en-GB" altLang="en-US" sz="1800" dirty="0"/>
              <a:t>Deviation detection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65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19</a:t>
            </a:fld>
            <a:endParaRPr lang="en"/>
          </a:p>
        </p:txBody>
      </p:sp>
      <p:sp>
        <p:nvSpPr>
          <p:cNvPr id="330" name="Google Shape;330;p24"/>
          <p:cNvSpPr txBox="1">
            <a:spLocks noGrp="1"/>
          </p:cNvSpPr>
          <p:nvPr>
            <p:ph type="body" idx="4294967295"/>
          </p:nvPr>
        </p:nvSpPr>
        <p:spPr>
          <a:xfrm>
            <a:off x="0" y="3426783"/>
            <a:ext cx="4267201" cy="1935214"/>
          </a:xfrm>
        </p:spPr>
        <p:txBody>
          <a:bodyPr/>
          <a:lstStyle/>
          <a:p>
            <a:r>
              <a:rPr lang="en-GB" altLang="en-US" dirty="0"/>
              <a:t>Data Warehousing provides the Enterprise with a memory</a:t>
            </a:r>
          </a:p>
          <a:p>
            <a:pPr lvl="0"/>
            <a:endParaRPr lang="en-GB" dirty="0"/>
          </a:p>
        </p:txBody>
      </p:sp>
      <p:sp>
        <p:nvSpPr>
          <p:cNvPr id="100" name="Google Shape;307;p21"/>
          <p:cNvSpPr txBox="1">
            <a:spLocks/>
          </p:cNvSpPr>
          <p:nvPr/>
        </p:nvSpPr>
        <p:spPr>
          <a:xfrm>
            <a:off x="1299329" y="-97905"/>
            <a:ext cx="889761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Mining works with Warehouse Data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rlow Light" panose="020B0604020202020204" charset="0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6" y="766025"/>
            <a:ext cx="3028375" cy="23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01" y="613589"/>
            <a:ext cx="2968625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Google Shape;330;p24"/>
          <p:cNvSpPr txBox="1">
            <a:spLocks/>
          </p:cNvSpPr>
          <p:nvPr/>
        </p:nvSpPr>
        <p:spPr>
          <a:xfrm>
            <a:off x="4350325" y="3426783"/>
            <a:ext cx="4267201" cy="193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GB" dirty="0" smtClean="0"/>
              <a:t>Data mining provides the Enterprise with 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5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Definition of IT</a:t>
            </a:r>
            <a:r>
              <a:rPr lang="en" dirty="0" smtClean="0"/>
              <a:t> :- 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672300"/>
            <a:ext cx="5243945" cy="3155100"/>
          </a:xfrm>
        </p:spPr>
        <p:txBody>
          <a:bodyPr/>
          <a:lstStyle/>
          <a:p>
            <a:r>
              <a:rPr lang="en-GB" dirty="0"/>
              <a:t>It refers to anything related to computing technology, such as networking, hardware, software, the Internet, or the people that work with these </a:t>
            </a:r>
            <a:r>
              <a:rPr lang="en-GB" dirty="0" smtClean="0"/>
              <a:t>technologies.</a:t>
            </a:r>
          </a:p>
          <a:p>
            <a:r>
              <a:rPr lang="en-GB" dirty="0"/>
              <a:t>Also it is the use of any computers, storage, networking and other physical devices, infrastructure and processes to create, process, store, secure and exchange all forms of electronic data.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518759" y="304800"/>
            <a:ext cx="5138700" cy="1118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WAREHOUSING vs DATA MINING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8478" y="1444375"/>
            <a:ext cx="2494200" cy="2733445"/>
          </a:xfrm>
        </p:spPr>
        <p:txBody>
          <a:bodyPr/>
          <a:lstStyle/>
          <a:p>
            <a:r>
              <a:rPr lang="en-GB" sz="1600" b="1" dirty="0" smtClean="0"/>
              <a:t>Data </a:t>
            </a:r>
            <a:r>
              <a:rPr lang="en-GB" sz="1600" b="1" dirty="0"/>
              <a:t>warehouses</a:t>
            </a:r>
            <a:r>
              <a:rPr lang="en-GB" sz="1600" dirty="0"/>
              <a:t> are repositories of big amounts of data from different sources, frequently used to store data and create analytical reports for business intelligence purposes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281139" y="1555211"/>
            <a:ext cx="2494200" cy="2622609"/>
          </a:xfrm>
        </p:spPr>
        <p:txBody>
          <a:bodyPr/>
          <a:lstStyle/>
          <a:p>
            <a:r>
              <a:rPr lang="en-GB" sz="1600" b="1" dirty="0" smtClean="0"/>
              <a:t>Data </a:t>
            </a:r>
            <a:r>
              <a:rPr lang="en-GB" sz="1600" b="1" dirty="0"/>
              <a:t>mining</a:t>
            </a:r>
            <a:r>
              <a:rPr lang="en-GB" sz="1600" dirty="0"/>
              <a:t> is the process of finding relevant data patterns within large datasets, commonly using </a:t>
            </a:r>
            <a:r>
              <a:rPr lang="en-GB" sz="1600" dirty="0" err="1"/>
              <a:t>using</a:t>
            </a:r>
            <a:r>
              <a:rPr lang="en-GB" sz="1600" dirty="0"/>
              <a:t> artificial intelligence machine learning methods.</a:t>
            </a:r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" name="Google Shape;336;p25"/>
          <p:cNvSpPr txBox="1">
            <a:spLocks/>
          </p:cNvSpPr>
          <p:nvPr/>
        </p:nvSpPr>
        <p:spPr>
          <a:xfrm>
            <a:off x="518759" y="4024707"/>
            <a:ext cx="5138700" cy="111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sz="2000" b="1" dirty="0" smtClean="0"/>
              <a:t> So, Data </a:t>
            </a:r>
            <a:r>
              <a:rPr lang="en-GB" sz="2000" b="1" dirty="0"/>
              <a:t>warehouse</a:t>
            </a:r>
            <a:r>
              <a:rPr lang="en-GB" sz="2000" dirty="0"/>
              <a:t> is the “environment” where a </a:t>
            </a:r>
            <a:r>
              <a:rPr lang="en-GB" sz="2000" b="1" dirty="0" smtClean="0"/>
              <a:t>Data </a:t>
            </a:r>
            <a:r>
              <a:rPr lang="en-GB" sz="2000" b="1" dirty="0"/>
              <a:t>mining</a:t>
            </a:r>
            <a:r>
              <a:rPr lang="en-GB" sz="2000" dirty="0"/>
              <a:t> process might take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THANKYOU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COMPONENTS OF IT :–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I</a:t>
            </a:r>
            <a:r>
              <a:rPr lang="en-GB" b="1" dirty="0" smtClean="0"/>
              <a:t>T</a:t>
            </a:r>
            <a:r>
              <a:rPr lang="en-GB" dirty="0" smtClean="0"/>
              <a:t> </a:t>
            </a:r>
            <a:r>
              <a:rPr lang="en-GB" dirty="0"/>
              <a:t>includes several layers of physical equipment (</a:t>
            </a:r>
            <a:r>
              <a:rPr lang="en-GB" b="1" u="sng" dirty="0" smtClean="0"/>
              <a:t>hardware</a:t>
            </a:r>
            <a:r>
              <a:rPr lang="en-GB" dirty="0" smtClean="0"/>
              <a:t>), </a:t>
            </a:r>
            <a:r>
              <a:rPr lang="en-GB" dirty="0"/>
              <a:t>virtualization and management or automation tools, operating systems and applications (</a:t>
            </a:r>
            <a:r>
              <a:rPr lang="en-GB" b="1" u="sng" dirty="0" smtClean="0"/>
              <a:t>software</a:t>
            </a:r>
            <a:r>
              <a:rPr lang="en-GB" dirty="0"/>
              <a:t>) used to perform essential functions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IT RELATED TO DATA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LETS GO !!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dirty="0" smtClean="0"/>
              <a:t>“Every </a:t>
            </a:r>
            <a:r>
              <a:rPr lang="en-GB" dirty="0"/>
              <a:t>once in a while, a new technology, an old problem, and a big idea </a:t>
            </a:r>
            <a:r>
              <a:rPr lang="en-GB" dirty="0" smtClean="0"/>
              <a:t>turn </a:t>
            </a:r>
            <a:r>
              <a:rPr lang="en-GB" dirty="0"/>
              <a:t>into an innovation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r>
              <a:rPr lang="en-GB" dirty="0" smtClean="0"/>
              <a:t>          - </a:t>
            </a:r>
            <a:r>
              <a:rPr lang="en-GB" b="1" dirty="0" smtClean="0"/>
              <a:t>Dean kamen</a:t>
            </a:r>
            <a:r>
              <a:rPr lang="en-GB" dirty="0" smtClean="0"/>
              <a:t>	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152400" y="138545"/>
            <a:ext cx="2868928" cy="4890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/>
              <a:t>DATA</a:t>
            </a:r>
            <a:br>
              <a:rPr lang="en-GB" sz="4800" dirty="0" smtClean="0"/>
            </a:br>
            <a:r>
              <a:rPr lang="en-GB" sz="4800" dirty="0" smtClean="0"/>
              <a:t>WARE</a:t>
            </a:r>
            <a:br>
              <a:rPr lang="en-GB" sz="4800" dirty="0" smtClean="0"/>
            </a:br>
            <a:r>
              <a:rPr lang="en-GB" sz="4800" dirty="0" smtClean="0"/>
              <a:t>HOUSING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endParaRPr sz="1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199" y="1672300"/>
            <a:ext cx="5271655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en-US" sz="2400" dirty="0"/>
              <a:t>In many organizations, we want a central “store” of all of our entities, concepts, metadata, and historical </a:t>
            </a:r>
            <a:r>
              <a:rPr lang="en-US" altLang="en-US" sz="2400" dirty="0" smtClean="0"/>
              <a:t>information for </a:t>
            </a:r>
            <a:r>
              <a:rPr lang="en-US" altLang="en-US" sz="2400" dirty="0"/>
              <a:t>doing data validation, complex mining, </a:t>
            </a:r>
            <a:r>
              <a:rPr lang="en-US" altLang="en-US" sz="2400" dirty="0" smtClean="0"/>
              <a:t>analysis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prediction. This a </a:t>
            </a:r>
            <a:r>
              <a:rPr lang="en-US" altLang="en-US" sz="2400" b="1" dirty="0" smtClean="0"/>
              <a:t>Data Warehouse</a:t>
            </a:r>
            <a:r>
              <a:rPr lang="en-US" altLang="en-US" dirty="0" smtClean="0"/>
              <a:t>.</a:t>
            </a:r>
          </a:p>
          <a:p>
            <a:pPr marL="285750" indent="-285750"/>
            <a:endParaRPr lang="en-US" alt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4"/>
            <a:ext cx="5138700" cy="1085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What is a Data Warehouse?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Outline :-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277091" y="1841684"/>
            <a:ext cx="5562600" cy="300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GB" sz="2800" dirty="0" smtClean="0"/>
              <a:t>MASTER DATA MANAGEMENT</a:t>
            </a:r>
          </a:p>
          <a:p>
            <a:pPr marL="171450" indent="-171450"/>
            <a:r>
              <a:rPr lang="en-GB" sz="2800" dirty="0" smtClean="0"/>
              <a:t>ARCHITECTURE</a:t>
            </a:r>
          </a:p>
          <a:p>
            <a:pPr marL="171450" indent="-171450"/>
            <a:r>
              <a:rPr lang="en-GB" sz="2800" dirty="0" smtClean="0"/>
              <a:t>ETL TOOLS</a:t>
            </a:r>
          </a:p>
          <a:p>
            <a:pPr marL="171450" indent="-171450"/>
            <a:r>
              <a:rPr lang="en-GB" sz="2800" dirty="0" smtClean="0"/>
              <a:t>SUMMARY</a:t>
            </a:r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335972" y="261393"/>
            <a:ext cx="52904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MASTER DATA MANAGEMENT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191983" y="1265572"/>
            <a:ext cx="5578434" cy="333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dirty="0"/>
              <a:t>One of the “modern” uses of the data warehouse is not only to support </a:t>
            </a:r>
            <a:r>
              <a:rPr lang="en-US" sz="1800" b="1" dirty="0"/>
              <a:t>analytics</a:t>
            </a:r>
            <a:r>
              <a:rPr lang="en-US" sz="1800" dirty="0"/>
              <a:t> but to serve as a reference to all of the entities in the organization</a:t>
            </a:r>
          </a:p>
          <a:p>
            <a:pPr lvl="1">
              <a:defRPr/>
            </a:pPr>
            <a:r>
              <a:rPr lang="en-US" sz="1800" dirty="0"/>
              <a:t>A cleaned, validated repository of what we know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1800" dirty="0"/>
              <a:t>	… which can be linked to by data sources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1800" dirty="0"/>
              <a:t>	… which may help with data cleaning</a:t>
            </a:r>
            <a:br>
              <a:rPr lang="en-US" sz="1800" dirty="0"/>
            </a:br>
            <a:r>
              <a:rPr lang="en-US" sz="1800" dirty="0"/>
              <a:t>… and which may be the basis of </a:t>
            </a:r>
            <a:r>
              <a:rPr lang="en-US" sz="1800" b="1" dirty="0"/>
              <a:t>data governance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(processes by which data is created and modified in a systematic way, e.g., to comply with gov’t regulations)</a:t>
            </a:r>
          </a:p>
          <a:p>
            <a:pPr marL="171450" indent="-171450"/>
            <a:endParaRPr sz="2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53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880</Words>
  <Application>Microsoft Office PowerPoint</Application>
  <PresentationFormat>On-screen Show (16:9)</PresentationFormat>
  <Paragraphs>130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Wingdings</vt:lpstr>
      <vt:lpstr>Calibri</vt:lpstr>
      <vt:lpstr>Tahoma</vt:lpstr>
      <vt:lpstr>Work Sans</vt:lpstr>
      <vt:lpstr>Barlow</vt:lpstr>
      <vt:lpstr>Barlow Light</vt:lpstr>
      <vt:lpstr>Arial</vt:lpstr>
      <vt:lpstr>Times New Roman</vt:lpstr>
      <vt:lpstr>Miriam Libre</vt:lpstr>
      <vt:lpstr>Roderigo template</vt:lpstr>
      <vt:lpstr>Information Technology</vt:lpstr>
      <vt:lpstr>Definition of IT :- </vt:lpstr>
      <vt:lpstr>COMPONENTS OF IT :–</vt:lpstr>
      <vt:lpstr>IT RELATED TO DATA</vt:lpstr>
      <vt:lpstr>PowerPoint Presentation</vt:lpstr>
      <vt:lpstr>DATA WARE HOUSING    </vt:lpstr>
      <vt:lpstr>What is a Data Warehouse?</vt:lpstr>
      <vt:lpstr>Outline :-</vt:lpstr>
      <vt:lpstr>MASTER DATA MANAGEMENT</vt:lpstr>
      <vt:lpstr>PowerPoint Presentation</vt:lpstr>
      <vt:lpstr>ETL Tools</vt:lpstr>
      <vt:lpstr>Basic Data Warehouse – Summary</vt:lpstr>
      <vt:lpstr>DATA MINING    </vt:lpstr>
      <vt:lpstr>Data mining</vt:lpstr>
      <vt:lpstr>Why Data mining?</vt:lpstr>
      <vt:lpstr>Applications</vt:lpstr>
      <vt:lpstr>Relationship with other fields</vt:lpstr>
      <vt:lpstr>Some basic operations</vt:lpstr>
      <vt:lpstr>PowerPoint Presentation</vt:lpstr>
      <vt:lpstr>DATA WAREHOUSING vs DATA MINING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</dc:title>
  <cp:lastModifiedBy>SHUBHAM BANSAL</cp:lastModifiedBy>
  <cp:revision>15</cp:revision>
  <dcterms:modified xsi:type="dcterms:W3CDTF">2018-08-12T11:33:26Z</dcterms:modified>
</cp:coreProperties>
</file>