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85" r:id="rId2"/>
    <p:sldId id="284" r:id="rId3"/>
    <p:sldId id="277" r:id="rId4"/>
    <p:sldId id="269" r:id="rId5"/>
    <p:sldId id="282" r:id="rId6"/>
    <p:sldId id="281" r:id="rId7"/>
    <p:sldId id="280" r:id="rId8"/>
    <p:sldId id="270" r:id="rId9"/>
    <p:sldId id="288" r:id="rId10"/>
    <p:sldId id="283" r:id="rId11"/>
    <p:sldId id="286" r:id="rId12"/>
    <p:sldId id="292" r:id="rId13"/>
    <p:sldId id="293" r:id="rId14"/>
    <p:sldId id="289" r:id="rId15"/>
    <p:sldId id="290" r:id="rId16"/>
    <p:sldId id="291" r:id="rId17"/>
    <p:sldId id="271" r:id="rId18"/>
    <p:sldId id="272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4" autoAdjust="0"/>
    <p:restoredTop sz="74745" autoAdjust="0"/>
  </p:normalViewPr>
  <p:slideViewPr>
    <p:cSldViewPr>
      <p:cViewPr varScale="1">
        <p:scale>
          <a:sx n="55" d="100"/>
          <a:sy n="55" d="100"/>
        </p:scale>
        <p:origin x="109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fld id="{6C28A702-E637-4C14-94E5-E4CFDEDFD6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18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8375">
              <a:defRPr sz="13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3363"/>
            <a:ext cx="317182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>
                <a:latin typeface="Arial Narrow" pitchFamily="34" charset="0"/>
              </a:defRPr>
            </a:lvl1pPr>
          </a:lstStyle>
          <a:p>
            <a:fld id="{F183BEBA-5A80-491C-91B4-E4EFF0694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79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AFD34-51E1-40D7-AC8F-53E49B2EBD60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0286F1-9DA2-4404-8936-05B717C2A3F6}" type="slidenum">
              <a:rPr lang="en-US"/>
              <a:pPr/>
              <a:t>11</a:t>
            </a:fld>
            <a:endParaRPr lang="en-US"/>
          </a:p>
        </p:txBody>
      </p:sp>
      <p:sp>
        <p:nvSpPr>
          <p:cNvPr id="184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0286F1-9DA2-4404-8936-05B717C2A3F6}" type="slidenum">
              <a:rPr lang="en-US"/>
              <a:pPr/>
              <a:t>12</a:t>
            </a:fld>
            <a:endParaRPr lang="en-US"/>
          </a:p>
        </p:txBody>
      </p:sp>
      <p:sp>
        <p:nvSpPr>
          <p:cNvPr id="184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517051-BBF1-44B3-A8D4-A6010DACABE7}" type="slidenum">
              <a:rPr lang="en-US"/>
              <a:pPr/>
              <a:t>17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F7AAB-18D6-43D9-BE09-6FE99C313C88}" type="slidenum">
              <a:rPr lang="en-US"/>
              <a:pPr/>
              <a:t>18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B1731F-7993-4C80-961A-33DF1AA19751}" type="slidenum">
              <a:rPr lang="en-US"/>
              <a:pPr/>
              <a:t>3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4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5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6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CF04E-C7E5-4707-846E-8654D3F8DA00}" type="slidenum">
              <a:rPr lang="en-US"/>
              <a:pPr/>
              <a:t>7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0286F1-9DA2-4404-8936-05B717C2A3F6}" type="slidenum">
              <a:rPr lang="en-US"/>
              <a:pPr/>
              <a:t>8</a:t>
            </a:fld>
            <a:endParaRPr lang="en-US"/>
          </a:p>
        </p:txBody>
      </p:sp>
      <p:sp>
        <p:nvSpPr>
          <p:cNvPr id="184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0286F1-9DA2-4404-8936-05B717C2A3F6}" type="slidenum">
              <a:rPr lang="en-US"/>
              <a:pPr/>
              <a:t>9</a:t>
            </a:fld>
            <a:endParaRPr lang="en-US"/>
          </a:p>
        </p:txBody>
      </p:sp>
      <p:sp>
        <p:nvSpPr>
          <p:cNvPr id="184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0286F1-9DA2-4404-8936-05B717C2A3F6}" type="slidenum">
              <a:rPr lang="en-US"/>
              <a:pPr/>
              <a:t>10</a:t>
            </a:fld>
            <a:endParaRPr lang="en-US"/>
          </a:p>
        </p:txBody>
      </p:sp>
      <p:sp>
        <p:nvSpPr>
          <p:cNvPr id="184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DAF35-0E52-45E1-9EA2-5F8226B772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9F3E96-B346-488F-87DB-F16F76FCDA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1EDA8-CB8F-417A-91C8-9F848508B8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96826-8059-402C-ACB2-F8EA9D384B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F291C8-208C-4999-8403-0FFEBB85E9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6D0E1-2382-472C-A814-241BF57916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7979C1-925C-48D5-B772-2257C6BCE4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C611D8-FE9A-4E7C-B1C5-F2FAA345D3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47FB2-8107-4672-856F-8B03C9F9EC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4BDE3A-663E-487E-9073-BF6CE87EBF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B9ED97-19B6-473D-83BC-5995226789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4E7CB8-AD00-4688-8FAC-742BAC0311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E80347D7-349D-499C-9B16-BA4200597E7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a virtual function?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What can be achieved with virtual functions?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How to define a pure virtual function?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What is an abstract class?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Can a variable be declared to be of the type of an abstract class?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Can a pointer be declared to be of the type of an abstract class?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1C8-208C-4999-8403-0FFEBB85E92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5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795C-8165-4C5D-90F9-4CD15123BBA5}" type="slidenum">
              <a:rPr lang="en-US"/>
              <a:pPr/>
              <a:t>10</a:t>
            </a:fld>
            <a:endParaRPr lang="en-US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example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848600" cy="47244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template&lt; class T &gt; </a:t>
            </a: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void </a:t>
            </a: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 const T *array, const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count ) </a:t>
            </a: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{ </a:t>
            </a: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for (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 = 0; 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 &lt; count; 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++ ) </a:t>
            </a: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</a:t>
            </a:r>
            <a:r>
              <a:rPr lang="en-US" sz="2800" dirty="0" err="1" smtClean="0">
                <a:solidFill>
                  <a:schemeClr val="tx1"/>
                </a:solidFill>
              </a:rPr>
              <a:t>cout</a:t>
            </a:r>
            <a:r>
              <a:rPr lang="en-US" sz="2800" dirty="0" smtClean="0">
                <a:solidFill>
                  <a:schemeClr val="tx1"/>
                </a:solidFill>
              </a:rPr>
              <a:t> &lt;&lt; array[ </a:t>
            </a:r>
            <a:r>
              <a:rPr lang="en-US" sz="2800" dirty="0" err="1" smtClean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 ] &lt;&lt; " "; </a:t>
            </a:r>
            <a:r>
              <a:rPr lang="en-US" sz="2800" dirty="0" err="1" smtClean="0">
                <a:solidFill>
                  <a:schemeClr val="tx1"/>
                </a:solidFill>
              </a:rPr>
              <a:t>cout</a:t>
            </a:r>
            <a:r>
              <a:rPr lang="en-US" sz="2800" dirty="0" smtClean="0">
                <a:solidFill>
                  <a:schemeClr val="tx1"/>
                </a:solidFill>
              </a:rPr>
              <a:t> &lt;&lt; </a:t>
            </a:r>
            <a:r>
              <a:rPr lang="en-US" sz="2800" dirty="0" err="1" smtClean="0">
                <a:solidFill>
                  <a:schemeClr val="tx1"/>
                </a:solidFill>
              </a:rPr>
              <a:t>endl</a:t>
            </a:r>
            <a:r>
              <a:rPr lang="en-US" sz="2800" dirty="0" smtClean="0">
                <a:solidFill>
                  <a:schemeClr val="tx1"/>
                </a:solidFill>
              </a:rPr>
              <a:t>; </a:t>
            </a: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} </a:t>
            </a:r>
          </a:p>
          <a:p>
            <a:pPr eaLnBrk="1" hangingPunct="1"/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795C-8165-4C5D-90F9-4CD15123BBA5}" type="slidenum">
              <a:rPr lang="en-US"/>
              <a:pPr/>
              <a:t>11</a:t>
            </a:fld>
            <a:endParaRPr lang="en-US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Usage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848600" cy="4724400"/>
          </a:xfrm>
        </p:spPr>
        <p:txBody>
          <a:bodyPr>
            <a:normAutofit lnSpcReduction="10000"/>
          </a:bodyPr>
          <a:lstStyle/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template&lt; class T &gt; </a:t>
            </a: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void </a:t>
            </a: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 const T *array, const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count );</a:t>
            </a:r>
          </a:p>
          <a:p>
            <a:pPr eaLnBrk="1" hangingPunct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char  cc[100];</a:t>
            </a:r>
          </a:p>
          <a:p>
            <a:pPr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     ii[100]; </a:t>
            </a:r>
          </a:p>
          <a:p>
            <a:pPr eaLnBrk="1" hangingPunct="1">
              <a:buNone/>
            </a:pP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en-US" sz="2800" dirty="0" smtClean="0">
                <a:solidFill>
                  <a:schemeClr val="tx1"/>
                </a:solidFill>
              </a:rPr>
              <a:t>ouble </a:t>
            </a:r>
            <a:r>
              <a:rPr lang="en-US" sz="2800" dirty="0" err="1" smtClean="0">
                <a:solidFill>
                  <a:schemeClr val="tx1"/>
                </a:solidFill>
              </a:rPr>
              <a:t>dd</a:t>
            </a:r>
            <a:r>
              <a:rPr lang="en-US" sz="2800" dirty="0" smtClean="0">
                <a:solidFill>
                  <a:schemeClr val="tx1"/>
                </a:solidFill>
              </a:rPr>
              <a:t>[100];</a:t>
            </a:r>
          </a:p>
          <a:p>
            <a:pPr marL="0" indent="0"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……</a:t>
            </a:r>
          </a:p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(cc, 100);</a:t>
            </a:r>
          </a:p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(ii, 100);</a:t>
            </a:r>
          </a:p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</a:rPr>
              <a:t>dd</a:t>
            </a:r>
            <a:r>
              <a:rPr lang="en-US" sz="2800" dirty="0" smtClean="0">
                <a:solidFill>
                  <a:schemeClr val="tx1"/>
                </a:solidFill>
              </a:rPr>
              <a:t>, 100);</a:t>
            </a:r>
          </a:p>
        </p:txBody>
      </p:sp>
    </p:spTree>
    <p:extLst>
      <p:ext uri="{BB962C8B-B14F-4D97-AF65-F5344CB8AC3E}">
        <p14:creationId xmlns:p14="http://schemas.microsoft.com/office/powerpoint/2010/main" val="26235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795C-8165-4C5D-90F9-4CD15123BBA5}" type="slidenum">
              <a:rPr lang="en-US"/>
              <a:pPr/>
              <a:t>12</a:t>
            </a:fld>
            <a:endParaRPr lang="en-US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Usage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848600" cy="47244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template&lt; class T &gt; </a:t>
            </a: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void </a:t>
            </a: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 const T *array, const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count );</a:t>
            </a:r>
          </a:p>
          <a:p>
            <a:pPr eaLnBrk="1" hangingPunct="1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char  cc[100];</a:t>
            </a:r>
          </a:p>
          <a:p>
            <a:pPr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     ii[100]; </a:t>
            </a:r>
          </a:p>
          <a:p>
            <a:pPr eaLnBrk="1" hangingPunct="1">
              <a:buNone/>
            </a:pP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en-US" sz="2800" dirty="0" smtClean="0">
                <a:solidFill>
                  <a:schemeClr val="tx1"/>
                </a:solidFill>
              </a:rPr>
              <a:t>ouble </a:t>
            </a:r>
            <a:r>
              <a:rPr lang="en-US" sz="2800" dirty="0" err="1" smtClean="0">
                <a:solidFill>
                  <a:schemeClr val="tx1"/>
                </a:solidFill>
              </a:rPr>
              <a:t>dd</a:t>
            </a:r>
            <a:r>
              <a:rPr lang="en-US" sz="2800" dirty="0" smtClean="0">
                <a:solidFill>
                  <a:schemeClr val="tx1"/>
                </a:solidFill>
              </a:rPr>
              <a:t>[100];</a:t>
            </a:r>
          </a:p>
          <a:p>
            <a:pPr eaLnBrk="1" hangingPunct="1">
              <a:buNone/>
            </a:pPr>
            <a:r>
              <a:rPr lang="en-US" sz="2800" dirty="0" err="1">
                <a:solidFill>
                  <a:schemeClr val="tx1"/>
                </a:solidFill>
              </a:rPr>
              <a:t>m</a:t>
            </a:r>
            <a:r>
              <a:rPr lang="en-US" sz="2800" dirty="0" err="1" smtClean="0">
                <a:solidFill>
                  <a:schemeClr val="tx1"/>
                </a:solidFill>
              </a:rPr>
              <a:t>yclass</a:t>
            </a:r>
            <a:r>
              <a:rPr lang="en-US" sz="2800" dirty="0" smtClean="0">
                <a:solidFill>
                  <a:schemeClr val="tx1"/>
                </a:solidFill>
              </a:rPr>
              <a:t> xx[100];  &lt;- </a:t>
            </a:r>
            <a:r>
              <a:rPr lang="en-US" sz="2800" dirty="0" smtClean="0"/>
              <a:t>user defined type can also be used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0" indent="0" eaLnBrk="1" hangingPunct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……</a:t>
            </a:r>
          </a:p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(cc, 100);</a:t>
            </a:r>
          </a:p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(ii, 100);</a:t>
            </a:r>
          </a:p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</a:rPr>
              <a:t>dd</a:t>
            </a:r>
            <a:r>
              <a:rPr lang="en-US" sz="2800" dirty="0" smtClean="0">
                <a:solidFill>
                  <a:schemeClr val="tx1"/>
                </a:solidFill>
              </a:rPr>
              <a:t>, 100);</a:t>
            </a:r>
          </a:p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printArray</a:t>
            </a:r>
            <a:r>
              <a:rPr lang="en-US" sz="2800" dirty="0" smtClean="0">
                <a:solidFill>
                  <a:schemeClr val="tx1"/>
                </a:solidFill>
              </a:rPr>
              <a:t>(xx, 100);</a:t>
            </a:r>
          </a:p>
        </p:txBody>
      </p:sp>
    </p:spTree>
    <p:extLst>
      <p:ext uri="{BB962C8B-B14F-4D97-AF65-F5344CB8AC3E}">
        <p14:creationId xmlns:p14="http://schemas.microsoft.com/office/powerpoint/2010/main" val="255307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template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Can any user defined type be used with a template function?</a:t>
            </a:r>
          </a:p>
          <a:p>
            <a:pPr lvl="1"/>
            <a:r>
              <a:rPr lang="en-US" dirty="0" smtClean="0"/>
              <a:t>Not always, only the ones that support all operations used in the function.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E.g. if </a:t>
            </a:r>
            <a:r>
              <a:rPr lang="en-US" dirty="0" err="1" smtClean="0">
                <a:solidFill>
                  <a:schemeClr val="tx1"/>
                </a:solidFill>
              </a:rPr>
              <a:t>myclass</a:t>
            </a:r>
            <a:r>
              <a:rPr lang="en-US" dirty="0" smtClean="0">
                <a:solidFill>
                  <a:schemeClr val="tx1"/>
                </a:solidFill>
              </a:rPr>
              <a:t> does not have overloaded &lt;&lt; operator, the </a:t>
            </a:r>
            <a:r>
              <a:rPr lang="en-US" dirty="0" err="1" smtClean="0">
                <a:solidFill>
                  <a:schemeClr val="tx1"/>
                </a:solidFill>
              </a:rPr>
              <a:t>printarray</a:t>
            </a:r>
            <a:r>
              <a:rPr lang="en-US" dirty="0" smtClean="0">
                <a:solidFill>
                  <a:schemeClr val="tx1"/>
                </a:solidFill>
              </a:rPr>
              <a:t> template function will not work.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1C8-208C-4999-8403-0FFEBB85E92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93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So far the classes that we define use fix data types.</a:t>
            </a:r>
          </a:p>
          <a:p>
            <a:r>
              <a:rPr lang="en-US" dirty="0">
                <a:solidFill>
                  <a:schemeClr val="tx1"/>
                </a:solidFill>
              </a:rPr>
              <a:t>Sometime is useful to allow storage in a class for different data types.</a:t>
            </a:r>
          </a:p>
          <a:p>
            <a:r>
              <a:rPr lang="en-US" dirty="0">
                <a:solidFill>
                  <a:schemeClr val="tx1"/>
                </a:solidFill>
              </a:rPr>
              <a:t>See simplelist1 </a:t>
            </a:r>
            <a:r>
              <a:rPr lang="en-US" dirty="0" smtClean="0">
                <a:solidFill>
                  <a:schemeClr val="tx1"/>
                </a:solidFill>
              </a:rPr>
              <a:t>(a list of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type elements) example</a:t>
            </a:r>
          </a:p>
          <a:p>
            <a:pPr lvl="1"/>
            <a:r>
              <a:rPr lang="en-US" dirty="0" smtClean="0"/>
              <a:t>What if we want to make a simple list of double type?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smtClean="0"/>
              <a:t>Copy paste the whole file and replace </a:t>
            </a:r>
            <a:r>
              <a:rPr lang="en-US" dirty="0" err="1" smtClean="0"/>
              <a:t>int</a:t>
            </a:r>
            <a:r>
              <a:rPr lang="en-US" dirty="0" smtClean="0"/>
              <a:t> with double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Make use of </a:t>
            </a:r>
            <a:r>
              <a:rPr lang="en-US" dirty="0" err="1" smtClean="0">
                <a:solidFill>
                  <a:schemeClr val="tx1"/>
                </a:solidFill>
              </a:rPr>
              <a:t>typedef</a:t>
            </a:r>
            <a:r>
              <a:rPr lang="en-US" dirty="0" smtClean="0">
                <a:solidFill>
                  <a:schemeClr val="tx1"/>
                </a:solidFill>
              </a:rPr>
              <a:t> in C++, See simplelist2.</a:t>
            </a:r>
          </a:p>
          <a:p>
            <a:pPr lvl="3"/>
            <a:r>
              <a:rPr lang="en-US" dirty="0" smtClean="0"/>
              <a:t>Still need to change one line of code for a new type.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1C8-208C-4999-8403-0FFEBB85E92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Function templates allow writing generic functions that work on many types.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Same idea applies to defining generic classes that work with many types  -- extract the type to be a template to make a generic classes.</a:t>
            </a:r>
          </a:p>
          <a:p>
            <a:pPr lvl="1"/>
            <a:r>
              <a:rPr lang="en-US" dirty="0" smtClean="0"/>
              <a:t>See simplelist3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1C8-208C-4999-8403-0FFEBB85E92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9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 class into a template, prefix the class definition with the syntax: </a:t>
            </a:r>
          </a:p>
          <a:p>
            <a:pPr marL="400050" lvl="1" indent="0">
              <a:buNone/>
            </a:pPr>
            <a:r>
              <a:rPr lang="en-US" dirty="0"/>
              <a:t>template&lt; class T &gt;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Here T is just a type parameter. Like a function parameter, it is a place holder.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When the class is instantiated, T is replaced by a real type.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 access a member function, use the following syntax:</a:t>
            </a:r>
          </a:p>
          <a:p>
            <a:pPr lvl="1"/>
            <a:r>
              <a:rPr lang="en-US" dirty="0" err="1" smtClean="0"/>
              <a:t>className</a:t>
            </a:r>
            <a:r>
              <a:rPr lang="en-US" dirty="0" smtClean="0"/>
              <a:t>&lt; T &gt;:: </a:t>
            </a:r>
            <a:r>
              <a:rPr lang="en-US" dirty="0" err="1" smtClean="0"/>
              <a:t>memberName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SimpleList</a:t>
            </a:r>
            <a:r>
              <a:rPr lang="en-US" dirty="0" smtClean="0"/>
              <a:t> &lt; T &gt; :: </a:t>
            </a:r>
            <a:r>
              <a:rPr lang="en-US" dirty="0" err="1" smtClean="0"/>
              <a:t>SimpleList</a:t>
            </a:r>
            <a:r>
              <a:rPr lang="en-US" dirty="0" smtClean="0"/>
              <a:t>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Using the class template: 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ClassName</a:t>
            </a:r>
            <a:r>
              <a:rPr lang="en-US" dirty="0" smtClean="0">
                <a:solidFill>
                  <a:schemeClr val="tx1"/>
                </a:solidFill>
              </a:rPr>
              <a:t>&lt;real type&gt; variable;</a:t>
            </a:r>
          </a:p>
          <a:p>
            <a:pPr lvl="1"/>
            <a:r>
              <a:rPr lang="en-US" dirty="0" err="1" smtClean="0"/>
              <a:t>SimpleList</a:t>
            </a:r>
            <a:r>
              <a:rPr lang="en-US" dirty="0" smtClean="0"/>
              <a:t> &lt; </a:t>
            </a:r>
            <a:r>
              <a:rPr lang="en-US" dirty="0" err="1" smtClean="0"/>
              <a:t>int</a:t>
            </a:r>
            <a:r>
              <a:rPr lang="en-US" dirty="0" smtClean="0"/>
              <a:t> &gt; list1;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1C8-208C-4999-8403-0FFEBB85E92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90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61C-02ED-4202-970E-35FDC198AB4B}" type="slidenum">
              <a:rPr lang="en-US"/>
              <a:pPr/>
              <a:t>17</a:t>
            </a:fld>
            <a:endParaRPr lang="en-US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Class Template Example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411288"/>
            <a:ext cx="4343400" cy="4760912"/>
          </a:xfrm>
        </p:spPr>
        <p:txBody>
          <a:bodyPr/>
          <a:lstStyle/>
          <a:p>
            <a:pPr eaLnBrk="1" hangingPunct="1"/>
            <a:r>
              <a:rPr lang="en-US" sz="1600" dirty="0" err="1" smtClean="0"/>
              <a:t>MemoryCell</a:t>
            </a:r>
            <a:r>
              <a:rPr lang="en-US" sz="1600" dirty="0" smtClean="0"/>
              <a:t> template can be used for any type </a:t>
            </a:r>
            <a:r>
              <a:rPr lang="en-US" sz="1600" dirty="0" smtClean="0">
                <a:solidFill>
                  <a:srgbClr val="0000FF"/>
                </a:solidFill>
              </a:rPr>
              <a:t>Object</a:t>
            </a:r>
            <a:r>
              <a:rPr lang="en-US" sz="1600" dirty="0" smtClean="0"/>
              <a:t>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/>
              <a:t>Assumptions</a:t>
            </a:r>
          </a:p>
          <a:p>
            <a:pPr lvl="1" eaLnBrk="1" hangingPunct="1"/>
            <a:r>
              <a:rPr lang="en-US" sz="1400" dirty="0" smtClean="0"/>
              <a:t>Object has a zero parameter constructor</a:t>
            </a:r>
          </a:p>
          <a:p>
            <a:pPr lvl="1" eaLnBrk="1" hangingPunct="1"/>
            <a:r>
              <a:rPr lang="en-US" sz="1400" dirty="0" smtClean="0"/>
              <a:t>Object has a copy constructor</a:t>
            </a:r>
          </a:p>
          <a:p>
            <a:pPr lvl="1" eaLnBrk="1" hangingPunct="1"/>
            <a:r>
              <a:rPr lang="en-US" sz="1400" dirty="0" smtClean="0"/>
              <a:t>Copy-assignment operator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/>
              <a:t>Convention</a:t>
            </a:r>
          </a:p>
          <a:p>
            <a:pPr lvl="1" eaLnBrk="1" hangingPunct="1"/>
            <a:r>
              <a:rPr lang="en-US" sz="1400" dirty="0" smtClean="0"/>
              <a:t>Class templates declaration and implementation usually combined in a single file.</a:t>
            </a:r>
          </a:p>
          <a:p>
            <a:pPr lvl="1" eaLnBrk="1" hangingPunct="1"/>
            <a:r>
              <a:rPr lang="en-US" sz="1400" dirty="0" smtClean="0"/>
              <a:t>It is not easy to separate them in independent files due to complex </a:t>
            </a:r>
            <a:r>
              <a:rPr lang="en-US" sz="1400" dirty="0" err="1" smtClean="0"/>
              <a:t>c++</a:t>
            </a:r>
            <a:r>
              <a:rPr lang="en-US" sz="1400" dirty="0" smtClean="0"/>
              <a:t> syntax.</a:t>
            </a:r>
          </a:p>
          <a:p>
            <a:pPr lvl="1" eaLnBrk="1" hangingPunct="1"/>
            <a:r>
              <a:rPr lang="en-US" sz="1400" dirty="0" smtClean="0"/>
              <a:t>This is different from the convention of separating class interface and implementation in different files.</a:t>
            </a:r>
          </a:p>
        </p:txBody>
      </p:sp>
      <p:pic>
        <p:nvPicPr>
          <p:cNvPr id="9221" name="Picture 4" descr="fig01_1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95800" y="1295400"/>
            <a:ext cx="4648200" cy="5105400"/>
          </a:xfrm>
          <a:noFill/>
        </p:spPr>
      </p:pic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4724400" y="2209800"/>
            <a:ext cx="1828800" cy="304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7391400" y="3505200"/>
            <a:ext cx="1676400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6683375" y="4800600"/>
            <a:ext cx="152400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10"/>
          <p:cNvSpPr>
            <a:spLocks noChangeArrowheads="1"/>
          </p:cNvSpPr>
          <p:nvPr/>
        </p:nvSpPr>
        <p:spPr bwMode="auto">
          <a:xfrm>
            <a:off x="5867400" y="4114800"/>
            <a:ext cx="152400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1"/>
          <p:cNvSpPr>
            <a:spLocks noChangeArrowheads="1"/>
          </p:cNvSpPr>
          <p:nvPr/>
        </p:nvSpPr>
        <p:spPr bwMode="auto">
          <a:xfrm>
            <a:off x="5257800" y="3886200"/>
            <a:ext cx="1905000" cy="2286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2"/>
          <p:cNvSpPr>
            <a:spLocks noChangeArrowheads="1"/>
          </p:cNvSpPr>
          <p:nvPr/>
        </p:nvSpPr>
        <p:spPr bwMode="auto">
          <a:xfrm>
            <a:off x="5257800" y="5181600"/>
            <a:ext cx="1143000" cy="304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fig01_2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37088" y="2243138"/>
            <a:ext cx="3821112" cy="3097212"/>
          </a:xfrm>
          <a:noFill/>
        </p:spPr>
      </p:pic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6440488" y="3048000"/>
            <a:ext cx="1143000" cy="3048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91A1-8A43-4D13-AAE2-6B137281E956}" type="slidenum">
              <a:rPr lang="en-US"/>
              <a:pPr/>
              <a:t>18</a:t>
            </a:fld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Template Usage Example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3821113" cy="47244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sz="2000" dirty="0" err="1" smtClean="0"/>
              <a:t>MemoryCell</a:t>
            </a:r>
            <a:r>
              <a:rPr lang="en-US" sz="2000" dirty="0" smtClean="0"/>
              <a:t> can be used to store both primitive and class types.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Remember</a:t>
            </a:r>
          </a:p>
          <a:p>
            <a:pPr lvl="1" eaLnBrk="1" hangingPunct="1"/>
            <a:r>
              <a:rPr lang="en-US" sz="1800" dirty="0" err="1" smtClean="0">
                <a:latin typeface="Courier New" pitchFamily="49" charset="0"/>
              </a:rPr>
              <a:t>MemoryCell</a:t>
            </a:r>
            <a:r>
              <a:rPr lang="en-US" sz="1800" dirty="0" smtClean="0"/>
              <a:t> is not a class.</a:t>
            </a:r>
          </a:p>
          <a:p>
            <a:pPr lvl="1" eaLnBrk="1" hangingPunct="1"/>
            <a:r>
              <a:rPr lang="en-US" sz="1800" dirty="0" smtClean="0"/>
              <a:t>It’s a class template.</a:t>
            </a:r>
          </a:p>
          <a:p>
            <a:pPr lvl="1" eaLnBrk="1" hangingPunct="1"/>
            <a:r>
              <a:rPr lang="en-US" sz="1800" dirty="0" err="1" smtClean="0">
                <a:latin typeface="Courier New" pitchFamily="49" charset="0"/>
              </a:rPr>
              <a:t>MemoryCell</a:t>
            </a:r>
            <a:r>
              <a:rPr lang="en-US" sz="1800" dirty="0" smtClean="0">
                <a:latin typeface="Courier New" pitchFamily="49" charset="0"/>
              </a:rPr>
              <a:t>&lt;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&gt;,</a:t>
            </a:r>
            <a:r>
              <a:rPr lang="en-US" sz="1800" dirty="0" smtClean="0"/>
              <a:t> </a:t>
            </a:r>
            <a:r>
              <a:rPr lang="en-US" sz="1800" dirty="0" err="1" smtClean="0">
                <a:latin typeface="Courier New" pitchFamily="49" charset="0"/>
              </a:rPr>
              <a:t>MemoryCell</a:t>
            </a:r>
            <a:r>
              <a:rPr lang="en-US" sz="1800" dirty="0" smtClean="0">
                <a:latin typeface="Courier New" pitchFamily="49" charset="0"/>
              </a:rPr>
              <a:t>&lt;string&gt;</a:t>
            </a:r>
            <a:r>
              <a:rPr lang="en-US" sz="1800" dirty="0" smtClean="0"/>
              <a:t> </a:t>
            </a:r>
            <a:r>
              <a:rPr lang="en-US" sz="1800" dirty="0" err="1" smtClean="0"/>
              <a:t>etc</a:t>
            </a:r>
            <a:r>
              <a:rPr lang="en-US" sz="1800" dirty="0" smtClean="0"/>
              <a:t> are classes.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07FC-A8C5-451B-BEEE-D65811FF5E32}" type="slidenum">
              <a:rPr lang="en-US"/>
              <a:pPr/>
              <a:t>2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752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Templates</a:t>
            </a:r>
            <a:br>
              <a:rPr lang="en-US" dirty="0" smtClean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5621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638B1-675A-46D3-B6D2-3C8463640036}" type="slidenum">
              <a:rPr lang="en-US"/>
              <a:pPr/>
              <a:t>3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Templates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/>
            <a:r>
              <a:rPr lang="en-US" dirty="0" smtClean="0"/>
              <a:t>Type-independent patterns that can work with multiple data types.</a:t>
            </a:r>
          </a:p>
          <a:p>
            <a:pPr lvl="1" eaLnBrk="1" hangingPunct="1"/>
            <a:r>
              <a:rPr lang="en-US" dirty="0" smtClean="0"/>
              <a:t>Generic programming</a:t>
            </a:r>
          </a:p>
          <a:p>
            <a:pPr lvl="1" eaLnBrk="1" hangingPunct="1"/>
            <a:r>
              <a:rPr lang="en-US" dirty="0" smtClean="0"/>
              <a:t>Code reusable</a:t>
            </a:r>
          </a:p>
          <a:p>
            <a:pPr eaLnBrk="1" hangingPunct="1"/>
            <a:r>
              <a:rPr lang="en-US" dirty="0" smtClean="0"/>
              <a:t>Function Templates</a:t>
            </a:r>
          </a:p>
          <a:p>
            <a:pPr lvl="1" eaLnBrk="1" hangingPunct="1"/>
            <a:r>
              <a:rPr lang="en-US" dirty="0" smtClean="0"/>
              <a:t>These define logic behind the algorithms that work for multiple data types.</a:t>
            </a:r>
          </a:p>
          <a:p>
            <a:pPr eaLnBrk="1" hangingPunct="1"/>
            <a:r>
              <a:rPr lang="en-US" dirty="0" smtClean="0"/>
              <a:t>Class Templates</a:t>
            </a:r>
          </a:p>
          <a:p>
            <a:pPr lvl="1" eaLnBrk="1" hangingPunct="1"/>
            <a:r>
              <a:rPr lang="en-US" dirty="0" smtClean="0"/>
              <a:t>These define generic class patterns into which specific data types can be plugged in to produce new classes.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4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 and function templates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69342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C++ routines work on specific types. We often need to write different routines to perform the same operation on different data types.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maximum(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a,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b,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c)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{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max = a;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if (b &gt; max) max = b;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if (c &gt; max) max = c;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return max;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5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 and function templates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524000"/>
            <a:ext cx="6477000" cy="3505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float maximum(float a, float b, float c)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{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float max = a;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if (b &gt; max) max = b;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if (c &gt; max) max = c;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  return max;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6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 and function templates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5410200" cy="2590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double maximum(double a, double b, double c)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{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double max = a;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if (b &gt; max) max = b;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if (c &gt; max) max = c;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return max;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43000" y="4267200"/>
            <a:ext cx="7239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dirty="0" smtClean="0"/>
              <a:t>The logic is exactly the same, but the data type is different. 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smtClean="0"/>
              <a:t>Function </a:t>
            </a:r>
            <a:r>
              <a:rPr lang="en-US" dirty="0" smtClean="0">
                <a:solidFill>
                  <a:srgbClr val="C00000"/>
                </a:solidFill>
              </a:rPr>
              <a:t>templates</a:t>
            </a:r>
            <a:r>
              <a:rPr lang="en-US" dirty="0" smtClean="0"/>
              <a:t> allow the logic to be written once and used for all data types – </a:t>
            </a:r>
            <a:r>
              <a:rPr lang="en-US" dirty="0" smtClean="0">
                <a:solidFill>
                  <a:srgbClr val="3333FF"/>
                </a:solidFill>
              </a:rPr>
              <a:t>generic function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433-86C6-4A84-B5AF-C8E607E7C006}" type="slidenum">
              <a:rPr lang="en-US"/>
              <a:pPr/>
              <a:t>7</a:t>
            </a:fld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 Templates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5438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Generic function to find a maximum value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(see maximum example). 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/>
              <a:t>t</a:t>
            </a:r>
            <a:r>
              <a:rPr lang="en-US" sz="1800" dirty="0" smtClean="0"/>
              <a:t>emplate </a:t>
            </a:r>
            <a:r>
              <a:rPr lang="en-US" sz="1800" dirty="0" smtClean="0"/>
              <a:t>&lt;class T&gt;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T maximum(T a, T b, T c)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{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T max = a;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if (b &gt; max) max = b;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if (c &gt; max) max = c;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return max;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</a:rPr>
              <a:t>T</a:t>
            </a:r>
            <a:r>
              <a:rPr lang="en-US" sz="1800" dirty="0" smtClean="0">
                <a:solidFill>
                  <a:schemeClr val="tx1"/>
                </a:solidFill>
              </a:rPr>
              <a:t>emplate function itself is incomplete because the compiler will need to know the actual type to generate code. So template program are often placed in .h or .</a:t>
            </a:r>
            <a:r>
              <a:rPr lang="en-US" sz="1800" dirty="0" err="1" smtClean="0">
                <a:solidFill>
                  <a:schemeClr val="tx1"/>
                </a:solidFill>
              </a:rPr>
              <a:t>hpp</a:t>
            </a:r>
            <a:r>
              <a:rPr lang="en-US" sz="1800" dirty="0" smtClean="0">
                <a:solidFill>
                  <a:schemeClr val="tx1"/>
                </a:solidFill>
              </a:rPr>
              <a:t> files to be included in program that uses the function.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C++ compiler will then generate the real function based on the use of the function template.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795C-8165-4C5D-90F9-4CD15123BBA5}" type="slidenum">
              <a:rPr lang="en-US"/>
              <a:pPr/>
              <a:t>8</a:t>
            </a:fld>
            <a:endParaRPr lang="en-US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Templates Usage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391400" cy="4724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After a function template is included (or defined), the function can be used by passing parameters of real types.</a:t>
            </a:r>
          </a:p>
          <a:p>
            <a:pPr eaLnBrk="1" hangingPunct="1"/>
            <a:endParaRPr lang="en-US" sz="2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/>
              <a:t>Template &lt;class T&gt;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T maximum(T a, T b, T c)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…  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chemeClr val="tx1"/>
                </a:solidFill>
              </a:rPr>
              <a:t>int</a:t>
            </a:r>
            <a:r>
              <a:rPr lang="en-US" sz="1800" dirty="0" smtClean="0">
                <a:solidFill>
                  <a:schemeClr val="tx1"/>
                </a:solidFill>
              </a:rPr>
              <a:t> i1, i2, i3;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…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chemeClr val="tx1"/>
                </a:solidFill>
              </a:rPr>
              <a:t>Int</a:t>
            </a:r>
            <a:r>
              <a:rPr lang="en-US" sz="1800" dirty="0" smtClean="0">
                <a:solidFill>
                  <a:schemeClr val="tx1"/>
                </a:solidFill>
              </a:rPr>
              <a:t> m = maximum(i1, i2, i3);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102870" indent="-285750" eaLnBrk="1" hangingPunct="1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</a:rPr>
              <a:t>m</a:t>
            </a:r>
            <a:r>
              <a:rPr lang="en-US" sz="1800" dirty="0" smtClean="0">
                <a:solidFill>
                  <a:schemeClr val="tx1"/>
                </a:solidFill>
              </a:rPr>
              <a:t>aximum(i1, i2, i3) will invoke the template function with T==int. The function returns a value of </a:t>
            </a:r>
            <a:r>
              <a:rPr lang="en-US" sz="1800" dirty="0" err="1" smtClean="0">
                <a:solidFill>
                  <a:schemeClr val="tx1"/>
                </a:solidFill>
              </a:rPr>
              <a:t>int</a:t>
            </a:r>
            <a:r>
              <a:rPr lang="en-US" sz="1800" dirty="0" smtClean="0">
                <a:solidFill>
                  <a:schemeClr val="tx1"/>
                </a:solidFill>
              </a:rPr>
              <a:t> type.</a:t>
            </a:r>
          </a:p>
          <a:p>
            <a:pPr marL="102870" indent="-285750" eaLnBrk="1" hangingPunct="1">
              <a:spcBef>
                <a:spcPts val="0"/>
              </a:spcBef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0795C-8165-4C5D-90F9-4CD15123BBA5}" type="slidenum">
              <a:rPr lang="en-US"/>
              <a:pPr/>
              <a:t>9</a:t>
            </a:fld>
            <a:endParaRPr lang="en-US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Templates Usage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391400" cy="47244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Each call to </a:t>
            </a: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</a:rPr>
              <a:t>maximum()</a:t>
            </a:r>
            <a:r>
              <a:rPr lang="en-US" sz="2800" dirty="0" smtClean="0">
                <a:solidFill>
                  <a:schemeClr val="tx1"/>
                </a:solidFill>
              </a:rPr>
              <a:t> on a different data type forces the compiler to generate a different function using the template. See the maximum example.</a:t>
            </a:r>
          </a:p>
          <a:p>
            <a:pPr lvl="1" eaLnBrk="1" hangingPunct="1"/>
            <a:r>
              <a:rPr lang="en-US" dirty="0" smtClean="0"/>
              <a:t>One copy of code for many types.</a:t>
            </a:r>
            <a:endParaRPr lang="en-US" dirty="0" smtClean="0">
              <a:solidFill>
                <a:schemeClr val="tx1"/>
              </a:solidFill>
            </a:endParaRPr>
          </a:p>
          <a:p>
            <a:pPr eaLnBrk="1" hangingPunct="1"/>
            <a:endParaRPr lang="en-US" sz="2800" dirty="0" smtClean="0">
              <a:solidFill>
                <a:schemeClr val="tx1"/>
              </a:solidFill>
            </a:endParaRP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i1, i2, i3;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// invoke </a:t>
            </a:r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version of maximum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</a:rPr>
              <a:t>cout</a:t>
            </a:r>
            <a:r>
              <a:rPr lang="en-US" sz="2000" dirty="0" smtClean="0">
                <a:solidFill>
                  <a:schemeClr val="tx1"/>
                </a:solidFill>
              </a:rPr>
              <a:t> &lt;&lt; "The maximum integer value is: "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   &lt;&lt; maximum( i1, i2, i3 );        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// demonstrate maximum with double values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double d1, d2, d3;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// invoke double version of maximum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</a:rPr>
              <a:t>cout</a:t>
            </a:r>
            <a:r>
              <a:rPr lang="en-US" sz="2000" dirty="0" smtClean="0">
                <a:solidFill>
                  <a:schemeClr val="tx1"/>
                </a:solidFill>
              </a:rPr>
              <a:t> &lt;&lt; "The maximum double value is: "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   &lt;&lt; maximum( d1, d2, d3 );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91440" indent="-274320" eaLnBrk="1" hangingPunct="1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</a:t>
            </a:r>
          </a:p>
          <a:p>
            <a:pPr marL="91440" indent="-274320" eaLnBrk="1" hangingPunct="1">
              <a:spcBef>
                <a:spcPts val="0"/>
              </a:spcBef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5905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Settings\Zhenhai Duan\Application Data\Microsoft\Templates\class_simple.pot</Template>
  <TotalTime>1750</TotalTime>
  <Words>1204</Words>
  <Application>Microsoft Office PowerPoint</Application>
  <PresentationFormat>On-screen Show (4:3)</PresentationFormat>
  <Paragraphs>202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Narrow</vt:lpstr>
      <vt:lpstr>Courier New</vt:lpstr>
      <vt:lpstr>Times New Roman</vt:lpstr>
      <vt:lpstr>class_simple</vt:lpstr>
      <vt:lpstr>Review</vt:lpstr>
      <vt:lpstr>Templates </vt:lpstr>
      <vt:lpstr>Templates</vt:lpstr>
      <vt:lpstr>Function and function templates</vt:lpstr>
      <vt:lpstr>Function and function templates</vt:lpstr>
      <vt:lpstr>Function and function templates</vt:lpstr>
      <vt:lpstr>Function Templates</vt:lpstr>
      <vt:lpstr>Function Templates Usage</vt:lpstr>
      <vt:lpstr>Function Templates Usage</vt:lpstr>
      <vt:lpstr>Another example</vt:lpstr>
      <vt:lpstr>Usage</vt:lpstr>
      <vt:lpstr>Usage</vt:lpstr>
      <vt:lpstr>Use of template function</vt:lpstr>
      <vt:lpstr>Class template</vt:lpstr>
      <vt:lpstr>Class template</vt:lpstr>
      <vt:lpstr>Class template</vt:lpstr>
      <vt:lpstr>Another Class Template Example</vt:lpstr>
      <vt:lpstr>Class Template Usage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Alind</dc:creator>
  <cp:lastModifiedBy>Alind</cp:lastModifiedBy>
  <cp:revision>504</cp:revision>
  <dcterms:created xsi:type="dcterms:W3CDTF">1601-01-01T00:00:00Z</dcterms:created>
  <dcterms:modified xsi:type="dcterms:W3CDTF">2018-02-14T04:45:09Z</dcterms:modified>
</cp:coreProperties>
</file>