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wmf" ContentType="image/x-wm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slides/slide29.xml" ContentType="application/vnd.openxmlformats-officedocument.presentationml.slide+xml"/>
  <Override PartName="/ppt/notesSlides/notesSlide2.xml" ContentType="application/vnd.openxmlformats-officedocument.presentationml.notesSlide+xml"/>
  <Override PartName="/ppt/slides/slide3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76" r:id="rId1"/>
    <p:sldMasterId id="2147483692" r:id="rId2"/>
    <p:sldMasterId id="2147483704" r:id="rId3"/>
  </p:sldMasterIdLst>
  <p:notesMasterIdLst>
    <p:notesMasterId r:id="rId4"/>
  </p:notesMasterIdLst>
  <p:sldIdLst>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346" r:id="rId29"/>
    <p:sldId id="347" r:id="rId30"/>
    <p:sldId id="348" r:id="rId31"/>
    <p:sldId id="349" r:id="rId32"/>
    <p:sldId id="350" r:id="rId33"/>
    <p:sldId id="351" r:id="rId34"/>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howGuides="0" snapToGrid="1" snapToObjects="0">
      <p:cViewPr varScale="1">
        <p:scale>
          <a:sx n="69" d="100"/>
          <a:sy n="69" d="100"/>
        </p:scale>
        <p:origin x="-1404" y="-90"/>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tableStyles" Target="tableStyles.xml"/><Relationship Id="rId36" Type="http://schemas.openxmlformats.org/officeDocument/2006/relationships/presProps" Target="presProps.xml"/><Relationship Id="rId3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52" name=""/>
        <p:cNvGrpSpPr/>
        <p:nvPr/>
      </p:nvGrpSpPr>
      <p:grpSpPr>
        <a:xfrm rot="0">
          <a:off x="0" y="0"/>
          <a:ext cx="0" cy="0"/>
          <a:chOff x="0" y="0"/>
          <a:chExt cx="0" cy="0"/>
        </a:xfrm>
      </p:grpSpPr>
      <p:sp>
        <p:nvSpPr>
          <p:cNvPr id="1048776" name=""/>
          <p:cNvSpPr/>
          <p:nvPr>
            <p:ph type="hdr" sz="quarter" idx="0"/>
          </p:nvPr>
        </p:nvSpPr>
        <p:spPr>
          <a:xfrm rot="0">
            <a:off x="0" y="0"/>
            <a:ext cx="2971800" cy="457200"/>
          </a:xfrm>
          <a:prstGeom prst="rect"/>
          <a:noFill/>
          <a:ln>
            <a:noFill/>
          </a:ln>
        </p:spPr>
        <p:txBody>
          <a:bodyPr bIns="45720" lIns="91440" rIns="91440" tIns="45720"/>
          <a:p>
            <a:pPr eaLnBrk="1" hangingPunct="1" latinLnBrk="1" lvl="0"/>
            <a:endParaRPr altLang="en-US" sz="1200" lang="zh-CN"/>
          </a:p>
        </p:txBody>
      </p:sp>
      <p:sp>
        <p:nvSpPr>
          <p:cNvPr id="1048777" name=""/>
          <p:cNvSpPr/>
          <p:nvPr>
            <p:ph type="dt" sz="full" idx="1"/>
          </p:nvPr>
        </p:nvSpPr>
        <p:spPr>
          <a:xfrm rot="0">
            <a:off x="3884612" y="0"/>
            <a:ext cx="2971800" cy="457200"/>
          </a:xfrm>
          <a:prstGeom prst="rect"/>
          <a:noFill/>
          <a:ln>
            <a:noFill/>
          </a:ln>
        </p:spPr>
        <p:txBody>
          <a:bodyPr bIns="45720" lIns="91440" rIns="91440" tIns="45720"/>
          <a:p>
            <a:pPr algn="r" eaLnBrk="1" hangingPunct="1" latinLnBrk="1" lvl="0"/>
            <a:endParaRPr altLang="en-US" sz="1200" lang="zh-CN"/>
          </a:p>
        </p:txBody>
      </p:sp>
      <p:sp>
        <p:nvSpPr>
          <p:cNvPr id="1048778" name=""/>
          <p:cNvSpPr/>
          <p:nvPr>
            <p:ph type="sldImg" sz="full" idx="2"/>
          </p:nvPr>
        </p:nvSpPr>
        <p:spPr>
          <a:xfrm rot="0">
            <a:off x="1143000" y="685800"/>
            <a:ext cx="4572000" cy="3429000"/>
          </a:xfrm>
          <a:prstGeom prst="rect"/>
          <a:noFill/>
          <a:ln w="12700" cap="flat" cmpd="sng">
            <a:solidFill>
              <a:srgbClr val="000000">
                <a:alpha val="100000"/>
              </a:srgbClr>
            </a:solidFill>
            <a:prstDash val="solid"/>
            <a:miter/>
          </a:ln>
        </p:spPr>
        <p:txBody>
          <a:bodyPr anchor="ctr" bIns="45720" lIns="91440" rIns="91440" tIns="45720"/>
          <a:p/>
        </p:txBody>
      </p:sp>
      <p:sp>
        <p:nvSpPr>
          <p:cNvPr id="1048779" name=""/>
          <p:cNvSpPr/>
          <p:nvPr>
            <p:ph type="body" sz="quarter" idx="3"/>
          </p:nvPr>
        </p:nvSpPr>
        <p:spPr>
          <a:xfrm rot="0">
            <a:off x="685800" y="4343400"/>
            <a:ext cx="5486400" cy="4114800"/>
          </a:xfrm>
          <a:prstGeom prst="rect"/>
          <a:noFill/>
          <a:ln>
            <a:noFill/>
          </a:ln>
        </p:spPr>
        <p:txBody>
          <a:bodyPr bIns="45720" lIns="91440" rIns="91440" tIns="45720"/>
          <a:p>
            <a:pPr lvl="0"/>
            <a:r>
              <a:rPr altLang="en-US" lang="zh-CN"/>
              <a:t>Click to edit Master text styles</a:t>
            </a:r>
          </a:p>
          <a:p>
            <a:pPr lvl="1"/>
            <a:r>
              <a:rPr altLang="en-US" lang="zh-CN"/>
              <a:t>Second level</a:t>
            </a:r>
          </a:p>
          <a:p>
            <a:pPr lvl="2"/>
            <a:r>
              <a:rPr altLang="en-US" lang="zh-CN"/>
              <a:t>Third level</a:t>
            </a:r>
          </a:p>
          <a:p>
            <a:pPr lvl="3"/>
            <a:r>
              <a:rPr altLang="en-US" lang="zh-CN"/>
              <a:t>Fourth level</a:t>
            </a:r>
          </a:p>
          <a:p>
            <a:pPr lvl="4"/>
            <a:r>
              <a:rPr altLang="en-US" lang="zh-CN"/>
              <a:t>Fifth level</a:t>
            </a:r>
          </a:p>
        </p:txBody>
      </p:sp>
      <p:sp>
        <p:nvSpPr>
          <p:cNvPr id="1048780" name=""/>
          <p:cNvSpPr/>
          <p:nvPr>
            <p:ph type="ftr" sz="quarter" idx="4"/>
          </p:nvPr>
        </p:nvSpPr>
        <p:spPr>
          <a:xfrm rot="0">
            <a:off x="0" y="8685212"/>
            <a:ext cx="2971800" cy="457200"/>
          </a:xfrm>
          <a:prstGeom prst="rect"/>
          <a:noFill/>
          <a:ln>
            <a:noFill/>
          </a:ln>
        </p:spPr>
        <p:txBody>
          <a:bodyPr anchor="b" bIns="45720" lIns="91440" rIns="91440" tIns="45720"/>
          <a:p>
            <a:pPr eaLnBrk="1" hangingPunct="1" latinLnBrk="1" lvl="0"/>
            <a:endParaRPr altLang="en-US" sz="1200" lang="zh-CN"/>
          </a:p>
        </p:txBody>
      </p:sp>
      <p:sp>
        <p:nvSpPr>
          <p:cNvPr id="1048781" name=""/>
          <p:cNvSpPr/>
          <p:nvPr>
            <p:ph type="sldNum" sz="quarter" idx="5"/>
          </p:nvPr>
        </p:nvSpPr>
        <p:spPr>
          <a:xfrm rot="0">
            <a:off x="3884612" y="8685212"/>
            <a:ext cx="2971800" cy="457200"/>
          </a:xfrm>
          <a:prstGeom prst="rect"/>
          <a:noFill/>
          <a:ln>
            <a:noFill/>
          </a:ln>
        </p:spPr>
        <p:txBody>
          <a:bodyPr anchor="b" bIns="45720" lIns="91440" rIns="91440" tIns="45720"/>
          <a:p>
            <a:pPr algn="r" eaLnBrk="1" hangingPunct="1" latinLnBrk="1" lvl="0"/>
            <a:fld id="{566ABCEB-ACFC-4714-9973-3DA970169C29}" type="slidenum">
              <a:rPr altLang="en-US" sz="1200" lang="zh-CN"/>
              <a:pPr algn="r" eaLnBrk="1" hangingPunct="1" latinLnBrk="1" lvl="0"/>
            </a:fld>
            <a:endParaRPr altLang="en-US" sz="1200" lang="zh-CN"/>
          </a:p>
        </p:txBody>
      </p:sp>
    </p:spTree>
  </p:cSld>
  <p:clrMap accent1="dk1" accent2="dk1" accent3="dk1" accent4="dk1" accent5="dk1" accent6="dk1" bg1="dk1" bg2="dk1" tx1="dk1" tx2="dk1" hlink="dk1" folHlink="dk1"/>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14" name=""/>
        <p:cNvGrpSpPr/>
        <p:nvPr/>
      </p:nvGrpSpPr>
      <p:grpSpPr>
        <a:xfrm rot="0">
          <a:off x="0" y="0"/>
          <a:ext cx="0" cy="0"/>
          <a:chOff x="0" y="0"/>
          <a:chExt cx="0" cy="0"/>
        </a:xfrm>
      </p:grpSpPr>
      <p:sp>
        <p:nvSpPr>
          <p:cNvPr id="1048687"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a:p/>
        </p:txBody>
      </p:sp>
      <p:sp>
        <p:nvSpPr>
          <p:cNvPr id="1048688" name=""/>
          <p:cNvSpPr/>
          <p:nvPr>
            <p:ph type="body" sz="full" idx="1"/>
          </p:nvPr>
        </p:nvSpPr>
        <p:spPr bwMode="auto">
          <a:xfrm rot="0">
            <a:off x="685800" y="4343400"/>
            <a:ext cx="5486400" cy="4114800"/>
          </a:xfrm>
          <a:prstGeom prst="rect"/>
          <a:noFill/>
          <a:ln>
            <a:noFill/>
          </a:ln>
        </p:spPr>
        <p:txBody>
          <a:bodyPr anchor="t" bIns="45720" lIns="91440" rIns="91440" tIns="45720"/>
          <a:p>
            <a:pPr eaLnBrk="1" hangingPunct="1" latinLnBrk="1" lvl="0">
              <a:spcBef>
                <a:spcPct val="0"/>
              </a:spcBef>
            </a:pPr>
            <a:endParaRPr altLang="en-US" lang="en-US"/>
          </a:p>
        </p:txBody>
      </p:sp>
      <p:sp>
        <p:nvSpPr>
          <p:cNvPr id="1048689" name=""/>
          <p:cNvSpPr txBox="1"/>
          <p:nvPr/>
        </p:nvSpPr>
        <p:spPr>
          <a:xfrm rot="0">
            <a:off x="3884612" y="8685212"/>
            <a:ext cx="2971800" cy="457200"/>
          </a:xfrm>
          <a:prstGeom prst="rect"/>
          <a:noFill/>
          <a:ln>
            <a:noFill/>
          </a:ln>
        </p:spPr>
        <p:txBody>
          <a:bodyPr anchor="b" bIns="45720" lIns="91440" rIns="91440" tIns="45720"/>
          <a:p>
            <a:pPr algn="r" eaLnBrk="1" hangingPunct="1" latinLnBrk="1" lvl="0"/>
            <a:fld id="{566ABCEB-ACFC-4714-9973-3DA970169C29}" type="slidenum">
              <a:rPr altLang="en-US" sz="1200" lang="zh-CN">
                <a:solidFill>
                  <a:srgbClr val="000000"/>
                </a:solidFill>
              </a:rPr>
              <a:pPr algn="r" eaLnBrk="1" hangingPunct="1" latinLnBrk="1" lvl="0"/>
            </a:fld>
            <a:endParaRPr altLang="en-US" sz="1200" lang="zh-CN">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18" name=""/>
        <p:cNvGrpSpPr/>
        <p:nvPr/>
      </p:nvGrpSpPr>
      <p:grpSpPr>
        <a:xfrm rot="0">
          <a:off x="0" y="0"/>
          <a:ext cx="0" cy="0"/>
          <a:chOff x="0" y="0"/>
          <a:chExt cx="0" cy="0"/>
        </a:xfrm>
      </p:grpSpPr>
      <p:sp>
        <p:nvSpPr>
          <p:cNvPr id="1048692" name=""/>
          <p:cNvSpPr txBox="1"/>
          <p:nvPr/>
        </p:nvSpPr>
        <p:spPr>
          <a:xfrm rot="0">
            <a:off x="3884612" y="8685212"/>
            <a:ext cx="2971800" cy="457200"/>
          </a:xfrm>
          <a:prstGeom prst="rect"/>
          <a:noFill/>
          <a:ln>
            <a:noFill/>
          </a:ln>
        </p:spPr>
        <p:txBody>
          <a:bodyPr anchor="b" bIns="45720" lIns="91440" rIns="91440" tIns="45720"/>
          <a:p>
            <a:pPr algn="r" eaLnBrk="1" hangingPunct="1" latinLnBrk="1" lvl="0"/>
            <a:fld id="{566ABCEB-ACFC-4714-9973-3DA970169C29}" type="slidenum">
              <a:rPr altLang="en-US" sz="1200" lang="zh-CN"/>
              <a:pPr algn="r" eaLnBrk="1" hangingPunct="1" latinLnBrk="1" lvl="0"/>
            </a:fld>
            <a:endParaRPr altLang="en-US" sz="1200" lang="zh-CN"/>
          </a:p>
        </p:txBody>
      </p:sp>
      <p:sp>
        <p:nvSpPr>
          <p:cNvPr id="1048693"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a:p/>
        </p:txBody>
      </p:sp>
      <p:sp>
        <p:nvSpPr>
          <p:cNvPr id="1048694" name=""/>
          <p:cNvSpPr/>
          <p:nvPr>
            <p:ph type="body" sz="full" idx="1"/>
          </p:nvPr>
        </p:nvSpPr>
        <p:spPr bwMode="auto">
          <a:xfrm rot="0">
            <a:off x="685800" y="4343400"/>
            <a:ext cx="5486400" cy="4114800"/>
          </a:xfrm>
          <a:prstGeom prst="rect"/>
          <a:noFill/>
          <a:ln>
            <a:noFill/>
          </a:ln>
        </p:spPr>
        <p:txBody>
          <a:bodyPr anchor="t" bIns="45720" lIns="91440" rIns="91440" tIns="45720"/>
          <a:p>
            <a:pPr eaLnBrk="1" hangingPunct="1" latinLnBrk="1" lvl="0"/>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2" name=""/>
        <p:cNvGrpSpPr/>
        <p:nvPr/>
      </p:nvGrpSpPr>
      <p:grpSpPr>
        <a:xfrm>
          <a:off x="0" y="0"/>
          <a:ext cx="0" cy="0"/>
          <a:chOff x="0" y="0"/>
          <a:chExt cx="0" cy="0"/>
        </a:xfrm>
      </p:grpSpPr>
      <p:sp>
        <p:nvSpPr>
          <p:cNvPr id="1048583"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4" name="Subtitle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30" name=""/>
        <p:cNvGrpSpPr/>
        <p:nvPr/>
      </p:nvGrpSpPr>
      <p:grpSpPr>
        <a:xfrm>
          <a:off x="0" y="0"/>
          <a:ext cx="0" cy="0"/>
          <a:chOff x="0" y="0"/>
          <a:chExt cx="0" cy="0"/>
        </a:xfrm>
      </p:grpSpPr>
      <p:sp>
        <p:nvSpPr>
          <p:cNvPr id="1048723" name="Title 1"/>
          <p:cNvSpPr>
            <a:spLocks noGrp="1"/>
          </p:cNvSpPr>
          <p:nvPr>
            <p:ph type="title"/>
          </p:nvPr>
        </p:nvSpPr>
        <p:spPr/>
        <p:txBody>
          <a:bodyPr/>
          <a:p>
            <a:r>
              <a:rPr lang="en-US" smtClean="0"/>
              <a:t>Click to edit Master title style</a:t>
            </a:r>
            <a:endParaRPr lang="en-US"/>
          </a:p>
        </p:txBody>
      </p:sp>
      <p:sp>
        <p:nvSpPr>
          <p:cNvPr id="1048724"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21" name=""/>
        <p:cNvGrpSpPr/>
        <p:nvPr/>
      </p:nvGrpSpPr>
      <p:grpSpPr>
        <a:xfrm>
          <a:off x="0" y="0"/>
          <a:ext cx="0" cy="0"/>
          <a:chOff x="0" y="0"/>
          <a:chExt cx="0" cy="0"/>
        </a:xfrm>
      </p:grpSpPr>
      <p:sp>
        <p:nvSpPr>
          <p:cNvPr id="104869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9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objOnly">
  <p:cSld name="Content">
    <p:spTree>
      <p:nvGrpSpPr>
        <p:cNvPr id="129" name=""/>
        <p:cNvGrpSpPr/>
        <p:nvPr/>
      </p:nvGrpSpPr>
      <p:grpSpPr>
        <a:xfrm>
          <a:off x="0" y="0"/>
          <a:ext cx="0" cy="0"/>
          <a:chOff x="0" y="0"/>
          <a:chExt cx="0" cy="0"/>
        </a:xfrm>
      </p:grpSpPr>
      <p:sp>
        <p:nvSpPr>
          <p:cNvPr id="1048722" name="Content Placeholder 1"/>
          <p:cNvSpPr>
            <a:spLocks noGrp="1"/>
          </p:cNvSpPr>
          <p:nvPr>
            <p:ph/>
          </p:nvPr>
        </p:nvSpPr>
        <p:spPr>
          <a:xfrm>
            <a:off x="457200" y="274638"/>
            <a:ext cx="8229600" cy="58515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xAndTwoObj">
  <p:cSld name="Title, Text, and 2 Content">
    <p:spTree>
      <p:nvGrpSpPr>
        <p:cNvPr id="122" name=""/>
        <p:cNvGrpSpPr/>
        <p:nvPr/>
      </p:nvGrpSpPr>
      <p:grpSpPr>
        <a:xfrm>
          <a:off x="0" y="0"/>
          <a:ext cx="0" cy="0"/>
          <a:chOff x="0" y="0"/>
          <a:chExt cx="0" cy="0"/>
        </a:xfrm>
      </p:grpSpPr>
      <p:sp>
        <p:nvSpPr>
          <p:cNvPr id="1048700"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701" name="Text Placeholder 2"/>
          <p:cNvSpPr>
            <a:spLocks noGrp="1"/>
          </p:cNvSpPr>
          <p:nvPr>
            <p:ph type="body" sz="half" idx="1"/>
          </p:nvPr>
        </p:nvSpPr>
        <p:spPr>
          <a:xfrm>
            <a:off x="457200" y="1600200"/>
            <a:ext cx="4038600" cy="452596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2" name="Content Placeholder 3"/>
          <p:cNvSpPr>
            <a:spLocks noGrp="1"/>
          </p:cNvSpPr>
          <p:nvPr>
            <p:ph sz="quarter" idx="2"/>
          </p:nvPr>
        </p:nvSpPr>
        <p:spPr>
          <a:xfrm>
            <a:off x="4648200" y="1600200"/>
            <a:ext cx="4038600" cy="21859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3" name="Content Placeholder 4"/>
          <p:cNvSpPr>
            <a:spLocks noGrp="1"/>
          </p:cNvSpPr>
          <p:nvPr>
            <p:ph sz="quarter" idx="3"/>
          </p:nvPr>
        </p:nvSpPr>
        <p:spPr>
          <a:xfrm>
            <a:off x="4648200" y="3938588"/>
            <a:ext cx="4038600" cy="218757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AndObj">
  <p:cSld name="Title, Text, and Content">
    <p:spTree>
      <p:nvGrpSpPr>
        <p:cNvPr id="131" name=""/>
        <p:cNvGrpSpPr/>
        <p:nvPr/>
      </p:nvGrpSpPr>
      <p:grpSpPr>
        <a:xfrm>
          <a:off x="0" y="0"/>
          <a:ext cx="0" cy="0"/>
          <a:chOff x="0" y="0"/>
          <a:chExt cx="0" cy="0"/>
        </a:xfrm>
      </p:grpSpPr>
      <p:sp>
        <p:nvSpPr>
          <p:cNvPr id="1048725"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726" name="Text Placeholder 2"/>
          <p:cNvSpPr>
            <a:spLocks noGrp="1"/>
          </p:cNvSpPr>
          <p:nvPr>
            <p:ph type="body" sz="half" idx="1"/>
          </p:nvPr>
        </p:nvSpPr>
        <p:spPr>
          <a:xfrm>
            <a:off x="457200" y="1600200"/>
            <a:ext cx="4038600" cy="452596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27" name="Content Placeholder 3"/>
          <p:cNvSpPr>
            <a:spLocks noGrp="1"/>
          </p:cNvSpPr>
          <p:nvPr>
            <p:ph sz="half" idx="2"/>
          </p:nvPr>
        </p:nvSpPr>
        <p:spPr>
          <a:xfrm>
            <a:off x="4648200" y="1600200"/>
            <a:ext cx="4038600" cy="452596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127" name=""/>
        <p:cNvGrpSpPr/>
        <p:nvPr/>
      </p:nvGrpSpPr>
      <p:grpSpPr>
        <a:xfrm>
          <a:off x="0" y="0"/>
          <a:ext cx="0" cy="0"/>
          <a:chOff x="0" y="0"/>
          <a:chExt cx="0" cy="0"/>
        </a:xfrm>
      </p:grpSpPr>
      <p:sp>
        <p:nvSpPr>
          <p:cNvPr id="1048715"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716" name="Content Placeholder 2"/>
          <p:cNvSpPr>
            <a:spLocks noGrp="1"/>
          </p:cNvSpPr>
          <p:nvPr>
            <p:ph sz="half" idx="1"/>
          </p:nvPr>
        </p:nvSpPr>
        <p:spPr>
          <a:xfrm>
            <a:off x="457200" y="1600200"/>
            <a:ext cx="4038600" cy="452596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17" name="Content Placeholder 3"/>
          <p:cNvSpPr>
            <a:spLocks noGrp="1"/>
          </p:cNvSpPr>
          <p:nvPr>
            <p:ph sz="quarter" idx="2"/>
          </p:nvPr>
        </p:nvSpPr>
        <p:spPr>
          <a:xfrm>
            <a:off x="4648200" y="1600200"/>
            <a:ext cx="4038600" cy="21859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18" name="Content Placeholder 4"/>
          <p:cNvSpPr>
            <a:spLocks noGrp="1"/>
          </p:cNvSpPr>
          <p:nvPr>
            <p:ph sz="quarter" idx="3"/>
          </p:nvPr>
        </p:nvSpPr>
        <p:spPr>
          <a:xfrm>
            <a:off x="4648200" y="3938588"/>
            <a:ext cx="4038600" cy="218757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38" name=""/>
        <p:cNvGrpSpPr/>
        <p:nvPr/>
      </p:nvGrpSpPr>
      <p:grpSpPr>
        <a:xfrm>
          <a:off x="0" y="0"/>
          <a:ext cx="0" cy="0"/>
          <a:chOff x="0" y="0"/>
          <a:chExt cx="0" cy="0"/>
        </a:xfrm>
      </p:grpSpPr>
      <p:sp>
        <p:nvSpPr>
          <p:cNvPr id="1048746"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747"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6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6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
        <p:nvSpPr>
          <p:cNvPr id="104866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41" name=""/>
        <p:cNvGrpSpPr/>
        <p:nvPr/>
      </p:nvGrpSpPr>
      <p:grpSpPr>
        <a:xfrm>
          <a:off x="0" y="0"/>
          <a:ext cx="0" cy="0"/>
          <a:chOff x="0" y="0"/>
          <a:chExt cx="0" cy="0"/>
        </a:xfrm>
      </p:grpSpPr>
      <p:sp>
        <p:nvSpPr>
          <p:cNvPr id="1048751" name="Title 1"/>
          <p:cNvSpPr>
            <a:spLocks noGrp="1"/>
          </p:cNvSpPr>
          <p:nvPr>
            <p:ph type="title"/>
          </p:nvPr>
        </p:nvSpPr>
        <p:spPr/>
        <p:txBody>
          <a:bodyPr/>
          <a:p>
            <a:r>
              <a:rPr lang="en-US" smtClean="0"/>
              <a:t>Click to edit Master title style</a:t>
            </a:r>
            <a:endParaRPr lang="en-US"/>
          </a:p>
        </p:txBody>
      </p:sp>
      <p:sp>
        <p:nvSpPr>
          <p:cNvPr id="1048752"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6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
        <p:nvSpPr>
          <p:cNvPr id="104866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36" name=""/>
        <p:cNvGrpSpPr/>
        <p:nvPr/>
      </p:nvGrpSpPr>
      <p:grpSpPr>
        <a:xfrm>
          <a:off x="0" y="0"/>
          <a:ext cx="0" cy="0"/>
          <a:chOff x="0" y="0"/>
          <a:chExt cx="0" cy="0"/>
        </a:xfrm>
      </p:grpSpPr>
      <p:sp>
        <p:nvSpPr>
          <p:cNvPr id="1048741"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742"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6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6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
        <p:nvSpPr>
          <p:cNvPr id="104866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37" name=""/>
        <p:cNvGrpSpPr/>
        <p:nvPr/>
      </p:nvGrpSpPr>
      <p:grpSpPr>
        <a:xfrm>
          <a:off x="0" y="0"/>
          <a:ext cx="0" cy="0"/>
          <a:chOff x="0" y="0"/>
          <a:chExt cx="0" cy="0"/>
        </a:xfrm>
      </p:grpSpPr>
      <p:sp>
        <p:nvSpPr>
          <p:cNvPr id="1048743" name="Title 1"/>
          <p:cNvSpPr>
            <a:spLocks noGrp="1"/>
          </p:cNvSpPr>
          <p:nvPr>
            <p:ph type="title"/>
          </p:nvPr>
        </p:nvSpPr>
        <p:spPr/>
        <p:txBody>
          <a:bodyPr/>
          <a:p>
            <a:r>
              <a:rPr lang="en-US" smtClean="0"/>
              <a:t>Click to edit Master title style</a:t>
            </a:r>
            <a:endParaRPr lang="en-US"/>
          </a:p>
        </p:txBody>
      </p:sp>
      <p:sp>
        <p:nvSpPr>
          <p:cNvPr id="1048744"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45"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6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
        <p:nvSpPr>
          <p:cNvPr id="104866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6" name=""/>
        <p:cNvGrpSpPr/>
        <p:nvPr/>
      </p:nvGrpSpPr>
      <p:grpSpPr>
        <a:xfrm>
          <a:off x="0" y="0"/>
          <a:ext cx="0" cy="0"/>
          <a:chOff x="0" y="0"/>
          <a:chExt cx="0" cy="0"/>
        </a:xfrm>
      </p:grpSpPr>
      <p:sp>
        <p:nvSpPr>
          <p:cNvPr id="1048591" name="Title 1"/>
          <p:cNvSpPr>
            <a:spLocks noGrp="1"/>
          </p:cNvSpPr>
          <p:nvPr>
            <p:ph type="title"/>
          </p:nvPr>
        </p:nvSpPr>
        <p:spPr/>
        <p:txBody>
          <a:bodyPr/>
          <a:p>
            <a:r>
              <a:rPr lang="en-US" smtClean="0"/>
              <a:t>Click to edit Master title style</a:t>
            </a:r>
            <a:endParaRPr lang="en-US"/>
          </a:p>
        </p:txBody>
      </p:sp>
      <p:sp>
        <p:nvSpPr>
          <p:cNvPr id="1048592"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35" name=""/>
        <p:cNvGrpSpPr/>
        <p:nvPr/>
      </p:nvGrpSpPr>
      <p:grpSpPr>
        <a:xfrm>
          <a:off x="0" y="0"/>
          <a:ext cx="0" cy="0"/>
          <a:chOff x="0" y="0"/>
          <a:chExt cx="0" cy="0"/>
        </a:xfrm>
      </p:grpSpPr>
      <p:sp>
        <p:nvSpPr>
          <p:cNvPr id="1048736" name="Title 1"/>
          <p:cNvSpPr>
            <a:spLocks noGrp="1"/>
          </p:cNvSpPr>
          <p:nvPr>
            <p:ph type="title"/>
          </p:nvPr>
        </p:nvSpPr>
        <p:spPr/>
        <p:txBody>
          <a:bodyPr/>
          <a:p>
            <a:r>
              <a:rPr lang="en-US" smtClean="0"/>
              <a:t>Click to edit Master title style</a:t>
            </a:r>
            <a:endParaRPr lang="en-US"/>
          </a:p>
        </p:txBody>
      </p:sp>
      <p:sp>
        <p:nvSpPr>
          <p:cNvPr id="1048737"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39"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4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6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
        <p:nvSpPr>
          <p:cNvPr id="104866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40" name=""/>
        <p:cNvGrpSpPr/>
        <p:nvPr/>
      </p:nvGrpSpPr>
      <p:grpSpPr>
        <a:xfrm>
          <a:off x="0" y="0"/>
          <a:ext cx="0" cy="0"/>
          <a:chOff x="0" y="0"/>
          <a:chExt cx="0" cy="0"/>
        </a:xfrm>
      </p:grpSpPr>
      <p:sp>
        <p:nvSpPr>
          <p:cNvPr id="1048750" name="Title 1"/>
          <p:cNvSpPr>
            <a:spLocks noGrp="1"/>
          </p:cNvSpPr>
          <p:nvPr>
            <p:ph type="title"/>
          </p:nvPr>
        </p:nvSpPr>
        <p:spPr/>
        <p:txBody>
          <a:bodyPr/>
          <a:p>
            <a:r>
              <a:rPr lang="en-US" smtClean="0"/>
              <a:t>Click to edit Master title style</a:t>
            </a:r>
            <a:endParaRPr lang="en-US"/>
          </a:p>
        </p:txBody>
      </p:sp>
      <p:sp>
        <p:nvSpPr>
          <p:cNvPr id="104866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6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
        <p:nvSpPr>
          <p:cNvPr id="104866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04" name=""/>
        <p:cNvGrpSpPr/>
        <p:nvPr/>
      </p:nvGrpSpPr>
      <p:grpSpPr>
        <a:xfrm>
          <a:off x="0" y="0"/>
          <a:ext cx="0" cy="0"/>
          <a:chOff x="0" y="0"/>
          <a:chExt cx="0" cy="0"/>
        </a:xfrm>
      </p:grpSpPr>
      <p:sp>
        <p:nvSpPr>
          <p:cNvPr id="104866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6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
        <p:nvSpPr>
          <p:cNvPr id="104866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32" name=""/>
        <p:cNvGrpSpPr/>
        <p:nvPr/>
      </p:nvGrpSpPr>
      <p:grpSpPr>
        <a:xfrm>
          <a:off x="0" y="0"/>
          <a:ext cx="0" cy="0"/>
          <a:chOff x="0" y="0"/>
          <a:chExt cx="0" cy="0"/>
        </a:xfrm>
      </p:grpSpPr>
      <p:sp>
        <p:nvSpPr>
          <p:cNvPr id="1048728"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2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30"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6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6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
        <p:nvSpPr>
          <p:cNvPr id="104866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34" name=""/>
        <p:cNvGrpSpPr/>
        <p:nvPr/>
      </p:nvGrpSpPr>
      <p:grpSpPr>
        <a:xfrm>
          <a:off x="0" y="0"/>
          <a:ext cx="0" cy="0"/>
          <a:chOff x="0" y="0"/>
          <a:chExt cx="0" cy="0"/>
        </a:xfrm>
      </p:grpSpPr>
      <p:sp>
        <p:nvSpPr>
          <p:cNvPr id="104873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734" name="Picture Placeholder 2"/>
          <p:cNvSpPr>
            <a:spLocks noGrp="1"/>
          </p:cNvSpPr>
          <p:nvPr>
            <p:ph type="pic" idx="1"/>
          </p:nvPr>
        </p:nvSpPr>
        <p:spPr>
          <a:xfrm>
            <a:off x="1792288" y="612775"/>
            <a:ext cx="5486400" cy="4114800"/>
          </a:xfrm>
        </p:spPr>
        <p:txBody>
          <a:bodyPr anchor="t" anchorCtr="0" bIns="45720" compatLnSpc="1" lIns="91440" numCol="1" rIns="91440" rtlCol="0" tIns="45720" vert="horz" wrap="square">
            <a:prstTxWarp prst="textNoShape"/>
            <a:normAutofit/>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Tx/>
              <a:buSzTx/>
              <a:buFont typeface="Arial" charset="0"/>
              <a:buNone/>
            </a:pPr>
            <a:endParaRPr baseline="0" b="0" cap="none" sz="3200" i="0" kern="1200" kumimoji="0" lang="en-US" noProof="0" normalizeH="0" spc="0" strike="noStrike" u="none" smtClean="0">
              <a:ln>
                <a:noFill/>
              </a:ln>
              <a:solidFill>
                <a:schemeClr val="tx1"/>
              </a:solidFill>
              <a:effectLst/>
              <a:uLnTx/>
              <a:uFillTx/>
              <a:latin typeface="+mn-lt"/>
              <a:ea typeface="+mn-ea"/>
              <a:cs typeface="+mn-cs"/>
            </a:endParaRPr>
          </a:p>
        </p:txBody>
      </p:sp>
      <p:sp>
        <p:nvSpPr>
          <p:cNvPr id="104873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6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6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
        <p:nvSpPr>
          <p:cNvPr id="104866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39" name=""/>
        <p:cNvGrpSpPr/>
        <p:nvPr/>
      </p:nvGrpSpPr>
      <p:grpSpPr>
        <a:xfrm>
          <a:off x="0" y="0"/>
          <a:ext cx="0" cy="0"/>
          <a:chOff x="0" y="0"/>
          <a:chExt cx="0" cy="0"/>
        </a:xfrm>
      </p:grpSpPr>
      <p:sp>
        <p:nvSpPr>
          <p:cNvPr id="1048748" name="Title 1"/>
          <p:cNvSpPr>
            <a:spLocks noGrp="1"/>
          </p:cNvSpPr>
          <p:nvPr>
            <p:ph type="title"/>
          </p:nvPr>
        </p:nvSpPr>
        <p:spPr/>
        <p:txBody>
          <a:bodyPr/>
          <a:p>
            <a:r>
              <a:rPr lang="en-US" smtClean="0"/>
              <a:t>Click to edit Master title style</a:t>
            </a:r>
            <a:endParaRPr lang="en-US"/>
          </a:p>
        </p:txBody>
      </p:sp>
      <p:sp>
        <p:nvSpPr>
          <p:cNvPr id="1048749"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6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
        <p:nvSpPr>
          <p:cNvPr id="104866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33" name=""/>
        <p:cNvGrpSpPr/>
        <p:nvPr/>
      </p:nvGrpSpPr>
      <p:grpSpPr>
        <a:xfrm>
          <a:off x="0" y="0"/>
          <a:ext cx="0" cy="0"/>
          <a:chOff x="0" y="0"/>
          <a:chExt cx="0" cy="0"/>
        </a:xfrm>
      </p:grpSpPr>
      <p:sp>
        <p:nvSpPr>
          <p:cNvPr id="1048731"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732"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6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
        <p:nvSpPr>
          <p:cNvPr id="104866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8" name=""/>
        <p:cNvGrpSpPr/>
        <p:nvPr/>
      </p:nvGrpSpPr>
      <p:grpSpPr>
        <a:xfrm>
          <a:off x="0" y="0"/>
          <a:ext cx="0" cy="0"/>
          <a:chOff x="0" y="0"/>
          <a:chExt cx="0" cy="0"/>
        </a:xfrm>
      </p:grpSpPr>
      <p:sp>
        <p:nvSpPr>
          <p:cNvPr id="1048771"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77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7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7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
        <p:nvSpPr>
          <p:cNvPr id="104867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10" name=""/>
        <p:cNvGrpSpPr/>
        <p:nvPr/>
      </p:nvGrpSpPr>
      <p:grpSpPr>
        <a:xfrm>
          <a:off x="0" y="0"/>
          <a:ext cx="0" cy="0"/>
          <a:chOff x="0" y="0"/>
          <a:chExt cx="0" cy="0"/>
        </a:xfrm>
      </p:grpSpPr>
      <p:sp>
        <p:nvSpPr>
          <p:cNvPr id="1048683" name="Title 1"/>
          <p:cNvSpPr>
            <a:spLocks noGrp="1"/>
          </p:cNvSpPr>
          <p:nvPr>
            <p:ph type="title"/>
          </p:nvPr>
        </p:nvSpPr>
        <p:spPr/>
        <p:txBody>
          <a:bodyPr/>
          <a:p>
            <a:r>
              <a:rPr lang="en-US" smtClean="0"/>
              <a:t>Click to edit Master title style</a:t>
            </a:r>
            <a:endParaRPr lang="en-US"/>
          </a:p>
        </p:txBody>
      </p:sp>
      <p:sp>
        <p:nvSpPr>
          <p:cNvPr id="1048684"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7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
        <p:nvSpPr>
          <p:cNvPr id="104867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46" name=""/>
        <p:cNvGrpSpPr/>
        <p:nvPr/>
      </p:nvGrpSpPr>
      <p:grpSpPr>
        <a:xfrm>
          <a:off x="0" y="0"/>
          <a:ext cx="0" cy="0"/>
          <a:chOff x="0" y="0"/>
          <a:chExt cx="0" cy="0"/>
        </a:xfrm>
      </p:grpSpPr>
      <p:sp>
        <p:nvSpPr>
          <p:cNvPr id="1048766"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767"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7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7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
        <p:nvSpPr>
          <p:cNvPr id="104867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24" name=""/>
        <p:cNvGrpSpPr/>
        <p:nvPr/>
      </p:nvGrpSpPr>
      <p:grpSpPr>
        <a:xfrm>
          <a:off x="0" y="0"/>
          <a:ext cx="0" cy="0"/>
          <a:chOff x="0" y="0"/>
          <a:chExt cx="0" cy="0"/>
        </a:xfrm>
      </p:grpSpPr>
      <p:sp>
        <p:nvSpPr>
          <p:cNvPr id="1048709"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710"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47" name=""/>
        <p:cNvGrpSpPr/>
        <p:nvPr/>
      </p:nvGrpSpPr>
      <p:grpSpPr>
        <a:xfrm>
          <a:off x="0" y="0"/>
          <a:ext cx="0" cy="0"/>
          <a:chOff x="0" y="0"/>
          <a:chExt cx="0" cy="0"/>
        </a:xfrm>
      </p:grpSpPr>
      <p:sp>
        <p:nvSpPr>
          <p:cNvPr id="1048768" name="Title 1"/>
          <p:cNvSpPr>
            <a:spLocks noGrp="1"/>
          </p:cNvSpPr>
          <p:nvPr>
            <p:ph type="title"/>
          </p:nvPr>
        </p:nvSpPr>
        <p:spPr/>
        <p:txBody>
          <a:bodyPr/>
          <a:p>
            <a:r>
              <a:rPr lang="en-US" smtClean="0"/>
              <a:t>Click to edit Master title style</a:t>
            </a:r>
            <a:endParaRPr lang="en-US"/>
          </a:p>
        </p:txBody>
      </p:sp>
      <p:sp>
        <p:nvSpPr>
          <p:cNvPr id="1048769"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70"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7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
        <p:nvSpPr>
          <p:cNvPr id="104867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45" name=""/>
        <p:cNvGrpSpPr/>
        <p:nvPr/>
      </p:nvGrpSpPr>
      <p:grpSpPr>
        <a:xfrm>
          <a:off x="0" y="0"/>
          <a:ext cx="0" cy="0"/>
          <a:chOff x="0" y="0"/>
          <a:chExt cx="0" cy="0"/>
        </a:xfrm>
      </p:grpSpPr>
      <p:sp>
        <p:nvSpPr>
          <p:cNvPr id="1048761" name="Title 1"/>
          <p:cNvSpPr>
            <a:spLocks noGrp="1"/>
          </p:cNvSpPr>
          <p:nvPr>
            <p:ph type="title"/>
          </p:nvPr>
        </p:nvSpPr>
        <p:spPr/>
        <p:txBody>
          <a:bodyPr/>
          <a:p>
            <a:r>
              <a:rPr lang="en-US" smtClean="0"/>
              <a:t>Click to edit Master title style</a:t>
            </a:r>
            <a:endParaRPr lang="en-US"/>
          </a:p>
        </p:txBody>
      </p:sp>
      <p:sp>
        <p:nvSpPr>
          <p:cNvPr id="1048762"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63"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64"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65"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7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
        <p:nvSpPr>
          <p:cNvPr id="104867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50" name=""/>
        <p:cNvGrpSpPr/>
        <p:nvPr/>
      </p:nvGrpSpPr>
      <p:grpSpPr>
        <a:xfrm>
          <a:off x="0" y="0"/>
          <a:ext cx="0" cy="0"/>
          <a:chOff x="0" y="0"/>
          <a:chExt cx="0" cy="0"/>
        </a:xfrm>
      </p:grpSpPr>
      <p:sp>
        <p:nvSpPr>
          <p:cNvPr id="1048775" name="Title 1"/>
          <p:cNvSpPr>
            <a:spLocks noGrp="1"/>
          </p:cNvSpPr>
          <p:nvPr>
            <p:ph type="title"/>
          </p:nvPr>
        </p:nvSpPr>
        <p:spPr/>
        <p:txBody>
          <a:bodyPr/>
          <a:p>
            <a:r>
              <a:rPr lang="en-US" smtClean="0"/>
              <a:t>Click to edit Master title style</a:t>
            </a:r>
            <a:endParaRPr lang="en-US"/>
          </a:p>
        </p:txBody>
      </p:sp>
      <p:sp>
        <p:nvSpPr>
          <p:cNvPr id="104867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7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
        <p:nvSpPr>
          <p:cNvPr id="104867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16" name=""/>
        <p:cNvGrpSpPr/>
        <p:nvPr/>
      </p:nvGrpSpPr>
      <p:grpSpPr>
        <a:xfrm>
          <a:off x="0" y="0"/>
          <a:ext cx="0" cy="0"/>
          <a:chOff x="0" y="0"/>
          <a:chExt cx="0" cy="0"/>
        </a:xfrm>
      </p:grpSpPr>
      <p:sp>
        <p:nvSpPr>
          <p:cNvPr id="104867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7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
        <p:nvSpPr>
          <p:cNvPr id="104867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42" name=""/>
        <p:cNvGrpSpPr/>
        <p:nvPr/>
      </p:nvGrpSpPr>
      <p:grpSpPr>
        <a:xfrm>
          <a:off x="0" y="0"/>
          <a:ext cx="0" cy="0"/>
          <a:chOff x="0" y="0"/>
          <a:chExt cx="0" cy="0"/>
        </a:xfrm>
      </p:grpSpPr>
      <p:sp>
        <p:nvSpPr>
          <p:cNvPr id="1048753"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54"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55"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7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
        <p:nvSpPr>
          <p:cNvPr id="104867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44" name=""/>
        <p:cNvGrpSpPr/>
        <p:nvPr/>
      </p:nvGrpSpPr>
      <p:grpSpPr>
        <a:xfrm>
          <a:off x="0" y="0"/>
          <a:ext cx="0" cy="0"/>
          <a:chOff x="0" y="0"/>
          <a:chExt cx="0" cy="0"/>
        </a:xfrm>
      </p:grpSpPr>
      <p:sp>
        <p:nvSpPr>
          <p:cNvPr id="1048758"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759" name="Picture Placeholder 2"/>
          <p:cNvSpPr>
            <a:spLocks noGrp="1"/>
          </p:cNvSpPr>
          <p:nvPr>
            <p:ph type="pic" idx="1"/>
          </p:nvPr>
        </p:nvSpPr>
        <p:spPr>
          <a:xfrm>
            <a:off x="1792288" y="612775"/>
            <a:ext cx="5486400" cy="4114800"/>
          </a:xfrm>
        </p:spPr>
        <p:txBody>
          <a:bodyPr anchor="t" anchorCtr="0" bIns="45720" compatLnSpc="1" lIns="91440" numCol="1" rIns="91440" rtlCol="0" tIns="45720" vert="horz" wrap="square">
            <a:prstTxWarp prst="textNoShape"/>
            <a:normAutofit/>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Tx/>
              <a:buSzTx/>
              <a:buFont typeface="Arial" charset="0"/>
              <a:buNone/>
            </a:pPr>
            <a:endParaRPr baseline="0" b="0" cap="none" sz="3200" i="0" kern="1200" kumimoji="0" lang="en-US" noProof="0" normalizeH="0" spc="0" strike="noStrike" u="none" smtClean="0">
              <a:ln>
                <a:noFill/>
              </a:ln>
              <a:solidFill>
                <a:schemeClr val="tx1"/>
              </a:solidFill>
              <a:effectLst/>
              <a:uLnTx/>
              <a:uFillTx/>
              <a:latin typeface="+mn-lt"/>
              <a:ea typeface="+mn-ea"/>
              <a:cs typeface="+mn-cs"/>
            </a:endParaRPr>
          </a:p>
        </p:txBody>
      </p:sp>
      <p:sp>
        <p:nvSpPr>
          <p:cNvPr id="1048760"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7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
        <p:nvSpPr>
          <p:cNvPr id="104867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49" name=""/>
        <p:cNvGrpSpPr/>
        <p:nvPr/>
      </p:nvGrpSpPr>
      <p:grpSpPr>
        <a:xfrm>
          <a:off x="0" y="0"/>
          <a:ext cx="0" cy="0"/>
          <a:chOff x="0" y="0"/>
          <a:chExt cx="0" cy="0"/>
        </a:xfrm>
      </p:grpSpPr>
      <p:sp>
        <p:nvSpPr>
          <p:cNvPr id="1048773" name="Title 1"/>
          <p:cNvSpPr>
            <a:spLocks noGrp="1"/>
          </p:cNvSpPr>
          <p:nvPr>
            <p:ph type="title"/>
          </p:nvPr>
        </p:nvSpPr>
        <p:spPr/>
        <p:txBody>
          <a:bodyPr/>
          <a:p>
            <a:r>
              <a:rPr lang="en-US" smtClean="0"/>
              <a:t>Click to edit Master title style</a:t>
            </a:r>
            <a:endParaRPr lang="en-US"/>
          </a:p>
        </p:txBody>
      </p:sp>
      <p:sp>
        <p:nvSpPr>
          <p:cNvPr id="1048774"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7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
        <p:nvSpPr>
          <p:cNvPr id="104867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43" name=""/>
        <p:cNvGrpSpPr/>
        <p:nvPr/>
      </p:nvGrpSpPr>
      <p:grpSpPr>
        <a:xfrm>
          <a:off x="0" y="0"/>
          <a:ext cx="0" cy="0"/>
          <a:chOff x="0" y="0"/>
          <a:chExt cx="0" cy="0"/>
        </a:xfrm>
      </p:grpSpPr>
      <p:sp>
        <p:nvSpPr>
          <p:cNvPr id="1048756"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757"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7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
        <p:nvSpPr>
          <p:cNvPr id="104867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25" name=""/>
        <p:cNvGrpSpPr/>
        <p:nvPr/>
      </p:nvGrpSpPr>
      <p:grpSpPr>
        <a:xfrm>
          <a:off x="0" y="0"/>
          <a:ext cx="0" cy="0"/>
          <a:chOff x="0" y="0"/>
          <a:chExt cx="0" cy="0"/>
        </a:xfrm>
      </p:grpSpPr>
      <p:sp>
        <p:nvSpPr>
          <p:cNvPr id="1048711" name="Title 1"/>
          <p:cNvSpPr>
            <a:spLocks noGrp="1"/>
          </p:cNvSpPr>
          <p:nvPr>
            <p:ph type="title"/>
          </p:nvPr>
        </p:nvSpPr>
        <p:spPr/>
        <p:txBody>
          <a:bodyPr/>
          <a:p>
            <a:r>
              <a:rPr lang="en-US" smtClean="0"/>
              <a:t>Click to edit Master title style</a:t>
            </a:r>
            <a:endParaRPr lang="en-US"/>
          </a:p>
        </p:txBody>
      </p:sp>
      <p:sp>
        <p:nvSpPr>
          <p:cNvPr id="1048712"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13"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23" name=""/>
        <p:cNvGrpSpPr/>
        <p:nvPr/>
      </p:nvGrpSpPr>
      <p:grpSpPr>
        <a:xfrm>
          <a:off x="0" y="0"/>
          <a:ext cx="0" cy="0"/>
          <a:chOff x="0" y="0"/>
          <a:chExt cx="0" cy="0"/>
        </a:xfrm>
      </p:grpSpPr>
      <p:sp>
        <p:nvSpPr>
          <p:cNvPr id="1048704" name="Title 1"/>
          <p:cNvSpPr>
            <a:spLocks noGrp="1"/>
          </p:cNvSpPr>
          <p:nvPr>
            <p:ph type="title"/>
          </p:nvPr>
        </p:nvSpPr>
        <p:spPr/>
        <p:txBody>
          <a:bodyPr/>
          <a:p>
            <a:r>
              <a:rPr lang="en-US" smtClean="0"/>
              <a:t>Click to edit Master title style</a:t>
            </a:r>
            <a:endParaRPr lang="en-US"/>
          </a:p>
        </p:txBody>
      </p:sp>
      <p:sp>
        <p:nvSpPr>
          <p:cNvPr id="1048705"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7"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8"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26" name=""/>
        <p:cNvGrpSpPr/>
        <p:nvPr/>
      </p:nvGrpSpPr>
      <p:grpSpPr>
        <a:xfrm>
          <a:off x="0" y="0"/>
          <a:ext cx="0" cy="0"/>
          <a:chOff x="0" y="0"/>
          <a:chExt cx="0" cy="0"/>
        </a:xfrm>
      </p:grpSpPr>
      <p:sp>
        <p:nvSpPr>
          <p:cNvPr id="1048714" name="Title 1"/>
          <p:cNvSpPr>
            <a:spLocks noGrp="1"/>
          </p:cNvSpPr>
          <p:nvPr>
            <p:ph type="title"/>
          </p:nvPr>
        </p:nvSpPr>
        <p:spPr/>
        <p:txBody>
          <a:bodyPr/>
          <a:p>
            <a:r>
              <a:rPr lang="en-US" smtClean="0"/>
              <a:t>Click to edit Master title style</a:t>
            </a:r>
            <a:endParaRPr lang="en-US"/>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4" name=""/>
        <p:cNvGrpSpPr/>
        <p:nvPr/>
      </p:nvGrpSpPr>
      <p:grpSpPr>
        <a:xfrm>
          <a:off x="0" y="0"/>
          <a:ext cx="0" cy="0"/>
          <a:chOff x="0" y="0"/>
          <a:chExt cx="0" cy="0"/>
        </a:xfrm>
      </p:grpSpPr>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20" name=""/>
        <p:cNvGrpSpPr/>
        <p:nvPr/>
      </p:nvGrpSpPr>
      <p:grpSpPr>
        <a:xfrm>
          <a:off x="0" y="0"/>
          <a:ext cx="0" cy="0"/>
          <a:chOff x="0" y="0"/>
          <a:chExt cx="0" cy="0"/>
        </a:xfrm>
      </p:grpSpPr>
      <p:sp>
        <p:nvSpPr>
          <p:cNvPr id="1048695"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96"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7"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28" name=""/>
        <p:cNvGrpSpPr/>
        <p:nvPr/>
      </p:nvGrpSpPr>
      <p:grpSpPr>
        <a:xfrm>
          <a:off x="0" y="0"/>
          <a:ext cx="0" cy="0"/>
          <a:chOff x="0" y="0"/>
          <a:chExt cx="0" cy="0"/>
        </a:xfrm>
      </p:grpSpPr>
      <p:sp>
        <p:nvSpPr>
          <p:cNvPr id="1048719"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720" name="Picture Placeholder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Tx/>
              <a:buSzTx/>
              <a:buFontTx/>
              <a:buNone/>
            </a:pPr>
            <a:endParaRPr baseline="0" b="0" cap="none" sz="3200" i="0" kern="0" kumimoji="0" lang="en-US" noProof="0" normalizeH="0" spc="0" strike="noStrike" u="none" smtClean="0">
              <a:ln>
                <a:noFill/>
              </a:ln>
              <a:solidFill>
                <a:schemeClr val="tx1"/>
              </a:solidFill>
              <a:effectLst/>
              <a:uLnTx/>
              <a:uFillTx/>
              <a:latin typeface="+mn-lt"/>
              <a:ea typeface="+mn-ea"/>
              <a:cs typeface="+mn-cs"/>
            </a:endParaRPr>
          </a:p>
        </p:txBody>
      </p:sp>
      <p:sp>
        <p:nvSpPr>
          <p:cNvPr id="1048721"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 Id="rId11" Type="http://schemas.openxmlformats.org/officeDocument/2006/relationships/slideLayout" Target="../slideLayouts/slideLayout26.xml"/><Relationship Id="rId1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 Id="rId11" Type="http://schemas.openxmlformats.org/officeDocument/2006/relationships/slideLayout" Target="../slideLayouts/slideLayout37.xml"/><Relationship Id="rId1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70" name=""/>
        <p:cNvGrpSpPr/>
        <p:nvPr/>
      </p:nvGrpSpPr>
      <p:grpSpPr>
        <a:xfrm rot="0">
          <a:off x="0" y="0"/>
          <a:ext cx="0" cy="0"/>
          <a:chOff x="0" y="0"/>
          <a:chExt cx="0" cy="0"/>
        </a:xfrm>
      </p:grpSpPr>
      <p:sp>
        <p:nvSpPr>
          <p:cNvPr id="1048576" name=""/>
          <p:cNvSpPr/>
          <p:nvPr>
            <p:ph type="title" sz="full" idx="0"/>
          </p:nvPr>
        </p:nvSpPr>
        <p:spPr>
          <a:xfrm rot="0">
            <a:off x="457200" y="274637"/>
            <a:ext cx="8229600" cy="1143000"/>
          </a:xfrm>
          <a:prstGeom prst="rect"/>
          <a:noFill/>
          <a:ln>
            <a:noFill/>
          </a:ln>
        </p:spPr>
        <p:txBody>
          <a:bodyPr anchor="ctr" bIns="45720" lIns="91440" rIns="91440" tIns="45720"/>
          <a:p>
            <a:pPr lvl="0"/>
            <a:r>
              <a:rPr altLang="en-US" lang="en-US"/>
              <a:t>Click to edit Master title style</a:t>
            </a:r>
          </a:p>
        </p:txBody>
      </p:sp>
      <p:sp>
        <p:nvSpPr>
          <p:cNvPr id="1048577" name=""/>
          <p:cNvSpPr/>
          <p:nvPr>
            <p:ph type="body" sz="full" idx="1"/>
          </p:nvPr>
        </p:nvSpPr>
        <p:spPr>
          <a:xfrm rot="0">
            <a:off x="457200" y="1600200"/>
            <a:ext cx="8229600" cy="4525962"/>
          </a:xfrm>
          <a:prstGeom prst="rect"/>
          <a:noFill/>
          <a:ln>
            <a:noFill/>
          </a:ln>
        </p:spPr>
        <p:txBody>
          <a:bodyPr bIns="45720" lIns="91440" rIns="91440" tIns="45720"/>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578" name=""/>
          <p:cNvSpPr/>
          <p:nvPr>
            <p:ph type="dt" sz="half" idx="2"/>
          </p:nvPr>
        </p:nvSpPr>
        <p:spPr>
          <a:xfrm rot="0">
            <a:off x="457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zh-CN"/>
          </a:p>
        </p:txBody>
      </p:sp>
      <p:sp>
        <p:nvSpPr>
          <p:cNvPr id="1048579" name=""/>
          <p:cNvSpPr/>
          <p:nvPr>
            <p:ph type="ftr" sz="quarter" idx="3"/>
          </p:nvPr>
        </p:nvSpPr>
        <p:spPr>
          <a:xfrm rot="0">
            <a:off x="3124200" y="6245225"/>
            <a:ext cx="2895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endParaRPr altLang="en-US" sz="1400" lang="zh-CN"/>
          </a:p>
        </p:txBody>
      </p:sp>
      <p:sp>
        <p:nvSpPr>
          <p:cNvPr id="1048580" name=""/>
          <p:cNvSpPr/>
          <p:nvPr>
            <p:ph type="sldNum" sz="quarter" idx="4"/>
          </p:nvPr>
        </p:nvSpPr>
        <p:spPr>
          <a:xfrm rot="0">
            <a:off x="6553200" y="6245225"/>
            <a:ext cx="2133600" cy="47625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r" eaLnBrk="1" hangingPunct="1" latinLnBrk="1" lvl="0"/>
            <a:fld id="{566ABCEB-ACFC-4714-9973-3DA970169C29}" type="slidenum">
              <a:rPr altLang="en-US" sz="1400" lang="zh-CN"/>
              <a:pPr algn="r" eaLnBrk="1" hangingPunct="1" latinLnBrk="1" lvl="0"/>
            </a:fld>
            <a:endParaRPr altLang="en-US" sz="1400" lang="zh-CN"/>
          </a:p>
        </p:txBody>
      </p:sp>
    </p:spTree>
  </p:cSld>
  <p:clrMap accent1="accent1" accent2="accent2" accent3="accent3" accent4="accent4" accent5="accent5" accent6="accent6" bg1="lt1" bg2="dk2" tx1="dk1" tx2="lt2"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hf dt="0" ftr="0" sldNum="0"/>
  <p:txStyles>
    <p:titleStyle>
      <a:lvl1pPr algn="ctr" eaLnBrk="0" fontAlgn="base" hangingPunct="0" rtl="0">
        <a:spcBef>
          <a:spcPct val="0"/>
        </a:spcBef>
        <a:spcAft>
          <a:spcPct val="0"/>
        </a:spcAft>
        <a:defRPr sz="4400">
          <a:solidFill>
            <a:schemeClr val="tx2"/>
          </a:solidFill>
          <a:latin typeface="+mj-lt"/>
          <a:ea typeface="+mj-ea"/>
          <a:cs typeface="+mj-cs"/>
        </a:defRPr>
      </a:lvl1pPr>
      <a:lvl2pPr algn="ctr" eaLnBrk="0" fontAlgn="base" hangingPunct="0" rtl="0">
        <a:spcBef>
          <a:spcPct val="0"/>
        </a:spcBef>
        <a:spcAft>
          <a:spcPct val="0"/>
        </a:spcAft>
        <a:defRPr sz="4400">
          <a:solidFill>
            <a:schemeClr val="tx2"/>
          </a:solidFill>
          <a:latin typeface="Arial" charset="0"/>
        </a:defRPr>
      </a:lvl2pPr>
      <a:lvl3pPr algn="ctr" eaLnBrk="0" fontAlgn="base" hangingPunct="0" rtl="0">
        <a:spcBef>
          <a:spcPct val="0"/>
        </a:spcBef>
        <a:spcAft>
          <a:spcPct val="0"/>
        </a:spcAft>
        <a:defRPr sz="4400">
          <a:solidFill>
            <a:schemeClr val="tx2"/>
          </a:solidFill>
          <a:latin typeface="Arial" charset="0"/>
        </a:defRPr>
      </a:lvl3pPr>
      <a:lvl4pPr algn="ctr" eaLnBrk="0" fontAlgn="base" hangingPunct="0" rtl="0">
        <a:spcBef>
          <a:spcPct val="0"/>
        </a:spcBef>
        <a:spcAft>
          <a:spcPct val="0"/>
        </a:spcAft>
        <a:defRPr sz="4400">
          <a:solidFill>
            <a:schemeClr val="tx2"/>
          </a:solidFill>
          <a:latin typeface="Arial" charset="0"/>
        </a:defRPr>
      </a:lvl4pPr>
      <a:lvl5pPr algn="ctr" eaLnBrk="0" fontAlgn="base" hangingPunct="0" rtl="0">
        <a:spcBef>
          <a:spcPct val="0"/>
        </a:spcBef>
        <a:spcAft>
          <a:spcPct val="0"/>
        </a:spcAft>
        <a:defRPr sz="4400">
          <a:solidFill>
            <a:schemeClr val="tx2"/>
          </a:solidFill>
          <a:latin typeface="Arial" charset="0"/>
        </a:defRPr>
      </a:lvl5pPr>
      <a:lvl6pPr algn="ctr" fontAlgn="base" marL="457200" rtl="0">
        <a:spcBef>
          <a:spcPct val="0"/>
        </a:spcBef>
        <a:spcAft>
          <a:spcPct val="0"/>
        </a:spcAft>
        <a:defRPr sz="4400">
          <a:solidFill>
            <a:schemeClr val="tx2"/>
          </a:solidFill>
          <a:latin typeface="Arial" charset="0"/>
        </a:defRPr>
      </a:lvl6pPr>
      <a:lvl7pPr algn="ctr" fontAlgn="base" marL="914400" rtl="0">
        <a:spcBef>
          <a:spcPct val="0"/>
        </a:spcBef>
        <a:spcAft>
          <a:spcPct val="0"/>
        </a:spcAft>
        <a:defRPr sz="4400">
          <a:solidFill>
            <a:schemeClr val="tx2"/>
          </a:solidFill>
          <a:latin typeface="Arial" charset="0"/>
        </a:defRPr>
      </a:lvl7pPr>
      <a:lvl8pPr algn="ctr" fontAlgn="base" marL="1371600" rtl="0">
        <a:spcBef>
          <a:spcPct val="0"/>
        </a:spcBef>
        <a:spcAft>
          <a:spcPct val="0"/>
        </a:spcAft>
        <a:defRPr sz="4400">
          <a:solidFill>
            <a:schemeClr val="tx2"/>
          </a:solidFill>
          <a:latin typeface="Arial" charset="0"/>
        </a:defRPr>
      </a:lvl8pPr>
      <a:lvl9pPr algn="ctr" fontAlgn="base" marL="1828800" rtl="0">
        <a:spcBef>
          <a:spcPct val="0"/>
        </a:spcBef>
        <a:spcAft>
          <a:spcPct val="0"/>
        </a:spcAft>
        <a:defRPr sz="4400">
          <a:solidFill>
            <a:schemeClr val="tx2"/>
          </a:solidFill>
          <a:latin typeface="Arial" charset="0"/>
        </a:defRPr>
      </a:lvl9pPr>
    </p:titleStyle>
    <p:bodyStyle>
      <a:lvl1pPr algn="l" eaLnBrk="0" fontAlgn="base" hangingPunct="0" indent="-342900" marL="342900" rtl="0">
        <a:spcBef>
          <a:spcPct val="20000"/>
        </a:spcBef>
        <a:spcAft>
          <a:spcPct val="0"/>
        </a:spcAft>
        <a:buChar char="•"/>
        <a:defRPr sz="3200">
          <a:solidFill>
            <a:schemeClr val="tx1"/>
          </a:solidFill>
          <a:latin typeface="+mn-lt"/>
          <a:ea typeface="+mn-ea"/>
          <a:cs typeface="+mn-cs"/>
        </a:defRPr>
      </a:lvl1pPr>
      <a:lvl2pPr algn="l" eaLnBrk="0" fontAlgn="base" hangingPunct="0" indent="-285750" marL="742950" rtl="0">
        <a:spcBef>
          <a:spcPct val="20000"/>
        </a:spcBef>
        <a:spcAft>
          <a:spcPct val="0"/>
        </a:spcAft>
        <a:buChar char="–"/>
        <a:defRPr sz="2800">
          <a:solidFill>
            <a:schemeClr val="tx1"/>
          </a:solidFill>
          <a:latin typeface="+mn-lt"/>
        </a:defRPr>
      </a:lvl2pPr>
      <a:lvl3pPr algn="l" eaLnBrk="0" fontAlgn="base" hangingPunct="0" indent="-228600" marL="1143000" rtl="0">
        <a:spcBef>
          <a:spcPct val="20000"/>
        </a:spcBef>
        <a:spcAft>
          <a:spcPct val="0"/>
        </a:spcAft>
        <a:buChar char="•"/>
        <a:defRPr sz="2400">
          <a:solidFill>
            <a:schemeClr val="tx1"/>
          </a:solidFill>
          <a:latin typeface="+mn-lt"/>
        </a:defRPr>
      </a:lvl3pPr>
      <a:lvl4pPr algn="l" eaLnBrk="0" fontAlgn="base" hangingPunct="0" indent="-228600" marL="1600200" rtl="0">
        <a:spcBef>
          <a:spcPct val="20000"/>
        </a:spcBef>
        <a:spcAft>
          <a:spcPct val="0"/>
        </a:spcAft>
        <a:buChar char="–"/>
        <a:defRPr sz="2000">
          <a:solidFill>
            <a:schemeClr val="tx1"/>
          </a:solidFill>
          <a:latin typeface="+mn-lt"/>
        </a:defRPr>
      </a:lvl4pPr>
      <a:lvl5pPr algn="l" eaLnBrk="0" fontAlgn="base" hangingPunct="0" indent="-228600" marL="2057400" rtl="0">
        <a:spcBef>
          <a:spcPct val="20000"/>
        </a:spcBef>
        <a:spcAft>
          <a:spcPct val="0"/>
        </a:spcAft>
        <a:buChar char="»"/>
        <a:defRPr sz="2000">
          <a:solidFill>
            <a:schemeClr val="tx1"/>
          </a:solidFill>
          <a:latin typeface="+mn-lt"/>
        </a:defRPr>
      </a:lvl5pPr>
      <a:lvl6pPr algn="l" fontAlgn="base" indent="-228600" marL="2514600" rtl="0">
        <a:spcBef>
          <a:spcPct val="20000"/>
        </a:spcBef>
        <a:spcAft>
          <a:spcPct val="0"/>
        </a:spcAft>
        <a:buChar char="»"/>
        <a:defRPr sz="2000">
          <a:solidFill>
            <a:schemeClr val="tx1"/>
          </a:solidFill>
          <a:latin typeface="+mn-lt"/>
        </a:defRPr>
      </a:lvl6pPr>
      <a:lvl7pPr algn="l" fontAlgn="base" indent="-228600" marL="2971800" rtl="0">
        <a:spcBef>
          <a:spcPct val="20000"/>
        </a:spcBef>
        <a:spcAft>
          <a:spcPct val="0"/>
        </a:spcAft>
        <a:buChar char="»"/>
        <a:defRPr sz="2000">
          <a:solidFill>
            <a:schemeClr val="tx1"/>
          </a:solidFill>
          <a:latin typeface="+mn-lt"/>
        </a:defRPr>
      </a:lvl7pPr>
      <a:lvl8pPr algn="l" fontAlgn="base" indent="-228600" marL="3429000" rtl="0">
        <a:spcBef>
          <a:spcPct val="20000"/>
        </a:spcBef>
        <a:spcAft>
          <a:spcPct val="0"/>
        </a:spcAft>
        <a:buChar char="»"/>
        <a:defRPr sz="2000">
          <a:solidFill>
            <a:schemeClr val="tx1"/>
          </a:solidFill>
          <a:latin typeface="+mn-lt"/>
        </a:defRPr>
      </a:lvl8pPr>
      <a:lvl9pPr algn="l" fontAlgn="base" indent="-228600" marL="3886200" rtl="0">
        <a:spcBef>
          <a:spcPct val="20000"/>
        </a:spcBef>
        <a:spcAft>
          <a:spcPct val="0"/>
        </a:spcAft>
        <a:buChar char="»"/>
        <a:defRPr sz="2000">
          <a:solidFill>
            <a:schemeClr val="tx1"/>
          </a:solidFill>
          <a:latin typeface="+mn-lt"/>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02" name=""/>
        <p:cNvGrpSpPr/>
        <p:nvPr/>
      </p:nvGrpSpPr>
      <p:grpSpPr>
        <a:xfrm rot="0">
          <a:off x="0" y="0"/>
          <a:ext cx="0" cy="0"/>
          <a:chOff x="0" y="0"/>
          <a:chExt cx="0" cy="0"/>
        </a:xfrm>
      </p:grpSpPr>
      <p:sp>
        <p:nvSpPr>
          <p:cNvPr id="1048661" name=""/>
          <p:cNvSpPr/>
          <p:nvPr>
            <p:ph type="title" sz="full" idx="0"/>
          </p:nvPr>
        </p:nvSpPr>
        <p:spPr>
          <a:xfrm rot="0">
            <a:off x="457200" y="274637"/>
            <a:ext cx="8229600" cy="1143000"/>
          </a:xfrm>
          <a:prstGeom prst="rect"/>
          <a:noFill/>
          <a:ln>
            <a:noFill/>
          </a:ln>
        </p:spPr>
        <p:txBody>
          <a:bodyPr anchor="ctr" bIns="45720" lIns="91440" rIns="91440" tIns="45720"/>
          <a:p>
            <a:pPr lvl="0"/>
            <a:r>
              <a:rPr altLang="en-US" lang="en-US"/>
              <a:t>Click to edit Master title style</a:t>
            </a:r>
          </a:p>
        </p:txBody>
      </p:sp>
      <p:sp>
        <p:nvSpPr>
          <p:cNvPr id="1048662" name=""/>
          <p:cNvSpPr/>
          <p:nvPr>
            <p:ph type="body" sz="full" idx="1"/>
          </p:nvPr>
        </p:nvSpPr>
        <p:spPr>
          <a:xfrm rot="0">
            <a:off x="457200" y="1600200"/>
            <a:ext cx="8229600" cy="4525962"/>
          </a:xfrm>
          <a:prstGeom prst="rect"/>
          <a:noFill/>
          <a:ln>
            <a:noFill/>
          </a:ln>
        </p:spPr>
        <p:txBody>
          <a:bodyPr bIns="45720" lIns="91440" rIns="91440" tIns="45720"/>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66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6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
        <p:nvSpPr>
          <p:cNvPr id="104866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Tree>
  </p:cSld>
  <p:clrMap accent1="accent1" accent2="accent2" accent3="accent3" accent4="accent4" accent5="accent5" accent6="accent6" bg1="lt1" bg2="dk2" tx1="dk1" tx2="lt2"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dt="0" ftr="0" sldNum="0"/>
  <p:txStyles>
    <p:titleStyle>
      <a:lvl1pPr algn="ctr" eaLnBrk="0" fontAlgn="base" hangingPunct="0" rtl="0">
        <a:spcBef>
          <a:spcPct val="0"/>
        </a:spcBef>
        <a:spcAft>
          <a:spcPct val="0"/>
        </a:spcAft>
        <a:defRPr sz="4400" kern="1200">
          <a:solidFill>
            <a:schemeClr val="tx1"/>
          </a:solidFill>
          <a:latin typeface="+mj-lt"/>
          <a:ea typeface="+mj-ea"/>
          <a:cs typeface="+mj-cs"/>
        </a:defRPr>
      </a:lvl1pPr>
      <a:lvl2pPr algn="ctr" eaLnBrk="0" fontAlgn="base" hangingPunct="0" rtl="0">
        <a:spcBef>
          <a:spcPct val="0"/>
        </a:spcBef>
        <a:spcAft>
          <a:spcPct val="0"/>
        </a:spcAft>
        <a:defRPr sz="4400">
          <a:solidFill>
            <a:schemeClr val="tx1"/>
          </a:solidFill>
          <a:latin typeface="Calibri" pitchFamily="34" charset="0"/>
        </a:defRPr>
      </a:lvl2pPr>
      <a:lvl3pPr algn="ctr" eaLnBrk="0" fontAlgn="base" hangingPunct="0" rtl="0">
        <a:spcBef>
          <a:spcPct val="0"/>
        </a:spcBef>
        <a:spcAft>
          <a:spcPct val="0"/>
        </a:spcAft>
        <a:defRPr sz="4400">
          <a:solidFill>
            <a:schemeClr val="tx1"/>
          </a:solidFill>
          <a:latin typeface="Calibri" pitchFamily="34" charset="0"/>
        </a:defRPr>
      </a:lvl3pPr>
      <a:lvl4pPr algn="ctr" eaLnBrk="0" fontAlgn="base" hangingPunct="0" rtl="0">
        <a:spcBef>
          <a:spcPct val="0"/>
        </a:spcBef>
        <a:spcAft>
          <a:spcPct val="0"/>
        </a:spcAft>
        <a:defRPr sz="4400">
          <a:solidFill>
            <a:schemeClr val="tx1"/>
          </a:solidFill>
          <a:latin typeface="Calibri" pitchFamily="34" charset="0"/>
        </a:defRPr>
      </a:lvl4pPr>
      <a:lvl5pPr algn="ctr" eaLnBrk="0" fontAlgn="base" hangingPunct="0" rtl="0">
        <a:spcBef>
          <a:spcPct val="0"/>
        </a:spcBef>
        <a:spcAft>
          <a:spcPct val="0"/>
        </a:spcAft>
        <a:defRPr sz="4400">
          <a:solidFill>
            <a:schemeClr val="tx1"/>
          </a:solidFill>
          <a:latin typeface="Calibri" pitchFamily="34" charset="0"/>
        </a:defRPr>
      </a:lvl5pPr>
      <a:lvl6pPr algn="ctr" fontAlgn="base" marL="457200" rtl="0">
        <a:spcBef>
          <a:spcPct val="0"/>
        </a:spcBef>
        <a:spcAft>
          <a:spcPct val="0"/>
        </a:spcAft>
        <a:defRPr sz="4400">
          <a:solidFill>
            <a:schemeClr val="tx1"/>
          </a:solidFill>
          <a:latin typeface="Calibri" pitchFamily="34" charset="0"/>
        </a:defRPr>
      </a:lvl6pPr>
      <a:lvl7pPr algn="ctr" fontAlgn="base" marL="914400" rtl="0">
        <a:spcBef>
          <a:spcPct val="0"/>
        </a:spcBef>
        <a:spcAft>
          <a:spcPct val="0"/>
        </a:spcAft>
        <a:defRPr sz="4400">
          <a:solidFill>
            <a:schemeClr val="tx1"/>
          </a:solidFill>
          <a:latin typeface="Calibri" pitchFamily="34" charset="0"/>
        </a:defRPr>
      </a:lvl7pPr>
      <a:lvl8pPr algn="ctr" fontAlgn="base" marL="1371600" rtl="0">
        <a:spcBef>
          <a:spcPct val="0"/>
        </a:spcBef>
        <a:spcAft>
          <a:spcPct val="0"/>
        </a:spcAft>
        <a:defRPr sz="4400">
          <a:solidFill>
            <a:schemeClr val="tx1"/>
          </a:solidFill>
          <a:latin typeface="Calibri" pitchFamily="34" charset="0"/>
        </a:defRPr>
      </a:lvl8pPr>
      <a:lvl9pPr algn="ctr" fontAlgn="base" marL="1828800" rtl="0">
        <a:spcBef>
          <a:spcPct val="0"/>
        </a:spcBef>
        <a:spcAft>
          <a:spcPct val="0"/>
        </a:spcAft>
        <a:defRPr sz="4400">
          <a:solidFill>
            <a:schemeClr val="tx1"/>
          </a:solidFill>
          <a:latin typeface="Calibri" pitchFamily="34" charset="0"/>
        </a:defRPr>
      </a:lvl9pPr>
    </p:titleStyle>
    <p:bodyStyle>
      <a:lvl1pPr algn="l" eaLnBrk="0" fontAlgn="base" hangingPunct="0" indent="-342900" marL="342900" rtl="0">
        <a:spcBef>
          <a:spcPct val="20000"/>
        </a:spcBef>
        <a:spcAft>
          <a:spcPct val="0"/>
        </a:spcAft>
        <a:buFont typeface="Arial" charset="0"/>
        <a:buChar char="•"/>
        <a:defRPr sz="3200" kern="1200">
          <a:solidFill>
            <a:schemeClr val="tx1"/>
          </a:solidFill>
          <a:latin typeface="+mn-lt"/>
          <a:ea typeface="+mn-ea"/>
          <a:cs typeface="+mn-cs"/>
        </a:defRPr>
      </a:lvl1pPr>
      <a:lvl2pPr algn="l" eaLnBrk="0" fontAlgn="base" hangingPunct="0" indent="-285750" marL="742950" rtl="0">
        <a:spcBef>
          <a:spcPct val="20000"/>
        </a:spcBef>
        <a:spcAft>
          <a:spcPct val="0"/>
        </a:spcAft>
        <a:buFont typeface="Arial" charset="0"/>
        <a:buChar char="–"/>
        <a:defRPr sz="2800" kern="1200">
          <a:solidFill>
            <a:schemeClr val="tx1"/>
          </a:solidFill>
          <a:latin typeface="+mn-lt"/>
          <a:ea typeface="+mn-ea"/>
          <a:cs typeface="+mn-cs"/>
        </a:defRPr>
      </a:lvl2pPr>
      <a:lvl3pPr algn="l" eaLnBrk="0" fontAlgn="base" hangingPunct="0" indent="-228600" marL="1143000" rtl="0">
        <a:spcBef>
          <a:spcPct val="20000"/>
        </a:spcBef>
        <a:spcAft>
          <a:spcPct val="0"/>
        </a:spcAft>
        <a:buFont typeface="Arial" charset="0"/>
        <a:buChar char="•"/>
        <a:defRPr sz="2400" kern="1200">
          <a:solidFill>
            <a:schemeClr val="tx1"/>
          </a:solidFill>
          <a:latin typeface="+mn-lt"/>
          <a:ea typeface="+mn-ea"/>
          <a:cs typeface="+mn-cs"/>
        </a:defRPr>
      </a:lvl3pPr>
      <a:lvl4pPr algn="l" eaLnBrk="0" fontAlgn="base" hangingPunct="0" indent="-228600" marL="1600200" rtl="0">
        <a:spcBef>
          <a:spcPct val="20000"/>
        </a:spcBef>
        <a:spcAft>
          <a:spcPct val="0"/>
        </a:spcAft>
        <a:buFont typeface="Arial" charset="0"/>
        <a:buChar char="–"/>
        <a:defRPr sz="2000" kern="1200">
          <a:solidFill>
            <a:schemeClr val="tx1"/>
          </a:solidFill>
          <a:latin typeface="+mn-lt"/>
          <a:ea typeface="+mn-ea"/>
          <a:cs typeface="+mn-cs"/>
        </a:defRPr>
      </a:lvl4pPr>
      <a:lvl5pPr algn="l" eaLnBrk="0" fontAlgn="base" hangingPunct="0" indent="-228600" marL="2057400" rtl="0">
        <a:spcBef>
          <a:spcPct val="20000"/>
        </a:spcBef>
        <a:spcAft>
          <a:spcPct val="0"/>
        </a:spcAft>
        <a:buFont typeface="Arial"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07" name=""/>
        <p:cNvGrpSpPr/>
        <p:nvPr/>
      </p:nvGrpSpPr>
      <p:grpSpPr>
        <a:xfrm rot="0">
          <a:off x="0" y="0"/>
          <a:ext cx="0" cy="0"/>
          <a:chOff x="0" y="0"/>
          <a:chExt cx="0" cy="0"/>
        </a:xfrm>
      </p:grpSpPr>
      <p:sp>
        <p:nvSpPr>
          <p:cNvPr id="1048671" name=""/>
          <p:cNvSpPr/>
          <p:nvPr>
            <p:ph type="title" sz="full" idx="0"/>
          </p:nvPr>
        </p:nvSpPr>
        <p:spPr>
          <a:xfrm rot="0">
            <a:off x="457200" y="274637"/>
            <a:ext cx="8229600" cy="1143000"/>
          </a:xfrm>
          <a:prstGeom prst="rect"/>
          <a:noFill/>
          <a:ln>
            <a:noFill/>
          </a:ln>
        </p:spPr>
        <p:txBody>
          <a:bodyPr anchor="ctr" bIns="45720" lIns="91440" rIns="91440" tIns="45720"/>
          <a:p>
            <a:pPr lvl="0"/>
            <a:r>
              <a:rPr altLang="en-US" lang="en-US"/>
              <a:t>Click to edit Master title style</a:t>
            </a:r>
          </a:p>
        </p:txBody>
      </p:sp>
      <p:sp>
        <p:nvSpPr>
          <p:cNvPr id="1048672" name=""/>
          <p:cNvSpPr/>
          <p:nvPr>
            <p:ph type="body" sz="full" idx="1"/>
          </p:nvPr>
        </p:nvSpPr>
        <p:spPr>
          <a:xfrm rot="0">
            <a:off x="457200" y="1600200"/>
            <a:ext cx="8229600" cy="4525962"/>
          </a:xfrm>
          <a:prstGeom prst="rect"/>
          <a:noFill/>
          <a:ln>
            <a:noFill/>
          </a:ln>
        </p:spPr>
        <p:txBody>
          <a:bodyPr bIns="45720" lIns="91440" rIns="91440" tIns="45720"/>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67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endParaRPr altLang="en-US" sz="1200" lang="zh-CN">
              <a:solidFill>
                <a:srgbClr val="898989"/>
              </a:solidFill>
            </a:endParaRPr>
          </a:p>
        </p:txBody>
      </p:sp>
      <p:sp>
        <p:nvSpPr>
          <p:cNvPr id="104867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zh-CN">
              <a:solidFill>
                <a:srgbClr val="898989"/>
              </a:solidFill>
            </a:endParaRPr>
          </a:p>
        </p:txBody>
      </p:sp>
      <p:sp>
        <p:nvSpPr>
          <p:cNvPr id="104867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zh-CN">
                <a:solidFill>
                  <a:srgbClr val="898989"/>
                </a:solidFill>
              </a:rPr>
              <a:pPr algn="r" eaLnBrk="1" hangingPunct="1" latinLnBrk="1" lvl="0"/>
            </a:fld>
            <a:endParaRPr altLang="en-US" sz="1200" lang="zh-CN">
              <a:solidFill>
                <a:srgbClr val="898989"/>
              </a:solidFill>
            </a:endParaRPr>
          </a:p>
        </p:txBody>
      </p:sp>
    </p:spTree>
  </p:cSld>
  <p:clrMap accent1="accent1" accent2="accent2" accent3="accent3" accent4="accent4" accent5="accent5" accent6="accent6" bg1="lt1" bg2="dk2" tx1="dk1" tx2="lt2"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dt="0" ftr="0" sldNum="0"/>
  <p:txStyles>
    <p:titleStyle>
      <a:lvl1pPr algn="ctr" eaLnBrk="0" fontAlgn="base" hangingPunct="0" rtl="0">
        <a:spcBef>
          <a:spcPct val="0"/>
        </a:spcBef>
        <a:spcAft>
          <a:spcPct val="0"/>
        </a:spcAft>
        <a:defRPr sz="4400" kern="1200">
          <a:solidFill>
            <a:schemeClr val="tx1"/>
          </a:solidFill>
          <a:latin typeface="+mj-lt"/>
          <a:ea typeface="+mj-ea"/>
          <a:cs typeface="+mj-cs"/>
        </a:defRPr>
      </a:lvl1pPr>
      <a:lvl2pPr algn="ctr" eaLnBrk="0" fontAlgn="base" hangingPunct="0" rtl="0">
        <a:spcBef>
          <a:spcPct val="0"/>
        </a:spcBef>
        <a:spcAft>
          <a:spcPct val="0"/>
        </a:spcAft>
        <a:defRPr sz="4400">
          <a:solidFill>
            <a:schemeClr val="tx1"/>
          </a:solidFill>
          <a:latin typeface="Calibri" pitchFamily="34" charset="0"/>
        </a:defRPr>
      </a:lvl2pPr>
      <a:lvl3pPr algn="ctr" eaLnBrk="0" fontAlgn="base" hangingPunct="0" rtl="0">
        <a:spcBef>
          <a:spcPct val="0"/>
        </a:spcBef>
        <a:spcAft>
          <a:spcPct val="0"/>
        </a:spcAft>
        <a:defRPr sz="4400">
          <a:solidFill>
            <a:schemeClr val="tx1"/>
          </a:solidFill>
          <a:latin typeface="Calibri" pitchFamily="34" charset="0"/>
        </a:defRPr>
      </a:lvl3pPr>
      <a:lvl4pPr algn="ctr" eaLnBrk="0" fontAlgn="base" hangingPunct="0" rtl="0">
        <a:spcBef>
          <a:spcPct val="0"/>
        </a:spcBef>
        <a:spcAft>
          <a:spcPct val="0"/>
        </a:spcAft>
        <a:defRPr sz="4400">
          <a:solidFill>
            <a:schemeClr val="tx1"/>
          </a:solidFill>
          <a:latin typeface="Calibri" pitchFamily="34" charset="0"/>
        </a:defRPr>
      </a:lvl4pPr>
      <a:lvl5pPr algn="ctr" eaLnBrk="0" fontAlgn="base" hangingPunct="0" rtl="0">
        <a:spcBef>
          <a:spcPct val="0"/>
        </a:spcBef>
        <a:spcAft>
          <a:spcPct val="0"/>
        </a:spcAft>
        <a:defRPr sz="4400">
          <a:solidFill>
            <a:schemeClr val="tx1"/>
          </a:solidFill>
          <a:latin typeface="Calibri" pitchFamily="34" charset="0"/>
        </a:defRPr>
      </a:lvl5pPr>
      <a:lvl6pPr algn="ctr" fontAlgn="base" marL="457200" rtl="0">
        <a:spcBef>
          <a:spcPct val="0"/>
        </a:spcBef>
        <a:spcAft>
          <a:spcPct val="0"/>
        </a:spcAft>
        <a:defRPr sz="4400">
          <a:solidFill>
            <a:schemeClr val="tx1"/>
          </a:solidFill>
          <a:latin typeface="Calibri" pitchFamily="34" charset="0"/>
        </a:defRPr>
      </a:lvl6pPr>
      <a:lvl7pPr algn="ctr" fontAlgn="base" marL="914400" rtl="0">
        <a:spcBef>
          <a:spcPct val="0"/>
        </a:spcBef>
        <a:spcAft>
          <a:spcPct val="0"/>
        </a:spcAft>
        <a:defRPr sz="4400">
          <a:solidFill>
            <a:schemeClr val="tx1"/>
          </a:solidFill>
          <a:latin typeface="Calibri" pitchFamily="34" charset="0"/>
        </a:defRPr>
      </a:lvl7pPr>
      <a:lvl8pPr algn="ctr" fontAlgn="base" marL="1371600" rtl="0">
        <a:spcBef>
          <a:spcPct val="0"/>
        </a:spcBef>
        <a:spcAft>
          <a:spcPct val="0"/>
        </a:spcAft>
        <a:defRPr sz="4400">
          <a:solidFill>
            <a:schemeClr val="tx1"/>
          </a:solidFill>
          <a:latin typeface="Calibri" pitchFamily="34" charset="0"/>
        </a:defRPr>
      </a:lvl8pPr>
      <a:lvl9pPr algn="ctr" fontAlgn="base" marL="1828800" rtl="0">
        <a:spcBef>
          <a:spcPct val="0"/>
        </a:spcBef>
        <a:spcAft>
          <a:spcPct val="0"/>
        </a:spcAft>
        <a:defRPr sz="4400">
          <a:solidFill>
            <a:schemeClr val="tx1"/>
          </a:solidFill>
          <a:latin typeface="Calibri" pitchFamily="34" charset="0"/>
        </a:defRPr>
      </a:lvl9pPr>
    </p:titleStyle>
    <p:bodyStyle>
      <a:lvl1pPr algn="l" eaLnBrk="0" fontAlgn="base" hangingPunct="0" indent="-342900" marL="342900" rtl="0">
        <a:spcBef>
          <a:spcPct val="20000"/>
        </a:spcBef>
        <a:spcAft>
          <a:spcPct val="0"/>
        </a:spcAft>
        <a:buFont typeface="Arial" charset="0"/>
        <a:buChar char="•"/>
        <a:defRPr sz="3200" kern="1200">
          <a:solidFill>
            <a:schemeClr val="tx1"/>
          </a:solidFill>
          <a:latin typeface="+mn-lt"/>
          <a:ea typeface="+mn-ea"/>
          <a:cs typeface="+mn-cs"/>
        </a:defRPr>
      </a:lvl1pPr>
      <a:lvl2pPr algn="l" eaLnBrk="0" fontAlgn="base" hangingPunct="0" indent="-285750" marL="742950" rtl="0">
        <a:spcBef>
          <a:spcPct val="20000"/>
        </a:spcBef>
        <a:spcAft>
          <a:spcPct val="0"/>
        </a:spcAft>
        <a:buFont typeface="Arial" charset="0"/>
        <a:buChar char="–"/>
        <a:defRPr sz="2800" kern="1200">
          <a:solidFill>
            <a:schemeClr val="tx1"/>
          </a:solidFill>
          <a:latin typeface="+mn-lt"/>
          <a:ea typeface="+mn-ea"/>
          <a:cs typeface="+mn-cs"/>
        </a:defRPr>
      </a:lvl2pPr>
      <a:lvl3pPr algn="l" eaLnBrk="0" fontAlgn="base" hangingPunct="0" indent="-228600" marL="1143000" rtl="0">
        <a:spcBef>
          <a:spcPct val="20000"/>
        </a:spcBef>
        <a:spcAft>
          <a:spcPct val="0"/>
        </a:spcAft>
        <a:buFont typeface="Arial" charset="0"/>
        <a:buChar char="•"/>
        <a:defRPr sz="2400" kern="1200">
          <a:solidFill>
            <a:schemeClr val="tx1"/>
          </a:solidFill>
          <a:latin typeface="+mn-lt"/>
          <a:ea typeface="+mn-ea"/>
          <a:cs typeface="+mn-cs"/>
        </a:defRPr>
      </a:lvl3pPr>
      <a:lvl4pPr algn="l" eaLnBrk="0" fontAlgn="base" hangingPunct="0" indent="-228600" marL="1600200" rtl="0">
        <a:spcBef>
          <a:spcPct val="20000"/>
        </a:spcBef>
        <a:spcAft>
          <a:spcPct val="0"/>
        </a:spcAft>
        <a:buFont typeface="Arial" charset="0"/>
        <a:buChar char="–"/>
        <a:defRPr sz="2000" kern="1200">
          <a:solidFill>
            <a:schemeClr val="tx1"/>
          </a:solidFill>
          <a:latin typeface="+mn-lt"/>
          <a:ea typeface="+mn-ea"/>
          <a:cs typeface="+mn-cs"/>
        </a:defRPr>
      </a:lvl4pPr>
      <a:lvl5pPr algn="l" eaLnBrk="0" fontAlgn="base" hangingPunct="0" indent="-228600" marL="2057400" rtl="0">
        <a:spcBef>
          <a:spcPct val="20000"/>
        </a:spcBef>
        <a:spcAft>
          <a:spcPct val="0"/>
        </a:spcAft>
        <a:buFont typeface="Arial"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 Id="rId3" Type="http://schemas.openxmlformats.org/officeDocument/2006/relationships/image" Target="../media/image9.wmf"/><Relationship Id="rId4" Type="http://schemas.openxmlformats.org/officeDocument/2006/relationships/image" Target="../media/image10.wmf"/><Relationship Id="rId5" Type="http://schemas.openxmlformats.org/officeDocument/2006/relationships/image" Target="../media/image11.wmf"/><Relationship Id="rId6" Type="http://schemas.openxmlformats.org/officeDocument/2006/relationships/image" Target="../media/image12.wmf"/><Relationship Id="rId7" Type="http://schemas.openxmlformats.org/officeDocument/2006/relationships/image" Target="../media/image13.wmf"/><Relationship Id="rId8" Type="http://schemas.openxmlformats.org/officeDocument/2006/relationships/image" Target="../media/image14.wmf"/><Relationship Id="rId9"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wmf"/><Relationship Id="rId3" Type="http://schemas.openxmlformats.org/officeDocument/2006/relationships/image" Target="../media/image17.wmf"/><Relationship Id="rId4" Type="http://schemas.openxmlformats.org/officeDocument/2006/relationships/image" Target="../media/image18.wmf"/><Relationship Id="rId5"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 Id="rId3" Type="http://schemas.openxmlformats.org/officeDocument/2006/relationships/image" Target="../media/image21.wmf"/><Relationship Id="rId4" Type="http://schemas.openxmlformats.org/officeDocument/2006/relationships/image" Target="../media/image22.wmf"/><Relationship Id="rId5" Type="http://schemas.openxmlformats.org/officeDocument/2006/relationships/image" Target="../media/image23.wmf"/><Relationship Id="rId6" Type="http://schemas.openxmlformats.org/officeDocument/2006/relationships/image" Target="../media/image24.wmf"/><Relationship Id="rId7"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25.wmf"/><Relationship Id="rId2" Type="http://schemas.openxmlformats.org/officeDocument/2006/relationships/image" Target="../media/image26.wmf"/><Relationship Id="rId3"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27.wmf"/><Relationship Id="rId2" Type="http://schemas.openxmlformats.org/officeDocument/2006/relationships/image" Target="../media/image25.wmf"/><Relationship Id="rId3" Type="http://schemas.openxmlformats.org/officeDocument/2006/relationships/image" Target="../media/image28.wmf"/><Relationship Id="rId4" Type="http://schemas.openxmlformats.org/officeDocument/2006/relationships/image" Target="../media/image29.wmf"/><Relationship Id="rId5"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wmf"/><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33.wmf"/><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wmf"/><Relationship Id="rId3"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28.xml"/><Relationship Id="rId3" Type="http://schemas.openxmlformats.org/officeDocument/2006/relationships/notesSlide" Target="../notesSlides/notesSlide1.xml"/></Relationships>
</file>

<file path=ppt/slides/_rels/slide29.xml.rels><?xml version="1.0" encoding="UTF-8" standalone="yes"?>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3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42.jpeg"/><Relationship Id="rId2"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71" name=""/>
        <p:cNvGrpSpPr/>
        <p:nvPr/>
      </p:nvGrpSpPr>
      <p:grpSpPr>
        <a:xfrm rot="0">
          <a:off x="0" y="0"/>
          <a:ext cx="0" cy="0"/>
          <a:chOff x="0" y="0"/>
          <a:chExt cx="0" cy="0"/>
        </a:xfrm>
      </p:grpSpPr>
      <p:sp>
        <p:nvSpPr>
          <p:cNvPr id="1048581" name=""/>
          <p:cNvSpPr/>
          <p:nvPr>
            <p:ph type="ctrTitle" sz="full" idx="0"/>
          </p:nvPr>
        </p:nvSpPr>
        <p:spPr>
          <a:xfrm rot="0">
            <a:off x="533400" y="990600"/>
            <a:ext cx="7772400" cy="1470025"/>
          </a:xfrm>
          <a:prstGeom prst="rect"/>
          <a:noFill/>
          <a:ln>
            <a:noFill/>
          </a:ln>
        </p:spPr>
        <p:txBody>
          <a:bodyPr anchor="ctr" bIns="45720" lIns="91440" rIns="91440" tIns="45720"/>
          <a:lstStyle>
            <a:lvl1pPr algn="ctr">
              <a:defRPr sz="4400"/>
            </a:lvl1pPr>
          </a:lstStyle>
          <a:p>
            <a:pPr lvl="0"/>
            <a:r>
              <a:rPr altLang="en-US" b="1" lang="en-US"/>
              <a:t>Fibre Optics</a:t>
            </a:r>
          </a:p>
        </p:txBody>
      </p:sp>
      <p:sp>
        <p:nvSpPr>
          <p:cNvPr id="1048582" name=""/>
          <p:cNvSpPr/>
          <p:nvPr>
            <p:ph type="subTitle" sz="full" idx="1"/>
          </p:nvPr>
        </p:nvSpPr>
        <p:spPr>
          <a:xfrm rot="0">
            <a:off x="1295400" y="3429000"/>
            <a:ext cx="6400800" cy="1752600"/>
          </a:xfrm>
          <a:prstGeom prst="rect"/>
          <a:noFill/>
          <a:ln>
            <a:noFill/>
          </a:ln>
        </p:spPr>
        <p:txBody>
          <a:bodyPr anchor="t" bIns="45720" lIns="91440" rIns="91440" tIns="45720"/>
          <a:lstStyle>
            <a:lvl1pPr algn="ctr" marL="0">
              <a:buFontTx/>
              <a:buNone/>
              <a:defRPr sz="3200">
                <a:solidFill>
                  <a:schemeClr val="dk1"/>
                </a:solidFill>
              </a:defRPr>
            </a:lvl1pPr>
            <a:lvl2pPr algn="ctr" marL="457200">
              <a:buFontTx/>
              <a:buNone/>
            </a:lvl2pPr>
            <a:lvl3pPr algn="ctr" marL="914400">
              <a:buFontTx/>
              <a:buNone/>
            </a:lvl3pPr>
            <a:lvl4pPr algn="ctr" marL="1371600">
              <a:buFontTx/>
              <a:buNone/>
            </a:lvl4pPr>
            <a:lvl5pPr algn="ctr" marL="1828800">
              <a:buFontTx/>
              <a:buNone/>
            </a:lvl5pPr>
          </a:lstStyle>
          <a:p>
            <a:r>
              <a:rPr altLang="en-US" lang="en-US"/>
              <a:t>by</a:t>
            </a:r>
          </a:p>
          <a:p>
            <a:endParaRPr altLang="en-US" lang="en-US"/>
          </a:p>
          <a:p>
            <a:r>
              <a:rPr altLang="en-US" lang="en-US"/>
              <a:t>Dr. Kamalpreet Kaur</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85" name=""/>
        <p:cNvGrpSpPr/>
        <p:nvPr/>
      </p:nvGrpSpPr>
      <p:grpSpPr>
        <a:xfrm rot="0">
          <a:off x="0" y="0"/>
          <a:ext cx="0" cy="0"/>
          <a:chOff x="0" y="0"/>
          <a:chExt cx="0" cy="0"/>
        </a:xfrm>
      </p:grpSpPr>
      <p:sp>
        <p:nvSpPr>
          <p:cNvPr id="1048621" name=""/>
          <p:cNvSpPr/>
          <p:nvPr>
            <p:ph type="title" sz="full" idx="0"/>
          </p:nvPr>
        </p:nvSpPr>
        <p:spPr>
          <a:xfrm rot="0">
            <a:off x="457200" y="0"/>
            <a:ext cx="8229600" cy="1139825"/>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pPr lvl="0">
              <a:lnSpc>
                <a:spcPct val="105000"/>
              </a:lnSpc>
              <a:spcBef>
                <a:spcPct val="20000"/>
              </a:spcBef>
            </a:pPr>
            <a:r>
              <a:rPr altLang="en-US" lang="en-US"/>
              <a:t>Multimode Graded-Index Fiber</a:t>
            </a:r>
          </a:p>
        </p:txBody>
      </p:sp>
      <p:sp>
        <p:nvSpPr>
          <p:cNvPr id="1048622" name=""/>
          <p:cNvSpPr/>
          <p:nvPr>
            <p:ph type="body" sz="full" idx="1"/>
          </p:nvPr>
        </p:nvSpPr>
        <p:spPr>
          <a:xfrm rot="0">
            <a:off x="381000" y="1066800"/>
            <a:ext cx="8229600" cy="437832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lvl="0">
              <a:lnSpc>
                <a:spcPct val="105000"/>
              </a:lnSpc>
            </a:pPr>
            <a:r>
              <a:rPr altLang="en-US" lang="en-US"/>
              <a:t>The index of refraction gradually changes across the core</a:t>
            </a:r>
          </a:p>
          <a:p>
            <a:pPr lvl="1">
              <a:lnSpc>
                <a:spcPct val="105000"/>
              </a:lnSpc>
            </a:pPr>
            <a:r>
              <a:rPr sz="2400"/>
              <a:t>Modes that travel further also move faster</a:t>
            </a:r>
          </a:p>
          <a:p>
            <a:pPr lvl="1">
              <a:lnSpc>
                <a:spcPct val="105000"/>
              </a:lnSpc>
            </a:pPr>
            <a:r>
              <a:rPr sz="2400"/>
              <a:t>This reduces </a:t>
            </a:r>
            <a:r>
              <a:rPr sz="2400" i="1"/>
              <a:t>modal dispersion </a:t>
            </a:r>
            <a:r>
              <a:rPr sz="2400"/>
              <a:t>so the bandwidth is greatly increased</a:t>
            </a:r>
          </a:p>
        </p:txBody>
      </p:sp>
      <p:grpSp>
        <p:nvGrpSpPr>
          <p:cNvPr id="86" name=""/>
          <p:cNvGrpSpPr/>
          <p:nvPr/>
        </p:nvGrpSpPr>
        <p:grpSpPr>
          <a:xfrm rot="0">
            <a:off x="1295400" y="3810000"/>
            <a:ext cx="7772400" cy="3048000"/>
            <a:chOff x="816" y="2400"/>
            <a:chExt cx="4896" cy="1920"/>
          </a:xfrm>
        </p:grpSpPr>
        <p:grpSp>
          <p:nvGrpSpPr>
            <p:cNvPr id="87" name=""/>
            <p:cNvGrpSpPr/>
            <p:nvPr/>
          </p:nvGrpSpPr>
          <p:grpSpPr>
            <a:xfrm rot="0">
              <a:off x="4800" y="2400"/>
              <a:ext cx="912" cy="1920"/>
              <a:chOff x="4800" y="2400"/>
              <a:chExt cx="912" cy="1920"/>
            </a:xfrm>
          </p:grpSpPr>
          <p:sp>
            <p:nvSpPr>
              <p:cNvPr id="1048623" name=""/>
              <p:cNvSpPr/>
              <p:nvPr/>
            </p:nvSpPr>
            <p:spPr>
              <a:xfrm rot="0" flipV="1">
                <a:off x="5337" y="3264"/>
                <a:ext cx="0" cy="336"/>
              </a:xfrm>
              <a:prstGeom prst="line"/>
              <a:noFill/>
              <a:ln w="38100" cap="flat" cmpd="sng">
                <a:solidFill>
                  <a:schemeClr val="dk1">
                    <a:alpha val="100000"/>
                  </a:schemeClr>
                </a:solidFill>
                <a:prstDash val="solid"/>
                <a:miter/>
              </a:ln>
            </p:spPr>
          </p:sp>
          <p:sp>
            <p:nvSpPr>
              <p:cNvPr id="1048624" name=""/>
              <p:cNvSpPr/>
              <p:nvPr/>
            </p:nvSpPr>
            <p:spPr>
              <a:xfrm rot="0" flipV="1">
                <a:off x="5337" y="2400"/>
                <a:ext cx="0" cy="336"/>
              </a:xfrm>
              <a:prstGeom prst="line"/>
              <a:noFill/>
              <a:ln w="38100" cap="flat" cmpd="sng">
                <a:solidFill>
                  <a:schemeClr val="dk1">
                    <a:alpha val="100000"/>
                  </a:schemeClr>
                </a:solidFill>
                <a:prstDash val="solid"/>
                <a:miter/>
              </a:ln>
            </p:spPr>
          </p:sp>
          <p:sp>
            <p:nvSpPr>
              <p:cNvPr id="1048625" name=""/>
              <p:cNvSpPr/>
              <p:nvPr/>
            </p:nvSpPr>
            <p:spPr>
              <a:xfrm rot="0">
                <a:off x="5328" y="3264"/>
                <a:ext cx="96" cy="0"/>
              </a:xfrm>
              <a:prstGeom prst="line"/>
              <a:noFill/>
              <a:ln w="38100" cap="flat" cmpd="sng">
                <a:solidFill>
                  <a:schemeClr val="dk1">
                    <a:alpha val="100000"/>
                  </a:schemeClr>
                </a:solidFill>
                <a:prstDash val="solid"/>
                <a:miter/>
              </a:ln>
            </p:spPr>
          </p:sp>
          <p:sp>
            <p:nvSpPr>
              <p:cNvPr id="1048626" name=""/>
              <p:cNvSpPr/>
              <p:nvPr/>
            </p:nvSpPr>
            <p:spPr>
              <a:xfrm rot="0">
                <a:off x="5328" y="2736"/>
                <a:ext cx="96" cy="0"/>
              </a:xfrm>
              <a:prstGeom prst="line"/>
              <a:noFill/>
              <a:ln w="38100" cap="flat" cmpd="sng">
                <a:solidFill>
                  <a:schemeClr val="dk1">
                    <a:alpha val="100000"/>
                  </a:schemeClr>
                </a:solidFill>
                <a:prstDash val="solid"/>
                <a:miter/>
              </a:ln>
            </p:spPr>
          </p:sp>
          <p:sp>
            <p:nvSpPr>
              <p:cNvPr id="1048627" name=""/>
              <p:cNvSpPr/>
              <p:nvPr/>
            </p:nvSpPr>
            <p:spPr>
              <a:xfrm rot="0">
                <a:off x="4848" y="3820"/>
                <a:ext cx="816" cy="0"/>
              </a:xfrm>
              <a:prstGeom prst="line"/>
              <a:noFill/>
              <a:ln w="38100" cap="flat" cmpd="sng">
                <a:solidFill>
                  <a:schemeClr val="dk1">
                    <a:alpha val="100000"/>
                  </a:schemeClr>
                </a:solidFill>
                <a:prstDash val="solid"/>
                <a:miter/>
                <a:tailEnd type="triangle" w="med" len="med"/>
              </a:ln>
            </p:spPr>
          </p:sp>
          <p:sp>
            <p:nvSpPr>
              <p:cNvPr id="1048628" name=""/>
              <p:cNvSpPr txBox="1"/>
              <p:nvPr/>
            </p:nvSpPr>
            <p:spPr>
              <a:xfrm rot="0">
                <a:off x="4800" y="3916"/>
                <a:ext cx="912" cy="404"/>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sz="1800" lang="en-US">
                    <a:ea typeface="Arial" pitchFamily="0" charset="0"/>
                  </a:rPr>
                  <a:t>Index of refraction</a:t>
                </a:r>
              </a:p>
            </p:txBody>
          </p:sp>
          <p:sp>
            <p:nvSpPr>
              <p:cNvPr id="1048629" name=""/>
              <p:cNvSpPr/>
              <p:nvPr/>
            </p:nvSpPr>
            <p:spPr bwMode="auto">
              <a:xfrm rot="0">
                <a:off x="5424" y="2736"/>
                <a:ext cx="144" cy="528"/>
              </a:xfrm>
              <a:custGeom>
                <a:avLst/>
                <a:gdLst>
                  <a:gd name="l" fmla="*/ 0 w 624"/>
                  <a:gd name="t" fmla="*/ 0 h 1200"/>
                  <a:gd name="r" fmla="*/ 624 w 624"/>
                  <a:gd name="b" fmla="*/ 1200 h 1200"/>
                </a:gdLst>
                <a:ahLst/>
                <a:rect l="l" t="t" r="r" b="b"/>
                <a:pathLst>
                  <a:path w="624" h="1200">
                    <a:moveTo>
                      <a:pt x="0" y="0"/>
                    </a:moveTo>
                    <a:cubicBezTo>
                      <a:pt x="312" y="212"/>
                      <a:pt x="624" y="424"/>
                      <a:pt x="624" y="624"/>
                    </a:cubicBezTo>
                    <a:cubicBezTo>
                      <a:pt x="624" y="824"/>
                      <a:pt x="312" y="1012"/>
                      <a:pt x="0" y="1200"/>
                    </a:cubicBezTo>
                  </a:path>
                </a:pathLst>
              </a:custGeom>
              <a:noFill/>
              <a:ln w="38100" cap="flat" cmpd="sng">
                <a:solidFill>
                  <a:schemeClr val="dk1">
                    <a:alpha val="100000"/>
                  </a:schemeClr>
                </a:solidFill>
                <a:prstDash val="solid"/>
                <a:round/>
              </a:ln>
            </p:spPr>
          </p:sp>
        </p:grpSp>
        <p:pic>
          <p:nvPicPr>
            <p:cNvPr id="2097157" name=""/>
            <p:cNvPicPr>
              <a:picLocks/>
            </p:cNvPicPr>
            <p:nvPr/>
          </p:nvPicPr>
          <p:blipFill>
            <a:blip xmlns:r="http://schemas.openxmlformats.org/officeDocument/2006/relationships" r:embed="rId1"/>
            <a:srcRect l="0" t="0" r="0" b="0"/>
            <a:stretch>
              <a:fillRect/>
            </a:stretch>
          </p:blipFill>
          <p:spPr>
            <a:xfrm rot="0">
              <a:off x="816" y="2448"/>
              <a:ext cx="3876" cy="1145"/>
            </a:xfrm>
            <a:prstGeom prst="rect"/>
            <a:noFill/>
            <a:ln>
              <a:noFill/>
            </a:ln>
          </p:spPr>
        </p:pic>
      </p:gr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88" name=""/>
        <p:cNvGrpSpPr/>
        <p:nvPr/>
      </p:nvGrpSpPr>
      <p:grpSpPr>
        <a:xfrm rot="0">
          <a:off x="0" y="0"/>
          <a:ext cx="0" cy="0"/>
          <a:chOff x="0" y="0"/>
          <a:chExt cx="0" cy="0"/>
        </a:xfrm>
      </p:grpSpPr>
      <p:sp>
        <p:nvSpPr>
          <p:cNvPr id="1048630"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pPr lvl="0">
              <a:lnSpc>
                <a:spcPct val="105000"/>
              </a:lnSpc>
              <a:spcBef>
                <a:spcPct val="20000"/>
              </a:spcBef>
            </a:pPr>
            <a:r>
              <a:rPr altLang="en-US" lang="en-US"/>
              <a:t>Step-index and Graded-index</a:t>
            </a:r>
          </a:p>
        </p:txBody>
      </p:sp>
      <p:sp>
        <p:nvSpPr>
          <p:cNvPr id="1048631" name=""/>
          <p:cNvSpPr/>
          <p:nvPr>
            <p:ph type="body"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lvl="0">
              <a:lnSpc>
                <a:spcPct val="105000"/>
              </a:lnSpc>
            </a:pPr>
            <a:r>
              <a:rPr altLang="en-US" lang="en-US"/>
              <a:t>Step index multimode was developed first, but rare today because it has a low bandwidth (50 MHz-km)</a:t>
            </a:r>
          </a:p>
          <a:p>
            <a:pPr lvl="0">
              <a:lnSpc>
                <a:spcPct val="105000"/>
              </a:lnSpc>
            </a:pPr>
            <a:r>
              <a:rPr altLang="en-US" lang="en-US"/>
              <a:t>It has been replaced by graded-index multimode with a bandwidth up to 2 GHz-km</a:t>
            </a: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89" name=""/>
        <p:cNvGrpSpPr/>
        <p:nvPr/>
      </p:nvGrpSpPr>
      <p:grpSpPr>
        <a:xfrm rot="0">
          <a:off x="0" y="0"/>
          <a:ext cx="0" cy="0"/>
          <a:chOff x="0" y="0"/>
          <a:chExt cx="0" cy="0"/>
        </a:xfrm>
      </p:grpSpPr>
      <p:sp>
        <p:nvSpPr>
          <p:cNvPr id="1048632" name=""/>
          <p:cNvSpPr/>
          <p:nvPr>
            <p:ph type="title" sz="full" idx="0"/>
          </p:nvPr>
        </p:nvSpPr>
        <p:spPr>
          <a:xfrm rot="0">
            <a:off x="457200" y="0"/>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pPr lvl="0">
              <a:lnSpc>
                <a:spcPct val="105000"/>
              </a:lnSpc>
              <a:spcBef>
                <a:spcPct val="20000"/>
              </a:spcBef>
            </a:pPr>
            <a:r>
              <a:rPr altLang="en-US" b="1" sz="3600" lang="en-US"/>
              <a:t>Fiber Optic Specifications</a:t>
            </a:r>
          </a:p>
        </p:txBody>
      </p:sp>
      <p:sp>
        <p:nvSpPr>
          <p:cNvPr id="1048633" name=""/>
          <p:cNvSpPr/>
          <p:nvPr>
            <p:ph type="body" sz="full" idx="1"/>
          </p:nvPr>
        </p:nvSpPr>
        <p:spPr>
          <a:xfrm rot="0">
            <a:off x="457200" y="1143000"/>
            <a:ext cx="8229600" cy="50292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lvl="0">
              <a:lnSpc>
                <a:spcPct val="105000"/>
              </a:lnSpc>
            </a:pPr>
            <a:r>
              <a:rPr altLang="en-US" b="1" sz="2800" lang="en-US"/>
              <a:t>Attenuation</a:t>
            </a:r>
          </a:p>
          <a:p>
            <a:pPr lvl="1">
              <a:lnSpc>
                <a:spcPct val="105000"/>
              </a:lnSpc>
            </a:pPr>
            <a:r>
              <a:t>Loss of signal, measured in dB/km</a:t>
            </a:r>
          </a:p>
          <a:p>
            <a:pPr lvl="0">
              <a:lnSpc>
                <a:spcPct val="105000"/>
              </a:lnSpc>
            </a:pPr>
            <a:r>
              <a:rPr b="1" sz="2800"/>
              <a:t>Dispersion</a:t>
            </a:r>
          </a:p>
          <a:p>
            <a:pPr lvl="1">
              <a:lnSpc>
                <a:spcPct val="105000"/>
              </a:lnSpc>
            </a:pPr>
            <a:r>
              <a:t>Blurring of a signal, affects bandwidth</a:t>
            </a:r>
          </a:p>
          <a:p>
            <a:pPr lvl="0">
              <a:lnSpc>
                <a:spcPct val="105000"/>
              </a:lnSpc>
            </a:pPr>
            <a:r>
              <a:rPr b="1" sz="2800"/>
              <a:t>Bandwidth</a:t>
            </a:r>
          </a:p>
          <a:p>
            <a:pPr lvl="1">
              <a:lnSpc>
                <a:spcPct val="105000"/>
              </a:lnSpc>
            </a:pPr>
            <a:r>
              <a:t>The number of bits per second that can be sent through a data link</a:t>
            </a:r>
          </a:p>
          <a:p>
            <a:pPr lvl="0">
              <a:lnSpc>
                <a:spcPct val="105000"/>
              </a:lnSpc>
            </a:pPr>
            <a:r>
              <a:rPr b="1" sz="2800"/>
              <a:t>Acceptance angle</a:t>
            </a:r>
          </a:p>
          <a:p>
            <a:pPr lvl="1">
              <a:lnSpc>
                <a:spcPct val="105000"/>
              </a:lnSpc>
            </a:pPr>
            <a:r>
              <a:t>Measures the largest angle of light that can be accepted into the core</a:t>
            </a: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90" name=""/>
        <p:cNvGrpSpPr/>
        <p:nvPr/>
      </p:nvGrpSpPr>
      <p:grpSpPr>
        <a:xfrm rot="0">
          <a:off x="0" y="0"/>
          <a:ext cx="0" cy="0"/>
          <a:chOff x="0" y="0"/>
          <a:chExt cx="0" cy="0"/>
        </a:xfrm>
      </p:grpSpPr>
      <p:sp>
        <p:nvSpPr>
          <p:cNvPr id="1048634" name=""/>
          <p:cNvSpPr/>
          <p:nvPr>
            <p:ph type="title" sz="full" idx="0"/>
          </p:nvPr>
        </p:nvSpPr>
        <p:spPr>
          <a:xfrm rot="0">
            <a:off x="457200" y="-152400"/>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pPr lvl="0"/>
            <a:r>
              <a:rPr altLang="en-US" b="1" sz="3600" lang="en-US"/>
              <a:t>Acceptance Angle</a:t>
            </a:r>
          </a:p>
        </p:txBody>
      </p:sp>
      <p:sp>
        <p:nvSpPr>
          <p:cNvPr id="1048635" name=""/>
          <p:cNvSpPr txBox="1"/>
          <p:nvPr/>
        </p:nvSpPr>
        <p:spPr>
          <a:xfrm rot="0">
            <a:off x="228600" y="914400"/>
            <a:ext cx="8686800" cy="1200150"/>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latinLnBrk="1" lvl="0"/>
            <a:r>
              <a:rPr altLang="en-US" sz="2400" lang="zh-CN"/>
              <a:t>Optical fibre will only propagate light that enters the fibre within a certain cone, known as acceptance cone of the fibre. The half-angle of this cone is called the acceptance angle (θ</a:t>
            </a:r>
            <a:r>
              <a:rPr baseline="-25000" sz="2400"/>
              <a:t>i</a:t>
            </a:r>
            <a:r>
              <a:rPr sz="2400"/>
              <a:t>)  </a:t>
            </a:r>
          </a:p>
        </p:txBody>
      </p:sp>
      <p:grpSp>
        <p:nvGrpSpPr>
          <p:cNvPr id="91" name=""/>
          <p:cNvGrpSpPr/>
          <p:nvPr/>
        </p:nvGrpSpPr>
        <p:grpSpPr>
          <a:xfrm rot="0">
            <a:off x="381000" y="2438400"/>
            <a:ext cx="7924800" cy="2743200"/>
            <a:chOff x="685800" y="2438400"/>
            <a:chExt cx="7924800" cy="2743200"/>
          </a:xfrm>
        </p:grpSpPr>
        <p:cxnSp>
          <p:nvCxnSpPr>
            <p:cNvPr id="3145732" name=""/>
            <p:cNvCxnSpPr>
              <a:cxnSpLocks/>
            </p:cNvCxnSpPr>
            <p:nvPr/>
          </p:nvCxnSpPr>
          <p:spPr>
            <a:xfrm rot="0">
              <a:off x="2133600" y="2514600"/>
              <a:ext cx="0" cy="2667000"/>
            </a:xfrm>
            <a:prstGeom prst="line"/>
            <a:noFill/>
            <a:ln w="9525" cap="flat" cmpd="sng">
              <a:solidFill>
                <a:schemeClr val="dk1">
                  <a:alpha val="100000"/>
                </a:schemeClr>
              </a:solidFill>
              <a:prstDash val="solid"/>
              <a:miter/>
            </a:ln>
          </p:spPr>
        </p:cxnSp>
        <p:grpSp>
          <p:nvGrpSpPr>
            <p:cNvPr id="92" name=""/>
            <p:cNvGrpSpPr/>
            <p:nvPr/>
          </p:nvGrpSpPr>
          <p:grpSpPr>
            <a:xfrm rot="0">
              <a:off x="685800" y="2438400"/>
              <a:ext cx="7924800" cy="2714625"/>
              <a:chOff x="685800" y="2466975"/>
              <a:chExt cx="7924800" cy="2714625"/>
            </a:xfrm>
          </p:grpSpPr>
          <p:cxnSp>
            <p:nvCxnSpPr>
              <p:cNvPr id="3145733" name=""/>
              <p:cNvCxnSpPr>
                <a:cxnSpLocks/>
              </p:cNvCxnSpPr>
              <p:nvPr/>
            </p:nvCxnSpPr>
            <p:spPr>
              <a:xfrm rot="0">
                <a:off x="2133600" y="2514600"/>
                <a:ext cx="6477000" cy="0"/>
              </a:xfrm>
              <a:prstGeom prst="line"/>
              <a:noFill/>
              <a:ln w="9525" cap="flat" cmpd="sng">
                <a:solidFill>
                  <a:schemeClr val="dk1">
                    <a:alpha val="100000"/>
                  </a:schemeClr>
                </a:solidFill>
                <a:prstDash val="solid"/>
                <a:miter/>
              </a:ln>
            </p:spPr>
          </p:cxnSp>
          <p:cxnSp>
            <p:nvCxnSpPr>
              <p:cNvPr id="3145734" name=""/>
              <p:cNvCxnSpPr>
                <a:cxnSpLocks/>
              </p:cNvCxnSpPr>
              <p:nvPr/>
            </p:nvCxnSpPr>
            <p:spPr>
              <a:xfrm rot="0">
                <a:off x="2133600" y="4724400"/>
                <a:ext cx="6477000" cy="0"/>
              </a:xfrm>
              <a:prstGeom prst="line"/>
              <a:noFill/>
              <a:ln w="9525" cap="flat" cmpd="sng">
                <a:solidFill>
                  <a:schemeClr val="dk1">
                    <a:alpha val="100000"/>
                  </a:schemeClr>
                </a:solidFill>
                <a:prstDash val="solid"/>
                <a:miter/>
              </a:ln>
            </p:spPr>
          </p:cxnSp>
          <p:cxnSp>
            <p:nvCxnSpPr>
              <p:cNvPr id="3145735" name=""/>
              <p:cNvCxnSpPr>
                <a:cxnSpLocks/>
              </p:cNvCxnSpPr>
              <p:nvPr/>
            </p:nvCxnSpPr>
            <p:spPr>
              <a:xfrm rot="0">
                <a:off x="2133600" y="2971800"/>
                <a:ext cx="6477000" cy="0"/>
              </a:xfrm>
              <a:prstGeom prst="line"/>
              <a:noFill/>
              <a:ln w="9525" cap="flat" cmpd="sng">
                <a:solidFill>
                  <a:schemeClr val="dk1">
                    <a:alpha val="100000"/>
                  </a:schemeClr>
                </a:solidFill>
                <a:prstDash val="solid"/>
                <a:miter/>
              </a:ln>
            </p:spPr>
          </p:cxnSp>
          <p:cxnSp>
            <p:nvCxnSpPr>
              <p:cNvPr id="3145736" name=""/>
              <p:cNvCxnSpPr>
                <a:cxnSpLocks/>
              </p:cNvCxnSpPr>
              <p:nvPr/>
            </p:nvCxnSpPr>
            <p:spPr>
              <a:xfrm rot="0">
                <a:off x="2133600" y="5181600"/>
                <a:ext cx="6477000" cy="0"/>
              </a:xfrm>
              <a:prstGeom prst="line"/>
              <a:noFill/>
              <a:ln w="9525" cap="flat" cmpd="sng">
                <a:solidFill>
                  <a:schemeClr val="dk1">
                    <a:alpha val="100000"/>
                  </a:schemeClr>
                </a:solidFill>
                <a:prstDash val="solid"/>
                <a:miter/>
              </a:ln>
            </p:spPr>
          </p:cxnSp>
          <p:cxnSp>
            <p:nvCxnSpPr>
              <p:cNvPr id="3145737" name=""/>
              <p:cNvCxnSpPr>
                <a:cxnSpLocks/>
              </p:cNvCxnSpPr>
              <p:nvPr/>
            </p:nvCxnSpPr>
            <p:spPr>
              <a:xfrm rot="0">
                <a:off x="685800" y="3962400"/>
                <a:ext cx="6477000" cy="0"/>
              </a:xfrm>
              <a:prstGeom prst="line"/>
              <a:noFill/>
              <a:ln w="9525" cap="flat" cmpd="sng">
                <a:solidFill>
                  <a:schemeClr val="dk1">
                    <a:alpha val="100000"/>
                  </a:schemeClr>
                </a:solidFill>
                <a:prstDash val="lgDashDotDot"/>
                <a:miter/>
              </a:ln>
            </p:spPr>
          </p:cxnSp>
          <p:cxnSp>
            <p:nvCxnSpPr>
              <p:cNvPr id="3145738" name=""/>
              <p:cNvCxnSpPr>
                <a:cxnSpLocks/>
              </p:cNvCxnSpPr>
              <p:nvPr/>
            </p:nvCxnSpPr>
            <p:spPr>
              <a:xfrm rot="0" flipH="1">
                <a:off x="990600" y="3962400"/>
                <a:ext cx="1143000" cy="1143000"/>
              </a:xfrm>
              <a:prstGeom prst="line"/>
              <a:noFill/>
              <a:ln w="9525" cap="flat" cmpd="sng">
                <a:solidFill>
                  <a:schemeClr val="dk1">
                    <a:alpha val="100000"/>
                  </a:schemeClr>
                </a:solidFill>
                <a:prstDash val="solid"/>
                <a:miter/>
              </a:ln>
            </p:spPr>
          </p:cxnSp>
          <p:cxnSp>
            <p:nvCxnSpPr>
              <p:cNvPr id="3145739" name=""/>
              <p:cNvCxnSpPr>
                <a:cxnSpLocks/>
              </p:cNvCxnSpPr>
              <p:nvPr/>
            </p:nvCxnSpPr>
            <p:spPr>
              <a:xfrm rot="0" flipV="1">
                <a:off x="2133600" y="2971800"/>
                <a:ext cx="2057400" cy="990600"/>
              </a:xfrm>
              <a:prstGeom prst="line"/>
              <a:noFill/>
              <a:ln w="9525" cap="flat" cmpd="sng">
                <a:solidFill>
                  <a:schemeClr val="dk1">
                    <a:alpha val="100000"/>
                  </a:schemeClr>
                </a:solidFill>
                <a:prstDash val="solid"/>
                <a:miter/>
              </a:ln>
            </p:spPr>
          </p:cxnSp>
          <p:cxnSp>
            <p:nvCxnSpPr>
              <p:cNvPr id="3145740" name=""/>
              <p:cNvCxnSpPr>
                <a:cxnSpLocks/>
              </p:cNvCxnSpPr>
              <p:nvPr/>
            </p:nvCxnSpPr>
            <p:spPr>
              <a:xfrm rot="0">
                <a:off x="4191000" y="2971800"/>
                <a:ext cx="3429000" cy="1752600"/>
              </a:xfrm>
              <a:prstGeom prst="line"/>
              <a:noFill/>
              <a:ln w="9525" cap="flat" cmpd="sng">
                <a:solidFill>
                  <a:schemeClr val="dk1">
                    <a:alpha val="100000"/>
                  </a:schemeClr>
                </a:solidFill>
                <a:prstDash val="solid"/>
                <a:miter/>
              </a:ln>
            </p:spPr>
          </p:cxnSp>
          <p:cxnSp>
            <p:nvCxnSpPr>
              <p:cNvPr id="3145741" name=""/>
              <p:cNvCxnSpPr>
                <a:cxnSpLocks/>
              </p:cNvCxnSpPr>
              <p:nvPr/>
            </p:nvCxnSpPr>
            <p:spPr>
              <a:xfrm rot="0" flipV="1">
                <a:off x="7620000" y="4343400"/>
                <a:ext cx="762000" cy="381000"/>
              </a:xfrm>
              <a:prstGeom prst="line"/>
              <a:noFill/>
              <a:ln w="9525" cap="flat" cmpd="sng">
                <a:solidFill>
                  <a:schemeClr val="dk1">
                    <a:alpha val="100000"/>
                  </a:schemeClr>
                </a:solidFill>
                <a:prstDash val="solid"/>
                <a:miter/>
              </a:ln>
            </p:spPr>
          </p:cxnSp>
          <p:cxnSp>
            <p:nvCxnSpPr>
              <p:cNvPr id="3145742" name=""/>
              <p:cNvCxnSpPr>
                <a:cxnSpLocks/>
              </p:cNvCxnSpPr>
              <p:nvPr/>
            </p:nvCxnSpPr>
            <p:spPr>
              <a:xfrm rot="0" flipV="1">
                <a:off x="1219200" y="4495800"/>
                <a:ext cx="381000" cy="381000"/>
              </a:xfrm>
              <a:prstGeom prst="straightConnector1"/>
              <a:noFill/>
              <a:ln w="9525" cap="flat" cmpd="sng">
                <a:solidFill>
                  <a:schemeClr val="dk1">
                    <a:alpha val="100000"/>
                  </a:schemeClr>
                </a:solidFill>
                <a:prstDash val="solid"/>
                <a:miter/>
                <a:tailEnd type="arrow" w="med" len="med"/>
              </a:ln>
            </p:spPr>
          </p:cxnSp>
          <p:cxnSp>
            <p:nvCxnSpPr>
              <p:cNvPr id="3145743" name=""/>
              <p:cNvCxnSpPr>
                <a:cxnSpLocks/>
              </p:cNvCxnSpPr>
              <p:nvPr/>
            </p:nvCxnSpPr>
            <p:spPr>
              <a:xfrm rot="0" flipV="1">
                <a:off x="2667000" y="3381375"/>
                <a:ext cx="609600" cy="304800"/>
              </a:xfrm>
              <a:prstGeom prst="straightConnector1"/>
              <a:noFill/>
              <a:ln w="9525" cap="flat" cmpd="sng">
                <a:solidFill>
                  <a:schemeClr val="dk1">
                    <a:alpha val="100000"/>
                  </a:schemeClr>
                </a:solidFill>
                <a:prstDash val="solid"/>
                <a:miter/>
                <a:tailEnd type="arrow" w="med" len="med"/>
              </a:ln>
            </p:spPr>
          </p:cxnSp>
          <p:cxnSp>
            <p:nvCxnSpPr>
              <p:cNvPr id="3145744" name=""/>
              <p:cNvCxnSpPr>
                <a:cxnSpLocks/>
              </p:cNvCxnSpPr>
              <p:nvPr/>
            </p:nvCxnSpPr>
            <p:spPr>
              <a:xfrm rot="0">
                <a:off x="4191000" y="2971800"/>
                <a:ext cx="0" cy="1066800"/>
              </a:xfrm>
              <a:prstGeom prst="line"/>
              <a:noFill/>
              <a:ln w="9525" cap="flat" cmpd="sng">
                <a:solidFill>
                  <a:schemeClr val="dk1">
                    <a:alpha val="100000"/>
                  </a:schemeClr>
                </a:solidFill>
                <a:prstDash val="lgDashDot"/>
                <a:miter/>
              </a:ln>
            </p:spPr>
          </p:cxnSp>
          <p:cxnSp>
            <p:nvCxnSpPr>
              <p:cNvPr id="3145745" name=""/>
              <p:cNvCxnSpPr>
                <a:cxnSpLocks/>
              </p:cNvCxnSpPr>
              <p:nvPr/>
            </p:nvCxnSpPr>
            <p:spPr>
              <a:xfrm rot="0">
                <a:off x="4953000" y="3352800"/>
                <a:ext cx="609600" cy="304800"/>
              </a:xfrm>
              <a:prstGeom prst="straightConnector1"/>
              <a:noFill/>
              <a:ln w="9525" cap="flat" cmpd="sng">
                <a:solidFill>
                  <a:schemeClr val="dk1">
                    <a:alpha val="100000"/>
                  </a:schemeClr>
                </a:solidFill>
                <a:prstDash val="solid"/>
                <a:miter/>
                <a:tailEnd type="arrow" w="med" len="med"/>
              </a:ln>
            </p:spPr>
          </p:cxnSp>
          <p:cxnSp>
            <p:nvCxnSpPr>
              <p:cNvPr id="3145746" name=""/>
              <p:cNvCxnSpPr>
                <a:cxnSpLocks/>
              </p:cNvCxnSpPr>
              <p:nvPr/>
            </p:nvCxnSpPr>
            <p:spPr>
              <a:xfrm rot="0" flipV="1">
                <a:off x="7827963" y="4495800"/>
                <a:ext cx="304800" cy="152400"/>
              </a:xfrm>
              <a:prstGeom prst="straightConnector1"/>
              <a:noFill/>
              <a:ln w="9525" cap="flat" cmpd="sng">
                <a:solidFill>
                  <a:schemeClr val="dk1">
                    <a:alpha val="100000"/>
                  </a:schemeClr>
                </a:solidFill>
                <a:prstDash val="solid"/>
                <a:miter/>
                <a:tailEnd type="arrow" w="med" len="med"/>
              </a:ln>
            </p:spPr>
          </p:cxnSp>
          <p:pic>
            <p:nvPicPr>
              <p:cNvPr id="2097158" name=""/>
              <p:cNvPicPr>
                <a:picLocks/>
              </p:cNvPicPr>
              <p:nvPr/>
            </p:nvPicPr>
            <p:blipFill>
              <a:blip xmlns:r="http://schemas.openxmlformats.org/officeDocument/2006/relationships" r:embed="rId1"/>
              <a:srcRect l="0" t="0" r="0" b="0"/>
              <a:stretch>
                <a:fillRect/>
              </a:stretch>
            </p:blipFill>
            <p:spPr>
              <a:xfrm rot="0">
                <a:off x="3868737" y="3048000"/>
                <a:ext cx="322263" cy="446087"/>
              </a:xfrm>
              <a:prstGeom prst="rect"/>
              <a:noFill/>
              <a:ln>
                <a:noFill/>
              </a:ln>
            </p:spPr>
          </p:pic>
          <p:pic>
            <p:nvPicPr>
              <p:cNvPr id="2097159" name=""/>
              <p:cNvPicPr>
                <a:picLocks/>
              </p:cNvPicPr>
              <p:nvPr/>
            </p:nvPicPr>
            <p:blipFill>
              <a:blip xmlns:r="http://schemas.openxmlformats.org/officeDocument/2006/relationships" r:embed="rId2"/>
              <a:srcRect l="0" t="0" r="0" b="0"/>
              <a:stretch>
                <a:fillRect/>
              </a:stretch>
            </p:blipFill>
            <p:spPr>
              <a:xfrm rot="0">
                <a:off x="2743200" y="3527425"/>
                <a:ext cx="322263" cy="511175"/>
              </a:xfrm>
              <a:prstGeom prst="rect"/>
              <a:noFill/>
              <a:ln>
                <a:noFill/>
              </a:ln>
            </p:spPr>
          </p:pic>
          <p:pic>
            <p:nvPicPr>
              <p:cNvPr id="2097160" name=""/>
              <p:cNvPicPr>
                <a:picLocks/>
              </p:cNvPicPr>
              <p:nvPr/>
            </p:nvPicPr>
            <p:blipFill>
              <a:blip xmlns:r="http://schemas.openxmlformats.org/officeDocument/2006/relationships" r:embed="rId3"/>
              <a:srcRect l="0" t="0" r="0" b="0"/>
              <a:stretch>
                <a:fillRect/>
              </a:stretch>
            </p:blipFill>
            <p:spPr>
              <a:xfrm rot="0">
                <a:off x="1679575" y="3962400"/>
                <a:ext cx="225425" cy="414338"/>
              </a:xfrm>
              <a:prstGeom prst="rect"/>
              <a:noFill/>
              <a:ln>
                <a:noFill/>
              </a:ln>
            </p:spPr>
          </p:pic>
          <p:pic>
            <p:nvPicPr>
              <p:cNvPr id="2097161" name=""/>
              <p:cNvPicPr>
                <a:picLocks/>
              </p:cNvPicPr>
              <p:nvPr/>
            </p:nvPicPr>
            <p:blipFill>
              <a:blip xmlns:r="http://schemas.openxmlformats.org/officeDocument/2006/relationships" r:embed="rId4"/>
              <a:srcRect l="0" t="0" r="0" b="0"/>
              <a:stretch>
                <a:fillRect/>
              </a:stretch>
            </p:blipFill>
            <p:spPr>
              <a:xfrm rot="0">
                <a:off x="7239000" y="3744913"/>
                <a:ext cx="838200" cy="446087"/>
              </a:xfrm>
              <a:prstGeom prst="rect"/>
              <a:noFill/>
              <a:ln>
                <a:noFill/>
              </a:ln>
            </p:spPr>
          </p:pic>
          <p:pic>
            <p:nvPicPr>
              <p:cNvPr id="2097162" name=""/>
              <p:cNvPicPr>
                <a:picLocks/>
              </p:cNvPicPr>
              <p:nvPr/>
            </p:nvPicPr>
            <p:blipFill>
              <a:blip xmlns:r="http://schemas.openxmlformats.org/officeDocument/2006/relationships" r:embed="rId5"/>
              <a:srcRect l="0" t="0" r="0" b="0"/>
              <a:stretch>
                <a:fillRect/>
              </a:stretch>
            </p:blipFill>
            <p:spPr>
              <a:xfrm rot="0">
                <a:off x="704850" y="2984500"/>
                <a:ext cx="1352550" cy="573088"/>
              </a:xfrm>
              <a:prstGeom prst="rect"/>
              <a:noFill/>
              <a:ln>
                <a:noFill/>
              </a:ln>
            </p:spPr>
          </p:pic>
          <p:pic>
            <p:nvPicPr>
              <p:cNvPr id="2097163" name=""/>
              <p:cNvPicPr>
                <a:picLocks/>
              </p:cNvPicPr>
              <p:nvPr/>
            </p:nvPicPr>
            <p:blipFill>
              <a:blip xmlns:r="http://schemas.openxmlformats.org/officeDocument/2006/relationships" r:embed="rId6"/>
              <a:srcRect l="0" t="0" r="0" b="0"/>
              <a:stretch>
                <a:fillRect/>
              </a:stretch>
            </p:blipFill>
            <p:spPr>
              <a:xfrm rot="0">
                <a:off x="6397625" y="3076575"/>
                <a:ext cx="1514475" cy="541338"/>
              </a:xfrm>
              <a:prstGeom prst="rect"/>
              <a:noFill/>
              <a:ln>
                <a:noFill/>
              </a:ln>
            </p:spPr>
          </p:pic>
          <p:pic>
            <p:nvPicPr>
              <p:cNvPr id="2097164" name=""/>
              <p:cNvPicPr>
                <a:picLocks/>
              </p:cNvPicPr>
              <p:nvPr/>
            </p:nvPicPr>
            <p:blipFill>
              <a:blip xmlns:r="http://schemas.openxmlformats.org/officeDocument/2006/relationships" r:embed="rId7"/>
              <a:srcRect l="0" t="0" r="0" b="0"/>
              <a:stretch>
                <a:fillRect/>
              </a:stretch>
            </p:blipFill>
            <p:spPr>
              <a:xfrm rot="0">
                <a:off x="4806950" y="2466975"/>
                <a:ext cx="2255838" cy="542925"/>
              </a:xfrm>
              <a:prstGeom prst="rect"/>
              <a:noFill/>
              <a:ln>
                <a:noFill/>
              </a:ln>
            </p:spPr>
          </p:pic>
        </p:grpSp>
      </p:grpSp>
      <p:sp>
        <p:nvSpPr>
          <p:cNvPr id="1048636" name=""/>
          <p:cNvSpPr txBox="1"/>
          <p:nvPr/>
        </p:nvSpPr>
        <p:spPr>
          <a:xfrm rot="0">
            <a:off x="609600" y="5405437"/>
            <a:ext cx="8229600" cy="46196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r>
              <a:rPr altLang="en-US" sz="2400" lang="zh-CN"/>
              <a:t>From Snell’s law  </a:t>
            </a:r>
          </a:p>
        </p:txBody>
      </p:sp>
      <p:pic>
        <p:nvPicPr>
          <p:cNvPr id="2097165" name=""/>
          <p:cNvPicPr>
            <a:picLocks/>
          </p:cNvPicPr>
          <p:nvPr/>
        </p:nvPicPr>
        <p:blipFill>
          <a:blip xmlns:r="http://schemas.openxmlformats.org/officeDocument/2006/relationships" r:embed="rId8"/>
          <a:srcRect l="0" t="0" r="0" b="0"/>
          <a:stretch>
            <a:fillRect/>
          </a:stretch>
        </p:blipFill>
        <p:spPr>
          <a:xfrm rot="0">
            <a:off x="3468687" y="5672137"/>
            <a:ext cx="2703512" cy="576262"/>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91"/>
                                        </p:tgtEl>
                                        <p:attrNameLst>
                                          <p:attrName>style.visibility</p:attrName>
                                        </p:attrNameLst>
                                      </p:cBhvr>
                                      <p:to>
                                        <p:strVal val="visible"/>
                                      </p:to>
                                    </p:set>
                                    <p:animEffect transition="in" filter="blinds(horizontal)">
                                      <p:cBhvr>
                                        <p:cTn dur="500" id="7"/>
                                        <p:tgtEl>
                                          <p:spTgt spid="91"/>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36"/>
                                        </p:tgtEl>
                                        <p:attrNameLst>
                                          <p:attrName>style.visibility</p:attrName>
                                        </p:attrNameLst>
                                      </p:cBhvr>
                                      <p:to>
                                        <p:strVal val="visible"/>
                                      </p:to>
                                    </p:set>
                                    <p:animEffect transition="in" filter="blinds(horizontal)">
                                      <p:cBhvr>
                                        <p:cTn dur="500" id="12"/>
                                        <p:tgtEl>
                                          <p:spTgt spid="1048636"/>
                                        </p:tgtEl>
                                      </p:cBhvr>
                                    </p:animEffect>
                                  </p:childTnLst>
                                </p:cTn>
                              </p:par>
                              <p:par>
                                <p:cTn fill="hold" id="13" nodeType="withEffect" presetClass="entr" presetID="3" presetSubtype="10">
                                  <p:stCondLst>
                                    <p:cond delay="0"/>
                                  </p:stCondLst>
                                  <p:childTnLst>
                                    <p:set>
                                      <p:cBhvr>
                                        <p:cTn dur="1" fill="hold" id="14">
                                          <p:stCondLst>
                                            <p:cond delay="0"/>
                                          </p:stCondLst>
                                        </p:cTn>
                                        <p:tgtEl>
                                          <p:spTgt spid="2097165"/>
                                        </p:tgtEl>
                                        <p:attrNameLst>
                                          <p:attrName>style.visibility</p:attrName>
                                        </p:attrNameLst>
                                      </p:cBhvr>
                                      <p:to>
                                        <p:strVal val="visible"/>
                                      </p:to>
                                    </p:set>
                                    <p:animEffect transition="in" filter="blinds(horizontal)">
                                      <p:cBhvr>
                                        <p:cTn dur="500" id="15"/>
                                        <p:tgtEl>
                                          <p:spTgt spid="2097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6" grpId="0" uiExpand="0" build="whole"/>
    </p:bldLst>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93" name=""/>
        <p:cNvGrpSpPr/>
        <p:nvPr/>
      </p:nvGrpSpPr>
      <p:grpSpPr>
        <a:xfrm rot="0">
          <a:off x="0" y="0"/>
          <a:ext cx="0" cy="0"/>
          <a:chOff x="0" y="0"/>
          <a:chExt cx="0" cy="0"/>
        </a:xfrm>
      </p:grpSpPr>
      <p:pic>
        <p:nvPicPr>
          <p:cNvPr id="2097166" name=""/>
          <p:cNvPicPr>
            <a:picLocks/>
          </p:cNvPicPr>
          <p:nvPr/>
        </p:nvPicPr>
        <p:blipFill>
          <a:blip xmlns:r="http://schemas.openxmlformats.org/officeDocument/2006/relationships" r:embed="rId1"/>
          <a:srcRect l="0" t="0" r="0" b="0"/>
          <a:stretch>
            <a:fillRect/>
          </a:stretch>
        </p:blipFill>
        <p:spPr>
          <a:xfrm rot="0">
            <a:off x="3651250" y="304800"/>
            <a:ext cx="1801812" cy="576262"/>
          </a:xfrm>
          <a:prstGeom prst="rect"/>
          <a:noFill/>
          <a:ln>
            <a:noFill/>
          </a:ln>
        </p:spPr>
      </p:pic>
      <p:pic>
        <p:nvPicPr>
          <p:cNvPr id="2097167" name=""/>
          <p:cNvPicPr>
            <a:picLocks/>
          </p:cNvPicPr>
          <p:nvPr/>
        </p:nvPicPr>
        <p:blipFill>
          <a:blip xmlns:r="http://schemas.openxmlformats.org/officeDocument/2006/relationships" r:embed="rId2"/>
          <a:srcRect l="0" t="0" r="0" b="0"/>
          <a:stretch>
            <a:fillRect/>
          </a:stretch>
        </p:blipFill>
        <p:spPr>
          <a:xfrm rot="0">
            <a:off x="2501900" y="990600"/>
            <a:ext cx="3797300" cy="608012"/>
          </a:xfrm>
          <a:prstGeom prst="rect"/>
          <a:noFill/>
          <a:ln>
            <a:noFill/>
          </a:ln>
        </p:spPr>
      </p:pic>
      <p:pic>
        <p:nvPicPr>
          <p:cNvPr id="2097168" name=""/>
          <p:cNvPicPr>
            <a:picLocks/>
          </p:cNvPicPr>
          <p:nvPr/>
        </p:nvPicPr>
        <p:blipFill>
          <a:blip xmlns:r="http://schemas.openxmlformats.org/officeDocument/2006/relationships" r:embed="rId3"/>
          <a:srcRect l="0" t="0" r="0" b="0"/>
          <a:stretch>
            <a:fillRect/>
          </a:stretch>
        </p:blipFill>
        <p:spPr>
          <a:xfrm rot="0">
            <a:off x="2406650" y="1828800"/>
            <a:ext cx="2767012" cy="576262"/>
          </a:xfrm>
          <a:prstGeom prst="rect"/>
          <a:noFill/>
          <a:ln>
            <a:noFill/>
          </a:ln>
        </p:spPr>
      </p:pic>
      <p:pic>
        <p:nvPicPr>
          <p:cNvPr id="2097169" name=""/>
          <p:cNvPicPr>
            <a:picLocks/>
          </p:cNvPicPr>
          <p:nvPr/>
        </p:nvPicPr>
        <p:blipFill>
          <a:blip xmlns:r="http://schemas.openxmlformats.org/officeDocument/2006/relationships" r:embed="rId4"/>
          <a:srcRect l="0" t="0" r="0" b="0"/>
          <a:stretch>
            <a:fillRect/>
          </a:stretch>
        </p:blipFill>
        <p:spPr>
          <a:xfrm rot="0">
            <a:off x="1927225" y="2438400"/>
            <a:ext cx="3573462" cy="704850"/>
          </a:xfrm>
          <a:prstGeom prst="rect"/>
          <a:noFill/>
          <a:ln>
            <a:noFill/>
          </a:ln>
        </p:spPr>
      </p:pic>
      <p:sp>
        <p:nvSpPr>
          <p:cNvPr id="1048637" name=""/>
          <p:cNvSpPr txBox="1"/>
          <p:nvPr/>
        </p:nvSpPr>
        <p:spPr>
          <a:xfrm rot="0">
            <a:off x="533400" y="3352800"/>
            <a:ext cx="8229600" cy="46196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r>
              <a:rPr altLang="en-US" sz="2400" lang="zh-CN"/>
              <a:t>If </a:t>
            </a:r>
            <a:r>
              <a:rPr altLang="en-US" sz="2400" i="1" lang="zh-CN"/>
              <a:t>i</a:t>
            </a:r>
            <a:r>
              <a:rPr altLang="en-US" sz="2400" lang="zh-CN"/>
              <a:t> increases, Φ increases and </a:t>
            </a:r>
            <a:r>
              <a:rPr altLang="en-US" sz="2400" lang="zh-CN"/>
              <a:t>θ</a:t>
            </a:r>
            <a:r>
              <a:rPr altLang="en-US" sz="2400" lang="zh-CN"/>
              <a:t> decreases.  </a:t>
            </a:r>
          </a:p>
        </p:txBody>
      </p:sp>
      <p:sp>
        <p:nvSpPr>
          <p:cNvPr id="1048638" name=""/>
          <p:cNvSpPr txBox="1"/>
          <p:nvPr/>
        </p:nvSpPr>
        <p:spPr>
          <a:xfrm rot="0">
            <a:off x="533400" y="4114800"/>
            <a:ext cx="8229600" cy="1938337"/>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r>
              <a:rPr altLang="en-US" sz="2400" lang="zh-CN"/>
              <a:t>There is a maximum value of </a:t>
            </a:r>
            <a:r>
              <a:rPr altLang="en-US" sz="2400" i="1" lang="zh-CN"/>
              <a:t>i</a:t>
            </a:r>
            <a:r>
              <a:rPr altLang="en-US" sz="2400" lang="zh-CN"/>
              <a:t> beyond which the light ray entering the fibre will fall on the core-cladding interface at an angle less than θ</a:t>
            </a:r>
            <a:r>
              <a:rPr baseline="-25000" sz="2400"/>
              <a:t>c</a:t>
            </a:r>
            <a:r>
              <a:rPr sz="2400"/>
              <a:t>. Such a ray will be refracted into the cladding and will not propagate. This maximum value of </a:t>
            </a:r>
            <a:r>
              <a:rPr sz="2400" i="1"/>
              <a:t>i</a:t>
            </a:r>
            <a:r>
              <a:rPr sz="2400"/>
              <a:t>, say </a:t>
            </a:r>
            <a:r>
              <a:rPr sz="2400" i="1"/>
              <a:t>i</a:t>
            </a:r>
            <a:r>
              <a:rPr baseline="-25000" sz="2400"/>
              <a:t>max</a:t>
            </a:r>
            <a:r>
              <a:rPr sz="2400" i="1"/>
              <a:t> </a:t>
            </a:r>
            <a:r>
              <a:rPr sz="2400"/>
              <a:t>is called the acceptance angle of the fibre.</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167"/>
                                        </p:tgtEl>
                                        <p:attrNameLst>
                                          <p:attrName>style.visibility</p:attrName>
                                        </p:attrNameLst>
                                      </p:cBhvr>
                                      <p:to>
                                        <p:strVal val="visible"/>
                                      </p:to>
                                    </p:set>
                                    <p:animEffect transition="in" filter="blinds(horizontal)">
                                      <p:cBhvr>
                                        <p:cTn dur="500" id="7"/>
                                        <p:tgtEl>
                                          <p:spTgt spid="2097167"/>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2097168"/>
                                        </p:tgtEl>
                                        <p:attrNameLst>
                                          <p:attrName>style.visibility</p:attrName>
                                        </p:attrNameLst>
                                      </p:cBhvr>
                                      <p:to>
                                        <p:strVal val="visible"/>
                                      </p:to>
                                    </p:set>
                                    <p:animEffect transition="in" filter="blinds(horizontal)">
                                      <p:cBhvr>
                                        <p:cTn dur="500" id="12"/>
                                        <p:tgtEl>
                                          <p:spTgt spid="2097168"/>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3" presetSubtype="10">
                                  <p:stCondLst>
                                    <p:cond delay="0"/>
                                  </p:stCondLst>
                                  <p:childTnLst>
                                    <p:set>
                                      <p:cBhvr>
                                        <p:cTn dur="1" fill="hold" id="16">
                                          <p:stCondLst>
                                            <p:cond delay="0"/>
                                          </p:stCondLst>
                                        </p:cTn>
                                        <p:tgtEl>
                                          <p:spTgt spid="2097169"/>
                                        </p:tgtEl>
                                        <p:attrNameLst>
                                          <p:attrName>style.visibility</p:attrName>
                                        </p:attrNameLst>
                                      </p:cBhvr>
                                      <p:to>
                                        <p:strVal val="visible"/>
                                      </p:to>
                                    </p:set>
                                    <p:animEffect transition="in" filter="blinds(horizontal)">
                                      <p:cBhvr>
                                        <p:cTn dur="500" id="17"/>
                                        <p:tgtEl>
                                          <p:spTgt spid="2097169"/>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637"/>
                                        </p:tgtEl>
                                        <p:attrNameLst>
                                          <p:attrName>style.visibility</p:attrName>
                                        </p:attrNameLst>
                                      </p:cBhvr>
                                      <p:to>
                                        <p:strVal val="visible"/>
                                      </p:to>
                                    </p:set>
                                    <p:animEffect transition="in" filter="blinds(horizontal)">
                                      <p:cBhvr>
                                        <p:cTn dur="500" id="22"/>
                                        <p:tgtEl>
                                          <p:spTgt spid="1048637"/>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8638"/>
                                        </p:tgtEl>
                                        <p:attrNameLst>
                                          <p:attrName>style.visibility</p:attrName>
                                        </p:attrNameLst>
                                      </p:cBhvr>
                                      <p:to>
                                        <p:strVal val="visible"/>
                                      </p:to>
                                    </p:set>
                                    <p:animEffect transition="in" filter="blinds(horizontal)">
                                      <p:cBhvr>
                                        <p:cTn dur="500" id="27"/>
                                        <p:tgtEl>
                                          <p:spTgt spid="1048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7" grpId="0" uiExpand="0" build="whole"/>
      <p:bldP spid="1048638" grpId="0" uiExpand="0" build="whole"/>
    </p:bldLst>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94" name=""/>
        <p:cNvGrpSpPr/>
        <p:nvPr/>
      </p:nvGrpSpPr>
      <p:grpSpPr>
        <a:xfrm rot="0">
          <a:off x="0" y="0"/>
          <a:ext cx="0" cy="0"/>
          <a:chOff x="0" y="0"/>
          <a:chExt cx="0" cy="0"/>
        </a:xfrm>
      </p:grpSpPr>
      <p:pic>
        <p:nvPicPr>
          <p:cNvPr id="2097170" name=""/>
          <p:cNvPicPr>
            <a:picLocks/>
          </p:cNvPicPr>
          <p:nvPr/>
        </p:nvPicPr>
        <p:blipFill>
          <a:blip xmlns:r="http://schemas.openxmlformats.org/officeDocument/2006/relationships" r:embed="rId1"/>
          <a:srcRect l="0" t="0" r="0" b="0"/>
          <a:stretch>
            <a:fillRect/>
          </a:stretch>
        </p:blipFill>
        <p:spPr>
          <a:xfrm rot="0">
            <a:off x="2249487" y="365125"/>
            <a:ext cx="4121150" cy="736600"/>
          </a:xfrm>
          <a:prstGeom prst="rect"/>
          <a:noFill/>
          <a:ln>
            <a:noFill/>
          </a:ln>
        </p:spPr>
      </p:pic>
      <p:pic>
        <p:nvPicPr>
          <p:cNvPr id="2097171" name=""/>
          <p:cNvPicPr>
            <a:picLocks/>
          </p:cNvPicPr>
          <p:nvPr/>
        </p:nvPicPr>
        <p:blipFill>
          <a:blip xmlns:r="http://schemas.openxmlformats.org/officeDocument/2006/relationships" r:embed="rId2"/>
          <a:srcRect l="0" t="0" r="0" b="0"/>
          <a:stretch>
            <a:fillRect/>
          </a:stretch>
        </p:blipFill>
        <p:spPr>
          <a:xfrm rot="0">
            <a:off x="3262312" y="2198687"/>
            <a:ext cx="2093912" cy="1154112"/>
          </a:xfrm>
          <a:prstGeom prst="rect"/>
          <a:noFill/>
          <a:ln>
            <a:noFill/>
          </a:ln>
        </p:spPr>
      </p:pic>
      <p:sp>
        <p:nvSpPr>
          <p:cNvPr id="1048639" name=""/>
          <p:cNvSpPr txBox="1"/>
          <p:nvPr/>
        </p:nvSpPr>
        <p:spPr>
          <a:xfrm rot="0">
            <a:off x="533400" y="1524000"/>
            <a:ext cx="8229600" cy="46196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r>
              <a:rPr altLang="en-US" sz="2400" lang="zh-CN"/>
              <a:t>When              then according to Snell’s law    </a:t>
            </a:r>
          </a:p>
        </p:txBody>
      </p:sp>
      <p:pic>
        <p:nvPicPr>
          <p:cNvPr id="2097172" name=""/>
          <p:cNvPicPr>
            <a:picLocks/>
          </p:cNvPicPr>
          <p:nvPr/>
        </p:nvPicPr>
        <p:blipFill>
          <a:blip xmlns:r="http://schemas.openxmlformats.org/officeDocument/2006/relationships" r:embed="rId3"/>
          <a:srcRect l="0" t="0" r="0" b="0"/>
          <a:stretch>
            <a:fillRect/>
          </a:stretch>
        </p:blipFill>
        <p:spPr>
          <a:xfrm rot="0">
            <a:off x="1560512" y="1503362"/>
            <a:ext cx="1030287" cy="576262"/>
          </a:xfrm>
          <a:prstGeom prst="rect"/>
          <a:noFill/>
          <a:ln>
            <a:noFill/>
          </a:ln>
        </p:spPr>
      </p:pic>
      <p:pic>
        <p:nvPicPr>
          <p:cNvPr id="2097173" name=""/>
          <p:cNvPicPr>
            <a:picLocks/>
          </p:cNvPicPr>
          <p:nvPr/>
        </p:nvPicPr>
        <p:blipFill>
          <a:blip xmlns:r="http://schemas.openxmlformats.org/officeDocument/2006/relationships" r:embed="rId4"/>
          <a:srcRect l="0" t="0" r="0" b="0"/>
          <a:stretch>
            <a:fillRect/>
          </a:stretch>
        </p:blipFill>
        <p:spPr>
          <a:xfrm rot="0">
            <a:off x="3352800" y="3405187"/>
            <a:ext cx="1804987" cy="1090612"/>
          </a:xfrm>
          <a:prstGeom prst="rect"/>
          <a:noFill/>
          <a:ln>
            <a:noFill/>
          </a:ln>
        </p:spPr>
      </p:pic>
      <p:pic>
        <p:nvPicPr>
          <p:cNvPr id="2097174" name=""/>
          <p:cNvPicPr>
            <a:picLocks/>
          </p:cNvPicPr>
          <p:nvPr/>
        </p:nvPicPr>
        <p:blipFill>
          <a:blip xmlns:r="http://schemas.openxmlformats.org/officeDocument/2006/relationships" r:embed="rId5"/>
          <a:srcRect l="0" t="0" r="0" b="0"/>
          <a:stretch>
            <a:fillRect/>
          </a:stretch>
        </p:blipFill>
        <p:spPr>
          <a:xfrm rot="0">
            <a:off x="2241550" y="4597400"/>
            <a:ext cx="4443412" cy="736600"/>
          </a:xfrm>
          <a:prstGeom prst="rect"/>
          <a:noFill/>
          <a:ln>
            <a:noFill/>
          </a:ln>
        </p:spPr>
      </p:pic>
      <p:pic>
        <p:nvPicPr>
          <p:cNvPr id="2097175" name=""/>
          <p:cNvPicPr>
            <a:picLocks/>
          </p:cNvPicPr>
          <p:nvPr/>
        </p:nvPicPr>
        <p:blipFill>
          <a:blip xmlns:r="http://schemas.openxmlformats.org/officeDocument/2006/relationships" r:embed="rId6"/>
          <a:srcRect l="0" t="0" r="0" b="0"/>
          <a:stretch>
            <a:fillRect/>
          </a:stretch>
        </p:blipFill>
        <p:spPr>
          <a:xfrm rot="0">
            <a:off x="2608262" y="5578475"/>
            <a:ext cx="3476625" cy="703262"/>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172"/>
                                        </p:tgtEl>
                                        <p:attrNameLst>
                                          <p:attrName>style.visibility</p:attrName>
                                        </p:attrNameLst>
                                      </p:cBhvr>
                                      <p:to>
                                        <p:strVal val="visible"/>
                                      </p:to>
                                    </p:set>
                                    <p:animEffect transition="in" filter="blinds(horizontal)">
                                      <p:cBhvr>
                                        <p:cTn dur="500" id="7"/>
                                        <p:tgtEl>
                                          <p:spTgt spid="2097172"/>
                                        </p:tgtEl>
                                      </p:cBhvr>
                                    </p:animEffect>
                                  </p:childTnLst>
                                </p:cTn>
                              </p:par>
                              <p:par>
                                <p:cTn fill="hold" grpId="0" id="8" nodeType="withEffect" presetClass="entr" presetID="3" presetSubtype="10">
                                  <p:stCondLst>
                                    <p:cond delay="0"/>
                                  </p:stCondLst>
                                  <p:childTnLst>
                                    <p:set>
                                      <p:cBhvr>
                                        <p:cTn dur="1" fill="hold" id="9">
                                          <p:stCondLst>
                                            <p:cond delay="0"/>
                                          </p:stCondLst>
                                        </p:cTn>
                                        <p:tgtEl>
                                          <p:spTgt spid="1048639"/>
                                        </p:tgtEl>
                                        <p:attrNameLst>
                                          <p:attrName>style.visibility</p:attrName>
                                        </p:attrNameLst>
                                      </p:cBhvr>
                                      <p:to>
                                        <p:strVal val="visible"/>
                                      </p:to>
                                    </p:set>
                                    <p:animEffect transition="in" filter="blinds(horizontal)">
                                      <p:cBhvr>
                                        <p:cTn dur="500" id="10"/>
                                        <p:tgtEl>
                                          <p:spTgt spid="1048639"/>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2097171"/>
                                        </p:tgtEl>
                                        <p:attrNameLst>
                                          <p:attrName>style.visibility</p:attrName>
                                        </p:attrNameLst>
                                      </p:cBhvr>
                                      <p:to>
                                        <p:strVal val="visible"/>
                                      </p:to>
                                    </p:set>
                                    <p:animEffect transition="in" filter="blinds(horizontal)">
                                      <p:cBhvr>
                                        <p:cTn dur="500" id="15"/>
                                        <p:tgtEl>
                                          <p:spTgt spid="2097171"/>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3" presetSubtype="10">
                                  <p:stCondLst>
                                    <p:cond delay="0"/>
                                  </p:stCondLst>
                                  <p:childTnLst>
                                    <p:set>
                                      <p:cBhvr>
                                        <p:cTn dur="1" fill="hold" id="19">
                                          <p:stCondLst>
                                            <p:cond delay="0"/>
                                          </p:stCondLst>
                                        </p:cTn>
                                        <p:tgtEl>
                                          <p:spTgt spid="2097173"/>
                                        </p:tgtEl>
                                        <p:attrNameLst>
                                          <p:attrName>style.visibility</p:attrName>
                                        </p:attrNameLst>
                                      </p:cBhvr>
                                      <p:to>
                                        <p:strVal val="visible"/>
                                      </p:to>
                                    </p:set>
                                    <p:animEffect transition="in" filter="blinds(horizontal)">
                                      <p:cBhvr>
                                        <p:cTn dur="500" id="20"/>
                                        <p:tgtEl>
                                          <p:spTgt spid="2097173"/>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3" presetSubtype="10">
                                  <p:stCondLst>
                                    <p:cond delay="0"/>
                                  </p:stCondLst>
                                  <p:childTnLst>
                                    <p:set>
                                      <p:cBhvr>
                                        <p:cTn dur="1" fill="hold" id="24">
                                          <p:stCondLst>
                                            <p:cond delay="0"/>
                                          </p:stCondLst>
                                        </p:cTn>
                                        <p:tgtEl>
                                          <p:spTgt spid="2097174"/>
                                        </p:tgtEl>
                                        <p:attrNameLst>
                                          <p:attrName>style.visibility</p:attrName>
                                        </p:attrNameLst>
                                      </p:cBhvr>
                                      <p:to>
                                        <p:strVal val="visible"/>
                                      </p:to>
                                    </p:set>
                                    <p:animEffect transition="in" filter="blinds(horizontal)">
                                      <p:cBhvr>
                                        <p:cTn dur="500" id="25"/>
                                        <p:tgtEl>
                                          <p:spTgt spid="2097174"/>
                                        </p:tgtEl>
                                      </p:cBhvr>
                                    </p:animEffect>
                                  </p:childTnLst>
                                </p:cTn>
                              </p:par>
                            </p:childTnLst>
                          </p:cTn>
                        </p:par>
                      </p:childTnLst>
                    </p:cTn>
                  </p:par>
                  <p:par>
                    <p:cTn fill="hold" id="26" nodeType="clickPar">
                      <p:stCondLst>
                        <p:cond delay="indefinite"/>
                      </p:stCondLst>
                      <p:childTnLst>
                        <p:par>
                          <p:cTn fill="hold" id="27" nodeType="withGroup">
                            <p:stCondLst>
                              <p:cond delay="0"/>
                            </p:stCondLst>
                            <p:childTnLst>
                              <p:par>
                                <p:cTn fill="hold" id="28" nodeType="clickEffect" presetClass="entr" presetID="3" presetSubtype="10">
                                  <p:stCondLst>
                                    <p:cond delay="0"/>
                                  </p:stCondLst>
                                  <p:childTnLst>
                                    <p:set>
                                      <p:cBhvr>
                                        <p:cTn dur="1" fill="hold" id="29">
                                          <p:stCondLst>
                                            <p:cond delay="0"/>
                                          </p:stCondLst>
                                        </p:cTn>
                                        <p:tgtEl>
                                          <p:spTgt spid="2097175"/>
                                        </p:tgtEl>
                                        <p:attrNameLst>
                                          <p:attrName>style.visibility</p:attrName>
                                        </p:attrNameLst>
                                      </p:cBhvr>
                                      <p:to>
                                        <p:strVal val="visible"/>
                                      </p:to>
                                    </p:set>
                                    <p:animEffect transition="in" filter="blinds(horizontal)">
                                      <p:cBhvr>
                                        <p:cTn dur="500" id="30"/>
                                        <p:tgtEl>
                                          <p:spTgt spid="209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uiExpand="0" build="whole"/>
    </p:bldLst>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95" name=""/>
        <p:cNvGrpSpPr/>
        <p:nvPr/>
      </p:nvGrpSpPr>
      <p:grpSpPr>
        <a:xfrm rot="0">
          <a:off x="0" y="0"/>
          <a:ext cx="0" cy="0"/>
          <a:chOff x="0" y="0"/>
          <a:chExt cx="0" cy="0"/>
        </a:xfrm>
      </p:grpSpPr>
      <p:sp>
        <p:nvSpPr>
          <p:cNvPr id="1048640" name=""/>
          <p:cNvSpPr txBox="1"/>
          <p:nvPr/>
        </p:nvSpPr>
        <p:spPr>
          <a:xfrm rot="0">
            <a:off x="533400" y="304800"/>
            <a:ext cx="8229600" cy="46196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r>
              <a:rPr altLang="en-US" sz="2400" lang="zh-CN"/>
              <a:t>Taking              for air, we get    </a:t>
            </a:r>
          </a:p>
        </p:txBody>
      </p:sp>
      <p:pic>
        <p:nvPicPr>
          <p:cNvPr id="2097176" name=""/>
          <p:cNvPicPr>
            <a:picLocks/>
          </p:cNvPicPr>
          <p:nvPr/>
        </p:nvPicPr>
        <p:blipFill>
          <a:blip xmlns:r="http://schemas.openxmlformats.org/officeDocument/2006/relationships" r:embed="rId1"/>
          <a:srcRect l="0" t="0" r="0" b="0"/>
          <a:stretch>
            <a:fillRect/>
          </a:stretch>
        </p:blipFill>
        <p:spPr>
          <a:xfrm rot="0">
            <a:off x="1560512" y="249237"/>
            <a:ext cx="1030287" cy="576262"/>
          </a:xfrm>
          <a:prstGeom prst="rect"/>
          <a:noFill/>
          <a:ln>
            <a:noFill/>
          </a:ln>
        </p:spPr>
      </p:pic>
      <p:pic>
        <p:nvPicPr>
          <p:cNvPr id="2097177" name=""/>
          <p:cNvPicPr>
            <a:picLocks/>
          </p:cNvPicPr>
          <p:nvPr/>
        </p:nvPicPr>
        <p:blipFill>
          <a:blip xmlns:r="http://schemas.openxmlformats.org/officeDocument/2006/relationships" r:embed="rId2"/>
          <a:srcRect l="0" t="0" r="0" b="0"/>
          <a:stretch>
            <a:fillRect/>
          </a:stretch>
        </p:blipFill>
        <p:spPr>
          <a:xfrm rot="0">
            <a:off x="2833687" y="1066800"/>
            <a:ext cx="3025775" cy="703262"/>
          </a:xfrm>
          <a:prstGeom prst="rect"/>
          <a:noFill/>
          <a:ln>
            <a:noFill/>
          </a:ln>
        </p:spPr>
      </p:pic>
      <p:sp>
        <p:nvSpPr>
          <p:cNvPr id="1048641" name=""/>
          <p:cNvSpPr txBox="1"/>
          <p:nvPr/>
        </p:nvSpPr>
        <p:spPr>
          <a:xfrm rot="0">
            <a:off x="533400" y="1924050"/>
            <a:ext cx="8229600" cy="1200150"/>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latinLnBrk="1" lvl="0"/>
            <a:r>
              <a:rPr altLang="en-US" sz="2400" lang="zh-CN"/>
              <a:t>This equation gives a relation between the acceptance angle and the refractive indices of the core and the cladding.</a:t>
            </a:r>
          </a:p>
        </p:txBody>
      </p:sp>
      <p:sp>
        <p:nvSpPr>
          <p:cNvPr id="1048642" name=""/>
          <p:cNvSpPr txBox="1"/>
          <p:nvPr/>
        </p:nvSpPr>
        <p:spPr>
          <a:xfrm rot="0">
            <a:off x="533400" y="3284537"/>
            <a:ext cx="8229600" cy="83026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latinLnBrk="1" lvl="0"/>
            <a:r>
              <a:rPr altLang="en-US" sz="2400" lang="zh-CN"/>
              <a:t>The cone associated with the angle </a:t>
            </a:r>
            <a:r>
              <a:rPr sz="2400" i="1"/>
              <a:t>i</a:t>
            </a:r>
            <a:r>
              <a:rPr baseline="-25000" sz="2400"/>
              <a:t>max </a:t>
            </a:r>
            <a:r>
              <a:rPr sz="2400"/>
              <a:t>is called the acceptance cone.</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177"/>
                                        </p:tgtEl>
                                        <p:attrNameLst>
                                          <p:attrName>style.visibility</p:attrName>
                                        </p:attrNameLst>
                                      </p:cBhvr>
                                      <p:to>
                                        <p:strVal val="visible"/>
                                      </p:to>
                                    </p:set>
                                    <p:animEffect transition="in" filter="blinds(horizontal)">
                                      <p:cBhvr>
                                        <p:cTn dur="500" id="7"/>
                                        <p:tgtEl>
                                          <p:spTgt spid="2097177"/>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641"/>
                                        </p:tgtEl>
                                        <p:attrNameLst>
                                          <p:attrName>style.visibility</p:attrName>
                                        </p:attrNameLst>
                                      </p:cBhvr>
                                      <p:to>
                                        <p:strVal val="visible"/>
                                      </p:to>
                                    </p:set>
                                    <p:animEffect transition="in" filter="blinds(horizontal)">
                                      <p:cBhvr>
                                        <p:cTn dur="500" id="12"/>
                                        <p:tgtEl>
                                          <p:spTgt spid="1048641"/>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642"/>
                                        </p:tgtEl>
                                        <p:attrNameLst>
                                          <p:attrName>style.visibility</p:attrName>
                                        </p:attrNameLst>
                                      </p:cBhvr>
                                      <p:to>
                                        <p:strVal val="visible"/>
                                      </p:to>
                                    </p:set>
                                    <p:animEffect transition="in" filter="blinds(horizontal)">
                                      <p:cBhvr>
                                        <p:cTn dur="500" id="17"/>
                                        <p:tgtEl>
                                          <p:spTgt spid="1048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1" grpId="0" uiExpand="0" build="whole"/>
      <p:bldP spid="1048642" grpId="0" uiExpand="0" build="whole"/>
    </p:bldLst>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96" name=""/>
        <p:cNvGrpSpPr/>
        <p:nvPr/>
      </p:nvGrpSpPr>
      <p:grpSpPr>
        <a:xfrm rot="0">
          <a:off x="0" y="0"/>
          <a:ext cx="0" cy="0"/>
          <a:chOff x="0" y="0"/>
          <a:chExt cx="0" cy="0"/>
        </a:xfrm>
      </p:grpSpPr>
      <p:sp>
        <p:nvSpPr>
          <p:cNvPr id="1048643" name=""/>
          <p:cNvSpPr/>
          <p:nvPr>
            <p:ph type="title" sz="full" idx="0"/>
          </p:nvPr>
        </p:nvSpPr>
        <p:spPr>
          <a:xfrm rot="0">
            <a:off x="457200" y="-152400"/>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pPr lvl="0"/>
            <a:r>
              <a:rPr altLang="en-US" b="1" sz="3000" lang="en-US"/>
              <a:t>Numerical Aperture</a:t>
            </a:r>
          </a:p>
        </p:txBody>
      </p:sp>
      <p:sp>
        <p:nvSpPr>
          <p:cNvPr id="1048644" name=""/>
          <p:cNvSpPr txBox="1"/>
          <p:nvPr/>
        </p:nvSpPr>
        <p:spPr>
          <a:xfrm rot="0">
            <a:off x="457200" y="838200"/>
            <a:ext cx="8229600" cy="1570037"/>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latinLnBrk="1" lvl="0"/>
            <a:r>
              <a:rPr altLang="en-US" sz="2400" lang="zh-CN"/>
              <a:t>It is the measure of the light gathering capacity of the fibre and is defined as the product of sine of the acceptance angle and the refractive index of the medium to which the end faces of the fibre are exposed.</a:t>
            </a:r>
          </a:p>
        </p:txBody>
      </p:sp>
      <p:pic>
        <p:nvPicPr>
          <p:cNvPr id="2097178" name=""/>
          <p:cNvPicPr>
            <a:picLocks/>
          </p:cNvPicPr>
          <p:nvPr/>
        </p:nvPicPr>
        <p:blipFill>
          <a:blip xmlns:r="http://schemas.openxmlformats.org/officeDocument/2006/relationships" r:embed="rId1"/>
          <a:srcRect l="0" t="0" r="0" b="0"/>
          <a:stretch>
            <a:fillRect/>
          </a:stretch>
        </p:blipFill>
        <p:spPr>
          <a:xfrm rot="0">
            <a:off x="3106737" y="2667000"/>
            <a:ext cx="2479675" cy="576262"/>
          </a:xfrm>
          <a:prstGeom prst="rect"/>
          <a:noFill/>
          <a:ln>
            <a:noFill/>
          </a:ln>
        </p:spPr>
      </p:pic>
      <p:sp>
        <p:nvSpPr>
          <p:cNvPr id="1048645" name=""/>
          <p:cNvSpPr txBox="1"/>
          <p:nvPr/>
        </p:nvSpPr>
        <p:spPr>
          <a:xfrm rot="0">
            <a:off x="533400" y="3276600"/>
            <a:ext cx="8229600" cy="46196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r>
              <a:rPr altLang="en-US" sz="2400" lang="zh-CN"/>
              <a:t>Taking              for air, we get    </a:t>
            </a:r>
          </a:p>
        </p:txBody>
      </p:sp>
      <p:pic>
        <p:nvPicPr>
          <p:cNvPr id="2097179" name=""/>
          <p:cNvPicPr>
            <a:picLocks/>
          </p:cNvPicPr>
          <p:nvPr/>
        </p:nvPicPr>
        <p:blipFill>
          <a:blip xmlns:r="http://schemas.openxmlformats.org/officeDocument/2006/relationships" r:embed="rId2"/>
          <a:srcRect l="0" t="0" r="0" b="0"/>
          <a:stretch>
            <a:fillRect/>
          </a:stretch>
        </p:blipFill>
        <p:spPr>
          <a:xfrm rot="0">
            <a:off x="1560512" y="3233737"/>
            <a:ext cx="1030287" cy="576262"/>
          </a:xfrm>
          <a:prstGeom prst="rect"/>
          <a:noFill/>
          <a:ln>
            <a:noFill/>
          </a:ln>
        </p:spPr>
      </p:pic>
      <p:pic>
        <p:nvPicPr>
          <p:cNvPr id="2097180" name=""/>
          <p:cNvPicPr>
            <a:picLocks/>
          </p:cNvPicPr>
          <p:nvPr/>
        </p:nvPicPr>
        <p:blipFill>
          <a:blip xmlns:r="http://schemas.openxmlformats.org/officeDocument/2006/relationships" r:embed="rId3"/>
          <a:srcRect l="0" t="0" r="0" b="0"/>
          <a:stretch>
            <a:fillRect/>
          </a:stretch>
        </p:blipFill>
        <p:spPr>
          <a:xfrm rot="0">
            <a:off x="2384425" y="3810000"/>
            <a:ext cx="3925887" cy="703262"/>
          </a:xfrm>
          <a:prstGeom prst="rect"/>
          <a:noFill/>
          <a:ln>
            <a:noFill/>
          </a:ln>
        </p:spPr>
      </p:pic>
      <p:pic>
        <p:nvPicPr>
          <p:cNvPr id="2097181" name=""/>
          <p:cNvPicPr>
            <a:picLocks/>
          </p:cNvPicPr>
          <p:nvPr/>
        </p:nvPicPr>
        <p:blipFill>
          <a:blip xmlns:r="http://schemas.openxmlformats.org/officeDocument/2006/relationships" r:embed="rId4"/>
          <a:srcRect l="0" t="0" r="0" b="0"/>
          <a:stretch>
            <a:fillRect/>
          </a:stretch>
        </p:blipFill>
        <p:spPr>
          <a:xfrm rot="0">
            <a:off x="3100387" y="5029200"/>
            <a:ext cx="2157412" cy="1087437"/>
          </a:xfrm>
          <a:prstGeom prst="rect"/>
          <a:noFill/>
          <a:ln>
            <a:noFill/>
          </a:ln>
        </p:spPr>
      </p:pic>
      <p:sp>
        <p:nvSpPr>
          <p:cNvPr id="1048646" name=""/>
          <p:cNvSpPr txBox="1"/>
          <p:nvPr/>
        </p:nvSpPr>
        <p:spPr>
          <a:xfrm rot="0">
            <a:off x="457200" y="5284787"/>
            <a:ext cx="8229600" cy="46196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r>
              <a:rPr altLang="en-US" b="1" sz="2400" lang="zh-CN"/>
              <a:t>Relative index</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44"/>
                                        </p:tgtEl>
                                        <p:attrNameLst>
                                          <p:attrName>style.visibility</p:attrName>
                                        </p:attrNameLst>
                                      </p:cBhvr>
                                      <p:to>
                                        <p:strVal val="visible"/>
                                      </p:to>
                                    </p:set>
                                    <p:animEffect transition="in" filter="blinds(horizontal)">
                                      <p:cBhvr>
                                        <p:cTn dur="500" id="7"/>
                                        <p:tgtEl>
                                          <p:spTgt spid="1048644"/>
                                        </p:tgtEl>
                                      </p:cBhvr>
                                    </p:animEffect>
                                  </p:childTnLst>
                                </p:cTn>
                              </p:par>
                              <p:par>
                                <p:cTn fill="hold" id="8" nodeType="withEffect" presetClass="entr" presetID="3" presetSubtype="10">
                                  <p:stCondLst>
                                    <p:cond delay="0"/>
                                  </p:stCondLst>
                                  <p:childTnLst>
                                    <p:set>
                                      <p:cBhvr>
                                        <p:cTn dur="1" fill="hold" id="9">
                                          <p:stCondLst>
                                            <p:cond delay="0"/>
                                          </p:stCondLst>
                                        </p:cTn>
                                        <p:tgtEl>
                                          <p:spTgt spid="2097178"/>
                                        </p:tgtEl>
                                        <p:attrNameLst>
                                          <p:attrName>style.visibility</p:attrName>
                                        </p:attrNameLst>
                                      </p:cBhvr>
                                      <p:to>
                                        <p:strVal val="visible"/>
                                      </p:to>
                                    </p:set>
                                    <p:animEffect transition="in" filter="blinds(horizontal)">
                                      <p:cBhvr>
                                        <p:cTn dur="500" id="10"/>
                                        <p:tgtEl>
                                          <p:spTgt spid="2097178"/>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2097179"/>
                                        </p:tgtEl>
                                        <p:attrNameLst>
                                          <p:attrName>style.visibility</p:attrName>
                                        </p:attrNameLst>
                                      </p:cBhvr>
                                      <p:to>
                                        <p:strVal val="visible"/>
                                      </p:to>
                                    </p:set>
                                    <p:animEffect transition="in" filter="blinds(horizontal)">
                                      <p:cBhvr>
                                        <p:cTn dur="500" id="15"/>
                                        <p:tgtEl>
                                          <p:spTgt spid="2097179"/>
                                        </p:tgtEl>
                                      </p:cBhvr>
                                    </p:animEffect>
                                  </p:childTnLst>
                                </p:cTn>
                              </p:par>
                              <p:par>
                                <p:cTn fill="hold" grpId="0" id="16" nodeType="withEffect" presetClass="entr" presetID="3" presetSubtype="10">
                                  <p:stCondLst>
                                    <p:cond delay="0"/>
                                  </p:stCondLst>
                                  <p:childTnLst>
                                    <p:set>
                                      <p:cBhvr>
                                        <p:cTn dur="1" fill="hold" id="17">
                                          <p:stCondLst>
                                            <p:cond delay="0"/>
                                          </p:stCondLst>
                                        </p:cTn>
                                        <p:tgtEl>
                                          <p:spTgt spid="1048645"/>
                                        </p:tgtEl>
                                        <p:attrNameLst>
                                          <p:attrName>style.visibility</p:attrName>
                                        </p:attrNameLst>
                                      </p:cBhvr>
                                      <p:to>
                                        <p:strVal val="visible"/>
                                      </p:to>
                                    </p:set>
                                    <p:animEffect transition="in" filter="blinds(horizontal)">
                                      <p:cBhvr>
                                        <p:cTn dur="500" id="18"/>
                                        <p:tgtEl>
                                          <p:spTgt spid="1048645"/>
                                        </p:tgtEl>
                                      </p:cBhvr>
                                    </p:animEffect>
                                  </p:childTnLst>
                                </p:cTn>
                              </p:par>
                              <p:par>
                                <p:cTn fill="hold" id="19" nodeType="withEffect" presetClass="entr" presetID="3" presetSubtype="10">
                                  <p:stCondLst>
                                    <p:cond delay="0"/>
                                  </p:stCondLst>
                                  <p:childTnLst>
                                    <p:set>
                                      <p:cBhvr>
                                        <p:cTn dur="1" fill="hold" id="20">
                                          <p:stCondLst>
                                            <p:cond delay="0"/>
                                          </p:stCondLst>
                                        </p:cTn>
                                        <p:tgtEl>
                                          <p:spTgt spid="2097180"/>
                                        </p:tgtEl>
                                        <p:attrNameLst>
                                          <p:attrName>style.visibility</p:attrName>
                                        </p:attrNameLst>
                                      </p:cBhvr>
                                      <p:to>
                                        <p:strVal val="visible"/>
                                      </p:to>
                                    </p:set>
                                    <p:animEffect transition="in" filter="blinds(horizontal)">
                                      <p:cBhvr>
                                        <p:cTn dur="500" id="21"/>
                                        <p:tgtEl>
                                          <p:spTgt spid="2097180"/>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fill="hold" grpId="0" id="24" nodeType="clickEffect" presetClass="entr" presetID="3" presetSubtype="10">
                                  <p:stCondLst>
                                    <p:cond delay="0"/>
                                  </p:stCondLst>
                                  <p:childTnLst>
                                    <p:set>
                                      <p:cBhvr>
                                        <p:cTn dur="1" fill="hold" id="25">
                                          <p:stCondLst>
                                            <p:cond delay="0"/>
                                          </p:stCondLst>
                                        </p:cTn>
                                        <p:tgtEl>
                                          <p:spTgt spid="1048646"/>
                                        </p:tgtEl>
                                        <p:attrNameLst>
                                          <p:attrName>style.visibility</p:attrName>
                                        </p:attrNameLst>
                                      </p:cBhvr>
                                      <p:to>
                                        <p:strVal val="visible"/>
                                      </p:to>
                                    </p:set>
                                    <p:animEffect transition="in" filter="blinds(horizontal)">
                                      <p:cBhvr>
                                        <p:cTn dur="500" id="26"/>
                                        <p:tgtEl>
                                          <p:spTgt spid="1048646"/>
                                        </p:tgtEl>
                                      </p:cBhvr>
                                    </p:animEffect>
                                  </p:childTnLst>
                                </p:cTn>
                              </p:par>
                              <p:par>
                                <p:cTn fill="hold" id="27" nodeType="withEffect" presetClass="entr" presetID="3" presetSubtype="10">
                                  <p:stCondLst>
                                    <p:cond delay="0"/>
                                  </p:stCondLst>
                                  <p:childTnLst>
                                    <p:set>
                                      <p:cBhvr>
                                        <p:cTn dur="1" fill="hold" id="28">
                                          <p:stCondLst>
                                            <p:cond delay="0"/>
                                          </p:stCondLst>
                                        </p:cTn>
                                        <p:tgtEl>
                                          <p:spTgt spid="2097181"/>
                                        </p:tgtEl>
                                        <p:attrNameLst>
                                          <p:attrName>style.visibility</p:attrName>
                                        </p:attrNameLst>
                                      </p:cBhvr>
                                      <p:to>
                                        <p:strVal val="visible"/>
                                      </p:to>
                                    </p:set>
                                    <p:animEffect transition="in" filter="blinds(horizontal)">
                                      <p:cBhvr>
                                        <p:cTn dur="500" id="29"/>
                                        <p:tgtEl>
                                          <p:spTgt spid="2097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4" grpId="0" uiExpand="0" build="whole"/>
      <p:bldP spid="1048645" grpId="0" uiExpand="0" build="whole"/>
      <p:bldP spid="1048646" grpId="0" uiExpand="0" build="whole"/>
    </p:bldLst>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97" name=""/>
        <p:cNvGrpSpPr/>
        <p:nvPr/>
      </p:nvGrpSpPr>
      <p:grpSpPr>
        <a:xfrm rot="0">
          <a:off x="0" y="0"/>
          <a:ext cx="0" cy="0"/>
          <a:chOff x="0" y="0"/>
          <a:chExt cx="0" cy="0"/>
        </a:xfrm>
      </p:grpSpPr>
      <p:sp>
        <p:nvSpPr>
          <p:cNvPr id="1048647" name=""/>
          <p:cNvSpPr txBox="1"/>
          <p:nvPr/>
        </p:nvSpPr>
        <p:spPr>
          <a:xfrm rot="0">
            <a:off x="609600" y="0"/>
            <a:ext cx="7848600" cy="64611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3600" lang="zh-CN"/>
              <a:t>V Number</a:t>
            </a:r>
          </a:p>
        </p:txBody>
      </p:sp>
      <p:sp>
        <p:nvSpPr>
          <p:cNvPr id="1048648" name=""/>
          <p:cNvSpPr txBox="1"/>
          <p:nvPr/>
        </p:nvSpPr>
        <p:spPr>
          <a:xfrm rot="0">
            <a:off x="381000" y="685800"/>
            <a:ext cx="8458200" cy="1570037"/>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latinLnBrk="1" lvl="0"/>
            <a:r>
              <a:rPr altLang="en-US" sz="2400" lang="zh-CN"/>
              <a:t>The number of modes of multimode fiber cable depends on the wavelength of light, core diameter and material composition. This can be determined by the Normalized frequency parameter (V) or mode volume no. </a:t>
            </a:r>
          </a:p>
        </p:txBody>
      </p:sp>
      <p:sp>
        <p:nvSpPr>
          <p:cNvPr id="1048649" name=""/>
          <p:cNvSpPr/>
          <p:nvPr/>
        </p:nvSpPr>
        <p:spPr>
          <a:xfrm rot="0">
            <a:off x="381000" y="3276600"/>
            <a:ext cx="8382000" cy="1200150"/>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0"/>
              </a:spcBef>
              <a:buFontTx/>
              <a:buNone/>
            </a:pPr>
            <a:r>
              <a:rPr altLang="en-US" sz="2400" lang="en-US">
                <a:ea typeface="Arial" pitchFamily="0" charset="0"/>
              </a:rPr>
              <a:t>Where ,   r = radius of fiber core;    </a:t>
            </a:r>
          </a:p>
          <a:p>
            <a:pPr eaLnBrk="1" hangingPunct="1" indent="0" latinLnBrk="1" lvl="0" marL="0">
              <a:spcBef>
                <a:spcPct val="0"/>
              </a:spcBef>
              <a:buFontTx/>
              <a:buNone/>
            </a:pPr>
            <a:r>
              <a:rPr altLang="en-US" sz="2400" lang="en-US">
                <a:ea typeface="Arial" pitchFamily="0" charset="0"/>
              </a:rPr>
              <a:t> λ = wavelength of light </a:t>
            </a:r>
          </a:p>
          <a:p>
            <a:pPr eaLnBrk="1" hangingPunct="1" indent="0" latinLnBrk="1" lvl="0" marL="0">
              <a:spcBef>
                <a:spcPct val="0"/>
              </a:spcBef>
              <a:buFontTx/>
              <a:buNone/>
            </a:pPr>
            <a:r>
              <a:rPr altLang="en-US" sz="2400" lang="en-US">
                <a:ea typeface="Arial" pitchFamily="0" charset="0"/>
              </a:rPr>
              <a:t>NA=numerical aperture</a:t>
            </a:r>
          </a:p>
        </p:txBody>
      </p:sp>
      <p:pic>
        <p:nvPicPr>
          <p:cNvPr id="2097182" name=""/>
          <p:cNvPicPr>
            <a:picLocks/>
          </p:cNvPicPr>
          <p:nvPr/>
        </p:nvPicPr>
        <p:blipFill>
          <a:blip xmlns:r="http://schemas.openxmlformats.org/officeDocument/2006/relationships" r:embed="rId1"/>
          <a:srcRect l="0" t="0" r="0" b="0"/>
          <a:stretch>
            <a:fillRect/>
          </a:stretch>
        </p:blipFill>
        <p:spPr>
          <a:xfrm rot="0">
            <a:off x="1524000" y="5410200"/>
            <a:ext cx="1830387" cy="912812"/>
          </a:xfrm>
          <a:prstGeom prst="rect"/>
          <a:noFill/>
          <a:ln>
            <a:noFill/>
          </a:ln>
        </p:spPr>
      </p:pic>
      <p:pic>
        <p:nvPicPr>
          <p:cNvPr id="2097183" name=""/>
          <p:cNvPicPr>
            <a:picLocks/>
          </p:cNvPicPr>
          <p:nvPr/>
        </p:nvPicPr>
        <p:blipFill>
          <a:blip xmlns:r="http://schemas.openxmlformats.org/officeDocument/2006/relationships" r:embed="rId2"/>
          <a:srcRect l="0" t="0" r="0" b="0"/>
          <a:stretch>
            <a:fillRect/>
          </a:stretch>
        </p:blipFill>
        <p:spPr>
          <a:xfrm rot="0">
            <a:off x="5867400" y="5410200"/>
            <a:ext cx="1614487" cy="933450"/>
          </a:xfrm>
          <a:prstGeom prst="rect"/>
          <a:noFill/>
          <a:ln>
            <a:noFill/>
          </a:ln>
        </p:spPr>
      </p:pic>
      <p:sp>
        <p:nvSpPr>
          <p:cNvPr id="1048650" name=""/>
          <p:cNvSpPr txBox="1"/>
          <p:nvPr/>
        </p:nvSpPr>
        <p:spPr>
          <a:xfrm rot="0">
            <a:off x="1295400" y="6248400"/>
            <a:ext cx="2895600" cy="46196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0"/>
              </a:spcBef>
              <a:buFontTx/>
              <a:buNone/>
            </a:pPr>
            <a:r>
              <a:rPr altLang="en-US" sz="2400" lang="en-US">
                <a:ea typeface="Arial" pitchFamily="0" charset="0"/>
              </a:rPr>
              <a:t>For Step-index</a:t>
            </a:r>
          </a:p>
        </p:txBody>
      </p:sp>
      <p:sp>
        <p:nvSpPr>
          <p:cNvPr id="1048651" name=""/>
          <p:cNvSpPr txBox="1"/>
          <p:nvPr/>
        </p:nvSpPr>
        <p:spPr>
          <a:xfrm rot="0">
            <a:off x="5638800" y="6248400"/>
            <a:ext cx="2819400" cy="46196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0"/>
              </a:spcBef>
              <a:buFontTx/>
              <a:buNone/>
            </a:pPr>
            <a:r>
              <a:rPr altLang="en-US" sz="2400" lang="en-US">
                <a:ea typeface="Arial" pitchFamily="0" charset="0"/>
              </a:rPr>
              <a:t>For Graded-index</a:t>
            </a:r>
          </a:p>
        </p:txBody>
      </p:sp>
      <p:pic>
        <p:nvPicPr>
          <p:cNvPr id="2097184" name=""/>
          <p:cNvPicPr>
            <a:picLocks/>
          </p:cNvPicPr>
          <p:nvPr/>
        </p:nvPicPr>
        <p:blipFill>
          <a:blip xmlns:r="http://schemas.openxmlformats.org/officeDocument/2006/relationships" r:embed="rId3"/>
          <a:srcRect l="0" t="0" r="0" b="0"/>
          <a:stretch>
            <a:fillRect/>
          </a:stretch>
        </p:blipFill>
        <p:spPr>
          <a:xfrm rot="0">
            <a:off x="2111375" y="2286000"/>
            <a:ext cx="4471987" cy="990600"/>
          </a:xfrm>
          <a:prstGeom prst="rect"/>
          <a:noFill/>
          <a:ln>
            <a:noFill/>
          </a:ln>
        </p:spPr>
      </p:pic>
      <p:sp>
        <p:nvSpPr>
          <p:cNvPr id="1048652" name=""/>
          <p:cNvSpPr/>
          <p:nvPr/>
        </p:nvSpPr>
        <p:spPr>
          <a:xfrm rot="0">
            <a:off x="166687" y="4724400"/>
            <a:ext cx="8534400" cy="46196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0"/>
              </a:spcBef>
              <a:buFontTx/>
              <a:buNone/>
            </a:pPr>
            <a:r>
              <a:rPr altLang="en-US" sz="2400" lang="en-US">
                <a:ea typeface="Arial" pitchFamily="0" charset="0"/>
              </a:rPr>
              <a:t> Mathematically, the number of modes for a  fiber is given by:</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184"/>
                                        </p:tgtEl>
                                        <p:attrNameLst>
                                          <p:attrName>style.visibility</p:attrName>
                                        </p:attrNameLst>
                                      </p:cBhvr>
                                      <p:to>
                                        <p:strVal val="visible"/>
                                      </p:to>
                                    </p:set>
                                    <p:animEffect transition="in" filter="blinds(horizontal)">
                                      <p:cBhvr>
                                        <p:cTn dur="500" id="7"/>
                                        <p:tgtEl>
                                          <p:spTgt spid="2097184"/>
                                        </p:tgtEl>
                                      </p:cBhvr>
                                    </p:animEffect>
                                  </p:childTnLst>
                                </p:cTn>
                              </p:par>
                              <p:par>
                                <p:cTn fill="hold" grpId="0" id="8" nodeType="withEffect" presetClass="entr" presetID="3" presetSubtype="10">
                                  <p:stCondLst>
                                    <p:cond delay="0"/>
                                  </p:stCondLst>
                                  <p:childTnLst>
                                    <p:set>
                                      <p:cBhvr>
                                        <p:cTn dur="1" fill="hold" id="9">
                                          <p:stCondLst>
                                            <p:cond delay="0"/>
                                          </p:stCondLst>
                                        </p:cTn>
                                        <p:tgtEl>
                                          <p:spTgt spid="1048649"/>
                                        </p:tgtEl>
                                        <p:attrNameLst>
                                          <p:attrName>style.visibility</p:attrName>
                                        </p:attrNameLst>
                                      </p:cBhvr>
                                      <p:to>
                                        <p:strVal val="visible"/>
                                      </p:to>
                                    </p:set>
                                    <p:animEffect transition="in" filter="blinds(horizontal)">
                                      <p:cBhvr>
                                        <p:cTn dur="500" id="10"/>
                                        <p:tgtEl>
                                          <p:spTgt spid="1048649"/>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3" presetSubtype="10">
                                  <p:stCondLst>
                                    <p:cond delay="0"/>
                                  </p:stCondLst>
                                  <p:childTnLst>
                                    <p:set>
                                      <p:cBhvr>
                                        <p:cTn dur="1" fill="hold" id="14">
                                          <p:stCondLst>
                                            <p:cond delay="0"/>
                                          </p:stCondLst>
                                        </p:cTn>
                                        <p:tgtEl>
                                          <p:spTgt spid="1048652"/>
                                        </p:tgtEl>
                                        <p:attrNameLst>
                                          <p:attrName>style.visibility</p:attrName>
                                        </p:attrNameLst>
                                      </p:cBhvr>
                                      <p:to>
                                        <p:strVal val="visible"/>
                                      </p:to>
                                    </p:set>
                                    <p:animEffect transition="in" filter="blinds(horizontal)">
                                      <p:cBhvr>
                                        <p:cTn dur="500" id="15"/>
                                        <p:tgtEl>
                                          <p:spTgt spid="1048652"/>
                                        </p:tgtEl>
                                      </p:cBhvr>
                                    </p:animEffect>
                                  </p:childTnLst>
                                </p:cTn>
                              </p:par>
                              <p:par>
                                <p:cTn fill="hold" id="16" nodeType="withEffect" presetClass="entr" presetID="3" presetSubtype="10">
                                  <p:stCondLst>
                                    <p:cond delay="0"/>
                                  </p:stCondLst>
                                  <p:childTnLst>
                                    <p:set>
                                      <p:cBhvr>
                                        <p:cTn dur="1" fill="hold" id="17">
                                          <p:stCondLst>
                                            <p:cond delay="0"/>
                                          </p:stCondLst>
                                        </p:cTn>
                                        <p:tgtEl>
                                          <p:spTgt spid="2097182"/>
                                        </p:tgtEl>
                                        <p:attrNameLst>
                                          <p:attrName>style.visibility</p:attrName>
                                        </p:attrNameLst>
                                      </p:cBhvr>
                                      <p:to>
                                        <p:strVal val="visible"/>
                                      </p:to>
                                    </p:set>
                                    <p:animEffect transition="in" filter="blinds(horizontal)">
                                      <p:cBhvr>
                                        <p:cTn dur="500" id="18"/>
                                        <p:tgtEl>
                                          <p:spTgt spid="2097182"/>
                                        </p:tgtEl>
                                      </p:cBhvr>
                                    </p:animEffect>
                                  </p:childTnLst>
                                </p:cTn>
                              </p:par>
                              <p:par>
                                <p:cTn fill="hold" grpId="0" id="19" nodeType="withEffect" presetClass="entr" presetID="3" presetSubtype="10">
                                  <p:stCondLst>
                                    <p:cond delay="0"/>
                                  </p:stCondLst>
                                  <p:childTnLst>
                                    <p:set>
                                      <p:cBhvr>
                                        <p:cTn dur="1" fill="hold" id="20">
                                          <p:stCondLst>
                                            <p:cond delay="0"/>
                                          </p:stCondLst>
                                        </p:cTn>
                                        <p:tgtEl>
                                          <p:spTgt spid="1048650"/>
                                        </p:tgtEl>
                                        <p:attrNameLst>
                                          <p:attrName>style.visibility</p:attrName>
                                        </p:attrNameLst>
                                      </p:cBhvr>
                                      <p:to>
                                        <p:strVal val="visible"/>
                                      </p:to>
                                    </p:set>
                                    <p:animEffect transition="in" filter="blinds(horizontal)">
                                      <p:cBhvr>
                                        <p:cTn dur="500" id="21"/>
                                        <p:tgtEl>
                                          <p:spTgt spid="1048650"/>
                                        </p:tgtEl>
                                      </p:cBhvr>
                                    </p:animEffect>
                                  </p:childTnLst>
                                </p:cTn>
                              </p:par>
                              <p:par>
                                <p:cTn fill="hold" grpId="0" id="22" nodeType="withEffect" presetClass="entr" presetID="3" presetSubtype="10">
                                  <p:stCondLst>
                                    <p:cond delay="0"/>
                                  </p:stCondLst>
                                  <p:childTnLst>
                                    <p:set>
                                      <p:cBhvr>
                                        <p:cTn dur="1" fill="hold" id="23">
                                          <p:stCondLst>
                                            <p:cond delay="0"/>
                                          </p:stCondLst>
                                        </p:cTn>
                                        <p:tgtEl>
                                          <p:spTgt spid="1048651"/>
                                        </p:tgtEl>
                                        <p:attrNameLst>
                                          <p:attrName>style.visibility</p:attrName>
                                        </p:attrNameLst>
                                      </p:cBhvr>
                                      <p:to>
                                        <p:strVal val="visible"/>
                                      </p:to>
                                    </p:set>
                                    <p:animEffect transition="in" filter="blinds(horizontal)">
                                      <p:cBhvr>
                                        <p:cTn dur="500" id="24"/>
                                        <p:tgtEl>
                                          <p:spTgt spid="1048651"/>
                                        </p:tgtEl>
                                      </p:cBhvr>
                                    </p:animEffect>
                                  </p:childTnLst>
                                </p:cTn>
                              </p:par>
                              <p:par>
                                <p:cTn fill="hold" id="25" nodeType="withEffect" presetClass="entr" presetID="3" presetSubtype="10">
                                  <p:stCondLst>
                                    <p:cond delay="0"/>
                                  </p:stCondLst>
                                  <p:childTnLst>
                                    <p:set>
                                      <p:cBhvr>
                                        <p:cTn dur="1" fill="hold" id="26">
                                          <p:stCondLst>
                                            <p:cond delay="0"/>
                                          </p:stCondLst>
                                        </p:cTn>
                                        <p:tgtEl>
                                          <p:spTgt spid="2097183"/>
                                        </p:tgtEl>
                                        <p:attrNameLst>
                                          <p:attrName>style.visibility</p:attrName>
                                        </p:attrNameLst>
                                      </p:cBhvr>
                                      <p:to>
                                        <p:strVal val="visible"/>
                                      </p:to>
                                    </p:set>
                                    <p:animEffect transition="in" filter="blinds(horizontal)">
                                      <p:cBhvr>
                                        <p:cTn dur="500" id="27"/>
                                        <p:tgtEl>
                                          <p:spTgt spid="2097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9" grpId="0" uiExpand="0" build="whole"/>
      <p:bldP spid="1048650" grpId="0" uiExpand="0" build="whole"/>
      <p:bldP spid="1048651" grpId="0" uiExpand="0" build="whole"/>
      <p:bldP spid="1048652" grpId="0" uiExpand="0" build="whole"/>
    </p:bldLst>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98" name=""/>
        <p:cNvGrpSpPr/>
        <p:nvPr/>
      </p:nvGrpSpPr>
      <p:grpSpPr>
        <a:xfrm rot="0">
          <a:off x="0" y="0"/>
          <a:ext cx="0" cy="0"/>
          <a:chOff x="0" y="0"/>
          <a:chExt cx="0" cy="0"/>
        </a:xfrm>
      </p:grpSpPr>
      <p:sp>
        <p:nvSpPr>
          <p:cNvPr id="1048653"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r>
              <a:rPr altLang="en-US" lang="en-US"/>
              <a:t>Cut off wavelength</a:t>
            </a:r>
          </a:p>
        </p:txBody>
      </p:sp>
      <p:sp>
        <p:nvSpPr>
          <p:cNvPr id="1048654"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indent="0" lvl="0" marL="0">
              <a:buFontTx/>
              <a:buNone/>
            </a:pPr>
            <a:r>
              <a:rPr altLang="en-US" lang="zh-CN"/>
              <a:t>NOTE:</a:t>
            </a:r>
          </a:p>
          <a:p>
            <a:pPr eaLnBrk="1" hangingPunct="1" indent="0" latinLnBrk="1" lvl="0" marL="0">
              <a:spcBef>
                <a:spcPct val="0"/>
              </a:spcBef>
              <a:buFontTx/>
              <a:buNone/>
            </a:pPr>
            <a:r>
              <a:rPr altLang="en-US" lang="en-US"/>
              <a:t>1. For a single mode fiber, V &lt; 2.405 </a:t>
            </a:r>
          </a:p>
          <a:p>
            <a:pPr eaLnBrk="1" hangingPunct="1" indent="0" latinLnBrk="1" lvl="0" marL="0">
              <a:spcBef>
                <a:spcPct val="0"/>
              </a:spcBef>
              <a:buFontTx/>
              <a:buNone/>
            </a:pPr>
            <a:r>
              <a:rPr altLang="en-US" lang="en-US"/>
              <a:t>2. For multimode fiber, V &gt; 2.405</a:t>
            </a:r>
          </a:p>
          <a:p>
            <a:pPr indent="0" lvl="0" marL="0">
              <a:buFontTx/>
              <a:buNone/>
            </a:pPr>
            <a:r>
              <a:rPr altLang="en-US" lang="zh-CN"/>
              <a:t>3. Cut off wavelength is wavelength corresponding to V=2.405</a:t>
            </a:r>
          </a:p>
          <a:p>
            <a:pPr indent="0" lvl="0" marL="0">
              <a:buFontTx/>
              <a:buNone/>
            </a:pPr>
            <a:endParaRPr altLang="en-US" lang="zh-CN"/>
          </a:p>
          <a:p>
            <a:pPr indent="0" lvl="0" marL="0">
              <a:buFontTx/>
              <a:buNone/>
            </a:pPr>
            <a:endParaRPr altLang="en-US" lang="zh-CN"/>
          </a:p>
          <a:p>
            <a:pPr indent="0" lvl="0" marL="0">
              <a:buFontTx/>
              <a:buNone/>
            </a:pPr>
            <a:endParaRPr altLang="en-US" lang="zh-CN"/>
          </a:p>
        </p:txBody>
      </p:sp>
      <p:pic>
        <p:nvPicPr>
          <p:cNvPr id="2097185" name=""/>
          <p:cNvPicPr>
            <a:picLocks/>
          </p:cNvPicPr>
          <p:nvPr/>
        </p:nvPicPr>
        <p:blipFill>
          <a:blip xmlns:r="http://schemas.openxmlformats.org/officeDocument/2006/relationships" r:embed="rId1"/>
          <a:srcRect l="0" t="0" r="0" b="0"/>
          <a:stretch>
            <a:fillRect/>
          </a:stretch>
        </p:blipFill>
        <p:spPr>
          <a:xfrm rot="0">
            <a:off x="2506662" y="4343400"/>
            <a:ext cx="4283075" cy="1143000"/>
          </a:xfrm>
          <a:prstGeom prst="rect"/>
          <a:noFill/>
          <a:ln>
            <a:noFill/>
          </a:ln>
        </p:spPr>
      </p:pic>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73" name=""/>
        <p:cNvGrpSpPr/>
        <p:nvPr/>
      </p:nvGrpSpPr>
      <p:grpSpPr>
        <a:xfrm rot="0">
          <a:off x="0" y="0"/>
          <a:ext cx="0" cy="0"/>
          <a:chOff x="0" y="0"/>
          <a:chExt cx="0" cy="0"/>
        </a:xfrm>
      </p:grpSpPr>
      <p:sp>
        <p:nvSpPr>
          <p:cNvPr id="1048585" name=""/>
          <p:cNvSpPr txBox="1"/>
          <p:nvPr/>
        </p:nvSpPr>
        <p:spPr>
          <a:xfrm rot="0">
            <a:off x="533400" y="231775"/>
            <a:ext cx="8229600" cy="758825"/>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lvl="0">
              <a:lnSpc>
                <a:spcPct val="105000"/>
              </a:lnSpc>
              <a:spcBef>
                <a:spcPct val="20000"/>
              </a:spcBef>
            </a:pPr>
            <a:r>
              <a:rPr altLang="en-US" b="1" sz="3600" lang="zh-CN">
                <a:solidFill>
                  <a:schemeClr val="lt2"/>
                </a:solidFill>
              </a:rPr>
              <a:t>Optical Fibre</a:t>
            </a:r>
          </a:p>
        </p:txBody>
      </p:sp>
      <p:sp>
        <p:nvSpPr>
          <p:cNvPr id="1048586" name=""/>
          <p:cNvSpPr/>
          <p:nvPr/>
        </p:nvSpPr>
        <p:spPr>
          <a:xfrm rot="0">
            <a:off x="304800" y="1608137"/>
            <a:ext cx="8229600" cy="83026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latinLnBrk="1" lvl="0"/>
            <a:r>
              <a:rPr altLang="en-US" b="1" sz="2400" lang="zh-CN"/>
              <a:t>Optical Fibre is  an optical transmission device which works on the principle of total internal reflection.</a:t>
            </a:r>
          </a:p>
        </p:txBody>
      </p:sp>
      <p:sp>
        <p:nvSpPr>
          <p:cNvPr id="1048587" name=""/>
          <p:cNvSpPr/>
          <p:nvPr/>
        </p:nvSpPr>
        <p:spPr>
          <a:xfrm rot="0">
            <a:off x="381000" y="3535362"/>
            <a:ext cx="8229600" cy="1570037"/>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latinLnBrk="1" lvl="0"/>
            <a:r>
              <a:rPr altLang="en-US" b="1" sz="2400" lang="zh-CN"/>
              <a:t>When a light signal is directed at one end of the fibre at a suitable angle, it undergoes repeated total internal reflection along the length of the fibre and finally comes out at the other end.</a:t>
            </a:r>
          </a:p>
        </p:txBody>
      </p:sp>
      <p:sp>
        <p:nvSpPr>
          <p:cNvPr id="1048588" name=""/>
          <p:cNvSpPr txBox="1"/>
          <p:nvPr/>
        </p:nvSpPr>
        <p:spPr>
          <a:xfrm rot="0">
            <a:off x="533400" y="2593975"/>
            <a:ext cx="8229600" cy="758825"/>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lvl="0">
              <a:lnSpc>
                <a:spcPct val="105000"/>
              </a:lnSpc>
              <a:spcBef>
                <a:spcPct val="20000"/>
              </a:spcBef>
            </a:pPr>
            <a:r>
              <a:rPr altLang="en-US" b="1" sz="3600" lang="zh-CN">
                <a:solidFill>
                  <a:schemeClr val="lt2"/>
                </a:solidFill>
              </a:rPr>
              <a:t>Principle of Optical Fibre</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588"/>
                                        </p:tgtEl>
                                        <p:attrNameLst>
                                          <p:attrName>style.visibility</p:attrName>
                                        </p:attrNameLst>
                                      </p:cBhvr>
                                      <p:to>
                                        <p:strVal val="visible"/>
                                      </p:to>
                                    </p:set>
                                    <p:animEffect transition="in" filter="blinds(horizontal)">
                                      <p:cBhvr>
                                        <p:cTn dur="500" id="7"/>
                                        <p:tgtEl>
                                          <p:spTgt spid="1048588"/>
                                        </p:tgtEl>
                                      </p:cBhvr>
                                    </p:animEffect>
                                  </p:childTnLst>
                                </p:cTn>
                              </p:par>
                              <p:par>
                                <p:cTn fill="hold" grpId="0" id="8" nodeType="withEffect" presetClass="entr" presetID="3" presetSubtype="10">
                                  <p:stCondLst>
                                    <p:cond delay="0"/>
                                  </p:stCondLst>
                                  <p:childTnLst>
                                    <p:set>
                                      <p:cBhvr>
                                        <p:cTn dur="1" fill="hold" id="9">
                                          <p:stCondLst>
                                            <p:cond delay="0"/>
                                          </p:stCondLst>
                                        </p:cTn>
                                        <p:tgtEl>
                                          <p:spTgt spid="1048587"/>
                                        </p:tgtEl>
                                        <p:attrNameLst>
                                          <p:attrName>style.visibility</p:attrName>
                                        </p:attrNameLst>
                                      </p:cBhvr>
                                      <p:to>
                                        <p:strVal val="visible"/>
                                      </p:to>
                                    </p:set>
                                    <p:animEffect transition="in" filter="blinds(horizontal)">
                                      <p:cBhvr>
                                        <p:cTn dur="500" id="10"/>
                                        <p:tgtEl>
                                          <p:spTgt spid="1048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7" grpId="0" uiExpand="0" build="whole"/>
      <p:bldP spid="1048588" grpId="0" uiExpand="0" build="whole"/>
    </p:bldLst>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99" name=""/>
        <p:cNvGrpSpPr/>
        <p:nvPr/>
      </p:nvGrpSpPr>
      <p:grpSpPr>
        <a:xfrm rot="0">
          <a:off x="0" y="0"/>
          <a:ext cx="0" cy="0"/>
          <a:chOff x="0" y="0"/>
          <a:chExt cx="0" cy="0"/>
        </a:xfrm>
      </p:grpSpPr>
      <p:sp>
        <p:nvSpPr>
          <p:cNvPr id="1048655" name=""/>
          <p:cNvSpPr txBox="1"/>
          <p:nvPr/>
        </p:nvSpPr>
        <p:spPr>
          <a:xfrm rot="0">
            <a:off x="1295400" y="304800"/>
            <a:ext cx="7848600" cy="64611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3600" lang="zh-CN"/>
              <a:t>ATTENUATION</a:t>
            </a:r>
          </a:p>
        </p:txBody>
      </p:sp>
      <p:sp>
        <p:nvSpPr>
          <p:cNvPr id="1048656" name=""/>
          <p:cNvSpPr txBox="1"/>
          <p:nvPr/>
        </p:nvSpPr>
        <p:spPr>
          <a:xfrm rot="0">
            <a:off x="381000" y="990600"/>
            <a:ext cx="8458200" cy="3416300"/>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latinLnBrk="1" lvl="0"/>
            <a:r>
              <a:rPr altLang="en-US" sz="2400" lang="zh-CN"/>
              <a:t>Attenuation or transmission loss is the loss of optical power as light travels down a fiber. It is due to impurities in glass fiber or due to absorption of fiber.</a:t>
            </a:r>
          </a:p>
          <a:p>
            <a:pPr algn="just" eaLnBrk="1" hangingPunct="1" latinLnBrk="1" lvl="0"/>
            <a:endParaRPr altLang="en-US" sz="2400" lang="zh-CN"/>
          </a:p>
          <a:p>
            <a:pPr algn="just" eaLnBrk="1" hangingPunct="1" latinLnBrk="1" lvl="0"/>
            <a:r>
              <a:rPr altLang="en-US" sz="2400" lang="zh-CN"/>
              <a:t>The decrease in signal strength along a fiber optic waveguide caused by absorption and scattering is known as attenuation. </a:t>
            </a:r>
          </a:p>
          <a:p>
            <a:pPr algn="just" eaLnBrk="1" hangingPunct="1" latinLnBrk="1" lvl="0"/>
            <a:endParaRPr altLang="en-US" sz="2400" lang="zh-CN"/>
          </a:p>
          <a:p>
            <a:pPr algn="just" eaLnBrk="1" hangingPunct="1" latinLnBrk="1" lvl="0"/>
            <a:r>
              <a:rPr altLang="en-US" sz="2400" lang="zh-CN"/>
              <a:t>Attenuation cofficient </a:t>
            </a:r>
            <a:r>
              <a:rPr altLang="en-US" sz="2400" lang="zh-CN"/>
              <a:t>is usually expressed in dB/km</a:t>
            </a:r>
          </a:p>
        </p:txBody>
      </p:sp>
      <p:sp>
        <p:nvSpPr>
          <p:cNvPr id="1048657" name=""/>
          <p:cNvSpPr/>
          <p:nvPr/>
        </p:nvSpPr>
        <p:spPr>
          <a:xfrm rot="0">
            <a:off x="152400" y="4419600"/>
            <a:ext cx="9144000" cy="738187"/>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0"/>
              </a:spcBef>
              <a:buFontTx/>
              <a:buNone/>
            </a:pPr>
            <a:r>
              <a:rPr altLang="en-US" sz="2400" lang="en-US">
                <a:ea typeface="Arial" pitchFamily="0" charset="0"/>
              </a:rPr>
              <a:t>Since attenuation is the loss, therefore, it is always expressed as  </a:t>
            </a:r>
          </a:p>
          <a:p>
            <a:pPr eaLnBrk="1" hangingPunct="1" indent="0" latinLnBrk="1" lvl="0" marL="0">
              <a:spcBef>
                <a:spcPct val="0"/>
              </a:spcBef>
              <a:buFontTx/>
              <a:buNone/>
            </a:pPr>
            <a:endParaRPr sz="1800">
              <a:ea typeface="Arial" pitchFamily="0" charset="0"/>
            </a:endParaRPr>
          </a:p>
        </p:txBody>
      </p:sp>
      <p:pic>
        <p:nvPicPr>
          <p:cNvPr id="2097186" name=""/>
          <p:cNvPicPr>
            <a:picLocks/>
          </p:cNvPicPr>
          <p:nvPr/>
        </p:nvPicPr>
        <p:blipFill>
          <a:blip xmlns:r="http://schemas.openxmlformats.org/officeDocument/2006/relationships" r:embed="rId1"/>
          <a:srcRect l="0" t="0" r="0" b="0"/>
          <a:stretch>
            <a:fillRect/>
          </a:stretch>
        </p:blipFill>
        <p:spPr>
          <a:xfrm rot="0">
            <a:off x="1447800" y="4953000"/>
            <a:ext cx="2413000" cy="971550"/>
          </a:xfrm>
          <a:prstGeom prst="rect"/>
          <a:noFill/>
          <a:ln>
            <a:noFill/>
          </a:ln>
        </p:spPr>
      </p:pic>
      <p:sp>
        <p:nvSpPr>
          <p:cNvPr id="1048658" name=""/>
          <p:cNvSpPr/>
          <p:nvPr/>
        </p:nvSpPr>
        <p:spPr>
          <a:xfrm rot="0">
            <a:off x="685800" y="5943600"/>
            <a:ext cx="7924800" cy="46196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latinLnBrk="1" lvl="0"/>
            <a:r>
              <a:rPr altLang="en-US" sz="2400" lang="zh-CN"/>
              <a:t>where α is the attenuation coefficient of the fiber  </a:t>
            </a:r>
          </a:p>
        </p:txBody>
      </p:sp>
      <p:pic>
        <p:nvPicPr>
          <p:cNvPr id="2097187" name=""/>
          <p:cNvPicPr>
            <a:picLocks/>
          </p:cNvPicPr>
          <p:nvPr/>
        </p:nvPicPr>
        <p:blipFill>
          <a:blip xmlns:r="http://schemas.openxmlformats.org/officeDocument/2006/relationships" r:embed="rId2"/>
          <a:srcRect l="0" t="0" r="0" b="0"/>
          <a:stretch>
            <a:fillRect/>
          </a:stretch>
        </p:blipFill>
        <p:spPr>
          <a:xfrm rot="0">
            <a:off x="5181600" y="4953000"/>
            <a:ext cx="2524125" cy="100965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656">
                                            <p:txEl>
                                              <p:charRg st="164" end="288"/>
                                            </p:txEl>
                                          </p:spTgt>
                                        </p:tgtEl>
                                        <p:attrNameLst>
                                          <p:attrName>style.visibility</p:attrName>
                                        </p:attrNameLst>
                                      </p:cBhvr>
                                      <p:to>
                                        <p:strVal val="visible"/>
                                      </p:to>
                                    </p:set>
                                    <p:animEffect transition="in" filter="blinds(horizontal)">
                                      <p:cBhvr>
                                        <p:cTn dur="500" id="7"/>
                                        <p:tgtEl>
                                          <p:spTgt spid="1048656">
                                            <p:txEl>
                                              <p:charRg st="164" end="288"/>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3" presetSubtype="10">
                                  <p:stCondLst>
                                    <p:cond delay="0"/>
                                  </p:stCondLst>
                                  <p:childTnLst>
                                    <p:set>
                                      <p:cBhvr>
                                        <p:cTn dur="1" fill="hold" id="11">
                                          <p:stCondLst>
                                            <p:cond delay="0"/>
                                          </p:stCondLst>
                                        </p:cTn>
                                        <p:tgtEl>
                                          <p:spTgt spid="1048656">
                                            <p:txEl>
                                              <p:charRg st="289" end="342"/>
                                            </p:txEl>
                                          </p:spTgt>
                                        </p:tgtEl>
                                        <p:attrNameLst>
                                          <p:attrName>style.visibility</p:attrName>
                                        </p:attrNameLst>
                                      </p:cBhvr>
                                      <p:to>
                                        <p:strVal val="visible"/>
                                      </p:to>
                                    </p:set>
                                    <p:animEffect transition="in" filter="blinds(horizontal)">
                                      <p:cBhvr>
                                        <p:cTn dur="500" id="12"/>
                                        <p:tgtEl>
                                          <p:spTgt spid="1048656">
                                            <p:txEl>
                                              <p:charRg st="289" end="342"/>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657"/>
                                        </p:tgtEl>
                                        <p:attrNameLst>
                                          <p:attrName>style.visibility</p:attrName>
                                        </p:attrNameLst>
                                      </p:cBhvr>
                                      <p:to>
                                        <p:strVal val="visible"/>
                                      </p:to>
                                    </p:set>
                                    <p:animEffect transition="in" filter="blinds(horizontal)">
                                      <p:cBhvr>
                                        <p:cTn dur="500" id="17"/>
                                        <p:tgtEl>
                                          <p:spTgt spid="1048657"/>
                                        </p:tgtEl>
                                      </p:cBhvr>
                                    </p:animEffect>
                                  </p:childTnLst>
                                </p:cTn>
                              </p:par>
                              <p:par>
                                <p:cTn fill="hold" id="18" nodeType="withEffect" presetClass="entr" presetID="3" presetSubtype="10">
                                  <p:stCondLst>
                                    <p:cond delay="0"/>
                                  </p:stCondLst>
                                  <p:childTnLst>
                                    <p:set>
                                      <p:cBhvr>
                                        <p:cTn dur="1" fill="hold" id="19">
                                          <p:stCondLst>
                                            <p:cond delay="0"/>
                                          </p:stCondLst>
                                        </p:cTn>
                                        <p:tgtEl>
                                          <p:spTgt spid="2097186"/>
                                        </p:tgtEl>
                                        <p:attrNameLst>
                                          <p:attrName>style.visibility</p:attrName>
                                        </p:attrNameLst>
                                      </p:cBhvr>
                                      <p:to>
                                        <p:strVal val="visible"/>
                                      </p:to>
                                    </p:set>
                                    <p:animEffect transition="in" filter="blinds(horizontal)">
                                      <p:cBhvr>
                                        <p:cTn dur="500" id="20"/>
                                        <p:tgtEl>
                                          <p:spTgt spid="2097186"/>
                                        </p:tgtEl>
                                      </p:cBhvr>
                                    </p:animEffect>
                                  </p:childTnLst>
                                </p:cTn>
                              </p:par>
                              <p:par>
                                <p:cTn fill="hold" id="21" nodeType="withEffect" presetClass="entr" presetID="3" presetSubtype="10">
                                  <p:stCondLst>
                                    <p:cond delay="0"/>
                                  </p:stCondLst>
                                  <p:childTnLst>
                                    <p:set>
                                      <p:cBhvr>
                                        <p:cTn dur="1" fill="hold" id="22">
                                          <p:stCondLst>
                                            <p:cond delay="0"/>
                                          </p:stCondLst>
                                        </p:cTn>
                                        <p:tgtEl>
                                          <p:spTgt spid="2097187"/>
                                        </p:tgtEl>
                                        <p:attrNameLst>
                                          <p:attrName>style.visibility</p:attrName>
                                        </p:attrNameLst>
                                      </p:cBhvr>
                                      <p:to>
                                        <p:strVal val="visible"/>
                                      </p:to>
                                    </p:set>
                                    <p:animEffect transition="in" filter="blinds(horizontal)">
                                      <p:cBhvr>
                                        <p:cTn dur="500" id="23"/>
                                        <p:tgtEl>
                                          <p:spTgt spid="2097187"/>
                                        </p:tgtEl>
                                      </p:cBhvr>
                                    </p:animEffect>
                                  </p:childTnLst>
                                </p:cTn>
                              </p:par>
                              <p:par>
                                <p:cTn fill="hold" grpId="0" id="24" nodeType="withEffect" presetClass="entr" presetID="3" presetSubtype="10">
                                  <p:stCondLst>
                                    <p:cond delay="0"/>
                                  </p:stCondLst>
                                  <p:childTnLst>
                                    <p:set>
                                      <p:cBhvr>
                                        <p:cTn dur="1" fill="hold" id="25">
                                          <p:stCondLst>
                                            <p:cond delay="0"/>
                                          </p:stCondLst>
                                        </p:cTn>
                                        <p:tgtEl>
                                          <p:spTgt spid="1048658"/>
                                        </p:tgtEl>
                                        <p:attrNameLst>
                                          <p:attrName>style.visibility</p:attrName>
                                        </p:attrNameLst>
                                      </p:cBhvr>
                                      <p:to>
                                        <p:strVal val="visible"/>
                                      </p:to>
                                    </p:set>
                                    <p:animEffect transition="in" filter="blinds(horizontal)">
                                      <p:cBhvr>
                                        <p:cTn dur="500" id="26"/>
                                        <p:tgtEl>
                                          <p:spTgt spid="1048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7" grpId="0" uiExpand="0" build="whole"/>
      <p:bldP spid="1048658" grpId="0" uiExpand="0" build="whole"/>
    </p:bldLst>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100" name=""/>
        <p:cNvGrpSpPr/>
        <p:nvPr/>
      </p:nvGrpSpPr>
      <p:grpSpPr>
        <a:xfrm rot="0">
          <a:off x="0" y="0"/>
          <a:ext cx="0" cy="0"/>
          <a:chOff x="0" y="0"/>
          <a:chExt cx="0" cy="0"/>
        </a:xfrm>
      </p:grpSpPr>
      <p:pic>
        <p:nvPicPr>
          <p:cNvPr id="2097188" name=""/>
          <p:cNvPicPr>
            <a:picLocks/>
          </p:cNvPicPr>
          <p:nvPr/>
        </p:nvPicPr>
        <p:blipFill>
          <a:blip xmlns:r="http://schemas.openxmlformats.org/officeDocument/2006/relationships" r:embed="rId1"/>
          <a:srcRect l="0" t="0" r="0" b="0"/>
          <a:stretch>
            <a:fillRect/>
          </a:stretch>
        </p:blipFill>
        <p:spPr>
          <a:xfrm rot="0">
            <a:off x="0" y="1524000"/>
            <a:ext cx="9144000" cy="4286250"/>
          </a:xfrm>
          <a:prstGeom prst="rect"/>
          <a:noFill/>
          <a:ln>
            <a:noFill/>
          </a:ln>
        </p:spPr>
      </p:pic>
      <p:sp>
        <p:nvSpPr>
          <p:cNvPr id="1048659" name=""/>
          <p:cNvSpPr/>
          <p:nvPr/>
        </p:nvSpPr>
        <p:spPr>
          <a:xfrm rot="0">
            <a:off x="914400" y="0"/>
            <a:ext cx="7467600" cy="1200150"/>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3600" lang="zh-CN" u="sng"/>
              <a:t>The General Communication System</a:t>
            </a: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101" name=""/>
        <p:cNvGrpSpPr/>
        <p:nvPr/>
      </p:nvGrpSpPr>
      <p:grpSpPr>
        <a:xfrm rot="0">
          <a:off x="0" y="0"/>
          <a:ext cx="0" cy="0"/>
          <a:chOff x="0" y="0"/>
          <a:chExt cx="0" cy="0"/>
        </a:xfrm>
      </p:grpSpPr>
      <p:pic>
        <p:nvPicPr>
          <p:cNvPr id="2097189" name=""/>
          <p:cNvPicPr>
            <a:picLocks/>
          </p:cNvPicPr>
          <p:nvPr/>
        </p:nvPicPr>
        <p:blipFill>
          <a:blip xmlns:r="http://schemas.openxmlformats.org/officeDocument/2006/relationships" r:embed="rId1"/>
          <a:srcRect l="0" t="0" r="0" b="17931"/>
          <a:stretch>
            <a:fillRect/>
          </a:stretch>
        </p:blipFill>
        <p:spPr>
          <a:xfrm rot="0">
            <a:off x="231775" y="1409700"/>
            <a:ext cx="8683625" cy="4305300"/>
          </a:xfrm>
          <a:prstGeom prst="rect"/>
          <a:noFill/>
          <a:ln>
            <a:noFill/>
          </a:ln>
        </p:spPr>
      </p:pic>
      <p:sp>
        <p:nvSpPr>
          <p:cNvPr id="1048660" name=""/>
          <p:cNvSpPr/>
          <p:nvPr/>
        </p:nvSpPr>
        <p:spPr>
          <a:xfrm rot="0">
            <a:off x="381000" y="0"/>
            <a:ext cx="8153400" cy="1200150"/>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0"/>
              </a:spcBef>
              <a:buFontTx/>
              <a:buNone/>
            </a:pPr>
            <a:r>
              <a:rPr altLang="en-US" b="1" sz="3600" lang="en-US">
                <a:ea typeface="Arial" pitchFamily="0" charset="0"/>
              </a:rPr>
              <a:t>The Optical fibre Communication System</a:t>
            </a: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103" name=""/>
        <p:cNvGrpSpPr/>
        <p:nvPr/>
      </p:nvGrpSpPr>
      <p:grpSpPr>
        <a:xfrm rot="0">
          <a:off x="0" y="0"/>
          <a:ext cx="0" cy="0"/>
          <a:chOff x="0" y="0"/>
          <a:chExt cx="0" cy="0"/>
        </a:xfrm>
      </p:grpSpPr>
      <p:sp>
        <p:nvSpPr>
          <p:cNvPr id="1048666" name=""/>
          <p:cNvSpPr/>
          <p:nvPr/>
        </p:nvSpPr>
        <p:spPr>
          <a:xfrm rot="0">
            <a:off x="-1219200" y="0"/>
            <a:ext cx="11887200" cy="523875"/>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800" lang="zh-CN" u="sng">
                <a:solidFill>
                  <a:srgbClr val="0000FF"/>
                </a:solidFill>
              </a:rPr>
              <a:t>THE OPTICAL FIBER COMMUNICATION SYSTEM</a:t>
            </a:r>
          </a:p>
        </p:txBody>
      </p:sp>
      <p:pic>
        <p:nvPicPr>
          <p:cNvPr id="2097190" name=""/>
          <p:cNvPicPr>
            <a:picLocks/>
          </p:cNvPicPr>
          <p:nvPr/>
        </p:nvPicPr>
        <p:blipFill>
          <a:blip xmlns:r="http://schemas.openxmlformats.org/officeDocument/2006/relationships" r:embed="rId1"/>
          <a:srcRect l="0" t="0" r="0" b="0"/>
          <a:stretch>
            <a:fillRect/>
          </a:stretch>
        </p:blipFill>
        <p:spPr>
          <a:xfrm rot="0">
            <a:off x="457200" y="1143000"/>
            <a:ext cx="8686800" cy="5429250"/>
          </a:xfrm>
          <a:prstGeom prst="rect"/>
          <a:noFill/>
          <a:ln>
            <a:noFill/>
          </a:ln>
        </p:spPr>
      </p:pic>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105" name=""/>
        <p:cNvGrpSpPr/>
        <p:nvPr/>
      </p:nvGrpSpPr>
      <p:grpSpPr>
        <a:xfrm rot="0">
          <a:off x="0" y="0"/>
          <a:ext cx="0" cy="0"/>
          <a:chOff x="0" y="0"/>
          <a:chExt cx="0" cy="0"/>
        </a:xfrm>
      </p:grpSpPr>
      <p:sp>
        <p:nvSpPr>
          <p:cNvPr id="1048667" name=""/>
          <p:cNvSpPr txBox="1"/>
          <p:nvPr/>
        </p:nvSpPr>
        <p:spPr>
          <a:xfrm rot="0">
            <a:off x="1295400" y="304800"/>
            <a:ext cx="7848600" cy="64611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3600" lang="zh-CN"/>
              <a:t>Dispersion</a:t>
            </a:r>
          </a:p>
        </p:txBody>
      </p:sp>
      <p:sp>
        <p:nvSpPr>
          <p:cNvPr id="1048668" name=""/>
          <p:cNvSpPr txBox="1"/>
          <p:nvPr/>
        </p:nvSpPr>
        <p:spPr>
          <a:xfrm rot="0">
            <a:off x="304800" y="990600"/>
            <a:ext cx="8686800" cy="3108325"/>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algn="just" eaLnBrk="1" hangingPunct="1" indent="0" latinLnBrk="1" lvl="0" marL="0">
              <a:spcBef>
                <a:spcPct val="0"/>
              </a:spcBef>
              <a:buFontTx/>
              <a:buNone/>
            </a:pPr>
            <a:r>
              <a:rPr altLang="en-US" sz="2800" lang="en-US">
                <a:latin typeface="Calibri" pitchFamily="34" charset="0"/>
                <a:ea typeface="Arial" pitchFamily="0" charset="0"/>
              </a:rPr>
              <a:t>Dispersion, expressed in terms of the symbol ∆t, is defined as pulse spreading in an optical fibre. </a:t>
            </a:r>
          </a:p>
          <a:p>
            <a:pPr algn="just" eaLnBrk="1" hangingPunct="1" indent="0" latinLnBrk="1" lvl="0" marL="0">
              <a:spcBef>
                <a:spcPct val="0"/>
              </a:spcBef>
              <a:buFontTx/>
              <a:buNone/>
            </a:pPr>
            <a:r>
              <a:rPr altLang="en-US" sz="2800" lang="en-US">
                <a:latin typeface="Calibri" pitchFamily="34" charset="0"/>
                <a:ea typeface="Arial" pitchFamily="0" charset="0"/>
              </a:rPr>
              <a:t>As a pulse of light  propagates through a fibre, elements such as numerical aperture, core diameter, refractive index profile, wavelength, and laser line width cause the pulse to broaden. This poses a limitation on the overall bandwidth of the fibre.</a:t>
            </a:r>
          </a:p>
        </p:txBody>
      </p:sp>
      <p:pic>
        <p:nvPicPr>
          <p:cNvPr id="2097191" name=""/>
          <p:cNvPicPr>
            <a:picLocks/>
          </p:cNvPicPr>
          <p:nvPr/>
        </p:nvPicPr>
        <p:blipFill>
          <a:blip xmlns:r="http://schemas.openxmlformats.org/officeDocument/2006/relationships" r:embed="rId1"/>
          <a:srcRect l="0" t="0" r="0" b="0"/>
          <a:stretch>
            <a:fillRect/>
          </a:stretch>
        </p:blipFill>
        <p:spPr>
          <a:xfrm rot="0">
            <a:off x="457200" y="4191000"/>
            <a:ext cx="8391525" cy="2411412"/>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2097191"/>
                                        </p:tgtEl>
                                        <p:attrNameLst>
                                          <p:attrName>style.visibility</p:attrName>
                                        </p:attrNameLst>
                                      </p:cBhvr>
                                      <p:to>
                                        <p:strVal val="visible"/>
                                      </p:to>
                                    </p:set>
                                    <p:animEffect transition="in" filter="blinds(horizontal)">
                                      <p:cBhvr>
                                        <p:cTn dur="500" id="7"/>
                                        <p:tgtEl>
                                          <p:spTgt spid="2097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106" name=""/>
        <p:cNvGrpSpPr/>
        <p:nvPr/>
      </p:nvGrpSpPr>
      <p:grpSpPr>
        <a:xfrm rot="0">
          <a:off x="0" y="0"/>
          <a:ext cx="0" cy="0"/>
          <a:chOff x="0" y="0"/>
          <a:chExt cx="0" cy="0"/>
        </a:xfrm>
      </p:grpSpPr>
      <p:sp>
        <p:nvSpPr>
          <p:cNvPr id="1048669"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r>
              <a:rPr altLang="en-US" lang="en-US"/>
              <a:t>Dispersion is of two types:</a:t>
            </a:r>
          </a:p>
        </p:txBody>
      </p:sp>
      <p:sp>
        <p:nvSpPr>
          <p:cNvPr id="1048670"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lvl="0"/>
            <a:r>
              <a:rPr altLang="en-US" lang="zh-CN"/>
              <a:t>Internal dispersion/modal dispersion</a:t>
            </a:r>
          </a:p>
          <a:p>
            <a:pPr lvl="0"/>
            <a:r>
              <a:rPr altLang="en-US" lang="zh-CN"/>
              <a:t>Intramodal dispersion</a:t>
            </a:r>
          </a:p>
          <a:p>
            <a:pPr lvl="0">
              <a:buFontTx/>
              <a:buNone/>
            </a:pPr>
            <a:endParaRPr altLang="en-US" lang="zh-CN"/>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108" name=""/>
        <p:cNvGrpSpPr/>
        <p:nvPr/>
      </p:nvGrpSpPr>
      <p:grpSpPr>
        <a:xfrm rot="0">
          <a:off x="0" y="0"/>
          <a:ext cx="0" cy="0"/>
          <a:chOff x="0" y="0"/>
          <a:chExt cx="0" cy="0"/>
        </a:xfrm>
      </p:grpSpPr>
      <p:sp>
        <p:nvSpPr>
          <p:cNvPr id="1048676"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pPr lvl="0"/>
            <a:r>
              <a:rPr altLang="en-US" sz="4800" lang="en-US"/>
              <a:t>Modal Dispersion</a:t>
            </a:r>
          </a:p>
        </p:txBody>
      </p:sp>
      <p:sp>
        <p:nvSpPr>
          <p:cNvPr id="1048677" name=""/>
          <p:cNvSpPr/>
          <p:nvPr>
            <p:ph type="body"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lvl="0"/>
            <a:r>
              <a:rPr altLang="en-US" lang="en-US"/>
              <a:t>Modal Dispersion</a:t>
            </a:r>
          </a:p>
          <a:p>
            <a:pPr lvl="1"/>
            <a:r>
              <a:t>Spreading of a pulse because different modes (paths) through the fiber take different times</a:t>
            </a:r>
          </a:p>
          <a:p>
            <a:pPr lvl="1"/>
            <a:r>
              <a:t>Only happens in multimode fiber</a:t>
            </a:r>
          </a:p>
          <a:p>
            <a:pPr lvl="1"/>
            <a:r>
              <a:t>Reduced, but not eliminated, with graded-index fiber</a:t>
            </a:r>
          </a:p>
        </p:txBody>
      </p:sp>
      <p:grpSp>
        <p:nvGrpSpPr>
          <p:cNvPr id="109" name=""/>
          <p:cNvGrpSpPr/>
          <p:nvPr/>
        </p:nvGrpSpPr>
        <p:grpSpPr>
          <a:xfrm rot="0">
            <a:off x="457200" y="5257800"/>
            <a:ext cx="8382000" cy="1381125"/>
            <a:chOff x="240" y="2592"/>
            <a:chExt cx="5280" cy="870"/>
          </a:xfrm>
        </p:grpSpPr>
        <p:sp>
          <p:nvSpPr>
            <p:cNvPr id="1048678" name=""/>
            <p:cNvSpPr/>
            <p:nvPr/>
          </p:nvSpPr>
          <p:spPr>
            <a:xfrm rot="0" flipV="1">
              <a:off x="5337" y="3216"/>
              <a:ext cx="0" cy="144"/>
            </a:xfrm>
            <a:prstGeom prst="line"/>
            <a:noFill/>
            <a:ln w="38100" cap="flat" cmpd="sng">
              <a:solidFill>
                <a:schemeClr val="dk1">
                  <a:alpha val="100000"/>
                </a:schemeClr>
              </a:solidFill>
              <a:prstDash val="solid"/>
              <a:miter/>
            </a:ln>
          </p:spPr>
        </p:sp>
        <p:sp>
          <p:nvSpPr>
            <p:cNvPr id="1048679" name=""/>
            <p:cNvSpPr/>
            <p:nvPr/>
          </p:nvSpPr>
          <p:spPr>
            <a:xfrm rot="0" flipV="1">
              <a:off x="5337" y="2640"/>
              <a:ext cx="0" cy="144"/>
            </a:xfrm>
            <a:prstGeom prst="line"/>
            <a:noFill/>
            <a:ln w="38100" cap="flat" cmpd="sng">
              <a:solidFill>
                <a:schemeClr val="dk1">
                  <a:alpha val="100000"/>
                </a:schemeClr>
              </a:solidFill>
              <a:prstDash val="solid"/>
              <a:miter/>
            </a:ln>
          </p:spPr>
        </p:sp>
        <p:sp>
          <p:nvSpPr>
            <p:cNvPr id="1048680" name=""/>
            <p:cNvSpPr/>
            <p:nvPr/>
          </p:nvSpPr>
          <p:spPr>
            <a:xfrm rot="0" flipV="1">
              <a:off x="5508" y="2784"/>
              <a:ext cx="0" cy="432"/>
            </a:xfrm>
            <a:prstGeom prst="line"/>
            <a:noFill/>
            <a:ln w="38100" cap="flat" cmpd="sng">
              <a:solidFill>
                <a:schemeClr val="dk1">
                  <a:alpha val="100000"/>
                </a:schemeClr>
              </a:solidFill>
              <a:prstDash val="solid"/>
              <a:miter/>
            </a:ln>
          </p:spPr>
        </p:sp>
        <p:sp>
          <p:nvSpPr>
            <p:cNvPr id="1048681" name=""/>
            <p:cNvSpPr/>
            <p:nvPr/>
          </p:nvSpPr>
          <p:spPr>
            <a:xfrm rot="0">
              <a:off x="5328" y="3216"/>
              <a:ext cx="192" cy="0"/>
            </a:xfrm>
            <a:prstGeom prst="line"/>
            <a:noFill/>
            <a:ln w="38100" cap="flat" cmpd="sng">
              <a:solidFill>
                <a:schemeClr val="dk1">
                  <a:alpha val="100000"/>
                </a:schemeClr>
              </a:solidFill>
              <a:prstDash val="solid"/>
              <a:miter/>
            </a:ln>
          </p:spPr>
        </p:sp>
        <p:sp>
          <p:nvSpPr>
            <p:cNvPr id="1048682" name=""/>
            <p:cNvSpPr/>
            <p:nvPr/>
          </p:nvSpPr>
          <p:spPr>
            <a:xfrm rot="0">
              <a:off x="5328" y="2784"/>
              <a:ext cx="192" cy="0"/>
            </a:xfrm>
            <a:prstGeom prst="line"/>
            <a:noFill/>
            <a:ln w="38100" cap="flat" cmpd="sng">
              <a:solidFill>
                <a:schemeClr val="dk1">
                  <a:alpha val="100000"/>
                </a:schemeClr>
              </a:solidFill>
              <a:prstDash val="solid"/>
              <a:miter/>
            </a:ln>
          </p:spPr>
        </p:sp>
        <p:pic>
          <p:nvPicPr>
            <p:cNvPr id="2097192" name=""/>
            <p:cNvPicPr>
              <a:picLocks/>
            </p:cNvPicPr>
            <p:nvPr/>
          </p:nvPicPr>
          <p:blipFill>
            <a:blip xmlns:r="http://schemas.openxmlformats.org/officeDocument/2006/relationships" r:embed="rId1"/>
            <a:srcRect l="0" t="0" r="0" b="0"/>
            <a:stretch>
              <a:fillRect/>
            </a:stretch>
          </p:blipFill>
          <p:spPr>
            <a:xfrm rot="0">
              <a:off x="240" y="2592"/>
              <a:ext cx="4962" cy="870"/>
            </a:xfrm>
            <a:prstGeom prst="rect"/>
            <a:noFill/>
            <a:ln>
              <a:noFill/>
            </a:ln>
          </p:spPr>
        </p:pic>
      </p:gr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111" name=""/>
        <p:cNvGrpSpPr/>
        <p:nvPr/>
      </p:nvGrpSpPr>
      <p:grpSpPr>
        <a:xfrm rot="0">
          <a:off x="0" y="0"/>
          <a:ext cx="0" cy="0"/>
          <a:chOff x="0" y="0"/>
          <a:chExt cx="0" cy="0"/>
        </a:xfrm>
      </p:grpSpPr>
      <p:sp>
        <p:nvSpPr>
          <p:cNvPr id="1048685" name=""/>
          <p:cNvSpPr/>
          <p:nvPr>
            <p:ph type="title" sz="full" idx="0"/>
          </p:nvPr>
        </p:nvSpPr>
        <p:spPr>
          <a:xfrm rot="0">
            <a:off x="457200" y="-152400"/>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r>
              <a:rPr altLang="en-US" lang="en-US"/>
              <a:t>Intramodal dispersion</a:t>
            </a:r>
          </a:p>
        </p:txBody>
      </p:sp>
      <p:sp>
        <p:nvSpPr>
          <p:cNvPr id="1048686" name=""/>
          <p:cNvSpPr/>
          <p:nvPr>
            <p:ph sz="full" idx="1"/>
          </p:nvPr>
        </p:nvSpPr>
        <p:spPr>
          <a:xfrm rot="0">
            <a:off x="304800" y="1189037"/>
            <a:ext cx="83820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algn="just" indent="0" lvl="0" marL="0">
              <a:buFontTx/>
              <a:buNone/>
            </a:pPr>
            <a:r>
              <a:rPr altLang="en-US" sz="2600" lang="zh-CN"/>
              <a:t>It takes place even if only one mode is allowed to propagate in the optical fibre and takes place due to following effects:</a:t>
            </a:r>
          </a:p>
          <a:p>
            <a:pPr algn="just" indent="0" lvl="0" marL="0">
              <a:buFontTx/>
              <a:buAutoNum type="arabicParenBoth" startAt="1"/>
            </a:pPr>
            <a:r>
              <a:rPr altLang="en-US" sz="2600" lang="zh-CN">
                <a:solidFill>
                  <a:srgbClr val="FF0000"/>
                </a:solidFill>
              </a:rPr>
              <a:t>Material dispersion</a:t>
            </a:r>
          </a:p>
          <a:p>
            <a:pPr algn="just" indent="0" lvl="0" marL="0">
              <a:buFontTx/>
              <a:buNone/>
            </a:pPr>
            <a:r>
              <a:rPr sz="2600"/>
              <a:t>Due to the different time taken by different wavelengths to cross the optical fibre if the source is not monochromatic.</a:t>
            </a:r>
          </a:p>
          <a:p>
            <a:pPr algn="just" indent="0" lvl="0" marL="0">
              <a:buFontTx/>
              <a:buNone/>
            </a:pPr>
            <a:r>
              <a:rPr sz="2600">
                <a:solidFill>
                  <a:srgbClr val="FF0000"/>
                </a:solidFill>
              </a:rPr>
              <a:t>(2) Waveguide dispersion</a:t>
            </a:r>
          </a:p>
          <a:p>
            <a:pPr algn="just" indent="0" lvl="0" marL="0">
              <a:buFontTx/>
              <a:buNone/>
            </a:pPr>
            <a:r>
              <a:rPr sz="2600"/>
              <a:t>A small portion of light reaches to the output end of fibre through cladding. As refractive index of cladding is less than core, so light through cladding will travel faster. At output end make the pulse broaden at output end.</a:t>
            </a:r>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112" name=""/>
        <p:cNvGrpSpPr/>
        <p:nvPr/>
      </p:nvGrpSpPr>
      <p:grpSpPr>
        <a:xfrm rot="0">
          <a:off x="0" y="0"/>
          <a:ext cx="0" cy="0"/>
          <a:chOff x="0" y="0"/>
          <a:chExt cx="0" cy="0"/>
        </a:xfrm>
      </p:grpSpPr>
      <p:pic>
        <p:nvPicPr>
          <p:cNvPr id="2097193" name=""/>
          <p:cNvPicPr>
            <a:picLocks/>
          </p:cNvPicPr>
          <p:nvPr>
            <p:ph sz="full" idx="1"/>
          </p:nvPr>
        </p:nvPicPr>
        <p:blipFill>
          <a:blip xmlns:r="http://schemas.openxmlformats.org/officeDocument/2006/relationships" r:embed="rId1"/>
          <a:srcRect l="0" t="0" r="0" b="0"/>
          <a:stretch>
            <a:fillRect/>
          </a:stretch>
        </p:blipFill>
        <p:spPr>
          <a:xfrm rot="0">
            <a:off x="0" y="0"/>
            <a:ext cx="9144000" cy="6858000"/>
          </a:xfrm>
          <a:prstGeom prst="rect"/>
          <a:noFill/>
          <a:ln>
            <a:noFill/>
          </a:ln>
        </p:spPr>
      </p:pic>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115" name=""/>
        <p:cNvGrpSpPr/>
        <p:nvPr/>
      </p:nvGrpSpPr>
      <p:grpSpPr>
        <a:xfrm rot="0">
          <a:off x="0" y="0"/>
          <a:ext cx="0" cy="0"/>
          <a:chOff x="0" y="0"/>
          <a:chExt cx="0" cy="0"/>
        </a:xfrm>
      </p:grpSpPr>
      <p:pic>
        <p:nvPicPr>
          <p:cNvPr id="2097194" name=""/>
          <p:cNvPicPr>
            <a:picLocks/>
          </p:cNvPicPr>
          <p:nvPr/>
        </p:nvPicPr>
        <p:blipFill>
          <a:blip xmlns:r="http://schemas.openxmlformats.org/officeDocument/2006/relationships" r:embed="rId1">
            <a:lum contrast="6000"/>
            <a:clrChange>
              <a:clrFrom>
                <a:srgbClr val="FFFFFF"/>
              </a:clrFrom>
              <a:clrTo>
                <a:srgbClr val="FFFFFF">
                  <a:alpha val="0"/>
                </a:srgbClr>
              </a:clrTo>
            </a:clrChange>
          </a:blip>
          <a:srcRect l="33334" t="79631" r="32716" b="7407"/>
          <a:stretch>
            <a:fillRect/>
          </a:stretch>
        </p:blipFill>
        <p:spPr>
          <a:xfrm rot="0">
            <a:off x="4738687" y="3074987"/>
            <a:ext cx="4191000" cy="1066800"/>
          </a:xfrm>
          <a:prstGeom prst="rect"/>
          <a:noFill/>
          <a:ln>
            <a:noFill/>
          </a:ln>
        </p:spPr>
      </p:pic>
      <p:pic>
        <p:nvPicPr>
          <p:cNvPr id="2097195" name=""/>
          <p:cNvPicPr>
            <a:picLocks/>
          </p:cNvPicPr>
          <p:nvPr/>
        </p:nvPicPr>
        <p:blipFill>
          <a:blip xmlns:r="http://schemas.openxmlformats.org/officeDocument/2006/relationships" r:embed="rId1">
            <a:lum contrast="6000"/>
            <a:clrChange>
              <a:clrFrom>
                <a:srgbClr val="FFFFFF"/>
              </a:clrFrom>
              <a:clrTo>
                <a:srgbClr val="FFFFFF">
                  <a:alpha val="0"/>
                </a:srgbClr>
              </a:clrTo>
            </a:clrChange>
          </a:blip>
          <a:srcRect l="31482" t="53601" r="32854" b="27881"/>
          <a:stretch>
            <a:fillRect/>
          </a:stretch>
        </p:blipFill>
        <p:spPr>
          <a:xfrm rot="0">
            <a:off x="609600" y="2962275"/>
            <a:ext cx="3962400" cy="1371600"/>
          </a:xfrm>
          <a:prstGeom prst="rect"/>
          <a:noFill/>
          <a:ln>
            <a:noFill/>
          </a:ln>
        </p:spPr>
      </p:pic>
      <p:pic>
        <p:nvPicPr>
          <p:cNvPr id="2097196" name=""/>
          <p:cNvPicPr>
            <a:picLocks/>
          </p:cNvPicPr>
          <p:nvPr/>
        </p:nvPicPr>
        <p:blipFill>
          <a:blip xmlns:r="http://schemas.openxmlformats.org/officeDocument/2006/relationships" r:embed="rId1">
            <a:lum contrast="6000"/>
            <a:clrChange>
              <a:clrFrom>
                <a:srgbClr val="FFFFFF"/>
              </a:clrFrom>
              <a:clrTo>
                <a:srgbClr val="FFFFFF">
                  <a:alpha val="0"/>
                </a:srgbClr>
              </a:clrTo>
            </a:clrChange>
          </a:blip>
          <a:srcRect l="32759" t="4311" r="32759" b="77490"/>
          <a:stretch>
            <a:fillRect/>
          </a:stretch>
        </p:blipFill>
        <p:spPr>
          <a:xfrm rot="0">
            <a:off x="304800" y="1143000"/>
            <a:ext cx="4114800" cy="1447800"/>
          </a:xfrm>
          <a:prstGeom prst="rect"/>
          <a:noFill/>
          <a:ln>
            <a:noFill/>
          </a:ln>
        </p:spPr>
      </p:pic>
      <p:pic>
        <p:nvPicPr>
          <p:cNvPr id="2097197" name=""/>
          <p:cNvPicPr>
            <a:picLocks/>
          </p:cNvPicPr>
          <p:nvPr/>
        </p:nvPicPr>
        <p:blipFill>
          <a:blip xmlns:r="http://schemas.openxmlformats.org/officeDocument/2006/relationships" r:embed="rId1">
            <a:lum contrast="6000"/>
            <a:clrChange>
              <a:clrFrom>
                <a:srgbClr val="FFFFFF"/>
              </a:clrFrom>
              <a:clrTo>
                <a:srgbClr val="FFFFFF">
                  <a:alpha val="0"/>
                </a:srgbClr>
              </a:clrTo>
            </a:clrChange>
          </a:blip>
          <a:srcRect l="32716" t="28395" r="32716" b="53087"/>
          <a:stretch>
            <a:fillRect/>
          </a:stretch>
        </p:blipFill>
        <p:spPr>
          <a:xfrm rot="0">
            <a:off x="4724400" y="1066800"/>
            <a:ext cx="4267200" cy="1524000"/>
          </a:xfrm>
          <a:prstGeom prst="rect"/>
          <a:noFill/>
          <a:ln>
            <a:noFill/>
          </a:ln>
        </p:spPr>
      </p:pic>
      <p:sp>
        <p:nvSpPr>
          <p:cNvPr id="1048690" name=""/>
          <p:cNvSpPr txBox="1"/>
          <p:nvPr/>
        </p:nvSpPr>
        <p:spPr>
          <a:xfrm rot="0">
            <a:off x="2979737" y="228600"/>
            <a:ext cx="3184525" cy="579437"/>
          </a:xfrm>
          <a:prstGeom prst="rect"/>
          <a:noFill/>
          <a:ln>
            <a:noFill/>
          </a:ln>
        </p:spPr>
        <p:txBody>
          <a:bodyPr anchorCtr="1" bIns="45720" lIns="91440" rIns="91440" tIns="45720" wrap="none">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algn="ctr" eaLnBrk="1" hangingPunct="1" indent="0" latinLnBrk="1" lvl="0" marL="0">
              <a:spcBef>
                <a:spcPct val="0"/>
              </a:spcBef>
              <a:buFontTx/>
              <a:buNone/>
            </a:pPr>
            <a:r>
              <a:rPr altLang="en-US" lang="en-US">
                <a:latin typeface="Arial" pitchFamily="0" charset="0"/>
                <a:ea typeface="Arial" pitchFamily="0" charset="0"/>
              </a:rPr>
              <a:t>Coupling Losses</a:t>
            </a:r>
          </a:p>
        </p:txBody>
      </p:sp>
      <p:sp>
        <p:nvSpPr>
          <p:cNvPr id="1048691" name=""/>
          <p:cNvSpPr txBox="1"/>
          <p:nvPr/>
        </p:nvSpPr>
        <p:spPr>
          <a:xfrm rot="0">
            <a:off x="785812" y="4872037"/>
            <a:ext cx="5422900" cy="946150"/>
          </a:xfrm>
          <a:prstGeom prst="rect"/>
          <a:noFill/>
          <a:ln>
            <a:noFill/>
          </a:ln>
        </p:spPr>
        <p:txBody>
          <a:bodyPr bIns="45720" lIns="91440" rIns="91440" tIns="45720" wrap="none">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eaLnBrk="1" hangingPunct="1" indent="0" latinLnBrk="1" lvl="0" marL="0">
              <a:spcBef>
                <a:spcPct val="0"/>
              </a:spcBef>
              <a:buFontTx/>
            </a:pPr>
            <a:r>
              <a:rPr altLang="en-US" sz="2800" lang="en-US">
                <a:latin typeface="Arial" pitchFamily="0" charset="0"/>
                <a:ea typeface="Arial" pitchFamily="0" charset="0"/>
              </a:rPr>
              <a:t> Loss splice (or fuse)   &lt; 0.02 dB</a:t>
            </a:r>
          </a:p>
          <a:p>
            <a:pPr eaLnBrk="1" hangingPunct="1" indent="0" latinLnBrk="1" lvl="0" marL="0">
              <a:spcBef>
                <a:spcPct val="0"/>
              </a:spcBef>
              <a:buFontTx/>
            </a:pPr>
            <a:r>
              <a:rPr altLang="en-US" sz="2800" lang="en-US">
                <a:latin typeface="Arial" pitchFamily="0" charset="0"/>
                <a:ea typeface="Arial" pitchFamily="0" charset="0"/>
              </a:rPr>
              <a:t> Loss connector  ± 0.5 dB</a:t>
            </a: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75" name=""/>
        <p:cNvGrpSpPr/>
        <p:nvPr/>
      </p:nvGrpSpPr>
      <p:grpSpPr>
        <a:xfrm rot="0">
          <a:off x="0" y="0"/>
          <a:ext cx="0" cy="0"/>
          <a:chOff x="0" y="0"/>
          <a:chExt cx="0" cy="0"/>
        </a:xfrm>
      </p:grpSpPr>
      <p:sp>
        <p:nvSpPr>
          <p:cNvPr id="1048589"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pPr lvl="0">
              <a:lnSpc>
                <a:spcPct val="105000"/>
              </a:lnSpc>
              <a:spcBef>
                <a:spcPct val="20000"/>
              </a:spcBef>
            </a:pPr>
            <a:r>
              <a:rPr altLang="en-US" lang="en-US"/>
              <a:t>Optical Fiber</a:t>
            </a:r>
          </a:p>
        </p:txBody>
      </p:sp>
      <p:sp>
        <p:nvSpPr>
          <p:cNvPr id="1048590" name=""/>
          <p:cNvSpPr/>
          <p:nvPr>
            <p:ph type="body" sz="full" idx="1"/>
          </p:nvPr>
        </p:nvSpPr>
        <p:spPr>
          <a:xfrm rot="0">
            <a:off x="152400" y="1371600"/>
            <a:ext cx="5181600" cy="52578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lvl="0">
              <a:lnSpc>
                <a:spcPct val="105000"/>
              </a:lnSpc>
            </a:pPr>
            <a:r>
              <a:rPr altLang="en-US" sz="2400" lang="en-US"/>
              <a:t>Core</a:t>
            </a:r>
          </a:p>
          <a:p>
            <a:pPr lvl="1">
              <a:lnSpc>
                <a:spcPct val="105000"/>
              </a:lnSpc>
            </a:pPr>
            <a:r>
              <a:rPr sz="2000"/>
              <a:t>Glass or plastic with a higher index of refraction than the cladding</a:t>
            </a:r>
          </a:p>
          <a:p>
            <a:pPr lvl="1">
              <a:lnSpc>
                <a:spcPct val="105000"/>
              </a:lnSpc>
            </a:pPr>
            <a:r>
              <a:rPr sz="2000"/>
              <a:t>Carries the signal</a:t>
            </a:r>
          </a:p>
          <a:p>
            <a:pPr lvl="0">
              <a:lnSpc>
                <a:spcPct val="105000"/>
              </a:lnSpc>
            </a:pPr>
            <a:r>
              <a:rPr sz="2400"/>
              <a:t>Cladding</a:t>
            </a:r>
          </a:p>
          <a:p>
            <a:pPr lvl="1">
              <a:lnSpc>
                <a:spcPct val="105000"/>
              </a:lnSpc>
            </a:pPr>
            <a:r>
              <a:rPr sz="2000"/>
              <a:t>Glass or plastic with a lower index of refraction than the core</a:t>
            </a:r>
          </a:p>
          <a:p>
            <a:pPr lvl="0">
              <a:lnSpc>
                <a:spcPct val="105000"/>
              </a:lnSpc>
            </a:pPr>
            <a:r>
              <a:rPr sz="2400"/>
              <a:t>Buffer</a:t>
            </a:r>
          </a:p>
          <a:p>
            <a:pPr lvl="1">
              <a:lnSpc>
                <a:spcPct val="105000"/>
              </a:lnSpc>
            </a:pPr>
            <a:r>
              <a:rPr sz="2000"/>
              <a:t>Protects the fiber from damage and moisture</a:t>
            </a:r>
          </a:p>
          <a:p>
            <a:pPr lvl="0">
              <a:lnSpc>
                <a:spcPct val="105000"/>
              </a:lnSpc>
            </a:pPr>
            <a:r>
              <a:rPr sz="2400"/>
              <a:t>Jacket</a:t>
            </a:r>
          </a:p>
          <a:p>
            <a:pPr lvl="1">
              <a:lnSpc>
                <a:spcPct val="105000"/>
              </a:lnSpc>
            </a:pPr>
            <a:r>
              <a:rPr sz="2000"/>
              <a:t>Holds one or more fibers in a cable</a:t>
            </a:r>
          </a:p>
        </p:txBody>
      </p:sp>
      <p:pic>
        <p:nvPicPr>
          <p:cNvPr id="2097152" name=""/>
          <p:cNvPicPr>
            <a:picLocks/>
          </p:cNvPicPr>
          <p:nvPr/>
        </p:nvPicPr>
        <p:blipFill>
          <a:blip xmlns:r="http://schemas.openxmlformats.org/officeDocument/2006/relationships" r:embed="rId1"/>
          <a:srcRect l="0" t="0" r="0" b="0"/>
          <a:stretch>
            <a:fillRect/>
          </a:stretch>
        </p:blipFill>
        <p:spPr>
          <a:xfrm rot="0">
            <a:off x="5334000" y="1828800"/>
            <a:ext cx="3810000" cy="308610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590">
                                            <p:txEl>
                                              <p:charRg st="0" end="5"/>
                                            </p:txEl>
                                          </p:spTgt>
                                        </p:tgtEl>
                                        <p:attrNameLst>
                                          <p:attrName>style.visibility</p:attrName>
                                        </p:attrNameLst>
                                      </p:cBhvr>
                                      <p:to>
                                        <p:strVal val="visible"/>
                                      </p:to>
                                    </p:set>
                                    <p:animEffect transition="in" filter="blinds(horizontal)">
                                      <p:cBhvr>
                                        <p:cTn dur="500" id="7"/>
                                        <p:tgtEl>
                                          <p:spTgt spid="1048590">
                                            <p:txEl>
                                              <p:charRg st="0" end="5"/>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8590">
                                            <p:txEl>
                                              <p:charRg st="5" end="74"/>
                                            </p:txEl>
                                          </p:spTgt>
                                        </p:tgtEl>
                                        <p:attrNameLst>
                                          <p:attrName>style.visibility</p:attrName>
                                        </p:attrNameLst>
                                      </p:cBhvr>
                                      <p:to>
                                        <p:strVal val="visible"/>
                                      </p:to>
                                    </p:set>
                                    <p:animEffect transition="in" filter="blinds(horizontal)">
                                      <p:cBhvr>
                                        <p:cTn dur="500" id="10"/>
                                        <p:tgtEl>
                                          <p:spTgt spid="1048590">
                                            <p:txEl>
                                              <p:charRg st="5" end="74"/>
                                            </p:txEl>
                                          </p:spTgt>
                                        </p:tgtEl>
                                      </p:cBhvr>
                                    </p:animEffect>
                                  </p:childTnLst>
                                </p:cTn>
                              </p:par>
                              <p:par>
                                <p:cTn fill="hold" id="11" nodeType="withEffect" presetClass="entr" presetID="3" presetSubtype="10">
                                  <p:stCondLst>
                                    <p:cond delay="0"/>
                                  </p:stCondLst>
                                  <p:childTnLst>
                                    <p:set>
                                      <p:cBhvr>
                                        <p:cTn dur="1" fill="hold" id="12">
                                          <p:stCondLst>
                                            <p:cond delay="0"/>
                                          </p:stCondLst>
                                        </p:cTn>
                                        <p:tgtEl>
                                          <p:spTgt spid="1048590">
                                            <p:txEl>
                                              <p:charRg st="74" end="93"/>
                                            </p:txEl>
                                          </p:spTgt>
                                        </p:tgtEl>
                                        <p:attrNameLst>
                                          <p:attrName>style.visibility</p:attrName>
                                        </p:attrNameLst>
                                      </p:cBhvr>
                                      <p:to>
                                        <p:strVal val="visible"/>
                                      </p:to>
                                    </p:set>
                                    <p:animEffect transition="in" filter="blinds(horizontal)">
                                      <p:cBhvr>
                                        <p:cTn dur="500" id="13"/>
                                        <p:tgtEl>
                                          <p:spTgt spid="1048590">
                                            <p:txEl>
                                              <p:charRg st="74" end="93"/>
                                            </p:txEl>
                                          </p:spTgt>
                                        </p:tgtEl>
                                      </p:cBhvr>
                                    </p:animEffect>
                                  </p:childTnLst>
                                </p:cTn>
                              </p:par>
                            </p:childTnLst>
                          </p:cTn>
                        </p:par>
                      </p:childTnLst>
                    </p:cTn>
                  </p:par>
                  <p:par>
                    <p:cTn fill="hold" id="14" nodeType="clickPar">
                      <p:stCondLst>
                        <p:cond delay="indefinite"/>
                      </p:stCondLst>
                      <p:childTnLst>
                        <p:par>
                          <p:cTn fill="hold" id="15" nodeType="withGroup">
                            <p:stCondLst>
                              <p:cond delay="0"/>
                            </p:stCondLst>
                            <p:childTnLst>
                              <p:par>
                                <p:cTn fill="hold" id="16" nodeType="clickEffect" presetClass="entr" presetID="3" presetSubtype="10">
                                  <p:stCondLst>
                                    <p:cond delay="0"/>
                                  </p:stCondLst>
                                  <p:childTnLst>
                                    <p:set>
                                      <p:cBhvr>
                                        <p:cTn dur="1" fill="hold" id="17">
                                          <p:stCondLst>
                                            <p:cond delay="0"/>
                                          </p:stCondLst>
                                        </p:cTn>
                                        <p:tgtEl>
                                          <p:spTgt spid="1048590">
                                            <p:txEl>
                                              <p:charRg st="93" end="102"/>
                                            </p:txEl>
                                          </p:spTgt>
                                        </p:tgtEl>
                                        <p:attrNameLst>
                                          <p:attrName>style.visibility</p:attrName>
                                        </p:attrNameLst>
                                      </p:cBhvr>
                                      <p:to>
                                        <p:strVal val="visible"/>
                                      </p:to>
                                    </p:set>
                                    <p:animEffect transition="in" filter="blinds(horizontal)">
                                      <p:cBhvr>
                                        <p:cTn dur="500" id="18"/>
                                        <p:tgtEl>
                                          <p:spTgt spid="1048590">
                                            <p:txEl>
                                              <p:charRg st="93" end="102"/>
                                            </p:txEl>
                                          </p:spTgt>
                                        </p:tgtEl>
                                      </p:cBhvr>
                                    </p:animEffect>
                                  </p:childTnLst>
                                </p:cTn>
                              </p:par>
                              <p:par>
                                <p:cTn fill="hold" id="19" nodeType="withEffect" presetClass="entr" presetID="3" presetSubtype="10">
                                  <p:stCondLst>
                                    <p:cond delay="0"/>
                                  </p:stCondLst>
                                  <p:childTnLst>
                                    <p:set>
                                      <p:cBhvr>
                                        <p:cTn dur="1" fill="hold" id="20">
                                          <p:stCondLst>
                                            <p:cond delay="0"/>
                                          </p:stCondLst>
                                        </p:cTn>
                                        <p:tgtEl>
                                          <p:spTgt spid="1048590">
                                            <p:txEl>
                                              <p:charRg st="102" end="166"/>
                                            </p:txEl>
                                          </p:spTgt>
                                        </p:tgtEl>
                                        <p:attrNameLst>
                                          <p:attrName>style.visibility</p:attrName>
                                        </p:attrNameLst>
                                      </p:cBhvr>
                                      <p:to>
                                        <p:strVal val="visible"/>
                                      </p:to>
                                    </p:set>
                                    <p:animEffect transition="in" filter="blinds(horizontal)">
                                      <p:cBhvr>
                                        <p:cTn dur="500" id="21"/>
                                        <p:tgtEl>
                                          <p:spTgt spid="1048590">
                                            <p:txEl>
                                              <p:charRg st="102" end="166"/>
                                            </p:txEl>
                                          </p:spTgt>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fill="hold" id="24" nodeType="clickEffect" presetClass="entr" presetID="3" presetSubtype="10">
                                  <p:stCondLst>
                                    <p:cond delay="0"/>
                                  </p:stCondLst>
                                  <p:childTnLst>
                                    <p:set>
                                      <p:cBhvr>
                                        <p:cTn dur="1" fill="hold" id="25">
                                          <p:stCondLst>
                                            <p:cond delay="0"/>
                                          </p:stCondLst>
                                        </p:cTn>
                                        <p:tgtEl>
                                          <p:spTgt spid="1048590">
                                            <p:txEl>
                                              <p:charRg st="166" end="173"/>
                                            </p:txEl>
                                          </p:spTgt>
                                        </p:tgtEl>
                                        <p:attrNameLst>
                                          <p:attrName>style.visibility</p:attrName>
                                        </p:attrNameLst>
                                      </p:cBhvr>
                                      <p:to>
                                        <p:strVal val="visible"/>
                                      </p:to>
                                    </p:set>
                                    <p:animEffect transition="in" filter="blinds(horizontal)">
                                      <p:cBhvr>
                                        <p:cTn dur="500" id="26"/>
                                        <p:tgtEl>
                                          <p:spTgt spid="1048590">
                                            <p:txEl>
                                              <p:charRg st="166" end="173"/>
                                            </p:txEl>
                                          </p:spTgt>
                                        </p:tgtEl>
                                      </p:cBhvr>
                                    </p:animEffect>
                                  </p:childTnLst>
                                </p:cTn>
                              </p:par>
                              <p:par>
                                <p:cTn fill="hold" id="27" nodeType="withEffect" presetClass="entr" presetID="3" presetSubtype="10">
                                  <p:stCondLst>
                                    <p:cond delay="0"/>
                                  </p:stCondLst>
                                  <p:childTnLst>
                                    <p:set>
                                      <p:cBhvr>
                                        <p:cTn dur="1" fill="hold" id="28">
                                          <p:stCondLst>
                                            <p:cond delay="0"/>
                                          </p:stCondLst>
                                        </p:cTn>
                                        <p:tgtEl>
                                          <p:spTgt spid="1048590">
                                            <p:txEl>
                                              <p:charRg st="173" end="217"/>
                                            </p:txEl>
                                          </p:spTgt>
                                        </p:tgtEl>
                                        <p:attrNameLst>
                                          <p:attrName>style.visibility</p:attrName>
                                        </p:attrNameLst>
                                      </p:cBhvr>
                                      <p:to>
                                        <p:strVal val="visible"/>
                                      </p:to>
                                    </p:set>
                                    <p:animEffect transition="in" filter="blinds(horizontal)">
                                      <p:cBhvr>
                                        <p:cTn dur="500" id="29"/>
                                        <p:tgtEl>
                                          <p:spTgt spid="1048590">
                                            <p:txEl>
                                              <p:charRg st="173" end="217"/>
                                            </p:txEl>
                                          </p:spTgt>
                                        </p:tgtEl>
                                      </p:cBhvr>
                                    </p:animEffect>
                                  </p:childTnLst>
                                </p:cTn>
                              </p:par>
                            </p:childTnLst>
                          </p:cTn>
                        </p:par>
                      </p:childTnLst>
                    </p:cTn>
                  </p:par>
                  <p:par>
                    <p:cTn fill="hold" id="30" nodeType="clickPar">
                      <p:stCondLst>
                        <p:cond delay="indefinite"/>
                      </p:stCondLst>
                      <p:childTnLst>
                        <p:par>
                          <p:cTn fill="hold" id="31" nodeType="withGroup">
                            <p:stCondLst>
                              <p:cond delay="0"/>
                            </p:stCondLst>
                            <p:childTnLst>
                              <p:par>
                                <p:cTn fill="hold" id="32" nodeType="clickEffect" presetClass="entr" presetID="3" presetSubtype="10">
                                  <p:stCondLst>
                                    <p:cond delay="0"/>
                                  </p:stCondLst>
                                  <p:childTnLst>
                                    <p:set>
                                      <p:cBhvr>
                                        <p:cTn dur="1" fill="hold" id="33">
                                          <p:stCondLst>
                                            <p:cond delay="0"/>
                                          </p:stCondLst>
                                        </p:cTn>
                                        <p:tgtEl>
                                          <p:spTgt spid="1048590">
                                            <p:txEl>
                                              <p:charRg st="217" end="224"/>
                                            </p:txEl>
                                          </p:spTgt>
                                        </p:tgtEl>
                                        <p:attrNameLst>
                                          <p:attrName>style.visibility</p:attrName>
                                        </p:attrNameLst>
                                      </p:cBhvr>
                                      <p:to>
                                        <p:strVal val="visible"/>
                                      </p:to>
                                    </p:set>
                                    <p:animEffect transition="in" filter="blinds(horizontal)">
                                      <p:cBhvr>
                                        <p:cTn dur="500" id="34"/>
                                        <p:tgtEl>
                                          <p:spTgt spid="1048590">
                                            <p:txEl>
                                              <p:charRg st="217" end="224"/>
                                            </p:txEl>
                                          </p:spTgt>
                                        </p:tgtEl>
                                      </p:cBhvr>
                                    </p:animEffect>
                                  </p:childTnLst>
                                </p:cTn>
                              </p:par>
                              <p:par>
                                <p:cTn fill="hold" id="35" nodeType="withEffect" presetClass="entr" presetID="3" presetSubtype="10">
                                  <p:stCondLst>
                                    <p:cond delay="0"/>
                                  </p:stCondLst>
                                  <p:childTnLst>
                                    <p:set>
                                      <p:cBhvr>
                                        <p:cTn dur="1" fill="hold" id="36">
                                          <p:stCondLst>
                                            <p:cond delay="0"/>
                                          </p:stCondLst>
                                        </p:cTn>
                                        <p:tgtEl>
                                          <p:spTgt spid="1048590">
                                            <p:txEl>
                                              <p:charRg st="224" end="260"/>
                                            </p:txEl>
                                          </p:spTgt>
                                        </p:tgtEl>
                                        <p:attrNameLst>
                                          <p:attrName>style.visibility</p:attrName>
                                        </p:attrNameLst>
                                      </p:cBhvr>
                                      <p:to>
                                        <p:strVal val="visible"/>
                                      </p:to>
                                    </p:set>
                                    <p:animEffect transition="in" filter="blinds(horizontal)">
                                      <p:cBhvr>
                                        <p:cTn dur="500" id="37"/>
                                        <p:tgtEl>
                                          <p:spTgt spid="1048590">
                                            <p:txEl>
                                              <p:charRg st="224" end="2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119" name=""/>
        <p:cNvGrpSpPr/>
        <p:nvPr/>
      </p:nvGrpSpPr>
      <p:grpSpPr>
        <a:xfrm rot="0">
          <a:off x="0" y="0"/>
          <a:ext cx="0" cy="0"/>
          <a:chOff x="0" y="0"/>
          <a:chExt cx="0" cy="0"/>
        </a:xfrm>
      </p:grpSpPr>
      <p:pic>
        <p:nvPicPr>
          <p:cNvPr id="2097198" name=""/>
          <p:cNvPicPr>
            <a:picLocks/>
          </p:cNvPicPr>
          <p:nvPr/>
        </p:nvPicPr>
        <p:blipFill>
          <a:blip xmlns:r="http://schemas.openxmlformats.org/officeDocument/2006/relationships" r:embed="rId1"/>
          <a:srcRect l="0" t="0" r="0" b="0"/>
          <a:stretch>
            <a:fillRect/>
          </a:stretch>
        </p:blipFill>
        <p:spPr>
          <a:xfrm rot="0">
            <a:off x="914400" y="1301750"/>
            <a:ext cx="6356350" cy="4038600"/>
          </a:xfrm>
          <a:prstGeom prst="rect"/>
          <a:noFill/>
          <a:ln>
            <a:noFill/>
          </a:ln>
        </p:spPr>
      </p:pic>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77" name=""/>
        <p:cNvGrpSpPr/>
        <p:nvPr/>
      </p:nvGrpSpPr>
      <p:grpSpPr>
        <a:xfrm rot="0">
          <a:off x="0" y="0"/>
          <a:ext cx="0" cy="0"/>
          <a:chOff x="0" y="0"/>
          <a:chExt cx="0" cy="0"/>
        </a:xfrm>
      </p:grpSpPr>
      <p:pic>
        <p:nvPicPr>
          <p:cNvPr id="2097153" name=""/>
          <p:cNvPicPr>
            <a:picLocks/>
          </p:cNvPicPr>
          <p:nvPr/>
        </p:nvPicPr>
        <p:blipFill>
          <a:blip xmlns:r="http://schemas.openxmlformats.org/officeDocument/2006/relationships" r:embed="rId1"/>
          <a:srcRect l="0" t="0" r="0" b="0"/>
          <a:stretch>
            <a:fillRect/>
          </a:stretch>
        </p:blipFill>
        <p:spPr>
          <a:xfrm rot="0">
            <a:off x="384175" y="609600"/>
            <a:ext cx="8455025" cy="5638800"/>
          </a:xfrm>
          <a:prstGeom prst="rect"/>
          <a:noFill/>
          <a:ln>
            <a:noFill/>
          </a:ln>
        </p:spPr>
      </p:pic>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78" name=""/>
        <p:cNvGrpSpPr/>
        <p:nvPr/>
      </p:nvGrpSpPr>
      <p:grpSpPr>
        <a:xfrm rot="0">
          <a:off x="0" y="0"/>
          <a:ext cx="0" cy="0"/>
          <a:chOff x="0" y="0"/>
          <a:chExt cx="0" cy="0"/>
        </a:xfrm>
      </p:grpSpPr>
      <p:pic>
        <p:nvPicPr>
          <p:cNvPr id="2097154" name=""/>
          <p:cNvPicPr>
            <a:picLocks/>
          </p:cNvPicPr>
          <p:nvPr/>
        </p:nvPicPr>
        <p:blipFill>
          <a:blip xmlns:r="http://schemas.openxmlformats.org/officeDocument/2006/relationships" r:embed="rId1"/>
          <a:srcRect l="0" t="0" r="0" b="0"/>
          <a:stretch>
            <a:fillRect/>
          </a:stretch>
        </p:blipFill>
        <p:spPr>
          <a:xfrm rot="0">
            <a:off x="609600" y="384175"/>
            <a:ext cx="8027987" cy="6016625"/>
          </a:xfrm>
          <a:prstGeom prst="rect"/>
          <a:noFill/>
          <a:ln>
            <a:noFill/>
          </a:ln>
        </p:spPr>
      </p:pic>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79" name=""/>
        <p:cNvGrpSpPr/>
        <p:nvPr/>
      </p:nvGrpSpPr>
      <p:grpSpPr>
        <a:xfrm rot="0">
          <a:off x="0" y="0"/>
          <a:ext cx="0" cy="0"/>
          <a:chOff x="0" y="0"/>
          <a:chExt cx="0" cy="0"/>
        </a:xfrm>
      </p:grpSpPr>
      <p:sp>
        <p:nvSpPr>
          <p:cNvPr id="1048593" name=""/>
          <p:cNvSpPr/>
          <p:nvPr/>
        </p:nvSpPr>
        <p:spPr>
          <a:xfrm rot="0">
            <a:off x="304800" y="381000"/>
            <a:ext cx="8229600" cy="1200150"/>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latinLnBrk="1" lvl="0"/>
            <a:r>
              <a:rPr altLang="en-US" b="1" sz="2400" lang="zh-CN">
                <a:solidFill>
                  <a:srgbClr val="00B050"/>
                </a:solidFill>
              </a:rPr>
              <a:t>Potential low cost</a:t>
            </a:r>
            <a:r>
              <a:rPr sz="2400">
                <a:solidFill>
                  <a:srgbClr val="00B050"/>
                </a:solidFill>
              </a:rPr>
              <a:t>:</a:t>
            </a:r>
            <a:r>
              <a:rPr sz="2400"/>
              <a:t> </a:t>
            </a:r>
            <a:r>
              <a:rPr b="1" sz="2400"/>
              <a:t>The glass which generally provides the optical fiber transmission medium is made from sand (SiO</a:t>
            </a:r>
            <a:r>
              <a:rPr baseline="-25000" b="1" sz="2400"/>
              <a:t>2</a:t>
            </a:r>
            <a:r>
              <a:rPr b="1" sz="2400"/>
              <a:t>).</a:t>
            </a:r>
          </a:p>
        </p:txBody>
      </p:sp>
      <p:sp>
        <p:nvSpPr>
          <p:cNvPr id="1048594" name=""/>
          <p:cNvSpPr/>
          <p:nvPr/>
        </p:nvSpPr>
        <p:spPr>
          <a:xfrm rot="0">
            <a:off x="381000" y="4800600"/>
            <a:ext cx="8077200" cy="1200150"/>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latinLnBrk="1" lvl="0"/>
            <a:r>
              <a:rPr altLang="en-US" b="1" sz="2400" lang="zh-CN"/>
              <a:t>Using  an Optical fiber, 15000 independent speeches can be sent where as using a pair of copper wires, only 48 independent speeches can be sent </a:t>
            </a:r>
          </a:p>
        </p:txBody>
      </p:sp>
      <p:sp>
        <p:nvSpPr>
          <p:cNvPr id="1048595" name=""/>
          <p:cNvSpPr/>
          <p:nvPr/>
        </p:nvSpPr>
        <p:spPr>
          <a:xfrm rot="0">
            <a:off x="304800" y="1676400"/>
            <a:ext cx="8458200" cy="1938337"/>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latinLnBrk="1" lvl="0"/>
            <a:r>
              <a:rPr altLang="en-US" b="1" sz="2400" lang="zh-CN">
                <a:solidFill>
                  <a:srgbClr val="00B050"/>
                </a:solidFill>
              </a:rPr>
              <a:t>Enormous band width:</a:t>
            </a:r>
            <a:r>
              <a:rPr b="1" sz="2400"/>
              <a:t> The optical carrier frequency in the range 10</a:t>
            </a:r>
            <a:r>
              <a:rPr baseline="30000" b="1" sz="2400"/>
              <a:t>13 </a:t>
            </a:r>
            <a:r>
              <a:rPr b="1" sz="2400"/>
              <a:t>to 10</a:t>
            </a:r>
            <a:r>
              <a:rPr baseline="30000" b="1" sz="2400"/>
              <a:t>16 </a:t>
            </a:r>
            <a:r>
              <a:rPr b="1" sz="2400"/>
              <a:t>Hz. </a:t>
            </a:r>
          </a:p>
          <a:p>
            <a:pPr algn="just" eaLnBrk="1" hangingPunct="1" latinLnBrk="1" lvl="0"/>
            <a:r>
              <a:rPr b="1" sz="2400"/>
              <a:t>In metallic cable systems band width is 500-700 MHz's. The amount of data that can be transmitted in a fixed amount of time.</a:t>
            </a:r>
          </a:p>
        </p:txBody>
      </p:sp>
      <p:sp>
        <p:nvSpPr>
          <p:cNvPr id="1048596" name=""/>
          <p:cNvSpPr/>
          <p:nvPr/>
        </p:nvSpPr>
        <p:spPr>
          <a:xfrm rot="0">
            <a:off x="304800" y="3733800"/>
            <a:ext cx="8382000" cy="83026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eaLnBrk="1" hangingPunct="1" latinLnBrk="1" lvl="0"/>
            <a:r>
              <a:rPr altLang="en-US" b="1" sz="2400" lang="zh-CN">
                <a:solidFill>
                  <a:srgbClr val="00B050"/>
                </a:solidFill>
              </a:rPr>
              <a:t>Signal security:</a:t>
            </a:r>
            <a:r>
              <a:rPr b="1" sz="2400"/>
              <a:t> Optical fibers provides the high degree of signal security.</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595"/>
                                        </p:tgtEl>
                                        <p:attrNameLst>
                                          <p:attrName>style.visibility</p:attrName>
                                        </p:attrNameLst>
                                      </p:cBhvr>
                                      <p:to>
                                        <p:strVal val="visible"/>
                                      </p:to>
                                    </p:set>
                                    <p:animEffect transition="in" filter="blinds(horizontal)">
                                      <p:cBhvr>
                                        <p:cTn dur="500" id="7"/>
                                        <p:tgtEl>
                                          <p:spTgt spid="1048595"/>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596"/>
                                        </p:tgtEl>
                                        <p:attrNameLst>
                                          <p:attrName>style.visibility</p:attrName>
                                        </p:attrNameLst>
                                      </p:cBhvr>
                                      <p:to>
                                        <p:strVal val="visible"/>
                                      </p:to>
                                    </p:set>
                                    <p:animEffect transition="in" filter="blinds(horizontal)">
                                      <p:cBhvr>
                                        <p:cTn dur="500" id="12"/>
                                        <p:tgtEl>
                                          <p:spTgt spid="1048596"/>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594"/>
                                        </p:tgtEl>
                                        <p:attrNameLst>
                                          <p:attrName>style.visibility</p:attrName>
                                        </p:attrNameLst>
                                      </p:cBhvr>
                                      <p:to>
                                        <p:strVal val="visible"/>
                                      </p:to>
                                    </p:set>
                                    <p:animEffect transition="in" filter="blinds(horizontal)">
                                      <p:cBhvr>
                                        <p:cTn dur="500" id="17"/>
                                        <p:tgtEl>
                                          <p:spTgt spid="1048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4" grpId="0" uiExpand="0" build="whole"/>
      <p:bldP spid="1048595" grpId="0" uiExpand="0" build="whole"/>
      <p:bldP spid="1048596" grpId="0" uiExpand="0" build="whole"/>
    </p:bldLst>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80" name=""/>
        <p:cNvGrpSpPr/>
        <p:nvPr/>
      </p:nvGrpSpPr>
      <p:grpSpPr>
        <a:xfrm rot="0">
          <a:off x="0" y="0"/>
          <a:ext cx="0" cy="0"/>
          <a:chOff x="0" y="0"/>
          <a:chExt cx="0" cy="0"/>
        </a:xfrm>
      </p:grpSpPr>
      <p:sp>
        <p:nvSpPr>
          <p:cNvPr id="1048597" name=""/>
          <p:cNvSpPr txBox="1"/>
          <p:nvPr/>
        </p:nvSpPr>
        <p:spPr>
          <a:xfrm rot="0">
            <a:off x="533400" y="231775"/>
            <a:ext cx="8229600" cy="758825"/>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lvl="0">
              <a:lnSpc>
                <a:spcPct val="105000"/>
              </a:lnSpc>
              <a:spcBef>
                <a:spcPct val="20000"/>
              </a:spcBef>
            </a:pPr>
            <a:r>
              <a:rPr altLang="en-US" b="1" sz="3600" lang="zh-CN">
                <a:solidFill>
                  <a:schemeClr val="lt2"/>
                </a:solidFill>
              </a:rPr>
              <a:t>Types of Optical Fibre </a:t>
            </a:r>
            <a:r>
              <a:rPr b="1" sz="2400">
                <a:solidFill>
                  <a:schemeClr val="lt2"/>
                </a:solidFill>
              </a:rPr>
              <a:t>(Based on core size)</a:t>
            </a:r>
          </a:p>
        </p:txBody>
      </p:sp>
      <p:sp>
        <p:nvSpPr>
          <p:cNvPr id="1048598" name=""/>
          <p:cNvSpPr/>
          <p:nvPr/>
        </p:nvSpPr>
        <p:spPr>
          <a:xfrm rot="0">
            <a:off x="0" y="2971800"/>
            <a:ext cx="3962400" cy="83026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ctr" eaLnBrk="1" hangingPunct="1" latinLnBrk="1" lvl="0"/>
            <a:r>
              <a:rPr altLang="en-US" b="1" sz="2400" lang="zh-CN"/>
              <a:t>Single Mode / Monomode  Fibre </a:t>
            </a:r>
          </a:p>
        </p:txBody>
      </p:sp>
      <p:cxnSp>
        <p:nvCxnSpPr>
          <p:cNvPr id="3145728" name=""/>
          <p:cNvCxnSpPr>
            <a:cxnSpLocks/>
          </p:cNvCxnSpPr>
          <p:nvPr/>
        </p:nvCxnSpPr>
        <p:spPr>
          <a:xfrm rot="0" flipH="1">
            <a:off x="1752600" y="1143000"/>
            <a:ext cx="2209800" cy="1676400"/>
          </a:xfrm>
          <a:prstGeom prst="straightConnector1"/>
          <a:noFill/>
          <a:ln w="9525" cap="flat" cmpd="sng">
            <a:solidFill>
              <a:schemeClr val="dk1">
                <a:alpha val="100000"/>
              </a:schemeClr>
            </a:solidFill>
            <a:prstDash val="solid"/>
            <a:miter/>
            <a:tailEnd type="arrow" w="med" len="med"/>
          </a:ln>
        </p:spPr>
      </p:cxnSp>
      <p:cxnSp>
        <p:nvCxnSpPr>
          <p:cNvPr id="3145729" name=""/>
          <p:cNvCxnSpPr>
            <a:cxnSpLocks/>
          </p:cNvCxnSpPr>
          <p:nvPr/>
        </p:nvCxnSpPr>
        <p:spPr>
          <a:xfrm rot="0">
            <a:off x="3962400" y="1143000"/>
            <a:ext cx="1752600" cy="1524000"/>
          </a:xfrm>
          <a:prstGeom prst="straightConnector1"/>
          <a:noFill/>
          <a:ln w="9525" cap="flat" cmpd="sng">
            <a:solidFill>
              <a:schemeClr val="dk1">
                <a:alpha val="100000"/>
              </a:schemeClr>
            </a:solidFill>
            <a:prstDash val="solid"/>
            <a:miter/>
            <a:tailEnd type="arrow" w="med" len="med"/>
          </a:ln>
        </p:spPr>
      </p:cxnSp>
      <p:sp>
        <p:nvSpPr>
          <p:cNvPr id="1048599" name=""/>
          <p:cNvSpPr/>
          <p:nvPr/>
        </p:nvSpPr>
        <p:spPr>
          <a:xfrm rot="0">
            <a:off x="4572000" y="2971800"/>
            <a:ext cx="3200400" cy="46196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latinLnBrk="1" lvl="0"/>
            <a:r>
              <a:rPr altLang="en-US" b="1" sz="2400" lang="zh-CN"/>
              <a:t> Multimode Fibre </a:t>
            </a:r>
          </a:p>
        </p:txBody>
      </p:sp>
      <p:cxnSp>
        <p:nvCxnSpPr>
          <p:cNvPr id="3145730" name=""/>
          <p:cNvCxnSpPr>
            <a:cxnSpLocks/>
          </p:cNvCxnSpPr>
          <p:nvPr/>
        </p:nvCxnSpPr>
        <p:spPr>
          <a:xfrm rot="0" flipH="1">
            <a:off x="4876800" y="3657600"/>
            <a:ext cx="990600" cy="1295400"/>
          </a:xfrm>
          <a:prstGeom prst="straightConnector1"/>
          <a:noFill/>
          <a:ln w="9525" cap="flat" cmpd="sng">
            <a:solidFill>
              <a:schemeClr val="dk1">
                <a:alpha val="100000"/>
              </a:schemeClr>
            </a:solidFill>
            <a:prstDash val="solid"/>
            <a:miter/>
            <a:tailEnd type="arrow" w="med" len="med"/>
          </a:ln>
        </p:spPr>
      </p:cxnSp>
      <p:cxnSp>
        <p:nvCxnSpPr>
          <p:cNvPr id="3145731" name=""/>
          <p:cNvCxnSpPr>
            <a:cxnSpLocks/>
          </p:cNvCxnSpPr>
          <p:nvPr/>
        </p:nvCxnSpPr>
        <p:spPr>
          <a:xfrm rot="0">
            <a:off x="5867400" y="3657600"/>
            <a:ext cx="914400" cy="1295400"/>
          </a:xfrm>
          <a:prstGeom prst="straightConnector1"/>
          <a:noFill/>
          <a:ln w="9525" cap="flat" cmpd="sng">
            <a:solidFill>
              <a:schemeClr val="dk1">
                <a:alpha val="100000"/>
              </a:schemeClr>
            </a:solidFill>
            <a:prstDash val="solid"/>
            <a:miter/>
            <a:tailEnd type="arrow" w="med" len="med"/>
          </a:ln>
        </p:spPr>
      </p:cxnSp>
      <p:sp>
        <p:nvSpPr>
          <p:cNvPr id="1048600" name=""/>
          <p:cNvSpPr/>
          <p:nvPr/>
        </p:nvSpPr>
        <p:spPr>
          <a:xfrm rot="0">
            <a:off x="3048000" y="5029200"/>
            <a:ext cx="3200400" cy="83026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latinLnBrk="1" lvl="0"/>
            <a:r>
              <a:rPr altLang="en-US" b="1" sz="2400" lang="zh-CN"/>
              <a:t> Multimode </a:t>
            </a:r>
          </a:p>
          <a:p>
            <a:pPr algn="just" eaLnBrk="1" hangingPunct="1" latinLnBrk="1" lvl="0"/>
            <a:r>
              <a:rPr altLang="en-US" b="1" sz="2400" lang="zh-CN"/>
              <a:t>Step Index Fibres </a:t>
            </a:r>
          </a:p>
        </p:txBody>
      </p:sp>
      <p:sp>
        <p:nvSpPr>
          <p:cNvPr id="1048601" name=""/>
          <p:cNvSpPr/>
          <p:nvPr/>
        </p:nvSpPr>
        <p:spPr>
          <a:xfrm rot="0">
            <a:off x="6019800" y="5029200"/>
            <a:ext cx="3200400" cy="83026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eaLnBrk="1" hangingPunct="1" latinLnBrk="1" lvl="0"/>
            <a:r>
              <a:rPr altLang="en-US" b="1" sz="2400" lang="zh-CN"/>
              <a:t> Multimode </a:t>
            </a:r>
          </a:p>
          <a:p>
            <a:pPr algn="just" eaLnBrk="1" hangingPunct="1" latinLnBrk="1" lvl="0"/>
            <a:r>
              <a:rPr altLang="en-US" b="1" sz="2400" lang="zh-CN"/>
              <a:t>Graded Index Fibres </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withEffect" presetClass="entr" presetID="3" presetSubtype="10">
                                  <p:stCondLst>
                                    <p:cond delay="0"/>
                                  </p:stCondLst>
                                  <p:childTnLst>
                                    <p:set>
                                      <p:cBhvr>
                                        <p:cTn dur="1" fill="hold" id="6">
                                          <p:stCondLst>
                                            <p:cond delay="0"/>
                                          </p:stCondLst>
                                        </p:cTn>
                                        <p:tgtEl>
                                          <p:spTgt spid="1048598"/>
                                        </p:tgtEl>
                                        <p:attrNameLst>
                                          <p:attrName>style.visibility</p:attrName>
                                        </p:attrNameLst>
                                      </p:cBhvr>
                                      <p:to>
                                        <p:strVal val="visible"/>
                                      </p:to>
                                    </p:set>
                                    <p:animEffect transition="in" filter="blinds(horizontal)">
                                      <p:cBhvr>
                                        <p:cTn dur="500" id="7"/>
                                        <p:tgtEl>
                                          <p:spTgt spid="1048598"/>
                                        </p:tgtEl>
                                      </p:cBhvr>
                                    </p:animEffect>
                                  </p:childTnLst>
                                </p:cTn>
                              </p:par>
                              <p:par>
                                <p:cTn fill="hold" grpId="0" id="8" nodeType="withEffect" presetClass="entr" presetID="3" presetSubtype="10">
                                  <p:stCondLst>
                                    <p:cond delay="0"/>
                                  </p:stCondLst>
                                  <p:childTnLst>
                                    <p:set>
                                      <p:cBhvr>
                                        <p:cTn dur="1" fill="hold" id="9">
                                          <p:stCondLst>
                                            <p:cond delay="0"/>
                                          </p:stCondLst>
                                        </p:cTn>
                                        <p:tgtEl>
                                          <p:spTgt spid="1048599"/>
                                        </p:tgtEl>
                                        <p:attrNameLst>
                                          <p:attrName>style.visibility</p:attrName>
                                        </p:attrNameLst>
                                      </p:cBhvr>
                                      <p:to>
                                        <p:strVal val="visible"/>
                                      </p:to>
                                    </p:set>
                                    <p:animEffect transition="in" filter="blinds(horizontal)">
                                      <p:cBhvr>
                                        <p:cTn dur="500" id="10"/>
                                        <p:tgtEl>
                                          <p:spTgt spid="1048599"/>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3" presetSubtype="10">
                                  <p:stCondLst>
                                    <p:cond delay="0"/>
                                  </p:stCondLst>
                                  <p:childTnLst>
                                    <p:set>
                                      <p:cBhvr>
                                        <p:cTn dur="1" fill="hold" id="14">
                                          <p:stCondLst>
                                            <p:cond delay="0"/>
                                          </p:stCondLst>
                                        </p:cTn>
                                        <p:tgtEl>
                                          <p:spTgt spid="3145730"/>
                                        </p:tgtEl>
                                        <p:attrNameLst>
                                          <p:attrName>style.visibility</p:attrName>
                                        </p:attrNameLst>
                                      </p:cBhvr>
                                      <p:to>
                                        <p:strVal val="visible"/>
                                      </p:to>
                                    </p:set>
                                    <p:animEffect transition="in" filter="blinds(horizontal)">
                                      <p:cBhvr>
                                        <p:cTn dur="500" id="15"/>
                                        <p:tgtEl>
                                          <p:spTgt spid="3145730"/>
                                        </p:tgtEl>
                                      </p:cBhvr>
                                    </p:animEffect>
                                  </p:childTnLst>
                                </p:cTn>
                              </p:par>
                              <p:par>
                                <p:cTn fill="hold" id="16" nodeType="withEffect" presetClass="entr" presetID="3" presetSubtype="10">
                                  <p:stCondLst>
                                    <p:cond delay="0"/>
                                  </p:stCondLst>
                                  <p:childTnLst>
                                    <p:set>
                                      <p:cBhvr>
                                        <p:cTn dur="1" fill="hold" id="17">
                                          <p:stCondLst>
                                            <p:cond delay="0"/>
                                          </p:stCondLst>
                                        </p:cTn>
                                        <p:tgtEl>
                                          <p:spTgt spid="3145731"/>
                                        </p:tgtEl>
                                        <p:attrNameLst>
                                          <p:attrName>style.visibility</p:attrName>
                                        </p:attrNameLst>
                                      </p:cBhvr>
                                      <p:to>
                                        <p:strVal val="visible"/>
                                      </p:to>
                                    </p:set>
                                    <p:animEffect transition="in" filter="blinds(horizontal)">
                                      <p:cBhvr>
                                        <p:cTn dur="500" id="18"/>
                                        <p:tgtEl>
                                          <p:spTgt spid="3145731"/>
                                        </p:tgtEl>
                                      </p:cBhvr>
                                    </p:animEffect>
                                  </p:childTnLst>
                                </p:cTn>
                              </p:par>
                              <p:par>
                                <p:cTn fill="hold" grpId="0" id="19" nodeType="withEffect" presetClass="entr" presetID="3" presetSubtype="10">
                                  <p:stCondLst>
                                    <p:cond delay="0"/>
                                  </p:stCondLst>
                                  <p:childTnLst>
                                    <p:set>
                                      <p:cBhvr>
                                        <p:cTn dur="1" fill="hold" id="20">
                                          <p:stCondLst>
                                            <p:cond delay="0"/>
                                          </p:stCondLst>
                                        </p:cTn>
                                        <p:tgtEl>
                                          <p:spTgt spid="1048601"/>
                                        </p:tgtEl>
                                        <p:attrNameLst>
                                          <p:attrName>style.visibility</p:attrName>
                                        </p:attrNameLst>
                                      </p:cBhvr>
                                      <p:to>
                                        <p:strVal val="visible"/>
                                      </p:to>
                                    </p:set>
                                    <p:animEffect transition="in" filter="blinds(horizontal)">
                                      <p:cBhvr>
                                        <p:cTn dur="500" id="21"/>
                                        <p:tgtEl>
                                          <p:spTgt spid="1048601"/>
                                        </p:tgtEl>
                                      </p:cBhvr>
                                    </p:animEffect>
                                  </p:childTnLst>
                                </p:cTn>
                              </p:par>
                              <p:par>
                                <p:cTn fill="hold" grpId="0" id="22" nodeType="withEffect" presetClass="entr" presetID="3" presetSubtype="10">
                                  <p:stCondLst>
                                    <p:cond delay="0"/>
                                  </p:stCondLst>
                                  <p:childTnLst>
                                    <p:set>
                                      <p:cBhvr>
                                        <p:cTn dur="1" fill="hold" id="23">
                                          <p:stCondLst>
                                            <p:cond delay="0"/>
                                          </p:stCondLst>
                                        </p:cTn>
                                        <p:tgtEl>
                                          <p:spTgt spid="1048600"/>
                                        </p:tgtEl>
                                        <p:attrNameLst>
                                          <p:attrName>style.visibility</p:attrName>
                                        </p:attrNameLst>
                                      </p:cBhvr>
                                      <p:to>
                                        <p:strVal val="visible"/>
                                      </p:to>
                                    </p:set>
                                    <p:animEffect transition="in" filter="blinds(horizontal)">
                                      <p:cBhvr>
                                        <p:cTn dur="500" id="24"/>
                                        <p:tgtEl>
                                          <p:spTgt spid="1048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8" grpId="0" uiExpand="0" build="whole"/>
      <p:bldP spid="1048599" grpId="0" uiExpand="0" build="whole"/>
      <p:bldP spid="1048600" grpId="0" uiExpand="0" build="whole"/>
      <p:bldP spid="1048601" grpId="0" uiExpand="0" build="whole"/>
    </p:bldLst>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81" name=""/>
        <p:cNvGrpSpPr/>
        <p:nvPr/>
      </p:nvGrpSpPr>
      <p:grpSpPr>
        <a:xfrm rot="0">
          <a:off x="0" y="0"/>
          <a:ext cx="0" cy="0"/>
          <a:chOff x="0" y="0"/>
          <a:chExt cx="0" cy="0"/>
        </a:xfrm>
      </p:grpSpPr>
      <p:sp>
        <p:nvSpPr>
          <p:cNvPr id="1048602" name=""/>
          <p:cNvSpPr/>
          <p:nvPr>
            <p:ph type="title" sz="full" idx="0"/>
          </p:nvPr>
        </p:nvSpPr>
        <p:spPr>
          <a:xfrm rot="0">
            <a:off x="533400" y="76200"/>
            <a:ext cx="8229600" cy="1139825"/>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pPr lvl="0">
              <a:lnSpc>
                <a:spcPct val="105000"/>
              </a:lnSpc>
              <a:spcBef>
                <a:spcPct val="20000"/>
              </a:spcBef>
            </a:pPr>
            <a:r>
              <a:rPr altLang="en-US" lang="en-US"/>
              <a:t>Single Mode Step Index Fiber</a:t>
            </a:r>
          </a:p>
        </p:txBody>
      </p:sp>
      <p:sp>
        <p:nvSpPr>
          <p:cNvPr id="1048603" name=""/>
          <p:cNvSpPr/>
          <p:nvPr>
            <p:ph type="body" sz="full" idx="1"/>
          </p:nvPr>
        </p:nvSpPr>
        <p:spPr>
          <a:xfrm rot="0">
            <a:off x="381000" y="1143000"/>
            <a:ext cx="8229600" cy="16002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algn="just" indent="0" lvl="0" marL="0">
              <a:spcBef>
                <a:spcPct val="0"/>
              </a:spcBef>
            </a:pPr>
            <a:r>
              <a:rPr altLang="en-US" sz="2800" lang="en-US"/>
              <a:t> Single mode step index fiber has a core diameter of 8 to 9 microns, which only allows one light path or </a:t>
            </a:r>
            <a:r>
              <a:rPr sz="2800" i="1"/>
              <a:t>mode</a:t>
            </a:r>
          </a:p>
          <a:p>
            <a:pPr algn="just" lvl="1">
              <a:lnSpc>
                <a:spcPct val="105000"/>
              </a:lnSpc>
              <a:buFontTx/>
              <a:buNone/>
            </a:pPr>
          </a:p>
        </p:txBody>
      </p:sp>
      <p:grpSp>
        <p:nvGrpSpPr>
          <p:cNvPr id="82" name=""/>
          <p:cNvGrpSpPr/>
          <p:nvPr/>
        </p:nvGrpSpPr>
        <p:grpSpPr>
          <a:xfrm rot="0">
            <a:off x="7162800" y="4191000"/>
            <a:ext cx="1600200" cy="2470150"/>
            <a:chOff x="4608" y="2256"/>
            <a:chExt cx="912" cy="1988"/>
          </a:xfrm>
        </p:grpSpPr>
        <p:sp>
          <p:nvSpPr>
            <p:cNvPr id="1048604" name=""/>
            <p:cNvSpPr/>
            <p:nvPr/>
          </p:nvSpPr>
          <p:spPr>
            <a:xfrm rot="0" flipV="1">
              <a:off x="5241" y="2880"/>
              <a:ext cx="0" cy="528"/>
            </a:xfrm>
            <a:prstGeom prst="line"/>
            <a:noFill/>
            <a:ln w="38100" cap="flat" cmpd="sng">
              <a:solidFill>
                <a:schemeClr val="dk1">
                  <a:alpha val="100000"/>
                </a:schemeClr>
              </a:solidFill>
              <a:prstDash val="solid"/>
              <a:miter/>
            </a:ln>
          </p:spPr>
        </p:sp>
        <p:sp>
          <p:nvSpPr>
            <p:cNvPr id="1048605" name=""/>
            <p:cNvSpPr/>
            <p:nvPr/>
          </p:nvSpPr>
          <p:spPr>
            <a:xfrm rot="0" flipV="1">
              <a:off x="5241" y="2256"/>
              <a:ext cx="0" cy="480"/>
            </a:xfrm>
            <a:prstGeom prst="line"/>
            <a:noFill/>
            <a:ln w="38100" cap="flat" cmpd="sng">
              <a:solidFill>
                <a:schemeClr val="dk1">
                  <a:alpha val="100000"/>
                </a:schemeClr>
              </a:solidFill>
              <a:prstDash val="solid"/>
              <a:miter/>
            </a:ln>
          </p:spPr>
        </p:sp>
        <p:sp>
          <p:nvSpPr>
            <p:cNvPr id="1048606" name=""/>
            <p:cNvSpPr/>
            <p:nvPr/>
          </p:nvSpPr>
          <p:spPr>
            <a:xfrm rot="0" flipV="1">
              <a:off x="5412" y="2736"/>
              <a:ext cx="0" cy="144"/>
            </a:xfrm>
            <a:prstGeom prst="line"/>
            <a:noFill/>
            <a:ln w="38100" cap="flat" cmpd="sng">
              <a:solidFill>
                <a:schemeClr val="dk1">
                  <a:alpha val="100000"/>
                </a:schemeClr>
              </a:solidFill>
              <a:prstDash val="solid"/>
              <a:miter/>
            </a:ln>
          </p:spPr>
        </p:sp>
        <p:sp>
          <p:nvSpPr>
            <p:cNvPr id="1048607" name=""/>
            <p:cNvSpPr/>
            <p:nvPr/>
          </p:nvSpPr>
          <p:spPr>
            <a:xfrm rot="0">
              <a:off x="5232" y="2880"/>
              <a:ext cx="192" cy="0"/>
            </a:xfrm>
            <a:prstGeom prst="line"/>
            <a:noFill/>
            <a:ln w="38100" cap="flat" cmpd="sng">
              <a:solidFill>
                <a:schemeClr val="dk1">
                  <a:alpha val="100000"/>
                </a:schemeClr>
              </a:solidFill>
              <a:prstDash val="solid"/>
              <a:miter/>
            </a:ln>
          </p:spPr>
        </p:sp>
        <p:sp>
          <p:nvSpPr>
            <p:cNvPr id="1048608" name=""/>
            <p:cNvSpPr/>
            <p:nvPr/>
          </p:nvSpPr>
          <p:spPr>
            <a:xfrm rot="0">
              <a:off x="5232" y="2736"/>
              <a:ext cx="192" cy="0"/>
            </a:xfrm>
            <a:prstGeom prst="line"/>
            <a:noFill/>
            <a:ln w="38100" cap="flat" cmpd="sng">
              <a:solidFill>
                <a:schemeClr val="dk1">
                  <a:alpha val="100000"/>
                </a:schemeClr>
              </a:solidFill>
              <a:prstDash val="solid"/>
              <a:miter/>
            </a:ln>
          </p:spPr>
        </p:sp>
        <p:sp>
          <p:nvSpPr>
            <p:cNvPr id="1048609" name=""/>
            <p:cNvSpPr/>
            <p:nvPr/>
          </p:nvSpPr>
          <p:spPr>
            <a:xfrm rot="0">
              <a:off x="4656" y="3744"/>
              <a:ext cx="816" cy="0"/>
            </a:xfrm>
            <a:prstGeom prst="line"/>
            <a:noFill/>
            <a:ln w="38100" cap="flat" cmpd="sng">
              <a:solidFill>
                <a:schemeClr val="dk1">
                  <a:alpha val="100000"/>
                </a:schemeClr>
              </a:solidFill>
              <a:prstDash val="solid"/>
              <a:miter/>
              <a:tailEnd type="triangle" w="med" len="med"/>
            </a:ln>
          </p:spPr>
        </p:sp>
        <p:sp>
          <p:nvSpPr>
            <p:cNvPr id="1048610" name=""/>
            <p:cNvSpPr txBox="1"/>
            <p:nvPr/>
          </p:nvSpPr>
          <p:spPr>
            <a:xfrm rot="0">
              <a:off x="4608" y="3840"/>
              <a:ext cx="912" cy="404"/>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sz="1800" lang="en-US">
                  <a:ea typeface="Arial" pitchFamily="0" charset="0"/>
                </a:rPr>
                <a:t>Index of refraction</a:t>
              </a:r>
            </a:p>
          </p:txBody>
        </p:sp>
      </p:grpSp>
      <p:pic>
        <p:nvPicPr>
          <p:cNvPr id="2097155" name=""/>
          <p:cNvPicPr>
            <a:picLocks/>
          </p:cNvPicPr>
          <p:nvPr/>
        </p:nvPicPr>
        <p:blipFill>
          <a:blip xmlns:r="http://schemas.openxmlformats.org/officeDocument/2006/relationships" r:embed="rId1"/>
          <a:srcRect l="0" t="0" r="0" b="0"/>
          <a:stretch>
            <a:fillRect/>
          </a:stretch>
        </p:blipFill>
        <p:spPr>
          <a:xfrm rot="0">
            <a:off x="1143000" y="4214812"/>
            <a:ext cx="5562600" cy="2185987"/>
          </a:xfrm>
          <a:prstGeom prst="rect"/>
          <a:noFill/>
          <a:ln>
            <a:noFill/>
          </a:ln>
        </p:spPr>
      </p:pic>
      <p:sp>
        <p:nvSpPr>
          <p:cNvPr id="1048611" name=""/>
          <p:cNvSpPr txBox="1"/>
          <p:nvPr/>
        </p:nvSpPr>
        <p:spPr>
          <a:xfrm rot="0">
            <a:off x="381000" y="2590800"/>
            <a:ext cx="8229600" cy="1600200"/>
          </a:xfrm>
          <a:prstGeom prst="rect"/>
          <a:noFill/>
          <a:ln>
            <a:noFill/>
          </a:ln>
        </p:spPr>
        <p:txBody>
          <a:bodyPr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a:lstStyle>
          <a:p>
            <a:pPr algn="just" indent="-342900" lvl="0" marL="342900">
              <a:lnSpc>
                <a:spcPct val="105000"/>
              </a:lnSpc>
              <a:spcBef>
                <a:spcPct val="20000"/>
              </a:spcBef>
              <a:buFontTx/>
              <a:buChar char="•"/>
            </a:pPr>
            <a:r>
              <a:rPr altLang="en-US" sz="2800" lang="zh-CN"/>
              <a:t>Single mode fibres have a lower signal loss and a higher information capacity or bandwidth than a multimode fibre.</a:t>
            </a: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83" name=""/>
        <p:cNvGrpSpPr/>
        <p:nvPr/>
      </p:nvGrpSpPr>
      <p:grpSpPr>
        <a:xfrm rot="0">
          <a:off x="0" y="0"/>
          <a:ext cx="0" cy="0"/>
          <a:chOff x="0" y="0"/>
          <a:chExt cx="0" cy="0"/>
        </a:xfrm>
      </p:grpSpPr>
      <p:sp>
        <p:nvSpPr>
          <p:cNvPr id="1048612" name=""/>
          <p:cNvSpPr/>
          <p:nvPr>
            <p:ph type="title" sz="full" idx="0"/>
          </p:nvPr>
        </p:nvSpPr>
        <p:spPr>
          <a:xfrm rot="0">
            <a:off x="457200" y="-152400"/>
            <a:ext cx="8229600" cy="1139825"/>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lt2"/>
                </a:solidFill>
                <a:latin typeface="Arial" pitchFamily="0" charset="0"/>
                <a:sym typeface="Arial" pitchFamily="0" charset="0"/>
              </a:defRPr>
            </a:lvl1pPr>
          </a:lstStyle>
          <a:p>
            <a:pPr lvl="0">
              <a:lnSpc>
                <a:spcPct val="105000"/>
              </a:lnSpc>
              <a:spcBef>
                <a:spcPct val="20000"/>
              </a:spcBef>
            </a:pPr>
            <a:r>
              <a:rPr altLang="en-US" lang="en-US"/>
              <a:t>Multimode Step-Index Fiber</a:t>
            </a:r>
          </a:p>
        </p:txBody>
      </p:sp>
      <p:sp>
        <p:nvSpPr>
          <p:cNvPr id="1048613" name=""/>
          <p:cNvSpPr/>
          <p:nvPr>
            <p:ph type="body" sz="full" idx="1"/>
          </p:nvPr>
        </p:nvSpPr>
        <p:spPr>
          <a:xfrm rot="0">
            <a:off x="381000" y="762000"/>
            <a:ext cx="8229600" cy="58674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lvl="0">
              <a:lnSpc>
                <a:spcPct val="105000"/>
              </a:lnSpc>
            </a:pPr>
            <a:r>
              <a:rPr altLang="en-US" sz="2600" lang="en-US"/>
              <a:t>Multimode fiber has a core diameter of 50 to 100 microns (sometimes even larger)</a:t>
            </a:r>
          </a:p>
          <a:p>
            <a:pPr lvl="1">
              <a:lnSpc>
                <a:spcPct val="105000"/>
              </a:lnSpc>
            </a:pPr>
            <a:r>
              <a:rPr sz="2600"/>
              <a:t>Allows several light paths (~100) or </a:t>
            </a:r>
            <a:r>
              <a:rPr sz="2600" i="1"/>
              <a:t>modes</a:t>
            </a:r>
          </a:p>
          <a:p>
            <a:pPr lvl="1">
              <a:lnSpc>
                <a:spcPct val="105000"/>
              </a:lnSpc>
            </a:pPr>
            <a:r>
              <a:rPr sz="2600"/>
              <a:t>This causes </a:t>
            </a:r>
            <a:r>
              <a:rPr sz="2600" i="1"/>
              <a:t>modal dispersion</a:t>
            </a:r>
            <a:r>
              <a:rPr sz="2600"/>
              <a:t> – some modes take longer to pass through the fiber than others because they travel a longer distance</a:t>
            </a:r>
          </a:p>
          <a:p>
            <a:pPr lvl="1">
              <a:lnSpc>
                <a:spcPct val="105000"/>
              </a:lnSpc>
            </a:pPr>
            <a:endParaRPr sz="2600"/>
          </a:p>
          <a:p>
            <a:pPr lvl="1">
              <a:lnSpc>
                <a:spcPct val="105000"/>
              </a:lnSpc>
            </a:pPr>
            <a:endParaRPr sz="2600"/>
          </a:p>
          <a:p>
            <a:pPr lvl="1">
              <a:lnSpc>
                <a:spcPct val="105000"/>
              </a:lnSpc>
            </a:pPr>
            <a:endParaRPr sz="2600"/>
          </a:p>
          <a:p>
            <a:pPr lvl="1">
              <a:lnSpc>
                <a:spcPct val="105000"/>
              </a:lnSpc>
            </a:pPr>
            <a:endParaRPr sz="2600"/>
          </a:p>
          <a:p>
            <a:pPr lvl="1">
              <a:lnSpc>
                <a:spcPct val="105000"/>
              </a:lnSpc>
            </a:pPr>
            <a:endParaRPr sz="2600"/>
          </a:p>
          <a:p>
            <a:pPr lvl="1">
              <a:lnSpc>
                <a:spcPct val="105000"/>
              </a:lnSpc>
              <a:buFontTx/>
              <a:buNone/>
            </a:pPr>
            <a:endParaRPr sz="2600"/>
          </a:p>
        </p:txBody>
      </p:sp>
      <p:sp>
        <p:nvSpPr>
          <p:cNvPr id="1048614" name=""/>
          <p:cNvSpPr/>
          <p:nvPr/>
        </p:nvSpPr>
        <p:spPr>
          <a:xfrm rot="0">
            <a:off x="7696200" y="6064250"/>
            <a:ext cx="1295400" cy="0"/>
          </a:xfrm>
          <a:prstGeom prst="line"/>
          <a:noFill/>
          <a:ln w="38100" cap="flat" cmpd="sng">
            <a:solidFill>
              <a:schemeClr val="dk1">
                <a:alpha val="100000"/>
              </a:schemeClr>
            </a:solidFill>
            <a:prstDash val="solid"/>
            <a:miter/>
            <a:tailEnd type="triangle" w="med" len="med"/>
          </a:ln>
        </p:spPr>
      </p:sp>
      <p:sp>
        <p:nvSpPr>
          <p:cNvPr id="1048615" name=""/>
          <p:cNvSpPr txBox="1"/>
          <p:nvPr/>
        </p:nvSpPr>
        <p:spPr>
          <a:xfrm rot="0">
            <a:off x="7620000" y="6216650"/>
            <a:ext cx="1447800" cy="641350"/>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sz="1800" lang="en-US">
                <a:ea typeface="Arial" pitchFamily="0" charset="0"/>
              </a:rPr>
              <a:t>Index of refraction</a:t>
            </a:r>
          </a:p>
        </p:txBody>
      </p:sp>
      <p:grpSp>
        <p:nvGrpSpPr>
          <p:cNvPr id="84" name=""/>
          <p:cNvGrpSpPr/>
          <p:nvPr/>
        </p:nvGrpSpPr>
        <p:grpSpPr>
          <a:xfrm rot="0">
            <a:off x="381000" y="4486275"/>
            <a:ext cx="8382000" cy="1381125"/>
            <a:chOff x="240" y="2592"/>
            <a:chExt cx="5280" cy="870"/>
          </a:xfrm>
        </p:grpSpPr>
        <p:sp>
          <p:nvSpPr>
            <p:cNvPr id="1048616" name=""/>
            <p:cNvSpPr/>
            <p:nvPr/>
          </p:nvSpPr>
          <p:spPr>
            <a:xfrm rot="0" flipV="1">
              <a:off x="5337" y="3216"/>
              <a:ext cx="0" cy="144"/>
            </a:xfrm>
            <a:prstGeom prst="line"/>
            <a:noFill/>
            <a:ln w="38100" cap="flat" cmpd="sng">
              <a:solidFill>
                <a:schemeClr val="dk1">
                  <a:alpha val="100000"/>
                </a:schemeClr>
              </a:solidFill>
              <a:prstDash val="solid"/>
              <a:miter/>
            </a:ln>
          </p:spPr>
        </p:sp>
        <p:sp>
          <p:nvSpPr>
            <p:cNvPr id="1048617" name=""/>
            <p:cNvSpPr/>
            <p:nvPr/>
          </p:nvSpPr>
          <p:spPr>
            <a:xfrm rot="0" flipV="1">
              <a:off x="5337" y="2640"/>
              <a:ext cx="0" cy="144"/>
            </a:xfrm>
            <a:prstGeom prst="line"/>
            <a:noFill/>
            <a:ln w="38100" cap="flat" cmpd="sng">
              <a:solidFill>
                <a:schemeClr val="dk1">
                  <a:alpha val="100000"/>
                </a:schemeClr>
              </a:solidFill>
              <a:prstDash val="solid"/>
              <a:miter/>
            </a:ln>
          </p:spPr>
        </p:sp>
        <p:sp>
          <p:nvSpPr>
            <p:cNvPr id="1048618" name=""/>
            <p:cNvSpPr/>
            <p:nvPr/>
          </p:nvSpPr>
          <p:spPr>
            <a:xfrm rot="0" flipV="1">
              <a:off x="5508" y="2784"/>
              <a:ext cx="0" cy="432"/>
            </a:xfrm>
            <a:prstGeom prst="line"/>
            <a:noFill/>
            <a:ln w="38100" cap="flat" cmpd="sng">
              <a:solidFill>
                <a:schemeClr val="dk1">
                  <a:alpha val="100000"/>
                </a:schemeClr>
              </a:solidFill>
              <a:prstDash val="solid"/>
              <a:miter/>
            </a:ln>
          </p:spPr>
        </p:sp>
        <p:sp>
          <p:nvSpPr>
            <p:cNvPr id="1048619" name=""/>
            <p:cNvSpPr/>
            <p:nvPr/>
          </p:nvSpPr>
          <p:spPr>
            <a:xfrm rot="0">
              <a:off x="5328" y="3216"/>
              <a:ext cx="192" cy="0"/>
            </a:xfrm>
            <a:prstGeom prst="line"/>
            <a:noFill/>
            <a:ln w="38100" cap="flat" cmpd="sng">
              <a:solidFill>
                <a:schemeClr val="dk1">
                  <a:alpha val="100000"/>
                </a:schemeClr>
              </a:solidFill>
              <a:prstDash val="solid"/>
              <a:miter/>
            </a:ln>
          </p:spPr>
        </p:sp>
        <p:sp>
          <p:nvSpPr>
            <p:cNvPr id="1048620" name=""/>
            <p:cNvSpPr/>
            <p:nvPr/>
          </p:nvSpPr>
          <p:spPr>
            <a:xfrm rot="0">
              <a:off x="5328" y="2784"/>
              <a:ext cx="192" cy="0"/>
            </a:xfrm>
            <a:prstGeom prst="line"/>
            <a:noFill/>
            <a:ln w="38100" cap="flat" cmpd="sng">
              <a:solidFill>
                <a:schemeClr val="dk1">
                  <a:alpha val="100000"/>
                </a:schemeClr>
              </a:solidFill>
              <a:prstDash val="solid"/>
              <a:miter/>
            </a:ln>
          </p:spPr>
        </p:sp>
        <p:pic>
          <p:nvPicPr>
            <p:cNvPr id="2097156" name=""/>
            <p:cNvPicPr>
              <a:picLocks/>
            </p:cNvPicPr>
            <p:nvPr/>
          </p:nvPicPr>
          <p:blipFill>
            <a:blip xmlns:r="http://schemas.openxmlformats.org/officeDocument/2006/relationships" r:embed="rId1"/>
            <a:srcRect l="0" t="0" r="0" b="0"/>
            <a:stretch>
              <a:fillRect/>
            </a:stretch>
          </p:blipFill>
          <p:spPr>
            <a:xfrm rot="0">
              <a:off x="240" y="2592"/>
              <a:ext cx="4962" cy="870"/>
            </a:xfrm>
            <a:prstGeom prst="rect"/>
            <a:noFill/>
            <a:ln>
              <a:noFill/>
            </a:ln>
          </p:spPr>
        </p:pic>
      </p:grpSp>
    </p:spTree>
  </p:cSld>
  <p:clrMapOvr>
    <a:masterClrMapping/>
  </p:clrMapOvr>
  <p:timing/>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000000"/>
      </a:accent5>
      <a:accent6>
        <a:srgbClr val="000000"/>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000000"/>
        </a:accent5>
        <a:accent6>
          <a:srgbClr val="000000"/>
        </a:accent6>
        <a:hlink>
          <a:srgbClr val="009999"/>
        </a:hlink>
        <a:folHlink>
          <a:srgbClr val="99CC00"/>
        </a:folHlink>
      </a:clrScheme>
    </a:extraClrScheme>
    <a:extraClrScheme>
      <a:clrScheme name="Default Color Scheme 2">
        <a:dk1>
          <a:srgbClr val="000000"/>
        </a:dk1>
        <a:lt1>
          <a:srgbClr val="FFFFFF"/>
        </a:lt1>
        <a:dk2>
          <a:srgbClr val="969696"/>
        </a:dk2>
        <a:lt2>
          <a:srgbClr val="000000"/>
        </a:lt2>
        <a:accent1>
          <a:srgbClr val="FBDF53"/>
        </a:accent1>
        <a:accent2>
          <a:srgbClr val="FF9966"/>
        </a:accent2>
        <a:accent3>
          <a:srgbClr val="FFFFFF"/>
        </a:accent3>
        <a:accent4>
          <a:srgbClr val="000000"/>
        </a:accent4>
        <a:accent5>
          <a:srgbClr val="000000"/>
        </a:accent5>
        <a:accent6>
          <a:srgbClr val="000000"/>
        </a:accent6>
        <a:hlink>
          <a:srgbClr val="CC3300"/>
        </a:hlink>
        <a:folHlink>
          <a:srgbClr val="996600"/>
        </a:folHlink>
      </a:clrScheme>
    </a:extraClrScheme>
    <a:extraClrScheme>
      <a:clrScheme name="Default Color Scheme 3">
        <a:dk1>
          <a:srgbClr val="000000"/>
        </a:dk1>
        <a:lt1>
          <a:srgbClr val="FFFFFF"/>
        </a:lt1>
        <a:dk2>
          <a:srgbClr val="808080"/>
        </a:dk2>
        <a:lt2>
          <a:srgbClr val="000000"/>
        </a:lt2>
        <a:accent1>
          <a:srgbClr val="99CCFF"/>
        </a:accent1>
        <a:accent2>
          <a:srgbClr val="CCCCFF"/>
        </a:accent2>
        <a:accent3>
          <a:srgbClr val="FFFFFF"/>
        </a:accent3>
        <a:accent4>
          <a:srgbClr val="000000"/>
        </a:accent4>
        <a:accent5>
          <a:srgbClr val="000000"/>
        </a:accent5>
        <a:accent6>
          <a:srgbClr val="000000"/>
        </a:accent6>
        <a:hlink>
          <a:srgbClr val="3333CC"/>
        </a:hlink>
        <a:folHlink>
          <a:srgbClr val="AF67FF"/>
        </a:folHlink>
      </a:clrScheme>
    </a:extraClrScheme>
    <a:extraClrScheme>
      <a:clrScheme name="Default Color Scheme 4">
        <a:dk1>
          <a:srgbClr val="000000"/>
        </a:dk1>
        <a:lt1>
          <a:srgbClr val="DEF6F1"/>
        </a:lt1>
        <a:dk2>
          <a:srgbClr val="969696"/>
        </a:dk2>
        <a:lt2>
          <a:srgbClr val="000000"/>
        </a:lt2>
        <a:accent1>
          <a:srgbClr val="FFFFFF"/>
        </a:accent1>
        <a:accent2>
          <a:srgbClr val="8DC6FF"/>
        </a:accent2>
        <a:accent3>
          <a:srgbClr val="DEF6F1"/>
        </a:accent3>
        <a:accent4>
          <a:srgbClr val="000000"/>
        </a:accent4>
        <a:accent5>
          <a:srgbClr val="000000"/>
        </a:accent5>
        <a:accent6>
          <a:srgbClr val="000000"/>
        </a:accent6>
        <a:hlink>
          <a:srgbClr val="0066CC"/>
        </a:hlink>
        <a:folHlink>
          <a:srgbClr val="00A800"/>
        </a:folHlink>
      </a:clrScheme>
    </a:extraClrScheme>
    <a:extraClrScheme>
      <a:clrScheme name="Default Color Scheme 5">
        <a:dk1>
          <a:srgbClr val="000000"/>
        </a:dk1>
        <a:lt1>
          <a:srgbClr val="FFFFD9"/>
        </a:lt1>
        <a:dk2>
          <a:srgbClr val="777777"/>
        </a:dk2>
        <a:lt2>
          <a:srgbClr val="000000"/>
        </a:lt2>
        <a:accent1>
          <a:srgbClr val="FFFFF7"/>
        </a:accent1>
        <a:accent2>
          <a:srgbClr val="33CCCC"/>
        </a:accent2>
        <a:accent3>
          <a:srgbClr val="FFFFD9"/>
        </a:accent3>
        <a:accent4>
          <a:srgbClr val="000000"/>
        </a:accent4>
        <a:accent5>
          <a:srgbClr val="000000"/>
        </a:accent5>
        <a:accent6>
          <a:srgbClr val="000000"/>
        </a:accent6>
        <a:hlink>
          <a:srgbClr val="FF5050"/>
        </a:hlink>
        <a:folHlink>
          <a:srgbClr val="FF9900"/>
        </a:folHlink>
      </a:clrScheme>
    </a:extraClrScheme>
    <a:extraClrScheme>
      <a:clrScheme name="Default Color Scheme 6">
        <a:dk1>
          <a:srgbClr val="FFFFFF"/>
        </a:dk1>
        <a:lt1>
          <a:srgbClr val="008080"/>
        </a:lt1>
        <a:dk2>
          <a:srgbClr val="005A58"/>
        </a:dk2>
        <a:lt2>
          <a:srgbClr val="FFFF99"/>
        </a:lt2>
        <a:accent1>
          <a:srgbClr val="006462"/>
        </a:accent1>
        <a:accent2>
          <a:srgbClr val="6D6FC7"/>
        </a:accent2>
        <a:accent3>
          <a:srgbClr val="008080"/>
        </a:accent3>
        <a:accent4>
          <a:srgbClr val="FFFFFF"/>
        </a:accent4>
        <a:accent5>
          <a:srgbClr val="000000"/>
        </a:accent5>
        <a:accent6>
          <a:srgbClr val="000000"/>
        </a:accent6>
        <a:hlink>
          <a:srgbClr val="00FFFF"/>
        </a:hlink>
        <a:folHlink>
          <a:srgbClr val="00FF00"/>
        </a:folHlink>
      </a:clrScheme>
    </a:extraClrScheme>
    <a:extraClrScheme>
      <a:clrScheme name="Default Color Scheme 7">
        <a:dk1>
          <a:srgbClr val="FFFFFF"/>
        </a:dk1>
        <a:lt1>
          <a:srgbClr val="800000"/>
        </a:lt1>
        <a:dk2>
          <a:srgbClr val="5C1F00"/>
        </a:dk2>
        <a:lt2>
          <a:srgbClr val="DFD293"/>
        </a:lt2>
        <a:accent1>
          <a:srgbClr val="CC3300"/>
        </a:accent1>
        <a:accent2>
          <a:srgbClr val="BE7960"/>
        </a:accent2>
        <a:accent3>
          <a:srgbClr val="800000"/>
        </a:accent3>
        <a:accent4>
          <a:srgbClr val="FFFFFF"/>
        </a:accent4>
        <a:accent5>
          <a:srgbClr val="000000"/>
        </a:accent5>
        <a:accent6>
          <a:srgbClr val="000000"/>
        </a:accent6>
        <a:hlink>
          <a:srgbClr val="FFFF99"/>
        </a:hlink>
        <a:folHlink>
          <a:srgbClr val="D3A219"/>
        </a:folHlink>
      </a:clrScheme>
    </a:extraClrScheme>
    <a:extraClrScheme>
      <a:clrScheme name="Default Color Scheme 8">
        <a:dk1>
          <a:srgbClr val="FFFFFF"/>
        </a:dk1>
        <a:lt1>
          <a:srgbClr val="000099"/>
        </a:lt1>
        <a:dk2>
          <a:srgbClr val="003366"/>
        </a:dk2>
        <a:lt2>
          <a:srgbClr val="CCFFFF"/>
        </a:lt2>
        <a:accent1>
          <a:srgbClr val="3366CC"/>
        </a:accent1>
        <a:accent2>
          <a:srgbClr val="00B000"/>
        </a:accent2>
        <a:accent3>
          <a:srgbClr val="000099"/>
        </a:accent3>
        <a:accent4>
          <a:srgbClr val="FFFFFF"/>
        </a:accent4>
        <a:accent5>
          <a:srgbClr val="000000"/>
        </a:accent5>
        <a:accent6>
          <a:srgbClr val="000000"/>
        </a:accent6>
        <a:hlink>
          <a:srgbClr val="66CCFF"/>
        </a:hlink>
        <a:folHlink>
          <a:srgbClr val="FFE701"/>
        </a:folHlink>
      </a:clrScheme>
    </a:extraClrScheme>
    <a:extraClrScheme>
      <a:clrScheme name="Default Color Scheme 9">
        <a:dk1>
          <a:srgbClr val="FFFFFF"/>
        </a:dk1>
        <a:lt1>
          <a:srgbClr val="000000"/>
        </a:lt1>
        <a:dk2>
          <a:srgbClr val="336699"/>
        </a:dk2>
        <a:lt2>
          <a:srgbClr val="E3EBF1"/>
        </a:lt2>
        <a:accent1>
          <a:srgbClr val="003399"/>
        </a:accent1>
        <a:accent2>
          <a:srgbClr val="468A4B"/>
        </a:accent2>
        <a:accent3>
          <a:srgbClr val="000000"/>
        </a:accent3>
        <a:accent4>
          <a:srgbClr val="FFFFFF"/>
        </a:accent4>
        <a:accent5>
          <a:srgbClr val="000000"/>
        </a:accent5>
        <a:accent6>
          <a:srgbClr val="000000"/>
        </a:accent6>
        <a:hlink>
          <a:srgbClr val="66CCFF"/>
        </a:hlink>
        <a:folHlink>
          <a:srgbClr val="F0E500"/>
        </a:folHlink>
      </a:clrScheme>
    </a:extraClrScheme>
    <a:extraClrScheme>
      <a:clrScheme name="Default Color Scheme 10">
        <a:dk1>
          <a:srgbClr val="FFFFFF"/>
        </a:dk1>
        <a:lt1>
          <a:srgbClr val="686B5D"/>
        </a:lt1>
        <a:dk2>
          <a:srgbClr val="777777"/>
        </a:dk2>
        <a:lt2>
          <a:srgbClr val="D1D1CB"/>
        </a:lt2>
        <a:accent1>
          <a:srgbClr val="909082"/>
        </a:accent1>
        <a:accent2>
          <a:srgbClr val="809EA8"/>
        </a:accent2>
        <a:accent3>
          <a:srgbClr val="686B5D"/>
        </a:accent3>
        <a:accent4>
          <a:srgbClr val="FFFFFF"/>
        </a:accent4>
        <a:accent5>
          <a:srgbClr val="000000"/>
        </a:accent5>
        <a:accent6>
          <a:srgbClr val="000000"/>
        </a:accent6>
        <a:hlink>
          <a:srgbClr val="FFCC66"/>
        </a:hlink>
        <a:folHlink>
          <a:srgbClr val="E9DCB9"/>
        </a:folHlink>
      </a:clrScheme>
    </a:extraClrScheme>
    <a:extraClrScheme>
      <a:clrScheme name="Default Color Scheme 11">
        <a:dk1>
          <a:srgbClr val="FFFFFF"/>
        </a:dk1>
        <a:lt1>
          <a:srgbClr val="666699"/>
        </a:lt1>
        <a:dk2>
          <a:srgbClr val="3E3E5C"/>
        </a:dk2>
        <a:lt2>
          <a:srgbClr val="FFFFFF"/>
        </a:lt2>
        <a:accent1>
          <a:srgbClr val="60597B"/>
        </a:accent1>
        <a:accent2>
          <a:srgbClr val="6666FF"/>
        </a:accent2>
        <a:accent3>
          <a:srgbClr val="666699"/>
        </a:accent3>
        <a:accent4>
          <a:srgbClr val="FFFFFF"/>
        </a:accent4>
        <a:accent5>
          <a:srgbClr val="000000"/>
        </a:accent5>
        <a:accent6>
          <a:srgbClr val="000000"/>
        </a:accent6>
        <a:hlink>
          <a:srgbClr val="99CCFF"/>
        </a:hlink>
        <a:folHlink>
          <a:srgbClr val="FFFF99"/>
        </a:folHlink>
      </a:clrScheme>
    </a:extraClrScheme>
    <a:extraClrScheme>
      <a:clrScheme name="Default Color Scheme 12">
        <a:dk1>
          <a:srgbClr val="FFFFFF"/>
        </a:dk1>
        <a:lt1>
          <a:srgbClr val="523E26"/>
        </a:lt1>
        <a:dk2>
          <a:srgbClr val="2D2015"/>
        </a:dk2>
        <a:lt2>
          <a:srgbClr val="DFC08D"/>
        </a:lt2>
        <a:accent1>
          <a:srgbClr val="8C7B70"/>
        </a:accent1>
        <a:accent2>
          <a:srgbClr val="8F5F2F"/>
        </a:accent2>
        <a:accent3>
          <a:srgbClr val="523E26"/>
        </a:accent3>
        <a:accent4>
          <a:srgbClr val="FFFFFF"/>
        </a:accent4>
        <a:accent5>
          <a:srgbClr val="000000"/>
        </a:accent5>
        <a:accent6>
          <a:srgbClr val="000000"/>
        </a:accent6>
        <a:hlink>
          <a:srgbClr val="CCB400"/>
        </a:hlink>
        <a:folHlink>
          <a:srgbClr val="8C9EA0"/>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000000"/>
      </a:accent5>
      <a:accent6>
        <a:srgbClr val="000000"/>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000000"/>
        </a:accent5>
        <a:accent6>
          <a:srgbClr val="000000"/>
        </a:accent6>
        <a:hlink>
          <a:srgbClr val="0000FF"/>
        </a:hlink>
        <a:folHlink>
          <a:srgbClr val="800080"/>
        </a:folHlink>
      </a:clrScheme>
    </a:extraClrScheme>
  </a:extraClrSchemeLst>
</a:theme>
</file>

<file path=ppt/theme/theme3.xml><?xml version="1.0" encoding="utf-8"?>
<a:theme xmlns:a="http://schemas.openxmlformats.org/drawingml/2006/main" name="Office 主题">
  <a:themeElements>
    <a:clrScheme name="Default Color Sche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000000"/>
      </a:accent5>
      <a:accent6>
        <a:srgbClr val="000000"/>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000000"/>
        </a:accent5>
        <a:accent6>
          <a:srgbClr val="000000"/>
        </a:accent6>
        <a:hlink>
          <a:srgbClr val="0000FF"/>
        </a:hlink>
        <a:folHlink>
          <a:srgbClr val="800080"/>
        </a:folHlink>
      </a:clrScheme>
    </a:extraClrScheme>
  </a:extraClrSchemeLst>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terms="http://purl.org/dc/terms/" xmlns:xsi="http://www.w3.org/2001/XMLSchema-instance">
  <dcterms:created xsi:type="dcterms:W3CDTF">2017-12-06T09:53:19Z</dcterms:created>
  <dcterms:modified xsi:type="dcterms:W3CDTF">2017-12-06T09:53:19Z</dcterms:modified>
</cp:coreProperties>
</file>