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3.xml" ContentType="application/vnd.openxmlformats-officedocument.presentationml.notesSlide+xml"/>
  <Override PartName="/ppt/slides/slide10.xml" ContentType="application/vnd.openxmlformats-officedocument.presentationml.slide+xml"/>
  <Override PartName="/ppt/notesSlides/notesSlide4.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howGuides="0" snapToGrid="1" snapToObjects="0">
      <p:cViewPr varScale="0">
        <p:scale>
          <a:sx n="50" d="100"/>
          <a:sy n="50" d="100"/>
        </p:scale>
        <p:origin x="-1860" y="-522"/>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tableStyles" Target="tableStyles.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33" name=""/>
        <p:cNvGrpSpPr/>
        <p:nvPr/>
      </p:nvGrpSpPr>
      <p:grpSpPr>
        <a:xfrm rot="0">
          <a:off x="0" y="0"/>
          <a:ext cx="0" cy="0"/>
          <a:chOff x="0" y="0"/>
          <a:chExt cx="0" cy="0"/>
        </a:xfrm>
      </p:grpSpPr>
      <p:sp>
        <p:nvSpPr>
          <p:cNvPr id="1048940" name=""/>
          <p:cNvSpPr/>
          <p:nvPr>
            <p:ph type="hdr" sz="quarter" idx="0"/>
          </p:nvPr>
        </p:nvSpPr>
        <p:spPr>
          <a:xfrm rot="0">
            <a:off x="0" y="0"/>
            <a:ext cx="2971800" cy="457200"/>
          </a:xfrm>
          <a:prstGeom prst="rect"/>
          <a:noFill/>
          <a:ln>
            <a:noFill/>
          </a:ln>
        </p:spPr>
        <p:txBody>
          <a:bodyPr bIns="45720" lIns="91440" rIns="91440" tIns="45720"/>
          <a:p>
            <a:pPr eaLnBrk="1" hangingPunct="1" latinLnBrk="1" lvl="0"/>
            <a:endParaRPr altLang="en-US" sz="1200" lang="zh-CN"/>
          </a:p>
        </p:txBody>
      </p:sp>
      <p:sp>
        <p:nvSpPr>
          <p:cNvPr id="1048941" name=""/>
          <p:cNvSpPr/>
          <p:nvPr>
            <p:ph type="dt" sz="full" idx="1"/>
          </p:nvPr>
        </p:nvSpPr>
        <p:spPr>
          <a:xfrm rot="0">
            <a:off x="3884612" y="0"/>
            <a:ext cx="2971800" cy="457200"/>
          </a:xfrm>
          <a:prstGeom prst="rect"/>
          <a:noFill/>
          <a:ln>
            <a:noFill/>
          </a:ln>
        </p:spPr>
        <p:txBody>
          <a:bodyPr bIns="45720" lIns="91440" rIns="91440" tIns="45720"/>
          <a:p>
            <a:pPr algn="r" eaLnBrk="1" hangingPunct="1" latinLnBrk="1" lvl="0"/>
            <a:endParaRPr altLang="en-US" sz="1200" lang="zh-CN"/>
          </a:p>
        </p:txBody>
      </p:sp>
      <p:sp>
        <p:nvSpPr>
          <p:cNvPr id="1048942" name=""/>
          <p:cNvSpPr/>
          <p:nvPr>
            <p:ph type="sldImg" sz="full" idx="2"/>
          </p:nvPr>
        </p:nvSpPr>
        <p:spPr>
          <a:xfrm rot="0">
            <a:off x="1143000" y="685800"/>
            <a:ext cx="4572000" cy="3429000"/>
          </a:xfrm>
          <a:prstGeom prst="rect"/>
          <a:noFill/>
          <a:ln w="12700" cap="flat" cmpd="sng">
            <a:solidFill>
              <a:srgbClr val="000000">
                <a:alpha val="100000"/>
              </a:srgbClr>
            </a:solidFill>
            <a:prstDash val="solid"/>
            <a:miter/>
          </a:ln>
        </p:spPr>
        <p:txBody>
          <a:bodyPr anchor="ctr" bIns="45720" lIns="91440" rIns="91440" tIns="45720"/>
          <a:p/>
        </p:txBody>
      </p:sp>
      <p:sp>
        <p:nvSpPr>
          <p:cNvPr id="1048943" name=""/>
          <p:cNvSpPr/>
          <p:nvPr>
            <p:ph type="body" sz="quarter" idx="3"/>
          </p:nvPr>
        </p:nvSpPr>
        <p:spPr>
          <a:xfrm rot="0">
            <a:off x="685800" y="4343400"/>
            <a:ext cx="5486400" cy="4114800"/>
          </a:xfrm>
          <a:prstGeom prst="rect"/>
          <a:noFill/>
          <a:ln>
            <a:noFill/>
          </a:ln>
        </p:spPr>
        <p:txBody>
          <a:bodyPr bIns="45720" lIns="91440" rIns="91440" tIns="45720"/>
          <a:p>
            <a:pPr lvl="0"/>
            <a:r>
              <a:rPr altLang="en-US" lang="zh-CN"/>
              <a:t>Click to edit Master text styles</a:t>
            </a:r>
          </a:p>
          <a:p>
            <a:pPr lvl="1"/>
            <a:r>
              <a:rPr altLang="en-US" lang="zh-CN"/>
              <a:t>Second level</a:t>
            </a:r>
          </a:p>
          <a:p>
            <a:pPr lvl="2"/>
            <a:r>
              <a:rPr altLang="en-US" lang="zh-CN"/>
              <a:t>Third level</a:t>
            </a:r>
          </a:p>
          <a:p>
            <a:pPr lvl="3"/>
            <a:r>
              <a:rPr altLang="en-US" lang="zh-CN"/>
              <a:t>Fourth level</a:t>
            </a:r>
          </a:p>
          <a:p>
            <a:pPr lvl="4"/>
            <a:r>
              <a:rPr altLang="en-US" lang="zh-CN"/>
              <a:t>Fifth level</a:t>
            </a:r>
          </a:p>
        </p:txBody>
      </p:sp>
      <p:sp>
        <p:nvSpPr>
          <p:cNvPr id="1048944" name=""/>
          <p:cNvSpPr/>
          <p:nvPr>
            <p:ph type="ftr" sz="quarter" idx="4"/>
          </p:nvPr>
        </p:nvSpPr>
        <p:spPr>
          <a:xfrm rot="0">
            <a:off x="0" y="8685212"/>
            <a:ext cx="2971800" cy="457200"/>
          </a:xfrm>
          <a:prstGeom prst="rect"/>
          <a:noFill/>
          <a:ln>
            <a:noFill/>
          </a:ln>
        </p:spPr>
        <p:txBody>
          <a:bodyPr anchor="b" bIns="45720" lIns="91440" rIns="91440" tIns="45720"/>
          <a:p>
            <a:pPr eaLnBrk="1" hangingPunct="1" latinLnBrk="1" lvl="0"/>
            <a:endParaRPr altLang="en-US" sz="1200" lang="zh-CN"/>
          </a:p>
        </p:txBody>
      </p:sp>
      <p:sp>
        <p:nvSpPr>
          <p:cNvPr id="1048945" name=""/>
          <p:cNvSpPr/>
          <p:nvPr>
            <p:ph type="sldNum" sz="quarter" idx="5"/>
          </p:nvPr>
        </p:nvSpPr>
        <p:spPr>
          <a:xfrm rot="0">
            <a:off x="3884612" y="8685212"/>
            <a:ext cx="2971800" cy="457200"/>
          </a:xfrm>
          <a:prstGeom prst="rect"/>
          <a:noFill/>
          <a:ln>
            <a:noFill/>
          </a:ln>
        </p:spPr>
        <p:txBody>
          <a:bodyPr anchor="b" bIns="45720" lIns="91440" rIns="91440" tIns="45720"/>
          <a:p>
            <a:pPr algn="r" eaLnBrk="1" hangingPunct="1" latinLnBrk="1" lvl="0"/>
            <a:fld id="{566ABCEB-ACFC-4714-9973-3DA970169C29}" type="slidenum">
              <a:rPr altLang="en-US" sz="1200" lang="zh-CN"/>
              <a:pPr algn="r" eaLnBrk="1" hangingPunct="1" latinLnBrk="1" lvl="0"/>
            </a:fld>
            <a:endParaRPr altLang="en-US" sz="1200" lang="zh-CN"/>
          </a:p>
        </p:txBody>
      </p:sp>
    </p:spTree>
  </p:cSld>
  <p:clrMap accent1="dk1" accent2="dk1" accent3="dk1" accent4="dk1" accent5="dk1" accent6="dk1" bg1="dk1" bg2="dk1" tx1="dk1" tx2="dk1" hlink="dk1" folHlink="dk1"/>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hyperlink" Target="http://scienceworld.wolfram.com/physics/Ether.html" TargetMode="External"/><Relationship Id="rId2" Type="http://schemas.openxmlformats.org/officeDocument/2006/relationships/hyperlink" Target="http://scienceworld.wolfram.com/biography/Michelson.html" TargetMode="External"/><Relationship Id="rId3" Type="http://schemas.openxmlformats.org/officeDocument/2006/relationships/hyperlink" Target="http://scienceworld.wolfram.com/biography/MorleyEdward.html" TargetMode="External"/><Relationship Id="rId4" Type="http://schemas.openxmlformats.org/officeDocument/2006/relationships/hyperlink" Target="http://scienceworld.wolfram.com/physics/MichelsonInterferometer.html" TargetMode="External"/><Relationship Id="rId5" Type="http://schemas.openxmlformats.org/officeDocument/2006/relationships/hyperlink" Target="http://scienceworld.wolfram.com/astronomy/Telescope.html" TargetMode="External"/><Relationship Id="rId6" Type="http://schemas.openxmlformats.org/officeDocument/2006/relationships/hyperlink" Target="http://scienceworld.wolfram.com/astronomy/Universe.html" TargetMode="External"/><Relationship Id="rId7" Type="http://schemas.openxmlformats.org/officeDocument/2006/relationships/hyperlink" Target="http://scienceworld.wolfram.com/biography/Lorentz.html" TargetMode="External"/><Relationship Id="rId8" Type="http://schemas.openxmlformats.org/officeDocument/2006/relationships/hyperlink" Target="http://scienceworld.wolfram.com/biography/Poincare.html" TargetMode="External"/><Relationship Id="rId9" Type="http://schemas.openxmlformats.org/officeDocument/2006/relationships/hyperlink" Target="http://scienceworld.wolfram.com/biography/Einstein.html" TargetMode="External"/><Relationship Id="rId10" Type="http://schemas.openxmlformats.org/officeDocument/2006/relationships/hyperlink" Target="http://scienceworld.wolfram.com/physics/SpecialRelativity.html" TargetMode="External"/><Relationship Id="rId11" Type="http://schemas.openxmlformats.org/officeDocument/2006/relationships/slide" Target="../slides/slide9.xml"/><Relationship Id="rId1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rot="0">
          <a:off x="0" y="0"/>
          <a:ext cx="0" cy="0"/>
          <a:chOff x="0" y="0"/>
          <a:chExt cx="0" cy="0"/>
        </a:xfrm>
      </p:grpSpPr>
      <p:sp>
        <p:nvSpPr>
          <p:cNvPr id="1048585"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a:p/>
        </p:txBody>
      </p:sp>
      <p:sp>
        <p:nvSpPr>
          <p:cNvPr id="1048586" name=""/>
          <p:cNvSpPr/>
          <p:nvPr>
            <p:ph type="body" sz="full" idx="1"/>
          </p:nvPr>
        </p:nvSpPr>
        <p:spPr bwMode="auto">
          <a:xfrm rot="0">
            <a:off x="685800" y="4343400"/>
            <a:ext cx="5486400" cy="4114800"/>
          </a:xfrm>
          <a:prstGeom prst="rect"/>
          <a:noFill/>
          <a:ln>
            <a:noFill/>
          </a:ln>
        </p:spPr>
        <p:txBody>
          <a:bodyPr anchor="t" bIns="45720" lIns="91440" rIns="91440" tIns="45720"/>
          <a:p>
            <a:endParaRPr altLang="en-US" lang="en-US"/>
          </a:p>
        </p:txBody>
      </p:sp>
      <p:sp>
        <p:nvSpPr>
          <p:cNvPr id="1048587" name=""/>
          <p:cNvSpPr txBox="1"/>
          <p:nvPr/>
        </p:nvSpPr>
        <p:spPr>
          <a:xfrm rot="0">
            <a:off x="3884612" y="8685212"/>
            <a:ext cx="2971800" cy="457200"/>
          </a:xfrm>
          <a:prstGeom prst="rect"/>
          <a:noFill/>
          <a:ln>
            <a:noFill/>
          </a:ln>
        </p:spPr>
        <p:txBody>
          <a:bodyPr anchor="b" bIns="45720" lIns="91440" rIns="91440" tIns="45720"/>
          <a:p>
            <a:pPr algn="r" eaLnBrk="1" hangingPunct="1" latinLnBrk="1" lvl="0"/>
            <a:fld id="{566ABCEB-ACFC-4714-9973-3DA970169C29}" type="slidenum">
              <a:rPr altLang="en-US" sz="1200" lang="zh-CN"/>
              <a:pPr algn="r" eaLnBrk="1" hangingPunct="1" latinLnBrk="1" lvl="0"/>
            </a:fld>
            <a:endParaRPr altLang="en-US" sz="1200"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rot="0">
          <a:off x="0" y="0"/>
          <a:ext cx="0" cy="0"/>
          <a:chOff x="0" y="0"/>
          <a:chExt cx="0" cy="0"/>
        </a:xfrm>
      </p:grpSpPr>
      <p:sp>
        <p:nvSpPr>
          <p:cNvPr id="1048641" name=""/>
          <p:cNvSpPr txBox="1"/>
          <p:nvPr/>
        </p:nvSpPr>
        <p:spPr>
          <a:xfrm rot="0">
            <a:off x="3884612" y="8685212"/>
            <a:ext cx="2971800" cy="457200"/>
          </a:xfrm>
          <a:prstGeom prst="rect"/>
          <a:noFill/>
          <a:ln>
            <a:noFill/>
          </a:ln>
        </p:spPr>
        <p:txBody>
          <a:bodyPr anchor="b" bIns="45720" lIns="91440" rIns="91440" tIns="45720"/>
          <a:p>
            <a:pPr algn="r" eaLnBrk="1" hangingPunct="1" latinLnBrk="1" lvl="0"/>
            <a:fld id="{566ABCEB-ACFC-4714-9973-3DA970169C29}" type="slidenum">
              <a:rPr altLang="en-US" sz="1200" lang="zh-CN"/>
              <a:pPr algn="r" eaLnBrk="1" hangingPunct="1" latinLnBrk="1" lvl="0"/>
            </a:fld>
            <a:endParaRPr altLang="en-US" sz="1200" lang="zh-CN"/>
          </a:p>
        </p:txBody>
      </p:sp>
      <p:sp>
        <p:nvSpPr>
          <p:cNvPr id="1048642"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a:p/>
        </p:txBody>
      </p:sp>
      <p:sp>
        <p:nvSpPr>
          <p:cNvPr id="1048643" name=""/>
          <p:cNvSpPr/>
          <p:nvPr>
            <p:ph type="body" sz="full" idx="1"/>
          </p:nvPr>
        </p:nvSpPr>
        <p:spPr bwMode="auto">
          <a:xfrm rot="0">
            <a:off x="685800" y="4343400"/>
            <a:ext cx="5486400" cy="4114800"/>
          </a:xfrm>
          <a:prstGeom prst="rect"/>
          <a:noFill/>
          <a:ln>
            <a:noFill/>
          </a:ln>
        </p:spPr>
        <p:txBody>
          <a:bodyPr anchor="t" bIns="45720" lIns="91440" rIns="91440" tIns="45720"/>
          <a:p>
            <a:endParaRPr altLang="en-US"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rot="0">
          <a:off x="0" y="0"/>
          <a:ext cx="0" cy="0"/>
          <a:chOff x="0" y="0"/>
          <a:chExt cx="0" cy="0"/>
        </a:xfrm>
      </p:grpSpPr>
      <p:sp>
        <p:nvSpPr>
          <p:cNvPr id="1048672" name=""/>
          <p:cNvSpPr txBox="1"/>
          <p:nvPr/>
        </p:nvSpPr>
        <p:spPr>
          <a:xfrm rot="0">
            <a:off x="3884612" y="8685212"/>
            <a:ext cx="2971800" cy="457200"/>
          </a:xfrm>
          <a:prstGeom prst="rect"/>
          <a:noFill/>
          <a:ln>
            <a:noFill/>
          </a:ln>
        </p:spPr>
        <p:txBody>
          <a:bodyPr anchor="b" bIns="45720" lIns="91440" rIns="91440" tIns="45720"/>
          <a:p>
            <a:pPr algn="r" eaLnBrk="1" hangingPunct="1" latinLnBrk="1" lvl="0"/>
            <a:fld id="{566ABCEB-ACFC-4714-9973-3DA970169C29}" type="slidenum">
              <a:rPr altLang="en-US" sz="1200" lang="zh-CN"/>
              <a:pPr algn="r" eaLnBrk="1" hangingPunct="1" latinLnBrk="1" lvl="0"/>
            </a:fld>
            <a:endParaRPr altLang="en-US" sz="1200" lang="zh-CN"/>
          </a:p>
        </p:txBody>
      </p:sp>
      <p:sp>
        <p:nvSpPr>
          <p:cNvPr id="1048673"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a:p/>
        </p:txBody>
      </p:sp>
      <p:sp>
        <p:nvSpPr>
          <p:cNvPr id="1048674" name=""/>
          <p:cNvSpPr/>
          <p:nvPr>
            <p:ph type="body" sz="full" idx="1"/>
          </p:nvPr>
        </p:nvSpPr>
        <p:spPr bwMode="auto">
          <a:xfrm rot="0">
            <a:off x="685800" y="4343400"/>
            <a:ext cx="5486400" cy="4114800"/>
          </a:xfrm>
          <a:prstGeom prst="rect"/>
          <a:noFill/>
          <a:ln>
            <a:noFill/>
          </a:ln>
        </p:spPr>
        <p:txBody>
          <a:bodyPr anchor="t" bIns="45720" lIns="91440" rIns="91440" tIns="45720"/>
          <a:p>
            <a:pPr lvl="0"/>
            <a:r>
              <a:rPr altLang="en-US" lang="en-US"/>
              <a:t>Pictures from http://www.drphysics.com/syllabus/M_M/M_M.html</a:t>
            </a:r>
          </a:p>
          <a:p>
            <a:pPr lvl="0"/>
            <a:r>
              <a:rPr altLang="en-US" lang="en-US"/>
              <a:t>Expt explanation from http://hyperphysics.phy-astr.gsu.edu/hbase/relativ/morley.html</a:t>
            </a:r>
          </a:p>
          <a:p>
            <a:pPr lvl="0"/>
            <a:r>
              <a:rPr altLang="en-US" lang="en-US"/>
              <a:t>Photograph of lab from http://www.juliantrubin.com/bigten/michelsonmorley.html</a:t>
            </a:r>
          </a:p>
          <a:p>
            <a:pPr lvl="0"/>
            <a:endParaRPr altLang="en-US" lang="en-US"/>
          </a:p>
          <a:p>
            <a:pPr lvl="0"/>
            <a:r>
              <a:rPr altLang="en-US" lang="en-US"/>
              <a:t>After the development of Maxwell's theory of electromagnetism, several experiments were performed to prove the existence of </a:t>
            </a:r>
            <a:r>
              <a:rPr altLang="en-US" lang="en-US">
                <a:hlinkClick r:id="rId1"/>
              </a:rPr>
              <a:t>ether</a:t>
            </a:r>
            <a:r>
              <a:rPr altLang="en-US" lang="en-US"/>
              <a:t> and its motion relative to the Earth. The most famous and successful was the one now known as the Michelson-Morley experiment, performed by </a:t>
            </a:r>
            <a:r>
              <a:rPr altLang="en-US" lang="en-US">
                <a:hlinkClick r:id="rId2"/>
              </a:rPr>
              <a:t>Albert Michelson</a:t>
            </a:r>
            <a:r>
              <a:rPr altLang="en-US" lang="en-US"/>
              <a:t>   (1852-1931) and </a:t>
            </a:r>
            <a:r>
              <a:rPr altLang="en-US" lang="en-US">
                <a:hlinkClick r:id="rId3"/>
              </a:rPr>
              <a:t>Edward Morley</a:t>
            </a:r>
            <a:r>
              <a:rPr altLang="en-US" lang="en-US"/>
              <a:t>   (1838-1923) in 1887. </a:t>
            </a:r>
          </a:p>
          <a:p>
            <a:pPr lvl="0"/>
            <a:r>
              <a:rPr altLang="en-US" lang="en-US"/>
              <a:t>  </a:t>
            </a:r>
          </a:p>
          <a:p>
            <a:pPr lvl="0"/>
            <a:r>
              <a:rPr altLang="en-US" lang="en-US"/>
              <a:t>Michelson and Morley built a </a:t>
            </a:r>
            <a:r>
              <a:rPr altLang="en-US" lang="en-US">
                <a:hlinkClick r:id="rId4"/>
              </a:rPr>
              <a:t>Michelson interferometer</a:t>
            </a:r>
            <a:r>
              <a:rPr altLang="en-US" lang="en-US"/>
              <a:t>, which essentially consists of a light source, a half-silvered glass plate, two mirrors, and a </a:t>
            </a:r>
            <a:r>
              <a:rPr altLang="en-US" lang="en-US">
                <a:hlinkClick r:id="rId5"/>
              </a:rPr>
              <a:t>telescope</a:t>
            </a:r>
            <a:r>
              <a:rPr altLang="en-US" lang="en-US"/>
              <a:t>.   The mirrors are placed at right angles to each other and at equal distance from the glass plate, which is obliquely oriented at an angle of 45° relative to the two mirrors. In the original device, the mirrors were mounted on a rigid base that rotates freely on a basin filled with liquid mercury in order to reduce friction. </a:t>
            </a:r>
          </a:p>
          <a:p>
            <a:pPr lvl="0"/>
            <a:r>
              <a:rPr altLang="en-US" lang="en-US"/>
              <a:t>Prevailing theories held that ether formed an absolute reference frame with respect to which the rest of the </a:t>
            </a:r>
            <a:r>
              <a:rPr altLang="en-US" lang="en-US">
                <a:hlinkClick r:id="rId6"/>
              </a:rPr>
              <a:t>universe</a:t>
            </a:r>
            <a:r>
              <a:rPr altLang="en-US" lang="en-US"/>
              <a:t>   was stationary. It would therefore follow that it should appear to be moving from the perspective of an observer on the sun-orbiting Earth. As a result, light would sometimes travel in the same direction of the ether, and others times in the opposite direction. Thus, the idea was to measure the speed of light in different directions in order to measure speed of the </a:t>
            </a:r>
            <a:r>
              <a:rPr altLang="en-US" lang="en-US">
                <a:hlinkClick r:id="rId1"/>
              </a:rPr>
              <a:t>ether</a:t>
            </a:r>
            <a:r>
              <a:rPr altLang="en-US" lang="en-US"/>
              <a:t> relative to Earth, thus establishing its existence. </a:t>
            </a:r>
          </a:p>
          <a:p>
            <a:pPr lvl="0"/>
            <a:r>
              <a:rPr altLang="en-US" lang="en-US"/>
              <a:t>Michelson and Morley were able to measure the speed of light by looking for interference fringes between the light which had passed through the two perpendicular arms of their apparatus. These would occur since the light would travel faster along an arm if oriented in the "same" direction as the ether was moving, and slower if oriented in the opposite direction. Since the two arms were perpendicular, the only way that light would travel at the same speed in both arms and therefore arrive simultaneous at the telescope would be if the instrument were motionless with respect to the ether. If not, the crests and troughs of the light waves in the two arms would arrive and interfere slightly out of synchronization, producing a diminution of intensity. (Of course, the same effect would be achieved if the arms of the interferometer were not of the same length, but these could be adjusted accurately by looking for the intensity peak as one arm was moved. Changing the orientation of the instrument should then show fringes.) </a:t>
            </a:r>
          </a:p>
          <a:p>
            <a:pPr lvl="0"/>
            <a:r>
              <a:rPr altLang="en-US" lang="en-US"/>
              <a:t>Although Michelson and Morley were expecting measuring different speeds of light in each direction, they found no discernible fringes indicating a different speed in any orientation or at any position of the Earth in its annual orbit around the Sun. </a:t>
            </a:r>
          </a:p>
          <a:p>
            <a:pPr lvl="0"/>
            <a:r>
              <a:rPr altLang="en-US" lang="en-US"/>
              <a:t>In 1895, </a:t>
            </a:r>
            <a:r>
              <a:rPr altLang="en-US" lang="en-US">
                <a:hlinkClick r:id="rId7"/>
              </a:rPr>
              <a:t>Lorentz</a:t>
            </a:r>
            <a:r>
              <a:rPr altLang="en-US" lang="en-US"/>
              <a:t>   concluded that the "null" result obtained by Michelson and Morley was caused by a effect of contraction made by the </a:t>
            </a:r>
            <a:r>
              <a:rPr altLang="en-US" lang="en-US">
                <a:hlinkClick r:id="rId1"/>
              </a:rPr>
              <a:t>ether</a:t>
            </a:r>
            <a:r>
              <a:rPr altLang="en-US" lang="en-US"/>
              <a:t> on their apparatus and introduced the length contraction equation </a:t>
            </a:r>
          </a:p>
          <a:p>
            <a:pPr lvl="0"/>
            <a:r>
              <a:rPr altLang="en-US" lang="en-US"/>
              <a:t>  </a:t>
            </a:r>
          </a:p>
          <a:p>
            <a:pPr lvl="0"/>
            <a:br/>
            <a:endParaRPr altLang="en-US" lang="en-US"/>
          </a:p>
          <a:p>
            <a:pPr lvl="0"/>
            <a:r>
              <a:rPr altLang="en-US" lang="en-US"/>
              <a:t>where </a:t>
            </a:r>
            <a:r>
              <a:rPr altLang="en-US" i="1" lang="en-US"/>
              <a:t>L</a:t>
            </a:r>
            <a:r>
              <a:rPr altLang="en-US" lang="en-US"/>
              <a:t> is the contracted length,   is the rest length, </a:t>
            </a:r>
            <a:r>
              <a:rPr altLang="en-US" i="1" lang="en-US"/>
              <a:t>v</a:t>
            </a:r>
            <a:r>
              <a:rPr altLang="en-US" lang="en-US"/>
              <a:t> is the velocity of the frame of reference, and </a:t>
            </a:r>
            <a:r>
              <a:rPr altLang="en-US" i="1" lang="en-US"/>
              <a:t>c</a:t>
            </a:r>
            <a:r>
              <a:rPr altLang="en-US" lang="en-US">
                <a:hlinkClick r:id="rId8"/>
              </a:rPr>
              <a:t> is the speed of light. Although the main interpretation of Lorentz   for this equation was rejected later, the equation is still correct and was the first of a sequence of new equations developed by Poincaré,   </a:t>
            </a:r>
            <a:r>
              <a:rPr altLang="en-US" lang="en-US">
                <a:hlinkClick r:id="rId7"/>
              </a:rPr>
              <a:t>Lorentz</a:t>
            </a:r>
            <a:r>
              <a:rPr altLang="en-US" lang="en-US"/>
              <a:t>,   and others, resulting in a new branch of physics ultimately brought to fruition by </a:t>
            </a:r>
            <a:r>
              <a:rPr altLang="en-US" lang="en-US">
                <a:hlinkClick r:id="rId9"/>
              </a:rPr>
              <a:t>Albert Einstein</a:t>
            </a:r>
            <a:r>
              <a:rPr altLang="en-US" lang="en-US"/>
              <a:t>   in </a:t>
            </a:r>
            <a:r>
              <a:rPr altLang="en-US" lang="en-US">
                <a:hlinkClick r:id="rId10"/>
              </a:rPr>
              <a:t>special relativity</a:t>
            </a:r>
            <a:r>
              <a:rPr altLang="en-US" lang="en-US"/>
              <a:t>. Einstein's idea of space-time contraction replaced Lorentz's interpretation of the contraction equation, and once and for all relegated </a:t>
            </a:r>
            <a:r>
              <a:rPr altLang="en-US" lang="en-US">
                <a:hlinkClick r:id="rId1"/>
              </a:rPr>
              <a:t>ether</a:t>
            </a:r>
            <a:r>
              <a:rPr altLang="en-US" lang="en-US"/>
              <a:t> to the history books.   http://scienceworld.wolfram.com/physics/Michelson-MorleyExperiment.html</a:t>
            </a:r>
          </a:p>
          <a:p>
            <a:pPr lvl="0"/>
            <a:endParaRPr altLang="en-US"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rot="0">
          <a:off x="0" y="0"/>
          <a:ext cx="0" cy="0"/>
          <a:chOff x="0" y="0"/>
          <a:chExt cx="0" cy="0"/>
        </a:xfrm>
      </p:grpSpPr>
      <p:sp>
        <p:nvSpPr>
          <p:cNvPr id="1048678" name=""/>
          <p:cNvSpPr txBox="1"/>
          <p:nvPr/>
        </p:nvSpPr>
        <p:spPr>
          <a:xfrm rot="0">
            <a:off x="3884612" y="8685212"/>
            <a:ext cx="2971800" cy="457200"/>
          </a:xfrm>
          <a:prstGeom prst="rect"/>
          <a:noFill/>
          <a:ln>
            <a:noFill/>
          </a:ln>
        </p:spPr>
        <p:txBody>
          <a:bodyPr anchor="b" bIns="45720" lIns="91440" rIns="91440" tIns="45720"/>
          <a:p>
            <a:pPr algn="r" eaLnBrk="1" hangingPunct="1" latinLnBrk="1" lvl="0"/>
            <a:fld id="{566ABCEB-ACFC-4714-9973-3DA970169C29}" type="slidenum">
              <a:rPr altLang="en-US" sz="1200" lang="zh-CN"/>
              <a:pPr algn="r" eaLnBrk="1" hangingPunct="1" latinLnBrk="1" lvl="0"/>
            </a:fld>
            <a:endParaRPr altLang="en-US" sz="1200" lang="zh-CN"/>
          </a:p>
        </p:txBody>
      </p:sp>
      <p:sp>
        <p:nvSpPr>
          <p:cNvPr id="1048679"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a:p/>
        </p:txBody>
      </p:sp>
      <p:sp>
        <p:nvSpPr>
          <p:cNvPr id="1048680" name=""/>
          <p:cNvSpPr/>
          <p:nvPr>
            <p:ph type="body" sz="full" idx="1"/>
          </p:nvPr>
        </p:nvSpPr>
        <p:spPr bwMode="auto">
          <a:xfrm rot="0">
            <a:off x="685800" y="4343400"/>
            <a:ext cx="5486400" cy="4114800"/>
          </a:xfrm>
          <a:prstGeom prst="rect"/>
          <a:noFill/>
          <a:ln>
            <a:noFill/>
          </a:ln>
        </p:spPr>
        <p:txBody>
          <a:bodyPr anchor="t" bIns="45720" lIns="91440" rIns="91440" tIns="45720"/>
          <a:p>
            <a:endParaRPr altLang="en-US"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8" name=""/>
        <p:cNvGrpSpPr/>
        <p:nvPr/>
      </p:nvGrpSpPr>
      <p:grpSpPr>
        <a:xfrm>
          <a:off x="0" y="0"/>
          <a:ext cx="0" cy="0"/>
          <a:chOff x="0" y="0"/>
          <a:chExt cx="0" cy="0"/>
        </a:xfrm>
      </p:grpSpPr>
      <p:sp>
        <p:nvSpPr>
          <p:cNvPr id="1048583"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4"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9" name=""/>
        <p:cNvGrpSpPr/>
        <p:nvPr/>
      </p:nvGrpSpPr>
      <p:grpSpPr>
        <a:xfrm>
          <a:off x="0" y="0"/>
          <a:ext cx="0" cy="0"/>
          <a:chOff x="0" y="0"/>
          <a:chExt cx="0" cy="0"/>
        </a:xfrm>
      </p:grpSpPr>
      <p:sp>
        <p:nvSpPr>
          <p:cNvPr id="1048935" name="Title 1"/>
          <p:cNvSpPr>
            <a:spLocks noGrp="1"/>
          </p:cNvSpPr>
          <p:nvPr>
            <p:ph type="title"/>
          </p:nvPr>
        </p:nvSpPr>
        <p:spPr/>
        <p:txBody>
          <a:bodyPr/>
          <a:p>
            <a:r>
              <a:rPr lang="en-US" smtClean="0"/>
              <a:t>Click to edit Master title style</a:t>
            </a:r>
            <a:endParaRPr lang="en-US"/>
          </a:p>
        </p:txBody>
      </p:sp>
      <p:sp>
        <p:nvSpPr>
          <p:cNvPr id="1048936"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21" name=""/>
        <p:cNvGrpSpPr/>
        <p:nvPr/>
      </p:nvGrpSpPr>
      <p:grpSpPr>
        <a:xfrm>
          <a:off x="0" y="0"/>
          <a:ext cx="0" cy="0"/>
          <a:chOff x="0" y="0"/>
          <a:chExt cx="0" cy="0"/>
        </a:xfrm>
      </p:grpSpPr>
      <p:sp>
        <p:nvSpPr>
          <p:cNvPr id="1048911"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912"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objOnly">
  <p:cSld name="Content">
    <p:spTree>
      <p:nvGrpSpPr>
        <p:cNvPr id="128" name=""/>
        <p:cNvGrpSpPr/>
        <p:nvPr/>
      </p:nvGrpSpPr>
      <p:grpSpPr>
        <a:xfrm>
          <a:off x="0" y="0"/>
          <a:ext cx="0" cy="0"/>
          <a:chOff x="0" y="0"/>
          <a:chExt cx="0" cy="0"/>
        </a:xfrm>
      </p:grpSpPr>
      <p:sp>
        <p:nvSpPr>
          <p:cNvPr id="1048934" name="Content Placeholder 1"/>
          <p:cNvSpPr>
            <a:spLocks noGrp="1"/>
          </p:cNvSpPr>
          <p:nvPr>
            <p:ph/>
          </p:nvPr>
        </p:nvSpPr>
        <p:spPr>
          <a:xfrm>
            <a:off x="457200" y="274638"/>
            <a:ext cx="8229600" cy="58515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xAndTwoObj">
  <p:cSld name="Title, Text, and 2 Content">
    <p:spTree>
      <p:nvGrpSpPr>
        <p:cNvPr id="122" name=""/>
        <p:cNvGrpSpPr/>
        <p:nvPr/>
      </p:nvGrpSpPr>
      <p:grpSpPr>
        <a:xfrm>
          <a:off x="0" y="0"/>
          <a:ext cx="0" cy="0"/>
          <a:chOff x="0" y="0"/>
          <a:chExt cx="0" cy="0"/>
        </a:xfrm>
      </p:grpSpPr>
      <p:sp>
        <p:nvSpPr>
          <p:cNvPr id="1048913"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914" name="Text Placeholder 2"/>
          <p:cNvSpPr>
            <a:spLocks noGrp="1"/>
          </p:cNvSpPr>
          <p:nvPr>
            <p:ph type="body" sz="half" idx="1"/>
          </p:nvPr>
        </p:nvSpPr>
        <p:spPr>
          <a:xfrm>
            <a:off x="457200" y="1600200"/>
            <a:ext cx="4038600" cy="45259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15" name="Content Placeholder 3"/>
          <p:cNvSpPr>
            <a:spLocks noGrp="1"/>
          </p:cNvSpPr>
          <p:nvPr>
            <p:ph sz="quarter" idx="2"/>
          </p:nvPr>
        </p:nvSpPr>
        <p:spPr>
          <a:xfrm>
            <a:off x="4648200" y="1600200"/>
            <a:ext cx="4038600" cy="21859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16" name="Content Placeholder 4"/>
          <p:cNvSpPr>
            <a:spLocks noGrp="1"/>
          </p:cNvSpPr>
          <p:nvPr>
            <p:ph sz="quarter" idx="3"/>
          </p:nvPr>
        </p:nvSpPr>
        <p:spPr>
          <a:xfrm>
            <a:off x="4648200" y="3938588"/>
            <a:ext cx="4038600" cy="218757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AndObj">
  <p:cSld name="Title, Text, and Content">
    <p:spTree>
      <p:nvGrpSpPr>
        <p:cNvPr id="130" name=""/>
        <p:cNvGrpSpPr/>
        <p:nvPr/>
      </p:nvGrpSpPr>
      <p:grpSpPr>
        <a:xfrm>
          <a:off x="0" y="0"/>
          <a:ext cx="0" cy="0"/>
          <a:chOff x="0" y="0"/>
          <a:chExt cx="0" cy="0"/>
        </a:xfrm>
      </p:grpSpPr>
      <p:sp>
        <p:nvSpPr>
          <p:cNvPr id="1048937"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938" name="Text Placeholder 2"/>
          <p:cNvSpPr>
            <a:spLocks noGrp="1"/>
          </p:cNvSpPr>
          <p:nvPr>
            <p:ph type="body" sz="half" idx="1"/>
          </p:nvPr>
        </p:nvSpPr>
        <p:spPr>
          <a:xfrm>
            <a:off x="457200" y="1600200"/>
            <a:ext cx="4038600" cy="45259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39" name="Content Placeholder 3"/>
          <p:cNvSpPr>
            <a:spLocks noGrp="1"/>
          </p:cNvSpPr>
          <p:nvPr>
            <p:ph sz="half" idx="2"/>
          </p:nvPr>
        </p:nvSpPr>
        <p:spPr>
          <a:xfrm>
            <a:off x="4648200" y="1600200"/>
            <a:ext cx="4038600" cy="45259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126" name=""/>
        <p:cNvGrpSpPr/>
        <p:nvPr/>
      </p:nvGrpSpPr>
      <p:grpSpPr>
        <a:xfrm>
          <a:off x="0" y="0"/>
          <a:ext cx="0" cy="0"/>
          <a:chOff x="0" y="0"/>
          <a:chExt cx="0" cy="0"/>
        </a:xfrm>
      </p:grpSpPr>
      <p:sp>
        <p:nvSpPr>
          <p:cNvPr id="1048927"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928" name="Content Placeholder 2"/>
          <p:cNvSpPr>
            <a:spLocks noGrp="1"/>
          </p:cNvSpPr>
          <p:nvPr>
            <p:ph sz="half" idx="1"/>
          </p:nvPr>
        </p:nvSpPr>
        <p:spPr>
          <a:xfrm>
            <a:off x="457200" y="1600200"/>
            <a:ext cx="4038600" cy="45259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29" name="Content Placeholder 3"/>
          <p:cNvSpPr>
            <a:spLocks noGrp="1"/>
          </p:cNvSpPr>
          <p:nvPr>
            <p:ph sz="quarter" idx="2"/>
          </p:nvPr>
        </p:nvSpPr>
        <p:spPr>
          <a:xfrm>
            <a:off x="4648200" y="1600200"/>
            <a:ext cx="4038600" cy="21859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30" name="Content Placeholder 4"/>
          <p:cNvSpPr>
            <a:spLocks noGrp="1"/>
          </p:cNvSpPr>
          <p:nvPr>
            <p:ph sz="quarter" idx="3"/>
          </p:nvPr>
        </p:nvSpPr>
        <p:spPr>
          <a:xfrm>
            <a:off x="4648200" y="3938588"/>
            <a:ext cx="4038600" cy="218757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594" name="Title 1"/>
          <p:cNvSpPr>
            <a:spLocks noGrp="1"/>
          </p:cNvSpPr>
          <p:nvPr>
            <p:ph type="title"/>
          </p:nvPr>
        </p:nvSpPr>
        <p:spPr/>
        <p:txBody>
          <a:bodyPr/>
          <a:p>
            <a:r>
              <a:rPr lang="en-US" smtClean="0"/>
              <a:t>Click to edit Master title style</a:t>
            </a:r>
            <a:endParaRPr lang="en-US"/>
          </a:p>
        </p:txBody>
      </p:sp>
      <p:sp>
        <p:nvSpPr>
          <p:cNvPr id="104859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24" name=""/>
        <p:cNvGrpSpPr/>
        <p:nvPr/>
      </p:nvGrpSpPr>
      <p:grpSpPr>
        <a:xfrm>
          <a:off x="0" y="0"/>
          <a:ext cx="0" cy="0"/>
          <a:chOff x="0" y="0"/>
          <a:chExt cx="0" cy="0"/>
        </a:xfrm>
      </p:grpSpPr>
      <p:sp>
        <p:nvSpPr>
          <p:cNvPr id="1048922"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923"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5" name=""/>
        <p:cNvGrpSpPr/>
        <p:nvPr/>
      </p:nvGrpSpPr>
      <p:grpSpPr>
        <a:xfrm>
          <a:off x="0" y="0"/>
          <a:ext cx="0" cy="0"/>
          <a:chOff x="0" y="0"/>
          <a:chExt cx="0" cy="0"/>
        </a:xfrm>
      </p:grpSpPr>
      <p:sp>
        <p:nvSpPr>
          <p:cNvPr id="1048924" name="Title 1"/>
          <p:cNvSpPr>
            <a:spLocks noGrp="1"/>
          </p:cNvSpPr>
          <p:nvPr>
            <p:ph type="title"/>
          </p:nvPr>
        </p:nvSpPr>
        <p:spPr/>
        <p:txBody>
          <a:bodyPr/>
          <a:p>
            <a:r>
              <a:rPr lang="en-US" smtClean="0"/>
              <a:t>Click to edit Master title style</a:t>
            </a:r>
            <a:endParaRPr lang="en-US"/>
          </a:p>
        </p:txBody>
      </p:sp>
      <p:sp>
        <p:nvSpPr>
          <p:cNvPr id="104892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2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23" name=""/>
        <p:cNvGrpSpPr/>
        <p:nvPr/>
      </p:nvGrpSpPr>
      <p:grpSpPr>
        <a:xfrm>
          <a:off x="0" y="0"/>
          <a:ext cx="0" cy="0"/>
          <a:chOff x="0" y="0"/>
          <a:chExt cx="0" cy="0"/>
        </a:xfrm>
      </p:grpSpPr>
      <p:sp>
        <p:nvSpPr>
          <p:cNvPr id="1048917" name="Title 1"/>
          <p:cNvSpPr>
            <a:spLocks noGrp="1"/>
          </p:cNvSpPr>
          <p:nvPr>
            <p:ph type="title"/>
          </p:nvPr>
        </p:nvSpPr>
        <p:spPr/>
        <p:txBody>
          <a:bodyPr/>
          <a:p>
            <a:r>
              <a:rPr lang="en-US" smtClean="0"/>
              <a:t>Click to edit Master title style</a:t>
            </a:r>
            <a:endParaRPr lang="en-US"/>
          </a:p>
        </p:txBody>
      </p:sp>
      <p:sp>
        <p:nvSpPr>
          <p:cNvPr id="1048918"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919"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20"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921"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8"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31" name=""/>
        <p:cNvGrpSpPr/>
        <p:nvPr/>
      </p:nvGrpSpPr>
      <p:grpSpPr>
        <a:xfrm>
          <a:off x="0" y="0"/>
          <a:ext cx="0" cy="0"/>
          <a:chOff x="0" y="0"/>
          <a:chExt cx="0" cy="0"/>
        </a:xfrm>
      </p:grpSpPr>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0" name=""/>
        <p:cNvGrpSpPr/>
        <p:nvPr/>
      </p:nvGrpSpPr>
      <p:grpSpPr>
        <a:xfrm>
          <a:off x="0" y="0"/>
          <a:ext cx="0" cy="0"/>
          <a:chOff x="0" y="0"/>
          <a:chExt cx="0" cy="0"/>
        </a:xfrm>
      </p:grpSpPr>
      <p:sp>
        <p:nvSpPr>
          <p:cNvPr id="104890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90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1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7" name=""/>
        <p:cNvGrpSpPr/>
        <p:nvPr/>
      </p:nvGrpSpPr>
      <p:grpSpPr>
        <a:xfrm>
          <a:off x="0" y="0"/>
          <a:ext cx="0" cy="0"/>
          <a:chOff x="0" y="0"/>
          <a:chExt cx="0" cy="0"/>
        </a:xfrm>
      </p:grpSpPr>
      <p:sp>
        <p:nvSpPr>
          <p:cNvPr id="1048931"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932" name="Picture Placeholder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Tx/>
              <a:buSzTx/>
              <a:buFontTx/>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8933"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56" name=""/>
        <p:cNvGrpSpPr/>
        <p:nvPr/>
      </p:nvGrpSpPr>
      <p:grpSpPr>
        <a:xfrm rot="0">
          <a:off x="0" y="0"/>
          <a:ext cx="0" cy="0"/>
          <a:chOff x="0" y="0"/>
          <a:chExt cx="0" cy="0"/>
        </a:xfrm>
      </p:grpSpPr>
      <p:sp>
        <p:nvSpPr>
          <p:cNvPr id="1048576" name=""/>
          <p:cNvSpPr/>
          <p:nvPr>
            <p:ph type="title" sz="full" idx="0"/>
          </p:nvPr>
        </p:nvSpPr>
        <p:spPr>
          <a:xfrm rot="0">
            <a:off x="457200" y="274637"/>
            <a:ext cx="8229600" cy="1143000"/>
          </a:xfrm>
          <a:prstGeom prst="rect"/>
          <a:noFill/>
          <a:ln>
            <a:noFill/>
          </a:ln>
        </p:spPr>
        <p:txBody>
          <a:bodyPr anchor="ctr" bIns="45720" lIns="91440" rIns="91440" tIns="45720"/>
          <a:p>
            <a:pPr lvl="0"/>
            <a:r>
              <a:rPr altLang="en-US" lang="en-US"/>
              <a:t>Click to edit Master title style</a:t>
            </a:r>
          </a:p>
        </p:txBody>
      </p:sp>
      <p:sp>
        <p:nvSpPr>
          <p:cNvPr id="1048577" name=""/>
          <p:cNvSpPr/>
          <p:nvPr>
            <p:ph type="body" sz="full" idx="1"/>
          </p:nvPr>
        </p:nvSpPr>
        <p:spPr>
          <a:xfrm rot="0">
            <a:off x="457200" y="1600200"/>
            <a:ext cx="8229600" cy="4525962"/>
          </a:xfrm>
          <a:prstGeom prst="rect"/>
          <a:noFill/>
          <a:ln>
            <a:noFill/>
          </a:ln>
        </p:spPr>
        <p:txBody>
          <a:bodyPr bIns="45720" lIns="91440" rIns="91440" tIns="45720"/>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sldNum="0"/>
  <p:txStyles>
    <p:titleStyle>
      <a:lvl1pPr algn="ctr" eaLnBrk="0" fontAlgn="base" hangingPunct="0" rtl="0">
        <a:spcBef>
          <a:spcPct val="0"/>
        </a:spcBef>
        <a:spcAft>
          <a:spcPct val="0"/>
        </a:spcAft>
        <a:defRPr sz="4400">
          <a:solidFill>
            <a:schemeClr val="tx2"/>
          </a:solidFill>
          <a:latin typeface="+mj-lt"/>
          <a:ea typeface="+mj-ea"/>
          <a:cs typeface="+mj-cs"/>
        </a:defRPr>
      </a:lvl1pPr>
      <a:lvl2pPr algn="ctr" eaLnBrk="0" fontAlgn="base" hangingPunct="0" rtl="0">
        <a:spcBef>
          <a:spcPct val="0"/>
        </a:spcBef>
        <a:spcAft>
          <a:spcPct val="0"/>
        </a:spcAft>
        <a:defRPr sz="4400">
          <a:solidFill>
            <a:schemeClr val="tx2"/>
          </a:solidFill>
          <a:latin typeface="Arial" charset="0"/>
        </a:defRPr>
      </a:lvl2pPr>
      <a:lvl3pPr algn="ctr" eaLnBrk="0" fontAlgn="base" hangingPunct="0" rtl="0">
        <a:spcBef>
          <a:spcPct val="0"/>
        </a:spcBef>
        <a:spcAft>
          <a:spcPct val="0"/>
        </a:spcAft>
        <a:defRPr sz="4400">
          <a:solidFill>
            <a:schemeClr val="tx2"/>
          </a:solidFill>
          <a:latin typeface="Arial" charset="0"/>
        </a:defRPr>
      </a:lvl3pPr>
      <a:lvl4pPr algn="ctr" eaLnBrk="0" fontAlgn="base" hangingPunct="0" rtl="0">
        <a:spcBef>
          <a:spcPct val="0"/>
        </a:spcBef>
        <a:spcAft>
          <a:spcPct val="0"/>
        </a:spcAft>
        <a:defRPr sz="4400">
          <a:solidFill>
            <a:schemeClr val="tx2"/>
          </a:solidFill>
          <a:latin typeface="Arial" charset="0"/>
        </a:defRPr>
      </a:lvl4pPr>
      <a:lvl5pPr algn="ctr" eaLnBrk="0" fontAlgn="base" hangingPunct="0" rtl="0">
        <a:spcBef>
          <a:spcPct val="0"/>
        </a:spcBef>
        <a:spcAft>
          <a:spcPct val="0"/>
        </a:spcAft>
        <a:defRPr sz="4400">
          <a:solidFill>
            <a:schemeClr val="tx2"/>
          </a:solidFill>
          <a:latin typeface="Arial" charset="0"/>
        </a:defRPr>
      </a:lvl5pPr>
      <a:lvl6pPr algn="ctr" fontAlgn="base" marL="457200" rtl="0">
        <a:spcBef>
          <a:spcPct val="0"/>
        </a:spcBef>
        <a:spcAft>
          <a:spcPct val="0"/>
        </a:spcAft>
        <a:defRPr sz="4400">
          <a:solidFill>
            <a:schemeClr val="tx2"/>
          </a:solidFill>
          <a:latin typeface="Arial" charset="0"/>
        </a:defRPr>
      </a:lvl6pPr>
      <a:lvl7pPr algn="ctr" fontAlgn="base" marL="914400" rtl="0">
        <a:spcBef>
          <a:spcPct val="0"/>
        </a:spcBef>
        <a:spcAft>
          <a:spcPct val="0"/>
        </a:spcAft>
        <a:defRPr sz="4400">
          <a:solidFill>
            <a:schemeClr val="tx2"/>
          </a:solidFill>
          <a:latin typeface="Arial" charset="0"/>
        </a:defRPr>
      </a:lvl7pPr>
      <a:lvl8pPr algn="ctr" fontAlgn="base" marL="1371600" rtl="0">
        <a:spcBef>
          <a:spcPct val="0"/>
        </a:spcBef>
        <a:spcAft>
          <a:spcPct val="0"/>
        </a:spcAft>
        <a:defRPr sz="4400">
          <a:solidFill>
            <a:schemeClr val="tx2"/>
          </a:solidFill>
          <a:latin typeface="Arial" charset="0"/>
        </a:defRPr>
      </a:lvl8pPr>
      <a:lvl9pPr algn="ctr" fontAlgn="base" marL="1828800" rtl="0">
        <a:spcBef>
          <a:spcPct val="0"/>
        </a:spcBef>
        <a:spcAft>
          <a:spcPct val="0"/>
        </a:spcAft>
        <a:defRPr sz="4400">
          <a:solidFill>
            <a:schemeClr val="tx2"/>
          </a:solidFill>
          <a:latin typeface="Arial" charset="0"/>
        </a:defRPr>
      </a:lvl9pPr>
    </p:titleStyle>
    <p:bodyStyle>
      <a:lvl1pPr algn="l" eaLnBrk="0" fontAlgn="base" hangingPunct="0" indent="-342900" marL="342900" rtl="0">
        <a:spcBef>
          <a:spcPct val="20000"/>
        </a:spcBef>
        <a:spcAft>
          <a:spcPct val="0"/>
        </a:spcAft>
        <a:buChar char="•"/>
        <a:defRPr sz="3200">
          <a:solidFill>
            <a:schemeClr val="tx1"/>
          </a:solidFill>
          <a:latin typeface="+mn-lt"/>
          <a:ea typeface="+mn-ea"/>
          <a:cs typeface="+mn-cs"/>
        </a:defRPr>
      </a:lvl1pPr>
      <a:lvl2pPr algn="l" eaLnBrk="0" fontAlgn="base" hangingPunct="0" indent="-285750" marL="742950" rtl="0">
        <a:spcBef>
          <a:spcPct val="20000"/>
        </a:spcBef>
        <a:spcAft>
          <a:spcPct val="0"/>
        </a:spcAft>
        <a:buChar char="–"/>
        <a:defRPr sz="2800">
          <a:solidFill>
            <a:schemeClr val="tx1"/>
          </a:solidFill>
          <a:latin typeface="+mn-lt"/>
        </a:defRPr>
      </a:lvl2pPr>
      <a:lvl3pPr algn="l" eaLnBrk="0" fontAlgn="base" hangingPunct="0" indent="-228600" marL="1143000" rtl="0">
        <a:spcBef>
          <a:spcPct val="20000"/>
        </a:spcBef>
        <a:spcAft>
          <a:spcPct val="0"/>
        </a:spcAft>
        <a:buChar char="•"/>
        <a:defRPr sz="2400">
          <a:solidFill>
            <a:schemeClr val="tx1"/>
          </a:solidFill>
          <a:latin typeface="+mn-lt"/>
        </a:defRPr>
      </a:lvl3pPr>
      <a:lvl4pPr algn="l" eaLnBrk="0" fontAlgn="base" hangingPunct="0" indent="-228600" marL="1600200" rtl="0">
        <a:spcBef>
          <a:spcPct val="20000"/>
        </a:spcBef>
        <a:spcAft>
          <a:spcPct val="0"/>
        </a:spcAft>
        <a:buChar char="–"/>
        <a:defRPr sz="2000">
          <a:solidFill>
            <a:schemeClr val="tx1"/>
          </a:solidFill>
          <a:latin typeface="+mn-lt"/>
        </a:defRPr>
      </a:lvl4pPr>
      <a:lvl5pPr algn="l" eaLnBrk="0" fontAlgn="base" hangingPunct="0" indent="-228600" marL="2057400" rtl="0">
        <a:spcBef>
          <a:spcPct val="20000"/>
        </a:spcBef>
        <a:spcAft>
          <a:spcPct val="0"/>
        </a:spcAft>
        <a:buChar char="»"/>
        <a:defRPr sz="2000">
          <a:solidFill>
            <a:schemeClr val="tx1"/>
          </a:solidFill>
          <a:latin typeface="+mn-lt"/>
        </a:defRPr>
      </a:lvl5pPr>
      <a:lvl6pPr algn="l" fontAlgn="base" indent="-228600" marL="2514600" rtl="0">
        <a:spcBef>
          <a:spcPct val="20000"/>
        </a:spcBef>
        <a:spcAft>
          <a:spcPct val="0"/>
        </a:spcAft>
        <a:buChar char="»"/>
        <a:defRPr sz="2000">
          <a:solidFill>
            <a:schemeClr val="tx1"/>
          </a:solidFill>
          <a:latin typeface="+mn-lt"/>
        </a:defRPr>
      </a:lvl6pPr>
      <a:lvl7pPr algn="l" fontAlgn="base" indent="-228600" marL="2971800" rtl="0">
        <a:spcBef>
          <a:spcPct val="20000"/>
        </a:spcBef>
        <a:spcAft>
          <a:spcPct val="0"/>
        </a:spcAft>
        <a:buChar char="»"/>
        <a:defRPr sz="2000">
          <a:solidFill>
            <a:schemeClr val="tx1"/>
          </a:solidFill>
          <a:latin typeface="+mn-lt"/>
        </a:defRPr>
      </a:lvl7pPr>
      <a:lvl8pPr algn="l" fontAlgn="base" indent="-228600" marL="3429000" rtl="0">
        <a:spcBef>
          <a:spcPct val="20000"/>
        </a:spcBef>
        <a:spcAft>
          <a:spcPct val="0"/>
        </a:spcAft>
        <a:buChar char="»"/>
        <a:defRPr sz="2000">
          <a:solidFill>
            <a:schemeClr val="tx1"/>
          </a:solidFill>
          <a:latin typeface="+mn-lt"/>
        </a:defRPr>
      </a:lvl8pPr>
      <a:lvl9pPr algn="l" fontAlgn="base" indent="-228600" marL="3886200" rtl="0">
        <a:spcBef>
          <a:spcPct val="20000"/>
        </a:spcBef>
        <a:spcAft>
          <a:spcPct val="0"/>
        </a:spcAft>
        <a:buChar char="»"/>
        <a:defRPr sz="2000">
          <a:solidFill>
            <a:schemeClr val="tx1"/>
          </a:solidFill>
          <a:latin typeface="+mn-lt"/>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 Id="rId3" Type="http://schemas.openxmlformats.org/officeDocument/2006/relationships/image" Target="../media/image8.wmf"/><Relationship Id="rId4" Type="http://schemas.openxmlformats.org/officeDocument/2006/relationships/image" Target="../media/image9.wmf"/><Relationship Id="rId5" Type="http://schemas.openxmlformats.org/officeDocument/2006/relationships/image" Target="../media/image10.wmf"/><Relationship Id="rId6" Type="http://schemas.openxmlformats.org/officeDocument/2006/relationships/image" Target="../media/image11.wmf"/><Relationship Id="rId7" Type="http://schemas.openxmlformats.org/officeDocument/2006/relationships/image" Target="../media/image12.wmf"/><Relationship Id="rId8"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 Id="rId3" Type="http://schemas.openxmlformats.org/officeDocument/2006/relationships/image" Target="../media/image15.wmf"/><Relationship Id="rId4" Type="http://schemas.openxmlformats.org/officeDocument/2006/relationships/image" Target="../media/image16.wmf"/><Relationship Id="rId5" Type="http://schemas.openxmlformats.org/officeDocument/2006/relationships/image" Target="../media/image17.wmf"/><Relationship Id="rId6" Type="http://schemas.openxmlformats.org/officeDocument/2006/relationships/image" Target="../media/image18.wmf"/><Relationship Id="rId7"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 Id="rId3" Type="http://schemas.openxmlformats.org/officeDocument/2006/relationships/image" Target="../media/image21.wmf"/><Relationship Id="rId4" Type="http://schemas.openxmlformats.org/officeDocument/2006/relationships/image" Target="../media/image22.wmf"/><Relationship Id="rId5"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 Id="rId3" Type="http://schemas.openxmlformats.org/officeDocument/2006/relationships/image" Target="../media/image25.wmf"/><Relationship Id="rId4" Type="http://schemas.openxmlformats.org/officeDocument/2006/relationships/image" Target="../media/image26.wmf"/><Relationship Id="rId5" Type="http://schemas.openxmlformats.org/officeDocument/2006/relationships/image" Target="../media/image27.wmf"/><Relationship Id="rId6"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image" Target="../media/image28.wmf"/><Relationship Id="rId2" Type="http://schemas.openxmlformats.org/officeDocument/2006/relationships/image" Target="../media/image29.wmf"/><Relationship Id="rId3" Type="http://schemas.openxmlformats.org/officeDocument/2006/relationships/image" Target="../media/image30.wmf"/><Relationship Id="rId4" Type="http://schemas.openxmlformats.org/officeDocument/2006/relationships/image" Target="../media/image31.wmf"/><Relationship Id="rId5"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33.wmf"/><Relationship Id="rId3" Type="http://schemas.openxmlformats.org/officeDocument/2006/relationships/image" Target="../media/image34.wmf"/><Relationship Id="rId4" Type="http://schemas.openxmlformats.org/officeDocument/2006/relationships/image" Target="../media/image35.wmf"/><Relationship Id="rId5"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 Id="rId3" Type="http://schemas.openxmlformats.org/officeDocument/2006/relationships/image" Target="../media/image38.wmf"/><Relationship Id="rId4" Type="http://schemas.openxmlformats.org/officeDocument/2006/relationships/image" Target="../media/image39.wmf"/><Relationship Id="rId5" Type="http://schemas.openxmlformats.org/officeDocument/2006/relationships/image" Target="../media/image40.wmf"/><Relationship Id="rId6"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2.wmf"/><Relationship Id="rId3" Type="http://schemas.openxmlformats.org/officeDocument/2006/relationships/image" Target="../media/image43.wmf"/><Relationship Id="rId4"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2.wmf"/><Relationship Id="rId3" Type="http://schemas.openxmlformats.org/officeDocument/2006/relationships/image" Target="../media/image45.wmf"/><Relationship Id="rId4" Type="http://schemas.openxmlformats.org/officeDocument/2006/relationships/image" Target="../media/image46.wmf"/><Relationship Id="rId5" Type="http://schemas.openxmlformats.org/officeDocument/2006/relationships/image" Target="../media/image47.wmf"/><Relationship Id="rId6" Type="http://schemas.openxmlformats.org/officeDocument/2006/relationships/image" Target="../media/image48.wmf"/><Relationship Id="rId7"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image" Target="../media/image49.wmf"/><Relationship Id="rId2" Type="http://schemas.openxmlformats.org/officeDocument/2006/relationships/image" Target="../media/image50.wmf"/><Relationship Id="rId3" Type="http://schemas.openxmlformats.org/officeDocument/2006/relationships/image" Target="../media/image51.wmf"/><Relationship Id="rId4" Type="http://schemas.openxmlformats.org/officeDocument/2006/relationships/image" Target="../media/image52.wmf"/><Relationship Id="rId5" Type="http://schemas.openxmlformats.org/officeDocument/2006/relationships/image" Target="../media/image53.wmf"/><Relationship Id="rId6" Type="http://schemas.openxmlformats.org/officeDocument/2006/relationships/image" Target="../media/image54.wmf"/><Relationship Id="rId7" Type="http://schemas.openxmlformats.org/officeDocument/2006/relationships/image" Target="../media/image55.wmf"/><Relationship Id="rId8" Type="http://schemas.openxmlformats.org/officeDocument/2006/relationships/image" Target="../media/image28.wmf"/><Relationship Id="rId9" Type="http://schemas.openxmlformats.org/officeDocument/2006/relationships/image" Target="../media/image29.wmf"/><Relationship Id="rId10" Type="http://schemas.openxmlformats.org/officeDocument/2006/relationships/image" Target="../media/image30.wmf"/><Relationship Id="rId11" Type="http://schemas.openxmlformats.org/officeDocument/2006/relationships/image" Target="../media/image56.wmf"/><Relationship Id="rId12"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image" Target="../media/image57.wmf"/><Relationship Id="rId2" Type="http://schemas.openxmlformats.org/officeDocument/2006/relationships/image" Target="../media/image58.wmf"/><Relationship Id="rId3" Type="http://schemas.openxmlformats.org/officeDocument/2006/relationships/image" Target="../media/image59.wmf"/><Relationship Id="rId4" Type="http://schemas.openxmlformats.org/officeDocument/2006/relationships/image" Target="../media/image60.wmf"/><Relationship Id="rId5" Type="http://schemas.openxmlformats.org/officeDocument/2006/relationships/image" Target="../media/image55.wmf"/><Relationship Id="rId6" Type="http://schemas.openxmlformats.org/officeDocument/2006/relationships/image" Target="../media/image61.wmf"/><Relationship Id="rId7" Type="http://schemas.openxmlformats.org/officeDocument/2006/relationships/image" Target="../media/image62.wmf"/><Relationship Id="rId8" Type="http://schemas.openxmlformats.org/officeDocument/2006/relationships/image" Target="../media/image63.wmf"/><Relationship Id="rId9"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image" Target="../media/image64.wmf"/><Relationship Id="rId2" Type="http://schemas.openxmlformats.org/officeDocument/2006/relationships/image" Target="../media/image65.wmf"/><Relationship Id="rId3" Type="http://schemas.openxmlformats.org/officeDocument/2006/relationships/image" Target="../media/image66.wmf"/><Relationship Id="rId4" Type="http://schemas.openxmlformats.org/officeDocument/2006/relationships/image" Target="../media/image67.wmf"/><Relationship Id="rId5" Type="http://schemas.openxmlformats.org/officeDocument/2006/relationships/image" Target="../media/image68.wmf"/><Relationship Id="rId6" Type="http://schemas.openxmlformats.org/officeDocument/2006/relationships/image" Target="../media/image69.wmf"/><Relationship Id="rId7" Type="http://schemas.openxmlformats.org/officeDocument/2006/relationships/image" Target="../media/image70.wmf"/><Relationship Id="rId8" Type="http://schemas.openxmlformats.org/officeDocument/2006/relationships/image" Target="../media/image71.wmf"/><Relationship Id="rId9"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image" Target="../media/image72.wmf"/><Relationship Id="rId2" Type="http://schemas.openxmlformats.org/officeDocument/2006/relationships/image" Target="../media/image73.wmf"/><Relationship Id="rId3" Type="http://schemas.openxmlformats.org/officeDocument/2006/relationships/image" Target="../media/image74.wmf"/><Relationship Id="rId4"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image" Target="../media/image75.wmf"/><Relationship Id="rId2" Type="http://schemas.openxmlformats.org/officeDocument/2006/relationships/image" Target="../media/image76.wmf"/><Relationship Id="rId3" Type="http://schemas.openxmlformats.org/officeDocument/2006/relationships/image" Target="../media/image77.wmf"/><Relationship Id="rId4" Type="http://schemas.openxmlformats.org/officeDocument/2006/relationships/image" Target="../media/image78.wmf"/><Relationship Id="rId5"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79.wmf"/><Relationship Id="rId2" Type="http://schemas.openxmlformats.org/officeDocument/2006/relationships/image" Target="../media/image80.wmf"/><Relationship Id="rId3" Type="http://schemas.openxmlformats.org/officeDocument/2006/relationships/image" Target="../media/image81.wmf"/><Relationship Id="rId4" Type="http://schemas.openxmlformats.org/officeDocument/2006/relationships/image" Target="../media/image82.wmf"/><Relationship Id="rId5" Type="http://schemas.openxmlformats.org/officeDocument/2006/relationships/image" Target="../media/image83.wmf"/><Relationship Id="rId6" Type="http://schemas.openxmlformats.org/officeDocument/2006/relationships/image" Target="../media/image84.wmf"/><Relationship Id="rId7"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image" Target="../media/image85.wmf"/><Relationship Id="rId2" Type="http://schemas.openxmlformats.org/officeDocument/2006/relationships/image" Target="../media/image86.wmf"/><Relationship Id="rId3" Type="http://schemas.openxmlformats.org/officeDocument/2006/relationships/image" Target="../media/image87.wmf"/><Relationship Id="rId4" Type="http://schemas.openxmlformats.org/officeDocument/2006/relationships/image" Target="../media/image88.wmf"/><Relationship Id="rId5" Type="http://schemas.openxmlformats.org/officeDocument/2006/relationships/image" Target="../media/image89.wmf"/><Relationship Id="rId6"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image" Target="../media/image90.wmf"/><Relationship Id="rId2" Type="http://schemas.openxmlformats.org/officeDocument/2006/relationships/image" Target="../media/image91.wmf"/><Relationship Id="rId3" Type="http://schemas.openxmlformats.org/officeDocument/2006/relationships/image" Target="../media/image89.wmf"/><Relationship Id="rId4" Type="http://schemas.openxmlformats.org/officeDocument/2006/relationships/image" Target="../media/image92.wmf"/><Relationship Id="rId5" Type="http://schemas.openxmlformats.org/officeDocument/2006/relationships/image" Target="../media/image93.wmf"/><Relationship Id="rId6"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image" Target="../media/image92.wmf"/><Relationship Id="rId2" Type="http://schemas.openxmlformats.org/officeDocument/2006/relationships/image" Target="../media/image94.wmf"/><Relationship Id="rId3" Type="http://schemas.openxmlformats.org/officeDocument/2006/relationships/image" Target="../media/image95.wmf"/><Relationship Id="rId4"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image" Target="../media/image96.wmf"/><Relationship Id="rId2" Type="http://schemas.openxmlformats.org/officeDocument/2006/relationships/image" Target="../media/image97.wmf"/><Relationship Id="rId3" Type="http://schemas.openxmlformats.org/officeDocument/2006/relationships/image" Target="../media/image98.wmf"/><Relationship Id="rId4" Type="http://schemas.openxmlformats.org/officeDocument/2006/relationships/image" Target="../media/image99.wmf"/><Relationship Id="rId5" Type="http://schemas.openxmlformats.org/officeDocument/2006/relationships/image" Target="../media/image92.wmf"/><Relationship Id="rId6" Type="http://schemas.openxmlformats.org/officeDocument/2006/relationships/image" Target="../media/image100.wmf"/><Relationship Id="rId7"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image" Target="../media/image101.wmf"/><Relationship Id="rId2" Type="http://schemas.openxmlformats.org/officeDocument/2006/relationships/image" Target="../media/image102.wmf"/><Relationship Id="rId3" Type="http://schemas.openxmlformats.org/officeDocument/2006/relationships/image" Target="../media/image103.wmf"/><Relationship Id="rId4" Type="http://schemas.openxmlformats.org/officeDocument/2006/relationships/image" Target="../media/image89.wmf"/><Relationship Id="rId5"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image" Target="../media/image104.wmf"/><Relationship Id="rId2" Type="http://schemas.openxmlformats.org/officeDocument/2006/relationships/image" Target="../media/image105.wmf"/><Relationship Id="rId3" Type="http://schemas.openxmlformats.org/officeDocument/2006/relationships/image" Target="../media/image106.wmf"/><Relationship Id="rId4" Type="http://schemas.openxmlformats.org/officeDocument/2006/relationships/image" Target="../media/image107.wmf"/><Relationship Id="rId5" Type="http://schemas.openxmlformats.org/officeDocument/2006/relationships/image" Target="../media/image108.wmf"/><Relationship Id="rId6"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image" Target="../media/image109.wmf"/><Relationship Id="rId2" Type="http://schemas.openxmlformats.org/officeDocument/2006/relationships/image" Target="../media/image110.wmf"/><Relationship Id="rId3" Type="http://schemas.openxmlformats.org/officeDocument/2006/relationships/image" Target="../media/image111.wmf"/><Relationship Id="rId4" Type="http://schemas.openxmlformats.org/officeDocument/2006/relationships/image" Target="../media/image112.wmf"/><Relationship Id="rId5" Type="http://schemas.openxmlformats.org/officeDocument/2006/relationships/image" Target="../media/image113.wmf"/><Relationship Id="rId6"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image" Target="../media/image114.wmf"/><Relationship Id="rId2" Type="http://schemas.openxmlformats.org/officeDocument/2006/relationships/image" Target="../media/image115.wmf"/><Relationship Id="rId3" Type="http://schemas.openxmlformats.org/officeDocument/2006/relationships/image" Target="../media/image116.wmf"/><Relationship Id="rId4" Type="http://schemas.openxmlformats.org/officeDocument/2006/relationships/image" Target="../media/image117.wmf"/><Relationship Id="rId5" Type="http://schemas.openxmlformats.org/officeDocument/2006/relationships/image" Target="../media/image118.wmf"/><Relationship Id="rId6" Type="http://schemas.openxmlformats.org/officeDocument/2006/relationships/image" Target="../media/image119.wmf"/><Relationship Id="rId7"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image" Target="../media/image120.wmf"/><Relationship Id="rId2" Type="http://schemas.openxmlformats.org/officeDocument/2006/relationships/image" Target="../media/image121.wmf"/><Relationship Id="rId3" Type="http://schemas.openxmlformats.org/officeDocument/2006/relationships/image" Target="../media/image122.wmf"/><Relationship Id="rId4" Type="http://schemas.openxmlformats.org/officeDocument/2006/relationships/image" Target="../media/image123.wmf"/><Relationship Id="rId5" Type="http://schemas.openxmlformats.org/officeDocument/2006/relationships/image" Target="../media/image124.wmf"/><Relationship Id="rId6"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image" Target="../media/image125.wmf"/><Relationship Id="rId2" Type="http://schemas.openxmlformats.org/officeDocument/2006/relationships/image" Target="../media/image126.wmf"/><Relationship Id="rId3" Type="http://schemas.openxmlformats.org/officeDocument/2006/relationships/image" Target="../media/image127.wmf"/><Relationship Id="rId4" Type="http://schemas.openxmlformats.org/officeDocument/2006/relationships/image" Target="../media/image128.wmf"/><Relationship Id="rId5"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 Id="rId4" Type="http://schemas.openxmlformats.org/officeDocument/2006/relationships/image" Target="../media/image4.wmf"/><Relationship Id="rId5" Type="http://schemas.openxmlformats.org/officeDocument/2006/relationships/image" Target="../media/image5.wmf"/><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57" name=""/>
        <p:cNvGrpSpPr/>
        <p:nvPr/>
      </p:nvGrpSpPr>
      <p:grpSpPr>
        <a:xfrm rot="0">
          <a:off x="0" y="0"/>
          <a:ext cx="0" cy="0"/>
          <a:chOff x="0" y="0"/>
          <a:chExt cx="0" cy="0"/>
        </a:xfrm>
      </p:grpSpPr>
      <p:sp>
        <p:nvSpPr>
          <p:cNvPr id="1048581" name=""/>
          <p:cNvSpPr/>
          <p:nvPr>
            <p:ph type="ctrTitle" sz="full" idx="0"/>
          </p:nvPr>
        </p:nvSpPr>
        <p:spPr>
          <a:xfrm rot="0">
            <a:off x="533400" y="990600"/>
            <a:ext cx="7772400" cy="1470025"/>
          </a:xfrm>
          <a:prstGeom prst="rect"/>
          <a:noFill/>
          <a:ln>
            <a:noFill/>
          </a:ln>
        </p:spPr>
        <p:txBody>
          <a:bodyPr anchor="ctr" bIns="45720" lIns="91440" rIns="91440" tIns="45720"/>
          <a:lstStyle>
            <a:lvl1pPr algn="ctr">
              <a:defRPr sz="4400"/>
            </a:lvl1pPr>
          </a:lstStyle>
          <a:p>
            <a:pPr lvl="0"/>
            <a:r>
              <a:rPr altLang="en-US" b="1" lang="en-US"/>
              <a:t>Special Theory of Relativity</a:t>
            </a:r>
          </a:p>
        </p:txBody>
      </p:sp>
      <p:sp>
        <p:nvSpPr>
          <p:cNvPr id="1048582" name=""/>
          <p:cNvSpPr/>
          <p:nvPr>
            <p:ph type="subTitle" sz="full" idx="1"/>
          </p:nvPr>
        </p:nvSpPr>
        <p:spPr>
          <a:xfrm rot="0">
            <a:off x="1295400" y="3048000"/>
            <a:ext cx="6400800" cy="1752600"/>
          </a:xfrm>
          <a:prstGeom prst="rect"/>
          <a:noFill/>
          <a:ln>
            <a:noFill/>
          </a:ln>
        </p:spPr>
        <p:txBody>
          <a:bodyPr anchor="t" bIns="45720" lIns="91440" rIns="91440" tIns="45720"/>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r>
              <a:rPr altLang="en-US" lang="en-US"/>
              <a:t>by</a:t>
            </a:r>
          </a:p>
          <a:p>
            <a:endParaRPr altLang="en-US" lang="en-US"/>
          </a:p>
          <a:p>
            <a:r>
              <a:rPr altLang="en-US" lang="en-US"/>
              <a:t>Dr. Kamalpreet Kaur</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84" name=""/>
        <p:cNvGrpSpPr/>
        <p:nvPr/>
      </p:nvGrpSpPr>
      <p:grpSpPr>
        <a:xfrm rot="0">
          <a:off x="0" y="0"/>
          <a:ext cx="0" cy="0"/>
          <a:chOff x="0" y="0"/>
          <a:chExt cx="0" cy="0"/>
        </a:xfrm>
      </p:grpSpPr>
      <p:sp>
        <p:nvSpPr>
          <p:cNvPr id="1048675" name=""/>
          <p:cNvSpPr/>
          <p:nvPr>
            <p:ph type="title" sz="full" idx="0"/>
          </p:nvPr>
        </p:nvSpPr>
        <p:spPr>
          <a:xfrm rot="0">
            <a:off x="457200" y="-152400"/>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lvl="0"/>
            <a:r>
              <a:rPr altLang="en-US" b="1" sz="3200" lang="en-US">
                <a:solidFill>
                  <a:schemeClr val="dk1"/>
                </a:solidFill>
              </a:rPr>
              <a:t>Postulates of Special Theory of Relativity</a:t>
            </a:r>
          </a:p>
        </p:txBody>
      </p:sp>
      <p:sp>
        <p:nvSpPr>
          <p:cNvPr id="1048676" name=""/>
          <p:cNvSpPr/>
          <p:nvPr>
            <p:ph type="body" sz="full" idx="1"/>
          </p:nvPr>
        </p:nvSpPr>
        <p:spPr>
          <a:xfrm rot="0">
            <a:off x="-76200" y="1219200"/>
            <a:ext cx="8915400" cy="9144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algn="just" lvl="0">
              <a:buFontTx/>
              <a:buNone/>
            </a:pPr>
            <a:r>
              <a:rPr altLang="en-US" sz="2400" lang="zh-CN"/>
              <a:t>    1. All the fundamental laws of physics retain the same form in all the inertial frame of reference</a:t>
            </a:r>
          </a:p>
          <a:p>
            <a:pPr algn="just" lvl="1">
              <a:buFontTx/>
              <a:buNone/>
            </a:pPr>
            <a:endParaRPr altLang="en-US" sz="2400" lang="zh-CN"/>
          </a:p>
          <a:p>
            <a:pPr algn="just" lvl="1">
              <a:buFontTx/>
              <a:buNone/>
            </a:pPr>
            <a:r>
              <a:rPr altLang="en-US" sz="2400" lang="zh-CN"/>
              <a:t>   </a:t>
            </a:r>
          </a:p>
        </p:txBody>
      </p:sp>
      <p:sp>
        <p:nvSpPr>
          <p:cNvPr id="1048677" name=""/>
          <p:cNvSpPr/>
          <p:nvPr/>
        </p:nvSpPr>
        <p:spPr>
          <a:xfrm rot="0">
            <a:off x="-228600" y="2459037"/>
            <a:ext cx="9067800" cy="1200150"/>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algn="just" eaLnBrk="1" hangingPunct="1" indent="-274320" latinLnBrk="1" lvl="1" marL="457200">
              <a:spcBef>
                <a:spcPct val="0"/>
              </a:spcBef>
              <a:buFontTx/>
              <a:buNone/>
            </a:pPr>
            <a:r>
              <a:rPr altLang="en-US" sz="2400" lang="en-US">
                <a:ea typeface="Arial" pitchFamily="0" charset="0"/>
              </a:rPr>
              <a:t>2. The velocity of light in free space is constant and is independent of the relative motion of the source and the observer</a:t>
            </a:r>
          </a:p>
        </p:txBody>
      </p:sp>
    </p:spTree>
  </p:cSld>
  <p:clrMapOvr>
    <a:masterClrMapping/>
  </p:clrMapOvr>
  <p:transition xmlns:p14="http://schemas.microsoft.com/office/powerpoint/2010/main" spd="fast" advClick="1">
    <p:cut thruBlk="0"/>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77"/>
                                        </p:tgtEl>
                                        <p:attrNameLst>
                                          <p:attrName>style.visibility</p:attrName>
                                        </p:attrNameLst>
                                      </p:cBhvr>
                                      <p:to>
                                        <p:strVal val="visible"/>
                                      </p:to>
                                    </p:set>
                                    <p:animEffect transition="in" filter="blinds(horizontal)">
                                      <p:cBhvr>
                                        <p:cTn dur="500" id="7"/>
                                        <p:tgtEl>
                                          <p:spTgt spid="104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7" grpId="0" uiExpand="0" build="whole"/>
    </p:bldLst>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87" name=""/>
        <p:cNvGrpSpPr/>
        <p:nvPr/>
      </p:nvGrpSpPr>
      <p:grpSpPr>
        <a:xfrm rot="0">
          <a:off x="0" y="0"/>
          <a:ext cx="0" cy="0"/>
          <a:chOff x="0" y="0"/>
          <a:chExt cx="0" cy="0"/>
        </a:xfrm>
      </p:grpSpPr>
      <p:sp>
        <p:nvSpPr>
          <p:cNvPr id="1048681" name=""/>
          <p:cNvSpPr/>
          <p:nvPr>
            <p:ph type="title" sz="full" idx="0"/>
          </p:nvPr>
        </p:nvSpPr>
        <p:spPr>
          <a:xfrm rot="0">
            <a:off x="685800" y="0"/>
            <a:ext cx="77724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eaLnBrk="1" hangingPunct="1" latinLnBrk="1" lvl="0"/>
            <a:r>
              <a:rPr altLang="en-US" b="1" sz="3200" lang="en-US"/>
              <a:t>Lorentz Transformation</a:t>
            </a:r>
          </a:p>
        </p:txBody>
      </p:sp>
      <p:sp>
        <p:nvSpPr>
          <p:cNvPr id="1048682" name=""/>
          <p:cNvSpPr/>
          <p:nvPr/>
        </p:nvSpPr>
        <p:spPr>
          <a:xfrm rot="0">
            <a:off x="2438400" y="3886200"/>
            <a:ext cx="1447800" cy="0"/>
          </a:xfrm>
          <a:prstGeom prst="line"/>
          <a:noFill/>
          <a:ln w="28575" cap="flat" cmpd="sng">
            <a:solidFill>
              <a:schemeClr val="dk1">
                <a:alpha val="100000"/>
              </a:schemeClr>
            </a:solidFill>
            <a:prstDash val="solid"/>
            <a:miter/>
            <a:tailEnd type="triangle" w="med" len="med"/>
          </a:ln>
        </p:spPr>
      </p:sp>
      <p:sp>
        <p:nvSpPr>
          <p:cNvPr id="1048683" name=""/>
          <p:cNvSpPr/>
          <p:nvPr/>
        </p:nvSpPr>
        <p:spPr>
          <a:xfrm rot="0" flipV="1">
            <a:off x="2438400" y="1828800"/>
            <a:ext cx="0" cy="2057400"/>
          </a:xfrm>
          <a:prstGeom prst="line"/>
          <a:noFill/>
          <a:ln w="28575" cap="flat" cmpd="sng">
            <a:solidFill>
              <a:schemeClr val="dk1">
                <a:alpha val="100000"/>
              </a:schemeClr>
            </a:solidFill>
            <a:prstDash val="solid"/>
            <a:miter/>
            <a:tailEnd type="triangle" w="med" len="med"/>
          </a:ln>
        </p:spPr>
      </p:sp>
      <p:sp>
        <p:nvSpPr>
          <p:cNvPr id="1048684" name=""/>
          <p:cNvSpPr/>
          <p:nvPr/>
        </p:nvSpPr>
        <p:spPr>
          <a:xfrm rot="0" flipV="1">
            <a:off x="4862512" y="1814512"/>
            <a:ext cx="0" cy="2076450"/>
          </a:xfrm>
          <a:prstGeom prst="line"/>
          <a:noFill/>
          <a:ln w="28575" cap="flat" cmpd="sng">
            <a:solidFill>
              <a:schemeClr val="accent2">
                <a:alpha val="100000"/>
              </a:schemeClr>
            </a:solidFill>
            <a:prstDash val="solid"/>
            <a:miter/>
            <a:tailEnd type="triangle" w="med" len="med"/>
          </a:ln>
        </p:spPr>
      </p:sp>
      <p:sp>
        <p:nvSpPr>
          <p:cNvPr id="1048685" name=""/>
          <p:cNvSpPr/>
          <p:nvPr/>
        </p:nvSpPr>
        <p:spPr>
          <a:xfrm rot="0">
            <a:off x="4891087" y="2163762"/>
            <a:ext cx="990600" cy="0"/>
          </a:xfrm>
          <a:prstGeom prst="line"/>
          <a:noFill/>
          <a:ln w="38100" cap="flat" cmpd="sng">
            <a:solidFill>
              <a:schemeClr val="accent2">
                <a:alpha val="100000"/>
              </a:schemeClr>
            </a:solidFill>
            <a:prstDash val="solid"/>
            <a:miter/>
            <a:tailEnd type="triangle" w="med" len="med"/>
          </a:ln>
        </p:spPr>
      </p:sp>
      <p:sp>
        <p:nvSpPr>
          <p:cNvPr id="1048686" name=""/>
          <p:cNvSpPr txBox="1"/>
          <p:nvPr/>
        </p:nvSpPr>
        <p:spPr>
          <a:xfrm rot="0">
            <a:off x="3835400" y="3587750"/>
            <a:ext cx="6858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x</a:t>
            </a:r>
          </a:p>
        </p:txBody>
      </p:sp>
      <p:sp>
        <p:nvSpPr>
          <p:cNvPr id="1048687" name=""/>
          <p:cNvSpPr txBox="1"/>
          <p:nvPr/>
        </p:nvSpPr>
        <p:spPr>
          <a:xfrm rot="0">
            <a:off x="6324600" y="3429000"/>
            <a:ext cx="5334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Arial" pitchFamily="0" charset="0"/>
              </a:rPr>
              <a:t>x</a:t>
            </a:r>
            <a:r>
              <a:rPr b="1" sz="2800" i="1">
                <a:solidFill>
                  <a:schemeClr val="accent2"/>
                </a:solidFill>
                <a:ea typeface="Times New Roman" pitchFamily="18" charset="0"/>
              </a:rPr>
              <a:t>´</a:t>
            </a:r>
          </a:p>
        </p:txBody>
      </p:sp>
      <p:sp>
        <p:nvSpPr>
          <p:cNvPr id="1048688" name=""/>
          <p:cNvSpPr txBox="1"/>
          <p:nvPr/>
        </p:nvSpPr>
        <p:spPr>
          <a:xfrm rot="0">
            <a:off x="4694237" y="1304925"/>
            <a:ext cx="5334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Times New Roman" pitchFamily="18" charset="0"/>
              </a:rPr>
              <a:t>y´</a:t>
            </a:r>
          </a:p>
        </p:txBody>
      </p:sp>
      <p:sp>
        <p:nvSpPr>
          <p:cNvPr id="1048689" name=""/>
          <p:cNvSpPr txBox="1"/>
          <p:nvPr/>
        </p:nvSpPr>
        <p:spPr>
          <a:xfrm rot="0">
            <a:off x="2306637" y="1320800"/>
            <a:ext cx="5334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y</a:t>
            </a:r>
          </a:p>
        </p:txBody>
      </p:sp>
      <p:sp>
        <p:nvSpPr>
          <p:cNvPr id="1048690" name=""/>
          <p:cNvSpPr txBox="1"/>
          <p:nvPr/>
        </p:nvSpPr>
        <p:spPr>
          <a:xfrm rot="0">
            <a:off x="5843587" y="1898650"/>
            <a:ext cx="6858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Arial" pitchFamily="0" charset="0"/>
              </a:rPr>
              <a:t>v</a:t>
            </a:r>
          </a:p>
        </p:txBody>
      </p:sp>
      <p:sp>
        <p:nvSpPr>
          <p:cNvPr id="1048691" name=""/>
          <p:cNvSpPr txBox="1"/>
          <p:nvPr/>
        </p:nvSpPr>
        <p:spPr>
          <a:xfrm rot="0">
            <a:off x="2781300" y="1384300"/>
            <a:ext cx="6858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ea typeface="Arial" pitchFamily="0" charset="0"/>
              </a:rPr>
              <a:t>F</a:t>
            </a:r>
          </a:p>
        </p:txBody>
      </p:sp>
      <p:sp>
        <p:nvSpPr>
          <p:cNvPr id="1048692" name=""/>
          <p:cNvSpPr txBox="1"/>
          <p:nvPr/>
        </p:nvSpPr>
        <p:spPr>
          <a:xfrm rot="0">
            <a:off x="5257800" y="1371600"/>
            <a:ext cx="6858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solidFill>
                  <a:schemeClr val="accent2"/>
                </a:solidFill>
                <a:ea typeface="Arial" pitchFamily="0" charset="0"/>
              </a:rPr>
              <a:t>F</a:t>
            </a:r>
            <a:r>
              <a:rPr b="1" sz="2800">
                <a:solidFill>
                  <a:schemeClr val="accent2"/>
                </a:solidFill>
                <a:ea typeface="Times New Roman" pitchFamily="18" charset="0"/>
              </a:rPr>
              <a:t>´</a:t>
            </a:r>
          </a:p>
        </p:txBody>
      </p:sp>
      <p:sp>
        <p:nvSpPr>
          <p:cNvPr id="1048693" name=""/>
          <p:cNvSpPr txBox="1"/>
          <p:nvPr/>
        </p:nvSpPr>
        <p:spPr>
          <a:xfrm rot="0">
            <a:off x="4344987" y="3768725"/>
            <a:ext cx="6096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solidFill>
                  <a:schemeClr val="accent2"/>
                </a:solidFill>
                <a:ea typeface="Arial" pitchFamily="0" charset="0"/>
              </a:rPr>
              <a:t>O</a:t>
            </a:r>
            <a:r>
              <a:rPr b="1" sz="2800">
                <a:solidFill>
                  <a:schemeClr val="accent2"/>
                </a:solidFill>
                <a:ea typeface="Times New Roman" pitchFamily="18" charset="0"/>
              </a:rPr>
              <a:t>´</a:t>
            </a:r>
          </a:p>
        </p:txBody>
      </p:sp>
      <p:sp>
        <p:nvSpPr>
          <p:cNvPr id="1048694" name=""/>
          <p:cNvSpPr txBox="1"/>
          <p:nvPr/>
        </p:nvSpPr>
        <p:spPr>
          <a:xfrm rot="0">
            <a:off x="1936750" y="3690937"/>
            <a:ext cx="6096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ea typeface="Arial" pitchFamily="0" charset="0"/>
              </a:rPr>
              <a:t>O</a:t>
            </a:r>
          </a:p>
        </p:txBody>
      </p:sp>
      <p:sp>
        <p:nvSpPr>
          <p:cNvPr id="1048695" name=""/>
          <p:cNvSpPr/>
          <p:nvPr/>
        </p:nvSpPr>
        <p:spPr>
          <a:xfrm rot="0">
            <a:off x="4864100" y="3886200"/>
            <a:ext cx="1460500" cy="0"/>
          </a:xfrm>
          <a:prstGeom prst="line"/>
          <a:noFill/>
          <a:ln w="28575" cap="flat" cmpd="sng">
            <a:solidFill>
              <a:schemeClr val="accent2">
                <a:alpha val="100000"/>
              </a:schemeClr>
            </a:solidFill>
            <a:prstDash val="solid"/>
            <a:miter/>
            <a:tailEnd type="triangle" w="med" len="med"/>
          </a:ln>
        </p:spPr>
      </p:sp>
      <p:cxnSp>
        <p:nvCxnSpPr>
          <p:cNvPr id="3145766" name=""/>
          <p:cNvCxnSpPr>
            <a:cxnSpLocks/>
          </p:cNvCxnSpPr>
          <p:nvPr/>
        </p:nvCxnSpPr>
        <p:spPr>
          <a:xfrm rot="0" flipH="1">
            <a:off x="1447800" y="3886200"/>
            <a:ext cx="990600" cy="1066800"/>
          </a:xfrm>
          <a:prstGeom prst="straightConnector1"/>
          <a:noFill/>
          <a:ln w="38100" cap="flat" cmpd="sng">
            <a:solidFill>
              <a:schemeClr val="dk1">
                <a:alpha val="100000"/>
              </a:schemeClr>
            </a:solidFill>
            <a:prstDash val="solid"/>
            <a:miter/>
            <a:tailEnd type="arrow" w="med" len="med"/>
          </a:ln>
        </p:spPr>
      </p:cxnSp>
      <p:cxnSp>
        <p:nvCxnSpPr>
          <p:cNvPr id="3145767" name=""/>
          <p:cNvCxnSpPr>
            <a:cxnSpLocks/>
          </p:cNvCxnSpPr>
          <p:nvPr/>
        </p:nvCxnSpPr>
        <p:spPr>
          <a:xfrm rot="0" flipH="1">
            <a:off x="3865562" y="3886200"/>
            <a:ext cx="990600" cy="1066800"/>
          </a:xfrm>
          <a:prstGeom prst="straightConnector1"/>
          <a:noFill/>
          <a:ln w="38100" cap="flat" cmpd="sng">
            <a:solidFill>
              <a:srgbClr val="262673">
                <a:alpha val="100000"/>
              </a:srgbClr>
            </a:solidFill>
            <a:prstDash val="solid"/>
            <a:miter/>
            <a:tailEnd type="arrow" w="med" len="med"/>
          </a:ln>
        </p:spPr>
      </p:cxnSp>
      <p:sp>
        <p:nvSpPr>
          <p:cNvPr id="1048696" name=""/>
          <p:cNvSpPr txBox="1"/>
          <p:nvPr/>
        </p:nvSpPr>
        <p:spPr>
          <a:xfrm rot="0">
            <a:off x="914400" y="4876800"/>
            <a:ext cx="914400"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Z</a:t>
            </a:r>
          </a:p>
        </p:txBody>
      </p:sp>
      <p:sp>
        <p:nvSpPr>
          <p:cNvPr id="1048697" name=""/>
          <p:cNvSpPr txBox="1"/>
          <p:nvPr/>
        </p:nvSpPr>
        <p:spPr>
          <a:xfrm rot="0">
            <a:off x="3429000" y="4876800"/>
            <a:ext cx="914400"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rgbClr val="262673"/>
                </a:solidFill>
              </a:rPr>
              <a:t>Z</a:t>
            </a:r>
            <a:r>
              <a:rPr b="1" sz="2400" i="1">
                <a:ea typeface="Times New Roman" pitchFamily="18" charset="0"/>
              </a:rPr>
              <a:t>´ </a:t>
            </a:r>
          </a:p>
        </p:txBody>
      </p:sp>
      <p:sp>
        <p:nvSpPr>
          <p:cNvPr id="1048698" name=""/>
          <p:cNvSpPr txBox="1"/>
          <p:nvPr/>
        </p:nvSpPr>
        <p:spPr>
          <a:xfrm rot="0">
            <a:off x="4495800" y="3733800"/>
            <a:ext cx="3810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i="1" lang="zh-CN">
                <a:ea typeface="Times New Roman" pitchFamily="18" charset="0"/>
              </a:rPr>
              <a:t>´</a:t>
            </a:r>
          </a:p>
        </p:txBody>
      </p:sp>
      <p:sp>
        <p:nvSpPr>
          <p:cNvPr id="1048699" name=""/>
          <p:cNvSpPr txBox="1"/>
          <p:nvPr/>
        </p:nvSpPr>
        <p:spPr>
          <a:xfrm rot="0">
            <a:off x="7162800" y="1536700"/>
            <a:ext cx="1981200" cy="1169987"/>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ea typeface="Arial" pitchFamily="0" charset="0"/>
              </a:rPr>
              <a:t>P </a:t>
            </a:r>
            <a:r>
              <a:rPr sz="2800">
                <a:ea typeface="Arial" pitchFamily="0" charset="0"/>
              </a:rPr>
              <a:t>(x,y,z,t)</a:t>
            </a:r>
          </a:p>
          <a:p>
            <a:pPr eaLnBrk="1" hangingPunct="1" indent="0" latinLnBrk="1" lvl="0" marL="0">
              <a:spcBef>
                <a:spcPct val="50000"/>
              </a:spcBef>
              <a:buFontTx/>
              <a:buNone/>
            </a:pPr>
            <a:r>
              <a:rPr sz="2800">
                <a:ea typeface="Arial" pitchFamily="0" charset="0"/>
              </a:rPr>
              <a:t> (x</a:t>
            </a:r>
            <a:r>
              <a:rPr sz="2800">
                <a:ea typeface="Times New Roman" pitchFamily="18" charset="0"/>
              </a:rPr>
              <a:t>´,y´,z´,t´)</a:t>
            </a:r>
          </a:p>
        </p:txBody>
      </p:sp>
      <p:sp>
        <p:nvSpPr>
          <p:cNvPr id="1048700" name=""/>
          <p:cNvSpPr txBox="1"/>
          <p:nvPr/>
        </p:nvSpPr>
        <p:spPr>
          <a:xfrm rot="0">
            <a:off x="-381000" y="5334000"/>
            <a:ext cx="9525000" cy="13716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Let a pulse of light be generated at t = 0 from the origin and spreads out in space and at the same time frame F’ starts moving with constant velocity v along +ve x direction relative to frame F.</a:t>
            </a:r>
            <a:r>
              <a:rPr baseline="-25000" sz="2400"/>
              <a:t> </a:t>
            </a:r>
          </a:p>
        </p:txBody>
      </p:sp>
    </p:spTree>
  </p:cSld>
  <p:clrMapOvr>
    <a:masterClrMapping/>
  </p:clrMapOvr>
  <p:transition xmlns:p14="http://schemas.microsoft.com/office/powerpoint/2010/main" spd="fast" advClick="1">
    <p:cut thruBlk="0"/>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00"/>
                                        </p:tgtEl>
                                        <p:attrNameLst>
                                          <p:attrName>style.visibility</p:attrName>
                                        </p:attrNameLst>
                                      </p:cBhvr>
                                      <p:to>
                                        <p:strVal val="visible"/>
                                      </p:to>
                                    </p:set>
                                    <p:animEffect transition="in" filter="blinds(horizontal)">
                                      <p:cBhvr>
                                        <p:cTn dur="500" id="7"/>
                                        <p:tgtEl>
                                          <p:spTgt spid="1048700"/>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99"/>
                                        </p:tgtEl>
                                        <p:attrNameLst>
                                          <p:attrName>style.visibility</p:attrName>
                                        </p:attrNameLst>
                                      </p:cBhvr>
                                      <p:to>
                                        <p:strVal val="visible"/>
                                      </p:to>
                                    </p:set>
                                    <p:animEffect transition="in" filter="blinds(horizontal)">
                                      <p:cBhvr>
                                        <p:cTn dur="500" id="12"/>
                                        <p:tgtEl>
                                          <p:spTgt spid="1048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9" grpId="0" uiExpand="0" build="whole"/>
      <p:bldP spid="1048700" grpId="0" uiExpand="0" build="whole"/>
    </p:bldLst>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88" name=""/>
        <p:cNvGrpSpPr/>
        <p:nvPr/>
      </p:nvGrpSpPr>
      <p:grpSpPr>
        <a:xfrm rot="0">
          <a:off x="0" y="0"/>
          <a:ext cx="0" cy="0"/>
          <a:chOff x="0" y="0"/>
          <a:chExt cx="0" cy="0"/>
        </a:xfrm>
      </p:grpSpPr>
      <p:sp>
        <p:nvSpPr>
          <p:cNvPr id="1048701" name=""/>
          <p:cNvSpPr txBox="1"/>
          <p:nvPr/>
        </p:nvSpPr>
        <p:spPr>
          <a:xfrm rot="0">
            <a:off x="-228600" y="152400"/>
            <a:ext cx="9525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The transformation equations of x and x’ can be written as</a:t>
            </a:r>
          </a:p>
        </p:txBody>
      </p:sp>
      <p:pic>
        <p:nvPicPr>
          <p:cNvPr id="2097160" name=""/>
          <p:cNvPicPr>
            <a:picLocks/>
          </p:cNvPicPr>
          <p:nvPr/>
        </p:nvPicPr>
        <p:blipFill>
          <a:blip xmlns:r="http://schemas.openxmlformats.org/officeDocument/2006/relationships" r:embed="rId1"/>
          <a:srcRect l="0" t="0" r="0" b="0"/>
          <a:stretch>
            <a:fillRect/>
          </a:stretch>
        </p:blipFill>
        <p:spPr>
          <a:xfrm rot="0">
            <a:off x="2921000" y="811212"/>
            <a:ext cx="2105025" cy="533400"/>
          </a:xfrm>
          <a:prstGeom prst="rect"/>
          <a:noFill/>
          <a:ln w="3175" cap="flat" cmpd="sng">
            <a:solidFill>
              <a:srgbClr val="FFFFFF">
                <a:alpha val="100000"/>
              </a:srgbClr>
            </a:solidFill>
            <a:prstDash val="solid"/>
            <a:miter/>
          </a:ln>
        </p:spPr>
      </p:pic>
      <p:sp>
        <p:nvSpPr>
          <p:cNvPr id="1048702" name=""/>
          <p:cNvSpPr txBox="1"/>
          <p:nvPr/>
        </p:nvSpPr>
        <p:spPr>
          <a:xfrm rot="0">
            <a:off x="-152400" y="1371600"/>
            <a:ext cx="9144000" cy="838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where k is a constant of proportionality and is independent of x     and t.</a:t>
            </a:r>
          </a:p>
        </p:txBody>
      </p:sp>
      <p:sp>
        <p:nvSpPr>
          <p:cNvPr id="1048703" name=""/>
          <p:cNvSpPr txBox="1"/>
          <p:nvPr/>
        </p:nvSpPr>
        <p:spPr>
          <a:xfrm rot="0">
            <a:off x="-152400" y="2286000"/>
            <a:ext cx="9144000" cy="457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The inverse relation can be written as</a:t>
            </a:r>
          </a:p>
        </p:txBody>
      </p:sp>
      <p:pic>
        <p:nvPicPr>
          <p:cNvPr id="2097161" name=""/>
          <p:cNvPicPr>
            <a:picLocks/>
          </p:cNvPicPr>
          <p:nvPr/>
        </p:nvPicPr>
        <p:blipFill>
          <a:blip xmlns:r="http://schemas.openxmlformats.org/officeDocument/2006/relationships" r:embed="rId2"/>
          <a:srcRect l="0" t="0" r="0" b="0"/>
          <a:stretch>
            <a:fillRect/>
          </a:stretch>
        </p:blipFill>
        <p:spPr>
          <a:xfrm rot="0">
            <a:off x="3057525" y="2819400"/>
            <a:ext cx="2138362" cy="533400"/>
          </a:xfrm>
          <a:prstGeom prst="rect"/>
          <a:noFill/>
          <a:ln w="3175" cap="flat" cmpd="sng">
            <a:solidFill>
              <a:srgbClr val="FFFFFF">
                <a:alpha val="100000"/>
              </a:srgbClr>
            </a:solidFill>
            <a:prstDash val="solid"/>
            <a:miter/>
          </a:ln>
        </p:spPr>
      </p:pic>
      <p:sp>
        <p:nvSpPr>
          <p:cNvPr id="1048704" name=""/>
          <p:cNvSpPr txBox="1"/>
          <p:nvPr/>
        </p:nvSpPr>
        <p:spPr>
          <a:xfrm rot="0">
            <a:off x="7010400" y="2819400"/>
            <a:ext cx="990600" cy="457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(ii)</a:t>
            </a:r>
          </a:p>
        </p:txBody>
      </p:sp>
      <p:sp>
        <p:nvSpPr>
          <p:cNvPr id="1048705" name=""/>
          <p:cNvSpPr txBox="1"/>
          <p:nvPr/>
        </p:nvSpPr>
        <p:spPr>
          <a:xfrm rot="0">
            <a:off x="7162800" y="781050"/>
            <a:ext cx="990600" cy="457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a:t>
            </a:r>
          </a:p>
        </p:txBody>
      </p:sp>
      <p:sp>
        <p:nvSpPr>
          <p:cNvPr id="1048706" name=""/>
          <p:cNvSpPr txBox="1"/>
          <p:nvPr/>
        </p:nvSpPr>
        <p:spPr>
          <a:xfrm rot="0">
            <a:off x="152400" y="3352800"/>
            <a:ext cx="7239000" cy="457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Here            . Putting value of x’ from (i) in (ii)</a:t>
            </a:r>
          </a:p>
        </p:txBody>
      </p:sp>
      <p:pic>
        <p:nvPicPr>
          <p:cNvPr id="2097162" name=""/>
          <p:cNvPicPr>
            <a:picLocks/>
          </p:cNvPicPr>
          <p:nvPr/>
        </p:nvPicPr>
        <p:blipFill>
          <a:blip xmlns:r="http://schemas.openxmlformats.org/officeDocument/2006/relationships" r:embed="rId3"/>
          <a:srcRect l="0" t="0" r="0" b="0"/>
          <a:stretch>
            <a:fillRect/>
          </a:stretch>
        </p:blipFill>
        <p:spPr>
          <a:xfrm rot="0">
            <a:off x="1219200" y="3328987"/>
            <a:ext cx="835025" cy="466725"/>
          </a:xfrm>
          <a:prstGeom prst="rect"/>
          <a:noFill/>
          <a:ln w="3175" cap="flat" cmpd="sng">
            <a:solidFill>
              <a:srgbClr val="FFFFFF">
                <a:alpha val="100000"/>
              </a:srgbClr>
            </a:solidFill>
            <a:prstDash val="solid"/>
            <a:miter/>
          </a:ln>
        </p:spPr>
      </p:pic>
      <p:pic>
        <p:nvPicPr>
          <p:cNvPr id="2097163" name=""/>
          <p:cNvPicPr>
            <a:picLocks/>
          </p:cNvPicPr>
          <p:nvPr/>
        </p:nvPicPr>
        <p:blipFill>
          <a:blip xmlns:r="http://schemas.openxmlformats.org/officeDocument/2006/relationships" r:embed="rId4"/>
          <a:srcRect l="0" t="0" r="0" b="0"/>
          <a:stretch>
            <a:fillRect/>
          </a:stretch>
        </p:blipFill>
        <p:spPr>
          <a:xfrm rot="0">
            <a:off x="2463800" y="3962400"/>
            <a:ext cx="3308350" cy="533400"/>
          </a:xfrm>
          <a:prstGeom prst="rect"/>
          <a:noFill/>
          <a:ln w="3175" cap="flat" cmpd="sng">
            <a:solidFill>
              <a:srgbClr val="FFFFFF">
                <a:alpha val="100000"/>
              </a:srgbClr>
            </a:solidFill>
            <a:prstDash val="solid"/>
            <a:miter/>
          </a:ln>
        </p:spPr>
      </p:pic>
      <p:pic>
        <p:nvPicPr>
          <p:cNvPr id="2097164" name=""/>
          <p:cNvPicPr>
            <a:picLocks/>
          </p:cNvPicPr>
          <p:nvPr/>
        </p:nvPicPr>
        <p:blipFill>
          <a:blip xmlns:r="http://schemas.openxmlformats.org/officeDocument/2006/relationships" r:embed="rId5"/>
          <a:srcRect l="0" t="0" r="0" b="0"/>
          <a:stretch>
            <a:fillRect/>
          </a:stretch>
        </p:blipFill>
        <p:spPr>
          <a:xfrm rot="0">
            <a:off x="2667000" y="4529137"/>
            <a:ext cx="2740025" cy="1033462"/>
          </a:xfrm>
          <a:prstGeom prst="rect"/>
          <a:noFill/>
          <a:ln w="3175" cap="flat" cmpd="sng">
            <a:solidFill>
              <a:srgbClr val="FFFFFF">
                <a:alpha val="100000"/>
              </a:srgbClr>
            </a:solidFill>
            <a:prstDash val="solid"/>
            <a:miter/>
          </a:ln>
        </p:spPr>
      </p:pic>
      <p:pic>
        <p:nvPicPr>
          <p:cNvPr id="2097165" name=""/>
          <p:cNvPicPr>
            <a:picLocks/>
          </p:cNvPicPr>
          <p:nvPr/>
        </p:nvPicPr>
        <p:blipFill>
          <a:blip xmlns:r="http://schemas.openxmlformats.org/officeDocument/2006/relationships" r:embed="rId6"/>
          <a:srcRect l="0" t="0" r="0" b="0"/>
          <a:stretch>
            <a:fillRect/>
          </a:stretch>
        </p:blipFill>
        <p:spPr>
          <a:xfrm rot="0">
            <a:off x="457200" y="5519737"/>
            <a:ext cx="2571750" cy="1033462"/>
          </a:xfrm>
          <a:prstGeom prst="rect"/>
          <a:noFill/>
          <a:ln w="3175" cap="flat" cmpd="sng">
            <a:solidFill>
              <a:srgbClr val="FFFFFF">
                <a:alpha val="100000"/>
              </a:srgbClr>
            </a:solidFill>
            <a:prstDash val="solid"/>
            <a:miter/>
          </a:ln>
        </p:spPr>
      </p:pic>
      <p:pic>
        <p:nvPicPr>
          <p:cNvPr id="2097166" name=""/>
          <p:cNvPicPr>
            <a:picLocks/>
          </p:cNvPicPr>
          <p:nvPr/>
        </p:nvPicPr>
        <p:blipFill>
          <a:blip xmlns:r="http://schemas.openxmlformats.org/officeDocument/2006/relationships" r:embed="rId7"/>
          <a:srcRect l="0" t="0" r="0" b="0"/>
          <a:stretch>
            <a:fillRect/>
          </a:stretch>
        </p:blipFill>
        <p:spPr>
          <a:xfrm rot="0">
            <a:off x="4114800" y="5486400"/>
            <a:ext cx="3138487" cy="1133475"/>
          </a:xfrm>
          <a:prstGeom prst="rect"/>
          <a:noFill/>
          <a:ln w="3175" cap="flat" cmpd="sng">
            <a:solidFill>
              <a:srgbClr val="FFFFFF">
                <a:alpha val="100000"/>
              </a:srgbClr>
            </a:solidFill>
            <a:prstDash val="solid"/>
            <a:miter/>
          </a:ln>
        </p:spPr>
      </p:pic>
      <p:sp>
        <p:nvSpPr>
          <p:cNvPr id="1048707" name=""/>
          <p:cNvSpPr txBox="1"/>
          <p:nvPr/>
        </p:nvSpPr>
        <p:spPr>
          <a:xfrm rot="0">
            <a:off x="3048000" y="5791200"/>
            <a:ext cx="990600" cy="457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or</a:t>
            </a:r>
          </a:p>
        </p:txBody>
      </p:sp>
      <p:sp>
        <p:nvSpPr>
          <p:cNvPr id="1048708" name=""/>
          <p:cNvSpPr txBox="1"/>
          <p:nvPr/>
        </p:nvSpPr>
        <p:spPr>
          <a:xfrm rot="0">
            <a:off x="7620000" y="5715000"/>
            <a:ext cx="990600" cy="457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(iii)</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03"/>
                                        </p:tgtEl>
                                        <p:attrNameLst>
                                          <p:attrName>style.visibility</p:attrName>
                                        </p:attrNameLst>
                                      </p:cBhvr>
                                      <p:to>
                                        <p:strVal val="visible"/>
                                      </p:to>
                                    </p:set>
                                    <p:animEffect transition="in" filter="blinds(horizontal)">
                                      <p:cBhvr>
                                        <p:cTn dur="500" id="7"/>
                                        <p:tgtEl>
                                          <p:spTgt spid="1048703"/>
                                        </p:tgtEl>
                                      </p:cBhvr>
                                    </p:animEffect>
                                  </p:childTnLst>
                                </p:cTn>
                              </p:par>
                              <p:par>
                                <p:cTn fill="hold" id="8" nodeType="withEffect" presetClass="entr" presetID="3" presetSubtype="10">
                                  <p:stCondLst>
                                    <p:cond delay="0"/>
                                  </p:stCondLst>
                                  <p:childTnLst>
                                    <p:set>
                                      <p:cBhvr>
                                        <p:cTn dur="1" fill="hold" id="9">
                                          <p:stCondLst>
                                            <p:cond delay="0"/>
                                          </p:stCondLst>
                                        </p:cTn>
                                        <p:tgtEl>
                                          <p:spTgt spid="2097161"/>
                                        </p:tgtEl>
                                        <p:attrNameLst>
                                          <p:attrName>style.visibility</p:attrName>
                                        </p:attrNameLst>
                                      </p:cBhvr>
                                      <p:to>
                                        <p:strVal val="visible"/>
                                      </p:to>
                                    </p:set>
                                    <p:animEffect transition="in" filter="blinds(horizontal)">
                                      <p:cBhvr>
                                        <p:cTn dur="500" id="10"/>
                                        <p:tgtEl>
                                          <p:spTgt spid="2097161"/>
                                        </p:tgtEl>
                                      </p:cBhvr>
                                    </p:animEffect>
                                  </p:childTnLst>
                                </p:cTn>
                              </p:par>
                              <p:par>
                                <p:cTn fill="hold" grpId="0" id="11" nodeType="withEffect" presetClass="entr" presetID="3" presetSubtype="10">
                                  <p:stCondLst>
                                    <p:cond delay="0"/>
                                  </p:stCondLst>
                                  <p:childTnLst>
                                    <p:set>
                                      <p:cBhvr>
                                        <p:cTn dur="1" fill="hold" id="12">
                                          <p:stCondLst>
                                            <p:cond delay="0"/>
                                          </p:stCondLst>
                                        </p:cTn>
                                        <p:tgtEl>
                                          <p:spTgt spid="1048704"/>
                                        </p:tgtEl>
                                        <p:attrNameLst>
                                          <p:attrName>style.visibility</p:attrName>
                                        </p:attrNameLst>
                                      </p:cBhvr>
                                      <p:to>
                                        <p:strVal val="visible"/>
                                      </p:to>
                                    </p:set>
                                    <p:animEffect transition="in" filter="blinds(horizontal)">
                                      <p:cBhvr>
                                        <p:cTn dur="500" id="13"/>
                                        <p:tgtEl>
                                          <p:spTgt spid="1048704"/>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grpId="0" id="16" nodeType="clickEffect" presetClass="entr" presetID="3" presetSubtype="10">
                                  <p:stCondLst>
                                    <p:cond delay="0"/>
                                  </p:stCondLst>
                                  <p:childTnLst>
                                    <p:set>
                                      <p:cBhvr>
                                        <p:cTn dur="1" fill="hold" id="17">
                                          <p:stCondLst>
                                            <p:cond delay="0"/>
                                          </p:stCondLst>
                                        </p:cTn>
                                        <p:tgtEl>
                                          <p:spTgt spid="1048706"/>
                                        </p:tgtEl>
                                        <p:attrNameLst>
                                          <p:attrName>style.visibility</p:attrName>
                                        </p:attrNameLst>
                                      </p:cBhvr>
                                      <p:to>
                                        <p:strVal val="visible"/>
                                      </p:to>
                                    </p:set>
                                    <p:animEffect transition="in" filter="blinds(horizontal)">
                                      <p:cBhvr>
                                        <p:cTn dur="500" id="18"/>
                                        <p:tgtEl>
                                          <p:spTgt spid="1048706"/>
                                        </p:tgtEl>
                                      </p:cBhvr>
                                    </p:animEffect>
                                  </p:childTnLst>
                                </p:cTn>
                              </p:par>
                              <p:par>
                                <p:cTn fill="hold" id="19" nodeType="withEffect" presetClass="entr" presetID="3" presetSubtype="10">
                                  <p:stCondLst>
                                    <p:cond delay="0"/>
                                  </p:stCondLst>
                                  <p:childTnLst>
                                    <p:set>
                                      <p:cBhvr>
                                        <p:cTn dur="1" fill="hold" id="20">
                                          <p:stCondLst>
                                            <p:cond delay="0"/>
                                          </p:stCondLst>
                                        </p:cTn>
                                        <p:tgtEl>
                                          <p:spTgt spid="2097163"/>
                                        </p:tgtEl>
                                        <p:attrNameLst>
                                          <p:attrName>style.visibility</p:attrName>
                                        </p:attrNameLst>
                                      </p:cBhvr>
                                      <p:to>
                                        <p:strVal val="visible"/>
                                      </p:to>
                                    </p:set>
                                    <p:animEffect transition="in" filter="blinds(horizontal)">
                                      <p:cBhvr>
                                        <p:cTn dur="500" id="21"/>
                                        <p:tgtEl>
                                          <p:spTgt spid="2097163"/>
                                        </p:tgtEl>
                                      </p:cBhvr>
                                    </p:animEffect>
                                  </p:childTnLst>
                                </p:cTn>
                              </p:par>
                              <p:par>
                                <p:cTn fill="hold" id="22" nodeType="withEffect" presetClass="entr" presetID="3" presetSubtype="10">
                                  <p:stCondLst>
                                    <p:cond delay="0"/>
                                  </p:stCondLst>
                                  <p:childTnLst>
                                    <p:set>
                                      <p:cBhvr>
                                        <p:cTn dur="1" fill="hold" id="23">
                                          <p:stCondLst>
                                            <p:cond delay="0"/>
                                          </p:stCondLst>
                                        </p:cTn>
                                        <p:tgtEl>
                                          <p:spTgt spid="2097162"/>
                                        </p:tgtEl>
                                        <p:attrNameLst>
                                          <p:attrName>style.visibility</p:attrName>
                                        </p:attrNameLst>
                                      </p:cBhvr>
                                      <p:to>
                                        <p:strVal val="visible"/>
                                      </p:to>
                                    </p:set>
                                    <p:animEffect transition="in" filter="blinds(horizontal)">
                                      <p:cBhvr>
                                        <p:cTn dur="500" id="24"/>
                                        <p:tgtEl>
                                          <p:spTgt spid="2097162"/>
                                        </p:tgtEl>
                                      </p:cBhvr>
                                    </p:animEffect>
                                  </p:childTnLst>
                                </p:cTn>
                              </p:par>
                            </p:childTnLst>
                          </p:cTn>
                        </p:par>
                      </p:childTnLst>
                    </p:cTn>
                  </p:par>
                  <p:par>
                    <p:cTn fill="hold" id="25" nodeType="clickPar">
                      <p:stCondLst>
                        <p:cond delay="indefinite"/>
                      </p:stCondLst>
                      <p:childTnLst>
                        <p:par>
                          <p:cTn fill="hold" id="26" nodeType="withGroup">
                            <p:stCondLst>
                              <p:cond delay="0"/>
                            </p:stCondLst>
                            <p:childTnLst>
                              <p:par>
                                <p:cTn fill="hold" id="27" nodeType="clickEffect" presetClass="entr" presetID="3" presetSubtype="10">
                                  <p:stCondLst>
                                    <p:cond delay="0"/>
                                  </p:stCondLst>
                                  <p:childTnLst>
                                    <p:set>
                                      <p:cBhvr>
                                        <p:cTn dur="1" fill="hold" id="28">
                                          <p:stCondLst>
                                            <p:cond delay="0"/>
                                          </p:stCondLst>
                                        </p:cTn>
                                        <p:tgtEl>
                                          <p:spTgt spid="2097164"/>
                                        </p:tgtEl>
                                        <p:attrNameLst>
                                          <p:attrName>style.visibility</p:attrName>
                                        </p:attrNameLst>
                                      </p:cBhvr>
                                      <p:to>
                                        <p:strVal val="visible"/>
                                      </p:to>
                                    </p:set>
                                    <p:animEffect transition="in" filter="blinds(horizontal)">
                                      <p:cBhvr>
                                        <p:cTn dur="500" id="29"/>
                                        <p:tgtEl>
                                          <p:spTgt spid="2097164"/>
                                        </p:tgtEl>
                                      </p:cBhvr>
                                    </p:animEffect>
                                  </p:childTnLst>
                                </p:cTn>
                              </p:par>
                            </p:childTnLst>
                          </p:cTn>
                        </p:par>
                      </p:childTnLst>
                    </p:cTn>
                  </p:par>
                  <p:par>
                    <p:cTn fill="hold" id="30" nodeType="clickPar">
                      <p:stCondLst>
                        <p:cond delay="indefinite"/>
                      </p:stCondLst>
                      <p:childTnLst>
                        <p:par>
                          <p:cTn fill="hold" id="31" nodeType="withGroup">
                            <p:stCondLst>
                              <p:cond delay="0"/>
                            </p:stCondLst>
                            <p:childTnLst>
                              <p:par>
                                <p:cTn fill="hold" id="32" nodeType="clickEffect" presetClass="entr" presetID="3" presetSubtype="10">
                                  <p:stCondLst>
                                    <p:cond delay="0"/>
                                  </p:stCondLst>
                                  <p:childTnLst>
                                    <p:set>
                                      <p:cBhvr>
                                        <p:cTn dur="1" fill="hold" id="33">
                                          <p:stCondLst>
                                            <p:cond delay="0"/>
                                          </p:stCondLst>
                                        </p:cTn>
                                        <p:tgtEl>
                                          <p:spTgt spid="2097165"/>
                                        </p:tgtEl>
                                        <p:attrNameLst>
                                          <p:attrName>style.visibility</p:attrName>
                                        </p:attrNameLst>
                                      </p:cBhvr>
                                      <p:to>
                                        <p:strVal val="visible"/>
                                      </p:to>
                                    </p:set>
                                    <p:animEffect transition="in" filter="blinds(horizontal)">
                                      <p:cBhvr>
                                        <p:cTn dur="500" id="34"/>
                                        <p:tgtEl>
                                          <p:spTgt spid="2097165"/>
                                        </p:tgtEl>
                                      </p:cBhvr>
                                    </p:animEffect>
                                  </p:childTnLst>
                                </p:cTn>
                              </p:par>
                            </p:childTnLst>
                          </p:cTn>
                        </p:par>
                      </p:childTnLst>
                    </p:cTn>
                  </p:par>
                  <p:par>
                    <p:cTn fill="hold" id="35" nodeType="clickPar">
                      <p:stCondLst>
                        <p:cond delay="indefinite"/>
                      </p:stCondLst>
                      <p:childTnLst>
                        <p:par>
                          <p:cTn fill="hold" id="36" nodeType="withGroup">
                            <p:stCondLst>
                              <p:cond delay="0"/>
                            </p:stCondLst>
                            <p:childTnLst>
                              <p:par>
                                <p:cTn fill="hold" id="37" nodeType="clickEffect" presetClass="entr" presetID="3" presetSubtype="10">
                                  <p:stCondLst>
                                    <p:cond delay="0"/>
                                  </p:stCondLst>
                                  <p:childTnLst>
                                    <p:set>
                                      <p:cBhvr>
                                        <p:cTn dur="1" fill="hold" id="38">
                                          <p:stCondLst>
                                            <p:cond delay="0"/>
                                          </p:stCondLst>
                                        </p:cTn>
                                        <p:tgtEl>
                                          <p:spTgt spid="2097166"/>
                                        </p:tgtEl>
                                        <p:attrNameLst>
                                          <p:attrName>style.visibility</p:attrName>
                                        </p:attrNameLst>
                                      </p:cBhvr>
                                      <p:to>
                                        <p:strVal val="visible"/>
                                      </p:to>
                                    </p:set>
                                    <p:animEffect transition="in" filter="blinds(horizontal)">
                                      <p:cBhvr>
                                        <p:cTn dur="500" id="39"/>
                                        <p:tgtEl>
                                          <p:spTgt spid="2097166"/>
                                        </p:tgtEl>
                                      </p:cBhvr>
                                    </p:animEffect>
                                  </p:childTnLst>
                                </p:cTn>
                              </p:par>
                              <p:par>
                                <p:cTn fill="hold" grpId="0" id="40" nodeType="withEffect" presetClass="entr" presetID="3" presetSubtype="10">
                                  <p:stCondLst>
                                    <p:cond delay="0"/>
                                  </p:stCondLst>
                                  <p:childTnLst>
                                    <p:set>
                                      <p:cBhvr>
                                        <p:cTn dur="1" fill="hold" id="41">
                                          <p:stCondLst>
                                            <p:cond delay="0"/>
                                          </p:stCondLst>
                                        </p:cTn>
                                        <p:tgtEl>
                                          <p:spTgt spid="1048707"/>
                                        </p:tgtEl>
                                        <p:attrNameLst>
                                          <p:attrName>style.visibility</p:attrName>
                                        </p:attrNameLst>
                                      </p:cBhvr>
                                      <p:to>
                                        <p:strVal val="visible"/>
                                      </p:to>
                                    </p:set>
                                    <p:animEffect transition="in" filter="blinds(horizontal)">
                                      <p:cBhvr>
                                        <p:cTn dur="500" id="42"/>
                                        <p:tgtEl>
                                          <p:spTgt spid="1048707"/>
                                        </p:tgtEl>
                                      </p:cBhvr>
                                    </p:animEffect>
                                  </p:childTnLst>
                                </p:cTn>
                              </p:par>
                              <p:par>
                                <p:cTn fill="hold" grpId="0" id="43" nodeType="withEffect" presetClass="entr" presetID="3" presetSubtype="10">
                                  <p:stCondLst>
                                    <p:cond delay="0"/>
                                  </p:stCondLst>
                                  <p:childTnLst>
                                    <p:set>
                                      <p:cBhvr>
                                        <p:cTn dur="1" fill="hold" id="44">
                                          <p:stCondLst>
                                            <p:cond delay="0"/>
                                          </p:stCondLst>
                                        </p:cTn>
                                        <p:tgtEl>
                                          <p:spTgt spid="1048708"/>
                                        </p:tgtEl>
                                        <p:attrNameLst>
                                          <p:attrName>style.visibility</p:attrName>
                                        </p:attrNameLst>
                                      </p:cBhvr>
                                      <p:to>
                                        <p:strVal val="visible"/>
                                      </p:to>
                                    </p:set>
                                    <p:animEffect transition="in" filter="blinds(horizontal)">
                                      <p:cBhvr>
                                        <p:cTn dur="500" id="45"/>
                                        <p:tgtEl>
                                          <p:spTgt spid="1048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3" grpId="0" uiExpand="0" build="whole"/>
      <p:bldP spid="1048704" grpId="0" uiExpand="0" build="whole"/>
      <p:bldP spid="1048706" grpId="0" uiExpand="0" build="whole"/>
      <p:bldP spid="1048707" grpId="0" uiExpand="0" build="whole"/>
      <p:bldP spid="1048708" grpId="0" uiExpand="0" build="whole"/>
    </p:bldLst>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89" name=""/>
        <p:cNvGrpSpPr/>
        <p:nvPr/>
      </p:nvGrpSpPr>
      <p:grpSpPr>
        <a:xfrm rot="0">
          <a:off x="0" y="0"/>
          <a:ext cx="0" cy="0"/>
          <a:chOff x="0" y="0"/>
          <a:chExt cx="0" cy="0"/>
        </a:xfrm>
      </p:grpSpPr>
      <p:sp>
        <p:nvSpPr>
          <p:cNvPr id="1048709" name=""/>
          <p:cNvSpPr txBox="1"/>
          <p:nvPr/>
        </p:nvSpPr>
        <p:spPr>
          <a:xfrm rot="0">
            <a:off x="-381000" y="152400"/>
            <a:ext cx="9525000" cy="1295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According to second postulate of special theory of relativity speed of light c remains constant, so velocity of light which spreads out  should be same in both frames </a:t>
            </a:r>
          </a:p>
        </p:txBody>
      </p:sp>
      <p:sp>
        <p:nvSpPr>
          <p:cNvPr id="1048710" name=""/>
          <p:cNvSpPr txBox="1"/>
          <p:nvPr/>
        </p:nvSpPr>
        <p:spPr>
          <a:xfrm rot="0">
            <a:off x="304800" y="2057400"/>
            <a:ext cx="9144000" cy="457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Putting values of x and x’ from (iv) in (i)</a:t>
            </a:r>
          </a:p>
        </p:txBody>
      </p:sp>
      <p:pic>
        <p:nvPicPr>
          <p:cNvPr id="2097167" name=""/>
          <p:cNvPicPr>
            <a:picLocks/>
          </p:cNvPicPr>
          <p:nvPr/>
        </p:nvPicPr>
        <p:blipFill>
          <a:blip xmlns:r="http://schemas.openxmlformats.org/officeDocument/2006/relationships" r:embed="rId1"/>
          <a:srcRect l="0" t="0" r="0" b="0"/>
          <a:stretch>
            <a:fillRect/>
          </a:stretch>
        </p:blipFill>
        <p:spPr>
          <a:xfrm rot="0">
            <a:off x="2590800" y="1524000"/>
            <a:ext cx="1036637" cy="400050"/>
          </a:xfrm>
          <a:prstGeom prst="rect"/>
          <a:noFill/>
          <a:ln w="3175" cap="flat" cmpd="sng">
            <a:solidFill>
              <a:srgbClr val="FFFFFF">
                <a:alpha val="100000"/>
              </a:srgbClr>
            </a:solidFill>
            <a:prstDash val="solid"/>
            <a:miter/>
          </a:ln>
        </p:spPr>
      </p:pic>
      <p:sp>
        <p:nvSpPr>
          <p:cNvPr id="1048711" name=""/>
          <p:cNvSpPr txBox="1"/>
          <p:nvPr/>
        </p:nvSpPr>
        <p:spPr>
          <a:xfrm rot="0">
            <a:off x="7543800" y="1485900"/>
            <a:ext cx="990600" cy="457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(iv)</a:t>
            </a:r>
          </a:p>
        </p:txBody>
      </p:sp>
      <p:sp>
        <p:nvSpPr>
          <p:cNvPr id="1048712" name=""/>
          <p:cNvSpPr txBox="1"/>
          <p:nvPr/>
        </p:nvSpPr>
        <p:spPr>
          <a:xfrm rot="0">
            <a:off x="3657600" y="1485900"/>
            <a:ext cx="990600" cy="457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and</a:t>
            </a:r>
          </a:p>
        </p:txBody>
      </p:sp>
      <p:pic>
        <p:nvPicPr>
          <p:cNvPr id="2097168" name=""/>
          <p:cNvPicPr>
            <a:picLocks/>
          </p:cNvPicPr>
          <p:nvPr/>
        </p:nvPicPr>
        <p:blipFill>
          <a:blip xmlns:r="http://schemas.openxmlformats.org/officeDocument/2006/relationships" r:embed="rId2"/>
          <a:srcRect l="0" t="0" r="0" b="0"/>
          <a:stretch>
            <a:fillRect/>
          </a:stretch>
        </p:blipFill>
        <p:spPr>
          <a:xfrm rot="0">
            <a:off x="4552950" y="1471612"/>
            <a:ext cx="1136650" cy="466725"/>
          </a:xfrm>
          <a:prstGeom prst="rect"/>
          <a:noFill/>
          <a:ln w="3175" cap="flat" cmpd="sng">
            <a:solidFill>
              <a:srgbClr val="FFFFFF">
                <a:alpha val="100000"/>
              </a:srgbClr>
            </a:solidFill>
            <a:prstDash val="solid"/>
            <a:miter/>
          </a:ln>
        </p:spPr>
      </p:pic>
      <p:pic>
        <p:nvPicPr>
          <p:cNvPr id="2097169" name=""/>
          <p:cNvPicPr>
            <a:picLocks/>
          </p:cNvPicPr>
          <p:nvPr/>
        </p:nvPicPr>
        <p:blipFill>
          <a:blip xmlns:r="http://schemas.openxmlformats.org/officeDocument/2006/relationships" r:embed="rId3"/>
          <a:srcRect l="0" t="0" r="0" b="0"/>
          <a:stretch>
            <a:fillRect/>
          </a:stretch>
        </p:blipFill>
        <p:spPr>
          <a:xfrm rot="0">
            <a:off x="2016125" y="2547937"/>
            <a:ext cx="4079875" cy="533400"/>
          </a:xfrm>
          <a:prstGeom prst="rect"/>
          <a:noFill/>
          <a:ln w="3175" cap="flat" cmpd="sng">
            <a:solidFill>
              <a:srgbClr val="FFFFFF">
                <a:alpha val="100000"/>
              </a:srgbClr>
            </a:solidFill>
            <a:prstDash val="solid"/>
            <a:miter/>
          </a:ln>
        </p:spPr>
      </p:pic>
      <p:pic>
        <p:nvPicPr>
          <p:cNvPr id="2097170" name=""/>
          <p:cNvPicPr>
            <a:picLocks/>
          </p:cNvPicPr>
          <p:nvPr/>
        </p:nvPicPr>
        <p:blipFill>
          <a:blip xmlns:r="http://schemas.openxmlformats.org/officeDocument/2006/relationships" r:embed="rId4"/>
          <a:srcRect l="0" t="0" r="0" b="0"/>
          <a:stretch>
            <a:fillRect/>
          </a:stretch>
        </p:blipFill>
        <p:spPr>
          <a:xfrm rot="0">
            <a:off x="3009900" y="3124200"/>
            <a:ext cx="2174875" cy="533400"/>
          </a:xfrm>
          <a:prstGeom prst="rect"/>
          <a:noFill/>
          <a:ln w="3175" cap="flat" cmpd="sng">
            <a:solidFill>
              <a:srgbClr val="FFFFFF">
                <a:alpha val="100000"/>
              </a:srgbClr>
            </a:solidFill>
            <a:prstDash val="solid"/>
            <a:miter/>
          </a:ln>
        </p:spPr>
      </p:pic>
      <p:sp>
        <p:nvSpPr>
          <p:cNvPr id="1048713" name=""/>
          <p:cNvSpPr txBox="1"/>
          <p:nvPr/>
        </p:nvSpPr>
        <p:spPr>
          <a:xfrm rot="0">
            <a:off x="457200" y="3657600"/>
            <a:ext cx="58674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Similarly using (iv) in (ii), we get</a:t>
            </a:r>
          </a:p>
        </p:txBody>
      </p:sp>
      <p:pic>
        <p:nvPicPr>
          <p:cNvPr id="2097171" name=""/>
          <p:cNvPicPr>
            <a:picLocks/>
          </p:cNvPicPr>
          <p:nvPr/>
        </p:nvPicPr>
        <p:blipFill>
          <a:blip xmlns:r="http://schemas.openxmlformats.org/officeDocument/2006/relationships" r:embed="rId5"/>
          <a:srcRect l="0" t="0" r="0" b="0"/>
          <a:stretch>
            <a:fillRect/>
          </a:stretch>
        </p:blipFill>
        <p:spPr>
          <a:xfrm rot="0">
            <a:off x="2862262" y="4267200"/>
            <a:ext cx="2241550" cy="533400"/>
          </a:xfrm>
          <a:prstGeom prst="rect"/>
          <a:noFill/>
          <a:ln w="3175" cap="flat" cmpd="sng">
            <a:solidFill>
              <a:srgbClr val="FFFFFF">
                <a:alpha val="100000"/>
              </a:srgbClr>
            </a:solidFill>
            <a:prstDash val="solid"/>
            <a:miter/>
          </a:ln>
        </p:spPr>
      </p:pic>
      <p:sp>
        <p:nvSpPr>
          <p:cNvPr id="1048714" name=""/>
          <p:cNvSpPr txBox="1"/>
          <p:nvPr/>
        </p:nvSpPr>
        <p:spPr>
          <a:xfrm rot="0">
            <a:off x="7696200" y="3124200"/>
            <a:ext cx="990600" cy="457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(v)</a:t>
            </a:r>
          </a:p>
        </p:txBody>
      </p:sp>
      <p:sp>
        <p:nvSpPr>
          <p:cNvPr id="1048715" name=""/>
          <p:cNvSpPr txBox="1"/>
          <p:nvPr/>
        </p:nvSpPr>
        <p:spPr>
          <a:xfrm rot="0">
            <a:off x="7696200" y="4267200"/>
            <a:ext cx="990600" cy="457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(vi)</a:t>
            </a:r>
          </a:p>
        </p:txBody>
      </p:sp>
      <p:sp>
        <p:nvSpPr>
          <p:cNvPr id="1048716" name=""/>
          <p:cNvSpPr txBox="1"/>
          <p:nvPr/>
        </p:nvSpPr>
        <p:spPr>
          <a:xfrm rot="0">
            <a:off x="381000" y="4876800"/>
            <a:ext cx="58674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Multiplying (v) and (vi)</a:t>
            </a:r>
          </a:p>
        </p:txBody>
      </p:sp>
      <p:pic>
        <p:nvPicPr>
          <p:cNvPr id="2097172" name=""/>
          <p:cNvPicPr>
            <a:picLocks/>
          </p:cNvPicPr>
          <p:nvPr/>
        </p:nvPicPr>
        <p:blipFill>
          <a:blip xmlns:r="http://schemas.openxmlformats.org/officeDocument/2006/relationships" r:embed="rId6"/>
          <a:srcRect l="0" t="0" r="0" b="0"/>
          <a:stretch>
            <a:fillRect/>
          </a:stretch>
        </p:blipFill>
        <p:spPr>
          <a:xfrm rot="0">
            <a:off x="2546350" y="5605462"/>
            <a:ext cx="3178175" cy="600075"/>
          </a:xfrm>
          <a:prstGeom prst="rect"/>
          <a:noFill/>
          <a:ln w="3175" cap="flat" cmpd="sng">
            <a:solidFill>
              <a:srgbClr val="FFFFFF">
                <a:alpha val="100000"/>
              </a:srgbClr>
            </a:solidFill>
            <a:prstDash val="solid"/>
            <a:miter/>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167"/>
                                        </p:tgtEl>
                                        <p:attrNameLst>
                                          <p:attrName>style.visibility</p:attrName>
                                        </p:attrNameLst>
                                      </p:cBhvr>
                                      <p:to>
                                        <p:strVal val="visible"/>
                                      </p:to>
                                    </p:set>
                                    <p:animEffect transition="in" filter="blinds(horizontal)">
                                      <p:cBhvr>
                                        <p:cTn dur="500" id="7"/>
                                        <p:tgtEl>
                                          <p:spTgt spid="2097167"/>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8712"/>
                                        </p:tgtEl>
                                        <p:attrNameLst>
                                          <p:attrName>style.visibility</p:attrName>
                                        </p:attrNameLst>
                                      </p:cBhvr>
                                      <p:to>
                                        <p:strVal val="visible"/>
                                      </p:to>
                                    </p:set>
                                    <p:animEffect transition="in" filter="blinds(horizontal)">
                                      <p:cBhvr>
                                        <p:cTn dur="500" id="10"/>
                                        <p:tgtEl>
                                          <p:spTgt spid="1048712"/>
                                        </p:tgtEl>
                                      </p:cBhvr>
                                    </p:animEffect>
                                  </p:childTnLst>
                                </p:cTn>
                              </p:par>
                              <p:par>
                                <p:cTn fill="hold" id="11" nodeType="withEffect" presetClass="entr" presetID="3" presetSubtype="10">
                                  <p:stCondLst>
                                    <p:cond delay="0"/>
                                  </p:stCondLst>
                                  <p:childTnLst>
                                    <p:set>
                                      <p:cBhvr>
                                        <p:cTn dur="1" fill="hold" id="12">
                                          <p:stCondLst>
                                            <p:cond delay="0"/>
                                          </p:stCondLst>
                                        </p:cTn>
                                        <p:tgtEl>
                                          <p:spTgt spid="2097168"/>
                                        </p:tgtEl>
                                        <p:attrNameLst>
                                          <p:attrName>style.visibility</p:attrName>
                                        </p:attrNameLst>
                                      </p:cBhvr>
                                      <p:to>
                                        <p:strVal val="visible"/>
                                      </p:to>
                                    </p:set>
                                    <p:animEffect transition="in" filter="blinds(horizontal)">
                                      <p:cBhvr>
                                        <p:cTn dur="500" id="13"/>
                                        <p:tgtEl>
                                          <p:spTgt spid="2097168"/>
                                        </p:tgtEl>
                                      </p:cBhvr>
                                    </p:animEffect>
                                  </p:childTnLst>
                                </p:cTn>
                              </p:par>
                              <p:par>
                                <p:cTn fill="hold" grpId="0" id="14" nodeType="withEffect" presetClass="entr" presetID="3" presetSubtype="10">
                                  <p:stCondLst>
                                    <p:cond delay="0"/>
                                  </p:stCondLst>
                                  <p:childTnLst>
                                    <p:set>
                                      <p:cBhvr>
                                        <p:cTn dur="1" fill="hold" id="15">
                                          <p:stCondLst>
                                            <p:cond delay="0"/>
                                          </p:stCondLst>
                                        </p:cTn>
                                        <p:tgtEl>
                                          <p:spTgt spid="1048711"/>
                                        </p:tgtEl>
                                        <p:attrNameLst>
                                          <p:attrName>style.visibility</p:attrName>
                                        </p:attrNameLst>
                                      </p:cBhvr>
                                      <p:to>
                                        <p:strVal val="visible"/>
                                      </p:to>
                                    </p:set>
                                    <p:animEffect transition="in" filter="blinds(horizontal)">
                                      <p:cBhvr>
                                        <p:cTn dur="500" id="16"/>
                                        <p:tgtEl>
                                          <p:spTgt spid="1048711"/>
                                        </p:tgtEl>
                                      </p:cBhvr>
                                    </p:animEffect>
                                  </p:childTnLst>
                                </p:cTn>
                              </p:par>
                            </p:childTnLst>
                          </p:cTn>
                        </p:par>
                      </p:childTnLst>
                    </p:cTn>
                  </p:par>
                  <p:par>
                    <p:cTn fill="hold" id="17" nodeType="clickPar">
                      <p:stCondLst>
                        <p:cond delay="indefinite"/>
                      </p:stCondLst>
                      <p:childTnLst>
                        <p:par>
                          <p:cTn fill="hold" id="18" nodeType="withGroup">
                            <p:stCondLst>
                              <p:cond delay="0"/>
                            </p:stCondLst>
                            <p:childTnLst>
                              <p:par>
                                <p:cTn fill="hold" grpId="0" id="19" nodeType="clickEffect" presetClass="entr" presetID="3" presetSubtype="10">
                                  <p:stCondLst>
                                    <p:cond delay="0"/>
                                  </p:stCondLst>
                                  <p:childTnLst>
                                    <p:set>
                                      <p:cBhvr>
                                        <p:cTn dur="1" fill="hold" id="20">
                                          <p:stCondLst>
                                            <p:cond delay="0"/>
                                          </p:stCondLst>
                                        </p:cTn>
                                        <p:tgtEl>
                                          <p:spTgt spid="1048710"/>
                                        </p:tgtEl>
                                        <p:attrNameLst>
                                          <p:attrName>style.visibility</p:attrName>
                                        </p:attrNameLst>
                                      </p:cBhvr>
                                      <p:to>
                                        <p:strVal val="visible"/>
                                      </p:to>
                                    </p:set>
                                    <p:animEffect transition="in" filter="blinds(horizontal)">
                                      <p:cBhvr>
                                        <p:cTn dur="500" id="21"/>
                                        <p:tgtEl>
                                          <p:spTgt spid="1048710"/>
                                        </p:tgtEl>
                                      </p:cBhvr>
                                    </p:animEffect>
                                  </p:childTnLst>
                                </p:cTn>
                              </p:par>
                              <p:par>
                                <p:cTn fill="hold" id="22" nodeType="withEffect" presetClass="entr" presetID="3" presetSubtype="10">
                                  <p:stCondLst>
                                    <p:cond delay="0"/>
                                  </p:stCondLst>
                                  <p:childTnLst>
                                    <p:set>
                                      <p:cBhvr>
                                        <p:cTn dur="1" fill="hold" id="23">
                                          <p:stCondLst>
                                            <p:cond delay="0"/>
                                          </p:stCondLst>
                                        </p:cTn>
                                        <p:tgtEl>
                                          <p:spTgt spid="2097169"/>
                                        </p:tgtEl>
                                        <p:attrNameLst>
                                          <p:attrName>style.visibility</p:attrName>
                                        </p:attrNameLst>
                                      </p:cBhvr>
                                      <p:to>
                                        <p:strVal val="visible"/>
                                      </p:to>
                                    </p:set>
                                    <p:animEffect transition="in" filter="blinds(horizontal)">
                                      <p:cBhvr>
                                        <p:cTn dur="500" id="24"/>
                                        <p:tgtEl>
                                          <p:spTgt spid="2097169"/>
                                        </p:tgtEl>
                                      </p:cBhvr>
                                    </p:animEffect>
                                  </p:childTnLst>
                                </p:cTn>
                              </p:par>
                            </p:childTnLst>
                          </p:cTn>
                        </p:par>
                      </p:childTnLst>
                    </p:cTn>
                  </p:par>
                  <p:par>
                    <p:cTn fill="hold" id="25" nodeType="clickPar">
                      <p:stCondLst>
                        <p:cond delay="indefinite"/>
                      </p:stCondLst>
                      <p:childTnLst>
                        <p:par>
                          <p:cTn fill="hold" id="26" nodeType="withGroup">
                            <p:stCondLst>
                              <p:cond delay="0"/>
                            </p:stCondLst>
                            <p:childTnLst>
                              <p:par>
                                <p:cTn fill="hold" id="27" nodeType="clickEffect" presetClass="entr" presetID="3" presetSubtype="10">
                                  <p:stCondLst>
                                    <p:cond delay="0"/>
                                  </p:stCondLst>
                                  <p:childTnLst>
                                    <p:set>
                                      <p:cBhvr>
                                        <p:cTn dur="1" fill="hold" id="28">
                                          <p:stCondLst>
                                            <p:cond delay="0"/>
                                          </p:stCondLst>
                                        </p:cTn>
                                        <p:tgtEl>
                                          <p:spTgt spid="2097170"/>
                                        </p:tgtEl>
                                        <p:attrNameLst>
                                          <p:attrName>style.visibility</p:attrName>
                                        </p:attrNameLst>
                                      </p:cBhvr>
                                      <p:to>
                                        <p:strVal val="visible"/>
                                      </p:to>
                                    </p:set>
                                    <p:animEffect transition="in" filter="blinds(horizontal)">
                                      <p:cBhvr>
                                        <p:cTn dur="500" id="29"/>
                                        <p:tgtEl>
                                          <p:spTgt spid="2097170"/>
                                        </p:tgtEl>
                                      </p:cBhvr>
                                    </p:animEffect>
                                  </p:childTnLst>
                                </p:cTn>
                              </p:par>
                              <p:par>
                                <p:cTn fill="hold" grpId="0" id="30" nodeType="withEffect" presetClass="entr" presetID="3" presetSubtype="10">
                                  <p:stCondLst>
                                    <p:cond delay="0"/>
                                  </p:stCondLst>
                                  <p:childTnLst>
                                    <p:set>
                                      <p:cBhvr>
                                        <p:cTn dur="1" fill="hold" id="31">
                                          <p:stCondLst>
                                            <p:cond delay="0"/>
                                          </p:stCondLst>
                                        </p:cTn>
                                        <p:tgtEl>
                                          <p:spTgt spid="1048714"/>
                                        </p:tgtEl>
                                        <p:attrNameLst>
                                          <p:attrName>style.visibility</p:attrName>
                                        </p:attrNameLst>
                                      </p:cBhvr>
                                      <p:to>
                                        <p:strVal val="visible"/>
                                      </p:to>
                                    </p:set>
                                    <p:animEffect transition="in" filter="blinds(horizontal)">
                                      <p:cBhvr>
                                        <p:cTn dur="500" id="32"/>
                                        <p:tgtEl>
                                          <p:spTgt spid="1048714"/>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grpId="0" id="35" nodeType="clickEffect" presetClass="entr" presetID="3" presetSubtype="10">
                                  <p:stCondLst>
                                    <p:cond delay="0"/>
                                  </p:stCondLst>
                                  <p:childTnLst>
                                    <p:set>
                                      <p:cBhvr>
                                        <p:cTn dur="1" fill="hold" id="36">
                                          <p:stCondLst>
                                            <p:cond delay="0"/>
                                          </p:stCondLst>
                                        </p:cTn>
                                        <p:tgtEl>
                                          <p:spTgt spid="1048713"/>
                                        </p:tgtEl>
                                        <p:attrNameLst>
                                          <p:attrName>style.visibility</p:attrName>
                                        </p:attrNameLst>
                                      </p:cBhvr>
                                      <p:to>
                                        <p:strVal val="visible"/>
                                      </p:to>
                                    </p:set>
                                    <p:animEffect transition="in" filter="blinds(horizontal)">
                                      <p:cBhvr>
                                        <p:cTn dur="500" id="37"/>
                                        <p:tgtEl>
                                          <p:spTgt spid="1048713"/>
                                        </p:tgtEl>
                                      </p:cBhvr>
                                    </p:animEffect>
                                  </p:childTnLst>
                                </p:cTn>
                              </p:par>
                              <p:par>
                                <p:cTn fill="hold" id="38" nodeType="withEffect" presetClass="entr" presetID="3" presetSubtype="10">
                                  <p:stCondLst>
                                    <p:cond delay="0"/>
                                  </p:stCondLst>
                                  <p:childTnLst>
                                    <p:set>
                                      <p:cBhvr>
                                        <p:cTn dur="1" fill="hold" id="39">
                                          <p:stCondLst>
                                            <p:cond delay="0"/>
                                          </p:stCondLst>
                                        </p:cTn>
                                        <p:tgtEl>
                                          <p:spTgt spid="2097171"/>
                                        </p:tgtEl>
                                        <p:attrNameLst>
                                          <p:attrName>style.visibility</p:attrName>
                                        </p:attrNameLst>
                                      </p:cBhvr>
                                      <p:to>
                                        <p:strVal val="visible"/>
                                      </p:to>
                                    </p:set>
                                    <p:animEffect transition="in" filter="blinds(horizontal)">
                                      <p:cBhvr>
                                        <p:cTn dur="500" id="40"/>
                                        <p:tgtEl>
                                          <p:spTgt spid="2097171"/>
                                        </p:tgtEl>
                                      </p:cBhvr>
                                    </p:animEffect>
                                  </p:childTnLst>
                                </p:cTn>
                              </p:par>
                              <p:par>
                                <p:cTn fill="hold" grpId="0" id="41" nodeType="withEffect" presetClass="entr" presetID="3" presetSubtype="10">
                                  <p:stCondLst>
                                    <p:cond delay="0"/>
                                  </p:stCondLst>
                                  <p:childTnLst>
                                    <p:set>
                                      <p:cBhvr>
                                        <p:cTn dur="1" fill="hold" id="42">
                                          <p:stCondLst>
                                            <p:cond delay="0"/>
                                          </p:stCondLst>
                                        </p:cTn>
                                        <p:tgtEl>
                                          <p:spTgt spid="1048715"/>
                                        </p:tgtEl>
                                        <p:attrNameLst>
                                          <p:attrName>style.visibility</p:attrName>
                                        </p:attrNameLst>
                                      </p:cBhvr>
                                      <p:to>
                                        <p:strVal val="visible"/>
                                      </p:to>
                                    </p:set>
                                    <p:animEffect transition="in" filter="blinds(horizontal)">
                                      <p:cBhvr>
                                        <p:cTn dur="500" id="43"/>
                                        <p:tgtEl>
                                          <p:spTgt spid="1048715"/>
                                        </p:tgtEl>
                                      </p:cBhvr>
                                    </p:animEffect>
                                  </p:childTnLst>
                                </p:cTn>
                              </p:par>
                            </p:childTnLst>
                          </p:cTn>
                        </p:par>
                      </p:childTnLst>
                    </p:cTn>
                  </p:par>
                  <p:par>
                    <p:cTn fill="hold" id="44" nodeType="clickPar">
                      <p:stCondLst>
                        <p:cond delay="indefinite"/>
                      </p:stCondLst>
                      <p:childTnLst>
                        <p:par>
                          <p:cTn fill="hold" id="45" nodeType="withGroup">
                            <p:stCondLst>
                              <p:cond delay="0"/>
                            </p:stCondLst>
                            <p:childTnLst>
                              <p:par>
                                <p:cTn fill="hold" grpId="0" id="46" nodeType="clickEffect" presetClass="entr" presetID="3" presetSubtype="10">
                                  <p:stCondLst>
                                    <p:cond delay="0"/>
                                  </p:stCondLst>
                                  <p:childTnLst>
                                    <p:set>
                                      <p:cBhvr>
                                        <p:cTn dur="1" fill="hold" id="47">
                                          <p:stCondLst>
                                            <p:cond delay="0"/>
                                          </p:stCondLst>
                                        </p:cTn>
                                        <p:tgtEl>
                                          <p:spTgt spid="1048716"/>
                                        </p:tgtEl>
                                        <p:attrNameLst>
                                          <p:attrName>style.visibility</p:attrName>
                                        </p:attrNameLst>
                                      </p:cBhvr>
                                      <p:to>
                                        <p:strVal val="visible"/>
                                      </p:to>
                                    </p:set>
                                    <p:animEffect transition="in" filter="blinds(horizontal)">
                                      <p:cBhvr>
                                        <p:cTn dur="500" id="48"/>
                                        <p:tgtEl>
                                          <p:spTgt spid="1048716"/>
                                        </p:tgtEl>
                                      </p:cBhvr>
                                    </p:animEffect>
                                  </p:childTnLst>
                                </p:cTn>
                              </p:par>
                              <p:par>
                                <p:cTn fill="hold" id="49" nodeType="withEffect" presetClass="entr" presetID="3" presetSubtype="10">
                                  <p:stCondLst>
                                    <p:cond delay="0"/>
                                  </p:stCondLst>
                                  <p:childTnLst>
                                    <p:set>
                                      <p:cBhvr>
                                        <p:cTn dur="1" fill="hold" id="50">
                                          <p:stCondLst>
                                            <p:cond delay="0"/>
                                          </p:stCondLst>
                                        </p:cTn>
                                        <p:tgtEl>
                                          <p:spTgt spid="2097172"/>
                                        </p:tgtEl>
                                        <p:attrNameLst>
                                          <p:attrName>style.visibility</p:attrName>
                                        </p:attrNameLst>
                                      </p:cBhvr>
                                      <p:to>
                                        <p:strVal val="visible"/>
                                      </p:to>
                                    </p:set>
                                    <p:animEffect transition="in" filter="blinds(horizontal)">
                                      <p:cBhvr>
                                        <p:cTn dur="500" id="51"/>
                                        <p:tgtEl>
                                          <p:spTgt spid="209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0" grpId="0" uiExpand="0" build="whole"/>
      <p:bldP spid="1048711" grpId="0" uiExpand="0" build="whole"/>
      <p:bldP spid="1048712" grpId="0" uiExpand="0" build="whole"/>
      <p:bldP spid="1048713" grpId="0" uiExpand="0" build="whole"/>
      <p:bldP spid="1048714" grpId="0" uiExpand="0" build="whole"/>
      <p:bldP spid="1048715" grpId="0" uiExpand="0" build="whole"/>
      <p:bldP spid="1048716" grpId="0" uiExpand="0" build="whole"/>
    </p:bldLst>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90" name=""/>
        <p:cNvGrpSpPr/>
        <p:nvPr/>
      </p:nvGrpSpPr>
      <p:grpSpPr>
        <a:xfrm rot="0">
          <a:off x="0" y="0"/>
          <a:ext cx="0" cy="0"/>
          <a:chOff x="0" y="0"/>
          <a:chExt cx="0" cy="0"/>
        </a:xfrm>
      </p:grpSpPr>
      <p:sp>
        <p:nvSpPr>
          <p:cNvPr id="1048717" name=""/>
          <p:cNvSpPr txBox="1"/>
          <p:nvPr/>
        </p:nvSpPr>
        <p:spPr>
          <a:xfrm rot="0">
            <a:off x="457200" y="2743200"/>
            <a:ext cx="58674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Using (viii) in (i), we get</a:t>
            </a:r>
          </a:p>
        </p:txBody>
      </p:sp>
      <p:sp>
        <p:nvSpPr>
          <p:cNvPr id="1048718" name=""/>
          <p:cNvSpPr txBox="1"/>
          <p:nvPr/>
        </p:nvSpPr>
        <p:spPr>
          <a:xfrm rot="0">
            <a:off x="7696200" y="16764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(viii)</a:t>
            </a:r>
          </a:p>
        </p:txBody>
      </p:sp>
      <p:pic>
        <p:nvPicPr>
          <p:cNvPr id="2097173" name=""/>
          <p:cNvPicPr>
            <a:picLocks/>
          </p:cNvPicPr>
          <p:nvPr/>
        </p:nvPicPr>
        <p:blipFill>
          <a:blip xmlns:r="http://schemas.openxmlformats.org/officeDocument/2006/relationships" r:embed="rId1"/>
          <a:srcRect l="0" t="0" r="0" b="0"/>
          <a:stretch>
            <a:fillRect/>
          </a:stretch>
        </p:blipFill>
        <p:spPr>
          <a:xfrm rot="0">
            <a:off x="2963862" y="128587"/>
            <a:ext cx="2341562" cy="1166812"/>
          </a:xfrm>
          <a:prstGeom prst="rect"/>
          <a:noFill/>
          <a:ln w="3175" cap="flat" cmpd="sng">
            <a:solidFill>
              <a:srgbClr val="FFFFFF">
                <a:alpha val="100000"/>
              </a:srgbClr>
            </a:solidFill>
            <a:prstDash val="solid"/>
            <a:miter/>
          </a:ln>
        </p:spPr>
      </p:pic>
      <p:pic>
        <p:nvPicPr>
          <p:cNvPr id="2097174" name=""/>
          <p:cNvPicPr>
            <a:picLocks/>
          </p:cNvPicPr>
          <p:nvPr/>
        </p:nvPicPr>
        <p:blipFill>
          <a:blip xmlns:r="http://schemas.openxmlformats.org/officeDocument/2006/relationships" r:embed="rId2"/>
          <a:srcRect l="0" t="0" r="0" b="0"/>
          <a:stretch>
            <a:fillRect/>
          </a:stretch>
        </p:blipFill>
        <p:spPr>
          <a:xfrm rot="0">
            <a:off x="2819400" y="1357312"/>
            <a:ext cx="2743200" cy="1233487"/>
          </a:xfrm>
          <a:prstGeom prst="rect"/>
          <a:noFill/>
          <a:ln w="3175" cap="flat" cmpd="sng">
            <a:solidFill>
              <a:srgbClr val="FFFFFF">
                <a:alpha val="100000"/>
              </a:srgbClr>
            </a:solidFill>
            <a:prstDash val="solid"/>
            <a:miter/>
          </a:ln>
        </p:spPr>
      </p:pic>
      <p:pic>
        <p:nvPicPr>
          <p:cNvPr id="2097175" name=""/>
          <p:cNvPicPr>
            <a:picLocks/>
          </p:cNvPicPr>
          <p:nvPr/>
        </p:nvPicPr>
        <p:blipFill>
          <a:blip xmlns:r="http://schemas.openxmlformats.org/officeDocument/2006/relationships" r:embed="rId3"/>
          <a:srcRect l="0" t="0" r="0" b="0"/>
          <a:stretch>
            <a:fillRect/>
          </a:stretch>
        </p:blipFill>
        <p:spPr>
          <a:xfrm rot="0">
            <a:off x="2736850" y="3262312"/>
            <a:ext cx="2473325" cy="1233487"/>
          </a:xfrm>
          <a:prstGeom prst="rect"/>
          <a:noFill/>
          <a:ln w="3175" cap="flat" cmpd="sng">
            <a:solidFill>
              <a:srgbClr val="FFFFFF">
                <a:alpha val="100000"/>
              </a:srgbClr>
            </a:solidFill>
            <a:prstDash val="solid"/>
            <a:miter/>
          </a:ln>
        </p:spPr>
      </p:pic>
      <p:sp>
        <p:nvSpPr>
          <p:cNvPr id="1048719" name=""/>
          <p:cNvSpPr txBox="1"/>
          <p:nvPr/>
        </p:nvSpPr>
        <p:spPr>
          <a:xfrm rot="0">
            <a:off x="381000" y="4648200"/>
            <a:ext cx="58674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Using (vii) in (iii), we get</a:t>
            </a:r>
          </a:p>
        </p:txBody>
      </p:sp>
      <p:sp>
        <p:nvSpPr>
          <p:cNvPr id="1048720" name=""/>
          <p:cNvSpPr txBox="1"/>
          <p:nvPr/>
        </p:nvSpPr>
        <p:spPr>
          <a:xfrm rot="0">
            <a:off x="7620000" y="5334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(vii)</a:t>
            </a:r>
          </a:p>
        </p:txBody>
      </p:sp>
      <p:pic>
        <p:nvPicPr>
          <p:cNvPr id="2097176" name=""/>
          <p:cNvPicPr>
            <a:picLocks/>
          </p:cNvPicPr>
          <p:nvPr/>
        </p:nvPicPr>
        <p:blipFill>
          <a:blip xmlns:r="http://schemas.openxmlformats.org/officeDocument/2006/relationships" r:embed="rId4"/>
          <a:srcRect l="0" t="0" r="0" b="0"/>
          <a:stretch>
            <a:fillRect/>
          </a:stretch>
        </p:blipFill>
        <p:spPr>
          <a:xfrm rot="0">
            <a:off x="2181225" y="5276850"/>
            <a:ext cx="3806825" cy="1266825"/>
          </a:xfrm>
          <a:prstGeom prst="rect"/>
          <a:noFill/>
          <a:ln w="3175" cap="flat" cmpd="sng">
            <a:solidFill>
              <a:srgbClr val="FFFFFF">
                <a:alpha val="100000"/>
              </a:srgbClr>
            </a:solidFill>
            <a:prstDash val="solid"/>
            <a:miter/>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18"/>
                                        </p:tgtEl>
                                        <p:attrNameLst>
                                          <p:attrName>style.visibility</p:attrName>
                                        </p:attrNameLst>
                                      </p:cBhvr>
                                      <p:to>
                                        <p:strVal val="visible"/>
                                      </p:to>
                                    </p:set>
                                    <p:animEffect transition="in" filter="blinds(horizontal)">
                                      <p:cBhvr>
                                        <p:cTn dur="500" id="7"/>
                                        <p:tgtEl>
                                          <p:spTgt spid="1048718"/>
                                        </p:tgtEl>
                                      </p:cBhvr>
                                    </p:animEffect>
                                  </p:childTnLst>
                                </p:cTn>
                              </p:par>
                              <p:par>
                                <p:cTn fill="hold" id="8" nodeType="withEffect" presetClass="entr" presetID="3" presetSubtype="10">
                                  <p:stCondLst>
                                    <p:cond delay="0"/>
                                  </p:stCondLst>
                                  <p:childTnLst>
                                    <p:set>
                                      <p:cBhvr>
                                        <p:cTn dur="1" fill="hold" id="9">
                                          <p:stCondLst>
                                            <p:cond delay="0"/>
                                          </p:stCondLst>
                                        </p:cTn>
                                        <p:tgtEl>
                                          <p:spTgt spid="2097174"/>
                                        </p:tgtEl>
                                        <p:attrNameLst>
                                          <p:attrName>style.visibility</p:attrName>
                                        </p:attrNameLst>
                                      </p:cBhvr>
                                      <p:to>
                                        <p:strVal val="visible"/>
                                      </p:to>
                                    </p:set>
                                    <p:animEffect transition="in" filter="blinds(horizontal)">
                                      <p:cBhvr>
                                        <p:cTn dur="500" id="10"/>
                                        <p:tgtEl>
                                          <p:spTgt spid="2097174"/>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3" presetSubtype="10">
                                  <p:stCondLst>
                                    <p:cond delay="0"/>
                                  </p:stCondLst>
                                  <p:childTnLst>
                                    <p:set>
                                      <p:cBhvr>
                                        <p:cTn dur="1" fill="hold" id="14">
                                          <p:stCondLst>
                                            <p:cond delay="0"/>
                                          </p:stCondLst>
                                        </p:cTn>
                                        <p:tgtEl>
                                          <p:spTgt spid="1048717"/>
                                        </p:tgtEl>
                                        <p:attrNameLst>
                                          <p:attrName>style.visibility</p:attrName>
                                        </p:attrNameLst>
                                      </p:cBhvr>
                                      <p:to>
                                        <p:strVal val="visible"/>
                                      </p:to>
                                    </p:set>
                                    <p:animEffect transition="in" filter="blinds(horizontal)">
                                      <p:cBhvr>
                                        <p:cTn dur="500" id="15"/>
                                        <p:tgtEl>
                                          <p:spTgt spid="1048717"/>
                                        </p:tgtEl>
                                      </p:cBhvr>
                                    </p:animEffect>
                                  </p:childTnLst>
                                </p:cTn>
                              </p:par>
                              <p:par>
                                <p:cTn fill="hold" id="16" nodeType="withEffect" presetClass="entr" presetID="3" presetSubtype="10">
                                  <p:stCondLst>
                                    <p:cond delay="0"/>
                                  </p:stCondLst>
                                  <p:childTnLst>
                                    <p:set>
                                      <p:cBhvr>
                                        <p:cTn dur="1" fill="hold" id="17">
                                          <p:stCondLst>
                                            <p:cond delay="0"/>
                                          </p:stCondLst>
                                        </p:cTn>
                                        <p:tgtEl>
                                          <p:spTgt spid="2097175"/>
                                        </p:tgtEl>
                                        <p:attrNameLst>
                                          <p:attrName>style.visibility</p:attrName>
                                        </p:attrNameLst>
                                      </p:cBhvr>
                                      <p:to>
                                        <p:strVal val="visible"/>
                                      </p:to>
                                    </p:set>
                                    <p:animEffect transition="in" filter="blinds(horizontal)">
                                      <p:cBhvr>
                                        <p:cTn dur="500" id="18"/>
                                        <p:tgtEl>
                                          <p:spTgt spid="2097175"/>
                                        </p:tgtEl>
                                      </p:cBhvr>
                                    </p:animEffect>
                                  </p:childTnLst>
                                </p:cTn>
                              </p:par>
                            </p:childTnLst>
                          </p:cTn>
                        </p:par>
                      </p:childTnLst>
                    </p:cTn>
                  </p:par>
                  <p:par>
                    <p:cTn fill="hold" id="19" nodeType="clickPar">
                      <p:stCondLst>
                        <p:cond delay="indefinite"/>
                      </p:stCondLst>
                      <p:childTnLst>
                        <p:par>
                          <p:cTn fill="hold" id="20" nodeType="withGroup">
                            <p:stCondLst>
                              <p:cond delay="0"/>
                            </p:stCondLst>
                            <p:childTnLst>
                              <p:par>
                                <p:cTn fill="hold" grpId="0" id="21" nodeType="clickEffect" presetClass="entr" presetID="3" presetSubtype="10">
                                  <p:stCondLst>
                                    <p:cond delay="0"/>
                                  </p:stCondLst>
                                  <p:childTnLst>
                                    <p:set>
                                      <p:cBhvr>
                                        <p:cTn dur="1" fill="hold" id="22">
                                          <p:stCondLst>
                                            <p:cond delay="0"/>
                                          </p:stCondLst>
                                        </p:cTn>
                                        <p:tgtEl>
                                          <p:spTgt spid="1048719"/>
                                        </p:tgtEl>
                                        <p:attrNameLst>
                                          <p:attrName>style.visibility</p:attrName>
                                        </p:attrNameLst>
                                      </p:cBhvr>
                                      <p:to>
                                        <p:strVal val="visible"/>
                                      </p:to>
                                    </p:set>
                                    <p:animEffect transition="in" filter="blinds(horizontal)">
                                      <p:cBhvr>
                                        <p:cTn dur="500" id="23"/>
                                        <p:tgtEl>
                                          <p:spTgt spid="1048719"/>
                                        </p:tgtEl>
                                      </p:cBhvr>
                                    </p:animEffect>
                                  </p:childTnLst>
                                </p:cTn>
                              </p:par>
                              <p:par>
                                <p:cTn fill="hold" id="24" nodeType="withEffect" presetClass="entr" presetID="3" presetSubtype="10">
                                  <p:stCondLst>
                                    <p:cond delay="0"/>
                                  </p:stCondLst>
                                  <p:childTnLst>
                                    <p:set>
                                      <p:cBhvr>
                                        <p:cTn dur="1" fill="hold" id="25">
                                          <p:stCondLst>
                                            <p:cond delay="0"/>
                                          </p:stCondLst>
                                        </p:cTn>
                                        <p:tgtEl>
                                          <p:spTgt spid="2097176"/>
                                        </p:tgtEl>
                                        <p:attrNameLst>
                                          <p:attrName>style.visibility</p:attrName>
                                        </p:attrNameLst>
                                      </p:cBhvr>
                                      <p:to>
                                        <p:strVal val="visible"/>
                                      </p:to>
                                    </p:set>
                                    <p:animEffect transition="in" filter="blinds(horizontal)">
                                      <p:cBhvr>
                                        <p:cTn dur="500" id="26"/>
                                        <p:tgtEl>
                                          <p:spTgt spid="209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7" grpId="0" uiExpand="0" build="whole"/>
      <p:bldP spid="1048718" grpId="0" uiExpand="0" build="whole"/>
      <p:bldP spid="1048719" grpId="0" uiExpand="0" build="whole"/>
    </p:bldLst>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91" name=""/>
        <p:cNvGrpSpPr/>
        <p:nvPr/>
      </p:nvGrpSpPr>
      <p:grpSpPr>
        <a:xfrm rot="0">
          <a:off x="0" y="0"/>
          <a:ext cx="0" cy="0"/>
          <a:chOff x="0" y="0"/>
          <a:chExt cx="0" cy="0"/>
        </a:xfrm>
      </p:grpSpPr>
      <p:sp>
        <p:nvSpPr>
          <p:cNvPr id="1048721" name=""/>
          <p:cNvSpPr txBox="1"/>
          <p:nvPr/>
        </p:nvSpPr>
        <p:spPr>
          <a:xfrm rot="0">
            <a:off x="3105150" y="481965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and</a:t>
            </a:r>
          </a:p>
        </p:txBody>
      </p:sp>
      <p:pic>
        <p:nvPicPr>
          <p:cNvPr id="2097177" name=""/>
          <p:cNvPicPr>
            <a:picLocks/>
          </p:cNvPicPr>
          <p:nvPr/>
        </p:nvPicPr>
        <p:blipFill>
          <a:blip xmlns:r="http://schemas.openxmlformats.org/officeDocument/2006/relationships" r:embed="rId1"/>
          <a:srcRect l="0" t="0" r="0" b="0"/>
          <a:stretch>
            <a:fillRect/>
          </a:stretch>
        </p:blipFill>
        <p:spPr>
          <a:xfrm rot="0">
            <a:off x="2781300" y="76200"/>
            <a:ext cx="2605087" cy="1266825"/>
          </a:xfrm>
          <a:prstGeom prst="rect"/>
          <a:noFill/>
          <a:ln w="3175" cap="flat" cmpd="sng">
            <a:solidFill>
              <a:srgbClr val="FFFFFF">
                <a:alpha val="100000"/>
              </a:srgbClr>
            </a:solidFill>
            <a:prstDash val="solid"/>
            <a:miter/>
          </a:ln>
        </p:spPr>
      </p:pic>
      <p:pic>
        <p:nvPicPr>
          <p:cNvPr id="2097178" name=""/>
          <p:cNvPicPr>
            <a:picLocks/>
          </p:cNvPicPr>
          <p:nvPr/>
        </p:nvPicPr>
        <p:blipFill>
          <a:blip xmlns:r="http://schemas.openxmlformats.org/officeDocument/2006/relationships" r:embed="rId2"/>
          <a:srcRect l="0" t="0" r="0" b="0"/>
          <a:stretch>
            <a:fillRect/>
          </a:stretch>
        </p:blipFill>
        <p:spPr>
          <a:xfrm rot="0">
            <a:off x="3036887" y="1466850"/>
            <a:ext cx="2203450" cy="1133475"/>
          </a:xfrm>
          <a:prstGeom prst="rect"/>
          <a:noFill/>
          <a:ln w="3175" cap="flat" cmpd="sng">
            <a:solidFill>
              <a:srgbClr val="FFFFFF">
                <a:alpha val="100000"/>
              </a:srgbClr>
            </a:solidFill>
            <a:prstDash val="solid"/>
            <a:miter/>
          </a:ln>
        </p:spPr>
      </p:pic>
      <p:pic>
        <p:nvPicPr>
          <p:cNvPr id="2097179" name=""/>
          <p:cNvPicPr>
            <a:picLocks/>
          </p:cNvPicPr>
          <p:nvPr/>
        </p:nvPicPr>
        <p:blipFill>
          <a:blip xmlns:r="http://schemas.openxmlformats.org/officeDocument/2006/relationships" r:embed="rId3"/>
          <a:srcRect l="0" t="0" r="0" b="0"/>
          <a:stretch>
            <a:fillRect/>
          </a:stretch>
        </p:blipFill>
        <p:spPr>
          <a:xfrm rot="0">
            <a:off x="2947987" y="2771775"/>
            <a:ext cx="2403475" cy="1800225"/>
          </a:xfrm>
          <a:prstGeom prst="rect"/>
          <a:noFill/>
          <a:ln w="3175" cap="flat" cmpd="sng">
            <a:solidFill>
              <a:srgbClr val="FFFFFF">
                <a:alpha val="100000"/>
              </a:srgbClr>
            </a:solidFill>
            <a:prstDash val="solid"/>
            <a:miter/>
          </a:ln>
        </p:spPr>
      </p:pic>
      <p:pic>
        <p:nvPicPr>
          <p:cNvPr id="2097180" name=""/>
          <p:cNvPicPr>
            <a:picLocks/>
          </p:cNvPicPr>
          <p:nvPr/>
        </p:nvPicPr>
        <p:blipFill>
          <a:blip xmlns:r="http://schemas.openxmlformats.org/officeDocument/2006/relationships" r:embed="rId4"/>
          <a:srcRect l="0" t="0" r="0" b="0"/>
          <a:stretch>
            <a:fillRect/>
          </a:stretch>
        </p:blipFill>
        <p:spPr>
          <a:xfrm rot="0">
            <a:off x="1676400" y="4838700"/>
            <a:ext cx="1649412" cy="419100"/>
          </a:xfrm>
          <a:prstGeom prst="rect"/>
          <a:noFill/>
          <a:ln>
            <a:noFill/>
          </a:ln>
        </p:spPr>
      </p:pic>
      <p:pic>
        <p:nvPicPr>
          <p:cNvPr id="2097181" name=""/>
          <p:cNvPicPr>
            <a:picLocks/>
          </p:cNvPicPr>
          <p:nvPr/>
        </p:nvPicPr>
        <p:blipFill>
          <a:blip xmlns:r="http://schemas.openxmlformats.org/officeDocument/2006/relationships" r:embed="rId5"/>
          <a:srcRect l="0" t="0" r="0" b="0"/>
          <a:stretch>
            <a:fillRect/>
          </a:stretch>
        </p:blipFill>
        <p:spPr>
          <a:xfrm rot="0">
            <a:off x="4500562" y="4859337"/>
            <a:ext cx="1539875" cy="339725"/>
          </a:xfrm>
          <a:prstGeom prst="rect"/>
          <a:noFill/>
          <a:ln>
            <a:noFill/>
          </a:ln>
        </p:spPr>
      </p:pic>
      <p:sp>
        <p:nvSpPr>
          <p:cNvPr id="1048722" name=""/>
          <p:cNvSpPr txBox="1"/>
          <p:nvPr/>
        </p:nvSpPr>
        <p:spPr>
          <a:xfrm rot="0">
            <a:off x="-228600" y="5486400"/>
            <a:ext cx="9296400" cy="914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These equations are known as Lorentz transformation equations</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178"/>
                                        </p:tgtEl>
                                        <p:attrNameLst>
                                          <p:attrName>style.visibility</p:attrName>
                                        </p:attrNameLst>
                                      </p:cBhvr>
                                      <p:to>
                                        <p:strVal val="visible"/>
                                      </p:to>
                                    </p:set>
                                    <p:animEffect transition="in" filter="blinds(horizontal)">
                                      <p:cBhvr>
                                        <p:cTn dur="500" id="7"/>
                                        <p:tgtEl>
                                          <p:spTgt spid="2097178"/>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2097179"/>
                                        </p:tgtEl>
                                        <p:attrNameLst>
                                          <p:attrName>style.visibility</p:attrName>
                                        </p:attrNameLst>
                                      </p:cBhvr>
                                      <p:to>
                                        <p:strVal val="visible"/>
                                      </p:to>
                                    </p:set>
                                    <p:animEffect transition="in" filter="blinds(horizontal)">
                                      <p:cBhvr>
                                        <p:cTn dur="500" id="12"/>
                                        <p:tgtEl>
                                          <p:spTgt spid="2097179"/>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2097180"/>
                                        </p:tgtEl>
                                        <p:attrNameLst>
                                          <p:attrName>style.visibility</p:attrName>
                                        </p:attrNameLst>
                                      </p:cBhvr>
                                      <p:to>
                                        <p:strVal val="visible"/>
                                      </p:to>
                                    </p:set>
                                    <p:animEffect transition="in" filter="blinds(horizontal)">
                                      <p:cBhvr>
                                        <p:cTn dur="500" id="17"/>
                                        <p:tgtEl>
                                          <p:spTgt spid="2097180"/>
                                        </p:tgtEl>
                                      </p:cBhvr>
                                    </p:animEffect>
                                  </p:childTnLst>
                                </p:cTn>
                              </p:par>
                              <p:par>
                                <p:cTn fill="hold" grpId="0" id="18" nodeType="withEffect" presetClass="entr" presetID="3" presetSubtype="10">
                                  <p:stCondLst>
                                    <p:cond delay="0"/>
                                  </p:stCondLst>
                                  <p:childTnLst>
                                    <p:set>
                                      <p:cBhvr>
                                        <p:cTn dur="1" fill="hold" id="19">
                                          <p:stCondLst>
                                            <p:cond delay="0"/>
                                          </p:stCondLst>
                                        </p:cTn>
                                        <p:tgtEl>
                                          <p:spTgt spid="1048721"/>
                                        </p:tgtEl>
                                        <p:attrNameLst>
                                          <p:attrName>style.visibility</p:attrName>
                                        </p:attrNameLst>
                                      </p:cBhvr>
                                      <p:to>
                                        <p:strVal val="visible"/>
                                      </p:to>
                                    </p:set>
                                    <p:animEffect transition="in" filter="blinds(horizontal)">
                                      <p:cBhvr>
                                        <p:cTn dur="500" id="20"/>
                                        <p:tgtEl>
                                          <p:spTgt spid="1048721"/>
                                        </p:tgtEl>
                                      </p:cBhvr>
                                    </p:animEffect>
                                  </p:childTnLst>
                                </p:cTn>
                              </p:par>
                              <p:par>
                                <p:cTn fill="hold" id="21" nodeType="withEffect" presetClass="entr" presetID="3" presetSubtype="10">
                                  <p:stCondLst>
                                    <p:cond delay="0"/>
                                  </p:stCondLst>
                                  <p:childTnLst>
                                    <p:set>
                                      <p:cBhvr>
                                        <p:cTn dur="1" fill="hold" id="22">
                                          <p:stCondLst>
                                            <p:cond delay="0"/>
                                          </p:stCondLst>
                                        </p:cTn>
                                        <p:tgtEl>
                                          <p:spTgt spid="2097181"/>
                                        </p:tgtEl>
                                        <p:attrNameLst>
                                          <p:attrName>style.visibility</p:attrName>
                                        </p:attrNameLst>
                                      </p:cBhvr>
                                      <p:to>
                                        <p:strVal val="visible"/>
                                      </p:to>
                                    </p:set>
                                    <p:animEffect transition="in" filter="blinds(horizontal)">
                                      <p:cBhvr>
                                        <p:cTn dur="500" id="23"/>
                                        <p:tgtEl>
                                          <p:spTgt spid="2097181"/>
                                        </p:tgtEl>
                                      </p:cBhvr>
                                    </p:animEffect>
                                  </p:childTnLst>
                                </p:cTn>
                              </p:par>
                            </p:childTnLst>
                          </p:cTn>
                        </p:par>
                      </p:childTnLst>
                    </p:cTn>
                  </p:par>
                  <p:par>
                    <p:cTn fill="hold" id="24" nodeType="clickPar">
                      <p:stCondLst>
                        <p:cond delay="indefinite"/>
                      </p:stCondLst>
                      <p:childTnLst>
                        <p:par>
                          <p:cTn fill="hold" id="25" nodeType="withGroup">
                            <p:stCondLst>
                              <p:cond delay="0"/>
                            </p:stCondLst>
                            <p:childTnLst>
                              <p:par>
                                <p:cTn fill="hold" grpId="0" id="26" nodeType="clickEffect" presetClass="entr" presetID="3" presetSubtype="10">
                                  <p:stCondLst>
                                    <p:cond delay="0"/>
                                  </p:stCondLst>
                                  <p:childTnLst>
                                    <p:set>
                                      <p:cBhvr>
                                        <p:cTn dur="1" fill="hold" id="27">
                                          <p:stCondLst>
                                            <p:cond delay="0"/>
                                          </p:stCondLst>
                                        </p:cTn>
                                        <p:tgtEl>
                                          <p:spTgt spid="1048722"/>
                                        </p:tgtEl>
                                        <p:attrNameLst>
                                          <p:attrName>style.visibility</p:attrName>
                                        </p:attrNameLst>
                                      </p:cBhvr>
                                      <p:to>
                                        <p:strVal val="visible"/>
                                      </p:to>
                                    </p:set>
                                    <p:animEffect transition="in" filter="blinds(horizontal)">
                                      <p:cBhvr>
                                        <p:cTn dur="500" id="28"/>
                                        <p:tgtEl>
                                          <p:spTgt spid="1048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1" grpId="0" uiExpand="0" build="whole"/>
      <p:bldP spid="1048722" grpId="0" uiExpand="0" build="whole"/>
    </p:bldLst>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92" name=""/>
        <p:cNvGrpSpPr/>
        <p:nvPr/>
      </p:nvGrpSpPr>
      <p:grpSpPr>
        <a:xfrm rot="0">
          <a:off x="0" y="0"/>
          <a:ext cx="0" cy="0"/>
          <a:chOff x="0" y="0"/>
          <a:chExt cx="0" cy="0"/>
        </a:xfrm>
      </p:grpSpPr>
      <p:sp>
        <p:nvSpPr>
          <p:cNvPr id="1048723" name=""/>
          <p:cNvSpPr txBox="1"/>
          <p:nvPr/>
        </p:nvSpPr>
        <p:spPr>
          <a:xfrm rot="0">
            <a:off x="1447800" y="34290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and</a:t>
            </a:r>
          </a:p>
        </p:txBody>
      </p:sp>
      <p:pic>
        <p:nvPicPr>
          <p:cNvPr id="2097182" name=""/>
          <p:cNvPicPr>
            <a:picLocks/>
          </p:cNvPicPr>
          <p:nvPr/>
        </p:nvPicPr>
        <p:blipFill>
          <a:blip xmlns:r="http://schemas.openxmlformats.org/officeDocument/2006/relationships" r:embed="rId1"/>
          <a:srcRect l="0" t="0" r="0" b="0"/>
          <a:stretch>
            <a:fillRect/>
          </a:stretch>
        </p:blipFill>
        <p:spPr>
          <a:xfrm rot="0">
            <a:off x="3649662" y="2590800"/>
            <a:ext cx="2370137" cy="1800225"/>
          </a:xfrm>
          <a:prstGeom prst="rect"/>
          <a:noFill/>
          <a:ln w="3175" cap="flat" cmpd="sng">
            <a:solidFill>
              <a:srgbClr val="FFFFFF">
                <a:alpha val="100000"/>
              </a:srgbClr>
            </a:solidFill>
            <a:prstDash val="solid"/>
            <a:miter/>
          </a:ln>
        </p:spPr>
      </p:pic>
      <p:pic>
        <p:nvPicPr>
          <p:cNvPr id="2097183" name=""/>
          <p:cNvPicPr>
            <a:picLocks/>
          </p:cNvPicPr>
          <p:nvPr/>
        </p:nvPicPr>
        <p:blipFill>
          <a:blip xmlns:r="http://schemas.openxmlformats.org/officeDocument/2006/relationships" r:embed="rId2"/>
          <a:srcRect l="0" t="0" r="0" b="0"/>
          <a:stretch>
            <a:fillRect/>
          </a:stretch>
        </p:blipFill>
        <p:spPr>
          <a:xfrm rot="0">
            <a:off x="4010025" y="1638300"/>
            <a:ext cx="1704975" cy="419100"/>
          </a:xfrm>
          <a:prstGeom prst="rect"/>
          <a:noFill/>
          <a:ln>
            <a:noFill/>
          </a:ln>
        </p:spPr>
      </p:pic>
      <p:pic>
        <p:nvPicPr>
          <p:cNvPr id="2097184" name=""/>
          <p:cNvPicPr>
            <a:picLocks/>
          </p:cNvPicPr>
          <p:nvPr/>
        </p:nvPicPr>
        <p:blipFill>
          <a:blip xmlns:r="http://schemas.openxmlformats.org/officeDocument/2006/relationships" r:embed="rId3"/>
          <a:srcRect l="0" t="0" r="0" b="0"/>
          <a:stretch>
            <a:fillRect/>
          </a:stretch>
        </p:blipFill>
        <p:spPr>
          <a:xfrm rot="0">
            <a:off x="6100762" y="1676400"/>
            <a:ext cx="1595437" cy="339725"/>
          </a:xfrm>
          <a:prstGeom prst="rect"/>
          <a:noFill/>
          <a:ln>
            <a:noFill/>
          </a:ln>
        </p:spPr>
      </p:pic>
      <p:sp>
        <p:nvSpPr>
          <p:cNvPr id="1048724" name=""/>
          <p:cNvSpPr txBox="1"/>
          <p:nvPr/>
        </p:nvSpPr>
        <p:spPr>
          <a:xfrm rot="0">
            <a:off x="-152400" y="228600"/>
            <a:ext cx="9296400" cy="914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If the frame F is moving with velocity v along the –ve direction of X-axis relative to frame F’, then the transformation equations </a:t>
            </a:r>
          </a:p>
        </p:txBody>
      </p:sp>
      <p:pic>
        <p:nvPicPr>
          <p:cNvPr id="2097185" name=""/>
          <p:cNvPicPr>
            <a:picLocks/>
          </p:cNvPicPr>
          <p:nvPr/>
        </p:nvPicPr>
        <p:blipFill>
          <a:blip xmlns:r="http://schemas.openxmlformats.org/officeDocument/2006/relationships" r:embed="rId4"/>
          <a:srcRect l="0" t="0" r="0" b="0"/>
          <a:stretch>
            <a:fillRect/>
          </a:stretch>
        </p:blipFill>
        <p:spPr>
          <a:xfrm rot="0">
            <a:off x="1066800" y="1323975"/>
            <a:ext cx="2473325" cy="1300162"/>
          </a:xfrm>
          <a:prstGeom prst="rect"/>
          <a:noFill/>
          <a:ln w="3175" cap="flat" cmpd="sng">
            <a:solidFill>
              <a:srgbClr val="FFFFFF">
                <a:alpha val="100000"/>
              </a:srgbClr>
            </a:solidFill>
            <a:prstDash val="solid"/>
            <a:miter/>
          </a:ln>
        </p:spPr>
      </p:pic>
      <p:sp>
        <p:nvSpPr>
          <p:cNvPr id="1048725" name=""/>
          <p:cNvSpPr txBox="1"/>
          <p:nvPr/>
        </p:nvSpPr>
        <p:spPr>
          <a:xfrm rot="0">
            <a:off x="-228600" y="4419600"/>
            <a:ext cx="9296400" cy="914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These equations are known as inverse Lorentz transformation equations</a:t>
            </a:r>
          </a:p>
        </p:txBody>
      </p:sp>
      <p:sp>
        <p:nvSpPr>
          <p:cNvPr id="1048726" name=""/>
          <p:cNvSpPr txBox="1"/>
          <p:nvPr/>
        </p:nvSpPr>
        <p:spPr>
          <a:xfrm rot="0">
            <a:off x="-228600" y="5334000"/>
            <a:ext cx="9296400" cy="1295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If speed of moving frame is much smaller than  the velocity of light then the Lorentz transformation reduces to Galilean transformation equations</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185"/>
                                        </p:tgtEl>
                                        <p:attrNameLst>
                                          <p:attrName>style.visibility</p:attrName>
                                        </p:attrNameLst>
                                      </p:cBhvr>
                                      <p:to>
                                        <p:strVal val="visible"/>
                                      </p:to>
                                    </p:set>
                                    <p:animEffect transition="in" filter="blinds(horizontal)">
                                      <p:cBhvr>
                                        <p:cTn dur="500" id="7"/>
                                        <p:tgtEl>
                                          <p:spTgt spid="2097185"/>
                                        </p:tgtEl>
                                      </p:cBhvr>
                                    </p:animEffect>
                                  </p:childTnLst>
                                </p:cTn>
                              </p:par>
                              <p:par>
                                <p:cTn fill="hold" id="8" nodeType="withEffect" presetClass="entr" presetID="3" presetSubtype="10">
                                  <p:stCondLst>
                                    <p:cond delay="0"/>
                                  </p:stCondLst>
                                  <p:childTnLst>
                                    <p:set>
                                      <p:cBhvr>
                                        <p:cTn dur="1" fill="hold" id="9">
                                          <p:stCondLst>
                                            <p:cond delay="0"/>
                                          </p:stCondLst>
                                        </p:cTn>
                                        <p:tgtEl>
                                          <p:spTgt spid="2097183"/>
                                        </p:tgtEl>
                                        <p:attrNameLst>
                                          <p:attrName>style.visibility</p:attrName>
                                        </p:attrNameLst>
                                      </p:cBhvr>
                                      <p:to>
                                        <p:strVal val="visible"/>
                                      </p:to>
                                    </p:set>
                                    <p:animEffect transition="in" filter="blinds(horizontal)">
                                      <p:cBhvr>
                                        <p:cTn dur="500" id="10"/>
                                        <p:tgtEl>
                                          <p:spTgt spid="2097183"/>
                                        </p:tgtEl>
                                      </p:cBhvr>
                                    </p:animEffect>
                                  </p:childTnLst>
                                </p:cTn>
                              </p:par>
                              <p:par>
                                <p:cTn fill="hold" id="11" nodeType="withEffect" presetClass="entr" presetID="3" presetSubtype="10">
                                  <p:stCondLst>
                                    <p:cond delay="0"/>
                                  </p:stCondLst>
                                  <p:childTnLst>
                                    <p:set>
                                      <p:cBhvr>
                                        <p:cTn dur="1" fill="hold" id="12">
                                          <p:stCondLst>
                                            <p:cond delay="0"/>
                                          </p:stCondLst>
                                        </p:cTn>
                                        <p:tgtEl>
                                          <p:spTgt spid="2097184"/>
                                        </p:tgtEl>
                                        <p:attrNameLst>
                                          <p:attrName>style.visibility</p:attrName>
                                        </p:attrNameLst>
                                      </p:cBhvr>
                                      <p:to>
                                        <p:strVal val="visible"/>
                                      </p:to>
                                    </p:set>
                                    <p:animEffect transition="in" filter="blinds(horizontal)">
                                      <p:cBhvr>
                                        <p:cTn dur="500" id="13"/>
                                        <p:tgtEl>
                                          <p:spTgt spid="2097184"/>
                                        </p:tgtEl>
                                      </p:cBhvr>
                                    </p:animEffect>
                                  </p:childTnLst>
                                </p:cTn>
                              </p:par>
                              <p:par>
                                <p:cTn fill="hold" id="14" nodeType="withEffect" presetClass="entr" presetID="3" presetSubtype="10">
                                  <p:stCondLst>
                                    <p:cond delay="0"/>
                                  </p:stCondLst>
                                  <p:childTnLst>
                                    <p:set>
                                      <p:cBhvr>
                                        <p:cTn dur="1" fill="hold" id="15">
                                          <p:stCondLst>
                                            <p:cond delay="0"/>
                                          </p:stCondLst>
                                        </p:cTn>
                                        <p:tgtEl>
                                          <p:spTgt spid="2097182"/>
                                        </p:tgtEl>
                                        <p:attrNameLst>
                                          <p:attrName>style.visibility</p:attrName>
                                        </p:attrNameLst>
                                      </p:cBhvr>
                                      <p:to>
                                        <p:strVal val="visible"/>
                                      </p:to>
                                    </p:set>
                                    <p:animEffect transition="in" filter="blinds(horizontal)">
                                      <p:cBhvr>
                                        <p:cTn dur="500" id="16"/>
                                        <p:tgtEl>
                                          <p:spTgt spid="2097182"/>
                                        </p:tgtEl>
                                      </p:cBhvr>
                                    </p:animEffect>
                                  </p:childTnLst>
                                </p:cTn>
                              </p:par>
                              <p:par>
                                <p:cTn fill="hold" grpId="0" id="17" nodeType="withEffect" presetClass="entr" presetID="3" presetSubtype="10">
                                  <p:stCondLst>
                                    <p:cond delay="0"/>
                                  </p:stCondLst>
                                  <p:childTnLst>
                                    <p:set>
                                      <p:cBhvr>
                                        <p:cTn dur="1" fill="hold" id="18">
                                          <p:stCondLst>
                                            <p:cond delay="0"/>
                                          </p:stCondLst>
                                        </p:cTn>
                                        <p:tgtEl>
                                          <p:spTgt spid="1048723"/>
                                        </p:tgtEl>
                                        <p:attrNameLst>
                                          <p:attrName>style.visibility</p:attrName>
                                        </p:attrNameLst>
                                      </p:cBhvr>
                                      <p:to>
                                        <p:strVal val="visible"/>
                                      </p:to>
                                    </p:set>
                                    <p:animEffect transition="in" filter="blinds(horizontal)">
                                      <p:cBhvr>
                                        <p:cTn dur="500" id="19"/>
                                        <p:tgtEl>
                                          <p:spTgt spid="1048723"/>
                                        </p:tgtEl>
                                      </p:cBhvr>
                                    </p:animEffect>
                                  </p:childTnLst>
                                </p:cTn>
                              </p:par>
                            </p:childTnLst>
                          </p:cTn>
                        </p:par>
                      </p:childTnLst>
                    </p:cTn>
                  </p:par>
                  <p:par>
                    <p:cTn fill="hold" id="20" nodeType="clickPar">
                      <p:stCondLst>
                        <p:cond delay="indefinite"/>
                      </p:stCondLst>
                      <p:childTnLst>
                        <p:par>
                          <p:cTn fill="hold" id="21" nodeType="withGroup">
                            <p:stCondLst>
                              <p:cond delay="0"/>
                            </p:stCondLst>
                            <p:childTnLst>
                              <p:par>
                                <p:cTn fill="hold" grpId="0" id="22" nodeType="clickEffect" presetClass="entr" presetID="3" presetSubtype="10">
                                  <p:stCondLst>
                                    <p:cond delay="0"/>
                                  </p:stCondLst>
                                  <p:childTnLst>
                                    <p:set>
                                      <p:cBhvr>
                                        <p:cTn dur="1" fill="hold" id="23">
                                          <p:stCondLst>
                                            <p:cond delay="0"/>
                                          </p:stCondLst>
                                        </p:cTn>
                                        <p:tgtEl>
                                          <p:spTgt spid="1048725"/>
                                        </p:tgtEl>
                                        <p:attrNameLst>
                                          <p:attrName>style.visibility</p:attrName>
                                        </p:attrNameLst>
                                      </p:cBhvr>
                                      <p:to>
                                        <p:strVal val="visible"/>
                                      </p:to>
                                    </p:set>
                                    <p:animEffect transition="in" filter="blinds(horizontal)">
                                      <p:cBhvr>
                                        <p:cTn dur="500" id="24"/>
                                        <p:tgtEl>
                                          <p:spTgt spid="1048725"/>
                                        </p:tgtEl>
                                      </p:cBhvr>
                                    </p:animEffect>
                                  </p:childTnLst>
                                </p:cTn>
                              </p:par>
                            </p:childTnLst>
                          </p:cTn>
                        </p:par>
                      </p:childTnLst>
                    </p:cTn>
                  </p:par>
                  <p:par>
                    <p:cTn fill="hold" id="25" nodeType="clickPar">
                      <p:stCondLst>
                        <p:cond delay="indefinite"/>
                      </p:stCondLst>
                      <p:childTnLst>
                        <p:par>
                          <p:cTn fill="hold" id="26" nodeType="withGroup">
                            <p:stCondLst>
                              <p:cond delay="0"/>
                            </p:stCondLst>
                            <p:childTnLst>
                              <p:par>
                                <p:cTn fill="hold" grpId="0" id="27" nodeType="clickEffect" presetClass="entr" presetID="3" presetSubtype="10">
                                  <p:stCondLst>
                                    <p:cond delay="0"/>
                                  </p:stCondLst>
                                  <p:childTnLst>
                                    <p:set>
                                      <p:cBhvr>
                                        <p:cTn dur="1" fill="hold" id="28">
                                          <p:stCondLst>
                                            <p:cond delay="0"/>
                                          </p:stCondLst>
                                        </p:cTn>
                                        <p:tgtEl>
                                          <p:spTgt spid="1048726"/>
                                        </p:tgtEl>
                                        <p:attrNameLst>
                                          <p:attrName>style.visibility</p:attrName>
                                        </p:attrNameLst>
                                      </p:cBhvr>
                                      <p:to>
                                        <p:strVal val="visible"/>
                                      </p:to>
                                    </p:set>
                                    <p:animEffect transition="in" filter="blinds(horizontal)">
                                      <p:cBhvr>
                                        <p:cTn dur="500" id="29"/>
                                        <p:tgtEl>
                                          <p:spTgt spid="1048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3" grpId="0" uiExpand="0" build="whole"/>
      <p:bldP spid="1048725" grpId="0" uiExpand="0" build="whole"/>
      <p:bldP spid="1048726" grpId="0" uiExpand="0" build="whole"/>
    </p:bldLst>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93" name=""/>
        <p:cNvGrpSpPr/>
        <p:nvPr/>
      </p:nvGrpSpPr>
      <p:grpSpPr>
        <a:xfrm rot="0">
          <a:off x="0" y="0"/>
          <a:ext cx="0" cy="0"/>
          <a:chOff x="0" y="0"/>
          <a:chExt cx="0" cy="0"/>
        </a:xfrm>
      </p:grpSpPr>
      <p:sp>
        <p:nvSpPr>
          <p:cNvPr id="1048727" name=""/>
          <p:cNvSpPr/>
          <p:nvPr>
            <p:ph type="title" sz="full" idx="0"/>
          </p:nvPr>
        </p:nvSpPr>
        <p:spPr>
          <a:xfrm rot="0">
            <a:off x="685800" y="-152400"/>
            <a:ext cx="77724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eaLnBrk="1" hangingPunct="1" latinLnBrk="1" lvl="0"/>
            <a:r>
              <a:rPr altLang="en-US" b="1" sz="3200" lang="en-US"/>
              <a:t>Length Contraction</a:t>
            </a:r>
          </a:p>
        </p:txBody>
      </p:sp>
      <p:sp>
        <p:nvSpPr>
          <p:cNvPr id="1048728" name=""/>
          <p:cNvSpPr/>
          <p:nvPr/>
        </p:nvSpPr>
        <p:spPr>
          <a:xfrm rot="0">
            <a:off x="2438400" y="3886200"/>
            <a:ext cx="1447800" cy="0"/>
          </a:xfrm>
          <a:prstGeom prst="line"/>
          <a:noFill/>
          <a:ln w="28575" cap="flat" cmpd="sng">
            <a:solidFill>
              <a:schemeClr val="dk1">
                <a:alpha val="100000"/>
              </a:schemeClr>
            </a:solidFill>
            <a:prstDash val="solid"/>
            <a:miter/>
            <a:tailEnd type="triangle" w="med" len="med"/>
          </a:ln>
        </p:spPr>
      </p:sp>
      <p:sp>
        <p:nvSpPr>
          <p:cNvPr id="1048729" name=""/>
          <p:cNvSpPr/>
          <p:nvPr/>
        </p:nvSpPr>
        <p:spPr>
          <a:xfrm rot="0" flipV="1">
            <a:off x="2438400" y="1828800"/>
            <a:ext cx="0" cy="2057400"/>
          </a:xfrm>
          <a:prstGeom prst="line"/>
          <a:noFill/>
          <a:ln w="28575" cap="flat" cmpd="sng">
            <a:solidFill>
              <a:schemeClr val="dk1">
                <a:alpha val="100000"/>
              </a:schemeClr>
            </a:solidFill>
            <a:prstDash val="solid"/>
            <a:miter/>
            <a:tailEnd type="triangle" w="med" len="med"/>
          </a:ln>
        </p:spPr>
      </p:sp>
      <p:sp>
        <p:nvSpPr>
          <p:cNvPr id="1048730" name=""/>
          <p:cNvSpPr/>
          <p:nvPr/>
        </p:nvSpPr>
        <p:spPr>
          <a:xfrm rot="0" flipV="1">
            <a:off x="4862512" y="1814512"/>
            <a:ext cx="0" cy="2076450"/>
          </a:xfrm>
          <a:prstGeom prst="line"/>
          <a:noFill/>
          <a:ln w="28575" cap="flat" cmpd="sng">
            <a:solidFill>
              <a:schemeClr val="accent2">
                <a:alpha val="100000"/>
              </a:schemeClr>
            </a:solidFill>
            <a:prstDash val="solid"/>
            <a:miter/>
            <a:tailEnd type="triangle" w="med" len="med"/>
          </a:ln>
        </p:spPr>
      </p:sp>
      <p:sp>
        <p:nvSpPr>
          <p:cNvPr id="1048731" name=""/>
          <p:cNvSpPr/>
          <p:nvPr/>
        </p:nvSpPr>
        <p:spPr>
          <a:xfrm rot="0">
            <a:off x="4891087" y="2163762"/>
            <a:ext cx="990600" cy="0"/>
          </a:xfrm>
          <a:prstGeom prst="line"/>
          <a:noFill/>
          <a:ln w="38100" cap="flat" cmpd="sng">
            <a:solidFill>
              <a:schemeClr val="accent2">
                <a:alpha val="100000"/>
              </a:schemeClr>
            </a:solidFill>
            <a:prstDash val="solid"/>
            <a:miter/>
            <a:tailEnd type="triangle" w="med" len="med"/>
          </a:ln>
        </p:spPr>
      </p:sp>
      <p:sp>
        <p:nvSpPr>
          <p:cNvPr id="1048732" name=""/>
          <p:cNvSpPr txBox="1"/>
          <p:nvPr/>
        </p:nvSpPr>
        <p:spPr>
          <a:xfrm rot="0">
            <a:off x="3835400" y="3587750"/>
            <a:ext cx="6858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x</a:t>
            </a:r>
          </a:p>
        </p:txBody>
      </p:sp>
      <p:sp>
        <p:nvSpPr>
          <p:cNvPr id="1048733" name=""/>
          <p:cNvSpPr txBox="1"/>
          <p:nvPr/>
        </p:nvSpPr>
        <p:spPr>
          <a:xfrm rot="0">
            <a:off x="8305800" y="3900487"/>
            <a:ext cx="5334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Arial" pitchFamily="0" charset="0"/>
              </a:rPr>
              <a:t>x</a:t>
            </a:r>
            <a:r>
              <a:rPr b="1" sz="2800" i="1">
                <a:solidFill>
                  <a:schemeClr val="accent2"/>
                </a:solidFill>
                <a:ea typeface="Times New Roman" pitchFamily="18" charset="0"/>
              </a:rPr>
              <a:t>´</a:t>
            </a:r>
          </a:p>
        </p:txBody>
      </p:sp>
      <p:sp>
        <p:nvSpPr>
          <p:cNvPr id="1048734" name=""/>
          <p:cNvSpPr txBox="1"/>
          <p:nvPr/>
        </p:nvSpPr>
        <p:spPr>
          <a:xfrm rot="0">
            <a:off x="4694237" y="1304925"/>
            <a:ext cx="5334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Times New Roman" pitchFamily="18" charset="0"/>
              </a:rPr>
              <a:t>y´</a:t>
            </a:r>
          </a:p>
        </p:txBody>
      </p:sp>
      <p:sp>
        <p:nvSpPr>
          <p:cNvPr id="1048735" name=""/>
          <p:cNvSpPr txBox="1"/>
          <p:nvPr/>
        </p:nvSpPr>
        <p:spPr>
          <a:xfrm rot="0">
            <a:off x="2306637" y="1320800"/>
            <a:ext cx="5334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y</a:t>
            </a:r>
          </a:p>
        </p:txBody>
      </p:sp>
      <p:sp>
        <p:nvSpPr>
          <p:cNvPr id="1048736" name=""/>
          <p:cNvSpPr txBox="1"/>
          <p:nvPr/>
        </p:nvSpPr>
        <p:spPr>
          <a:xfrm rot="0">
            <a:off x="5843587" y="1898650"/>
            <a:ext cx="6858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Arial" pitchFamily="0" charset="0"/>
              </a:rPr>
              <a:t>v</a:t>
            </a:r>
          </a:p>
        </p:txBody>
      </p:sp>
      <p:sp>
        <p:nvSpPr>
          <p:cNvPr id="1048737" name=""/>
          <p:cNvSpPr txBox="1"/>
          <p:nvPr/>
        </p:nvSpPr>
        <p:spPr>
          <a:xfrm rot="0">
            <a:off x="2781300" y="1384300"/>
            <a:ext cx="6858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ea typeface="Arial" pitchFamily="0" charset="0"/>
              </a:rPr>
              <a:t>F</a:t>
            </a:r>
          </a:p>
        </p:txBody>
      </p:sp>
      <p:sp>
        <p:nvSpPr>
          <p:cNvPr id="1048738" name=""/>
          <p:cNvSpPr txBox="1"/>
          <p:nvPr/>
        </p:nvSpPr>
        <p:spPr>
          <a:xfrm rot="0">
            <a:off x="5257800" y="1371600"/>
            <a:ext cx="6858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solidFill>
                  <a:schemeClr val="accent2"/>
                </a:solidFill>
                <a:ea typeface="Arial" pitchFamily="0" charset="0"/>
              </a:rPr>
              <a:t>F</a:t>
            </a:r>
            <a:r>
              <a:rPr b="1" sz="2800">
                <a:solidFill>
                  <a:schemeClr val="accent2"/>
                </a:solidFill>
                <a:ea typeface="Times New Roman" pitchFamily="18" charset="0"/>
              </a:rPr>
              <a:t>´</a:t>
            </a:r>
          </a:p>
        </p:txBody>
      </p:sp>
      <p:sp>
        <p:nvSpPr>
          <p:cNvPr id="1048739" name=""/>
          <p:cNvSpPr txBox="1"/>
          <p:nvPr/>
        </p:nvSpPr>
        <p:spPr>
          <a:xfrm rot="0">
            <a:off x="4344987" y="3768725"/>
            <a:ext cx="6096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solidFill>
                  <a:schemeClr val="accent2"/>
                </a:solidFill>
                <a:ea typeface="Arial" pitchFamily="0" charset="0"/>
              </a:rPr>
              <a:t>O</a:t>
            </a:r>
            <a:r>
              <a:rPr b="1" sz="2800">
                <a:solidFill>
                  <a:schemeClr val="accent2"/>
                </a:solidFill>
                <a:ea typeface="Times New Roman" pitchFamily="18" charset="0"/>
              </a:rPr>
              <a:t>´</a:t>
            </a:r>
          </a:p>
        </p:txBody>
      </p:sp>
      <p:sp>
        <p:nvSpPr>
          <p:cNvPr id="1048740" name=""/>
          <p:cNvSpPr txBox="1"/>
          <p:nvPr/>
        </p:nvSpPr>
        <p:spPr>
          <a:xfrm rot="0">
            <a:off x="1936750" y="3690937"/>
            <a:ext cx="6096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ea typeface="Arial" pitchFamily="0" charset="0"/>
              </a:rPr>
              <a:t>O</a:t>
            </a:r>
          </a:p>
        </p:txBody>
      </p:sp>
      <p:sp>
        <p:nvSpPr>
          <p:cNvPr id="1048741" name=""/>
          <p:cNvSpPr/>
          <p:nvPr/>
        </p:nvSpPr>
        <p:spPr>
          <a:xfrm rot="0">
            <a:off x="4864100" y="3886200"/>
            <a:ext cx="3670300" cy="0"/>
          </a:xfrm>
          <a:prstGeom prst="line"/>
          <a:noFill/>
          <a:ln w="28575" cap="flat" cmpd="sng">
            <a:solidFill>
              <a:schemeClr val="accent2">
                <a:alpha val="100000"/>
              </a:schemeClr>
            </a:solidFill>
            <a:prstDash val="solid"/>
            <a:miter/>
            <a:tailEnd type="triangle" w="med" len="med"/>
          </a:ln>
        </p:spPr>
      </p:sp>
      <p:cxnSp>
        <p:nvCxnSpPr>
          <p:cNvPr id="3145768" name=""/>
          <p:cNvCxnSpPr>
            <a:cxnSpLocks/>
          </p:cNvCxnSpPr>
          <p:nvPr/>
        </p:nvCxnSpPr>
        <p:spPr>
          <a:xfrm rot="0" flipH="1">
            <a:off x="1447800" y="3886200"/>
            <a:ext cx="990600" cy="1066800"/>
          </a:xfrm>
          <a:prstGeom prst="straightConnector1"/>
          <a:noFill/>
          <a:ln w="38100" cap="flat" cmpd="sng">
            <a:solidFill>
              <a:schemeClr val="dk1">
                <a:alpha val="100000"/>
              </a:schemeClr>
            </a:solidFill>
            <a:prstDash val="solid"/>
            <a:miter/>
            <a:tailEnd type="arrow" w="med" len="med"/>
          </a:ln>
        </p:spPr>
      </p:cxnSp>
      <p:cxnSp>
        <p:nvCxnSpPr>
          <p:cNvPr id="3145769" name=""/>
          <p:cNvCxnSpPr>
            <a:cxnSpLocks/>
          </p:cNvCxnSpPr>
          <p:nvPr/>
        </p:nvCxnSpPr>
        <p:spPr>
          <a:xfrm rot="0" flipH="1">
            <a:off x="3865562" y="3886200"/>
            <a:ext cx="990600" cy="1066800"/>
          </a:xfrm>
          <a:prstGeom prst="straightConnector1"/>
          <a:noFill/>
          <a:ln w="38100" cap="flat" cmpd="sng">
            <a:solidFill>
              <a:srgbClr val="262673">
                <a:alpha val="100000"/>
              </a:srgbClr>
            </a:solidFill>
            <a:prstDash val="solid"/>
            <a:miter/>
            <a:tailEnd type="arrow" w="med" len="med"/>
          </a:ln>
        </p:spPr>
      </p:cxnSp>
      <p:sp>
        <p:nvSpPr>
          <p:cNvPr id="1048742" name=""/>
          <p:cNvSpPr txBox="1"/>
          <p:nvPr/>
        </p:nvSpPr>
        <p:spPr>
          <a:xfrm rot="0">
            <a:off x="914400" y="4876800"/>
            <a:ext cx="914400"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Z</a:t>
            </a:r>
          </a:p>
        </p:txBody>
      </p:sp>
      <p:sp>
        <p:nvSpPr>
          <p:cNvPr id="1048743" name=""/>
          <p:cNvSpPr txBox="1"/>
          <p:nvPr/>
        </p:nvSpPr>
        <p:spPr>
          <a:xfrm rot="0">
            <a:off x="3429000" y="4876800"/>
            <a:ext cx="914400"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rgbClr val="262673"/>
                </a:solidFill>
              </a:rPr>
              <a:t>Z</a:t>
            </a:r>
            <a:r>
              <a:rPr b="1" sz="2400" i="1">
                <a:ea typeface="Times New Roman" pitchFamily="18" charset="0"/>
              </a:rPr>
              <a:t>´ </a:t>
            </a:r>
          </a:p>
        </p:txBody>
      </p:sp>
      <p:sp>
        <p:nvSpPr>
          <p:cNvPr id="1048744" name=""/>
          <p:cNvSpPr txBox="1"/>
          <p:nvPr/>
        </p:nvSpPr>
        <p:spPr>
          <a:xfrm rot="0">
            <a:off x="4495800" y="3733800"/>
            <a:ext cx="3810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i="1" lang="zh-CN">
                <a:ea typeface="Times New Roman" pitchFamily="18" charset="0"/>
              </a:rPr>
              <a:t>´</a:t>
            </a:r>
          </a:p>
        </p:txBody>
      </p:sp>
      <p:cxnSp>
        <p:nvCxnSpPr>
          <p:cNvPr id="3145770" name=""/>
          <p:cNvCxnSpPr>
            <a:cxnSpLocks/>
          </p:cNvCxnSpPr>
          <p:nvPr/>
        </p:nvCxnSpPr>
        <p:spPr>
          <a:xfrm rot="0">
            <a:off x="6858000" y="3276600"/>
            <a:ext cx="1219200" cy="0"/>
          </a:xfrm>
          <a:prstGeom prst="line"/>
          <a:noFill/>
          <a:ln w="88900" cap="flat" cmpd="sng">
            <a:solidFill>
              <a:schemeClr val="dk1">
                <a:alpha val="100000"/>
              </a:schemeClr>
            </a:solidFill>
            <a:prstDash val="solid"/>
            <a:miter/>
          </a:ln>
        </p:spPr>
      </p:cxnSp>
      <p:cxnSp>
        <p:nvCxnSpPr>
          <p:cNvPr id="3145771" name=""/>
          <p:cNvCxnSpPr>
            <a:cxnSpLocks/>
          </p:cNvCxnSpPr>
          <p:nvPr/>
        </p:nvCxnSpPr>
        <p:spPr>
          <a:xfrm rot="0">
            <a:off x="2438400" y="3886200"/>
            <a:ext cx="0" cy="1219200"/>
          </a:xfrm>
          <a:prstGeom prst="line"/>
          <a:noFill/>
          <a:ln w="38100" cap="flat" cmpd="sng">
            <a:solidFill>
              <a:schemeClr val="dk1">
                <a:alpha val="100000"/>
              </a:schemeClr>
            </a:solidFill>
            <a:prstDash val="lgDashDot"/>
            <a:miter/>
          </a:ln>
        </p:spPr>
      </p:cxnSp>
      <p:cxnSp>
        <p:nvCxnSpPr>
          <p:cNvPr id="3145772" name=""/>
          <p:cNvCxnSpPr>
            <a:cxnSpLocks/>
          </p:cNvCxnSpPr>
          <p:nvPr/>
        </p:nvCxnSpPr>
        <p:spPr>
          <a:xfrm rot="0">
            <a:off x="8077200" y="2667000"/>
            <a:ext cx="0" cy="2514600"/>
          </a:xfrm>
          <a:prstGeom prst="line"/>
          <a:noFill/>
          <a:ln w="38100" cap="flat" cmpd="sng">
            <a:solidFill>
              <a:schemeClr val="dk1">
                <a:alpha val="100000"/>
              </a:schemeClr>
            </a:solidFill>
            <a:prstDash val="lgDashDot"/>
            <a:miter/>
          </a:ln>
        </p:spPr>
      </p:cxnSp>
      <p:cxnSp>
        <p:nvCxnSpPr>
          <p:cNvPr id="3145773" name=""/>
          <p:cNvCxnSpPr>
            <a:cxnSpLocks/>
          </p:cNvCxnSpPr>
          <p:nvPr/>
        </p:nvCxnSpPr>
        <p:spPr>
          <a:xfrm rot="0">
            <a:off x="6858000" y="2895600"/>
            <a:ext cx="0" cy="1676400"/>
          </a:xfrm>
          <a:prstGeom prst="line"/>
          <a:noFill/>
          <a:ln w="38100" cap="flat" cmpd="sng">
            <a:solidFill>
              <a:schemeClr val="dk1">
                <a:alpha val="100000"/>
              </a:schemeClr>
            </a:solidFill>
            <a:prstDash val="lgDashDot"/>
            <a:miter/>
          </a:ln>
        </p:spPr>
      </p:cxnSp>
      <p:cxnSp>
        <p:nvCxnSpPr>
          <p:cNvPr id="3145774" name=""/>
          <p:cNvCxnSpPr>
            <a:cxnSpLocks/>
          </p:cNvCxnSpPr>
          <p:nvPr/>
        </p:nvCxnSpPr>
        <p:spPr>
          <a:xfrm rot="0">
            <a:off x="2667000" y="4267200"/>
            <a:ext cx="3962400" cy="0"/>
          </a:xfrm>
          <a:prstGeom prst="straightConnector1"/>
          <a:noFill/>
          <a:ln w="9525" cap="flat" cmpd="sng">
            <a:solidFill>
              <a:srgbClr val="B6DCDF">
                <a:alpha val="100000"/>
              </a:srgbClr>
            </a:solidFill>
            <a:prstDash val="solid"/>
            <a:miter/>
            <a:headEnd type="arrow" w="med" len="med"/>
            <a:tailEnd type="arrow" w="med" len="med"/>
          </a:ln>
        </p:spPr>
      </p:cxnSp>
      <p:cxnSp>
        <p:nvCxnSpPr>
          <p:cNvPr id="3145775" name=""/>
          <p:cNvCxnSpPr>
            <a:cxnSpLocks/>
          </p:cNvCxnSpPr>
          <p:nvPr/>
        </p:nvCxnSpPr>
        <p:spPr>
          <a:xfrm rot="0">
            <a:off x="2667000" y="4724400"/>
            <a:ext cx="5105400" cy="0"/>
          </a:xfrm>
          <a:prstGeom prst="straightConnector1"/>
          <a:noFill/>
          <a:ln w="9525" cap="flat" cmpd="sng">
            <a:solidFill>
              <a:srgbClr val="B6DCDF">
                <a:alpha val="100000"/>
              </a:srgbClr>
            </a:solidFill>
            <a:prstDash val="solid"/>
            <a:miter/>
            <a:headEnd type="arrow" w="med" len="med"/>
            <a:tailEnd type="arrow" w="med" len="med"/>
          </a:ln>
        </p:spPr>
      </p:cxnSp>
      <p:cxnSp>
        <p:nvCxnSpPr>
          <p:cNvPr id="3145776" name=""/>
          <p:cNvCxnSpPr>
            <a:cxnSpLocks/>
          </p:cNvCxnSpPr>
          <p:nvPr/>
        </p:nvCxnSpPr>
        <p:spPr>
          <a:xfrm rot="0">
            <a:off x="5029200" y="3124200"/>
            <a:ext cx="1676400" cy="0"/>
          </a:xfrm>
          <a:prstGeom prst="straightConnector1"/>
          <a:noFill/>
          <a:ln w="9525" cap="flat" cmpd="sng">
            <a:solidFill>
              <a:srgbClr val="B6DCDF">
                <a:alpha val="100000"/>
              </a:srgbClr>
            </a:solidFill>
            <a:prstDash val="solid"/>
            <a:miter/>
            <a:headEnd type="arrow" w="med" len="med"/>
            <a:tailEnd type="arrow" w="med" len="med"/>
          </a:ln>
        </p:spPr>
      </p:cxnSp>
      <p:cxnSp>
        <p:nvCxnSpPr>
          <p:cNvPr id="3145777" name=""/>
          <p:cNvCxnSpPr>
            <a:cxnSpLocks/>
          </p:cNvCxnSpPr>
          <p:nvPr/>
        </p:nvCxnSpPr>
        <p:spPr>
          <a:xfrm rot="0">
            <a:off x="5029200" y="2743200"/>
            <a:ext cx="2895600" cy="0"/>
          </a:xfrm>
          <a:prstGeom prst="straightConnector1"/>
          <a:noFill/>
          <a:ln w="9525" cap="flat" cmpd="sng">
            <a:solidFill>
              <a:srgbClr val="B6DCDF">
                <a:alpha val="100000"/>
              </a:srgbClr>
            </a:solidFill>
            <a:prstDash val="solid"/>
            <a:miter/>
            <a:headEnd type="arrow" w="med" len="med"/>
            <a:tailEnd type="arrow" w="med" len="med"/>
          </a:ln>
        </p:spPr>
      </p:cxnSp>
      <p:sp>
        <p:nvSpPr>
          <p:cNvPr id="1048745" name=""/>
          <p:cNvSpPr txBox="1"/>
          <p:nvPr/>
        </p:nvSpPr>
        <p:spPr>
          <a:xfrm rot="0">
            <a:off x="5105400" y="4052887"/>
            <a:ext cx="533400" cy="523875"/>
          </a:xfrm>
          <a:prstGeom prst="rect"/>
          <a:solidFill>
            <a:schemeClr val="lt1"/>
          </a:solid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x</a:t>
            </a:r>
            <a:r>
              <a:rPr baseline="-25000" b="1" sz="2800" i="1">
                <a:ea typeface="Arial" pitchFamily="0" charset="0"/>
              </a:rPr>
              <a:t>1</a:t>
            </a:r>
          </a:p>
        </p:txBody>
      </p:sp>
      <p:sp>
        <p:nvSpPr>
          <p:cNvPr id="1048746" name=""/>
          <p:cNvSpPr txBox="1"/>
          <p:nvPr/>
        </p:nvSpPr>
        <p:spPr>
          <a:xfrm rot="0">
            <a:off x="4648200" y="4581525"/>
            <a:ext cx="533400" cy="523875"/>
          </a:xfrm>
          <a:prstGeom prst="rect"/>
          <a:solidFill>
            <a:schemeClr val="lt1"/>
          </a:solid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x</a:t>
            </a:r>
            <a:r>
              <a:rPr baseline="-25000" b="1" sz="2800" i="1">
                <a:ea typeface="Arial" pitchFamily="0" charset="0"/>
              </a:rPr>
              <a:t>2</a:t>
            </a:r>
          </a:p>
        </p:txBody>
      </p:sp>
      <p:sp>
        <p:nvSpPr>
          <p:cNvPr id="1048747" name=""/>
          <p:cNvSpPr txBox="1"/>
          <p:nvPr/>
        </p:nvSpPr>
        <p:spPr>
          <a:xfrm rot="0">
            <a:off x="5410200" y="2971800"/>
            <a:ext cx="685800" cy="523875"/>
          </a:xfrm>
          <a:prstGeom prst="rect"/>
          <a:solidFill>
            <a:schemeClr val="lt1"/>
          </a:solid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x’</a:t>
            </a:r>
            <a:r>
              <a:rPr baseline="-25000" b="1" sz="2800" i="1">
                <a:ea typeface="Arial" pitchFamily="0" charset="0"/>
              </a:rPr>
              <a:t>1</a:t>
            </a:r>
          </a:p>
        </p:txBody>
      </p:sp>
      <p:sp>
        <p:nvSpPr>
          <p:cNvPr id="1048748" name=""/>
          <p:cNvSpPr txBox="1"/>
          <p:nvPr/>
        </p:nvSpPr>
        <p:spPr>
          <a:xfrm rot="0">
            <a:off x="6019800" y="2514600"/>
            <a:ext cx="685800" cy="523875"/>
          </a:xfrm>
          <a:prstGeom prst="rect"/>
          <a:solidFill>
            <a:schemeClr val="lt1"/>
          </a:solid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x’</a:t>
            </a:r>
            <a:r>
              <a:rPr baseline="-25000" b="1" sz="2800" i="1">
                <a:ea typeface="Arial" pitchFamily="0" charset="0"/>
              </a:rPr>
              <a:t>2</a:t>
            </a:r>
          </a:p>
        </p:txBody>
      </p:sp>
      <p:sp>
        <p:nvSpPr>
          <p:cNvPr id="1048749" name=""/>
          <p:cNvSpPr txBox="1"/>
          <p:nvPr/>
        </p:nvSpPr>
        <p:spPr>
          <a:xfrm rot="0">
            <a:off x="8077200" y="3048000"/>
            <a:ext cx="5334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B</a:t>
            </a:r>
          </a:p>
        </p:txBody>
      </p:sp>
      <p:sp>
        <p:nvSpPr>
          <p:cNvPr id="1048750" name=""/>
          <p:cNvSpPr txBox="1"/>
          <p:nvPr/>
        </p:nvSpPr>
        <p:spPr>
          <a:xfrm rot="0">
            <a:off x="6324600" y="3124200"/>
            <a:ext cx="5334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A</a:t>
            </a:r>
          </a:p>
        </p:txBody>
      </p:sp>
    </p:spTree>
  </p:cSld>
  <p:clrMapOvr>
    <a:masterClrMapping/>
  </p:clrMapOvr>
  <p:transition xmlns:p14="http://schemas.microsoft.com/office/powerpoint/2010/main" spd="fast" advClick="1">
    <p:cut thruBlk="0"/>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731"/>
                                        </p:tgtEl>
                                        <p:attrNameLst>
                                          <p:attrName>style.visibility</p:attrName>
                                        </p:attrNameLst>
                                      </p:cBhvr>
                                      <p:to>
                                        <p:strVal val="visible"/>
                                      </p:to>
                                    </p:set>
                                    <p:animEffect transition="in" filter="blinds(horizontal)">
                                      <p:cBhvr>
                                        <p:cTn dur="500" id="7"/>
                                        <p:tgtEl>
                                          <p:spTgt spid="1048731"/>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8736"/>
                                        </p:tgtEl>
                                        <p:attrNameLst>
                                          <p:attrName>style.visibility</p:attrName>
                                        </p:attrNameLst>
                                      </p:cBhvr>
                                      <p:to>
                                        <p:strVal val="visible"/>
                                      </p:to>
                                    </p:set>
                                    <p:animEffect transition="in" filter="blinds(horizontal)">
                                      <p:cBhvr>
                                        <p:cTn dur="500" id="10"/>
                                        <p:tgtEl>
                                          <p:spTgt spid="1048736"/>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3" presetSubtype="10">
                                  <p:stCondLst>
                                    <p:cond delay="0"/>
                                  </p:stCondLst>
                                  <p:childTnLst>
                                    <p:set>
                                      <p:cBhvr>
                                        <p:cTn dur="1" fill="hold" id="14">
                                          <p:stCondLst>
                                            <p:cond delay="0"/>
                                          </p:stCondLst>
                                        </p:cTn>
                                        <p:tgtEl>
                                          <p:spTgt spid="1048749"/>
                                        </p:tgtEl>
                                        <p:attrNameLst>
                                          <p:attrName>style.visibility</p:attrName>
                                        </p:attrNameLst>
                                      </p:cBhvr>
                                      <p:to>
                                        <p:strVal val="visible"/>
                                      </p:to>
                                    </p:set>
                                    <p:animEffect transition="in" filter="blinds(horizontal)">
                                      <p:cBhvr>
                                        <p:cTn dur="500" id="15"/>
                                        <p:tgtEl>
                                          <p:spTgt spid="1048749"/>
                                        </p:tgtEl>
                                      </p:cBhvr>
                                    </p:animEffect>
                                  </p:childTnLst>
                                </p:cTn>
                              </p:par>
                              <p:par>
                                <p:cTn fill="hold" id="16" nodeType="withEffect" presetClass="entr" presetID="3" presetSubtype="10">
                                  <p:stCondLst>
                                    <p:cond delay="0"/>
                                  </p:stCondLst>
                                  <p:childTnLst>
                                    <p:set>
                                      <p:cBhvr>
                                        <p:cTn dur="1" fill="hold" id="17">
                                          <p:stCondLst>
                                            <p:cond delay="0"/>
                                          </p:stCondLst>
                                        </p:cTn>
                                        <p:tgtEl>
                                          <p:spTgt spid="3145770"/>
                                        </p:tgtEl>
                                        <p:attrNameLst>
                                          <p:attrName>style.visibility</p:attrName>
                                        </p:attrNameLst>
                                      </p:cBhvr>
                                      <p:to>
                                        <p:strVal val="visible"/>
                                      </p:to>
                                    </p:set>
                                    <p:animEffect transition="in" filter="blinds(horizontal)">
                                      <p:cBhvr>
                                        <p:cTn dur="500" id="18"/>
                                        <p:tgtEl>
                                          <p:spTgt spid="3145770"/>
                                        </p:tgtEl>
                                      </p:cBhvr>
                                    </p:animEffect>
                                  </p:childTnLst>
                                </p:cTn>
                              </p:par>
                              <p:par>
                                <p:cTn fill="hold" grpId="0" id="19" nodeType="withEffect" presetClass="entr" presetID="3" presetSubtype="10">
                                  <p:stCondLst>
                                    <p:cond delay="0"/>
                                  </p:stCondLst>
                                  <p:childTnLst>
                                    <p:set>
                                      <p:cBhvr>
                                        <p:cTn dur="1" fill="hold" id="20">
                                          <p:stCondLst>
                                            <p:cond delay="0"/>
                                          </p:stCondLst>
                                        </p:cTn>
                                        <p:tgtEl>
                                          <p:spTgt spid="1048750"/>
                                        </p:tgtEl>
                                        <p:attrNameLst>
                                          <p:attrName>style.visibility</p:attrName>
                                        </p:attrNameLst>
                                      </p:cBhvr>
                                      <p:to>
                                        <p:strVal val="visible"/>
                                      </p:to>
                                    </p:set>
                                    <p:animEffect transition="in" filter="blinds(horizontal)">
                                      <p:cBhvr>
                                        <p:cTn dur="500" id="21"/>
                                        <p:tgtEl>
                                          <p:spTgt spid="1048750"/>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3" presetSubtype="10">
                                  <p:stCondLst>
                                    <p:cond delay="0"/>
                                  </p:stCondLst>
                                  <p:childTnLst>
                                    <p:set>
                                      <p:cBhvr>
                                        <p:cTn dur="1" fill="hold" id="25">
                                          <p:stCondLst>
                                            <p:cond delay="0"/>
                                          </p:stCondLst>
                                        </p:cTn>
                                        <p:tgtEl>
                                          <p:spTgt spid="3145773"/>
                                        </p:tgtEl>
                                        <p:attrNameLst>
                                          <p:attrName>style.visibility</p:attrName>
                                        </p:attrNameLst>
                                      </p:cBhvr>
                                      <p:to>
                                        <p:strVal val="visible"/>
                                      </p:to>
                                    </p:set>
                                    <p:animEffect transition="in" filter="blinds(horizontal)">
                                      <p:cBhvr>
                                        <p:cTn dur="500" id="26"/>
                                        <p:tgtEl>
                                          <p:spTgt spid="3145773"/>
                                        </p:tgtEl>
                                      </p:cBhvr>
                                    </p:animEffect>
                                  </p:childTnLst>
                                </p:cTn>
                              </p:par>
                              <p:par>
                                <p:cTn fill="hold" id="27" nodeType="withEffect" presetClass="entr" presetID="3" presetSubtype="10">
                                  <p:stCondLst>
                                    <p:cond delay="0"/>
                                  </p:stCondLst>
                                  <p:childTnLst>
                                    <p:set>
                                      <p:cBhvr>
                                        <p:cTn dur="1" fill="hold" id="28">
                                          <p:stCondLst>
                                            <p:cond delay="0"/>
                                          </p:stCondLst>
                                        </p:cTn>
                                        <p:tgtEl>
                                          <p:spTgt spid="3145772"/>
                                        </p:tgtEl>
                                        <p:attrNameLst>
                                          <p:attrName>style.visibility</p:attrName>
                                        </p:attrNameLst>
                                      </p:cBhvr>
                                      <p:to>
                                        <p:strVal val="visible"/>
                                      </p:to>
                                    </p:set>
                                    <p:animEffect transition="in" filter="blinds(horizontal)">
                                      <p:cBhvr>
                                        <p:cTn dur="500" id="29"/>
                                        <p:tgtEl>
                                          <p:spTgt spid="3145772"/>
                                        </p:tgtEl>
                                      </p:cBhvr>
                                    </p:animEffect>
                                  </p:childTnLst>
                                </p:cTn>
                              </p:par>
                              <p:par>
                                <p:cTn fill="hold" id="30" nodeType="withEffect" presetClass="entr" presetID="3" presetSubtype="10">
                                  <p:stCondLst>
                                    <p:cond delay="0"/>
                                  </p:stCondLst>
                                  <p:childTnLst>
                                    <p:set>
                                      <p:cBhvr>
                                        <p:cTn dur="1" fill="hold" id="31">
                                          <p:stCondLst>
                                            <p:cond delay="0"/>
                                          </p:stCondLst>
                                        </p:cTn>
                                        <p:tgtEl>
                                          <p:spTgt spid="3145776"/>
                                        </p:tgtEl>
                                        <p:attrNameLst>
                                          <p:attrName>style.visibility</p:attrName>
                                        </p:attrNameLst>
                                      </p:cBhvr>
                                      <p:to>
                                        <p:strVal val="visible"/>
                                      </p:to>
                                    </p:set>
                                    <p:animEffect transition="in" filter="blinds(horizontal)">
                                      <p:cBhvr>
                                        <p:cTn dur="500" id="32"/>
                                        <p:tgtEl>
                                          <p:spTgt spid="3145776"/>
                                        </p:tgtEl>
                                      </p:cBhvr>
                                    </p:animEffect>
                                  </p:childTnLst>
                                </p:cTn>
                              </p:par>
                              <p:par>
                                <p:cTn fill="hold" id="33" nodeType="withEffect" presetClass="entr" presetID="3" presetSubtype="10">
                                  <p:stCondLst>
                                    <p:cond delay="0"/>
                                  </p:stCondLst>
                                  <p:childTnLst>
                                    <p:set>
                                      <p:cBhvr>
                                        <p:cTn dur="1" fill="hold" id="34">
                                          <p:stCondLst>
                                            <p:cond delay="0"/>
                                          </p:stCondLst>
                                        </p:cTn>
                                        <p:tgtEl>
                                          <p:spTgt spid="3145777"/>
                                        </p:tgtEl>
                                        <p:attrNameLst>
                                          <p:attrName>style.visibility</p:attrName>
                                        </p:attrNameLst>
                                      </p:cBhvr>
                                      <p:to>
                                        <p:strVal val="visible"/>
                                      </p:to>
                                    </p:set>
                                    <p:animEffect transition="in" filter="blinds(horizontal)">
                                      <p:cBhvr>
                                        <p:cTn dur="500" id="35"/>
                                        <p:tgtEl>
                                          <p:spTgt spid="3145777"/>
                                        </p:tgtEl>
                                      </p:cBhvr>
                                    </p:animEffect>
                                  </p:childTnLst>
                                </p:cTn>
                              </p:par>
                              <p:par>
                                <p:cTn fill="hold" grpId="0" id="36" nodeType="withEffect" presetClass="entr" presetID="3" presetSubtype="10">
                                  <p:stCondLst>
                                    <p:cond delay="0"/>
                                  </p:stCondLst>
                                  <p:childTnLst>
                                    <p:set>
                                      <p:cBhvr>
                                        <p:cTn dur="1" fill="hold" id="37">
                                          <p:stCondLst>
                                            <p:cond delay="0"/>
                                          </p:stCondLst>
                                        </p:cTn>
                                        <p:tgtEl>
                                          <p:spTgt spid="1048748"/>
                                        </p:tgtEl>
                                        <p:attrNameLst>
                                          <p:attrName>style.visibility</p:attrName>
                                        </p:attrNameLst>
                                      </p:cBhvr>
                                      <p:to>
                                        <p:strVal val="visible"/>
                                      </p:to>
                                    </p:set>
                                    <p:animEffect transition="in" filter="blinds(horizontal)">
                                      <p:cBhvr>
                                        <p:cTn dur="500" id="38"/>
                                        <p:tgtEl>
                                          <p:spTgt spid="1048748"/>
                                        </p:tgtEl>
                                      </p:cBhvr>
                                    </p:animEffect>
                                  </p:childTnLst>
                                </p:cTn>
                              </p:par>
                              <p:par>
                                <p:cTn fill="hold" grpId="0" id="39" nodeType="withEffect" presetClass="entr" presetID="3" presetSubtype="10">
                                  <p:stCondLst>
                                    <p:cond delay="0"/>
                                  </p:stCondLst>
                                  <p:childTnLst>
                                    <p:set>
                                      <p:cBhvr>
                                        <p:cTn dur="1" fill="hold" id="40">
                                          <p:stCondLst>
                                            <p:cond delay="0"/>
                                          </p:stCondLst>
                                        </p:cTn>
                                        <p:tgtEl>
                                          <p:spTgt spid="1048747"/>
                                        </p:tgtEl>
                                        <p:attrNameLst>
                                          <p:attrName>style.visibility</p:attrName>
                                        </p:attrNameLst>
                                      </p:cBhvr>
                                      <p:to>
                                        <p:strVal val="visible"/>
                                      </p:to>
                                    </p:set>
                                    <p:animEffect transition="in" filter="blinds(horizontal)">
                                      <p:cBhvr>
                                        <p:cTn dur="500" id="41"/>
                                        <p:tgtEl>
                                          <p:spTgt spid="1048747"/>
                                        </p:tgtEl>
                                      </p:cBhvr>
                                    </p:animEffect>
                                  </p:childTnLst>
                                </p:cTn>
                              </p:par>
                            </p:childTnLst>
                          </p:cTn>
                        </p:par>
                      </p:childTnLst>
                    </p:cTn>
                  </p:par>
                  <p:par>
                    <p:cTn fill="hold" id="42" nodeType="clickPar">
                      <p:stCondLst>
                        <p:cond delay="indefinite"/>
                      </p:stCondLst>
                      <p:childTnLst>
                        <p:par>
                          <p:cTn fill="hold" id="43" nodeType="withGroup">
                            <p:stCondLst>
                              <p:cond delay="0"/>
                            </p:stCondLst>
                            <p:childTnLst>
                              <p:par>
                                <p:cTn fill="hold" id="44" nodeType="clickEffect" presetClass="entr" presetID="3" presetSubtype="10">
                                  <p:stCondLst>
                                    <p:cond delay="0"/>
                                  </p:stCondLst>
                                  <p:childTnLst>
                                    <p:set>
                                      <p:cBhvr>
                                        <p:cTn dur="1" fill="hold" id="45">
                                          <p:stCondLst>
                                            <p:cond delay="0"/>
                                          </p:stCondLst>
                                        </p:cTn>
                                        <p:tgtEl>
                                          <p:spTgt spid="3145775"/>
                                        </p:tgtEl>
                                        <p:attrNameLst>
                                          <p:attrName>style.visibility</p:attrName>
                                        </p:attrNameLst>
                                      </p:cBhvr>
                                      <p:to>
                                        <p:strVal val="visible"/>
                                      </p:to>
                                    </p:set>
                                    <p:animEffect transition="in" filter="blinds(horizontal)">
                                      <p:cBhvr>
                                        <p:cTn dur="500" id="46"/>
                                        <p:tgtEl>
                                          <p:spTgt spid="3145775"/>
                                        </p:tgtEl>
                                      </p:cBhvr>
                                    </p:animEffect>
                                  </p:childTnLst>
                                </p:cTn>
                              </p:par>
                              <p:par>
                                <p:cTn fill="hold" id="47" nodeType="withEffect" presetClass="entr" presetID="3" presetSubtype="10">
                                  <p:stCondLst>
                                    <p:cond delay="0"/>
                                  </p:stCondLst>
                                  <p:childTnLst>
                                    <p:set>
                                      <p:cBhvr>
                                        <p:cTn dur="1" fill="hold" id="48">
                                          <p:stCondLst>
                                            <p:cond delay="0"/>
                                          </p:stCondLst>
                                        </p:cTn>
                                        <p:tgtEl>
                                          <p:spTgt spid="3145774"/>
                                        </p:tgtEl>
                                        <p:attrNameLst>
                                          <p:attrName>style.visibility</p:attrName>
                                        </p:attrNameLst>
                                      </p:cBhvr>
                                      <p:to>
                                        <p:strVal val="visible"/>
                                      </p:to>
                                    </p:set>
                                    <p:animEffect transition="in" filter="blinds(horizontal)">
                                      <p:cBhvr>
                                        <p:cTn dur="500" id="49"/>
                                        <p:tgtEl>
                                          <p:spTgt spid="3145774"/>
                                        </p:tgtEl>
                                      </p:cBhvr>
                                    </p:animEffect>
                                  </p:childTnLst>
                                </p:cTn>
                              </p:par>
                              <p:par>
                                <p:cTn fill="hold" grpId="0" id="50" nodeType="withEffect" presetClass="entr" presetID="3" presetSubtype="10">
                                  <p:stCondLst>
                                    <p:cond delay="0"/>
                                  </p:stCondLst>
                                  <p:childTnLst>
                                    <p:set>
                                      <p:cBhvr>
                                        <p:cTn dur="1" fill="hold" id="51">
                                          <p:stCondLst>
                                            <p:cond delay="0"/>
                                          </p:stCondLst>
                                        </p:cTn>
                                        <p:tgtEl>
                                          <p:spTgt spid="1048745"/>
                                        </p:tgtEl>
                                        <p:attrNameLst>
                                          <p:attrName>style.visibility</p:attrName>
                                        </p:attrNameLst>
                                      </p:cBhvr>
                                      <p:to>
                                        <p:strVal val="visible"/>
                                      </p:to>
                                    </p:set>
                                    <p:animEffect transition="in" filter="blinds(horizontal)">
                                      <p:cBhvr>
                                        <p:cTn dur="500" id="52"/>
                                        <p:tgtEl>
                                          <p:spTgt spid="1048745"/>
                                        </p:tgtEl>
                                      </p:cBhvr>
                                    </p:animEffect>
                                  </p:childTnLst>
                                </p:cTn>
                              </p:par>
                              <p:par>
                                <p:cTn fill="hold" grpId="0" id="53" nodeType="withEffect" presetClass="entr" presetID="3" presetSubtype="10">
                                  <p:stCondLst>
                                    <p:cond delay="0"/>
                                  </p:stCondLst>
                                  <p:childTnLst>
                                    <p:set>
                                      <p:cBhvr>
                                        <p:cTn dur="1" fill="hold" id="54">
                                          <p:stCondLst>
                                            <p:cond delay="0"/>
                                          </p:stCondLst>
                                        </p:cTn>
                                        <p:tgtEl>
                                          <p:spTgt spid="1048746"/>
                                        </p:tgtEl>
                                        <p:attrNameLst>
                                          <p:attrName>style.visibility</p:attrName>
                                        </p:attrNameLst>
                                      </p:cBhvr>
                                      <p:to>
                                        <p:strVal val="visible"/>
                                      </p:to>
                                    </p:set>
                                    <p:animEffect transition="in" filter="blinds(horizontal)">
                                      <p:cBhvr>
                                        <p:cTn dur="500" id="55"/>
                                        <p:tgtEl>
                                          <p:spTgt spid="1048746"/>
                                        </p:tgtEl>
                                      </p:cBhvr>
                                    </p:animEffect>
                                  </p:childTnLst>
                                </p:cTn>
                              </p:par>
                              <p:par>
                                <p:cTn fill="hold" id="56" nodeType="withEffect" presetClass="entr" presetID="3" presetSubtype="10">
                                  <p:stCondLst>
                                    <p:cond delay="0"/>
                                  </p:stCondLst>
                                  <p:childTnLst>
                                    <p:set>
                                      <p:cBhvr>
                                        <p:cTn dur="1" fill="hold" id="57">
                                          <p:stCondLst>
                                            <p:cond delay="0"/>
                                          </p:stCondLst>
                                        </p:cTn>
                                        <p:tgtEl>
                                          <p:spTgt spid="3145771"/>
                                        </p:tgtEl>
                                        <p:attrNameLst>
                                          <p:attrName>style.visibility</p:attrName>
                                        </p:attrNameLst>
                                      </p:cBhvr>
                                      <p:to>
                                        <p:strVal val="visible"/>
                                      </p:to>
                                    </p:set>
                                    <p:animEffect transition="in" filter="blinds(horizontal)">
                                      <p:cBhvr>
                                        <p:cTn dur="500" id="58"/>
                                        <p:tgtEl>
                                          <p:spTgt spid="3145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6" grpId="0" uiExpand="0" build="whole"/>
      <p:bldP spid="1048745" grpId="0" uiExpand="0" build="whole" animBg="1"/>
      <p:bldP spid="1048746" grpId="0" uiExpand="0" build="whole" animBg="1"/>
      <p:bldP spid="1048747" grpId="0" uiExpand="0" build="whole" animBg="1"/>
      <p:bldP spid="1048748" grpId="0" uiExpand="0" build="whole" animBg="1"/>
      <p:bldP spid="1048749" grpId="0" uiExpand="0" build="whole"/>
      <p:bldP spid="1048750" grpId="0" uiExpand="0" build="whole"/>
    </p:bldLst>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94" name=""/>
        <p:cNvGrpSpPr/>
        <p:nvPr/>
      </p:nvGrpSpPr>
      <p:grpSpPr>
        <a:xfrm rot="0">
          <a:off x="0" y="0"/>
          <a:ext cx="0" cy="0"/>
          <a:chOff x="0" y="0"/>
          <a:chExt cx="0" cy="0"/>
        </a:xfrm>
      </p:grpSpPr>
      <p:pic>
        <p:nvPicPr>
          <p:cNvPr id="2097186" name=""/>
          <p:cNvPicPr>
            <a:picLocks/>
          </p:cNvPicPr>
          <p:nvPr/>
        </p:nvPicPr>
        <p:blipFill>
          <a:blip xmlns:r="http://schemas.openxmlformats.org/officeDocument/2006/relationships" r:embed="rId1"/>
          <a:srcRect l="0" t="0" r="0" b="0"/>
          <a:stretch>
            <a:fillRect/>
          </a:stretch>
        </p:blipFill>
        <p:spPr>
          <a:xfrm rot="0">
            <a:off x="2925762" y="1219200"/>
            <a:ext cx="2332037" cy="685800"/>
          </a:xfrm>
          <a:prstGeom prst="rect"/>
          <a:noFill/>
          <a:ln>
            <a:noFill/>
          </a:ln>
        </p:spPr>
      </p:pic>
      <p:pic>
        <p:nvPicPr>
          <p:cNvPr id="2097187" name=""/>
          <p:cNvPicPr>
            <a:picLocks/>
          </p:cNvPicPr>
          <p:nvPr/>
        </p:nvPicPr>
        <p:blipFill>
          <a:blip xmlns:r="http://schemas.openxmlformats.org/officeDocument/2006/relationships" r:embed="rId2"/>
          <a:srcRect l="0" t="0" r="0" b="0"/>
          <a:stretch>
            <a:fillRect/>
          </a:stretch>
        </p:blipFill>
        <p:spPr>
          <a:xfrm rot="0">
            <a:off x="2836862" y="4024312"/>
            <a:ext cx="2573337" cy="1233487"/>
          </a:xfrm>
          <a:prstGeom prst="rect"/>
          <a:noFill/>
          <a:ln w="3175" cap="flat" cmpd="sng">
            <a:solidFill>
              <a:srgbClr val="FFFFFF">
                <a:alpha val="100000"/>
              </a:srgbClr>
            </a:solidFill>
            <a:prstDash val="solid"/>
            <a:miter/>
          </a:ln>
        </p:spPr>
      </p:pic>
      <p:sp>
        <p:nvSpPr>
          <p:cNvPr id="1048751" name=""/>
          <p:cNvSpPr txBox="1"/>
          <p:nvPr/>
        </p:nvSpPr>
        <p:spPr>
          <a:xfrm rot="0">
            <a:off x="-152400" y="1905000"/>
            <a:ext cx="9296400" cy="914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Let L be the length of the rod measured by an observer O in stationary frame F.</a:t>
            </a:r>
          </a:p>
        </p:txBody>
      </p:sp>
      <p:pic>
        <p:nvPicPr>
          <p:cNvPr id="2097188" name=""/>
          <p:cNvPicPr>
            <a:picLocks/>
          </p:cNvPicPr>
          <p:nvPr/>
        </p:nvPicPr>
        <p:blipFill>
          <a:blip xmlns:r="http://schemas.openxmlformats.org/officeDocument/2006/relationships" r:embed="rId3"/>
          <a:srcRect l="0" t="0" r="0" b="0"/>
          <a:stretch>
            <a:fillRect/>
          </a:stretch>
        </p:blipFill>
        <p:spPr>
          <a:xfrm rot="0">
            <a:off x="3011487" y="2701925"/>
            <a:ext cx="2251075" cy="650875"/>
          </a:xfrm>
          <a:prstGeom prst="rect"/>
          <a:noFill/>
          <a:ln>
            <a:noFill/>
          </a:ln>
        </p:spPr>
      </p:pic>
      <p:sp>
        <p:nvSpPr>
          <p:cNvPr id="1048752" name=""/>
          <p:cNvSpPr txBox="1"/>
          <p:nvPr/>
        </p:nvSpPr>
        <p:spPr>
          <a:xfrm rot="0">
            <a:off x="152400" y="3429000"/>
            <a:ext cx="495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As per Lorentz transformation </a:t>
            </a:r>
          </a:p>
        </p:txBody>
      </p:sp>
      <p:pic>
        <p:nvPicPr>
          <p:cNvPr id="2097189" name=""/>
          <p:cNvPicPr>
            <a:picLocks/>
          </p:cNvPicPr>
          <p:nvPr/>
        </p:nvPicPr>
        <p:blipFill>
          <a:blip xmlns:r="http://schemas.openxmlformats.org/officeDocument/2006/relationships" r:embed="rId4"/>
          <a:srcRect l="0" t="0" r="0" b="0"/>
          <a:stretch>
            <a:fillRect/>
          </a:stretch>
        </p:blipFill>
        <p:spPr>
          <a:xfrm rot="0">
            <a:off x="2895600" y="5319712"/>
            <a:ext cx="2606675" cy="1233487"/>
          </a:xfrm>
          <a:prstGeom prst="rect"/>
          <a:noFill/>
          <a:ln w="3175" cap="flat" cmpd="sng">
            <a:solidFill>
              <a:srgbClr val="FFFFFF">
                <a:alpha val="100000"/>
              </a:srgbClr>
            </a:solidFill>
            <a:prstDash val="solid"/>
            <a:miter/>
          </a:ln>
        </p:spPr>
      </p:pic>
      <p:sp>
        <p:nvSpPr>
          <p:cNvPr id="1048753" name=""/>
          <p:cNvSpPr txBox="1"/>
          <p:nvPr/>
        </p:nvSpPr>
        <p:spPr>
          <a:xfrm rot="0">
            <a:off x="7086600" y="44196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a:t>
            </a:r>
          </a:p>
        </p:txBody>
      </p:sp>
      <p:sp>
        <p:nvSpPr>
          <p:cNvPr id="1048754" name=""/>
          <p:cNvSpPr txBox="1"/>
          <p:nvPr/>
        </p:nvSpPr>
        <p:spPr>
          <a:xfrm rot="0">
            <a:off x="7010400" y="56388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(ii)</a:t>
            </a:r>
          </a:p>
        </p:txBody>
      </p:sp>
      <p:sp>
        <p:nvSpPr>
          <p:cNvPr id="1048755" name=""/>
          <p:cNvSpPr txBox="1"/>
          <p:nvPr/>
        </p:nvSpPr>
        <p:spPr>
          <a:xfrm rot="0">
            <a:off x="-152400" y="228600"/>
            <a:ext cx="9296400" cy="914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Let L</a:t>
            </a:r>
            <a:r>
              <a:rPr baseline="-25000" sz="2400"/>
              <a:t>o</a:t>
            </a:r>
            <a:r>
              <a:rPr sz="2400"/>
              <a:t> be the length of the rod in Frame F’ measured by O’ at any instant. This length L</a:t>
            </a:r>
            <a:r>
              <a:rPr baseline="-25000" sz="2400"/>
              <a:t>o</a:t>
            </a:r>
            <a:r>
              <a:rPr sz="2400"/>
              <a:t> is called the proper length.</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51"/>
                                        </p:tgtEl>
                                        <p:attrNameLst>
                                          <p:attrName>style.visibility</p:attrName>
                                        </p:attrNameLst>
                                      </p:cBhvr>
                                      <p:to>
                                        <p:strVal val="visible"/>
                                      </p:to>
                                    </p:set>
                                    <p:animEffect transition="in" filter="blinds(horizontal)">
                                      <p:cBhvr>
                                        <p:cTn dur="500" id="7"/>
                                        <p:tgtEl>
                                          <p:spTgt spid="1048751"/>
                                        </p:tgtEl>
                                      </p:cBhvr>
                                    </p:animEffect>
                                  </p:childTnLst>
                                </p:cTn>
                              </p:par>
                              <p:par>
                                <p:cTn fill="hold" id="8" nodeType="withEffect" presetClass="entr" presetID="3" presetSubtype="10">
                                  <p:stCondLst>
                                    <p:cond delay="0"/>
                                  </p:stCondLst>
                                  <p:childTnLst>
                                    <p:set>
                                      <p:cBhvr>
                                        <p:cTn dur="1" fill="hold" id="9">
                                          <p:stCondLst>
                                            <p:cond delay="0"/>
                                          </p:stCondLst>
                                        </p:cTn>
                                        <p:tgtEl>
                                          <p:spTgt spid="2097188"/>
                                        </p:tgtEl>
                                        <p:attrNameLst>
                                          <p:attrName>style.visibility</p:attrName>
                                        </p:attrNameLst>
                                      </p:cBhvr>
                                      <p:to>
                                        <p:strVal val="visible"/>
                                      </p:to>
                                    </p:set>
                                    <p:animEffect transition="in" filter="blinds(horizontal)">
                                      <p:cBhvr>
                                        <p:cTn dur="500" id="10"/>
                                        <p:tgtEl>
                                          <p:spTgt spid="2097188"/>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3" presetSubtype="10">
                                  <p:stCondLst>
                                    <p:cond delay="0"/>
                                  </p:stCondLst>
                                  <p:childTnLst>
                                    <p:set>
                                      <p:cBhvr>
                                        <p:cTn dur="1" fill="hold" id="14">
                                          <p:stCondLst>
                                            <p:cond delay="0"/>
                                          </p:stCondLst>
                                        </p:cTn>
                                        <p:tgtEl>
                                          <p:spTgt spid="1048752"/>
                                        </p:tgtEl>
                                        <p:attrNameLst>
                                          <p:attrName>style.visibility</p:attrName>
                                        </p:attrNameLst>
                                      </p:cBhvr>
                                      <p:to>
                                        <p:strVal val="visible"/>
                                      </p:to>
                                    </p:set>
                                    <p:animEffect transition="in" filter="blinds(horizontal)">
                                      <p:cBhvr>
                                        <p:cTn dur="500" id="15"/>
                                        <p:tgtEl>
                                          <p:spTgt spid="1048752"/>
                                        </p:tgtEl>
                                      </p:cBhvr>
                                    </p:animEffect>
                                  </p:childTnLst>
                                </p:cTn>
                              </p:par>
                              <p:par>
                                <p:cTn fill="hold" id="16" nodeType="withEffect" presetClass="entr" presetID="3" presetSubtype="10">
                                  <p:stCondLst>
                                    <p:cond delay="0"/>
                                  </p:stCondLst>
                                  <p:childTnLst>
                                    <p:set>
                                      <p:cBhvr>
                                        <p:cTn dur="1" fill="hold" id="17">
                                          <p:stCondLst>
                                            <p:cond delay="0"/>
                                          </p:stCondLst>
                                        </p:cTn>
                                        <p:tgtEl>
                                          <p:spTgt spid="2097187"/>
                                        </p:tgtEl>
                                        <p:attrNameLst>
                                          <p:attrName>style.visibility</p:attrName>
                                        </p:attrNameLst>
                                      </p:cBhvr>
                                      <p:to>
                                        <p:strVal val="visible"/>
                                      </p:to>
                                    </p:set>
                                    <p:animEffect transition="in" filter="blinds(horizontal)">
                                      <p:cBhvr>
                                        <p:cTn dur="500" id="18"/>
                                        <p:tgtEl>
                                          <p:spTgt spid="2097187"/>
                                        </p:tgtEl>
                                      </p:cBhvr>
                                    </p:animEffect>
                                  </p:childTnLst>
                                </p:cTn>
                              </p:par>
                              <p:par>
                                <p:cTn fill="hold" grpId="0" id="19" nodeType="withEffect" presetClass="entr" presetID="3" presetSubtype="10">
                                  <p:stCondLst>
                                    <p:cond delay="0"/>
                                  </p:stCondLst>
                                  <p:childTnLst>
                                    <p:set>
                                      <p:cBhvr>
                                        <p:cTn dur="1" fill="hold" id="20">
                                          <p:stCondLst>
                                            <p:cond delay="0"/>
                                          </p:stCondLst>
                                        </p:cTn>
                                        <p:tgtEl>
                                          <p:spTgt spid="1048753"/>
                                        </p:tgtEl>
                                        <p:attrNameLst>
                                          <p:attrName>style.visibility</p:attrName>
                                        </p:attrNameLst>
                                      </p:cBhvr>
                                      <p:to>
                                        <p:strVal val="visible"/>
                                      </p:to>
                                    </p:set>
                                    <p:animEffect transition="in" filter="blinds(horizontal)">
                                      <p:cBhvr>
                                        <p:cTn dur="500" id="21"/>
                                        <p:tgtEl>
                                          <p:spTgt spid="1048753"/>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3" presetSubtype="10">
                                  <p:stCondLst>
                                    <p:cond delay="0"/>
                                  </p:stCondLst>
                                  <p:childTnLst>
                                    <p:set>
                                      <p:cBhvr>
                                        <p:cTn dur="1" fill="hold" id="25">
                                          <p:stCondLst>
                                            <p:cond delay="0"/>
                                          </p:stCondLst>
                                        </p:cTn>
                                        <p:tgtEl>
                                          <p:spTgt spid="2097189"/>
                                        </p:tgtEl>
                                        <p:attrNameLst>
                                          <p:attrName>style.visibility</p:attrName>
                                        </p:attrNameLst>
                                      </p:cBhvr>
                                      <p:to>
                                        <p:strVal val="visible"/>
                                      </p:to>
                                    </p:set>
                                    <p:animEffect transition="in" filter="blinds(horizontal)">
                                      <p:cBhvr>
                                        <p:cTn dur="500" id="26"/>
                                        <p:tgtEl>
                                          <p:spTgt spid="2097189"/>
                                        </p:tgtEl>
                                      </p:cBhvr>
                                    </p:animEffect>
                                  </p:childTnLst>
                                </p:cTn>
                              </p:par>
                              <p:par>
                                <p:cTn fill="hold" grpId="0" id="27" nodeType="withEffect" presetClass="entr" presetID="3" presetSubtype="10">
                                  <p:stCondLst>
                                    <p:cond delay="0"/>
                                  </p:stCondLst>
                                  <p:childTnLst>
                                    <p:set>
                                      <p:cBhvr>
                                        <p:cTn dur="1" fill="hold" id="28">
                                          <p:stCondLst>
                                            <p:cond delay="0"/>
                                          </p:stCondLst>
                                        </p:cTn>
                                        <p:tgtEl>
                                          <p:spTgt spid="1048754"/>
                                        </p:tgtEl>
                                        <p:attrNameLst>
                                          <p:attrName>style.visibility</p:attrName>
                                        </p:attrNameLst>
                                      </p:cBhvr>
                                      <p:to>
                                        <p:strVal val="visible"/>
                                      </p:to>
                                    </p:set>
                                    <p:animEffect transition="in" filter="blinds(horizontal)">
                                      <p:cBhvr>
                                        <p:cTn dur="500" id="29"/>
                                        <p:tgtEl>
                                          <p:spTgt spid="1048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1" grpId="0" uiExpand="0" build="whole"/>
      <p:bldP spid="1048752" grpId="0" uiExpand="0" build="whole"/>
      <p:bldP spid="1048753" grpId="0" uiExpand="0" build="whole"/>
      <p:bldP spid="1048754" grpId="0" uiExpand="0" build="whole"/>
    </p:bldLst>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95" name=""/>
        <p:cNvGrpSpPr/>
        <p:nvPr/>
      </p:nvGrpSpPr>
      <p:grpSpPr>
        <a:xfrm rot="0">
          <a:off x="0" y="0"/>
          <a:ext cx="0" cy="0"/>
          <a:chOff x="0" y="0"/>
          <a:chExt cx="0" cy="0"/>
        </a:xfrm>
      </p:grpSpPr>
      <p:sp>
        <p:nvSpPr>
          <p:cNvPr id="1048756" name=""/>
          <p:cNvSpPr txBox="1"/>
          <p:nvPr/>
        </p:nvSpPr>
        <p:spPr>
          <a:xfrm rot="0">
            <a:off x="533400" y="152400"/>
            <a:ext cx="6096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Subtracting (i) from (ii), we get</a:t>
            </a:r>
          </a:p>
        </p:txBody>
      </p:sp>
      <p:pic>
        <p:nvPicPr>
          <p:cNvPr id="2097190" name=""/>
          <p:cNvPicPr>
            <a:picLocks/>
          </p:cNvPicPr>
          <p:nvPr/>
        </p:nvPicPr>
        <p:blipFill>
          <a:blip xmlns:r="http://schemas.openxmlformats.org/officeDocument/2006/relationships" r:embed="rId1"/>
          <a:srcRect l="0" t="0" r="0" b="0"/>
          <a:stretch>
            <a:fillRect/>
          </a:stretch>
        </p:blipFill>
        <p:spPr>
          <a:xfrm rot="0">
            <a:off x="2486025" y="609600"/>
            <a:ext cx="3275012" cy="1233487"/>
          </a:xfrm>
          <a:prstGeom prst="rect"/>
          <a:noFill/>
          <a:ln w="3175" cap="flat" cmpd="sng">
            <a:solidFill>
              <a:srgbClr val="FFFFFF">
                <a:alpha val="100000"/>
              </a:srgbClr>
            </a:solidFill>
            <a:prstDash val="solid"/>
            <a:miter/>
          </a:ln>
        </p:spPr>
      </p:pic>
      <p:pic>
        <p:nvPicPr>
          <p:cNvPr id="2097191" name=""/>
          <p:cNvPicPr>
            <a:picLocks/>
          </p:cNvPicPr>
          <p:nvPr/>
        </p:nvPicPr>
        <p:blipFill>
          <a:blip xmlns:r="http://schemas.openxmlformats.org/officeDocument/2006/relationships" r:embed="rId2"/>
          <a:srcRect l="0" t="0" r="0" b="0"/>
          <a:stretch>
            <a:fillRect/>
          </a:stretch>
        </p:blipFill>
        <p:spPr>
          <a:xfrm rot="0">
            <a:off x="2832100" y="1905000"/>
            <a:ext cx="2640012" cy="1233487"/>
          </a:xfrm>
          <a:prstGeom prst="rect"/>
          <a:noFill/>
          <a:ln w="3175" cap="flat" cmpd="sng">
            <a:solidFill>
              <a:srgbClr val="FFFFFF">
                <a:alpha val="100000"/>
              </a:srgbClr>
            </a:solidFill>
            <a:prstDash val="solid"/>
            <a:miter/>
          </a:ln>
        </p:spPr>
      </p:pic>
      <p:pic>
        <p:nvPicPr>
          <p:cNvPr id="2097192" name=""/>
          <p:cNvPicPr>
            <a:picLocks/>
          </p:cNvPicPr>
          <p:nvPr/>
        </p:nvPicPr>
        <p:blipFill>
          <a:blip xmlns:r="http://schemas.openxmlformats.org/officeDocument/2006/relationships" r:embed="rId3"/>
          <a:srcRect l="0" t="0" r="0" b="0"/>
          <a:stretch>
            <a:fillRect/>
          </a:stretch>
        </p:blipFill>
        <p:spPr>
          <a:xfrm rot="0">
            <a:off x="2733675" y="3371850"/>
            <a:ext cx="2506662" cy="1200150"/>
          </a:xfrm>
          <a:prstGeom prst="rect"/>
          <a:noFill/>
          <a:ln w="3175" cap="flat" cmpd="sng">
            <a:solidFill>
              <a:srgbClr val="FFFFFF">
                <a:alpha val="100000"/>
              </a:srgbClr>
            </a:solidFill>
            <a:prstDash val="solid"/>
            <a:miter/>
          </a:ln>
        </p:spPr>
      </p:pic>
      <p:sp>
        <p:nvSpPr>
          <p:cNvPr id="1048757" name=""/>
          <p:cNvSpPr txBox="1"/>
          <p:nvPr/>
        </p:nvSpPr>
        <p:spPr>
          <a:xfrm rot="0">
            <a:off x="-76200" y="5410200"/>
            <a:ext cx="8991600" cy="1600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Thus the length of the rod is reduced in the ratio </a:t>
            </a:r>
          </a:p>
          <a:p>
            <a:pPr algn="just" eaLnBrk="1" hangingPunct="1" indent="-342900" latinLnBrk="1" lvl="0" marL="342900">
              <a:spcBef>
                <a:spcPct val="20000"/>
              </a:spcBef>
            </a:pPr>
            <a:r>
              <a:rPr altLang="en-US" sz="2400" lang="zh-CN"/>
              <a:t>    as measured by the observer moving with velocity v with respect to the rod.</a:t>
            </a:r>
          </a:p>
        </p:txBody>
      </p:sp>
      <p:pic>
        <p:nvPicPr>
          <p:cNvPr id="2097193" name=""/>
          <p:cNvPicPr>
            <a:picLocks/>
          </p:cNvPicPr>
          <p:nvPr/>
        </p:nvPicPr>
        <p:blipFill>
          <a:blip xmlns:r="http://schemas.openxmlformats.org/officeDocument/2006/relationships" r:embed="rId4"/>
          <a:srcRect l="0" t="0" r="0" b="0"/>
          <a:stretch>
            <a:fillRect/>
          </a:stretch>
        </p:blipFill>
        <p:spPr>
          <a:xfrm rot="0">
            <a:off x="6853237" y="5286375"/>
            <a:ext cx="1985962" cy="681037"/>
          </a:xfrm>
          <a:prstGeom prst="rect"/>
          <a:noFill/>
          <a:ln w="3175" cap="flat" cmpd="sng">
            <a:solidFill>
              <a:srgbClr val="FFFFFF">
                <a:alpha val="100000"/>
              </a:srgbClr>
            </a:solidFill>
            <a:prstDash val="solid"/>
            <a:miter/>
          </a:ln>
        </p:spPr>
      </p:pic>
      <p:pic>
        <p:nvPicPr>
          <p:cNvPr id="2097194" name=""/>
          <p:cNvPicPr>
            <a:picLocks/>
          </p:cNvPicPr>
          <p:nvPr/>
        </p:nvPicPr>
        <p:blipFill>
          <a:blip xmlns:r="http://schemas.openxmlformats.org/officeDocument/2006/relationships" r:embed="rId5"/>
          <a:srcRect l="0" t="0" r="0" b="0"/>
          <a:stretch>
            <a:fillRect/>
          </a:stretch>
        </p:blipFill>
        <p:spPr>
          <a:xfrm rot="0">
            <a:off x="3194050" y="4657725"/>
            <a:ext cx="1603375" cy="600075"/>
          </a:xfrm>
          <a:prstGeom prst="rect"/>
          <a:noFill/>
          <a:ln w="3175" cap="flat" cmpd="sng">
            <a:solidFill>
              <a:srgbClr val="FFFFFF">
                <a:alpha val="100000"/>
              </a:srgbClr>
            </a:solidFill>
            <a:prstDash val="solid"/>
            <a:miter/>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190"/>
                                        </p:tgtEl>
                                        <p:attrNameLst>
                                          <p:attrName>style.visibility</p:attrName>
                                        </p:attrNameLst>
                                      </p:cBhvr>
                                      <p:to>
                                        <p:strVal val="visible"/>
                                      </p:to>
                                    </p:set>
                                    <p:animEffect transition="in" filter="blinds(horizontal)">
                                      <p:cBhvr>
                                        <p:cTn dur="500" id="7"/>
                                        <p:tgtEl>
                                          <p:spTgt spid="2097190"/>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2097191"/>
                                        </p:tgtEl>
                                        <p:attrNameLst>
                                          <p:attrName>style.visibility</p:attrName>
                                        </p:attrNameLst>
                                      </p:cBhvr>
                                      <p:to>
                                        <p:strVal val="visible"/>
                                      </p:to>
                                    </p:set>
                                    <p:animEffect transition="in" filter="blinds(horizontal)">
                                      <p:cBhvr>
                                        <p:cTn dur="500" id="12"/>
                                        <p:tgtEl>
                                          <p:spTgt spid="2097191"/>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2097192"/>
                                        </p:tgtEl>
                                        <p:attrNameLst>
                                          <p:attrName>style.visibility</p:attrName>
                                        </p:attrNameLst>
                                      </p:cBhvr>
                                      <p:to>
                                        <p:strVal val="visible"/>
                                      </p:to>
                                    </p:set>
                                    <p:animEffect transition="in" filter="blinds(horizontal)">
                                      <p:cBhvr>
                                        <p:cTn dur="500" id="17"/>
                                        <p:tgtEl>
                                          <p:spTgt spid="2097192"/>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2097194"/>
                                        </p:tgtEl>
                                        <p:attrNameLst>
                                          <p:attrName>style.visibility</p:attrName>
                                        </p:attrNameLst>
                                      </p:cBhvr>
                                      <p:to>
                                        <p:strVal val="visible"/>
                                      </p:to>
                                    </p:set>
                                    <p:animEffect transition="in" filter="blinds(horizontal)">
                                      <p:cBhvr>
                                        <p:cTn dur="500" id="22"/>
                                        <p:tgtEl>
                                          <p:spTgt spid="2097194"/>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3" presetSubtype="10">
                                  <p:stCondLst>
                                    <p:cond delay="0"/>
                                  </p:stCondLst>
                                  <p:childTnLst>
                                    <p:set>
                                      <p:cBhvr>
                                        <p:cTn dur="1" fill="hold" id="26">
                                          <p:stCondLst>
                                            <p:cond delay="0"/>
                                          </p:stCondLst>
                                        </p:cTn>
                                        <p:tgtEl>
                                          <p:spTgt spid="2097193"/>
                                        </p:tgtEl>
                                        <p:attrNameLst>
                                          <p:attrName>style.visibility</p:attrName>
                                        </p:attrNameLst>
                                      </p:cBhvr>
                                      <p:to>
                                        <p:strVal val="visible"/>
                                      </p:to>
                                    </p:set>
                                    <p:animEffect transition="in" filter="blinds(horizontal)">
                                      <p:cBhvr>
                                        <p:cTn dur="500" id="27"/>
                                        <p:tgtEl>
                                          <p:spTgt spid="2097193"/>
                                        </p:tgtEl>
                                      </p:cBhvr>
                                    </p:animEffect>
                                  </p:childTnLst>
                                </p:cTn>
                              </p:par>
                              <p:par>
                                <p:cTn fill="hold" grpId="0" id="28" nodeType="withEffect" presetClass="entr" presetID="3" presetSubtype="10">
                                  <p:stCondLst>
                                    <p:cond delay="0"/>
                                  </p:stCondLst>
                                  <p:childTnLst>
                                    <p:set>
                                      <p:cBhvr>
                                        <p:cTn dur="1" fill="hold" id="29">
                                          <p:stCondLst>
                                            <p:cond delay="0"/>
                                          </p:stCondLst>
                                        </p:cTn>
                                        <p:tgtEl>
                                          <p:spTgt spid="1048757"/>
                                        </p:tgtEl>
                                        <p:attrNameLst>
                                          <p:attrName>style.visibility</p:attrName>
                                        </p:attrNameLst>
                                      </p:cBhvr>
                                      <p:to>
                                        <p:strVal val="visible"/>
                                      </p:to>
                                    </p:set>
                                    <p:animEffect transition="in" filter="blinds(horizontal)">
                                      <p:cBhvr>
                                        <p:cTn dur="500" id="30"/>
                                        <p:tgtEl>
                                          <p:spTgt spid="1048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7" grpId="0" uiExpand="0" build="whole"/>
    </p:bldLst>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588" name=""/>
          <p:cNvSpPr/>
          <p:nvPr>
            <p:ph type="title" sz="full" idx="0"/>
          </p:nvPr>
        </p:nvSpPr>
        <p:spPr>
          <a:xfrm rot="0">
            <a:off x="457200" y="152400"/>
            <a:ext cx="8229600" cy="639762"/>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lvl="0"/>
            <a:r>
              <a:rPr altLang="en-US" b="1" sz="3200" lang="en-US"/>
              <a:t>Frame of Reference</a:t>
            </a:r>
          </a:p>
        </p:txBody>
      </p:sp>
      <p:sp>
        <p:nvSpPr>
          <p:cNvPr id="1048589" name=""/>
          <p:cNvSpPr/>
          <p:nvPr>
            <p:ph sz="full" idx="1"/>
          </p:nvPr>
        </p:nvSpPr>
        <p:spPr>
          <a:xfrm rot="0">
            <a:off x="152400" y="838200"/>
            <a:ext cx="8686800" cy="12192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algn="just" lvl="0">
              <a:buFontTx/>
              <a:buNone/>
            </a:pPr>
            <a:r>
              <a:rPr altLang="en-US" sz="2400" lang="en-US"/>
              <a:t>    A system of coordinate axes which defines the position of a particle in two-or three-dimensional space is called frame of reference.</a:t>
            </a:r>
          </a:p>
        </p:txBody>
      </p:sp>
      <p:sp>
        <p:nvSpPr>
          <p:cNvPr id="1048590" name=""/>
          <p:cNvSpPr txBox="1"/>
          <p:nvPr/>
        </p:nvSpPr>
        <p:spPr>
          <a:xfrm rot="0">
            <a:off x="228600" y="5181600"/>
            <a:ext cx="43434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indent="-342900" lvl="0" marL="342900">
              <a:spcBef>
                <a:spcPct val="20000"/>
              </a:spcBef>
            </a:pPr>
            <a:r>
              <a:rPr altLang="en-US" sz="2400" lang="zh-CN"/>
              <a:t>Inertial Frame of Reference</a:t>
            </a:r>
          </a:p>
        </p:txBody>
      </p:sp>
      <p:cxnSp>
        <p:nvCxnSpPr>
          <p:cNvPr id="3145728" name=""/>
          <p:cNvCxnSpPr>
            <a:cxnSpLocks/>
          </p:cNvCxnSpPr>
          <p:nvPr/>
        </p:nvCxnSpPr>
        <p:spPr>
          <a:xfrm rot="0" flipH="1">
            <a:off x="2133600" y="4191000"/>
            <a:ext cx="2362200" cy="838200"/>
          </a:xfrm>
          <a:prstGeom prst="straightConnector1"/>
          <a:noFill/>
          <a:ln w="9525" cap="flat" cmpd="sng">
            <a:solidFill>
              <a:srgbClr val="B6DCDF">
                <a:alpha val="100000"/>
              </a:srgbClr>
            </a:solidFill>
            <a:prstDash val="solid"/>
            <a:miter/>
            <a:tailEnd type="arrow" w="med" len="med"/>
          </a:ln>
        </p:spPr>
      </p:cxnSp>
      <p:cxnSp>
        <p:nvCxnSpPr>
          <p:cNvPr id="3145729" name=""/>
          <p:cNvCxnSpPr>
            <a:cxnSpLocks/>
          </p:cNvCxnSpPr>
          <p:nvPr/>
        </p:nvCxnSpPr>
        <p:spPr>
          <a:xfrm rot="0">
            <a:off x="4495800" y="4191000"/>
            <a:ext cx="2362200" cy="762000"/>
          </a:xfrm>
          <a:prstGeom prst="straightConnector1"/>
          <a:noFill/>
          <a:ln w="9525" cap="flat" cmpd="sng">
            <a:solidFill>
              <a:srgbClr val="B6DCDF">
                <a:alpha val="100000"/>
              </a:srgbClr>
            </a:solidFill>
            <a:prstDash val="solid"/>
            <a:miter/>
            <a:tailEnd type="arrow" w="med" len="med"/>
          </a:ln>
        </p:spPr>
      </p:cxnSp>
      <p:sp>
        <p:nvSpPr>
          <p:cNvPr id="1048591" name=""/>
          <p:cNvSpPr txBox="1"/>
          <p:nvPr/>
        </p:nvSpPr>
        <p:spPr>
          <a:xfrm rot="0">
            <a:off x="4572000" y="5181600"/>
            <a:ext cx="5334000" cy="7620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indent="-342900" lvl="0" marL="342900">
              <a:spcBef>
                <a:spcPct val="20000"/>
              </a:spcBef>
            </a:pPr>
            <a:r>
              <a:rPr altLang="en-US" sz="2400" lang="zh-CN"/>
              <a:t>Non-inertial Frame of Reference</a:t>
            </a:r>
          </a:p>
        </p:txBody>
      </p:sp>
      <p:sp>
        <p:nvSpPr>
          <p:cNvPr id="1048592" name=""/>
          <p:cNvSpPr txBox="1"/>
          <p:nvPr/>
        </p:nvSpPr>
        <p:spPr>
          <a:xfrm rot="0">
            <a:off x="152400" y="2362200"/>
            <a:ext cx="8686800" cy="1219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indent="-342900" lvl="0" marL="342900">
              <a:spcBef>
                <a:spcPct val="20000"/>
              </a:spcBef>
            </a:pPr>
            <a:r>
              <a:rPr altLang="en-US" sz="2400" lang="zh-CN"/>
              <a:t>    All motion is relative and in each case a frame of reference is part of the description of the motion</a:t>
            </a:r>
          </a:p>
        </p:txBody>
      </p:sp>
      <p:sp>
        <p:nvSpPr>
          <p:cNvPr id="1048593" name=""/>
          <p:cNvSpPr txBox="1"/>
          <p:nvPr/>
        </p:nvSpPr>
        <p:spPr>
          <a:xfrm rot="0">
            <a:off x="152400" y="3429000"/>
            <a:ext cx="8686800" cy="1219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indent="-342900" lvl="0" marL="342900">
              <a:spcBef>
                <a:spcPct val="20000"/>
              </a:spcBef>
            </a:pPr>
            <a:r>
              <a:rPr altLang="en-US" sz="2400" lang="zh-CN"/>
              <a:t>    There is no universal frame of reference that can be used everywhere.</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592"/>
                                        </p:tgtEl>
                                        <p:attrNameLst>
                                          <p:attrName>style.visibility</p:attrName>
                                        </p:attrNameLst>
                                      </p:cBhvr>
                                      <p:to>
                                        <p:strVal val="visible"/>
                                      </p:to>
                                    </p:set>
                                    <p:animEffect transition="in" filter="blinds(horizontal)">
                                      <p:cBhvr>
                                        <p:cTn dur="500" id="7"/>
                                        <p:tgtEl>
                                          <p:spTgt spid="1048592"/>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593"/>
                                        </p:tgtEl>
                                        <p:attrNameLst>
                                          <p:attrName>style.visibility</p:attrName>
                                        </p:attrNameLst>
                                      </p:cBhvr>
                                      <p:to>
                                        <p:strVal val="visible"/>
                                      </p:to>
                                    </p:set>
                                    <p:animEffect transition="in" filter="blinds(horizontal)">
                                      <p:cBhvr>
                                        <p:cTn dur="500" id="12"/>
                                        <p:tgtEl>
                                          <p:spTgt spid="1048593"/>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3145728"/>
                                        </p:tgtEl>
                                        <p:attrNameLst>
                                          <p:attrName>style.visibility</p:attrName>
                                        </p:attrNameLst>
                                      </p:cBhvr>
                                      <p:to>
                                        <p:strVal val="visible"/>
                                      </p:to>
                                    </p:set>
                                    <p:animEffect transition="in" filter="blinds(horizontal)">
                                      <p:cBhvr>
                                        <p:cTn dur="500" id="17"/>
                                        <p:tgtEl>
                                          <p:spTgt spid="3145728"/>
                                        </p:tgtEl>
                                      </p:cBhvr>
                                    </p:animEffect>
                                  </p:childTnLst>
                                </p:cTn>
                              </p:par>
                              <p:par>
                                <p:cTn fill="hold" id="18" nodeType="withEffect" presetClass="entr" presetID="3" presetSubtype="10">
                                  <p:stCondLst>
                                    <p:cond delay="0"/>
                                  </p:stCondLst>
                                  <p:childTnLst>
                                    <p:set>
                                      <p:cBhvr>
                                        <p:cTn dur="1" fill="hold" id="19">
                                          <p:stCondLst>
                                            <p:cond delay="0"/>
                                          </p:stCondLst>
                                        </p:cTn>
                                        <p:tgtEl>
                                          <p:spTgt spid="3145729"/>
                                        </p:tgtEl>
                                        <p:attrNameLst>
                                          <p:attrName>style.visibility</p:attrName>
                                        </p:attrNameLst>
                                      </p:cBhvr>
                                      <p:to>
                                        <p:strVal val="visible"/>
                                      </p:to>
                                    </p:set>
                                    <p:animEffect transition="in" filter="blinds(horizontal)">
                                      <p:cBhvr>
                                        <p:cTn dur="500" id="20"/>
                                        <p:tgtEl>
                                          <p:spTgt spid="3145729"/>
                                        </p:tgtEl>
                                      </p:cBhvr>
                                    </p:animEffect>
                                  </p:childTnLst>
                                </p:cTn>
                              </p:par>
                              <p:par>
                                <p:cTn fill="hold" grpId="0" id="21" nodeType="withEffect" presetClass="entr" presetID="3" presetSubtype="10">
                                  <p:stCondLst>
                                    <p:cond delay="0"/>
                                  </p:stCondLst>
                                  <p:childTnLst>
                                    <p:set>
                                      <p:cBhvr>
                                        <p:cTn dur="1" fill="hold" id="22">
                                          <p:stCondLst>
                                            <p:cond delay="0"/>
                                          </p:stCondLst>
                                        </p:cTn>
                                        <p:tgtEl>
                                          <p:spTgt spid="1048591"/>
                                        </p:tgtEl>
                                        <p:attrNameLst>
                                          <p:attrName>style.visibility</p:attrName>
                                        </p:attrNameLst>
                                      </p:cBhvr>
                                      <p:to>
                                        <p:strVal val="visible"/>
                                      </p:to>
                                    </p:set>
                                    <p:animEffect transition="in" filter="blinds(horizontal)">
                                      <p:cBhvr>
                                        <p:cTn dur="500" id="23"/>
                                        <p:tgtEl>
                                          <p:spTgt spid="1048591"/>
                                        </p:tgtEl>
                                      </p:cBhvr>
                                    </p:animEffect>
                                  </p:childTnLst>
                                </p:cTn>
                              </p:par>
                              <p:par>
                                <p:cTn fill="hold" grpId="0" id="24" nodeType="withEffect" presetClass="entr" presetID="3" presetSubtype="10">
                                  <p:stCondLst>
                                    <p:cond delay="0"/>
                                  </p:stCondLst>
                                  <p:childTnLst>
                                    <p:set>
                                      <p:cBhvr>
                                        <p:cTn dur="1" fill="hold" id="25">
                                          <p:stCondLst>
                                            <p:cond delay="0"/>
                                          </p:stCondLst>
                                        </p:cTn>
                                        <p:tgtEl>
                                          <p:spTgt spid="1048590"/>
                                        </p:tgtEl>
                                        <p:attrNameLst>
                                          <p:attrName>style.visibility</p:attrName>
                                        </p:attrNameLst>
                                      </p:cBhvr>
                                      <p:to>
                                        <p:strVal val="visible"/>
                                      </p:to>
                                    </p:set>
                                    <p:animEffect transition="in" filter="blinds(horizontal)">
                                      <p:cBhvr>
                                        <p:cTn dur="500" id="26"/>
                                        <p:tgtEl>
                                          <p:spTgt spid="1048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0" grpId="0" uiExpand="0" build="whole"/>
      <p:bldP spid="1048591" grpId="0" uiExpand="0" build="whole"/>
      <p:bldP spid="1048592" grpId="0" uiExpand="0" build="whole"/>
      <p:bldP spid="1048593" grpId="0" uiExpand="0" build="whole"/>
    </p:bldLst>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96" name=""/>
        <p:cNvGrpSpPr/>
        <p:nvPr/>
      </p:nvGrpSpPr>
      <p:grpSpPr>
        <a:xfrm rot="0">
          <a:off x="0" y="0"/>
          <a:ext cx="0" cy="0"/>
          <a:chOff x="0" y="0"/>
          <a:chExt cx="0" cy="0"/>
        </a:xfrm>
      </p:grpSpPr>
      <p:sp>
        <p:nvSpPr>
          <p:cNvPr id="1048758" name=""/>
          <p:cNvSpPr/>
          <p:nvPr>
            <p:ph type="title" sz="full" idx="0"/>
          </p:nvPr>
        </p:nvSpPr>
        <p:spPr>
          <a:xfrm rot="0">
            <a:off x="685800" y="-152400"/>
            <a:ext cx="77724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eaLnBrk="1" hangingPunct="1" latinLnBrk="1" lvl="0"/>
            <a:r>
              <a:rPr altLang="en-US" b="1" sz="3200" lang="en-US"/>
              <a:t>Time Dilation</a:t>
            </a:r>
          </a:p>
        </p:txBody>
      </p:sp>
      <p:grpSp>
        <p:nvGrpSpPr>
          <p:cNvPr id="97" name=""/>
          <p:cNvGrpSpPr/>
          <p:nvPr/>
        </p:nvGrpSpPr>
        <p:grpSpPr>
          <a:xfrm rot="0">
            <a:off x="914400" y="914400"/>
            <a:ext cx="7924800" cy="4181475"/>
            <a:chOff x="914400" y="1304925"/>
            <a:chExt cx="7924800" cy="4181475"/>
          </a:xfrm>
        </p:grpSpPr>
        <p:sp>
          <p:nvSpPr>
            <p:cNvPr id="1048759" name=""/>
            <p:cNvSpPr/>
            <p:nvPr/>
          </p:nvSpPr>
          <p:spPr>
            <a:xfrm rot="0">
              <a:off x="2438400" y="3886200"/>
              <a:ext cx="1447800" cy="0"/>
            </a:xfrm>
            <a:prstGeom prst="line"/>
            <a:noFill/>
            <a:ln w="28575" cap="flat" cmpd="sng">
              <a:solidFill>
                <a:schemeClr val="dk1">
                  <a:alpha val="100000"/>
                </a:schemeClr>
              </a:solidFill>
              <a:prstDash val="solid"/>
              <a:miter/>
              <a:tailEnd type="triangle" w="med" len="med"/>
            </a:ln>
          </p:spPr>
        </p:sp>
        <p:sp>
          <p:nvSpPr>
            <p:cNvPr id="1048760" name=""/>
            <p:cNvSpPr/>
            <p:nvPr/>
          </p:nvSpPr>
          <p:spPr>
            <a:xfrm rot="0" flipV="1">
              <a:off x="2438400" y="1828800"/>
              <a:ext cx="0" cy="2057400"/>
            </a:xfrm>
            <a:prstGeom prst="line"/>
            <a:noFill/>
            <a:ln w="28575" cap="flat" cmpd="sng">
              <a:solidFill>
                <a:schemeClr val="dk1">
                  <a:alpha val="100000"/>
                </a:schemeClr>
              </a:solidFill>
              <a:prstDash val="solid"/>
              <a:miter/>
              <a:tailEnd type="triangle" w="med" len="med"/>
            </a:ln>
          </p:spPr>
        </p:sp>
        <p:sp>
          <p:nvSpPr>
            <p:cNvPr id="1048761" name=""/>
            <p:cNvSpPr/>
            <p:nvPr/>
          </p:nvSpPr>
          <p:spPr>
            <a:xfrm rot="0" flipV="1">
              <a:off x="4862513" y="1814513"/>
              <a:ext cx="0" cy="2076450"/>
            </a:xfrm>
            <a:prstGeom prst="line"/>
            <a:noFill/>
            <a:ln w="28575" cap="flat" cmpd="sng">
              <a:solidFill>
                <a:schemeClr val="accent2">
                  <a:alpha val="100000"/>
                </a:schemeClr>
              </a:solidFill>
              <a:prstDash val="solid"/>
              <a:miter/>
              <a:tailEnd type="triangle" w="med" len="med"/>
            </a:ln>
          </p:spPr>
        </p:sp>
        <p:sp>
          <p:nvSpPr>
            <p:cNvPr id="1048762" name=""/>
            <p:cNvSpPr/>
            <p:nvPr/>
          </p:nvSpPr>
          <p:spPr>
            <a:xfrm rot="0">
              <a:off x="4891088" y="2163763"/>
              <a:ext cx="990600" cy="0"/>
            </a:xfrm>
            <a:prstGeom prst="line"/>
            <a:noFill/>
            <a:ln w="38100" cap="flat" cmpd="sng">
              <a:solidFill>
                <a:schemeClr val="accent2">
                  <a:alpha val="100000"/>
                </a:schemeClr>
              </a:solidFill>
              <a:prstDash val="solid"/>
              <a:miter/>
              <a:tailEnd type="triangle" w="med" len="med"/>
            </a:ln>
          </p:spPr>
        </p:sp>
        <p:sp>
          <p:nvSpPr>
            <p:cNvPr id="1048763" name=""/>
            <p:cNvSpPr txBox="1"/>
            <p:nvPr/>
          </p:nvSpPr>
          <p:spPr>
            <a:xfrm rot="0">
              <a:off x="3835400" y="3587750"/>
              <a:ext cx="6858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x</a:t>
              </a:r>
            </a:p>
          </p:txBody>
        </p:sp>
        <p:sp>
          <p:nvSpPr>
            <p:cNvPr id="1048764" name=""/>
            <p:cNvSpPr txBox="1"/>
            <p:nvPr/>
          </p:nvSpPr>
          <p:spPr>
            <a:xfrm rot="0">
              <a:off x="8305800" y="3900487"/>
              <a:ext cx="5334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Arial" pitchFamily="0" charset="0"/>
                </a:rPr>
                <a:t>x</a:t>
              </a:r>
              <a:r>
                <a:rPr b="1" sz="2800" i="1">
                  <a:solidFill>
                    <a:schemeClr val="accent2"/>
                  </a:solidFill>
                  <a:ea typeface="Times New Roman" pitchFamily="18" charset="0"/>
                </a:rPr>
                <a:t>´</a:t>
              </a:r>
            </a:p>
          </p:txBody>
        </p:sp>
        <p:sp>
          <p:nvSpPr>
            <p:cNvPr id="1048765" name=""/>
            <p:cNvSpPr txBox="1"/>
            <p:nvPr/>
          </p:nvSpPr>
          <p:spPr>
            <a:xfrm rot="0">
              <a:off x="4694238" y="1304925"/>
              <a:ext cx="5334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Times New Roman" pitchFamily="18" charset="0"/>
                </a:rPr>
                <a:t>y´</a:t>
              </a:r>
            </a:p>
          </p:txBody>
        </p:sp>
        <p:sp>
          <p:nvSpPr>
            <p:cNvPr id="1048766" name=""/>
            <p:cNvSpPr txBox="1"/>
            <p:nvPr/>
          </p:nvSpPr>
          <p:spPr>
            <a:xfrm rot="0">
              <a:off x="2306638" y="1320800"/>
              <a:ext cx="5334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y</a:t>
              </a:r>
            </a:p>
          </p:txBody>
        </p:sp>
        <p:sp>
          <p:nvSpPr>
            <p:cNvPr id="1048767" name=""/>
            <p:cNvSpPr txBox="1"/>
            <p:nvPr/>
          </p:nvSpPr>
          <p:spPr>
            <a:xfrm rot="0">
              <a:off x="5843588" y="1898650"/>
              <a:ext cx="6858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Arial" pitchFamily="0" charset="0"/>
                </a:rPr>
                <a:t>v</a:t>
              </a:r>
            </a:p>
          </p:txBody>
        </p:sp>
        <p:sp>
          <p:nvSpPr>
            <p:cNvPr id="1048768" name=""/>
            <p:cNvSpPr txBox="1"/>
            <p:nvPr/>
          </p:nvSpPr>
          <p:spPr>
            <a:xfrm rot="0">
              <a:off x="2781300" y="1384300"/>
              <a:ext cx="6858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ea typeface="Arial" pitchFamily="0" charset="0"/>
                </a:rPr>
                <a:t>F</a:t>
              </a:r>
            </a:p>
          </p:txBody>
        </p:sp>
        <p:sp>
          <p:nvSpPr>
            <p:cNvPr id="1048769" name=""/>
            <p:cNvSpPr txBox="1"/>
            <p:nvPr/>
          </p:nvSpPr>
          <p:spPr>
            <a:xfrm rot="0">
              <a:off x="5257800" y="1371600"/>
              <a:ext cx="6858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solidFill>
                    <a:schemeClr val="accent2"/>
                  </a:solidFill>
                  <a:ea typeface="Arial" pitchFamily="0" charset="0"/>
                </a:rPr>
                <a:t>F</a:t>
              </a:r>
              <a:r>
                <a:rPr b="1" sz="2800">
                  <a:solidFill>
                    <a:schemeClr val="accent2"/>
                  </a:solidFill>
                  <a:ea typeface="Times New Roman" pitchFamily="18" charset="0"/>
                </a:rPr>
                <a:t>´</a:t>
              </a:r>
            </a:p>
          </p:txBody>
        </p:sp>
        <p:sp>
          <p:nvSpPr>
            <p:cNvPr id="1048770" name=""/>
            <p:cNvSpPr txBox="1"/>
            <p:nvPr/>
          </p:nvSpPr>
          <p:spPr>
            <a:xfrm rot="0">
              <a:off x="4344988" y="3768725"/>
              <a:ext cx="6096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solidFill>
                    <a:schemeClr val="accent2"/>
                  </a:solidFill>
                  <a:ea typeface="Arial" pitchFamily="0" charset="0"/>
                </a:rPr>
                <a:t>O</a:t>
              </a:r>
              <a:r>
                <a:rPr b="1" sz="2800">
                  <a:solidFill>
                    <a:schemeClr val="accent2"/>
                  </a:solidFill>
                  <a:ea typeface="Times New Roman" pitchFamily="18" charset="0"/>
                </a:rPr>
                <a:t>´</a:t>
              </a:r>
            </a:p>
          </p:txBody>
        </p:sp>
        <p:sp>
          <p:nvSpPr>
            <p:cNvPr id="1048771" name=""/>
            <p:cNvSpPr txBox="1"/>
            <p:nvPr/>
          </p:nvSpPr>
          <p:spPr>
            <a:xfrm rot="0">
              <a:off x="1936750" y="3690938"/>
              <a:ext cx="6096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ea typeface="Arial" pitchFamily="0" charset="0"/>
                </a:rPr>
                <a:t>O</a:t>
              </a:r>
            </a:p>
          </p:txBody>
        </p:sp>
        <p:sp>
          <p:nvSpPr>
            <p:cNvPr id="1048772" name=""/>
            <p:cNvSpPr/>
            <p:nvPr/>
          </p:nvSpPr>
          <p:spPr>
            <a:xfrm rot="0">
              <a:off x="4864100" y="3886200"/>
              <a:ext cx="3670300" cy="0"/>
            </a:xfrm>
            <a:prstGeom prst="line"/>
            <a:noFill/>
            <a:ln w="28575" cap="flat" cmpd="sng">
              <a:solidFill>
                <a:schemeClr val="accent2">
                  <a:alpha val="100000"/>
                </a:schemeClr>
              </a:solidFill>
              <a:prstDash val="solid"/>
              <a:miter/>
              <a:tailEnd type="triangle" w="med" len="med"/>
            </a:ln>
          </p:spPr>
        </p:sp>
        <p:cxnSp>
          <p:nvCxnSpPr>
            <p:cNvPr id="3145778" name=""/>
            <p:cNvCxnSpPr>
              <a:cxnSpLocks/>
            </p:cNvCxnSpPr>
            <p:nvPr/>
          </p:nvCxnSpPr>
          <p:spPr>
            <a:xfrm rot="0" flipH="1">
              <a:off x="1447800" y="3886200"/>
              <a:ext cx="990600" cy="1066800"/>
            </a:xfrm>
            <a:prstGeom prst="straightConnector1"/>
            <a:noFill/>
            <a:ln w="38100" cap="flat" cmpd="sng">
              <a:solidFill>
                <a:schemeClr val="dk1">
                  <a:alpha val="100000"/>
                </a:schemeClr>
              </a:solidFill>
              <a:prstDash val="solid"/>
              <a:miter/>
              <a:tailEnd type="arrow" w="med" len="med"/>
            </a:ln>
          </p:spPr>
        </p:cxnSp>
        <p:cxnSp>
          <p:nvCxnSpPr>
            <p:cNvPr id="3145779" name=""/>
            <p:cNvCxnSpPr>
              <a:cxnSpLocks/>
            </p:cNvCxnSpPr>
            <p:nvPr/>
          </p:nvCxnSpPr>
          <p:spPr>
            <a:xfrm rot="0" flipH="1">
              <a:off x="3865563" y="3886200"/>
              <a:ext cx="990600" cy="1066800"/>
            </a:xfrm>
            <a:prstGeom prst="straightConnector1"/>
            <a:noFill/>
            <a:ln w="38100" cap="flat" cmpd="sng">
              <a:solidFill>
                <a:srgbClr val="262673">
                  <a:alpha val="100000"/>
                </a:srgbClr>
              </a:solidFill>
              <a:prstDash val="solid"/>
              <a:miter/>
              <a:tailEnd type="arrow" w="med" len="med"/>
            </a:ln>
          </p:spPr>
        </p:cxnSp>
        <p:sp>
          <p:nvSpPr>
            <p:cNvPr id="1048773" name=""/>
            <p:cNvSpPr txBox="1"/>
            <p:nvPr/>
          </p:nvSpPr>
          <p:spPr>
            <a:xfrm rot="0">
              <a:off x="914400" y="4876800"/>
              <a:ext cx="914400"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Z</a:t>
              </a:r>
            </a:p>
          </p:txBody>
        </p:sp>
        <p:sp>
          <p:nvSpPr>
            <p:cNvPr id="1048774" name=""/>
            <p:cNvSpPr txBox="1"/>
            <p:nvPr/>
          </p:nvSpPr>
          <p:spPr>
            <a:xfrm rot="0">
              <a:off x="3429000" y="4876800"/>
              <a:ext cx="914400"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rgbClr val="262673"/>
                  </a:solidFill>
                </a:rPr>
                <a:t>Z</a:t>
              </a:r>
              <a:r>
                <a:rPr b="1" sz="2400" i="1">
                  <a:ea typeface="Times New Roman" pitchFamily="18" charset="0"/>
                </a:rPr>
                <a:t>´ </a:t>
              </a:r>
            </a:p>
          </p:txBody>
        </p:sp>
        <p:sp>
          <p:nvSpPr>
            <p:cNvPr id="1048775" name=""/>
            <p:cNvSpPr txBox="1"/>
            <p:nvPr/>
          </p:nvSpPr>
          <p:spPr>
            <a:xfrm rot="0">
              <a:off x="4495800" y="3733800"/>
              <a:ext cx="3810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i="1" lang="zh-CN">
                  <a:ea typeface="Times New Roman" pitchFamily="18" charset="0"/>
                </a:rPr>
                <a:t>´</a:t>
              </a:r>
            </a:p>
          </p:txBody>
        </p:sp>
      </p:grpSp>
      <p:sp>
        <p:nvSpPr>
          <p:cNvPr id="1048776" name=""/>
          <p:cNvSpPr txBox="1"/>
          <p:nvPr/>
        </p:nvSpPr>
        <p:spPr>
          <a:xfrm rot="0">
            <a:off x="6705600" y="1905000"/>
            <a:ext cx="2209800" cy="523875"/>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ea typeface="Arial" pitchFamily="0" charset="0"/>
              </a:rPr>
              <a:t>P </a:t>
            </a:r>
            <a:r>
              <a:rPr sz="2800">
                <a:ea typeface="Arial" pitchFamily="0" charset="0"/>
              </a:rPr>
              <a:t>(x</a:t>
            </a:r>
            <a:r>
              <a:rPr sz="2800">
                <a:ea typeface="Times New Roman" pitchFamily="18" charset="0"/>
              </a:rPr>
              <a:t>´,y´,z´)</a:t>
            </a:r>
          </a:p>
        </p:txBody>
      </p:sp>
      <p:sp>
        <p:nvSpPr>
          <p:cNvPr id="1048777" name=""/>
          <p:cNvSpPr txBox="1"/>
          <p:nvPr/>
        </p:nvSpPr>
        <p:spPr>
          <a:xfrm rot="0">
            <a:off x="-76200" y="51816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Imagine a gun is placed at point P in the frame F’</a:t>
            </a:r>
          </a:p>
        </p:txBody>
      </p:sp>
      <p:sp>
        <p:nvSpPr>
          <p:cNvPr id="1048778" name=""/>
          <p:cNvSpPr txBox="1"/>
          <p:nvPr/>
        </p:nvSpPr>
        <p:spPr>
          <a:xfrm rot="0">
            <a:off x="-76200" y="5715000"/>
            <a:ext cx="8991600" cy="838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Suppose the gun fires two shots at time intervals t</a:t>
            </a:r>
            <a:r>
              <a:rPr baseline="30000" sz="2400"/>
              <a:t>’</a:t>
            </a:r>
            <a:r>
              <a:rPr baseline="-25000" sz="2400"/>
              <a:t>1</a:t>
            </a:r>
            <a:r>
              <a:rPr sz="2400"/>
              <a:t> and t</a:t>
            </a:r>
            <a:r>
              <a:rPr baseline="30000" sz="2400"/>
              <a:t>’</a:t>
            </a:r>
            <a:r>
              <a:rPr baseline="-25000" sz="2400"/>
              <a:t>2</a:t>
            </a:r>
            <a:r>
              <a:rPr sz="2400"/>
              <a:t> measured by observer O’ in the frame F’</a:t>
            </a:r>
          </a:p>
        </p:txBody>
      </p:sp>
    </p:spTree>
  </p:cSld>
  <p:clrMapOvr>
    <a:masterClrMapping/>
  </p:clrMapOvr>
  <p:transition xmlns:p14="http://schemas.microsoft.com/office/powerpoint/2010/main" spd="fast" advClick="1">
    <p:cut thruBlk="0"/>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77"/>
                                        </p:tgtEl>
                                        <p:attrNameLst>
                                          <p:attrName>style.visibility</p:attrName>
                                        </p:attrNameLst>
                                      </p:cBhvr>
                                      <p:to>
                                        <p:strVal val="visible"/>
                                      </p:to>
                                    </p:set>
                                    <p:animEffect transition="in" filter="blinds(horizontal)">
                                      <p:cBhvr>
                                        <p:cTn dur="500" id="7"/>
                                        <p:tgtEl>
                                          <p:spTgt spid="1048777"/>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8776"/>
                                        </p:tgtEl>
                                        <p:attrNameLst>
                                          <p:attrName>style.visibility</p:attrName>
                                        </p:attrNameLst>
                                      </p:cBhvr>
                                      <p:to>
                                        <p:strVal val="visible"/>
                                      </p:to>
                                    </p:set>
                                    <p:animEffect transition="in" filter="blinds(horizontal)">
                                      <p:cBhvr>
                                        <p:cTn dur="500" id="10"/>
                                        <p:tgtEl>
                                          <p:spTgt spid="1048776"/>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3" presetSubtype="10">
                                  <p:stCondLst>
                                    <p:cond delay="0"/>
                                  </p:stCondLst>
                                  <p:childTnLst>
                                    <p:set>
                                      <p:cBhvr>
                                        <p:cTn dur="1" fill="hold" id="14">
                                          <p:stCondLst>
                                            <p:cond delay="0"/>
                                          </p:stCondLst>
                                        </p:cTn>
                                        <p:tgtEl>
                                          <p:spTgt spid="1048778"/>
                                        </p:tgtEl>
                                        <p:attrNameLst>
                                          <p:attrName>style.visibility</p:attrName>
                                        </p:attrNameLst>
                                      </p:cBhvr>
                                      <p:to>
                                        <p:strVal val="visible"/>
                                      </p:to>
                                    </p:set>
                                    <p:animEffect transition="in" filter="blinds(horizontal)">
                                      <p:cBhvr>
                                        <p:cTn dur="500" id="15"/>
                                        <p:tgtEl>
                                          <p:spTgt spid="1048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6" grpId="0" uiExpand="0" build="whole"/>
      <p:bldP spid="1048777" grpId="0" uiExpand="0" build="whole"/>
      <p:bldP spid="1048778" grpId="0" uiExpand="0" build="whole"/>
    </p:bldLst>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98" name=""/>
        <p:cNvGrpSpPr/>
        <p:nvPr/>
      </p:nvGrpSpPr>
      <p:grpSpPr>
        <a:xfrm rot="0">
          <a:off x="0" y="0"/>
          <a:ext cx="0" cy="0"/>
          <a:chOff x="0" y="0"/>
          <a:chExt cx="0" cy="0"/>
        </a:xfrm>
      </p:grpSpPr>
      <p:sp>
        <p:nvSpPr>
          <p:cNvPr id="1048779" name=""/>
          <p:cNvSpPr txBox="1"/>
          <p:nvPr/>
        </p:nvSpPr>
        <p:spPr>
          <a:xfrm rot="0">
            <a:off x="-76200" y="152400"/>
            <a:ext cx="8991600" cy="1219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The time interval  ( t</a:t>
            </a:r>
            <a:r>
              <a:rPr baseline="30000" sz="2400"/>
              <a:t>’</a:t>
            </a:r>
            <a:r>
              <a:rPr baseline="-25000" sz="2400"/>
              <a:t>2</a:t>
            </a:r>
            <a:r>
              <a:rPr sz="2400"/>
              <a:t> - t</a:t>
            </a:r>
            <a:r>
              <a:rPr baseline="30000" sz="2400"/>
              <a:t>’</a:t>
            </a:r>
            <a:r>
              <a:rPr baseline="-25000" sz="2400"/>
              <a:t>1</a:t>
            </a:r>
            <a:r>
              <a:rPr sz="2400"/>
              <a:t> ) of two shots measured by the clock  at rest in moving frame F’ is called proper time interval and is given by</a:t>
            </a:r>
          </a:p>
        </p:txBody>
      </p:sp>
      <p:pic>
        <p:nvPicPr>
          <p:cNvPr id="2097195" name=""/>
          <p:cNvPicPr>
            <a:picLocks/>
          </p:cNvPicPr>
          <p:nvPr/>
        </p:nvPicPr>
        <p:blipFill>
          <a:blip xmlns:r="http://schemas.openxmlformats.org/officeDocument/2006/relationships" r:embed="rId1"/>
          <a:srcRect l="0" t="0" r="0" b="0"/>
          <a:stretch>
            <a:fillRect/>
          </a:stretch>
        </p:blipFill>
        <p:spPr>
          <a:xfrm rot="0">
            <a:off x="3194050" y="1279525"/>
            <a:ext cx="1603375" cy="633412"/>
          </a:xfrm>
          <a:prstGeom prst="rect"/>
          <a:noFill/>
          <a:ln w="3175" cap="flat" cmpd="sng">
            <a:solidFill>
              <a:srgbClr val="FFFFFF">
                <a:alpha val="100000"/>
              </a:srgbClr>
            </a:solidFill>
            <a:prstDash val="solid"/>
            <a:miter/>
          </a:ln>
        </p:spPr>
      </p:pic>
      <p:sp>
        <p:nvSpPr>
          <p:cNvPr id="1048780" name=""/>
          <p:cNvSpPr txBox="1"/>
          <p:nvPr/>
        </p:nvSpPr>
        <p:spPr>
          <a:xfrm rot="0">
            <a:off x="76200" y="1905000"/>
            <a:ext cx="8991600" cy="914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In the frame F, the observer O, which is at rest, observes these shots at different times t</a:t>
            </a:r>
            <a:r>
              <a:rPr baseline="-25000" sz="2400"/>
              <a:t>1</a:t>
            </a:r>
            <a:r>
              <a:rPr sz="2400"/>
              <a:t> and t</a:t>
            </a:r>
            <a:r>
              <a:rPr baseline="-25000" sz="2400"/>
              <a:t>2</a:t>
            </a:r>
            <a:r>
              <a:rPr sz="2400"/>
              <a:t> The time interval is given by</a:t>
            </a:r>
          </a:p>
        </p:txBody>
      </p:sp>
      <p:pic>
        <p:nvPicPr>
          <p:cNvPr id="2097196" name=""/>
          <p:cNvPicPr>
            <a:picLocks/>
          </p:cNvPicPr>
          <p:nvPr/>
        </p:nvPicPr>
        <p:blipFill>
          <a:blip xmlns:r="http://schemas.openxmlformats.org/officeDocument/2006/relationships" r:embed="rId2"/>
          <a:srcRect l="0" t="0" r="0" b="0"/>
          <a:stretch>
            <a:fillRect/>
          </a:stretch>
        </p:blipFill>
        <p:spPr>
          <a:xfrm rot="0">
            <a:off x="3325812" y="2786062"/>
            <a:ext cx="1503362" cy="566737"/>
          </a:xfrm>
          <a:prstGeom prst="rect"/>
          <a:noFill/>
          <a:ln w="3175" cap="flat" cmpd="sng">
            <a:solidFill>
              <a:srgbClr val="FFFFFF">
                <a:alpha val="100000"/>
              </a:srgbClr>
            </a:solidFill>
            <a:prstDash val="solid"/>
            <a:miter/>
          </a:ln>
        </p:spPr>
      </p:pic>
      <p:sp>
        <p:nvSpPr>
          <p:cNvPr id="1048781" name=""/>
          <p:cNvSpPr txBox="1"/>
          <p:nvPr/>
        </p:nvSpPr>
        <p:spPr>
          <a:xfrm rot="0">
            <a:off x="0" y="3352800"/>
            <a:ext cx="8991600" cy="914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As the motion is relative, we can assume that F is moving with velocity –v along positive x-axis relative to F’</a:t>
            </a:r>
          </a:p>
        </p:txBody>
      </p:sp>
      <p:sp>
        <p:nvSpPr>
          <p:cNvPr id="1048782" name=""/>
          <p:cNvSpPr txBox="1"/>
          <p:nvPr/>
        </p:nvSpPr>
        <p:spPr>
          <a:xfrm rot="0">
            <a:off x="0" y="44196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From inverse Lorentz transformation equations</a:t>
            </a:r>
          </a:p>
        </p:txBody>
      </p:sp>
      <p:pic>
        <p:nvPicPr>
          <p:cNvPr id="2097197" name=""/>
          <p:cNvPicPr>
            <a:picLocks/>
          </p:cNvPicPr>
          <p:nvPr/>
        </p:nvPicPr>
        <p:blipFill>
          <a:blip xmlns:r="http://schemas.openxmlformats.org/officeDocument/2006/relationships" r:embed="rId3"/>
          <a:srcRect l="0" t="0" r="0" b="0"/>
          <a:stretch>
            <a:fillRect/>
          </a:stretch>
        </p:blipFill>
        <p:spPr>
          <a:xfrm rot="0">
            <a:off x="3549650" y="5100637"/>
            <a:ext cx="2470150" cy="1300162"/>
          </a:xfrm>
          <a:prstGeom prst="rect"/>
          <a:noFill/>
          <a:ln w="3175" cap="flat" cmpd="sng">
            <a:solidFill>
              <a:srgbClr val="FFFFFF">
                <a:alpha val="100000"/>
              </a:srgbClr>
            </a:solidFill>
            <a:prstDash val="solid"/>
            <a:miter/>
          </a:ln>
        </p:spPr>
      </p:pic>
      <p:sp>
        <p:nvSpPr>
          <p:cNvPr id="1048783" name=""/>
          <p:cNvSpPr txBox="1"/>
          <p:nvPr/>
        </p:nvSpPr>
        <p:spPr>
          <a:xfrm rot="0">
            <a:off x="6858000" y="54102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80"/>
                                        </p:tgtEl>
                                        <p:attrNameLst>
                                          <p:attrName>style.visibility</p:attrName>
                                        </p:attrNameLst>
                                      </p:cBhvr>
                                      <p:to>
                                        <p:strVal val="visible"/>
                                      </p:to>
                                    </p:set>
                                    <p:animEffect transition="in" filter="blinds(horizontal)">
                                      <p:cBhvr>
                                        <p:cTn dur="500" id="7"/>
                                        <p:tgtEl>
                                          <p:spTgt spid="1048780"/>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2097196"/>
                                        </p:tgtEl>
                                        <p:attrNameLst>
                                          <p:attrName>style.visibility</p:attrName>
                                        </p:attrNameLst>
                                      </p:cBhvr>
                                      <p:to>
                                        <p:strVal val="visible"/>
                                      </p:to>
                                    </p:set>
                                    <p:animEffect transition="in" filter="blinds(horizontal)">
                                      <p:cBhvr>
                                        <p:cTn dur="500" id="12"/>
                                        <p:tgtEl>
                                          <p:spTgt spid="2097196"/>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81"/>
                                        </p:tgtEl>
                                        <p:attrNameLst>
                                          <p:attrName>style.visibility</p:attrName>
                                        </p:attrNameLst>
                                      </p:cBhvr>
                                      <p:to>
                                        <p:strVal val="visible"/>
                                      </p:to>
                                    </p:set>
                                    <p:animEffect transition="in" filter="blinds(horizontal)">
                                      <p:cBhvr>
                                        <p:cTn dur="500" id="17"/>
                                        <p:tgtEl>
                                          <p:spTgt spid="1048781"/>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82"/>
                                        </p:tgtEl>
                                        <p:attrNameLst>
                                          <p:attrName>style.visibility</p:attrName>
                                        </p:attrNameLst>
                                      </p:cBhvr>
                                      <p:to>
                                        <p:strVal val="visible"/>
                                      </p:to>
                                    </p:set>
                                    <p:animEffect transition="in" filter="blinds(horizontal)">
                                      <p:cBhvr>
                                        <p:cTn dur="500" id="22"/>
                                        <p:tgtEl>
                                          <p:spTgt spid="1048782"/>
                                        </p:tgtEl>
                                      </p:cBhvr>
                                    </p:animEffect>
                                  </p:childTnLst>
                                </p:cTn>
                              </p:par>
                              <p:par>
                                <p:cTn fill="hold" id="23" nodeType="withEffect" presetClass="entr" presetID="3" presetSubtype="10">
                                  <p:stCondLst>
                                    <p:cond delay="0"/>
                                  </p:stCondLst>
                                  <p:childTnLst>
                                    <p:set>
                                      <p:cBhvr>
                                        <p:cTn dur="1" fill="hold" id="24">
                                          <p:stCondLst>
                                            <p:cond delay="0"/>
                                          </p:stCondLst>
                                        </p:cTn>
                                        <p:tgtEl>
                                          <p:spTgt spid="2097197"/>
                                        </p:tgtEl>
                                        <p:attrNameLst>
                                          <p:attrName>style.visibility</p:attrName>
                                        </p:attrNameLst>
                                      </p:cBhvr>
                                      <p:to>
                                        <p:strVal val="visible"/>
                                      </p:to>
                                    </p:set>
                                    <p:animEffect transition="in" filter="blinds(horizontal)">
                                      <p:cBhvr>
                                        <p:cTn dur="500" id="25"/>
                                        <p:tgtEl>
                                          <p:spTgt spid="2097197"/>
                                        </p:tgtEl>
                                      </p:cBhvr>
                                    </p:animEffect>
                                  </p:childTnLst>
                                </p:cTn>
                              </p:par>
                              <p:par>
                                <p:cTn fill="hold" grpId="0" id="26" nodeType="withEffect" presetClass="entr" presetID="3" presetSubtype="10">
                                  <p:stCondLst>
                                    <p:cond delay="0"/>
                                  </p:stCondLst>
                                  <p:childTnLst>
                                    <p:set>
                                      <p:cBhvr>
                                        <p:cTn dur="1" fill="hold" id="27">
                                          <p:stCondLst>
                                            <p:cond delay="0"/>
                                          </p:stCondLst>
                                        </p:cTn>
                                        <p:tgtEl>
                                          <p:spTgt spid="1048783"/>
                                        </p:tgtEl>
                                        <p:attrNameLst>
                                          <p:attrName>style.visibility</p:attrName>
                                        </p:attrNameLst>
                                      </p:cBhvr>
                                      <p:to>
                                        <p:strVal val="visible"/>
                                      </p:to>
                                    </p:set>
                                    <p:animEffect transition="in" filter="blinds(horizontal)">
                                      <p:cBhvr>
                                        <p:cTn dur="500" id="28"/>
                                        <p:tgtEl>
                                          <p:spTgt spid="1048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0" grpId="0" uiExpand="0" build="whole"/>
      <p:bldP spid="1048781" grpId="0" uiExpand="0" build="whole"/>
      <p:bldP spid="1048782" grpId="0" uiExpand="0" build="whole"/>
      <p:bldP spid="1048783" grpId="0" uiExpand="0" build="whole"/>
    </p:bldLst>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99" name=""/>
        <p:cNvGrpSpPr/>
        <p:nvPr/>
      </p:nvGrpSpPr>
      <p:grpSpPr>
        <a:xfrm rot="0">
          <a:off x="0" y="0"/>
          <a:ext cx="0" cy="0"/>
          <a:chOff x="0" y="0"/>
          <a:chExt cx="0" cy="0"/>
        </a:xfrm>
      </p:grpSpPr>
      <p:pic>
        <p:nvPicPr>
          <p:cNvPr id="2097198" name=""/>
          <p:cNvPicPr>
            <a:picLocks/>
          </p:cNvPicPr>
          <p:nvPr/>
        </p:nvPicPr>
        <p:blipFill>
          <a:blip xmlns:r="http://schemas.openxmlformats.org/officeDocument/2006/relationships" r:embed="rId1"/>
          <a:srcRect l="0" t="0" r="0" b="0"/>
          <a:stretch>
            <a:fillRect/>
          </a:stretch>
        </p:blipFill>
        <p:spPr>
          <a:xfrm rot="0">
            <a:off x="2438400" y="228600"/>
            <a:ext cx="2536825" cy="1300162"/>
          </a:xfrm>
          <a:prstGeom prst="rect"/>
          <a:noFill/>
          <a:ln w="3175" cap="flat" cmpd="sng">
            <a:solidFill>
              <a:srgbClr val="FFFFFF">
                <a:alpha val="100000"/>
              </a:srgbClr>
            </a:solidFill>
            <a:prstDash val="solid"/>
            <a:miter/>
          </a:ln>
        </p:spPr>
      </p:pic>
      <p:sp>
        <p:nvSpPr>
          <p:cNvPr id="1048784" name=""/>
          <p:cNvSpPr txBox="1"/>
          <p:nvPr/>
        </p:nvSpPr>
        <p:spPr>
          <a:xfrm rot="0">
            <a:off x="7086600" y="5334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(ii)</a:t>
            </a:r>
          </a:p>
        </p:txBody>
      </p:sp>
      <p:sp>
        <p:nvSpPr>
          <p:cNvPr id="1048785" name=""/>
          <p:cNvSpPr txBox="1"/>
          <p:nvPr/>
        </p:nvSpPr>
        <p:spPr>
          <a:xfrm rot="0">
            <a:off x="0" y="1600200"/>
            <a:ext cx="54864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Using (i) and (ii)</a:t>
            </a:r>
          </a:p>
        </p:txBody>
      </p:sp>
      <p:pic>
        <p:nvPicPr>
          <p:cNvPr id="2097199" name=""/>
          <p:cNvPicPr>
            <a:picLocks/>
          </p:cNvPicPr>
          <p:nvPr/>
        </p:nvPicPr>
        <p:blipFill>
          <a:blip xmlns:r="http://schemas.openxmlformats.org/officeDocument/2006/relationships" r:embed="rId2"/>
          <a:srcRect l="0" t="0" r="0" b="0"/>
          <a:stretch>
            <a:fillRect/>
          </a:stretch>
        </p:blipFill>
        <p:spPr>
          <a:xfrm rot="0">
            <a:off x="3200400" y="2057400"/>
            <a:ext cx="1503362" cy="566737"/>
          </a:xfrm>
          <a:prstGeom prst="rect"/>
          <a:noFill/>
          <a:ln w="3175" cap="flat" cmpd="sng">
            <a:solidFill>
              <a:srgbClr val="FFFFFF">
                <a:alpha val="100000"/>
              </a:srgbClr>
            </a:solidFill>
            <a:prstDash val="solid"/>
            <a:miter/>
          </a:ln>
        </p:spPr>
      </p:pic>
      <p:pic>
        <p:nvPicPr>
          <p:cNvPr id="2097200" name=""/>
          <p:cNvPicPr>
            <a:picLocks/>
          </p:cNvPicPr>
          <p:nvPr/>
        </p:nvPicPr>
        <p:blipFill>
          <a:blip xmlns:r="http://schemas.openxmlformats.org/officeDocument/2006/relationships" r:embed="rId3"/>
          <a:srcRect l="0" t="0" r="0" b="0"/>
          <a:stretch>
            <a:fillRect/>
          </a:stretch>
        </p:blipFill>
        <p:spPr>
          <a:xfrm rot="0">
            <a:off x="1230312" y="2814637"/>
            <a:ext cx="2503487" cy="1300162"/>
          </a:xfrm>
          <a:prstGeom prst="rect"/>
          <a:noFill/>
          <a:ln w="3175" cap="flat" cmpd="sng">
            <a:solidFill>
              <a:srgbClr val="FFFFFF">
                <a:alpha val="100000"/>
              </a:srgbClr>
            </a:solidFill>
            <a:prstDash val="solid"/>
            <a:miter/>
          </a:ln>
        </p:spPr>
      </p:pic>
      <p:pic>
        <p:nvPicPr>
          <p:cNvPr id="2097201" name=""/>
          <p:cNvPicPr>
            <a:picLocks/>
          </p:cNvPicPr>
          <p:nvPr/>
        </p:nvPicPr>
        <p:blipFill>
          <a:blip xmlns:r="http://schemas.openxmlformats.org/officeDocument/2006/relationships" r:embed="rId4"/>
          <a:srcRect l="0" t="0" r="0" b="0"/>
          <a:stretch>
            <a:fillRect/>
          </a:stretch>
        </p:blipFill>
        <p:spPr>
          <a:xfrm rot="0">
            <a:off x="5403850" y="2852737"/>
            <a:ext cx="2368550" cy="1233487"/>
          </a:xfrm>
          <a:prstGeom prst="rect"/>
          <a:noFill/>
          <a:ln w="3175" cap="flat" cmpd="sng">
            <a:solidFill>
              <a:srgbClr val="FFFFFF">
                <a:alpha val="100000"/>
              </a:srgbClr>
            </a:solidFill>
            <a:prstDash val="solid"/>
            <a:miter/>
          </a:ln>
        </p:spPr>
      </p:pic>
      <p:pic>
        <p:nvPicPr>
          <p:cNvPr id="2097202" name=""/>
          <p:cNvPicPr>
            <a:picLocks/>
          </p:cNvPicPr>
          <p:nvPr/>
        </p:nvPicPr>
        <p:blipFill>
          <a:blip xmlns:r="http://schemas.openxmlformats.org/officeDocument/2006/relationships" r:embed="rId5"/>
          <a:srcRect l="0" t="0" r="0" b="0"/>
          <a:stretch>
            <a:fillRect/>
          </a:stretch>
        </p:blipFill>
        <p:spPr>
          <a:xfrm rot="0">
            <a:off x="2173287" y="4419600"/>
            <a:ext cx="1370012" cy="600075"/>
          </a:xfrm>
          <a:prstGeom prst="rect"/>
          <a:noFill/>
          <a:ln w="3175" cap="flat" cmpd="sng">
            <a:solidFill>
              <a:srgbClr val="FFFFFF">
                <a:alpha val="100000"/>
              </a:srgbClr>
            </a:solidFill>
            <a:prstDash val="solid"/>
            <a:miter/>
          </a:ln>
        </p:spPr>
      </p:pic>
      <p:sp>
        <p:nvSpPr>
          <p:cNvPr id="1048786" name=""/>
          <p:cNvSpPr txBox="1"/>
          <p:nvPr/>
        </p:nvSpPr>
        <p:spPr>
          <a:xfrm rot="0">
            <a:off x="4191000" y="31242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or</a:t>
            </a:r>
          </a:p>
        </p:txBody>
      </p:sp>
      <p:sp>
        <p:nvSpPr>
          <p:cNvPr id="1048787" name=""/>
          <p:cNvSpPr txBox="1"/>
          <p:nvPr/>
        </p:nvSpPr>
        <p:spPr>
          <a:xfrm rot="0">
            <a:off x="-76200" y="5029200"/>
            <a:ext cx="8991600" cy="10668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Thus the time interval  appears to be lengthened by a factor</a:t>
            </a:r>
          </a:p>
          <a:p>
            <a:pPr algn="just" eaLnBrk="1" hangingPunct="1" indent="-342900" latinLnBrk="1" lvl="0" marL="342900">
              <a:spcBef>
                <a:spcPct val="20000"/>
              </a:spcBef>
            </a:pPr>
            <a:r>
              <a:rPr altLang="en-US" sz="2400" lang="zh-CN"/>
              <a:t>                                which is observed by the observer O in</a:t>
            </a:r>
          </a:p>
        </p:txBody>
      </p:sp>
      <p:pic>
        <p:nvPicPr>
          <p:cNvPr id="2097203" name=""/>
          <p:cNvPicPr>
            <a:picLocks/>
          </p:cNvPicPr>
          <p:nvPr/>
        </p:nvPicPr>
        <p:blipFill>
          <a:blip xmlns:r="http://schemas.openxmlformats.org/officeDocument/2006/relationships" r:embed="rId6"/>
          <a:srcRect l="0" t="0" r="0" b="0"/>
          <a:stretch>
            <a:fillRect/>
          </a:stretch>
        </p:blipFill>
        <p:spPr>
          <a:xfrm rot="0">
            <a:off x="533400" y="5362575"/>
            <a:ext cx="2101850" cy="733425"/>
          </a:xfrm>
          <a:prstGeom prst="rect"/>
          <a:noFill/>
          <a:ln w="3175" cap="flat" cmpd="sng">
            <a:solidFill>
              <a:srgbClr val="FFFFFF">
                <a:alpha val="100000"/>
              </a:srgbClr>
            </a:solidFill>
            <a:prstDash val="solid"/>
            <a:miter/>
          </a:ln>
        </p:spPr>
      </p:pic>
      <p:sp>
        <p:nvSpPr>
          <p:cNvPr id="1048788" name=""/>
          <p:cNvSpPr/>
          <p:nvPr/>
        </p:nvSpPr>
        <p:spPr>
          <a:xfrm rot="0">
            <a:off x="152400" y="6096000"/>
            <a:ext cx="5094287" cy="461962"/>
          </a:xfrm>
          <a:prstGeom prst="rect"/>
          <a:noFill/>
          <a:ln>
            <a:noFill/>
          </a:ln>
        </p:spPr>
        <p:txBody>
          <a:bodyPr bIns="45720" lIns="91440" rIns="91440" tIns="45720" wrap="none">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r>
              <a:rPr altLang="en-US" sz="2400" lang="zh-CN"/>
              <a:t> frame F. This is called time dilation.</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199"/>
                                        </p:tgtEl>
                                        <p:attrNameLst>
                                          <p:attrName>style.visibility</p:attrName>
                                        </p:attrNameLst>
                                      </p:cBhvr>
                                      <p:to>
                                        <p:strVal val="visible"/>
                                      </p:to>
                                    </p:set>
                                    <p:animEffect transition="in" filter="blinds(horizontal)">
                                      <p:cBhvr>
                                        <p:cTn dur="500" id="7"/>
                                        <p:tgtEl>
                                          <p:spTgt spid="2097199"/>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8785"/>
                                        </p:tgtEl>
                                        <p:attrNameLst>
                                          <p:attrName>style.visibility</p:attrName>
                                        </p:attrNameLst>
                                      </p:cBhvr>
                                      <p:to>
                                        <p:strVal val="visible"/>
                                      </p:to>
                                    </p:set>
                                    <p:animEffect transition="in" filter="blinds(horizontal)">
                                      <p:cBhvr>
                                        <p:cTn dur="500" id="10"/>
                                        <p:tgtEl>
                                          <p:spTgt spid="1048785"/>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2097200"/>
                                        </p:tgtEl>
                                        <p:attrNameLst>
                                          <p:attrName>style.visibility</p:attrName>
                                        </p:attrNameLst>
                                      </p:cBhvr>
                                      <p:to>
                                        <p:strVal val="visible"/>
                                      </p:to>
                                    </p:set>
                                    <p:animEffect transition="in" filter="blinds(horizontal)">
                                      <p:cBhvr>
                                        <p:cTn dur="500" id="15"/>
                                        <p:tgtEl>
                                          <p:spTgt spid="2097200"/>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grpId="0" id="18" nodeType="clickEffect" presetClass="entr" presetID="3" presetSubtype="10">
                                  <p:stCondLst>
                                    <p:cond delay="0"/>
                                  </p:stCondLst>
                                  <p:childTnLst>
                                    <p:set>
                                      <p:cBhvr>
                                        <p:cTn dur="1" fill="hold" id="19">
                                          <p:stCondLst>
                                            <p:cond delay="0"/>
                                          </p:stCondLst>
                                        </p:cTn>
                                        <p:tgtEl>
                                          <p:spTgt spid="1048786"/>
                                        </p:tgtEl>
                                        <p:attrNameLst>
                                          <p:attrName>style.visibility</p:attrName>
                                        </p:attrNameLst>
                                      </p:cBhvr>
                                      <p:to>
                                        <p:strVal val="visible"/>
                                      </p:to>
                                    </p:set>
                                    <p:animEffect transition="in" filter="blinds(horizontal)">
                                      <p:cBhvr>
                                        <p:cTn dur="500" id="20"/>
                                        <p:tgtEl>
                                          <p:spTgt spid="1048786"/>
                                        </p:tgtEl>
                                      </p:cBhvr>
                                    </p:animEffect>
                                  </p:childTnLst>
                                </p:cTn>
                              </p:par>
                              <p:par>
                                <p:cTn fill="hold" id="21" nodeType="withEffect" presetClass="entr" presetID="3" presetSubtype="10">
                                  <p:stCondLst>
                                    <p:cond delay="0"/>
                                  </p:stCondLst>
                                  <p:childTnLst>
                                    <p:set>
                                      <p:cBhvr>
                                        <p:cTn dur="1" fill="hold" id="22">
                                          <p:stCondLst>
                                            <p:cond delay="0"/>
                                          </p:stCondLst>
                                        </p:cTn>
                                        <p:tgtEl>
                                          <p:spTgt spid="2097201"/>
                                        </p:tgtEl>
                                        <p:attrNameLst>
                                          <p:attrName>style.visibility</p:attrName>
                                        </p:attrNameLst>
                                      </p:cBhvr>
                                      <p:to>
                                        <p:strVal val="visible"/>
                                      </p:to>
                                    </p:set>
                                    <p:animEffect transition="in" filter="blinds(horizontal)">
                                      <p:cBhvr>
                                        <p:cTn dur="500" id="23"/>
                                        <p:tgtEl>
                                          <p:spTgt spid="2097201"/>
                                        </p:tgtEl>
                                      </p:cBhvr>
                                    </p:animEffect>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3" presetSubtype="10">
                                  <p:stCondLst>
                                    <p:cond delay="0"/>
                                  </p:stCondLst>
                                  <p:childTnLst>
                                    <p:set>
                                      <p:cBhvr>
                                        <p:cTn dur="1" fill="hold" id="27">
                                          <p:stCondLst>
                                            <p:cond delay="0"/>
                                          </p:stCondLst>
                                        </p:cTn>
                                        <p:tgtEl>
                                          <p:spTgt spid="2097202"/>
                                        </p:tgtEl>
                                        <p:attrNameLst>
                                          <p:attrName>style.visibility</p:attrName>
                                        </p:attrNameLst>
                                      </p:cBhvr>
                                      <p:to>
                                        <p:strVal val="visible"/>
                                      </p:to>
                                    </p:set>
                                    <p:animEffect transition="in" filter="blinds(horizontal)">
                                      <p:cBhvr>
                                        <p:cTn dur="500" id="28"/>
                                        <p:tgtEl>
                                          <p:spTgt spid="2097202"/>
                                        </p:tgtEl>
                                      </p:cBhvr>
                                    </p:animEffect>
                                  </p:childTnLst>
                                </p:cTn>
                              </p:par>
                            </p:childTnLst>
                          </p:cTn>
                        </p:par>
                      </p:childTnLst>
                    </p:cTn>
                  </p:par>
                  <p:par>
                    <p:cTn fill="hold" id="29" nodeType="clickPar">
                      <p:stCondLst>
                        <p:cond delay="indefinite"/>
                      </p:stCondLst>
                      <p:childTnLst>
                        <p:par>
                          <p:cTn fill="hold" id="30" nodeType="withGroup">
                            <p:stCondLst>
                              <p:cond delay="0"/>
                            </p:stCondLst>
                            <p:childTnLst>
                              <p:par>
                                <p:cTn fill="hold" grpId="0" id="31" nodeType="clickEffect" presetClass="entr" presetID="3" presetSubtype="10">
                                  <p:stCondLst>
                                    <p:cond delay="0"/>
                                  </p:stCondLst>
                                  <p:childTnLst>
                                    <p:set>
                                      <p:cBhvr>
                                        <p:cTn dur="1" fill="hold" id="32">
                                          <p:stCondLst>
                                            <p:cond delay="0"/>
                                          </p:stCondLst>
                                        </p:cTn>
                                        <p:tgtEl>
                                          <p:spTgt spid="1048787"/>
                                        </p:tgtEl>
                                        <p:attrNameLst>
                                          <p:attrName>style.visibility</p:attrName>
                                        </p:attrNameLst>
                                      </p:cBhvr>
                                      <p:to>
                                        <p:strVal val="visible"/>
                                      </p:to>
                                    </p:set>
                                    <p:animEffect transition="in" filter="blinds(horizontal)">
                                      <p:cBhvr>
                                        <p:cTn dur="500" id="33"/>
                                        <p:tgtEl>
                                          <p:spTgt spid="1048787"/>
                                        </p:tgtEl>
                                      </p:cBhvr>
                                    </p:animEffect>
                                  </p:childTnLst>
                                </p:cTn>
                              </p:par>
                              <p:par>
                                <p:cTn fill="hold" id="34" nodeType="withEffect" presetClass="entr" presetID="3" presetSubtype="10">
                                  <p:stCondLst>
                                    <p:cond delay="0"/>
                                  </p:stCondLst>
                                  <p:childTnLst>
                                    <p:set>
                                      <p:cBhvr>
                                        <p:cTn dur="1" fill="hold" id="35">
                                          <p:stCondLst>
                                            <p:cond delay="0"/>
                                          </p:stCondLst>
                                        </p:cTn>
                                        <p:tgtEl>
                                          <p:spTgt spid="2097203"/>
                                        </p:tgtEl>
                                        <p:attrNameLst>
                                          <p:attrName>style.visibility</p:attrName>
                                        </p:attrNameLst>
                                      </p:cBhvr>
                                      <p:to>
                                        <p:strVal val="visible"/>
                                      </p:to>
                                    </p:set>
                                    <p:animEffect transition="in" filter="blinds(horizontal)">
                                      <p:cBhvr>
                                        <p:cTn dur="500" id="36"/>
                                        <p:tgtEl>
                                          <p:spTgt spid="2097203"/>
                                        </p:tgtEl>
                                      </p:cBhvr>
                                    </p:animEffect>
                                  </p:childTnLst>
                                </p:cTn>
                              </p:par>
                              <p:par>
                                <p:cTn fill="hold" grpId="0" id="37" nodeType="withEffect" presetClass="entr" presetID="3" presetSubtype="10">
                                  <p:stCondLst>
                                    <p:cond delay="0"/>
                                  </p:stCondLst>
                                  <p:childTnLst>
                                    <p:set>
                                      <p:cBhvr>
                                        <p:cTn dur="1" fill="hold" id="38">
                                          <p:stCondLst>
                                            <p:cond delay="0"/>
                                          </p:stCondLst>
                                        </p:cTn>
                                        <p:tgtEl>
                                          <p:spTgt spid="1048788"/>
                                        </p:tgtEl>
                                        <p:attrNameLst>
                                          <p:attrName>style.visibility</p:attrName>
                                        </p:attrNameLst>
                                      </p:cBhvr>
                                      <p:to>
                                        <p:strVal val="visible"/>
                                      </p:to>
                                    </p:set>
                                    <p:animEffect transition="in" filter="blinds(horizontal)">
                                      <p:cBhvr>
                                        <p:cTn dur="500" id="39"/>
                                        <p:tgtEl>
                                          <p:spTgt spid="104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5" grpId="0" uiExpand="0" build="whole"/>
      <p:bldP spid="1048786" grpId="0" uiExpand="0" build="whole"/>
      <p:bldP spid="1048787" grpId="0" uiExpand="0" build="whole"/>
      <p:bldP spid="1048788" grpId="0" uiExpand="0" build="whole"/>
    </p:bldLst>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00" name=""/>
        <p:cNvGrpSpPr/>
        <p:nvPr/>
      </p:nvGrpSpPr>
      <p:grpSpPr>
        <a:xfrm rot="0">
          <a:off x="0" y="0"/>
          <a:ext cx="0" cy="0"/>
          <a:chOff x="0" y="0"/>
          <a:chExt cx="0" cy="0"/>
        </a:xfrm>
      </p:grpSpPr>
      <p:sp>
        <p:nvSpPr>
          <p:cNvPr id="1048789" name=""/>
          <p:cNvSpPr/>
          <p:nvPr>
            <p:ph type="title" sz="full" idx="0"/>
          </p:nvPr>
        </p:nvSpPr>
        <p:spPr>
          <a:xfrm rot="0">
            <a:off x="685800" y="-152400"/>
            <a:ext cx="77724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eaLnBrk="1" hangingPunct="1" latinLnBrk="1" lvl="0"/>
            <a:r>
              <a:rPr altLang="en-US" b="1" sz="3200" lang="en-US"/>
              <a:t>Velocities Addition</a:t>
            </a:r>
          </a:p>
        </p:txBody>
      </p:sp>
      <p:grpSp>
        <p:nvGrpSpPr>
          <p:cNvPr id="101" name=""/>
          <p:cNvGrpSpPr/>
          <p:nvPr/>
        </p:nvGrpSpPr>
        <p:grpSpPr>
          <a:xfrm rot="0">
            <a:off x="914400" y="914400"/>
            <a:ext cx="7924800" cy="4181475"/>
            <a:chOff x="914400" y="1304925"/>
            <a:chExt cx="7924800" cy="4181475"/>
          </a:xfrm>
        </p:grpSpPr>
        <p:sp>
          <p:nvSpPr>
            <p:cNvPr id="1048790" name=""/>
            <p:cNvSpPr/>
            <p:nvPr/>
          </p:nvSpPr>
          <p:spPr>
            <a:xfrm rot="0">
              <a:off x="2438400" y="3886200"/>
              <a:ext cx="1447800" cy="0"/>
            </a:xfrm>
            <a:prstGeom prst="line"/>
            <a:noFill/>
            <a:ln w="28575" cap="flat" cmpd="sng">
              <a:solidFill>
                <a:schemeClr val="dk1">
                  <a:alpha val="100000"/>
                </a:schemeClr>
              </a:solidFill>
              <a:prstDash val="solid"/>
              <a:miter/>
              <a:tailEnd type="triangle" w="med" len="med"/>
            </a:ln>
          </p:spPr>
        </p:sp>
        <p:sp>
          <p:nvSpPr>
            <p:cNvPr id="1048791" name=""/>
            <p:cNvSpPr/>
            <p:nvPr/>
          </p:nvSpPr>
          <p:spPr>
            <a:xfrm rot="0" flipV="1">
              <a:off x="2438400" y="1828800"/>
              <a:ext cx="0" cy="2057400"/>
            </a:xfrm>
            <a:prstGeom prst="line"/>
            <a:noFill/>
            <a:ln w="28575" cap="flat" cmpd="sng">
              <a:solidFill>
                <a:schemeClr val="dk1">
                  <a:alpha val="100000"/>
                </a:schemeClr>
              </a:solidFill>
              <a:prstDash val="solid"/>
              <a:miter/>
              <a:tailEnd type="triangle" w="med" len="med"/>
            </a:ln>
          </p:spPr>
        </p:sp>
        <p:sp>
          <p:nvSpPr>
            <p:cNvPr id="1048792" name=""/>
            <p:cNvSpPr/>
            <p:nvPr/>
          </p:nvSpPr>
          <p:spPr>
            <a:xfrm rot="0" flipV="1">
              <a:off x="4862513" y="1814513"/>
              <a:ext cx="0" cy="2076450"/>
            </a:xfrm>
            <a:prstGeom prst="line"/>
            <a:noFill/>
            <a:ln w="28575" cap="flat" cmpd="sng">
              <a:solidFill>
                <a:schemeClr val="accent2">
                  <a:alpha val="100000"/>
                </a:schemeClr>
              </a:solidFill>
              <a:prstDash val="solid"/>
              <a:miter/>
              <a:tailEnd type="triangle" w="med" len="med"/>
            </a:ln>
          </p:spPr>
        </p:sp>
        <p:sp>
          <p:nvSpPr>
            <p:cNvPr id="1048793" name=""/>
            <p:cNvSpPr/>
            <p:nvPr/>
          </p:nvSpPr>
          <p:spPr>
            <a:xfrm rot="0">
              <a:off x="4891088" y="2163763"/>
              <a:ext cx="990600" cy="0"/>
            </a:xfrm>
            <a:prstGeom prst="line"/>
            <a:noFill/>
            <a:ln w="38100" cap="flat" cmpd="sng">
              <a:solidFill>
                <a:schemeClr val="accent2">
                  <a:alpha val="100000"/>
                </a:schemeClr>
              </a:solidFill>
              <a:prstDash val="solid"/>
              <a:miter/>
              <a:tailEnd type="triangle" w="med" len="med"/>
            </a:ln>
          </p:spPr>
        </p:sp>
        <p:sp>
          <p:nvSpPr>
            <p:cNvPr id="1048794" name=""/>
            <p:cNvSpPr txBox="1"/>
            <p:nvPr/>
          </p:nvSpPr>
          <p:spPr>
            <a:xfrm rot="0">
              <a:off x="3835400" y="3587750"/>
              <a:ext cx="6858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x</a:t>
              </a:r>
            </a:p>
          </p:txBody>
        </p:sp>
        <p:sp>
          <p:nvSpPr>
            <p:cNvPr id="1048795" name=""/>
            <p:cNvSpPr txBox="1"/>
            <p:nvPr/>
          </p:nvSpPr>
          <p:spPr>
            <a:xfrm rot="0">
              <a:off x="8305800" y="3900487"/>
              <a:ext cx="5334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Arial" pitchFamily="0" charset="0"/>
                </a:rPr>
                <a:t>x</a:t>
              </a:r>
              <a:r>
                <a:rPr b="1" sz="2800" i="1">
                  <a:solidFill>
                    <a:schemeClr val="accent2"/>
                  </a:solidFill>
                  <a:ea typeface="Times New Roman" pitchFamily="18" charset="0"/>
                </a:rPr>
                <a:t>´</a:t>
              </a:r>
            </a:p>
          </p:txBody>
        </p:sp>
        <p:sp>
          <p:nvSpPr>
            <p:cNvPr id="1048796" name=""/>
            <p:cNvSpPr txBox="1"/>
            <p:nvPr/>
          </p:nvSpPr>
          <p:spPr>
            <a:xfrm rot="0">
              <a:off x="4694238" y="1304925"/>
              <a:ext cx="5334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Times New Roman" pitchFamily="18" charset="0"/>
                </a:rPr>
                <a:t>y´</a:t>
              </a:r>
            </a:p>
          </p:txBody>
        </p:sp>
        <p:sp>
          <p:nvSpPr>
            <p:cNvPr id="1048797" name=""/>
            <p:cNvSpPr txBox="1"/>
            <p:nvPr/>
          </p:nvSpPr>
          <p:spPr>
            <a:xfrm rot="0">
              <a:off x="2306638" y="1320800"/>
              <a:ext cx="5334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y</a:t>
              </a:r>
            </a:p>
          </p:txBody>
        </p:sp>
        <p:sp>
          <p:nvSpPr>
            <p:cNvPr id="1048798" name=""/>
            <p:cNvSpPr txBox="1"/>
            <p:nvPr/>
          </p:nvSpPr>
          <p:spPr>
            <a:xfrm rot="0">
              <a:off x="5843588" y="1898650"/>
              <a:ext cx="6858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Arial" pitchFamily="0" charset="0"/>
                </a:rPr>
                <a:t>v</a:t>
              </a:r>
            </a:p>
          </p:txBody>
        </p:sp>
        <p:sp>
          <p:nvSpPr>
            <p:cNvPr id="1048799" name=""/>
            <p:cNvSpPr txBox="1"/>
            <p:nvPr/>
          </p:nvSpPr>
          <p:spPr>
            <a:xfrm rot="0">
              <a:off x="2781300" y="1384300"/>
              <a:ext cx="6858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ea typeface="Arial" pitchFamily="0" charset="0"/>
                </a:rPr>
                <a:t>F</a:t>
              </a:r>
            </a:p>
          </p:txBody>
        </p:sp>
        <p:sp>
          <p:nvSpPr>
            <p:cNvPr id="1048800" name=""/>
            <p:cNvSpPr txBox="1"/>
            <p:nvPr/>
          </p:nvSpPr>
          <p:spPr>
            <a:xfrm rot="0">
              <a:off x="5257800" y="1371600"/>
              <a:ext cx="6858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solidFill>
                    <a:schemeClr val="accent2"/>
                  </a:solidFill>
                  <a:ea typeface="Arial" pitchFamily="0" charset="0"/>
                </a:rPr>
                <a:t>F</a:t>
              </a:r>
              <a:r>
                <a:rPr b="1" sz="2800">
                  <a:solidFill>
                    <a:schemeClr val="accent2"/>
                  </a:solidFill>
                  <a:ea typeface="Times New Roman" pitchFamily="18" charset="0"/>
                </a:rPr>
                <a:t>´</a:t>
              </a:r>
            </a:p>
          </p:txBody>
        </p:sp>
        <p:sp>
          <p:nvSpPr>
            <p:cNvPr id="1048801" name=""/>
            <p:cNvSpPr txBox="1"/>
            <p:nvPr/>
          </p:nvSpPr>
          <p:spPr>
            <a:xfrm rot="0">
              <a:off x="4344988" y="3768725"/>
              <a:ext cx="6096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solidFill>
                    <a:schemeClr val="accent2"/>
                  </a:solidFill>
                  <a:ea typeface="Arial" pitchFamily="0" charset="0"/>
                </a:rPr>
                <a:t>O</a:t>
              </a:r>
              <a:r>
                <a:rPr b="1" sz="2800">
                  <a:solidFill>
                    <a:schemeClr val="accent2"/>
                  </a:solidFill>
                  <a:ea typeface="Times New Roman" pitchFamily="18" charset="0"/>
                </a:rPr>
                <a:t>´</a:t>
              </a:r>
            </a:p>
          </p:txBody>
        </p:sp>
        <p:sp>
          <p:nvSpPr>
            <p:cNvPr id="1048802" name=""/>
            <p:cNvSpPr txBox="1"/>
            <p:nvPr/>
          </p:nvSpPr>
          <p:spPr>
            <a:xfrm rot="0">
              <a:off x="1936750" y="3690938"/>
              <a:ext cx="6096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ea typeface="Arial" pitchFamily="0" charset="0"/>
                </a:rPr>
                <a:t>O</a:t>
              </a:r>
            </a:p>
          </p:txBody>
        </p:sp>
        <p:sp>
          <p:nvSpPr>
            <p:cNvPr id="1048803" name=""/>
            <p:cNvSpPr/>
            <p:nvPr/>
          </p:nvSpPr>
          <p:spPr>
            <a:xfrm rot="0">
              <a:off x="4864100" y="3886200"/>
              <a:ext cx="3670300" cy="0"/>
            </a:xfrm>
            <a:prstGeom prst="line"/>
            <a:noFill/>
            <a:ln w="28575" cap="flat" cmpd="sng">
              <a:solidFill>
                <a:schemeClr val="accent2">
                  <a:alpha val="100000"/>
                </a:schemeClr>
              </a:solidFill>
              <a:prstDash val="solid"/>
              <a:miter/>
              <a:tailEnd type="triangle" w="med" len="med"/>
            </a:ln>
          </p:spPr>
        </p:sp>
        <p:cxnSp>
          <p:nvCxnSpPr>
            <p:cNvPr id="3145780" name=""/>
            <p:cNvCxnSpPr>
              <a:cxnSpLocks/>
            </p:cNvCxnSpPr>
            <p:nvPr/>
          </p:nvCxnSpPr>
          <p:spPr>
            <a:xfrm rot="0" flipH="1">
              <a:off x="1447800" y="3886200"/>
              <a:ext cx="990600" cy="1066800"/>
            </a:xfrm>
            <a:prstGeom prst="straightConnector1"/>
            <a:noFill/>
            <a:ln w="38100" cap="flat" cmpd="sng">
              <a:solidFill>
                <a:schemeClr val="dk1">
                  <a:alpha val="100000"/>
                </a:schemeClr>
              </a:solidFill>
              <a:prstDash val="solid"/>
              <a:miter/>
              <a:tailEnd type="arrow" w="med" len="med"/>
            </a:ln>
          </p:spPr>
        </p:cxnSp>
        <p:cxnSp>
          <p:nvCxnSpPr>
            <p:cNvPr id="3145781" name=""/>
            <p:cNvCxnSpPr>
              <a:cxnSpLocks/>
            </p:cNvCxnSpPr>
            <p:nvPr/>
          </p:nvCxnSpPr>
          <p:spPr>
            <a:xfrm rot="0" flipH="1">
              <a:off x="3865563" y="3886200"/>
              <a:ext cx="990600" cy="1066800"/>
            </a:xfrm>
            <a:prstGeom prst="straightConnector1"/>
            <a:noFill/>
            <a:ln w="38100" cap="flat" cmpd="sng">
              <a:solidFill>
                <a:srgbClr val="262673">
                  <a:alpha val="100000"/>
                </a:srgbClr>
              </a:solidFill>
              <a:prstDash val="solid"/>
              <a:miter/>
              <a:tailEnd type="arrow" w="med" len="med"/>
            </a:ln>
          </p:spPr>
        </p:cxnSp>
        <p:sp>
          <p:nvSpPr>
            <p:cNvPr id="1048804" name=""/>
            <p:cNvSpPr txBox="1"/>
            <p:nvPr/>
          </p:nvSpPr>
          <p:spPr>
            <a:xfrm rot="0">
              <a:off x="914400" y="4876800"/>
              <a:ext cx="914400"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Z</a:t>
              </a:r>
            </a:p>
          </p:txBody>
        </p:sp>
        <p:sp>
          <p:nvSpPr>
            <p:cNvPr id="1048805" name=""/>
            <p:cNvSpPr txBox="1"/>
            <p:nvPr/>
          </p:nvSpPr>
          <p:spPr>
            <a:xfrm rot="0">
              <a:off x="3429000" y="4876800"/>
              <a:ext cx="914400"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rgbClr val="262673"/>
                  </a:solidFill>
                </a:rPr>
                <a:t>Z</a:t>
              </a:r>
              <a:r>
                <a:rPr b="1" sz="2400" i="1">
                  <a:ea typeface="Times New Roman" pitchFamily="18" charset="0"/>
                </a:rPr>
                <a:t>´ </a:t>
              </a:r>
            </a:p>
          </p:txBody>
        </p:sp>
        <p:sp>
          <p:nvSpPr>
            <p:cNvPr id="1048806" name=""/>
            <p:cNvSpPr txBox="1"/>
            <p:nvPr/>
          </p:nvSpPr>
          <p:spPr>
            <a:xfrm rot="0">
              <a:off x="4495800" y="3733800"/>
              <a:ext cx="3810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i="1" lang="zh-CN">
                  <a:ea typeface="Times New Roman" pitchFamily="18" charset="0"/>
                </a:rPr>
                <a:t>´</a:t>
              </a:r>
            </a:p>
          </p:txBody>
        </p:sp>
      </p:grpSp>
      <p:sp>
        <p:nvSpPr>
          <p:cNvPr id="1048807" name=""/>
          <p:cNvSpPr txBox="1"/>
          <p:nvPr/>
        </p:nvSpPr>
        <p:spPr>
          <a:xfrm rot="0">
            <a:off x="6705600" y="1905000"/>
            <a:ext cx="2209800" cy="523875"/>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ea typeface="Arial" pitchFamily="0" charset="0"/>
              </a:rPr>
              <a:t>P </a:t>
            </a:r>
            <a:r>
              <a:rPr sz="2800">
                <a:ea typeface="Arial" pitchFamily="0" charset="0"/>
              </a:rPr>
              <a:t>(x</a:t>
            </a:r>
            <a:r>
              <a:rPr sz="2800">
                <a:ea typeface="Times New Roman" pitchFamily="18" charset="0"/>
              </a:rPr>
              <a:t>´,y´,z´)</a:t>
            </a:r>
          </a:p>
        </p:txBody>
      </p:sp>
      <p:sp>
        <p:nvSpPr>
          <p:cNvPr id="1048808" name=""/>
          <p:cNvSpPr txBox="1"/>
          <p:nvPr/>
        </p:nvSpPr>
        <p:spPr>
          <a:xfrm rot="0">
            <a:off x="-76200" y="5181600"/>
            <a:ext cx="8991600" cy="838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Let u and u’ be the velocities of the particle measured in frames F and F’</a:t>
            </a:r>
          </a:p>
        </p:txBody>
      </p:sp>
      <p:sp>
        <p:nvSpPr>
          <p:cNvPr id="1048809" name=""/>
          <p:cNvSpPr/>
          <p:nvPr/>
        </p:nvSpPr>
        <p:spPr>
          <a:xfrm rot="0">
            <a:off x="6553200" y="2133600"/>
            <a:ext cx="152400" cy="152400"/>
          </a:xfrm>
          <a:prstGeom prst="ellipse"/>
          <a:solidFill>
            <a:srgbClr val="FF0000"/>
          </a:solidFill>
          <a:ln w="25400" cap="flat" cmpd="sng">
            <a:solidFill>
              <a:srgbClr val="89A4A7">
                <a:alpha val="100000"/>
              </a:srgbClr>
            </a:solidFill>
            <a:prstDash val="solid"/>
            <a:miter/>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endParaRPr altLang="en-US" lang="zh-CN">
              <a:solidFill>
                <a:srgbClr val="FFFFFF"/>
              </a:solidFill>
            </a:endParaRPr>
          </a:p>
        </p:txBody>
      </p:sp>
    </p:spTree>
  </p:cSld>
  <p:clrMapOvr>
    <a:masterClrMapping/>
  </p:clrMapOvr>
  <p:transition xmlns:p14="http://schemas.microsoft.com/office/powerpoint/2010/main" spd="fast" advClick="1">
    <p:cut thruBlk="0"/>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809"/>
                                        </p:tgtEl>
                                        <p:attrNameLst>
                                          <p:attrName>style.visibility</p:attrName>
                                        </p:attrNameLst>
                                      </p:cBhvr>
                                      <p:to>
                                        <p:strVal val="visible"/>
                                      </p:to>
                                    </p:set>
                                    <p:animEffect transition="in" filter="blinds(horizontal)">
                                      <p:cBhvr>
                                        <p:cTn dur="500" id="7"/>
                                        <p:tgtEl>
                                          <p:spTgt spid="1048809"/>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8807"/>
                                        </p:tgtEl>
                                        <p:attrNameLst>
                                          <p:attrName>style.visibility</p:attrName>
                                        </p:attrNameLst>
                                      </p:cBhvr>
                                      <p:to>
                                        <p:strVal val="visible"/>
                                      </p:to>
                                    </p:set>
                                    <p:animEffect transition="in" filter="blinds(horizontal)">
                                      <p:cBhvr>
                                        <p:cTn dur="500" id="10"/>
                                        <p:tgtEl>
                                          <p:spTgt spid="1048807"/>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3" presetSubtype="10">
                                  <p:stCondLst>
                                    <p:cond delay="0"/>
                                  </p:stCondLst>
                                  <p:childTnLst>
                                    <p:set>
                                      <p:cBhvr>
                                        <p:cTn dur="1" fill="hold" id="14">
                                          <p:stCondLst>
                                            <p:cond delay="0"/>
                                          </p:stCondLst>
                                        </p:cTn>
                                        <p:tgtEl>
                                          <p:spTgt spid="1048808"/>
                                        </p:tgtEl>
                                        <p:attrNameLst>
                                          <p:attrName>style.visibility</p:attrName>
                                        </p:attrNameLst>
                                      </p:cBhvr>
                                      <p:to>
                                        <p:strVal val="visible"/>
                                      </p:to>
                                    </p:set>
                                    <p:animEffect transition="in" filter="blinds(horizontal)">
                                      <p:cBhvr>
                                        <p:cTn dur="500" id="15"/>
                                        <p:tgtEl>
                                          <p:spTgt spid="1048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7" grpId="0" uiExpand="0" build="whole"/>
      <p:bldP spid="1048808" grpId="0" uiExpand="0" build="whole"/>
      <p:bldP spid="1048809" grpId="0" uiExpand="0" build="whole"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02" name=""/>
        <p:cNvGrpSpPr/>
        <p:nvPr/>
      </p:nvGrpSpPr>
      <p:grpSpPr>
        <a:xfrm rot="0">
          <a:off x="0" y="0"/>
          <a:ext cx="0" cy="0"/>
          <a:chOff x="0" y="0"/>
          <a:chExt cx="0" cy="0"/>
        </a:xfrm>
      </p:grpSpPr>
      <p:sp>
        <p:nvSpPr>
          <p:cNvPr id="1048810" name=""/>
          <p:cNvSpPr txBox="1"/>
          <p:nvPr/>
        </p:nvSpPr>
        <p:spPr>
          <a:xfrm rot="0">
            <a:off x="-76200" y="2286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The velocity components are given as</a:t>
            </a:r>
          </a:p>
        </p:txBody>
      </p:sp>
      <p:pic>
        <p:nvPicPr>
          <p:cNvPr id="2097204" name=""/>
          <p:cNvPicPr>
            <a:picLocks/>
          </p:cNvPicPr>
          <p:nvPr/>
        </p:nvPicPr>
        <p:blipFill>
          <a:blip xmlns:r="http://schemas.openxmlformats.org/officeDocument/2006/relationships" r:embed="rId1"/>
          <a:srcRect l="0" t="0" r="0" b="0"/>
          <a:stretch>
            <a:fillRect/>
          </a:stretch>
        </p:blipFill>
        <p:spPr>
          <a:xfrm rot="0">
            <a:off x="990600" y="685800"/>
            <a:ext cx="1336675" cy="1033462"/>
          </a:xfrm>
          <a:prstGeom prst="rect"/>
          <a:noFill/>
          <a:ln w="3175" cap="flat" cmpd="sng">
            <a:solidFill>
              <a:srgbClr val="FFFFFF">
                <a:alpha val="100000"/>
              </a:srgbClr>
            </a:solidFill>
            <a:prstDash val="solid"/>
            <a:miter/>
          </a:ln>
        </p:spPr>
      </p:pic>
      <p:pic>
        <p:nvPicPr>
          <p:cNvPr id="2097205" name=""/>
          <p:cNvPicPr>
            <a:picLocks/>
          </p:cNvPicPr>
          <p:nvPr/>
        </p:nvPicPr>
        <p:blipFill>
          <a:blip xmlns:r="http://schemas.openxmlformats.org/officeDocument/2006/relationships" r:embed="rId2"/>
          <a:srcRect l="0" t="0" r="0" b="0"/>
          <a:stretch>
            <a:fillRect/>
          </a:stretch>
        </p:blipFill>
        <p:spPr>
          <a:xfrm rot="0">
            <a:off x="5292725" y="685800"/>
            <a:ext cx="1336675" cy="1033462"/>
          </a:xfrm>
          <a:prstGeom prst="rect"/>
          <a:noFill/>
          <a:ln w="3175" cap="flat" cmpd="sng">
            <a:solidFill>
              <a:srgbClr val="FFFFFF">
                <a:alpha val="100000"/>
              </a:srgbClr>
            </a:solidFill>
            <a:prstDash val="solid"/>
            <a:miter/>
          </a:ln>
        </p:spPr>
      </p:pic>
      <p:pic>
        <p:nvPicPr>
          <p:cNvPr id="2097206" name=""/>
          <p:cNvPicPr>
            <a:picLocks/>
          </p:cNvPicPr>
          <p:nvPr/>
        </p:nvPicPr>
        <p:blipFill>
          <a:blip xmlns:r="http://schemas.openxmlformats.org/officeDocument/2006/relationships" r:embed="rId3"/>
          <a:srcRect l="0" t="0" r="0" b="0"/>
          <a:stretch>
            <a:fillRect/>
          </a:stretch>
        </p:blipFill>
        <p:spPr>
          <a:xfrm rot="0">
            <a:off x="3143250" y="685800"/>
            <a:ext cx="1370012" cy="1033462"/>
          </a:xfrm>
          <a:prstGeom prst="rect"/>
          <a:noFill/>
          <a:ln w="3175" cap="flat" cmpd="sng">
            <a:solidFill>
              <a:srgbClr val="FFFFFF">
                <a:alpha val="100000"/>
              </a:srgbClr>
            </a:solidFill>
            <a:prstDash val="solid"/>
            <a:miter/>
          </a:ln>
        </p:spPr>
      </p:pic>
      <p:pic>
        <p:nvPicPr>
          <p:cNvPr id="2097207" name=""/>
          <p:cNvPicPr>
            <a:picLocks/>
          </p:cNvPicPr>
          <p:nvPr/>
        </p:nvPicPr>
        <p:blipFill>
          <a:blip xmlns:r="http://schemas.openxmlformats.org/officeDocument/2006/relationships" r:embed="rId4"/>
          <a:srcRect l="0" t="0" r="0" b="0"/>
          <a:stretch>
            <a:fillRect/>
          </a:stretch>
        </p:blipFill>
        <p:spPr>
          <a:xfrm rot="0">
            <a:off x="865187" y="1828800"/>
            <a:ext cx="1436687" cy="1100137"/>
          </a:xfrm>
          <a:prstGeom prst="rect"/>
          <a:noFill/>
          <a:ln w="3175" cap="flat" cmpd="sng">
            <a:solidFill>
              <a:srgbClr val="FFFFFF">
                <a:alpha val="100000"/>
              </a:srgbClr>
            </a:solidFill>
            <a:prstDash val="solid"/>
            <a:miter/>
          </a:ln>
        </p:spPr>
      </p:pic>
      <p:pic>
        <p:nvPicPr>
          <p:cNvPr id="2097208" name=""/>
          <p:cNvPicPr>
            <a:picLocks/>
          </p:cNvPicPr>
          <p:nvPr/>
        </p:nvPicPr>
        <p:blipFill>
          <a:blip xmlns:r="http://schemas.openxmlformats.org/officeDocument/2006/relationships" r:embed="rId5"/>
          <a:srcRect l="0" t="0" r="0" b="0"/>
          <a:stretch>
            <a:fillRect/>
          </a:stretch>
        </p:blipFill>
        <p:spPr>
          <a:xfrm rot="0">
            <a:off x="5056187" y="1828800"/>
            <a:ext cx="1403350" cy="1100137"/>
          </a:xfrm>
          <a:prstGeom prst="rect"/>
          <a:noFill/>
          <a:ln w="3175" cap="flat" cmpd="sng">
            <a:solidFill>
              <a:srgbClr val="FFFFFF">
                <a:alpha val="100000"/>
              </a:srgbClr>
            </a:solidFill>
            <a:prstDash val="solid"/>
            <a:miter/>
          </a:ln>
        </p:spPr>
      </p:pic>
      <p:pic>
        <p:nvPicPr>
          <p:cNvPr id="2097209" name=""/>
          <p:cNvPicPr>
            <a:picLocks/>
          </p:cNvPicPr>
          <p:nvPr/>
        </p:nvPicPr>
        <p:blipFill>
          <a:blip xmlns:r="http://schemas.openxmlformats.org/officeDocument/2006/relationships" r:embed="rId6"/>
          <a:srcRect l="0" t="0" r="0" b="0"/>
          <a:stretch>
            <a:fillRect/>
          </a:stretch>
        </p:blipFill>
        <p:spPr>
          <a:xfrm rot="0">
            <a:off x="2967037" y="1828800"/>
            <a:ext cx="1470025" cy="1100137"/>
          </a:xfrm>
          <a:prstGeom prst="rect"/>
          <a:noFill/>
          <a:ln w="3175" cap="flat" cmpd="sng">
            <a:solidFill>
              <a:srgbClr val="FFFFFF">
                <a:alpha val="100000"/>
              </a:srgbClr>
            </a:solidFill>
            <a:prstDash val="solid"/>
            <a:miter/>
          </a:ln>
        </p:spPr>
      </p:pic>
      <p:pic>
        <p:nvPicPr>
          <p:cNvPr id="2097210" name=""/>
          <p:cNvPicPr>
            <a:picLocks/>
          </p:cNvPicPr>
          <p:nvPr/>
        </p:nvPicPr>
        <p:blipFill>
          <a:blip xmlns:r="http://schemas.openxmlformats.org/officeDocument/2006/relationships" r:embed="rId7"/>
          <a:srcRect l="0" t="0" r="0" b="0"/>
          <a:stretch>
            <a:fillRect/>
          </a:stretch>
        </p:blipFill>
        <p:spPr>
          <a:xfrm rot="0">
            <a:off x="6934200" y="762000"/>
            <a:ext cx="608012" cy="2035175"/>
          </a:xfrm>
          <a:prstGeom prst="rect"/>
          <a:noFill/>
          <a:ln w="3175" cap="flat" cmpd="sng">
            <a:solidFill>
              <a:srgbClr val="FFFFFF">
                <a:alpha val="100000"/>
              </a:srgbClr>
            </a:solidFill>
            <a:prstDash val="solid"/>
            <a:miter/>
          </a:ln>
        </p:spPr>
      </p:pic>
      <p:sp>
        <p:nvSpPr>
          <p:cNvPr id="1048811" name=""/>
          <p:cNvSpPr txBox="1"/>
          <p:nvPr/>
        </p:nvSpPr>
        <p:spPr>
          <a:xfrm rot="0">
            <a:off x="7696200" y="15240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a:t>
            </a:r>
          </a:p>
        </p:txBody>
      </p:sp>
      <p:pic>
        <p:nvPicPr>
          <p:cNvPr id="2097211" name=""/>
          <p:cNvPicPr>
            <a:picLocks/>
          </p:cNvPicPr>
          <p:nvPr/>
        </p:nvPicPr>
        <p:blipFill>
          <a:blip xmlns:r="http://schemas.openxmlformats.org/officeDocument/2006/relationships" r:embed="rId8"/>
          <a:srcRect l="0" t="0" r="0" b="0"/>
          <a:stretch>
            <a:fillRect/>
          </a:stretch>
        </p:blipFill>
        <p:spPr>
          <a:xfrm rot="0">
            <a:off x="3649662" y="4953000"/>
            <a:ext cx="2370137" cy="1800225"/>
          </a:xfrm>
          <a:prstGeom prst="rect"/>
          <a:noFill/>
          <a:ln w="3175" cap="flat" cmpd="sng">
            <a:solidFill>
              <a:srgbClr val="FFFFFF">
                <a:alpha val="100000"/>
              </a:srgbClr>
            </a:solidFill>
            <a:prstDash val="solid"/>
            <a:miter/>
          </a:ln>
        </p:spPr>
      </p:pic>
      <p:pic>
        <p:nvPicPr>
          <p:cNvPr id="2097212" name=""/>
          <p:cNvPicPr>
            <a:picLocks/>
          </p:cNvPicPr>
          <p:nvPr/>
        </p:nvPicPr>
        <p:blipFill>
          <a:blip xmlns:r="http://schemas.openxmlformats.org/officeDocument/2006/relationships" r:embed="rId9"/>
          <a:srcRect l="0" t="0" r="0" b="0"/>
          <a:stretch>
            <a:fillRect/>
          </a:stretch>
        </p:blipFill>
        <p:spPr>
          <a:xfrm rot="0">
            <a:off x="4010025" y="4105275"/>
            <a:ext cx="1704975" cy="419100"/>
          </a:xfrm>
          <a:prstGeom prst="rect"/>
          <a:noFill/>
          <a:ln>
            <a:noFill/>
          </a:ln>
        </p:spPr>
      </p:pic>
      <p:pic>
        <p:nvPicPr>
          <p:cNvPr id="2097213" name=""/>
          <p:cNvPicPr>
            <a:picLocks/>
          </p:cNvPicPr>
          <p:nvPr/>
        </p:nvPicPr>
        <p:blipFill>
          <a:blip xmlns:r="http://schemas.openxmlformats.org/officeDocument/2006/relationships" r:embed="rId10"/>
          <a:srcRect l="0" t="0" r="0" b="0"/>
          <a:stretch>
            <a:fillRect/>
          </a:stretch>
        </p:blipFill>
        <p:spPr>
          <a:xfrm rot="0">
            <a:off x="6100762" y="4143375"/>
            <a:ext cx="1595437" cy="339725"/>
          </a:xfrm>
          <a:prstGeom prst="rect"/>
          <a:noFill/>
          <a:ln>
            <a:noFill/>
          </a:ln>
        </p:spPr>
      </p:pic>
      <p:pic>
        <p:nvPicPr>
          <p:cNvPr id="2097214" name=""/>
          <p:cNvPicPr>
            <a:picLocks/>
          </p:cNvPicPr>
          <p:nvPr/>
        </p:nvPicPr>
        <p:blipFill>
          <a:blip xmlns:r="http://schemas.openxmlformats.org/officeDocument/2006/relationships" r:embed="rId11"/>
          <a:srcRect l="0" t="0" r="0" b="0"/>
          <a:stretch>
            <a:fillRect/>
          </a:stretch>
        </p:blipFill>
        <p:spPr>
          <a:xfrm rot="0">
            <a:off x="1066800" y="3824287"/>
            <a:ext cx="2473325" cy="1233487"/>
          </a:xfrm>
          <a:prstGeom prst="rect"/>
          <a:noFill/>
          <a:ln w="3175" cap="flat" cmpd="sng">
            <a:solidFill>
              <a:srgbClr val="FFFFFF">
                <a:alpha val="100000"/>
              </a:srgbClr>
            </a:solidFill>
            <a:prstDash val="solid"/>
            <a:miter/>
          </a:ln>
        </p:spPr>
      </p:pic>
      <p:sp>
        <p:nvSpPr>
          <p:cNvPr id="1048812" name=""/>
          <p:cNvSpPr txBox="1"/>
          <p:nvPr/>
        </p:nvSpPr>
        <p:spPr>
          <a:xfrm rot="0">
            <a:off x="-76200" y="32004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From inverse Lorentz transformation</a:t>
            </a:r>
          </a:p>
        </p:txBody>
      </p:sp>
      <p:pic>
        <p:nvPicPr>
          <p:cNvPr id="2097215" name=""/>
          <p:cNvPicPr>
            <a:picLocks/>
          </p:cNvPicPr>
          <p:nvPr/>
        </p:nvPicPr>
        <p:blipFill>
          <a:blip xmlns:r="http://schemas.openxmlformats.org/officeDocument/2006/relationships" r:embed="rId7"/>
          <a:srcRect l="0" t="0" r="0" b="0"/>
          <a:stretch>
            <a:fillRect/>
          </a:stretch>
        </p:blipFill>
        <p:spPr>
          <a:xfrm rot="0">
            <a:off x="7467600" y="3733800"/>
            <a:ext cx="796925" cy="2667000"/>
          </a:xfrm>
          <a:prstGeom prst="rect"/>
          <a:noFill/>
          <a:ln w="3175" cap="flat" cmpd="sng">
            <a:solidFill>
              <a:srgbClr val="FFFFFF">
                <a:alpha val="100000"/>
              </a:srgbClr>
            </a:solidFill>
            <a:prstDash val="solid"/>
            <a:miter/>
          </a:ln>
        </p:spPr>
      </p:pic>
      <p:sp>
        <p:nvSpPr>
          <p:cNvPr id="1048813" name=""/>
          <p:cNvSpPr txBox="1"/>
          <p:nvPr/>
        </p:nvSpPr>
        <p:spPr>
          <a:xfrm rot="0">
            <a:off x="8153400" y="50292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(ii)</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214"/>
                                        </p:tgtEl>
                                        <p:attrNameLst>
                                          <p:attrName>style.visibility</p:attrName>
                                        </p:attrNameLst>
                                      </p:cBhvr>
                                      <p:to>
                                        <p:strVal val="visible"/>
                                      </p:to>
                                    </p:set>
                                    <p:animEffect transition="in" filter="blinds(horizontal)">
                                      <p:cBhvr>
                                        <p:cTn dur="500" id="7"/>
                                        <p:tgtEl>
                                          <p:spTgt spid="2097214"/>
                                        </p:tgtEl>
                                      </p:cBhvr>
                                    </p:animEffect>
                                  </p:childTnLst>
                                </p:cTn>
                              </p:par>
                              <p:par>
                                <p:cTn fill="hold" id="8" nodeType="withEffect" presetClass="entr" presetID="3" presetSubtype="10">
                                  <p:stCondLst>
                                    <p:cond delay="0"/>
                                  </p:stCondLst>
                                  <p:childTnLst>
                                    <p:set>
                                      <p:cBhvr>
                                        <p:cTn dur="1" fill="hold" id="9">
                                          <p:stCondLst>
                                            <p:cond delay="0"/>
                                          </p:stCondLst>
                                        </p:cTn>
                                        <p:tgtEl>
                                          <p:spTgt spid="2097212"/>
                                        </p:tgtEl>
                                        <p:attrNameLst>
                                          <p:attrName>style.visibility</p:attrName>
                                        </p:attrNameLst>
                                      </p:cBhvr>
                                      <p:to>
                                        <p:strVal val="visible"/>
                                      </p:to>
                                    </p:set>
                                    <p:animEffect transition="in" filter="blinds(horizontal)">
                                      <p:cBhvr>
                                        <p:cTn dur="500" id="10"/>
                                        <p:tgtEl>
                                          <p:spTgt spid="2097212"/>
                                        </p:tgtEl>
                                      </p:cBhvr>
                                    </p:animEffect>
                                  </p:childTnLst>
                                </p:cTn>
                              </p:par>
                              <p:par>
                                <p:cTn fill="hold" id="11" nodeType="withEffect" presetClass="entr" presetID="3" presetSubtype="10">
                                  <p:stCondLst>
                                    <p:cond delay="0"/>
                                  </p:stCondLst>
                                  <p:childTnLst>
                                    <p:set>
                                      <p:cBhvr>
                                        <p:cTn dur="1" fill="hold" id="12">
                                          <p:stCondLst>
                                            <p:cond delay="0"/>
                                          </p:stCondLst>
                                        </p:cTn>
                                        <p:tgtEl>
                                          <p:spTgt spid="2097213"/>
                                        </p:tgtEl>
                                        <p:attrNameLst>
                                          <p:attrName>style.visibility</p:attrName>
                                        </p:attrNameLst>
                                      </p:cBhvr>
                                      <p:to>
                                        <p:strVal val="visible"/>
                                      </p:to>
                                    </p:set>
                                    <p:animEffect transition="in" filter="blinds(horizontal)">
                                      <p:cBhvr>
                                        <p:cTn dur="500" id="13"/>
                                        <p:tgtEl>
                                          <p:spTgt spid="2097213"/>
                                        </p:tgtEl>
                                      </p:cBhvr>
                                    </p:animEffect>
                                  </p:childTnLst>
                                </p:cTn>
                              </p:par>
                              <p:par>
                                <p:cTn fill="hold" id="14" nodeType="withEffect" presetClass="entr" presetID="3" presetSubtype="10">
                                  <p:stCondLst>
                                    <p:cond delay="0"/>
                                  </p:stCondLst>
                                  <p:childTnLst>
                                    <p:set>
                                      <p:cBhvr>
                                        <p:cTn dur="1" fill="hold" id="15">
                                          <p:stCondLst>
                                            <p:cond delay="0"/>
                                          </p:stCondLst>
                                        </p:cTn>
                                        <p:tgtEl>
                                          <p:spTgt spid="2097211"/>
                                        </p:tgtEl>
                                        <p:attrNameLst>
                                          <p:attrName>style.visibility</p:attrName>
                                        </p:attrNameLst>
                                      </p:cBhvr>
                                      <p:to>
                                        <p:strVal val="visible"/>
                                      </p:to>
                                    </p:set>
                                    <p:animEffect transition="in" filter="blinds(horizontal)">
                                      <p:cBhvr>
                                        <p:cTn dur="500" id="16"/>
                                        <p:tgtEl>
                                          <p:spTgt spid="2097211"/>
                                        </p:tgtEl>
                                      </p:cBhvr>
                                    </p:animEffect>
                                  </p:childTnLst>
                                </p:cTn>
                              </p:par>
                              <p:par>
                                <p:cTn fill="hold" grpId="0" id="17" nodeType="withEffect" presetClass="entr" presetID="3" presetSubtype="10">
                                  <p:stCondLst>
                                    <p:cond delay="0"/>
                                  </p:stCondLst>
                                  <p:childTnLst>
                                    <p:set>
                                      <p:cBhvr>
                                        <p:cTn dur="1" fill="hold" id="18">
                                          <p:stCondLst>
                                            <p:cond delay="0"/>
                                          </p:stCondLst>
                                        </p:cTn>
                                        <p:tgtEl>
                                          <p:spTgt spid="1048812"/>
                                        </p:tgtEl>
                                        <p:attrNameLst>
                                          <p:attrName>style.visibility</p:attrName>
                                        </p:attrNameLst>
                                      </p:cBhvr>
                                      <p:to>
                                        <p:strVal val="visible"/>
                                      </p:to>
                                    </p:set>
                                    <p:animEffect transition="in" filter="blinds(horizontal)">
                                      <p:cBhvr>
                                        <p:cTn dur="500" id="19"/>
                                        <p:tgtEl>
                                          <p:spTgt spid="1048812"/>
                                        </p:tgtEl>
                                      </p:cBhvr>
                                    </p:animEffect>
                                  </p:childTnLst>
                                </p:cTn>
                              </p:par>
                              <p:par>
                                <p:cTn fill="hold" grpId="0" id="20" nodeType="withEffect" presetClass="entr" presetID="3" presetSubtype="10">
                                  <p:stCondLst>
                                    <p:cond delay="0"/>
                                  </p:stCondLst>
                                  <p:childTnLst>
                                    <p:set>
                                      <p:cBhvr>
                                        <p:cTn dur="1" fill="hold" id="21">
                                          <p:stCondLst>
                                            <p:cond delay="0"/>
                                          </p:stCondLst>
                                        </p:cTn>
                                        <p:tgtEl>
                                          <p:spTgt spid="1048813"/>
                                        </p:tgtEl>
                                        <p:attrNameLst>
                                          <p:attrName>style.visibility</p:attrName>
                                        </p:attrNameLst>
                                      </p:cBhvr>
                                      <p:to>
                                        <p:strVal val="visible"/>
                                      </p:to>
                                    </p:set>
                                    <p:animEffect transition="in" filter="blinds(horizontal)">
                                      <p:cBhvr>
                                        <p:cTn dur="500" id="22"/>
                                        <p:tgtEl>
                                          <p:spTgt spid="1048813"/>
                                        </p:tgtEl>
                                      </p:cBhvr>
                                    </p:animEffect>
                                  </p:childTnLst>
                                </p:cTn>
                              </p:par>
                              <p:par>
                                <p:cTn fill="hold" id="23" nodeType="withEffect" presetClass="entr" presetID="3" presetSubtype="10">
                                  <p:stCondLst>
                                    <p:cond delay="0"/>
                                  </p:stCondLst>
                                  <p:childTnLst>
                                    <p:set>
                                      <p:cBhvr>
                                        <p:cTn dur="1" fill="hold" id="24">
                                          <p:stCondLst>
                                            <p:cond delay="0"/>
                                          </p:stCondLst>
                                        </p:cTn>
                                        <p:tgtEl>
                                          <p:spTgt spid="2097215"/>
                                        </p:tgtEl>
                                        <p:attrNameLst>
                                          <p:attrName>style.visibility</p:attrName>
                                        </p:attrNameLst>
                                      </p:cBhvr>
                                      <p:to>
                                        <p:strVal val="visible"/>
                                      </p:to>
                                    </p:set>
                                    <p:animEffect transition="in" filter="blinds(horizontal)">
                                      <p:cBhvr>
                                        <p:cTn dur="500" id="25"/>
                                        <p:tgtEl>
                                          <p:spTgt spid="2097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2" grpId="0" uiExpand="0" build="whole"/>
      <p:bldP spid="1048813" grpId="0" uiExpand="0" build="whole"/>
    </p:bldLst>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03" name=""/>
        <p:cNvGrpSpPr/>
        <p:nvPr/>
      </p:nvGrpSpPr>
      <p:grpSpPr>
        <a:xfrm rot="0">
          <a:off x="0" y="0"/>
          <a:ext cx="0" cy="0"/>
          <a:chOff x="0" y="0"/>
          <a:chExt cx="0" cy="0"/>
        </a:xfrm>
      </p:grpSpPr>
      <p:sp>
        <p:nvSpPr>
          <p:cNvPr id="1048814" name=""/>
          <p:cNvSpPr txBox="1"/>
          <p:nvPr/>
        </p:nvSpPr>
        <p:spPr>
          <a:xfrm rot="0">
            <a:off x="-76200" y="1524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Differentiating equation (ii), we get</a:t>
            </a:r>
          </a:p>
        </p:txBody>
      </p:sp>
      <p:pic>
        <p:nvPicPr>
          <p:cNvPr id="2097216" name=""/>
          <p:cNvPicPr>
            <a:picLocks/>
          </p:cNvPicPr>
          <p:nvPr/>
        </p:nvPicPr>
        <p:blipFill>
          <a:blip xmlns:r="http://schemas.openxmlformats.org/officeDocument/2006/relationships" r:embed="rId1"/>
          <a:srcRect l="0" t="0" r="0" b="0"/>
          <a:stretch>
            <a:fillRect/>
          </a:stretch>
        </p:blipFill>
        <p:spPr>
          <a:xfrm rot="0">
            <a:off x="3533775" y="1939925"/>
            <a:ext cx="2603500" cy="1700212"/>
          </a:xfrm>
          <a:prstGeom prst="rect"/>
          <a:noFill/>
          <a:ln w="3175" cap="flat" cmpd="sng">
            <a:solidFill>
              <a:srgbClr val="FFFFFF">
                <a:alpha val="100000"/>
              </a:srgbClr>
            </a:solidFill>
            <a:prstDash val="solid"/>
            <a:miter/>
          </a:ln>
        </p:spPr>
      </p:pic>
      <p:pic>
        <p:nvPicPr>
          <p:cNvPr id="2097217" name=""/>
          <p:cNvPicPr>
            <a:picLocks/>
          </p:cNvPicPr>
          <p:nvPr/>
        </p:nvPicPr>
        <p:blipFill>
          <a:blip xmlns:r="http://schemas.openxmlformats.org/officeDocument/2006/relationships" r:embed="rId2"/>
          <a:srcRect l="0" t="0" r="0" b="0"/>
          <a:stretch>
            <a:fillRect/>
          </a:stretch>
        </p:blipFill>
        <p:spPr>
          <a:xfrm rot="0">
            <a:off x="3352800" y="1042987"/>
            <a:ext cx="1982787" cy="557212"/>
          </a:xfrm>
          <a:prstGeom prst="rect"/>
          <a:noFill/>
          <a:ln>
            <a:noFill/>
          </a:ln>
        </p:spPr>
      </p:pic>
      <p:pic>
        <p:nvPicPr>
          <p:cNvPr id="2097218" name=""/>
          <p:cNvPicPr>
            <a:picLocks/>
          </p:cNvPicPr>
          <p:nvPr/>
        </p:nvPicPr>
        <p:blipFill>
          <a:blip xmlns:r="http://schemas.openxmlformats.org/officeDocument/2006/relationships" r:embed="rId3"/>
          <a:srcRect l="0" t="0" r="0" b="0"/>
          <a:stretch>
            <a:fillRect/>
          </a:stretch>
        </p:blipFill>
        <p:spPr>
          <a:xfrm rot="0">
            <a:off x="5562600" y="1068387"/>
            <a:ext cx="2124075" cy="455612"/>
          </a:xfrm>
          <a:prstGeom prst="rect"/>
          <a:noFill/>
          <a:ln>
            <a:noFill/>
          </a:ln>
        </p:spPr>
      </p:pic>
      <p:pic>
        <p:nvPicPr>
          <p:cNvPr id="2097219" name=""/>
          <p:cNvPicPr>
            <a:picLocks/>
          </p:cNvPicPr>
          <p:nvPr/>
        </p:nvPicPr>
        <p:blipFill>
          <a:blip xmlns:r="http://schemas.openxmlformats.org/officeDocument/2006/relationships" r:embed="rId4"/>
          <a:srcRect l="0" t="0" r="0" b="0"/>
          <a:stretch>
            <a:fillRect/>
          </a:stretch>
        </p:blipFill>
        <p:spPr>
          <a:xfrm rot="0">
            <a:off x="381000" y="762000"/>
            <a:ext cx="2641600" cy="1233487"/>
          </a:xfrm>
          <a:prstGeom prst="rect"/>
          <a:noFill/>
          <a:ln w="3175" cap="flat" cmpd="sng">
            <a:solidFill>
              <a:srgbClr val="FFFFFF">
                <a:alpha val="100000"/>
              </a:srgbClr>
            </a:solidFill>
            <a:prstDash val="solid"/>
            <a:miter/>
          </a:ln>
        </p:spPr>
      </p:pic>
      <p:pic>
        <p:nvPicPr>
          <p:cNvPr id="2097220" name=""/>
          <p:cNvPicPr>
            <a:picLocks/>
          </p:cNvPicPr>
          <p:nvPr/>
        </p:nvPicPr>
        <p:blipFill>
          <a:blip xmlns:r="http://schemas.openxmlformats.org/officeDocument/2006/relationships" r:embed="rId5"/>
          <a:srcRect l="0" t="0" r="0" b="0"/>
          <a:stretch>
            <a:fillRect/>
          </a:stretch>
        </p:blipFill>
        <p:spPr>
          <a:xfrm rot="0">
            <a:off x="7315200" y="381000"/>
            <a:ext cx="1143000" cy="3124200"/>
          </a:xfrm>
          <a:prstGeom prst="rect"/>
          <a:noFill/>
          <a:ln w="3175" cap="flat" cmpd="sng">
            <a:solidFill>
              <a:srgbClr val="FFFFFF">
                <a:alpha val="100000"/>
              </a:srgbClr>
            </a:solidFill>
            <a:prstDash val="solid"/>
            <a:miter/>
          </a:ln>
        </p:spPr>
      </p:pic>
      <p:sp>
        <p:nvSpPr>
          <p:cNvPr id="1048815" name=""/>
          <p:cNvSpPr txBox="1"/>
          <p:nvPr/>
        </p:nvSpPr>
        <p:spPr>
          <a:xfrm rot="0">
            <a:off x="8153400" y="16764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(iii)</a:t>
            </a:r>
          </a:p>
        </p:txBody>
      </p:sp>
      <p:sp>
        <p:nvSpPr>
          <p:cNvPr id="1048816" name=""/>
          <p:cNvSpPr txBox="1"/>
          <p:nvPr/>
        </p:nvSpPr>
        <p:spPr>
          <a:xfrm rot="0">
            <a:off x="0" y="36576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From (i) and (iii), we have</a:t>
            </a:r>
          </a:p>
        </p:txBody>
      </p:sp>
      <p:pic>
        <p:nvPicPr>
          <p:cNvPr id="2097221" name=""/>
          <p:cNvPicPr>
            <a:picLocks/>
          </p:cNvPicPr>
          <p:nvPr/>
        </p:nvPicPr>
        <p:blipFill>
          <a:blip xmlns:r="http://schemas.openxmlformats.org/officeDocument/2006/relationships" r:embed="rId6"/>
          <a:srcRect l="0" t="0" r="0" b="0"/>
          <a:stretch>
            <a:fillRect/>
          </a:stretch>
        </p:blipFill>
        <p:spPr>
          <a:xfrm rot="0">
            <a:off x="266700" y="4638675"/>
            <a:ext cx="3176587" cy="1533525"/>
          </a:xfrm>
          <a:prstGeom prst="rect"/>
          <a:noFill/>
          <a:ln w="3175" cap="flat" cmpd="sng">
            <a:solidFill>
              <a:srgbClr val="FFFFFF">
                <a:alpha val="100000"/>
              </a:srgbClr>
            </a:solidFill>
            <a:prstDash val="solid"/>
            <a:miter/>
          </a:ln>
        </p:spPr>
      </p:pic>
      <p:pic>
        <p:nvPicPr>
          <p:cNvPr id="2097222" name=""/>
          <p:cNvPicPr>
            <a:picLocks/>
          </p:cNvPicPr>
          <p:nvPr/>
        </p:nvPicPr>
        <p:blipFill>
          <a:blip xmlns:r="http://schemas.openxmlformats.org/officeDocument/2006/relationships" r:embed="rId7"/>
          <a:srcRect l="0" t="0" r="0" b="0"/>
          <a:stretch>
            <a:fillRect/>
          </a:stretch>
        </p:blipFill>
        <p:spPr>
          <a:xfrm rot="0">
            <a:off x="3810000" y="4191000"/>
            <a:ext cx="1806575" cy="2000250"/>
          </a:xfrm>
          <a:prstGeom prst="rect"/>
          <a:noFill/>
          <a:ln w="3175" cap="flat" cmpd="sng">
            <a:solidFill>
              <a:srgbClr val="FFFFFF">
                <a:alpha val="100000"/>
              </a:srgbClr>
            </a:solidFill>
            <a:prstDash val="solid"/>
            <a:miter/>
          </a:ln>
        </p:spPr>
      </p:pic>
      <p:pic>
        <p:nvPicPr>
          <p:cNvPr id="2097223" name=""/>
          <p:cNvPicPr>
            <a:picLocks/>
          </p:cNvPicPr>
          <p:nvPr/>
        </p:nvPicPr>
        <p:blipFill>
          <a:blip xmlns:r="http://schemas.openxmlformats.org/officeDocument/2006/relationships" r:embed="rId8"/>
          <a:srcRect l="0" t="0" r="0" b="0"/>
          <a:stretch>
            <a:fillRect/>
          </a:stretch>
        </p:blipFill>
        <p:spPr>
          <a:xfrm rot="0">
            <a:off x="6400800" y="4572000"/>
            <a:ext cx="1839912" cy="1600200"/>
          </a:xfrm>
          <a:prstGeom prst="rect"/>
          <a:noFill/>
          <a:ln w="3175" cap="flat" cmpd="sng">
            <a:solidFill>
              <a:srgbClr val="FFFFFF">
                <a:alpha val="100000"/>
              </a:srgbClr>
            </a:solidFill>
            <a:prstDash val="solid"/>
            <a:miter/>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816"/>
                                        </p:tgtEl>
                                        <p:attrNameLst>
                                          <p:attrName>style.visibility</p:attrName>
                                        </p:attrNameLst>
                                      </p:cBhvr>
                                      <p:to>
                                        <p:strVal val="visible"/>
                                      </p:to>
                                    </p:set>
                                    <p:animEffect transition="in" filter="blinds(horizontal)">
                                      <p:cBhvr>
                                        <p:cTn dur="500" id="7"/>
                                        <p:tgtEl>
                                          <p:spTgt spid="1048816"/>
                                        </p:tgtEl>
                                      </p:cBhvr>
                                    </p:animEffect>
                                  </p:childTnLst>
                                </p:cTn>
                              </p:par>
                              <p:par>
                                <p:cTn fill="hold" id="8" nodeType="withEffect" presetClass="entr" presetID="3" presetSubtype="10">
                                  <p:stCondLst>
                                    <p:cond delay="0"/>
                                  </p:stCondLst>
                                  <p:childTnLst>
                                    <p:set>
                                      <p:cBhvr>
                                        <p:cTn dur="1" fill="hold" id="9">
                                          <p:stCondLst>
                                            <p:cond delay="0"/>
                                          </p:stCondLst>
                                        </p:cTn>
                                        <p:tgtEl>
                                          <p:spTgt spid="2097221"/>
                                        </p:tgtEl>
                                        <p:attrNameLst>
                                          <p:attrName>style.visibility</p:attrName>
                                        </p:attrNameLst>
                                      </p:cBhvr>
                                      <p:to>
                                        <p:strVal val="visible"/>
                                      </p:to>
                                    </p:set>
                                    <p:animEffect transition="in" filter="blinds(horizontal)">
                                      <p:cBhvr>
                                        <p:cTn dur="500" id="10"/>
                                        <p:tgtEl>
                                          <p:spTgt spid="2097221"/>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2097222"/>
                                        </p:tgtEl>
                                        <p:attrNameLst>
                                          <p:attrName>style.visibility</p:attrName>
                                        </p:attrNameLst>
                                      </p:cBhvr>
                                      <p:to>
                                        <p:strVal val="visible"/>
                                      </p:to>
                                    </p:set>
                                    <p:animEffect transition="in" filter="blinds(horizontal)">
                                      <p:cBhvr>
                                        <p:cTn dur="500" id="15"/>
                                        <p:tgtEl>
                                          <p:spTgt spid="2097222"/>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2097223"/>
                                        </p:tgtEl>
                                        <p:attrNameLst>
                                          <p:attrName>style.visibility</p:attrName>
                                        </p:attrNameLst>
                                      </p:cBhvr>
                                      <p:to>
                                        <p:strVal val="visible"/>
                                      </p:to>
                                    </p:set>
                                    <p:animEffect transition="in" filter="blinds(horizontal)">
                                      <p:cBhvr>
                                        <p:cTn dur="500" id="20"/>
                                        <p:tgtEl>
                                          <p:spTgt spid="2097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6" grpId="0" uiExpand="0" build="whole"/>
    </p:bldLst>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04" name=""/>
        <p:cNvGrpSpPr/>
        <p:nvPr/>
      </p:nvGrpSpPr>
      <p:grpSpPr>
        <a:xfrm rot="0">
          <a:off x="0" y="0"/>
          <a:ext cx="0" cy="0"/>
          <a:chOff x="0" y="0"/>
          <a:chExt cx="0" cy="0"/>
        </a:xfrm>
      </p:grpSpPr>
      <p:sp>
        <p:nvSpPr>
          <p:cNvPr id="1048817" name=""/>
          <p:cNvSpPr txBox="1"/>
          <p:nvPr/>
        </p:nvSpPr>
        <p:spPr>
          <a:xfrm rot="0">
            <a:off x="0" y="1524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Similarly</a:t>
            </a:r>
          </a:p>
        </p:txBody>
      </p:sp>
      <p:pic>
        <p:nvPicPr>
          <p:cNvPr id="2097224" name=""/>
          <p:cNvPicPr>
            <a:picLocks/>
          </p:cNvPicPr>
          <p:nvPr/>
        </p:nvPicPr>
        <p:blipFill>
          <a:blip xmlns:r="http://schemas.openxmlformats.org/officeDocument/2006/relationships" r:embed="rId1"/>
          <a:srcRect l="0" t="0" r="0" b="0"/>
          <a:stretch>
            <a:fillRect/>
          </a:stretch>
        </p:blipFill>
        <p:spPr>
          <a:xfrm rot="0">
            <a:off x="533400" y="609600"/>
            <a:ext cx="3011487" cy="1733550"/>
          </a:xfrm>
          <a:prstGeom prst="rect"/>
          <a:noFill/>
          <a:ln w="3175" cap="flat" cmpd="sng">
            <a:solidFill>
              <a:srgbClr val="FFFFFF">
                <a:alpha val="100000"/>
              </a:srgbClr>
            </a:solidFill>
            <a:prstDash val="solid"/>
            <a:miter/>
          </a:ln>
        </p:spPr>
      </p:pic>
      <p:sp>
        <p:nvSpPr>
          <p:cNvPr id="1048818" name=""/>
          <p:cNvSpPr txBox="1"/>
          <p:nvPr/>
        </p:nvSpPr>
        <p:spPr>
          <a:xfrm rot="0">
            <a:off x="3505200" y="1066800"/>
            <a:ext cx="12192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and</a:t>
            </a:r>
          </a:p>
        </p:txBody>
      </p:sp>
      <p:pic>
        <p:nvPicPr>
          <p:cNvPr id="2097225" name=""/>
          <p:cNvPicPr>
            <a:picLocks/>
          </p:cNvPicPr>
          <p:nvPr/>
        </p:nvPicPr>
        <p:blipFill>
          <a:blip xmlns:r="http://schemas.openxmlformats.org/officeDocument/2006/relationships" r:embed="rId2"/>
          <a:srcRect l="0" t="0" r="0" b="0"/>
          <a:stretch>
            <a:fillRect/>
          </a:stretch>
        </p:blipFill>
        <p:spPr>
          <a:xfrm rot="0">
            <a:off x="4929187" y="609600"/>
            <a:ext cx="2978150" cy="1700212"/>
          </a:xfrm>
          <a:prstGeom prst="rect"/>
          <a:noFill/>
          <a:ln w="3175" cap="flat" cmpd="sng">
            <a:solidFill>
              <a:srgbClr val="FFFFFF">
                <a:alpha val="100000"/>
              </a:srgbClr>
            </a:solidFill>
            <a:prstDash val="solid"/>
            <a:miter/>
          </a:ln>
        </p:spPr>
      </p:pic>
      <p:sp>
        <p:nvSpPr>
          <p:cNvPr id="1048819" name=""/>
          <p:cNvSpPr txBox="1"/>
          <p:nvPr/>
        </p:nvSpPr>
        <p:spPr>
          <a:xfrm rot="0">
            <a:off x="76200" y="2514600"/>
            <a:ext cx="8382000" cy="9906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Here the expressions for             and      represent the relativistic laws of addition of velocities</a:t>
            </a:r>
          </a:p>
        </p:txBody>
      </p:sp>
      <p:pic>
        <p:nvPicPr>
          <p:cNvPr id="2097226" name=""/>
          <p:cNvPicPr>
            <a:picLocks/>
          </p:cNvPicPr>
          <p:nvPr/>
        </p:nvPicPr>
        <p:blipFill>
          <a:blip xmlns:r="http://schemas.openxmlformats.org/officeDocument/2006/relationships" r:embed="rId3"/>
          <a:srcRect l="0" t="0" r="0" b="0"/>
          <a:stretch>
            <a:fillRect/>
          </a:stretch>
        </p:blipFill>
        <p:spPr>
          <a:xfrm rot="0">
            <a:off x="4114800" y="2400300"/>
            <a:ext cx="968375" cy="633412"/>
          </a:xfrm>
          <a:prstGeom prst="rect"/>
          <a:noFill/>
          <a:ln w="3175" cap="flat" cmpd="sng">
            <a:solidFill>
              <a:srgbClr val="FFFFFF">
                <a:alpha val="100000"/>
              </a:srgbClr>
            </a:solidFill>
            <a:prstDash val="solid"/>
            <a:miter/>
          </a:ln>
        </p:spPr>
      </p:pic>
      <p:pic>
        <p:nvPicPr>
          <p:cNvPr id="2097227" name=""/>
          <p:cNvPicPr>
            <a:picLocks/>
          </p:cNvPicPr>
          <p:nvPr/>
        </p:nvPicPr>
        <p:blipFill>
          <a:blip xmlns:r="http://schemas.openxmlformats.org/officeDocument/2006/relationships" r:embed="rId4"/>
          <a:srcRect l="0" t="0" r="0" b="0"/>
          <a:stretch>
            <a:fillRect/>
          </a:stretch>
        </p:blipFill>
        <p:spPr>
          <a:xfrm rot="0">
            <a:off x="5943600" y="2443162"/>
            <a:ext cx="433387" cy="566737"/>
          </a:xfrm>
          <a:prstGeom prst="rect"/>
          <a:noFill/>
          <a:ln w="3175" cap="flat" cmpd="sng">
            <a:solidFill>
              <a:srgbClr val="FFFFFF">
                <a:alpha val="100000"/>
              </a:srgbClr>
            </a:solidFill>
            <a:prstDash val="solid"/>
            <a:miter/>
          </a:ln>
        </p:spPr>
      </p:pic>
      <p:sp>
        <p:nvSpPr>
          <p:cNvPr id="1048820" name=""/>
          <p:cNvSpPr txBox="1"/>
          <p:nvPr/>
        </p:nvSpPr>
        <p:spPr>
          <a:xfrm rot="0">
            <a:off x="0" y="3429000"/>
            <a:ext cx="8991600" cy="838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If               i.e. if the light is emitted in the moving frame F’ along its direction of motion relative to F, then</a:t>
            </a:r>
          </a:p>
        </p:txBody>
      </p:sp>
      <p:pic>
        <p:nvPicPr>
          <p:cNvPr id="2097228" name=""/>
          <p:cNvPicPr>
            <a:picLocks/>
          </p:cNvPicPr>
          <p:nvPr/>
        </p:nvPicPr>
        <p:blipFill>
          <a:blip xmlns:r="http://schemas.openxmlformats.org/officeDocument/2006/relationships" r:embed="rId5"/>
          <a:srcRect l="0" t="0" r="0" b="0"/>
          <a:stretch>
            <a:fillRect/>
          </a:stretch>
        </p:blipFill>
        <p:spPr>
          <a:xfrm rot="0">
            <a:off x="685800" y="3333750"/>
            <a:ext cx="1066800" cy="633412"/>
          </a:xfrm>
          <a:prstGeom prst="rect"/>
          <a:noFill/>
          <a:ln w="3175" cap="flat" cmpd="sng">
            <a:solidFill>
              <a:srgbClr val="FFFFFF">
                <a:alpha val="100000"/>
              </a:srgbClr>
            </a:solidFill>
            <a:prstDash val="solid"/>
            <a:miter/>
          </a:ln>
        </p:spPr>
      </p:pic>
      <p:pic>
        <p:nvPicPr>
          <p:cNvPr id="2097229" name=""/>
          <p:cNvPicPr>
            <a:picLocks/>
          </p:cNvPicPr>
          <p:nvPr/>
        </p:nvPicPr>
        <p:blipFill>
          <a:blip xmlns:r="http://schemas.openxmlformats.org/officeDocument/2006/relationships" r:embed="rId6"/>
          <a:srcRect l="0" t="0" r="0" b="0"/>
          <a:stretch>
            <a:fillRect/>
          </a:stretch>
        </p:blipFill>
        <p:spPr>
          <a:xfrm rot="0">
            <a:off x="381000" y="4343400"/>
            <a:ext cx="2274887" cy="1600200"/>
          </a:xfrm>
          <a:prstGeom prst="rect"/>
          <a:noFill/>
          <a:ln w="3175" cap="flat" cmpd="sng">
            <a:solidFill>
              <a:srgbClr val="FFFFFF">
                <a:alpha val="100000"/>
              </a:srgbClr>
            </a:solidFill>
            <a:prstDash val="solid"/>
            <a:miter/>
          </a:ln>
        </p:spPr>
      </p:pic>
      <p:pic>
        <p:nvPicPr>
          <p:cNvPr id="2097230" name=""/>
          <p:cNvPicPr>
            <a:picLocks/>
          </p:cNvPicPr>
          <p:nvPr/>
        </p:nvPicPr>
        <p:blipFill>
          <a:blip xmlns:r="http://schemas.openxmlformats.org/officeDocument/2006/relationships" r:embed="rId7"/>
          <a:srcRect l="0" t="0" r="0" b="0"/>
          <a:stretch>
            <a:fillRect/>
          </a:stretch>
        </p:blipFill>
        <p:spPr>
          <a:xfrm rot="0">
            <a:off x="3341687" y="4419600"/>
            <a:ext cx="1404937" cy="1533525"/>
          </a:xfrm>
          <a:prstGeom prst="rect"/>
          <a:noFill/>
          <a:ln w="3175" cap="flat" cmpd="sng">
            <a:solidFill>
              <a:srgbClr val="FFFFFF">
                <a:alpha val="100000"/>
              </a:srgbClr>
            </a:solidFill>
            <a:prstDash val="solid"/>
            <a:miter/>
          </a:ln>
        </p:spPr>
      </p:pic>
      <p:pic>
        <p:nvPicPr>
          <p:cNvPr id="2097231" name=""/>
          <p:cNvPicPr>
            <a:picLocks/>
          </p:cNvPicPr>
          <p:nvPr/>
        </p:nvPicPr>
        <p:blipFill>
          <a:blip xmlns:r="http://schemas.openxmlformats.org/officeDocument/2006/relationships" r:embed="rId8"/>
          <a:srcRect l="0" t="0" r="0" b="0"/>
          <a:stretch>
            <a:fillRect/>
          </a:stretch>
        </p:blipFill>
        <p:spPr>
          <a:xfrm rot="0">
            <a:off x="5343525" y="4419600"/>
            <a:ext cx="2276475" cy="1033462"/>
          </a:xfrm>
          <a:prstGeom prst="rect"/>
          <a:noFill/>
          <a:ln w="3175" cap="flat" cmpd="sng">
            <a:solidFill>
              <a:srgbClr val="FFFFFF">
                <a:alpha val="100000"/>
              </a:srgbClr>
            </a:solidFill>
            <a:prstDash val="solid"/>
            <a:miter/>
          </a:ln>
        </p:spPr>
      </p:pic>
      <p:sp>
        <p:nvSpPr>
          <p:cNvPr id="1048821" name=""/>
          <p:cNvSpPr txBox="1"/>
          <p:nvPr/>
        </p:nvSpPr>
        <p:spPr>
          <a:xfrm rot="0">
            <a:off x="-76200" y="5943600"/>
            <a:ext cx="8991600" cy="838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From above expression it is clear that the speed of light is same in all inertial frames</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225"/>
                                        </p:tgtEl>
                                        <p:attrNameLst>
                                          <p:attrName>style.visibility</p:attrName>
                                        </p:attrNameLst>
                                      </p:cBhvr>
                                      <p:to>
                                        <p:strVal val="visible"/>
                                      </p:to>
                                    </p:set>
                                    <p:animEffect transition="in" filter="blinds(horizontal)">
                                      <p:cBhvr>
                                        <p:cTn dur="500" id="7"/>
                                        <p:tgtEl>
                                          <p:spTgt spid="2097225"/>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8818"/>
                                        </p:tgtEl>
                                        <p:attrNameLst>
                                          <p:attrName>style.visibility</p:attrName>
                                        </p:attrNameLst>
                                      </p:cBhvr>
                                      <p:to>
                                        <p:strVal val="visible"/>
                                      </p:to>
                                    </p:set>
                                    <p:animEffect transition="in" filter="blinds(horizontal)">
                                      <p:cBhvr>
                                        <p:cTn dur="500" id="10"/>
                                        <p:tgtEl>
                                          <p:spTgt spid="1048818"/>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2097226"/>
                                        </p:tgtEl>
                                        <p:attrNameLst>
                                          <p:attrName>style.visibility</p:attrName>
                                        </p:attrNameLst>
                                      </p:cBhvr>
                                      <p:to>
                                        <p:strVal val="visible"/>
                                      </p:to>
                                    </p:set>
                                    <p:animEffect transition="in" filter="blinds(horizontal)">
                                      <p:cBhvr>
                                        <p:cTn dur="500" id="15"/>
                                        <p:tgtEl>
                                          <p:spTgt spid="2097226"/>
                                        </p:tgtEl>
                                      </p:cBhvr>
                                    </p:animEffect>
                                  </p:childTnLst>
                                </p:cTn>
                              </p:par>
                              <p:par>
                                <p:cTn fill="hold" id="16" nodeType="withEffect" presetClass="entr" presetID="3" presetSubtype="10">
                                  <p:stCondLst>
                                    <p:cond delay="0"/>
                                  </p:stCondLst>
                                  <p:childTnLst>
                                    <p:set>
                                      <p:cBhvr>
                                        <p:cTn dur="1" fill="hold" id="17">
                                          <p:stCondLst>
                                            <p:cond delay="0"/>
                                          </p:stCondLst>
                                        </p:cTn>
                                        <p:tgtEl>
                                          <p:spTgt spid="2097227"/>
                                        </p:tgtEl>
                                        <p:attrNameLst>
                                          <p:attrName>style.visibility</p:attrName>
                                        </p:attrNameLst>
                                      </p:cBhvr>
                                      <p:to>
                                        <p:strVal val="visible"/>
                                      </p:to>
                                    </p:set>
                                    <p:animEffect transition="in" filter="blinds(horizontal)">
                                      <p:cBhvr>
                                        <p:cTn dur="500" id="18"/>
                                        <p:tgtEl>
                                          <p:spTgt spid="2097227"/>
                                        </p:tgtEl>
                                      </p:cBhvr>
                                    </p:animEffect>
                                  </p:childTnLst>
                                </p:cTn>
                              </p:par>
                              <p:par>
                                <p:cTn fill="hold" grpId="0" id="19" nodeType="withEffect" presetClass="entr" presetID="3" presetSubtype="10">
                                  <p:stCondLst>
                                    <p:cond delay="0"/>
                                  </p:stCondLst>
                                  <p:childTnLst>
                                    <p:set>
                                      <p:cBhvr>
                                        <p:cTn dur="1" fill="hold" id="20">
                                          <p:stCondLst>
                                            <p:cond delay="0"/>
                                          </p:stCondLst>
                                        </p:cTn>
                                        <p:tgtEl>
                                          <p:spTgt spid="1048819"/>
                                        </p:tgtEl>
                                        <p:attrNameLst>
                                          <p:attrName>style.visibility</p:attrName>
                                        </p:attrNameLst>
                                      </p:cBhvr>
                                      <p:to>
                                        <p:strVal val="visible"/>
                                      </p:to>
                                    </p:set>
                                    <p:animEffect transition="in" filter="blinds(horizontal)">
                                      <p:cBhvr>
                                        <p:cTn dur="500" id="21"/>
                                        <p:tgtEl>
                                          <p:spTgt spid="1048819"/>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3" presetSubtype="10">
                                  <p:stCondLst>
                                    <p:cond delay="0"/>
                                  </p:stCondLst>
                                  <p:childTnLst>
                                    <p:set>
                                      <p:cBhvr>
                                        <p:cTn dur="1" fill="hold" id="25">
                                          <p:stCondLst>
                                            <p:cond delay="0"/>
                                          </p:stCondLst>
                                        </p:cTn>
                                        <p:tgtEl>
                                          <p:spTgt spid="2097228"/>
                                        </p:tgtEl>
                                        <p:attrNameLst>
                                          <p:attrName>style.visibility</p:attrName>
                                        </p:attrNameLst>
                                      </p:cBhvr>
                                      <p:to>
                                        <p:strVal val="visible"/>
                                      </p:to>
                                    </p:set>
                                    <p:animEffect transition="in" filter="blinds(horizontal)">
                                      <p:cBhvr>
                                        <p:cTn dur="500" id="26"/>
                                        <p:tgtEl>
                                          <p:spTgt spid="2097228"/>
                                        </p:tgtEl>
                                      </p:cBhvr>
                                    </p:animEffect>
                                  </p:childTnLst>
                                </p:cTn>
                              </p:par>
                              <p:par>
                                <p:cTn fill="hold" grpId="0" id="27" nodeType="withEffect" presetClass="entr" presetID="3" presetSubtype="10">
                                  <p:stCondLst>
                                    <p:cond delay="0"/>
                                  </p:stCondLst>
                                  <p:childTnLst>
                                    <p:set>
                                      <p:cBhvr>
                                        <p:cTn dur="1" fill="hold" id="28">
                                          <p:stCondLst>
                                            <p:cond delay="0"/>
                                          </p:stCondLst>
                                        </p:cTn>
                                        <p:tgtEl>
                                          <p:spTgt spid="1048820"/>
                                        </p:tgtEl>
                                        <p:attrNameLst>
                                          <p:attrName>style.visibility</p:attrName>
                                        </p:attrNameLst>
                                      </p:cBhvr>
                                      <p:to>
                                        <p:strVal val="visible"/>
                                      </p:to>
                                    </p:set>
                                    <p:animEffect transition="in" filter="blinds(horizontal)">
                                      <p:cBhvr>
                                        <p:cTn dur="500" id="29"/>
                                        <p:tgtEl>
                                          <p:spTgt spid="1048820"/>
                                        </p:tgtEl>
                                      </p:cBhvr>
                                    </p:animEffect>
                                  </p:childTnLst>
                                </p:cTn>
                              </p:par>
                            </p:childTnLst>
                          </p:cTn>
                        </p:par>
                      </p:childTnLst>
                    </p:cTn>
                  </p:par>
                  <p:par>
                    <p:cTn fill="hold" id="30" nodeType="clickPar">
                      <p:stCondLst>
                        <p:cond delay="indefinite"/>
                      </p:stCondLst>
                      <p:childTnLst>
                        <p:par>
                          <p:cTn fill="hold" id="31" nodeType="withGroup">
                            <p:stCondLst>
                              <p:cond delay="0"/>
                            </p:stCondLst>
                            <p:childTnLst>
                              <p:par>
                                <p:cTn fill="hold" id="32" nodeType="clickEffect" presetClass="entr" presetID="3" presetSubtype="10">
                                  <p:stCondLst>
                                    <p:cond delay="0"/>
                                  </p:stCondLst>
                                  <p:childTnLst>
                                    <p:set>
                                      <p:cBhvr>
                                        <p:cTn dur="1" fill="hold" id="33">
                                          <p:stCondLst>
                                            <p:cond delay="0"/>
                                          </p:stCondLst>
                                        </p:cTn>
                                        <p:tgtEl>
                                          <p:spTgt spid="2097229"/>
                                        </p:tgtEl>
                                        <p:attrNameLst>
                                          <p:attrName>style.visibility</p:attrName>
                                        </p:attrNameLst>
                                      </p:cBhvr>
                                      <p:to>
                                        <p:strVal val="visible"/>
                                      </p:to>
                                    </p:set>
                                    <p:animEffect transition="in" filter="blinds(horizontal)">
                                      <p:cBhvr>
                                        <p:cTn dur="500" id="34"/>
                                        <p:tgtEl>
                                          <p:spTgt spid="2097229"/>
                                        </p:tgtEl>
                                      </p:cBhvr>
                                    </p:animEffect>
                                  </p:childTnLst>
                                </p:cTn>
                              </p:par>
                            </p:childTnLst>
                          </p:cTn>
                        </p:par>
                      </p:childTnLst>
                    </p:cTn>
                  </p:par>
                  <p:par>
                    <p:cTn fill="hold" id="35" nodeType="clickPar">
                      <p:stCondLst>
                        <p:cond delay="indefinite"/>
                      </p:stCondLst>
                      <p:childTnLst>
                        <p:par>
                          <p:cTn fill="hold" id="36" nodeType="withGroup">
                            <p:stCondLst>
                              <p:cond delay="0"/>
                            </p:stCondLst>
                            <p:childTnLst>
                              <p:par>
                                <p:cTn fill="hold" id="37" nodeType="clickEffect" presetClass="entr" presetID="3" presetSubtype="10">
                                  <p:stCondLst>
                                    <p:cond delay="0"/>
                                  </p:stCondLst>
                                  <p:childTnLst>
                                    <p:set>
                                      <p:cBhvr>
                                        <p:cTn dur="1" fill="hold" id="38">
                                          <p:stCondLst>
                                            <p:cond delay="0"/>
                                          </p:stCondLst>
                                        </p:cTn>
                                        <p:tgtEl>
                                          <p:spTgt spid="2097230"/>
                                        </p:tgtEl>
                                        <p:attrNameLst>
                                          <p:attrName>style.visibility</p:attrName>
                                        </p:attrNameLst>
                                      </p:cBhvr>
                                      <p:to>
                                        <p:strVal val="visible"/>
                                      </p:to>
                                    </p:set>
                                    <p:animEffect transition="in" filter="blinds(horizontal)">
                                      <p:cBhvr>
                                        <p:cTn dur="500" id="39"/>
                                        <p:tgtEl>
                                          <p:spTgt spid="2097230"/>
                                        </p:tgtEl>
                                      </p:cBhvr>
                                    </p:animEffect>
                                  </p:childTnLst>
                                </p:cTn>
                              </p:par>
                            </p:childTnLst>
                          </p:cTn>
                        </p:par>
                      </p:childTnLst>
                    </p:cTn>
                  </p:par>
                  <p:par>
                    <p:cTn fill="hold" id="40" nodeType="clickPar">
                      <p:stCondLst>
                        <p:cond delay="indefinite"/>
                      </p:stCondLst>
                      <p:childTnLst>
                        <p:par>
                          <p:cTn fill="hold" id="41" nodeType="withGroup">
                            <p:stCondLst>
                              <p:cond delay="0"/>
                            </p:stCondLst>
                            <p:childTnLst>
                              <p:par>
                                <p:cTn fill="hold" id="42" nodeType="clickEffect" presetClass="entr" presetID="3" presetSubtype="10">
                                  <p:stCondLst>
                                    <p:cond delay="0"/>
                                  </p:stCondLst>
                                  <p:childTnLst>
                                    <p:set>
                                      <p:cBhvr>
                                        <p:cTn dur="1" fill="hold" id="43">
                                          <p:stCondLst>
                                            <p:cond delay="0"/>
                                          </p:stCondLst>
                                        </p:cTn>
                                        <p:tgtEl>
                                          <p:spTgt spid="2097231"/>
                                        </p:tgtEl>
                                        <p:attrNameLst>
                                          <p:attrName>style.visibility</p:attrName>
                                        </p:attrNameLst>
                                      </p:cBhvr>
                                      <p:to>
                                        <p:strVal val="visible"/>
                                      </p:to>
                                    </p:set>
                                    <p:animEffect transition="in" filter="blinds(horizontal)">
                                      <p:cBhvr>
                                        <p:cTn dur="500" id="44"/>
                                        <p:tgtEl>
                                          <p:spTgt spid="2097231"/>
                                        </p:tgtEl>
                                      </p:cBhvr>
                                    </p:animEffect>
                                  </p:childTnLst>
                                </p:cTn>
                              </p:par>
                              <p:par>
                                <p:cTn fill="hold" grpId="0" id="45" nodeType="withEffect" presetClass="entr" presetID="3" presetSubtype="10">
                                  <p:stCondLst>
                                    <p:cond delay="0"/>
                                  </p:stCondLst>
                                  <p:childTnLst>
                                    <p:set>
                                      <p:cBhvr>
                                        <p:cTn dur="1" fill="hold" id="46">
                                          <p:stCondLst>
                                            <p:cond delay="0"/>
                                          </p:stCondLst>
                                        </p:cTn>
                                        <p:tgtEl>
                                          <p:spTgt spid="1048821"/>
                                        </p:tgtEl>
                                        <p:attrNameLst>
                                          <p:attrName>style.visibility</p:attrName>
                                        </p:attrNameLst>
                                      </p:cBhvr>
                                      <p:to>
                                        <p:strVal val="visible"/>
                                      </p:to>
                                    </p:set>
                                    <p:animEffect transition="in" filter="blinds(horizontal)">
                                      <p:cBhvr>
                                        <p:cTn dur="500" id="47"/>
                                        <p:tgtEl>
                                          <p:spTgt spid="1048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8" grpId="0" uiExpand="0" build="whole"/>
      <p:bldP spid="1048819" grpId="0" uiExpand="0" build="whole"/>
      <p:bldP spid="1048820" grpId="0" uiExpand="0" build="whole"/>
      <p:bldP spid="1048821" grpId="0" uiExpand="0" build="whole"/>
    </p:bldLst>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05" name=""/>
        <p:cNvGrpSpPr/>
        <p:nvPr/>
      </p:nvGrpSpPr>
      <p:grpSpPr>
        <a:xfrm rot="0">
          <a:off x="0" y="0"/>
          <a:ext cx="0" cy="0"/>
          <a:chOff x="0" y="0"/>
          <a:chExt cx="0" cy="0"/>
        </a:xfrm>
      </p:grpSpPr>
      <p:sp>
        <p:nvSpPr>
          <p:cNvPr id="1048822" name=""/>
          <p:cNvSpPr/>
          <p:nvPr>
            <p:ph type="title" sz="full" idx="0"/>
          </p:nvPr>
        </p:nvSpPr>
        <p:spPr>
          <a:xfrm rot="0">
            <a:off x="685800" y="0"/>
            <a:ext cx="7772400" cy="914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eaLnBrk="1" hangingPunct="1" latinLnBrk="1" lvl="0"/>
            <a:r>
              <a:rPr altLang="en-US" b="1" sz="3200" lang="en-US"/>
              <a:t>Variation of mass with velocity</a:t>
            </a:r>
          </a:p>
        </p:txBody>
      </p:sp>
      <p:grpSp>
        <p:nvGrpSpPr>
          <p:cNvPr id="106" name=""/>
          <p:cNvGrpSpPr/>
          <p:nvPr/>
        </p:nvGrpSpPr>
        <p:grpSpPr>
          <a:xfrm rot="0">
            <a:off x="914400" y="914400"/>
            <a:ext cx="7924800" cy="4181475"/>
            <a:chOff x="914400" y="1304925"/>
            <a:chExt cx="7924800" cy="4181475"/>
          </a:xfrm>
        </p:grpSpPr>
        <p:sp>
          <p:nvSpPr>
            <p:cNvPr id="1048823" name=""/>
            <p:cNvSpPr/>
            <p:nvPr/>
          </p:nvSpPr>
          <p:spPr>
            <a:xfrm rot="0">
              <a:off x="2438400" y="3886200"/>
              <a:ext cx="1447800" cy="0"/>
            </a:xfrm>
            <a:prstGeom prst="line"/>
            <a:noFill/>
            <a:ln w="28575" cap="flat" cmpd="sng">
              <a:solidFill>
                <a:schemeClr val="dk1">
                  <a:alpha val="100000"/>
                </a:schemeClr>
              </a:solidFill>
              <a:prstDash val="solid"/>
              <a:miter/>
              <a:tailEnd type="triangle" w="med" len="med"/>
            </a:ln>
          </p:spPr>
        </p:sp>
        <p:sp>
          <p:nvSpPr>
            <p:cNvPr id="1048824" name=""/>
            <p:cNvSpPr/>
            <p:nvPr/>
          </p:nvSpPr>
          <p:spPr>
            <a:xfrm rot="0" flipV="1">
              <a:off x="2438400" y="1828800"/>
              <a:ext cx="0" cy="2057400"/>
            </a:xfrm>
            <a:prstGeom prst="line"/>
            <a:noFill/>
            <a:ln w="28575" cap="flat" cmpd="sng">
              <a:solidFill>
                <a:schemeClr val="dk1">
                  <a:alpha val="100000"/>
                </a:schemeClr>
              </a:solidFill>
              <a:prstDash val="solid"/>
              <a:miter/>
              <a:tailEnd type="triangle" w="med" len="med"/>
            </a:ln>
          </p:spPr>
        </p:sp>
        <p:sp>
          <p:nvSpPr>
            <p:cNvPr id="1048825" name=""/>
            <p:cNvSpPr/>
            <p:nvPr/>
          </p:nvSpPr>
          <p:spPr>
            <a:xfrm rot="0" flipV="1">
              <a:off x="4862513" y="1814513"/>
              <a:ext cx="0" cy="2076450"/>
            </a:xfrm>
            <a:prstGeom prst="line"/>
            <a:noFill/>
            <a:ln w="28575" cap="flat" cmpd="sng">
              <a:solidFill>
                <a:schemeClr val="accent2">
                  <a:alpha val="100000"/>
                </a:schemeClr>
              </a:solidFill>
              <a:prstDash val="solid"/>
              <a:miter/>
              <a:tailEnd type="triangle" w="med" len="med"/>
            </a:ln>
          </p:spPr>
        </p:sp>
        <p:sp>
          <p:nvSpPr>
            <p:cNvPr id="1048826" name=""/>
            <p:cNvSpPr/>
            <p:nvPr/>
          </p:nvSpPr>
          <p:spPr>
            <a:xfrm rot="0">
              <a:off x="4891088" y="2163763"/>
              <a:ext cx="990600" cy="0"/>
            </a:xfrm>
            <a:prstGeom prst="line"/>
            <a:noFill/>
            <a:ln w="38100" cap="flat" cmpd="sng">
              <a:solidFill>
                <a:schemeClr val="accent2">
                  <a:alpha val="100000"/>
                </a:schemeClr>
              </a:solidFill>
              <a:prstDash val="solid"/>
              <a:miter/>
              <a:tailEnd type="triangle" w="med" len="med"/>
            </a:ln>
          </p:spPr>
        </p:sp>
        <p:sp>
          <p:nvSpPr>
            <p:cNvPr id="1048827" name=""/>
            <p:cNvSpPr txBox="1"/>
            <p:nvPr/>
          </p:nvSpPr>
          <p:spPr>
            <a:xfrm rot="0">
              <a:off x="3835400" y="3587750"/>
              <a:ext cx="6858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x</a:t>
              </a:r>
            </a:p>
          </p:txBody>
        </p:sp>
        <p:sp>
          <p:nvSpPr>
            <p:cNvPr id="1048828" name=""/>
            <p:cNvSpPr txBox="1"/>
            <p:nvPr/>
          </p:nvSpPr>
          <p:spPr>
            <a:xfrm rot="0">
              <a:off x="8305800" y="3900487"/>
              <a:ext cx="5334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Arial" pitchFamily="0" charset="0"/>
                </a:rPr>
                <a:t>x</a:t>
              </a:r>
              <a:r>
                <a:rPr b="1" sz="2800" i="1">
                  <a:solidFill>
                    <a:schemeClr val="accent2"/>
                  </a:solidFill>
                  <a:ea typeface="Times New Roman" pitchFamily="18" charset="0"/>
                </a:rPr>
                <a:t>´</a:t>
              </a:r>
            </a:p>
          </p:txBody>
        </p:sp>
        <p:sp>
          <p:nvSpPr>
            <p:cNvPr id="1048829" name=""/>
            <p:cNvSpPr txBox="1"/>
            <p:nvPr/>
          </p:nvSpPr>
          <p:spPr>
            <a:xfrm rot="0">
              <a:off x="4694238" y="1304925"/>
              <a:ext cx="5334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Times New Roman" pitchFamily="18" charset="0"/>
                </a:rPr>
                <a:t>y´</a:t>
              </a:r>
            </a:p>
          </p:txBody>
        </p:sp>
        <p:sp>
          <p:nvSpPr>
            <p:cNvPr id="1048830" name=""/>
            <p:cNvSpPr txBox="1"/>
            <p:nvPr/>
          </p:nvSpPr>
          <p:spPr>
            <a:xfrm rot="0">
              <a:off x="2306638" y="1320800"/>
              <a:ext cx="5334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y</a:t>
              </a:r>
            </a:p>
          </p:txBody>
        </p:sp>
        <p:sp>
          <p:nvSpPr>
            <p:cNvPr id="1048831" name=""/>
            <p:cNvSpPr txBox="1"/>
            <p:nvPr/>
          </p:nvSpPr>
          <p:spPr>
            <a:xfrm rot="0">
              <a:off x="5843588" y="1898650"/>
              <a:ext cx="6858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Arial" pitchFamily="0" charset="0"/>
                </a:rPr>
                <a:t>v</a:t>
              </a:r>
            </a:p>
          </p:txBody>
        </p:sp>
        <p:sp>
          <p:nvSpPr>
            <p:cNvPr id="1048832" name=""/>
            <p:cNvSpPr txBox="1"/>
            <p:nvPr/>
          </p:nvSpPr>
          <p:spPr>
            <a:xfrm rot="0">
              <a:off x="2781300" y="1384300"/>
              <a:ext cx="6858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ea typeface="Arial" pitchFamily="0" charset="0"/>
                </a:rPr>
                <a:t>F</a:t>
              </a:r>
            </a:p>
          </p:txBody>
        </p:sp>
        <p:sp>
          <p:nvSpPr>
            <p:cNvPr id="1048833" name=""/>
            <p:cNvSpPr txBox="1"/>
            <p:nvPr/>
          </p:nvSpPr>
          <p:spPr>
            <a:xfrm rot="0">
              <a:off x="5257800" y="1371600"/>
              <a:ext cx="6858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solidFill>
                    <a:schemeClr val="accent2"/>
                  </a:solidFill>
                  <a:ea typeface="Arial" pitchFamily="0" charset="0"/>
                </a:rPr>
                <a:t>F</a:t>
              </a:r>
              <a:r>
                <a:rPr b="1" sz="2800">
                  <a:solidFill>
                    <a:schemeClr val="accent2"/>
                  </a:solidFill>
                  <a:ea typeface="Times New Roman" pitchFamily="18" charset="0"/>
                </a:rPr>
                <a:t>´</a:t>
              </a:r>
            </a:p>
          </p:txBody>
        </p:sp>
        <p:sp>
          <p:nvSpPr>
            <p:cNvPr id="1048834" name=""/>
            <p:cNvSpPr txBox="1"/>
            <p:nvPr/>
          </p:nvSpPr>
          <p:spPr>
            <a:xfrm rot="0">
              <a:off x="4344988" y="3768725"/>
              <a:ext cx="6096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solidFill>
                    <a:schemeClr val="accent2"/>
                  </a:solidFill>
                  <a:ea typeface="Arial" pitchFamily="0" charset="0"/>
                </a:rPr>
                <a:t>O</a:t>
              </a:r>
              <a:r>
                <a:rPr b="1" sz="2800">
                  <a:solidFill>
                    <a:schemeClr val="accent2"/>
                  </a:solidFill>
                  <a:ea typeface="Times New Roman" pitchFamily="18" charset="0"/>
                </a:rPr>
                <a:t>´</a:t>
              </a:r>
            </a:p>
          </p:txBody>
        </p:sp>
        <p:sp>
          <p:nvSpPr>
            <p:cNvPr id="1048835" name=""/>
            <p:cNvSpPr txBox="1"/>
            <p:nvPr/>
          </p:nvSpPr>
          <p:spPr>
            <a:xfrm rot="0">
              <a:off x="1936750" y="3690938"/>
              <a:ext cx="6096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ea typeface="Arial" pitchFamily="0" charset="0"/>
                </a:rPr>
                <a:t>O</a:t>
              </a:r>
            </a:p>
          </p:txBody>
        </p:sp>
        <p:sp>
          <p:nvSpPr>
            <p:cNvPr id="1048836" name=""/>
            <p:cNvSpPr/>
            <p:nvPr/>
          </p:nvSpPr>
          <p:spPr>
            <a:xfrm rot="0">
              <a:off x="4864100" y="3886200"/>
              <a:ext cx="3670300" cy="0"/>
            </a:xfrm>
            <a:prstGeom prst="line"/>
            <a:noFill/>
            <a:ln w="28575" cap="flat" cmpd="sng">
              <a:solidFill>
                <a:schemeClr val="accent2">
                  <a:alpha val="100000"/>
                </a:schemeClr>
              </a:solidFill>
              <a:prstDash val="solid"/>
              <a:miter/>
              <a:tailEnd type="triangle" w="med" len="med"/>
            </a:ln>
          </p:spPr>
        </p:sp>
        <p:cxnSp>
          <p:nvCxnSpPr>
            <p:cNvPr id="3145782" name=""/>
            <p:cNvCxnSpPr>
              <a:cxnSpLocks/>
            </p:cNvCxnSpPr>
            <p:nvPr/>
          </p:nvCxnSpPr>
          <p:spPr>
            <a:xfrm rot="0" flipH="1">
              <a:off x="1447800" y="3886200"/>
              <a:ext cx="990600" cy="1066800"/>
            </a:xfrm>
            <a:prstGeom prst="straightConnector1"/>
            <a:noFill/>
            <a:ln w="38100" cap="flat" cmpd="sng">
              <a:solidFill>
                <a:schemeClr val="dk1">
                  <a:alpha val="100000"/>
                </a:schemeClr>
              </a:solidFill>
              <a:prstDash val="solid"/>
              <a:miter/>
              <a:tailEnd type="arrow" w="med" len="med"/>
            </a:ln>
          </p:spPr>
        </p:cxnSp>
        <p:cxnSp>
          <p:nvCxnSpPr>
            <p:cNvPr id="3145783" name=""/>
            <p:cNvCxnSpPr>
              <a:cxnSpLocks/>
            </p:cNvCxnSpPr>
            <p:nvPr/>
          </p:nvCxnSpPr>
          <p:spPr>
            <a:xfrm rot="0" flipH="1">
              <a:off x="3865563" y="3886200"/>
              <a:ext cx="990600" cy="1066800"/>
            </a:xfrm>
            <a:prstGeom prst="straightConnector1"/>
            <a:noFill/>
            <a:ln w="38100" cap="flat" cmpd="sng">
              <a:solidFill>
                <a:srgbClr val="262673">
                  <a:alpha val="100000"/>
                </a:srgbClr>
              </a:solidFill>
              <a:prstDash val="solid"/>
              <a:miter/>
              <a:tailEnd type="arrow" w="med" len="med"/>
            </a:ln>
          </p:spPr>
        </p:cxnSp>
        <p:sp>
          <p:nvSpPr>
            <p:cNvPr id="1048837" name=""/>
            <p:cNvSpPr txBox="1"/>
            <p:nvPr/>
          </p:nvSpPr>
          <p:spPr>
            <a:xfrm rot="0">
              <a:off x="914400" y="4876800"/>
              <a:ext cx="914400"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Z</a:t>
              </a:r>
            </a:p>
          </p:txBody>
        </p:sp>
        <p:sp>
          <p:nvSpPr>
            <p:cNvPr id="1048838" name=""/>
            <p:cNvSpPr txBox="1"/>
            <p:nvPr/>
          </p:nvSpPr>
          <p:spPr>
            <a:xfrm rot="0">
              <a:off x="3429000" y="4876800"/>
              <a:ext cx="914400"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rgbClr val="262673"/>
                  </a:solidFill>
                </a:rPr>
                <a:t>Z</a:t>
              </a:r>
              <a:r>
                <a:rPr b="1" sz="2400" i="1">
                  <a:ea typeface="Times New Roman" pitchFamily="18" charset="0"/>
                </a:rPr>
                <a:t>´ </a:t>
              </a:r>
            </a:p>
          </p:txBody>
        </p:sp>
        <p:sp>
          <p:nvSpPr>
            <p:cNvPr id="1048839" name=""/>
            <p:cNvSpPr txBox="1"/>
            <p:nvPr/>
          </p:nvSpPr>
          <p:spPr>
            <a:xfrm rot="0">
              <a:off x="4495800" y="3733800"/>
              <a:ext cx="3810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i="1" lang="zh-CN">
                  <a:ea typeface="Times New Roman" pitchFamily="18" charset="0"/>
                </a:rPr>
                <a:t>´</a:t>
              </a:r>
            </a:p>
          </p:txBody>
        </p:sp>
      </p:grpSp>
      <p:sp>
        <p:nvSpPr>
          <p:cNvPr id="1048840" name=""/>
          <p:cNvSpPr txBox="1"/>
          <p:nvPr/>
        </p:nvSpPr>
        <p:spPr>
          <a:xfrm rot="0">
            <a:off x="5638800" y="2066925"/>
            <a:ext cx="609600" cy="523875"/>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ea typeface="Arial" pitchFamily="0" charset="0"/>
              </a:rPr>
              <a:t>B</a:t>
            </a:r>
            <a:r>
              <a:rPr baseline="-25000" b="1" sz="2800">
                <a:ea typeface="Arial" pitchFamily="0" charset="0"/>
              </a:rPr>
              <a:t>1</a:t>
            </a:r>
          </a:p>
        </p:txBody>
      </p:sp>
      <p:sp>
        <p:nvSpPr>
          <p:cNvPr id="1048841" name=""/>
          <p:cNvSpPr txBox="1"/>
          <p:nvPr/>
        </p:nvSpPr>
        <p:spPr>
          <a:xfrm rot="0">
            <a:off x="-76200" y="51816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Mass of the two elastic balls (B</a:t>
            </a:r>
            <a:r>
              <a:rPr baseline="-25000" sz="2400"/>
              <a:t>1</a:t>
            </a:r>
            <a:r>
              <a:rPr sz="2400"/>
              <a:t> and B</a:t>
            </a:r>
            <a:r>
              <a:rPr baseline="-25000" sz="2400"/>
              <a:t>2</a:t>
            </a:r>
            <a:r>
              <a:rPr sz="2400"/>
              <a:t>) in frame F’ is m.</a:t>
            </a:r>
          </a:p>
        </p:txBody>
      </p:sp>
      <p:sp>
        <p:nvSpPr>
          <p:cNvPr id="1048842" name=""/>
          <p:cNvSpPr/>
          <p:nvPr/>
        </p:nvSpPr>
        <p:spPr>
          <a:xfrm rot="0">
            <a:off x="5715000" y="2514600"/>
            <a:ext cx="381000" cy="381000"/>
          </a:xfrm>
          <a:prstGeom prst="ellipse"/>
          <a:solidFill>
            <a:srgbClr val="FF0000"/>
          </a:solidFill>
          <a:ln w="25400" cap="flat" cmpd="sng">
            <a:solidFill>
              <a:srgbClr val="89A4A7">
                <a:alpha val="100000"/>
              </a:srgbClr>
            </a:solidFill>
            <a:prstDash val="solid"/>
            <a:miter/>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endParaRPr altLang="en-US" lang="zh-CN">
              <a:solidFill>
                <a:srgbClr val="FFFFFF"/>
              </a:solidFill>
            </a:endParaRPr>
          </a:p>
        </p:txBody>
      </p:sp>
      <p:sp>
        <p:nvSpPr>
          <p:cNvPr id="1048843" name=""/>
          <p:cNvSpPr/>
          <p:nvPr/>
        </p:nvSpPr>
        <p:spPr>
          <a:xfrm rot="0">
            <a:off x="6934200" y="2514600"/>
            <a:ext cx="381000" cy="381000"/>
          </a:xfrm>
          <a:prstGeom prst="ellipse"/>
          <a:solidFill>
            <a:srgbClr val="00B050"/>
          </a:solidFill>
          <a:ln w="25400" cap="flat" cmpd="sng">
            <a:solidFill>
              <a:srgbClr val="89A4A7">
                <a:alpha val="100000"/>
              </a:srgbClr>
            </a:solidFill>
            <a:prstDash val="solid"/>
            <a:miter/>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endParaRPr altLang="en-US" lang="zh-CN">
              <a:solidFill>
                <a:srgbClr val="FFFFFF"/>
              </a:solidFill>
            </a:endParaRPr>
          </a:p>
        </p:txBody>
      </p:sp>
      <p:sp>
        <p:nvSpPr>
          <p:cNvPr id="1048844" name=""/>
          <p:cNvSpPr txBox="1"/>
          <p:nvPr/>
        </p:nvSpPr>
        <p:spPr>
          <a:xfrm rot="0">
            <a:off x="6858000" y="2057400"/>
            <a:ext cx="609600" cy="523875"/>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ea typeface="Arial" pitchFamily="0" charset="0"/>
              </a:rPr>
              <a:t>B</a:t>
            </a:r>
            <a:r>
              <a:rPr baseline="-25000" b="1" sz="2800">
                <a:ea typeface="Arial" pitchFamily="0" charset="0"/>
              </a:rPr>
              <a:t>2</a:t>
            </a:r>
          </a:p>
        </p:txBody>
      </p:sp>
      <p:sp>
        <p:nvSpPr>
          <p:cNvPr id="1048845" name=""/>
          <p:cNvSpPr txBox="1"/>
          <p:nvPr/>
        </p:nvSpPr>
        <p:spPr>
          <a:xfrm rot="0">
            <a:off x="5448300" y="2781300"/>
            <a:ext cx="914400"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u</a:t>
            </a:r>
          </a:p>
        </p:txBody>
      </p:sp>
      <p:sp>
        <p:nvSpPr>
          <p:cNvPr id="1048846" name=""/>
          <p:cNvSpPr txBox="1"/>
          <p:nvPr/>
        </p:nvSpPr>
        <p:spPr>
          <a:xfrm rot="0">
            <a:off x="6705600" y="2743200"/>
            <a:ext cx="914400"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-u</a:t>
            </a:r>
          </a:p>
        </p:txBody>
      </p:sp>
      <p:cxnSp>
        <p:nvCxnSpPr>
          <p:cNvPr id="3145784" name=""/>
          <p:cNvCxnSpPr>
            <a:cxnSpLocks/>
          </p:cNvCxnSpPr>
          <p:nvPr/>
        </p:nvCxnSpPr>
        <p:spPr>
          <a:xfrm rot="0">
            <a:off x="6096000" y="2743200"/>
            <a:ext cx="304800" cy="0"/>
          </a:xfrm>
          <a:prstGeom prst="straightConnector1"/>
          <a:noFill/>
          <a:ln w="31750" cap="flat" cmpd="sng">
            <a:solidFill>
              <a:schemeClr val="dk1">
                <a:alpha val="100000"/>
              </a:schemeClr>
            </a:solidFill>
            <a:prstDash val="solid"/>
            <a:miter/>
            <a:tailEnd type="arrow" w="med" len="med"/>
          </a:ln>
        </p:spPr>
      </p:cxnSp>
      <p:cxnSp>
        <p:nvCxnSpPr>
          <p:cNvPr id="3145785" name=""/>
          <p:cNvCxnSpPr>
            <a:cxnSpLocks/>
          </p:cNvCxnSpPr>
          <p:nvPr/>
        </p:nvCxnSpPr>
        <p:spPr>
          <a:xfrm rot="0" flipH="1" flipV="1">
            <a:off x="6553200" y="2741612"/>
            <a:ext cx="381000" cy="1587"/>
          </a:xfrm>
          <a:prstGeom prst="straightConnector1"/>
          <a:noFill/>
          <a:ln w="31750" cap="flat" cmpd="sng">
            <a:solidFill>
              <a:schemeClr val="dk1">
                <a:alpha val="100000"/>
              </a:schemeClr>
            </a:solidFill>
            <a:prstDash val="solid"/>
            <a:miter/>
            <a:tailEnd type="arrow" w="med" len="med"/>
          </a:ln>
        </p:spPr>
      </p:cxnSp>
      <p:sp>
        <p:nvSpPr>
          <p:cNvPr id="1048847" name=""/>
          <p:cNvSpPr txBox="1"/>
          <p:nvPr/>
        </p:nvSpPr>
        <p:spPr>
          <a:xfrm rot="0">
            <a:off x="-152400" y="5638800"/>
            <a:ext cx="8991600" cy="838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The elastic balls (B</a:t>
            </a:r>
            <a:r>
              <a:rPr baseline="-25000" sz="2400"/>
              <a:t>1</a:t>
            </a:r>
            <a:r>
              <a:rPr sz="2400"/>
              <a:t> and B</a:t>
            </a:r>
            <a:r>
              <a:rPr baseline="-25000" sz="2400"/>
              <a:t>2</a:t>
            </a:r>
            <a:r>
              <a:rPr sz="2400"/>
              <a:t>) collide with each other in such a way that they coalesce into one body </a:t>
            </a:r>
          </a:p>
        </p:txBody>
      </p:sp>
    </p:spTree>
  </p:cSld>
  <p:clrMapOvr>
    <a:masterClrMapping/>
  </p:clrMapOvr>
  <p:transition xmlns:p14="http://schemas.microsoft.com/office/powerpoint/2010/main" spd="fast" advClick="1">
    <p:cut thruBlk="0"/>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845"/>
                                        </p:tgtEl>
                                        <p:attrNameLst>
                                          <p:attrName>style.visibility</p:attrName>
                                        </p:attrNameLst>
                                      </p:cBhvr>
                                      <p:to>
                                        <p:strVal val="visible"/>
                                      </p:to>
                                    </p:set>
                                    <p:animEffect transition="in" filter="blinds(horizontal)">
                                      <p:cBhvr>
                                        <p:cTn dur="500" id="7"/>
                                        <p:tgtEl>
                                          <p:spTgt spid="1048845"/>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8840"/>
                                        </p:tgtEl>
                                        <p:attrNameLst>
                                          <p:attrName>style.visibility</p:attrName>
                                        </p:attrNameLst>
                                      </p:cBhvr>
                                      <p:to>
                                        <p:strVal val="visible"/>
                                      </p:to>
                                    </p:set>
                                    <p:animEffect transition="in" filter="blinds(horizontal)">
                                      <p:cBhvr>
                                        <p:cTn dur="500" id="10"/>
                                        <p:tgtEl>
                                          <p:spTgt spid="1048840"/>
                                        </p:tgtEl>
                                      </p:cBhvr>
                                    </p:animEffect>
                                  </p:childTnLst>
                                </p:cTn>
                              </p:par>
                              <p:par>
                                <p:cTn fill="hold" grpId="0" id="11" nodeType="withEffect" presetClass="entr" presetID="3" presetSubtype="10">
                                  <p:stCondLst>
                                    <p:cond delay="0"/>
                                  </p:stCondLst>
                                  <p:childTnLst>
                                    <p:set>
                                      <p:cBhvr>
                                        <p:cTn dur="1" fill="hold" id="12">
                                          <p:stCondLst>
                                            <p:cond delay="0"/>
                                          </p:stCondLst>
                                        </p:cTn>
                                        <p:tgtEl>
                                          <p:spTgt spid="1048842"/>
                                        </p:tgtEl>
                                        <p:attrNameLst>
                                          <p:attrName>style.visibility</p:attrName>
                                        </p:attrNameLst>
                                      </p:cBhvr>
                                      <p:to>
                                        <p:strVal val="visible"/>
                                      </p:to>
                                    </p:set>
                                    <p:animEffect transition="in" filter="blinds(horizontal)">
                                      <p:cBhvr>
                                        <p:cTn dur="500" id="13"/>
                                        <p:tgtEl>
                                          <p:spTgt spid="1048842"/>
                                        </p:tgtEl>
                                      </p:cBhvr>
                                    </p:animEffect>
                                  </p:childTnLst>
                                </p:cTn>
                              </p:par>
                              <p:par>
                                <p:cTn fill="hold" id="14" nodeType="withEffect" presetClass="entr" presetID="3" presetSubtype="10">
                                  <p:stCondLst>
                                    <p:cond delay="0"/>
                                  </p:stCondLst>
                                  <p:childTnLst>
                                    <p:set>
                                      <p:cBhvr>
                                        <p:cTn dur="1" fill="hold" id="15">
                                          <p:stCondLst>
                                            <p:cond delay="0"/>
                                          </p:stCondLst>
                                        </p:cTn>
                                        <p:tgtEl>
                                          <p:spTgt spid="3145784"/>
                                        </p:tgtEl>
                                        <p:attrNameLst>
                                          <p:attrName>style.visibility</p:attrName>
                                        </p:attrNameLst>
                                      </p:cBhvr>
                                      <p:to>
                                        <p:strVal val="visible"/>
                                      </p:to>
                                    </p:set>
                                    <p:animEffect transition="in" filter="blinds(horizontal)">
                                      <p:cBhvr>
                                        <p:cTn dur="500" id="16"/>
                                        <p:tgtEl>
                                          <p:spTgt spid="3145784"/>
                                        </p:tgtEl>
                                      </p:cBhvr>
                                    </p:animEffect>
                                  </p:childTnLst>
                                </p:cTn>
                              </p:par>
                            </p:childTnLst>
                          </p:cTn>
                        </p:par>
                      </p:childTnLst>
                    </p:cTn>
                  </p:par>
                  <p:par>
                    <p:cTn fill="hold" id="17" nodeType="clickPar">
                      <p:stCondLst>
                        <p:cond delay="indefinite"/>
                      </p:stCondLst>
                      <p:childTnLst>
                        <p:par>
                          <p:cTn fill="hold" id="18" nodeType="withGroup">
                            <p:stCondLst>
                              <p:cond delay="0"/>
                            </p:stCondLst>
                            <p:childTnLst>
                              <p:par>
                                <p:cTn fill="hold" grpId="0" id="19" nodeType="clickEffect" presetClass="entr" presetID="3" presetSubtype="10">
                                  <p:stCondLst>
                                    <p:cond delay="0"/>
                                  </p:stCondLst>
                                  <p:childTnLst>
                                    <p:set>
                                      <p:cBhvr>
                                        <p:cTn dur="1" fill="hold" id="20">
                                          <p:stCondLst>
                                            <p:cond delay="0"/>
                                          </p:stCondLst>
                                        </p:cTn>
                                        <p:tgtEl>
                                          <p:spTgt spid="1048844"/>
                                        </p:tgtEl>
                                        <p:attrNameLst>
                                          <p:attrName>style.visibility</p:attrName>
                                        </p:attrNameLst>
                                      </p:cBhvr>
                                      <p:to>
                                        <p:strVal val="visible"/>
                                      </p:to>
                                    </p:set>
                                    <p:animEffect transition="in" filter="blinds(horizontal)">
                                      <p:cBhvr>
                                        <p:cTn dur="500" id="21"/>
                                        <p:tgtEl>
                                          <p:spTgt spid="1048844"/>
                                        </p:tgtEl>
                                      </p:cBhvr>
                                    </p:animEffect>
                                  </p:childTnLst>
                                </p:cTn>
                              </p:par>
                              <p:par>
                                <p:cTn fill="hold" grpId="0" id="22" nodeType="withEffect" presetClass="entr" presetID="3" presetSubtype="10">
                                  <p:stCondLst>
                                    <p:cond delay="0"/>
                                  </p:stCondLst>
                                  <p:childTnLst>
                                    <p:set>
                                      <p:cBhvr>
                                        <p:cTn dur="1" fill="hold" id="23">
                                          <p:stCondLst>
                                            <p:cond delay="0"/>
                                          </p:stCondLst>
                                        </p:cTn>
                                        <p:tgtEl>
                                          <p:spTgt spid="1048846"/>
                                        </p:tgtEl>
                                        <p:attrNameLst>
                                          <p:attrName>style.visibility</p:attrName>
                                        </p:attrNameLst>
                                      </p:cBhvr>
                                      <p:to>
                                        <p:strVal val="visible"/>
                                      </p:to>
                                    </p:set>
                                    <p:animEffect transition="in" filter="blinds(horizontal)">
                                      <p:cBhvr>
                                        <p:cTn dur="500" id="24"/>
                                        <p:tgtEl>
                                          <p:spTgt spid="1048846"/>
                                        </p:tgtEl>
                                      </p:cBhvr>
                                    </p:animEffect>
                                  </p:childTnLst>
                                </p:cTn>
                              </p:par>
                              <p:par>
                                <p:cTn fill="hold" grpId="0" id="25" nodeType="withEffect" presetClass="entr" presetID="3" presetSubtype="10">
                                  <p:stCondLst>
                                    <p:cond delay="0"/>
                                  </p:stCondLst>
                                  <p:childTnLst>
                                    <p:set>
                                      <p:cBhvr>
                                        <p:cTn dur="1" fill="hold" id="26">
                                          <p:stCondLst>
                                            <p:cond delay="0"/>
                                          </p:stCondLst>
                                        </p:cTn>
                                        <p:tgtEl>
                                          <p:spTgt spid="1048843"/>
                                        </p:tgtEl>
                                        <p:attrNameLst>
                                          <p:attrName>style.visibility</p:attrName>
                                        </p:attrNameLst>
                                      </p:cBhvr>
                                      <p:to>
                                        <p:strVal val="visible"/>
                                      </p:to>
                                    </p:set>
                                    <p:animEffect transition="in" filter="blinds(horizontal)">
                                      <p:cBhvr>
                                        <p:cTn dur="500" id="27"/>
                                        <p:tgtEl>
                                          <p:spTgt spid="1048843"/>
                                        </p:tgtEl>
                                      </p:cBhvr>
                                    </p:animEffect>
                                  </p:childTnLst>
                                </p:cTn>
                              </p:par>
                              <p:par>
                                <p:cTn fill="hold" id="28" nodeType="withEffect" presetClass="entr" presetID="3" presetSubtype="10">
                                  <p:stCondLst>
                                    <p:cond delay="0"/>
                                  </p:stCondLst>
                                  <p:childTnLst>
                                    <p:set>
                                      <p:cBhvr>
                                        <p:cTn dur="1" fill="hold" id="29">
                                          <p:stCondLst>
                                            <p:cond delay="0"/>
                                          </p:stCondLst>
                                        </p:cTn>
                                        <p:tgtEl>
                                          <p:spTgt spid="3145785"/>
                                        </p:tgtEl>
                                        <p:attrNameLst>
                                          <p:attrName>style.visibility</p:attrName>
                                        </p:attrNameLst>
                                      </p:cBhvr>
                                      <p:to>
                                        <p:strVal val="visible"/>
                                      </p:to>
                                    </p:set>
                                    <p:animEffect transition="in" filter="blinds(horizontal)">
                                      <p:cBhvr>
                                        <p:cTn dur="500" id="30"/>
                                        <p:tgtEl>
                                          <p:spTgt spid="3145785"/>
                                        </p:tgtEl>
                                      </p:cBhvr>
                                    </p:animEffect>
                                  </p:childTnLst>
                                </p:cTn>
                              </p:par>
                              <p:par>
                                <p:cTn fill="hold" grpId="0" id="31" nodeType="withEffect" presetClass="entr" presetID="3" presetSubtype="10">
                                  <p:stCondLst>
                                    <p:cond delay="0"/>
                                  </p:stCondLst>
                                  <p:childTnLst>
                                    <p:set>
                                      <p:cBhvr>
                                        <p:cTn dur="1" fill="hold" id="32">
                                          <p:stCondLst>
                                            <p:cond delay="0"/>
                                          </p:stCondLst>
                                        </p:cTn>
                                        <p:tgtEl>
                                          <p:spTgt spid="1048841"/>
                                        </p:tgtEl>
                                        <p:attrNameLst>
                                          <p:attrName>style.visibility</p:attrName>
                                        </p:attrNameLst>
                                      </p:cBhvr>
                                      <p:to>
                                        <p:strVal val="visible"/>
                                      </p:to>
                                    </p:set>
                                    <p:animEffect transition="in" filter="blinds(horizontal)">
                                      <p:cBhvr>
                                        <p:cTn dur="500" id="33"/>
                                        <p:tgtEl>
                                          <p:spTgt spid="1048841"/>
                                        </p:tgtEl>
                                      </p:cBhvr>
                                    </p:animEffect>
                                  </p:childTnLst>
                                </p:cTn>
                              </p:par>
                            </p:childTnLst>
                          </p:cTn>
                        </p:par>
                      </p:childTnLst>
                    </p:cTn>
                  </p:par>
                  <p:par>
                    <p:cTn fill="hold" id="34" nodeType="clickPar">
                      <p:stCondLst>
                        <p:cond delay="indefinite"/>
                      </p:stCondLst>
                      <p:childTnLst>
                        <p:par>
                          <p:cTn fill="hold" id="35" nodeType="withGroup">
                            <p:stCondLst>
                              <p:cond delay="0"/>
                            </p:stCondLst>
                            <p:childTnLst>
                              <p:par>
                                <p:cTn fill="hold" grpId="0" id="36" nodeType="clickEffect" presetClass="entr" presetID="3" presetSubtype="10">
                                  <p:stCondLst>
                                    <p:cond delay="0"/>
                                  </p:stCondLst>
                                  <p:childTnLst>
                                    <p:set>
                                      <p:cBhvr>
                                        <p:cTn dur="1" fill="hold" id="37">
                                          <p:stCondLst>
                                            <p:cond delay="0"/>
                                          </p:stCondLst>
                                        </p:cTn>
                                        <p:tgtEl>
                                          <p:spTgt spid="1048847"/>
                                        </p:tgtEl>
                                        <p:attrNameLst>
                                          <p:attrName>style.visibility</p:attrName>
                                        </p:attrNameLst>
                                      </p:cBhvr>
                                      <p:to>
                                        <p:strVal val="visible"/>
                                      </p:to>
                                    </p:set>
                                    <p:animEffect transition="in" filter="blinds(horizontal)">
                                      <p:cBhvr>
                                        <p:cTn dur="500" id="38"/>
                                        <p:tgtEl>
                                          <p:spTgt spid="1048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0" grpId="0" uiExpand="0" build="whole"/>
      <p:bldP spid="1048841" grpId="0" uiExpand="0" build="whole"/>
      <p:bldP spid="1048842" grpId="0" uiExpand="0" build="whole" animBg="1"/>
      <p:bldP spid="1048843" grpId="0" uiExpand="0" build="whole" animBg="1"/>
      <p:bldP spid="1048844" grpId="0" uiExpand="0" build="whole"/>
      <p:bldP spid="1048845" grpId="0" uiExpand="0" build="whole"/>
      <p:bldP spid="1048846" grpId="0" uiExpand="0" build="whole"/>
      <p:bldP spid="1048847" grpId="0" uiExpand="0" build="whole"/>
    </p:bldLst>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107" name=""/>
        <p:cNvGrpSpPr/>
        <p:nvPr/>
      </p:nvGrpSpPr>
      <p:grpSpPr>
        <a:xfrm rot="0">
          <a:off x="0" y="0"/>
          <a:ext cx="0" cy="0"/>
          <a:chOff x="0" y="0"/>
          <a:chExt cx="0" cy="0"/>
        </a:xfrm>
      </p:grpSpPr>
      <p:sp>
        <p:nvSpPr>
          <p:cNvPr id="1048848" name=""/>
          <p:cNvSpPr txBox="1"/>
          <p:nvPr/>
        </p:nvSpPr>
        <p:spPr>
          <a:xfrm rot="0">
            <a:off x="-76200" y="1524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By applying the law of conservation of linear momentum</a:t>
            </a:r>
          </a:p>
        </p:txBody>
      </p:sp>
      <p:sp>
        <p:nvSpPr>
          <p:cNvPr id="1048849" name=""/>
          <p:cNvSpPr txBox="1"/>
          <p:nvPr/>
        </p:nvSpPr>
        <p:spPr>
          <a:xfrm rot="0">
            <a:off x="-152400" y="685800"/>
            <a:ext cx="92964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300" lang="zh-CN"/>
              <a:t>   Momentum (B</a:t>
            </a:r>
            <a:r>
              <a:rPr baseline="-25000" sz="2300"/>
              <a:t>1</a:t>
            </a:r>
            <a:r>
              <a:rPr sz="2300"/>
              <a:t>) + Momentum (B</a:t>
            </a:r>
            <a:r>
              <a:rPr baseline="-25000" sz="2300"/>
              <a:t>2</a:t>
            </a:r>
            <a:r>
              <a:rPr sz="2300"/>
              <a:t>) = Momentum of coalesced body</a:t>
            </a:r>
          </a:p>
        </p:txBody>
      </p:sp>
      <p:pic>
        <p:nvPicPr>
          <p:cNvPr id="2097232" name=""/>
          <p:cNvPicPr>
            <a:picLocks/>
          </p:cNvPicPr>
          <p:nvPr/>
        </p:nvPicPr>
        <p:blipFill>
          <a:blip xmlns:r="http://schemas.openxmlformats.org/officeDocument/2006/relationships" r:embed="rId1"/>
          <a:srcRect l="0" t="0" r="0" b="0"/>
          <a:stretch>
            <a:fillRect/>
          </a:stretch>
        </p:blipFill>
        <p:spPr>
          <a:xfrm rot="0">
            <a:off x="2859087" y="1219200"/>
            <a:ext cx="2871787" cy="533400"/>
          </a:xfrm>
          <a:prstGeom prst="rect"/>
          <a:noFill/>
          <a:ln w="3175" cap="flat" cmpd="sng">
            <a:solidFill>
              <a:srgbClr val="FFFFFF">
                <a:alpha val="100000"/>
              </a:srgbClr>
            </a:solidFill>
            <a:prstDash val="solid"/>
            <a:miter/>
          </a:ln>
        </p:spPr>
      </p:pic>
      <p:sp>
        <p:nvSpPr>
          <p:cNvPr id="1048850" name=""/>
          <p:cNvSpPr txBox="1"/>
          <p:nvPr/>
        </p:nvSpPr>
        <p:spPr>
          <a:xfrm rot="0">
            <a:off x="-76200" y="17526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Thus the coalesced body must be at rest in Frame F’.</a:t>
            </a:r>
          </a:p>
        </p:txBody>
      </p:sp>
      <p:sp>
        <p:nvSpPr>
          <p:cNvPr id="1048851" name=""/>
          <p:cNvSpPr txBox="1"/>
          <p:nvPr/>
        </p:nvSpPr>
        <p:spPr>
          <a:xfrm rot="0">
            <a:off x="0" y="22860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Let u</a:t>
            </a:r>
            <a:r>
              <a:rPr baseline="-25000" sz="2400"/>
              <a:t>1</a:t>
            </a:r>
            <a:r>
              <a:rPr sz="2400"/>
              <a:t> and u</a:t>
            </a:r>
            <a:r>
              <a:rPr baseline="-25000" sz="2400"/>
              <a:t>2</a:t>
            </a:r>
            <a:r>
              <a:rPr sz="2400"/>
              <a:t> be the velocities of the two elastic balls in frame F</a:t>
            </a:r>
          </a:p>
        </p:txBody>
      </p:sp>
      <p:sp>
        <p:nvSpPr>
          <p:cNvPr id="1048852" name=""/>
          <p:cNvSpPr txBox="1"/>
          <p:nvPr/>
        </p:nvSpPr>
        <p:spPr>
          <a:xfrm rot="0">
            <a:off x="-76200" y="28194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According to Lorentz velocity transformation</a:t>
            </a:r>
          </a:p>
        </p:txBody>
      </p:sp>
      <p:pic>
        <p:nvPicPr>
          <p:cNvPr id="2097233" name=""/>
          <p:cNvPicPr>
            <a:picLocks/>
          </p:cNvPicPr>
          <p:nvPr/>
        </p:nvPicPr>
        <p:blipFill>
          <a:blip xmlns:r="http://schemas.openxmlformats.org/officeDocument/2006/relationships" r:embed="rId2"/>
          <a:srcRect l="0" t="0" r="0" b="0"/>
          <a:stretch>
            <a:fillRect/>
          </a:stretch>
        </p:blipFill>
        <p:spPr>
          <a:xfrm rot="0">
            <a:off x="2797175" y="3352800"/>
            <a:ext cx="2308225" cy="1133475"/>
          </a:xfrm>
          <a:prstGeom prst="rect"/>
          <a:noFill/>
          <a:ln w="3175" cap="flat" cmpd="sng">
            <a:solidFill>
              <a:srgbClr val="FFFFFF">
                <a:alpha val="100000"/>
              </a:srgbClr>
            </a:solidFill>
            <a:prstDash val="solid"/>
            <a:miter/>
          </a:ln>
        </p:spPr>
      </p:pic>
      <p:sp>
        <p:nvSpPr>
          <p:cNvPr id="1048853" name=""/>
          <p:cNvSpPr txBox="1"/>
          <p:nvPr/>
        </p:nvSpPr>
        <p:spPr>
          <a:xfrm rot="0">
            <a:off x="6781800" y="35814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a:t>
            </a:r>
          </a:p>
        </p:txBody>
      </p:sp>
      <p:pic>
        <p:nvPicPr>
          <p:cNvPr id="2097234" name=""/>
          <p:cNvPicPr>
            <a:picLocks/>
          </p:cNvPicPr>
          <p:nvPr/>
        </p:nvPicPr>
        <p:blipFill>
          <a:blip xmlns:r="http://schemas.openxmlformats.org/officeDocument/2006/relationships" r:embed="rId3"/>
          <a:srcRect l="0" t="0" r="0" b="0"/>
          <a:stretch>
            <a:fillRect/>
          </a:stretch>
        </p:blipFill>
        <p:spPr>
          <a:xfrm rot="0">
            <a:off x="2803525" y="4429125"/>
            <a:ext cx="2341562" cy="1133475"/>
          </a:xfrm>
          <a:prstGeom prst="rect"/>
          <a:noFill/>
          <a:ln w="3175" cap="flat" cmpd="sng">
            <a:solidFill>
              <a:srgbClr val="FFFFFF">
                <a:alpha val="100000"/>
              </a:srgbClr>
            </a:solidFill>
            <a:prstDash val="solid"/>
            <a:miter/>
          </a:ln>
        </p:spPr>
      </p:pic>
      <p:sp>
        <p:nvSpPr>
          <p:cNvPr id="1048854" name=""/>
          <p:cNvSpPr txBox="1"/>
          <p:nvPr/>
        </p:nvSpPr>
        <p:spPr>
          <a:xfrm rot="0">
            <a:off x="6934200" y="46482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(ii)</a:t>
            </a:r>
          </a:p>
        </p:txBody>
      </p:sp>
      <p:sp>
        <p:nvSpPr>
          <p:cNvPr id="1048855" name=""/>
          <p:cNvSpPr txBox="1"/>
          <p:nvPr/>
        </p:nvSpPr>
        <p:spPr>
          <a:xfrm rot="0">
            <a:off x="0" y="5562600"/>
            <a:ext cx="8991600" cy="10668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After collision the coalesced body moves with the velocity of Frame F’. Thus v is the observed velocity in frame F.</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232"/>
                                        </p:tgtEl>
                                        <p:attrNameLst>
                                          <p:attrName>style.visibility</p:attrName>
                                        </p:attrNameLst>
                                      </p:cBhvr>
                                      <p:to>
                                        <p:strVal val="visible"/>
                                      </p:to>
                                    </p:set>
                                    <p:animEffect transition="in" filter="blinds(horizontal)">
                                      <p:cBhvr>
                                        <p:cTn dur="500" id="7"/>
                                        <p:tgtEl>
                                          <p:spTgt spid="2097232"/>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8850"/>
                                        </p:tgtEl>
                                        <p:attrNameLst>
                                          <p:attrName>style.visibility</p:attrName>
                                        </p:attrNameLst>
                                      </p:cBhvr>
                                      <p:to>
                                        <p:strVal val="visible"/>
                                      </p:to>
                                    </p:set>
                                    <p:animEffect transition="in" filter="blinds(horizontal)">
                                      <p:cBhvr>
                                        <p:cTn dur="500" id="10"/>
                                        <p:tgtEl>
                                          <p:spTgt spid="1048850"/>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3" presetSubtype="10">
                                  <p:stCondLst>
                                    <p:cond delay="0"/>
                                  </p:stCondLst>
                                  <p:childTnLst>
                                    <p:set>
                                      <p:cBhvr>
                                        <p:cTn dur="1" fill="hold" id="14">
                                          <p:stCondLst>
                                            <p:cond delay="0"/>
                                          </p:stCondLst>
                                        </p:cTn>
                                        <p:tgtEl>
                                          <p:spTgt spid="1048851"/>
                                        </p:tgtEl>
                                        <p:attrNameLst>
                                          <p:attrName>style.visibility</p:attrName>
                                        </p:attrNameLst>
                                      </p:cBhvr>
                                      <p:to>
                                        <p:strVal val="visible"/>
                                      </p:to>
                                    </p:set>
                                    <p:animEffect transition="in" filter="blinds(horizontal)">
                                      <p:cBhvr>
                                        <p:cTn dur="500" id="15"/>
                                        <p:tgtEl>
                                          <p:spTgt spid="1048851"/>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grpId="0" id="18" nodeType="clickEffect" presetClass="entr" presetID="3" presetSubtype="10">
                                  <p:stCondLst>
                                    <p:cond delay="0"/>
                                  </p:stCondLst>
                                  <p:childTnLst>
                                    <p:set>
                                      <p:cBhvr>
                                        <p:cTn dur="1" fill="hold" id="19">
                                          <p:stCondLst>
                                            <p:cond delay="0"/>
                                          </p:stCondLst>
                                        </p:cTn>
                                        <p:tgtEl>
                                          <p:spTgt spid="1048852"/>
                                        </p:tgtEl>
                                        <p:attrNameLst>
                                          <p:attrName>style.visibility</p:attrName>
                                        </p:attrNameLst>
                                      </p:cBhvr>
                                      <p:to>
                                        <p:strVal val="visible"/>
                                      </p:to>
                                    </p:set>
                                    <p:animEffect transition="in" filter="blinds(horizontal)">
                                      <p:cBhvr>
                                        <p:cTn dur="500" id="20"/>
                                        <p:tgtEl>
                                          <p:spTgt spid="1048852"/>
                                        </p:tgtEl>
                                      </p:cBhvr>
                                    </p:animEffect>
                                  </p:childTnLst>
                                </p:cTn>
                              </p:par>
                              <p:par>
                                <p:cTn fill="hold" id="21" nodeType="withEffect" presetClass="entr" presetID="3" presetSubtype="10">
                                  <p:stCondLst>
                                    <p:cond delay="0"/>
                                  </p:stCondLst>
                                  <p:childTnLst>
                                    <p:set>
                                      <p:cBhvr>
                                        <p:cTn dur="1" fill="hold" id="22">
                                          <p:stCondLst>
                                            <p:cond delay="0"/>
                                          </p:stCondLst>
                                        </p:cTn>
                                        <p:tgtEl>
                                          <p:spTgt spid="2097233"/>
                                        </p:tgtEl>
                                        <p:attrNameLst>
                                          <p:attrName>style.visibility</p:attrName>
                                        </p:attrNameLst>
                                      </p:cBhvr>
                                      <p:to>
                                        <p:strVal val="visible"/>
                                      </p:to>
                                    </p:set>
                                    <p:animEffect transition="in" filter="blinds(horizontal)">
                                      <p:cBhvr>
                                        <p:cTn dur="500" id="23"/>
                                        <p:tgtEl>
                                          <p:spTgt spid="2097233"/>
                                        </p:tgtEl>
                                      </p:cBhvr>
                                    </p:animEffect>
                                  </p:childTnLst>
                                </p:cTn>
                              </p:par>
                              <p:par>
                                <p:cTn fill="hold" grpId="0" id="24" nodeType="withEffect" presetClass="entr" presetID="3" presetSubtype="10">
                                  <p:stCondLst>
                                    <p:cond delay="0"/>
                                  </p:stCondLst>
                                  <p:childTnLst>
                                    <p:set>
                                      <p:cBhvr>
                                        <p:cTn dur="1" fill="hold" id="25">
                                          <p:stCondLst>
                                            <p:cond delay="0"/>
                                          </p:stCondLst>
                                        </p:cTn>
                                        <p:tgtEl>
                                          <p:spTgt spid="1048853"/>
                                        </p:tgtEl>
                                        <p:attrNameLst>
                                          <p:attrName>style.visibility</p:attrName>
                                        </p:attrNameLst>
                                      </p:cBhvr>
                                      <p:to>
                                        <p:strVal val="visible"/>
                                      </p:to>
                                    </p:set>
                                    <p:animEffect transition="in" filter="blinds(horizontal)">
                                      <p:cBhvr>
                                        <p:cTn dur="500" id="26"/>
                                        <p:tgtEl>
                                          <p:spTgt spid="1048853"/>
                                        </p:tgtEl>
                                      </p:cBhvr>
                                    </p:animEffect>
                                  </p:childTnLst>
                                </p:cTn>
                              </p:par>
                              <p:par>
                                <p:cTn fill="hold" grpId="0" id="27" nodeType="withEffect" presetClass="entr" presetID="3" presetSubtype="10">
                                  <p:stCondLst>
                                    <p:cond delay="0"/>
                                  </p:stCondLst>
                                  <p:childTnLst>
                                    <p:set>
                                      <p:cBhvr>
                                        <p:cTn dur="1" fill="hold" id="28">
                                          <p:stCondLst>
                                            <p:cond delay="0"/>
                                          </p:stCondLst>
                                        </p:cTn>
                                        <p:tgtEl>
                                          <p:spTgt spid="1048854"/>
                                        </p:tgtEl>
                                        <p:attrNameLst>
                                          <p:attrName>style.visibility</p:attrName>
                                        </p:attrNameLst>
                                      </p:cBhvr>
                                      <p:to>
                                        <p:strVal val="visible"/>
                                      </p:to>
                                    </p:set>
                                    <p:animEffect transition="in" filter="blinds(horizontal)">
                                      <p:cBhvr>
                                        <p:cTn dur="500" id="29"/>
                                        <p:tgtEl>
                                          <p:spTgt spid="1048854"/>
                                        </p:tgtEl>
                                      </p:cBhvr>
                                    </p:animEffect>
                                  </p:childTnLst>
                                </p:cTn>
                              </p:par>
                              <p:par>
                                <p:cTn fill="hold" id="30" nodeType="withEffect" presetClass="entr" presetID="3" presetSubtype="10">
                                  <p:stCondLst>
                                    <p:cond delay="0"/>
                                  </p:stCondLst>
                                  <p:childTnLst>
                                    <p:set>
                                      <p:cBhvr>
                                        <p:cTn dur="1" fill="hold" id="31">
                                          <p:stCondLst>
                                            <p:cond delay="0"/>
                                          </p:stCondLst>
                                        </p:cTn>
                                        <p:tgtEl>
                                          <p:spTgt spid="2097234"/>
                                        </p:tgtEl>
                                        <p:attrNameLst>
                                          <p:attrName>style.visibility</p:attrName>
                                        </p:attrNameLst>
                                      </p:cBhvr>
                                      <p:to>
                                        <p:strVal val="visible"/>
                                      </p:to>
                                    </p:set>
                                    <p:animEffect transition="in" filter="blinds(horizontal)">
                                      <p:cBhvr>
                                        <p:cTn dur="500" id="32"/>
                                        <p:tgtEl>
                                          <p:spTgt spid="2097234"/>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grpId="0" id="35" nodeType="clickEffect" presetClass="entr" presetID="3" presetSubtype="10">
                                  <p:stCondLst>
                                    <p:cond delay="0"/>
                                  </p:stCondLst>
                                  <p:childTnLst>
                                    <p:set>
                                      <p:cBhvr>
                                        <p:cTn dur="1" fill="hold" id="36">
                                          <p:stCondLst>
                                            <p:cond delay="0"/>
                                          </p:stCondLst>
                                        </p:cTn>
                                        <p:tgtEl>
                                          <p:spTgt spid="1048855"/>
                                        </p:tgtEl>
                                        <p:attrNameLst>
                                          <p:attrName>style.visibility</p:attrName>
                                        </p:attrNameLst>
                                      </p:cBhvr>
                                      <p:to>
                                        <p:strVal val="visible"/>
                                      </p:to>
                                    </p:set>
                                    <p:animEffect transition="in" filter="blinds(horizontal)">
                                      <p:cBhvr>
                                        <p:cTn dur="500" id="37"/>
                                        <p:tgtEl>
                                          <p:spTgt spid="1048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0" grpId="0" uiExpand="0" build="whole"/>
      <p:bldP spid="1048851" grpId="0" uiExpand="0" build="whole"/>
      <p:bldP spid="1048852" grpId="0" uiExpand="0" build="whole"/>
      <p:bldP spid="1048853" grpId="0" uiExpand="0" build="whole"/>
      <p:bldP spid="1048854" grpId="0" uiExpand="0" build="whole"/>
      <p:bldP spid="1048855" grpId="0" uiExpand="0" build="whole"/>
    </p:bldLst>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08" name=""/>
        <p:cNvGrpSpPr/>
        <p:nvPr/>
      </p:nvGrpSpPr>
      <p:grpSpPr>
        <a:xfrm rot="0">
          <a:off x="0" y="0"/>
          <a:ext cx="0" cy="0"/>
          <a:chOff x="0" y="0"/>
          <a:chExt cx="0" cy="0"/>
        </a:xfrm>
      </p:grpSpPr>
      <p:sp>
        <p:nvSpPr>
          <p:cNvPr id="1048856" name=""/>
          <p:cNvSpPr txBox="1"/>
          <p:nvPr/>
        </p:nvSpPr>
        <p:spPr>
          <a:xfrm rot="0">
            <a:off x="-76200" y="1524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Let m</a:t>
            </a:r>
            <a:r>
              <a:rPr baseline="-25000" sz="2400"/>
              <a:t>1</a:t>
            </a:r>
            <a:r>
              <a:rPr sz="2400"/>
              <a:t> and m</a:t>
            </a:r>
            <a:r>
              <a:rPr baseline="-25000" sz="2400"/>
              <a:t>2</a:t>
            </a:r>
            <a:r>
              <a:rPr sz="2400"/>
              <a:t> be the masses of the balls B</a:t>
            </a:r>
            <a:r>
              <a:rPr baseline="-25000" sz="2400"/>
              <a:t>1</a:t>
            </a:r>
            <a:r>
              <a:rPr sz="2400"/>
              <a:t> and B</a:t>
            </a:r>
            <a:r>
              <a:rPr baseline="-25000" sz="2400"/>
              <a:t>2</a:t>
            </a:r>
            <a:r>
              <a:rPr sz="2400"/>
              <a:t> in frame F</a:t>
            </a:r>
          </a:p>
        </p:txBody>
      </p:sp>
      <p:sp>
        <p:nvSpPr>
          <p:cNvPr id="1048857" name=""/>
          <p:cNvSpPr txBox="1"/>
          <p:nvPr/>
        </p:nvSpPr>
        <p:spPr>
          <a:xfrm rot="0">
            <a:off x="-76200" y="17526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Using equations (i) and (ii) in (iii)</a:t>
            </a:r>
          </a:p>
        </p:txBody>
      </p:sp>
      <p:pic>
        <p:nvPicPr>
          <p:cNvPr id="2097235" name=""/>
          <p:cNvPicPr>
            <a:picLocks/>
          </p:cNvPicPr>
          <p:nvPr/>
        </p:nvPicPr>
        <p:blipFill>
          <a:blip xmlns:r="http://schemas.openxmlformats.org/officeDocument/2006/relationships" r:embed="rId1"/>
          <a:srcRect l="0" t="0" r="0" b="0"/>
          <a:stretch>
            <a:fillRect/>
          </a:stretch>
        </p:blipFill>
        <p:spPr>
          <a:xfrm rot="0">
            <a:off x="747712" y="2238375"/>
            <a:ext cx="7024687" cy="1266825"/>
          </a:xfrm>
          <a:prstGeom prst="rect"/>
          <a:noFill/>
          <a:ln w="3175" cap="flat" cmpd="sng">
            <a:solidFill>
              <a:srgbClr val="FFFFFF">
                <a:alpha val="100000"/>
              </a:srgbClr>
            </a:solidFill>
            <a:prstDash val="solid"/>
            <a:miter/>
          </a:ln>
        </p:spPr>
      </p:pic>
      <p:sp>
        <p:nvSpPr>
          <p:cNvPr id="1048858" name=""/>
          <p:cNvSpPr txBox="1"/>
          <p:nvPr/>
        </p:nvSpPr>
        <p:spPr>
          <a:xfrm rot="0">
            <a:off x="6781800" y="11430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(iii)</a:t>
            </a:r>
          </a:p>
        </p:txBody>
      </p:sp>
      <p:sp>
        <p:nvSpPr>
          <p:cNvPr id="1048859" name=""/>
          <p:cNvSpPr txBox="1"/>
          <p:nvPr/>
        </p:nvSpPr>
        <p:spPr>
          <a:xfrm rot="0">
            <a:off x="-76200" y="6096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By applying the law of conservation of linear momentum</a:t>
            </a:r>
          </a:p>
        </p:txBody>
      </p:sp>
      <p:pic>
        <p:nvPicPr>
          <p:cNvPr id="2097236" name=""/>
          <p:cNvPicPr>
            <a:picLocks/>
          </p:cNvPicPr>
          <p:nvPr/>
        </p:nvPicPr>
        <p:blipFill>
          <a:blip xmlns:r="http://schemas.openxmlformats.org/officeDocument/2006/relationships" r:embed="rId2"/>
          <a:srcRect l="0" t="0" r="0" b="0"/>
          <a:stretch>
            <a:fillRect/>
          </a:stretch>
        </p:blipFill>
        <p:spPr>
          <a:xfrm rot="0">
            <a:off x="2274887" y="1109662"/>
            <a:ext cx="4040187" cy="566737"/>
          </a:xfrm>
          <a:prstGeom prst="rect"/>
          <a:noFill/>
          <a:ln w="3175" cap="flat" cmpd="sng">
            <a:solidFill>
              <a:srgbClr val="FFFFFF">
                <a:alpha val="100000"/>
              </a:srgbClr>
            </a:solidFill>
            <a:prstDash val="solid"/>
            <a:miter/>
          </a:ln>
        </p:spPr>
      </p:pic>
      <p:pic>
        <p:nvPicPr>
          <p:cNvPr id="2097237" name=""/>
          <p:cNvPicPr>
            <a:picLocks/>
          </p:cNvPicPr>
          <p:nvPr/>
        </p:nvPicPr>
        <p:blipFill>
          <a:blip xmlns:r="http://schemas.openxmlformats.org/officeDocument/2006/relationships" r:embed="rId3"/>
          <a:srcRect l="0" t="0" r="0" b="0"/>
          <a:stretch>
            <a:fillRect/>
          </a:stretch>
        </p:blipFill>
        <p:spPr>
          <a:xfrm rot="0">
            <a:off x="1179512" y="3609975"/>
            <a:ext cx="6188075" cy="1266825"/>
          </a:xfrm>
          <a:prstGeom prst="rect"/>
          <a:noFill/>
          <a:ln w="3175" cap="flat" cmpd="sng">
            <a:solidFill>
              <a:srgbClr val="FFFFFF">
                <a:alpha val="100000"/>
              </a:srgbClr>
            </a:solidFill>
            <a:prstDash val="solid"/>
            <a:miter/>
          </a:ln>
        </p:spPr>
      </p:pic>
      <p:pic>
        <p:nvPicPr>
          <p:cNvPr id="2097238" name=""/>
          <p:cNvPicPr>
            <a:picLocks/>
          </p:cNvPicPr>
          <p:nvPr/>
        </p:nvPicPr>
        <p:blipFill>
          <a:blip xmlns:r="http://schemas.openxmlformats.org/officeDocument/2006/relationships" r:embed="rId4"/>
          <a:srcRect l="0" t="0" r="0" b="0"/>
          <a:stretch>
            <a:fillRect/>
          </a:stretch>
        </p:blipFill>
        <p:spPr>
          <a:xfrm rot="0">
            <a:off x="1362075" y="4981575"/>
            <a:ext cx="6054725" cy="1266825"/>
          </a:xfrm>
          <a:prstGeom prst="rect"/>
          <a:noFill/>
          <a:ln w="3175" cap="flat" cmpd="sng">
            <a:solidFill>
              <a:srgbClr val="FFFFFF">
                <a:alpha val="100000"/>
              </a:srgbClr>
            </a:solidFill>
            <a:prstDash val="solid"/>
            <a:miter/>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859"/>
                                        </p:tgtEl>
                                        <p:attrNameLst>
                                          <p:attrName>style.visibility</p:attrName>
                                        </p:attrNameLst>
                                      </p:cBhvr>
                                      <p:to>
                                        <p:strVal val="visible"/>
                                      </p:to>
                                    </p:set>
                                    <p:animEffect transition="in" filter="blinds(horizontal)">
                                      <p:cBhvr>
                                        <p:cTn dur="500" id="7"/>
                                        <p:tgtEl>
                                          <p:spTgt spid="1048859"/>
                                        </p:tgtEl>
                                      </p:cBhvr>
                                    </p:animEffect>
                                  </p:childTnLst>
                                </p:cTn>
                              </p:par>
                              <p:par>
                                <p:cTn fill="hold" id="8" nodeType="withEffect" presetClass="entr" presetID="3" presetSubtype="10">
                                  <p:stCondLst>
                                    <p:cond delay="0"/>
                                  </p:stCondLst>
                                  <p:childTnLst>
                                    <p:set>
                                      <p:cBhvr>
                                        <p:cTn dur="1" fill="hold" id="9">
                                          <p:stCondLst>
                                            <p:cond delay="0"/>
                                          </p:stCondLst>
                                        </p:cTn>
                                        <p:tgtEl>
                                          <p:spTgt spid="2097236"/>
                                        </p:tgtEl>
                                        <p:attrNameLst>
                                          <p:attrName>style.visibility</p:attrName>
                                        </p:attrNameLst>
                                      </p:cBhvr>
                                      <p:to>
                                        <p:strVal val="visible"/>
                                      </p:to>
                                    </p:set>
                                    <p:animEffect transition="in" filter="blinds(horizontal)">
                                      <p:cBhvr>
                                        <p:cTn dur="500" id="10"/>
                                        <p:tgtEl>
                                          <p:spTgt spid="2097236"/>
                                        </p:tgtEl>
                                      </p:cBhvr>
                                    </p:animEffect>
                                  </p:childTnLst>
                                </p:cTn>
                              </p:par>
                              <p:par>
                                <p:cTn fill="hold" grpId="0" id="11" nodeType="withEffect" presetClass="entr" presetID="3" presetSubtype="10">
                                  <p:stCondLst>
                                    <p:cond delay="0"/>
                                  </p:stCondLst>
                                  <p:childTnLst>
                                    <p:set>
                                      <p:cBhvr>
                                        <p:cTn dur="1" fill="hold" id="12">
                                          <p:stCondLst>
                                            <p:cond delay="0"/>
                                          </p:stCondLst>
                                        </p:cTn>
                                        <p:tgtEl>
                                          <p:spTgt spid="1048858"/>
                                        </p:tgtEl>
                                        <p:attrNameLst>
                                          <p:attrName>style.visibility</p:attrName>
                                        </p:attrNameLst>
                                      </p:cBhvr>
                                      <p:to>
                                        <p:strVal val="visible"/>
                                      </p:to>
                                    </p:set>
                                    <p:animEffect transition="in" filter="blinds(horizontal)">
                                      <p:cBhvr>
                                        <p:cTn dur="500" id="13"/>
                                        <p:tgtEl>
                                          <p:spTgt spid="1048858"/>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grpId="0" id="16" nodeType="clickEffect" presetClass="entr" presetID="3" presetSubtype="10">
                                  <p:stCondLst>
                                    <p:cond delay="0"/>
                                  </p:stCondLst>
                                  <p:childTnLst>
                                    <p:set>
                                      <p:cBhvr>
                                        <p:cTn dur="1" fill="hold" id="17">
                                          <p:stCondLst>
                                            <p:cond delay="0"/>
                                          </p:stCondLst>
                                        </p:cTn>
                                        <p:tgtEl>
                                          <p:spTgt spid="1048857"/>
                                        </p:tgtEl>
                                        <p:attrNameLst>
                                          <p:attrName>style.visibility</p:attrName>
                                        </p:attrNameLst>
                                      </p:cBhvr>
                                      <p:to>
                                        <p:strVal val="visible"/>
                                      </p:to>
                                    </p:set>
                                    <p:animEffect transition="in" filter="blinds(horizontal)">
                                      <p:cBhvr>
                                        <p:cTn dur="500" id="18"/>
                                        <p:tgtEl>
                                          <p:spTgt spid="1048857"/>
                                        </p:tgtEl>
                                      </p:cBhvr>
                                    </p:animEffect>
                                  </p:childTnLst>
                                </p:cTn>
                              </p:par>
                              <p:par>
                                <p:cTn fill="hold" id="19" nodeType="withEffect" presetClass="entr" presetID="3" presetSubtype="10">
                                  <p:stCondLst>
                                    <p:cond delay="0"/>
                                  </p:stCondLst>
                                  <p:childTnLst>
                                    <p:set>
                                      <p:cBhvr>
                                        <p:cTn dur="1" fill="hold" id="20">
                                          <p:stCondLst>
                                            <p:cond delay="0"/>
                                          </p:stCondLst>
                                        </p:cTn>
                                        <p:tgtEl>
                                          <p:spTgt spid="2097235"/>
                                        </p:tgtEl>
                                        <p:attrNameLst>
                                          <p:attrName>style.visibility</p:attrName>
                                        </p:attrNameLst>
                                      </p:cBhvr>
                                      <p:to>
                                        <p:strVal val="visible"/>
                                      </p:to>
                                    </p:set>
                                    <p:animEffect transition="in" filter="blinds(horizontal)">
                                      <p:cBhvr>
                                        <p:cTn dur="500" id="21"/>
                                        <p:tgtEl>
                                          <p:spTgt spid="2097235"/>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3" presetSubtype="10">
                                  <p:stCondLst>
                                    <p:cond delay="0"/>
                                  </p:stCondLst>
                                  <p:childTnLst>
                                    <p:set>
                                      <p:cBhvr>
                                        <p:cTn dur="1" fill="hold" id="25">
                                          <p:stCondLst>
                                            <p:cond delay="0"/>
                                          </p:stCondLst>
                                        </p:cTn>
                                        <p:tgtEl>
                                          <p:spTgt spid="2097237"/>
                                        </p:tgtEl>
                                        <p:attrNameLst>
                                          <p:attrName>style.visibility</p:attrName>
                                        </p:attrNameLst>
                                      </p:cBhvr>
                                      <p:to>
                                        <p:strVal val="visible"/>
                                      </p:to>
                                    </p:set>
                                    <p:animEffect transition="in" filter="blinds(horizontal)">
                                      <p:cBhvr>
                                        <p:cTn dur="500" id="26"/>
                                        <p:tgtEl>
                                          <p:spTgt spid="2097237"/>
                                        </p:tgtEl>
                                      </p:cBhvr>
                                    </p:animEffect>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3" presetSubtype="10">
                                  <p:stCondLst>
                                    <p:cond delay="0"/>
                                  </p:stCondLst>
                                  <p:childTnLst>
                                    <p:set>
                                      <p:cBhvr>
                                        <p:cTn dur="1" fill="hold" id="30">
                                          <p:stCondLst>
                                            <p:cond delay="0"/>
                                          </p:stCondLst>
                                        </p:cTn>
                                        <p:tgtEl>
                                          <p:spTgt spid="2097238"/>
                                        </p:tgtEl>
                                        <p:attrNameLst>
                                          <p:attrName>style.visibility</p:attrName>
                                        </p:attrNameLst>
                                      </p:cBhvr>
                                      <p:to>
                                        <p:strVal val="visible"/>
                                      </p:to>
                                    </p:set>
                                    <p:animEffect transition="in" filter="blinds(horizontal)">
                                      <p:cBhvr>
                                        <p:cTn dur="500" id="31"/>
                                        <p:tgtEl>
                                          <p:spTgt spid="2097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7" grpId="0" uiExpand="0" build="whole"/>
      <p:bldP spid="1048858" grpId="0" uiExpand="0" build="whole"/>
      <p:bldP spid="1048859" grpId="0" uiExpand="0" build="whole"/>
    </p:bldLst>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sp>
        <p:nvSpPr>
          <p:cNvPr id="1048596" name=""/>
          <p:cNvSpPr/>
          <p:nvPr>
            <p:ph type="title" sz="full" idx="0"/>
          </p:nvPr>
        </p:nvSpPr>
        <p:spPr>
          <a:xfrm rot="0">
            <a:off x="457200" y="152400"/>
            <a:ext cx="8229600" cy="639762"/>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lvl="0"/>
            <a:r>
              <a:rPr altLang="en-US" b="1" sz="3000" lang="en-US">
                <a:solidFill>
                  <a:srgbClr val="C00000"/>
                </a:solidFill>
              </a:rPr>
              <a:t>Inertial Frame of Reference</a:t>
            </a:r>
          </a:p>
        </p:txBody>
      </p:sp>
      <p:sp>
        <p:nvSpPr>
          <p:cNvPr id="1048597" name=""/>
          <p:cNvSpPr txBox="1"/>
          <p:nvPr/>
        </p:nvSpPr>
        <p:spPr>
          <a:xfrm rot="0">
            <a:off x="1828800" y="3352800"/>
            <a:ext cx="6324600" cy="7620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indent="-342900" lvl="0" marL="342900">
              <a:spcBef>
                <a:spcPct val="20000"/>
              </a:spcBef>
            </a:pPr>
            <a:r>
              <a:rPr altLang="en-US" b="1" sz="3000" lang="zh-CN">
                <a:solidFill>
                  <a:srgbClr val="C00000"/>
                </a:solidFill>
              </a:rPr>
              <a:t>Non-inertial Frame of Reference</a:t>
            </a:r>
          </a:p>
        </p:txBody>
      </p:sp>
      <p:sp>
        <p:nvSpPr>
          <p:cNvPr id="1048598" name=""/>
          <p:cNvSpPr txBox="1"/>
          <p:nvPr/>
        </p:nvSpPr>
        <p:spPr>
          <a:xfrm rot="0">
            <a:off x="-152400" y="2057400"/>
            <a:ext cx="9296400" cy="1219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indent="-342900" lvl="0" marL="342900">
              <a:spcBef>
                <a:spcPct val="20000"/>
              </a:spcBef>
            </a:pPr>
            <a:r>
              <a:rPr altLang="en-US" sz="2400" lang="zh-CN"/>
              <a:t>    </a:t>
            </a:r>
            <a:r>
              <a:rPr sz="2400">
                <a:solidFill>
                  <a:srgbClr val="262673"/>
                </a:solidFill>
              </a:rPr>
              <a:t>Any frame of reference that moves with a constant velocity relative to an inertial frame is itself an inertial frame of reference.</a:t>
            </a:r>
          </a:p>
          <a:p>
            <a:pPr algn="just" indent="-342900" lvl="0" marL="342900">
              <a:spcBef>
                <a:spcPct val="20000"/>
              </a:spcBef>
            </a:pPr>
            <a:r>
              <a:rPr sz="2400">
                <a:solidFill>
                  <a:srgbClr val="262673"/>
                </a:solidFill>
              </a:rPr>
              <a:t>    </a:t>
            </a:r>
            <a:r>
              <a:rPr sz="2400">
                <a:solidFill>
                  <a:srgbClr val="007A37"/>
                </a:solidFill>
              </a:rPr>
              <a:t>Inertial frames are necessarily the unaccelerated frames.</a:t>
            </a:r>
          </a:p>
        </p:txBody>
      </p:sp>
      <p:sp>
        <p:nvSpPr>
          <p:cNvPr id="1048599" name=""/>
          <p:cNvSpPr txBox="1"/>
          <p:nvPr/>
        </p:nvSpPr>
        <p:spPr>
          <a:xfrm rot="0">
            <a:off x="228600" y="1066800"/>
            <a:ext cx="8458200" cy="11430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indent="-342900" lvl="0" marL="342900">
              <a:spcBef>
                <a:spcPct val="20000"/>
              </a:spcBef>
            </a:pPr>
            <a:r>
              <a:rPr altLang="en-US" sz="2400" lang="zh-CN"/>
              <a:t>The systems in which the Newton’s First law of motion holds</a:t>
            </a:r>
          </a:p>
          <a:p>
            <a:pPr algn="just" indent="-342900" lvl="0" marL="342900">
              <a:spcBef>
                <a:spcPct val="20000"/>
              </a:spcBef>
            </a:pPr>
            <a:r>
              <a:rPr altLang="en-US" sz="2400" lang="zh-CN"/>
              <a:t> good are called inertial frame of reference.</a:t>
            </a:r>
          </a:p>
        </p:txBody>
      </p:sp>
      <p:sp>
        <p:nvSpPr>
          <p:cNvPr id="1048600" name=""/>
          <p:cNvSpPr txBox="1"/>
          <p:nvPr/>
        </p:nvSpPr>
        <p:spPr>
          <a:xfrm rot="0">
            <a:off x="228600" y="4114800"/>
            <a:ext cx="8458200" cy="11430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indent="-342900" lvl="0" marL="342900">
              <a:spcBef>
                <a:spcPct val="20000"/>
              </a:spcBef>
            </a:pPr>
            <a:r>
              <a:rPr altLang="en-US" sz="2400" lang="zh-CN"/>
              <a:t>The systems in which the Newton’s First law of motion does</a:t>
            </a:r>
          </a:p>
          <a:p>
            <a:pPr algn="just" indent="-342900" lvl="0" marL="342900">
              <a:spcBef>
                <a:spcPct val="20000"/>
              </a:spcBef>
            </a:pPr>
            <a:r>
              <a:rPr altLang="en-US" sz="2400" lang="zh-CN"/>
              <a:t> not holds good are called non-inertial frame of reference.</a:t>
            </a:r>
          </a:p>
        </p:txBody>
      </p:sp>
      <p:sp>
        <p:nvSpPr>
          <p:cNvPr id="1048601" name=""/>
          <p:cNvSpPr txBox="1"/>
          <p:nvPr/>
        </p:nvSpPr>
        <p:spPr>
          <a:xfrm rot="0">
            <a:off x="0" y="5257800"/>
            <a:ext cx="9144000" cy="1219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indent="-342900" lvl="0" marL="342900">
              <a:spcBef>
                <a:spcPct val="20000"/>
              </a:spcBef>
            </a:pPr>
            <a:r>
              <a:rPr altLang="en-US" sz="2400" lang="zh-CN"/>
              <a:t>    </a:t>
            </a:r>
            <a:r>
              <a:rPr sz="2400">
                <a:solidFill>
                  <a:srgbClr val="262673"/>
                </a:solidFill>
              </a:rPr>
              <a:t>A frame of reference which is in accelerated motion with respect to an inertial frame is called non-inertial frame of reference</a:t>
            </a:r>
          </a:p>
          <a:p>
            <a:pPr algn="just" indent="-342900" lvl="0" marL="342900">
              <a:spcBef>
                <a:spcPct val="20000"/>
              </a:spcBef>
            </a:pPr>
            <a:r>
              <a:rPr sz="2400">
                <a:solidFill>
                  <a:srgbClr val="007A37"/>
                </a:solidFill>
              </a:rPr>
              <a:t>    All the accelerated and rotatory frames are non-inertial.</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597"/>
                                        </p:tgtEl>
                                        <p:attrNameLst>
                                          <p:attrName>style.visibility</p:attrName>
                                        </p:attrNameLst>
                                      </p:cBhvr>
                                      <p:to>
                                        <p:strVal val="visible"/>
                                      </p:to>
                                    </p:set>
                                    <p:animEffect transition="in" filter="blinds(horizontal)">
                                      <p:cBhvr>
                                        <p:cTn dur="500" id="7"/>
                                        <p:tgtEl>
                                          <p:spTgt spid="1048597"/>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8600"/>
                                        </p:tgtEl>
                                        <p:attrNameLst>
                                          <p:attrName>style.visibility</p:attrName>
                                        </p:attrNameLst>
                                      </p:cBhvr>
                                      <p:to>
                                        <p:strVal val="visible"/>
                                      </p:to>
                                    </p:set>
                                    <p:animEffect transition="in" filter="blinds(horizontal)">
                                      <p:cBhvr>
                                        <p:cTn dur="500" id="10"/>
                                        <p:tgtEl>
                                          <p:spTgt spid="1048600"/>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3" presetSubtype="10">
                                  <p:stCondLst>
                                    <p:cond delay="0"/>
                                  </p:stCondLst>
                                  <p:childTnLst>
                                    <p:set>
                                      <p:cBhvr>
                                        <p:cTn dur="1" fill="hold" id="14">
                                          <p:stCondLst>
                                            <p:cond delay="0"/>
                                          </p:stCondLst>
                                        </p:cTn>
                                        <p:tgtEl>
                                          <p:spTgt spid="1048598"/>
                                        </p:tgtEl>
                                        <p:attrNameLst>
                                          <p:attrName>style.visibility</p:attrName>
                                        </p:attrNameLst>
                                      </p:cBhvr>
                                      <p:to>
                                        <p:strVal val="visible"/>
                                      </p:to>
                                    </p:set>
                                    <p:animEffect transition="in" filter="blinds(horizontal)">
                                      <p:cBhvr>
                                        <p:cTn dur="500" id="15"/>
                                        <p:tgtEl>
                                          <p:spTgt spid="1048598"/>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grpId="0" id="18" nodeType="clickEffect" presetClass="entr" presetID="3" presetSubtype="10">
                                  <p:stCondLst>
                                    <p:cond delay="0"/>
                                  </p:stCondLst>
                                  <p:childTnLst>
                                    <p:set>
                                      <p:cBhvr>
                                        <p:cTn dur="1" fill="hold" id="19">
                                          <p:stCondLst>
                                            <p:cond delay="0"/>
                                          </p:stCondLst>
                                        </p:cTn>
                                        <p:tgtEl>
                                          <p:spTgt spid="1048601"/>
                                        </p:tgtEl>
                                        <p:attrNameLst>
                                          <p:attrName>style.visibility</p:attrName>
                                        </p:attrNameLst>
                                      </p:cBhvr>
                                      <p:to>
                                        <p:strVal val="visible"/>
                                      </p:to>
                                    </p:set>
                                    <p:animEffect transition="in" filter="blinds(horizontal)">
                                      <p:cBhvr>
                                        <p:cTn dur="500" id="20"/>
                                        <p:tgtEl>
                                          <p:spTgt spid="1048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7" grpId="0" uiExpand="0" build="whole"/>
      <p:bldP spid="1048598" grpId="0" uiExpand="0" build="whole"/>
      <p:bldP spid="1048600" grpId="0" uiExpand="0" build="whole"/>
      <p:bldP spid="1048601" grpId="0" uiExpand="0" build="whole"/>
    </p:bldLst>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09" name=""/>
        <p:cNvGrpSpPr/>
        <p:nvPr/>
      </p:nvGrpSpPr>
      <p:grpSpPr>
        <a:xfrm rot="0">
          <a:off x="0" y="0"/>
          <a:ext cx="0" cy="0"/>
          <a:chOff x="0" y="0"/>
          <a:chExt cx="0" cy="0"/>
        </a:xfrm>
      </p:grpSpPr>
      <p:sp>
        <p:nvSpPr>
          <p:cNvPr id="1048860" name=""/>
          <p:cNvSpPr txBox="1"/>
          <p:nvPr/>
        </p:nvSpPr>
        <p:spPr>
          <a:xfrm rot="0">
            <a:off x="-76200" y="12954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From equation (i)</a:t>
            </a:r>
          </a:p>
        </p:txBody>
      </p:sp>
      <p:sp>
        <p:nvSpPr>
          <p:cNvPr id="1048861" name=""/>
          <p:cNvSpPr txBox="1"/>
          <p:nvPr/>
        </p:nvSpPr>
        <p:spPr>
          <a:xfrm rot="0">
            <a:off x="8001000" y="19812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(v)</a:t>
            </a:r>
          </a:p>
        </p:txBody>
      </p:sp>
      <p:pic>
        <p:nvPicPr>
          <p:cNvPr id="2097239" name=""/>
          <p:cNvPicPr>
            <a:picLocks/>
          </p:cNvPicPr>
          <p:nvPr/>
        </p:nvPicPr>
        <p:blipFill>
          <a:blip xmlns:r="http://schemas.openxmlformats.org/officeDocument/2006/relationships" r:embed="rId1"/>
          <a:srcRect l="0" t="0" r="0" b="0"/>
          <a:stretch>
            <a:fillRect/>
          </a:stretch>
        </p:blipFill>
        <p:spPr>
          <a:xfrm rot="0">
            <a:off x="304800" y="1676400"/>
            <a:ext cx="3846512" cy="1233487"/>
          </a:xfrm>
          <a:prstGeom prst="rect"/>
          <a:noFill/>
          <a:ln w="3175" cap="flat" cmpd="sng">
            <a:solidFill>
              <a:srgbClr val="FFFFFF">
                <a:alpha val="100000"/>
              </a:srgbClr>
            </a:solidFill>
            <a:prstDash val="solid"/>
            <a:miter/>
          </a:ln>
        </p:spPr>
      </p:pic>
      <p:pic>
        <p:nvPicPr>
          <p:cNvPr id="2097240" name=""/>
          <p:cNvPicPr>
            <a:picLocks/>
          </p:cNvPicPr>
          <p:nvPr/>
        </p:nvPicPr>
        <p:blipFill>
          <a:blip xmlns:r="http://schemas.openxmlformats.org/officeDocument/2006/relationships" r:embed="rId2"/>
          <a:srcRect l="0" t="0" r="0" b="0"/>
          <a:stretch>
            <a:fillRect/>
          </a:stretch>
        </p:blipFill>
        <p:spPr>
          <a:xfrm rot="0">
            <a:off x="2743200" y="95250"/>
            <a:ext cx="2474912" cy="1200150"/>
          </a:xfrm>
          <a:prstGeom prst="rect"/>
          <a:noFill/>
          <a:ln w="3175" cap="flat" cmpd="sng">
            <a:solidFill>
              <a:srgbClr val="FFFFFF">
                <a:alpha val="100000"/>
              </a:srgbClr>
            </a:solidFill>
            <a:prstDash val="solid"/>
            <a:miter/>
          </a:ln>
        </p:spPr>
      </p:pic>
      <p:pic>
        <p:nvPicPr>
          <p:cNvPr id="2097241" name=""/>
          <p:cNvPicPr>
            <a:picLocks/>
          </p:cNvPicPr>
          <p:nvPr/>
        </p:nvPicPr>
        <p:blipFill>
          <a:blip xmlns:r="http://schemas.openxmlformats.org/officeDocument/2006/relationships" r:embed="rId3"/>
          <a:srcRect l="0" t="0" r="0" b="0"/>
          <a:stretch>
            <a:fillRect/>
          </a:stretch>
        </p:blipFill>
        <p:spPr>
          <a:xfrm rot="0">
            <a:off x="4191000" y="1676400"/>
            <a:ext cx="3813175" cy="1200150"/>
          </a:xfrm>
          <a:prstGeom prst="rect"/>
          <a:noFill/>
          <a:ln w="3175" cap="flat" cmpd="sng">
            <a:solidFill>
              <a:srgbClr val="FFFFFF">
                <a:alpha val="100000"/>
              </a:srgbClr>
            </a:solidFill>
            <a:prstDash val="solid"/>
            <a:miter/>
          </a:ln>
        </p:spPr>
      </p:pic>
      <p:sp>
        <p:nvSpPr>
          <p:cNvPr id="1048862" name=""/>
          <p:cNvSpPr txBox="1"/>
          <p:nvPr/>
        </p:nvSpPr>
        <p:spPr>
          <a:xfrm rot="0">
            <a:off x="76200" y="28956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Similarly from equation (ii)</a:t>
            </a:r>
          </a:p>
        </p:txBody>
      </p:sp>
      <p:pic>
        <p:nvPicPr>
          <p:cNvPr id="2097242" name=""/>
          <p:cNvPicPr>
            <a:picLocks/>
          </p:cNvPicPr>
          <p:nvPr/>
        </p:nvPicPr>
        <p:blipFill>
          <a:blip xmlns:r="http://schemas.openxmlformats.org/officeDocument/2006/relationships" r:embed="rId4"/>
          <a:srcRect l="0" t="0" r="0" b="0"/>
          <a:stretch>
            <a:fillRect/>
          </a:stretch>
        </p:blipFill>
        <p:spPr>
          <a:xfrm rot="0">
            <a:off x="1809750" y="3352800"/>
            <a:ext cx="1371600" cy="1100137"/>
          </a:xfrm>
          <a:prstGeom prst="rect"/>
          <a:noFill/>
          <a:ln w="3175" cap="flat" cmpd="sng">
            <a:solidFill>
              <a:srgbClr val="FFFFFF">
                <a:alpha val="100000"/>
              </a:srgbClr>
            </a:solidFill>
            <a:prstDash val="solid"/>
            <a:miter/>
          </a:ln>
        </p:spPr>
      </p:pic>
      <p:pic>
        <p:nvPicPr>
          <p:cNvPr id="2097243" name=""/>
          <p:cNvPicPr>
            <a:picLocks/>
          </p:cNvPicPr>
          <p:nvPr/>
        </p:nvPicPr>
        <p:blipFill>
          <a:blip xmlns:r="http://schemas.openxmlformats.org/officeDocument/2006/relationships" r:embed="rId5"/>
          <a:srcRect l="0" t="0" r="0" b="0"/>
          <a:stretch>
            <a:fillRect/>
          </a:stretch>
        </p:blipFill>
        <p:spPr>
          <a:xfrm rot="0">
            <a:off x="3151187" y="3352800"/>
            <a:ext cx="3478212" cy="1200150"/>
          </a:xfrm>
          <a:prstGeom prst="rect"/>
          <a:noFill/>
          <a:ln w="3175" cap="flat" cmpd="sng">
            <a:solidFill>
              <a:srgbClr val="FFFFFF">
                <a:alpha val="100000"/>
              </a:srgbClr>
            </a:solidFill>
            <a:prstDash val="solid"/>
            <a:miter/>
          </a:ln>
        </p:spPr>
      </p:pic>
      <p:sp>
        <p:nvSpPr>
          <p:cNvPr id="1048863" name=""/>
          <p:cNvSpPr txBox="1"/>
          <p:nvPr/>
        </p:nvSpPr>
        <p:spPr>
          <a:xfrm rot="0">
            <a:off x="7848600" y="37338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(vi)</a:t>
            </a:r>
          </a:p>
        </p:txBody>
      </p:sp>
      <p:sp>
        <p:nvSpPr>
          <p:cNvPr id="1048864" name=""/>
          <p:cNvSpPr txBox="1"/>
          <p:nvPr/>
        </p:nvSpPr>
        <p:spPr>
          <a:xfrm rot="0">
            <a:off x="76200" y="46482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Dividing equation (vi) by (v)</a:t>
            </a:r>
          </a:p>
        </p:txBody>
      </p:sp>
      <p:pic>
        <p:nvPicPr>
          <p:cNvPr id="2097244" name=""/>
          <p:cNvPicPr>
            <a:picLocks/>
          </p:cNvPicPr>
          <p:nvPr/>
        </p:nvPicPr>
        <p:blipFill>
          <a:blip xmlns:r="http://schemas.openxmlformats.org/officeDocument/2006/relationships" r:embed="rId6"/>
          <a:srcRect l="0" t="0" r="0" b="0"/>
          <a:stretch>
            <a:fillRect/>
          </a:stretch>
        </p:blipFill>
        <p:spPr>
          <a:xfrm rot="0">
            <a:off x="2024062" y="5257800"/>
            <a:ext cx="3913187" cy="1200150"/>
          </a:xfrm>
          <a:prstGeom prst="rect"/>
          <a:noFill/>
          <a:ln w="3175" cap="flat" cmpd="sng">
            <a:solidFill>
              <a:srgbClr val="FFFFFF">
                <a:alpha val="100000"/>
              </a:srgbClr>
            </a:solidFill>
            <a:prstDash val="solid"/>
            <a:miter/>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860"/>
                                        </p:tgtEl>
                                        <p:attrNameLst>
                                          <p:attrName>style.visibility</p:attrName>
                                        </p:attrNameLst>
                                      </p:cBhvr>
                                      <p:to>
                                        <p:strVal val="visible"/>
                                      </p:to>
                                    </p:set>
                                    <p:animEffect transition="in" filter="blinds(horizontal)">
                                      <p:cBhvr>
                                        <p:cTn dur="500" id="7"/>
                                        <p:tgtEl>
                                          <p:spTgt spid="1048860"/>
                                        </p:tgtEl>
                                      </p:cBhvr>
                                    </p:animEffect>
                                  </p:childTnLst>
                                </p:cTn>
                              </p:par>
                              <p:par>
                                <p:cTn fill="hold" id="8" nodeType="withEffect" presetClass="entr" presetID="3" presetSubtype="10">
                                  <p:stCondLst>
                                    <p:cond delay="0"/>
                                  </p:stCondLst>
                                  <p:childTnLst>
                                    <p:set>
                                      <p:cBhvr>
                                        <p:cTn dur="1" fill="hold" id="9">
                                          <p:stCondLst>
                                            <p:cond delay="0"/>
                                          </p:stCondLst>
                                        </p:cTn>
                                        <p:tgtEl>
                                          <p:spTgt spid="2097239"/>
                                        </p:tgtEl>
                                        <p:attrNameLst>
                                          <p:attrName>style.visibility</p:attrName>
                                        </p:attrNameLst>
                                      </p:cBhvr>
                                      <p:to>
                                        <p:strVal val="visible"/>
                                      </p:to>
                                    </p:set>
                                    <p:animEffect transition="in" filter="blinds(horizontal)">
                                      <p:cBhvr>
                                        <p:cTn dur="500" id="10"/>
                                        <p:tgtEl>
                                          <p:spTgt spid="2097239"/>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2097241"/>
                                        </p:tgtEl>
                                        <p:attrNameLst>
                                          <p:attrName>style.visibility</p:attrName>
                                        </p:attrNameLst>
                                      </p:cBhvr>
                                      <p:to>
                                        <p:strVal val="visible"/>
                                      </p:to>
                                    </p:set>
                                    <p:animEffect transition="in" filter="blinds(horizontal)">
                                      <p:cBhvr>
                                        <p:cTn dur="500" id="15"/>
                                        <p:tgtEl>
                                          <p:spTgt spid="2097241"/>
                                        </p:tgtEl>
                                      </p:cBhvr>
                                    </p:animEffect>
                                  </p:childTnLst>
                                </p:cTn>
                              </p:par>
                              <p:par>
                                <p:cTn fill="hold" grpId="0" id="16" nodeType="withEffect" presetClass="entr" presetID="3" presetSubtype="10">
                                  <p:stCondLst>
                                    <p:cond delay="0"/>
                                  </p:stCondLst>
                                  <p:childTnLst>
                                    <p:set>
                                      <p:cBhvr>
                                        <p:cTn dur="1" fill="hold" id="17">
                                          <p:stCondLst>
                                            <p:cond delay="0"/>
                                          </p:stCondLst>
                                        </p:cTn>
                                        <p:tgtEl>
                                          <p:spTgt spid="1048861"/>
                                        </p:tgtEl>
                                        <p:attrNameLst>
                                          <p:attrName>style.visibility</p:attrName>
                                        </p:attrNameLst>
                                      </p:cBhvr>
                                      <p:to>
                                        <p:strVal val="visible"/>
                                      </p:to>
                                    </p:set>
                                    <p:animEffect transition="in" filter="blinds(horizontal)">
                                      <p:cBhvr>
                                        <p:cTn dur="500" id="18"/>
                                        <p:tgtEl>
                                          <p:spTgt spid="1048861"/>
                                        </p:tgtEl>
                                      </p:cBhvr>
                                    </p:animEffect>
                                  </p:childTnLst>
                                </p:cTn>
                              </p:par>
                            </p:childTnLst>
                          </p:cTn>
                        </p:par>
                      </p:childTnLst>
                    </p:cTn>
                  </p:par>
                  <p:par>
                    <p:cTn fill="hold" id="19" nodeType="clickPar">
                      <p:stCondLst>
                        <p:cond delay="indefinite"/>
                      </p:stCondLst>
                      <p:childTnLst>
                        <p:par>
                          <p:cTn fill="hold" id="20" nodeType="withGroup">
                            <p:stCondLst>
                              <p:cond delay="0"/>
                            </p:stCondLst>
                            <p:childTnLst>
                              <p:par>
                                <p:cTn fill="hold" grpId="0" id="21" nodeType="clickEffect" presetClass="entr" presetID="3" presetSubtype="10">
                                  <p:stCondLst>
                                    <p:cond delay="0"/>
                                  </p:stCondLst>
                                  <p:childTnLst>
                                    <p:set>
                                      <p:cBhvr>
                                        <p:cTn dur="1" fill="hold" id="22">
                                          <p:stCondLst>
                                            <p:cond delay="0"/>
                                          </p:stCondLst>
                                        </p:cTn>
                                        <p:tgtEl>
                                          <p:spTgt spid="1048862"/>
                                        </p:tgtEl>
                                        <p:attrNameLst>
                                          <p:attrName>style.visibility</p:attrName>
                                        </p:attrNameLst>
                                      </p:cBhvr>
                                      <p:to>
                                        <p:strVal val="visible"/>
                                      </p:to>
                                    </p:set>
                                    <p:animEffect transition="in" filter="blinds(horizontal)">
                                      <p:cBhvr>
                                        <p:cTn dur="500" id="23"/>
                                        <p:tgtEl>
                                          <p:spTgt spid="1048862"/>
                                        </p:tgtEl>
                                      </p:cBhvr>
                                    </p:animEffect>
                                  </p:childTnLst>
                                </p:cTn>
                              </p:par>
                              <p:par>
                                <p:cTn fill="hold" id="24" nodeType="withEffect" presetClass="entr" presetID="3" presetSubtype="10">
                                  <p:stCondLst>
                                    <p:cond delay="0"/>
                                  </p:stCondLst>
                                  <p:childTnLst>
                                    <p:set>
                                      <p:cBhvr>
                                        <p:cTn dur="1" fill="hold" id="25">
                                          <p:stCondLst>
                                            <p:cond delay="0"/>
                                          </p:stCondLst>
                                        </p:cTn>
                                        <p:tgtEl>
                                          <p:spTgt spid="2097243"/>
                                        </p:tgtEl>
                                        <p:attrNameLst>
                                          <p:attrName>style.visibility</p:attrName>
                                        </p:attrNameLst>
                                      </p:cBhvr>
                                      <p:to>
                                        <p:strVal val="visible"/>
                                      </p:to>
                                    </p:set>
                                    <p:animEffect transition="in" filter="blinds(horizontal)">
                                      <p:cBhvr>
                                        <p:cTn dur="500" id="26"/>
                                        <p:tgtEl>
                                          <p:spTgt spid="2097243"/>
                                        </p:tgtEl>
                                      </p:cBhvr>
                                    </p:animEffect>
                                  </p:childTnLst>
                                </p:cTn>
                              </p:par>
                              <p:par>
                                <p:cTn fill="hold" grpId="0" id="27" nodeType="withEffect" presetClass="entr" presetID="3" presetSubtype="10">
                                  <p:stCondLst>
                                    <p:cond delay="0"/>
                                  </p:stCondLst>
                                  <p:childTnLst>
                                    <p:set>
                                      <p:cBhvr>
                                        <p:cTn dur="1" fill="hold" id="28">
                                          <p:stCondLst>
                                            <p:cond delay="0"/>
                                          </p:stCondLst>
                                        </p:cTn>
                                        <p:tgtEl>
                                          <p:spTgt spid="1048863"/>
                                        </p:tgtEl>
                                        <p:attrNameLst>
                                          <p:attrName>style.visibility</p:attrName>
                                        </p:attrNameLst>
                                      </p:cBhvr>
                                      <p:to>
                                        <p:strVal val="visible"/>
                                      </p:to>
                                    </p:set>
                                    <p:animEffect transition="in" filter="blinds(horizontal)">
                                      <p:cBhvr>
                                        <p:cTn dur="500" id="29"/>
                                        <p:tgtEl>
                                          <p:spTgt spid="1048863"/>
                                        </p:tgtEl>
                                      </p:cBhvr>
                                    </p:animEffect>
                                  </p:childTnLst>
                                </p:cTn>
                              </p:par>
                              <p:par>
                                <p:cTn fill="hold" id="30" nodeType="withEffect" presetClass="entr" presetID="3" presetSubtype="10">
                                  <p:stCondLst>
                                    <p:cond delay="0"/>
                                  </p:stCondLst>
                                  <p:childTnLst>
                                    <p:set>
                                      <p:cBhvr>
                                        <p:cTn dur="1" fill="hold" id="31">
                                          <p:stCondLst>
                                            <p:cond delay="0"/>
                                          </p:stCondLst>
                                        </p:cTn>
                                        <p:tgtEl>
                                          <p:spTgt spid="2097242"/>
                                        </p:tgtEl>
                                        <p:attrNameLst>
                                          <p:attrName>style.visibility</p:attrName>
                                        </p:attrNameLst>
                                      </p:cBhvr>
                                      <p:to>
                                        <p:strVal val="visible"/>
                                      </p:to>
                                    </p:set>
                                    <p:animEffect transition="in" filter="blinds(horizontal)">
                                      <p:cBhvr>
                                        <p:cTn dur="500" id="32"/>
                                        <p:tgtEl>
                                          <p:spTgt spid="2097242"/>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grpId="0" id="35" nodeType="clickEffect" presetClass="entr" presetID="3" presetSubtype="10">
                                  <p:stCondLst>
                                    <p:cond delay="0"/>
                                  </p:stCondLst>
                                  <p:childTnLst>
                                    <p:set>
                                      <p:cBhvr>
                                        <p:cTn dur="1" fill="hold" id="36">
                                          <p:stCondLst>
                                            <p:cond delay="0"/>
                                          </p:stCondLst>
                                        </p:cTn>
                                        <p:tgtEl>
                                          <p:spTgt spid="1048864"/>
                                        </p:tgtEl>
                                        <p:attrNameLst>
                                          <p:attrName>style.visibility</p:attrName>
                                        </p:attrNameLst>
                                      </p:cBhvr>
                                      <p:to>
                                        <p:strVal val="visible"/>
                                      </p:to>
                                    </p:set>
                                    <p:animEffect transition="in" filter="blinds(horizontal)">
                                      <p:cBhvr>
                                        <p:cTn dur="500" id="37"/>
                                        <p:tgtEl>
                                          <p:spTgt spid="1048864"/>
                                        </p:tgtEl>
                                      </p:cBhvr>
                                    </p:animEffect>
                                  </p:childTnLst>
                                </p:cTn>
                              </p:par>
                              <p:par>
                                <p:cTn fill="hold" id="38" nodeType="withEffect" presetClass="entr" presetID="3" presetSubtype="10">
                                  <p:stCondLst>
                                    <p:cond delay="0"/>
                                  </p:stCondLst>
                                  <p:childTnLst>
                                    <p:set>
                                      <p:cBhvr>
                                        <p:cTn dur="1" fill="hold" id="39">
                                          <p:stCondLst>
                                            <p:cond delay="0"/>
                                          </p:stCondLst>
                                        </p:cTn>
                                        <p:tgtEl>
                                          <p:spTgt spid="2097244"/>
                                        </p:tgtEl>
                                        <p:attrNameLst>
                                          <p:attrName>style.visibility</p:attrName>
                                        </p:attrNameLst>
                                      </p:cBhvr>
                                      <p:to>
                                        <p:strVal val="visible"/>
                                      </p:to>
                                    </p:set>
                                    <p:animEffect transition="in" filter="blinds(horizontal)">
                                      <p:cBhvr>
                                        <p:cTn dur="500" id="40"/>
                                        <p:tgtEl>
                                          <p:spTgt spid="2097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0" grpId="0" uiExpand="0" build="whole"/>
      <p:bldP spid="1048861" grpId="0" uiExpand="0" build="whole"/>
      <p:bldP spid="1048862" grpId="0" uiExpand="0" build="whole"/>
      <p:bldP spid="1048863" grpId="0" uiExpand="0" build="whole"/>
      <p:bldP spid="1048864" grpId="0" uiExpand="0" build="whole"/>
    </p:bldLst>
  </p:timing>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110" name=""/>
        <p:cNvGrpSpPr/>
        <p:nvPr/>
      </p:nvGrpSpPr>
      <p:grpSpPr>
        <a:xfrm rot="0">
          <a:off x="0" y="0"/>
          <a:ext cx="0" cy="0"/>
          <a:chOff x="0" y="0"/>
          <a:chExt cx="0" cy="0"/>
        </a:xfrm>
      </p:grpSpPr>
      <p:sp>
        <p:nvSpPr>
          <p:cNvPr id="1048865" name=""/>
          <p:cNvSpPr txBox="1"/>
          <p:nvPr/>
        </p:nvSpPr>
        <p:spPr>
          <a:xfrm rot="0">
            <a:off x="7696200" y="5334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(vii)</a:t>
            </a:r>
          </a:p>
        </p:txBody>
      </p:sp>
      <p:sp>
        <p:nvSpPr>
          <p:cNvPr id="1048866" name=""/>
          <p:cNvSpPr txBox="1"/>
          <p:nvPr/>
        </p:nvSpPr>
        <p:spPr>
          <a:xfrm rot="0">
            <a:off x="76200" y="15240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From equation (iv) and (vii)</a:t>
            </a:r>
          </a:p>
        </p:txBody>
      </p:sp>
      <p:sp>
        <p:nvSpPr>
          <p:cNvPr id="1048867" name=""/>
          <p:cNvSpPr txBox="1"/>
          <p:nvPr/>
        </p:nvSpPr>
        <p:spPr>
          <a:xfrm rot="0">
            <a:off x="0" y="4267200"/>
            <a:ext cx="8991600" cy="838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From (viii), it is clear that LHS and RHS are independent of each other. This is true when each equal to a constant.</a:t>
            </a:r>
          </a:p>
        </p:txBody>
      </p:sp>
      <p:pic>
        <p:nvPicPr>
          <p:cNvPr id="2097245" name=""/>
          <p:cNvPicPr>
            <a:picLocks/>
          </p:cNvPicPr>
          <p:nvPr/>
        </p:nvPicPr>
        <p:blipFill>
          <a:blip xmlns:r="http://schemas.openxmlformats.org/officeDocument/2006/relationships" r:embed="rId1"/>
          <a:srcRect l="0" t="0" r="0" b="0"/>
          <a:stretch>
            <a:fillRect/>
          </a:stretch>
        </p:blipFill>
        <p:spPr>
          <a:xfrm rot="0">
            <a:off x="2039937" y="152400"/>
            <a:ext cx="4048125" cy="1400175"/>
          </a:xfrm>
          <a:prstGeom prst="rect"/>
          <a:noFill/>
          <a:ln w="3175" cap="flat" cmpd="sng">
            <a:solidFill>
              <a:srgbClr val="FFFFFF">
                <a:alpha val="100000"/>
              </a:srgbClr>
            </a:solidFill>
            <a:prstDash val="solid"/>
            <a:miter/>
          </a:ln>
        </p:spPr>
      </p:pic>
      <p:pic>
        <p:nvPicPr>
          <p:cNvPr id="2097246" name=""/>
          <p:cNvPicPr>
            <a:picLocks/>
          </p:cNvPicPr>
          <p:nvPr/>
        </p:nvPicPr>
        <p:blipFill>
          <a:blip xmlns:r="http://schemas.openxmlformats.org/officeDocument/2006/relationships" r:embed="rId2"/>
          <a:srcRect l="0" t="0" r="0" b="0"/>
          <a:stretch>
            <a:fillRect/>
          </a:stretch>
        </p:blipFill>
        <p:spPr>
          <a:xfrm rot="0">
            <a:off x="3176587" y="1981200"/>
            <a:ext cx="2843212" cy="1400175"/>
          </a:xfrm>
          <a:prstGeom prst="rect"/>
          <a:noFill/>
          <a:ln w="3175" cap="flat" cmpd="sng">
            <a:solidFill>
              <a:srgbClr val="FFFFFF">
                <a:alpha val="100000"/>
              </a:srgbClr>
            </a:solidFill>
            <a:prstDash val="solid"/>
            <a:miter/>
          </a:ln>
        </p:spPr>
      </p:pic>
      <p:pic>
        <p:nvPicPr>
          <p:cNvPr id="2097247" name=""/>
          <p:cNvPicPr>
            <a:picLocks/>
          </p:cNvPicPr>
          <p:nvPr/>
        </p:nvPicPr>
        <p:blipFill>
          <a:blip xmlns:r="http://schemas.openxmlformats.org/officeDocument/2006/relationships" r:embed="rId3"/>
          <a:srcRect l="0" t="0" r="0" b="0"/>
          <a:stretch>
            <a:fillRect/>
          </a:stretch>
        </p:blipFill>
        <p:spPr>
          <a:xfrm rot="0">
            <a:off x="1524000" y="3429000"/>
            <a:ext cx="5151437" cy="733425"/>
          </a:xfrm>
          <a:prstGeom prst="rect"/>
          <a:noFill/>
          <a:ln w="3175" cap="flat" cmpd="sng">
            <a:solidFill>
              <a:srgbClr val="FFFFFF">
                <a:alpha val="100000"/>
              </a:srgbClr>
            </a:solidFill>
            <a:prstDash val="solid"/>
            <a:miter/>
          </a:ln>
        </p:spPr>
      </p:pic>
      <p:sp>
        <p:nvSpPr>
          <p:cNvPr id="1048868" name=""/>
          <p:cNvSpPr txBox="1"/>
          <p:nvPr/>
        </p:nvSpPr>
        <p:spPr>
          <a:xfrm rot="0">
            <a:off x="7848600" y="35814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(viii)</a:t>
            </a:r>
          </a:p>
        </p:txBody>
      </p:sp>
      <p:pic>
        <p:nvPicPr>
          <p:cNvPr id="2097248" name=""/>
          <p:cNvPicPr>
            <a:picLocks/>
          </p:cNvPicPr>
          <p:nvPr/>
        </p:nvPicPr>
        <p:blipFill>
          <a:blip xmlns:r="http://schemas.openxmlformats.org/officeDocument/2006/relationships" r:embed="rId4"/>
          <a:srcRect l="0" t="0" r="0" b="0"/>
          <a:stretch>
            <a:fillRect/>
          </a:stretch>
        </p:blipFill>
        <p:spPr>
          <a:xfrm rot="0">
            <a:off x="1381125" y="5181600"/>
            <a:ext cx="5954712" cy="733425"/>
          </a:xfrm>
          <a:prstGeom prst="rect"/>
          <a:noFill/>
          <a:ln w="3175" cap="flat" cmpd="sng">
            <a:solidFill>
              <a:srgbClr val="FFFFFF">
                <a:alpha val="100000"/>
              </a:srgbClr>
            </a:solidFill>
            <a:prstDash val="solid"/>
            <a:miter/>
          </a:ln>
        </p:spPr>
      </p:pic>
      <p:sp>
        <p:nvSpPr>
          <p:cNvPr id="1048869" name=""/>
          <p:cNvSpPr txBox="1"/>
          <p:nvPr/>
        </p:nvSpPr>
        <p:spPr>
          <a:xfrm rot="0">
            <a:off x="152400" y="6019800"/>
            <a:ext cx="8991600" cy="6096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where         is the rest mass of the body</a:t>
            </a:r>
          </a:p>
        </p:txBody>
      </p:sp>
      <p:pic>
        <p:nvPicPr>
          <p:cNvPr id="2097249" name=""/>
          <p:cNvPicPr>
            <a:picLocks/>
          </p:cNvPicPr>
          <p:nvPr/>
        </p:nvPicPr>
        <p:blipFill>
          <a:blip xmlns:r="http://schemas.openxmlformats.org/officeDocument/2006/relationships" r:embed="rId5"/>
          <a:srcRect l="0" t="0" r="0" b="0"/>
          <a:stretch>
            <a:fillRect/>
          </a:stretch>
        </p:blipFill>
        <p:spPr>
          <a:xfrm rot="0">
            <a:off x="1524000" y="5953125"/>
            <a:ext cx="534987" cy="600075"/>
          </a:xfrm>
          <a:prstGeom prst="rect"/>
          <a:noFill/>
          <a:ln w="3175" cap="flat" cmpd="sng">
            <a:solidFill>
              <a:srgbClr val="FFFFFF">
                <a:alpha val="100000"/>
              </a:srgbClr>
            </a:solidFill>
            <a:prstDash val="solid"/>
            <a:miter/>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866"/>
                                        </p:tgtEl>
                                        <p:attrNameLst>
                                          <p:attrName>style.visibility</p:attrName>
                                        </p:attrNameLst>
                                      </p:cBhvr>
                                      <p:to>
                                        <p:strVal val="visible"/>
                                      </p:to>
                                    </p:set>
                                    <p:animEffect transition="in" filter="blinds(horizontal)">
                                      <p:cBhvr>
                                        <p:cTn dur="500" id="7"/>
                                        <p:tgtEl>
                                          <p:spTgt spid="1048866"/>
                                        </p:tgtEl>
                                      </p:cBhvr>
                                    </p:animEffect>
                                  </p:childTnLst>
                                </p:cTn>
                              </p:par>
                              <p:par>
                                <p:cTn fill="hold" id="8" nodeType="withEffect" presetClass="entr" presetID="3" presetSubtype="10">
                                  <p:stCondLst>
                                    <p:cond delay="0"/>
                                  </p:stCondLst>
                                  <p:childTnLst>
                                    <p:set>
                                      <p:cBhvr>
                                        <p:cTn dur="1" fill="hold" id="9">
                                          <p:stCondLst>
                                            <p:cond delay="0"/>
                                          </p:stCondLst>
                                        </p:cTn>
                                        <p:tgtEl>
                                          <p:spTgt spid="2097246"/>
                                        </p:tgtEl>
                                        <p:attrNameLst>
                                          <p:attrName>style.visibility</p:attrName>
                                        </p:attrNameLst>
                                      </p:cBhvr>
                                      <p:to>
                                        <p:strVal val="visible"/>
                                      </p:to>
                                    </p:set>
                                    <p:animEffect transition="in" filter="blinds(horizontal)">
                                      <p:cBhvr>
                                        <p:cTn dur="500" id="10"/>
                                        <p:tgtEl>
                                          <p:spTgt spid="2097246"/>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3" presetSubtype="10">
                                  <p:stCondLst>
                                    <p:cond delay="0"/>
                                  </p:stCondLst>
                                  <p:childTnLst>
                                    <p:set>
                                      <p:cBhvr>
                                        <p:cTn dur="1" fill="hold" id="14">
                                          <p:stCondLst>
                                            <p:cond delay="0"/>
                                          </p:stCondLst>
                                        </p:cTn>
                                        <p:tgtEl>
                                          <p:spTgt spid="1048868"/>
                                        </p:tgtEl>
                                        <p:attrNameLst>
                                          <p:attrName>style.visibility</p:attrName>
                                        </p:attrNameLst>
                                      </p:cBhvr>
                                      <p:to>
                                        <p:strVal val="visible"/>
                                      </p:to>
                                    </p:set>
                                    <p:animEffect transition="in" filter="blinds(horizontal)">
                                      <p:cBhvr>
                                        <p:cTn dur="500" id="15"/>
                                        <p:tgtEl>
                                          <p:spTgt spid="1048868"/>
                                        </p:tgtEl>
                                      </p:cBhvr>
                                    </p:animEffect>
                                  </p:childTnLst>
                                </p:cTn>
                              </p:par>
                              <p:par>
                                <p:cTn fill="hold" id="16" nodeType="withEffect" presetClass="entr" presetID="3" presetSubtype="10">
                                  <p:stCondLst>
                                    <p:cond delay="0"/>
                                  </p:stCondLst>
                                  <p:childTnLst>
                                    <p:set>
                                      <p:cBhvr>
                                        <p:cTn dur="1" fill="hold" id="17">
                                          <p:stCondLst>
                                            <p:cond delay="0"/>
                                          </p:stCondLst>
                                        </p:cTn>
                                        <p:tgtEl>
                                          <p:spTgt spid="2097247"/>
                                        </p:tgtEl>
                                        <p:attrNameLst>
                                          <p:attrName>style.visibility</p:attrName>
                                        </p:attrNameLst>
                                      </p:cBhvr>
                                      <p:to>
                                        <p:strVal val="visible"/>
                                      </p:to>
                                    </p:set>
                                    <p:animEffect transition="in" filter="blinds(horizontal)">
                                      <p:cBhvr>
                                        <p:cTn dur="500" id="18"/>
                                        <p:tgtEl>
                                          <p:spTgt spid="2097247"/>
                                        </p:tgtEl>
                                      </p:cBhvr>
                                    </p:animEffect>
                                  </p:childTnLst>
                                </p:cTn>
                              </p:par>
                            </p:childTnLst>
                          </p:cTn>
                        </p:par>
                      </p:childTnLst>
                    </p:cTn>
                  </p:par>
                  <p:par>
                    <p:cTn fill="hold" id="19" nodeType="clickPar">
                      <p:stCondLst>
                        <p:cond delay="indefinite"/>
                      </p:stCondLst>
                      <p:childTnLst>
                        <p:par>
                          <p:cTn fill="hold" id="20" nodeType="withGroup">
                            <p:stCondLst>
                              <p:cond delay="0"/>
                            </p:stCondLst>
                            <p:childTnLst>
                              <p:par>
                                <p:cTn fill="hold" grpId="0" id="21" nodeType="clickEffect" presetClass="entr" presetID="3" presetSubtype="10">
                                  <p:stCondLst>
                                    <p:cond delay="0"/>
                                  </p:stCondLst>
                                  <p:childTnLst>
                                    <p:set>
                                      <p:cBhvr>
                                        <p:cTn dur="1" fill="hold" id="22">
                                          <p:stCondLst>
                                            <p:cond delay="0"/>
                                          </p:stCondLst>
                                        </p:cTn>
                                        <p:tgtEl>
                                          <p:spTgt spid="1048867"/>
                                        </p:tgtEl>
                                        <p:attrNameLst>
                                          <p:attrName>style.visibility</p:attrName>
                                        </p:attrNameLst>
                                      </p:cBhvr>
                                      <p:to>
                                        <p:strVal val="visible"/>
                                      </p:to>
                                    </p:set>
                                    <p:animEffect transition="in" filter="blinds(horizontal)">
                                      <p:cBhvr>
                                        <p:cTn dur="500" id="23"/>
                                        <p:tgtEl>
                                          <p:spTgt spid="1048867"/>
                                        </p:tgtEl>
                                      </p:cBhvr>
                                    </p:animEffect>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3" presetSubtype="10">
                                  <p:stCondLst>
                                    <p:cond delay="0"/>
                                  </p:stCondLst>
                                  <p:childTnLst>
                                    <p:set>
                                      <p:cBhvr>
                                        <p:cTn dur="1" fill="hold" id="27">
                                          <p:stCondLst>
                                            <p:cond delay="0"/>
                                          </p:stCondLst>
                                        </p:cTn>
                                        <p:tgtEl>
                                          <p:spTgt spid="2097248"/>
                                        </p:tgtEl>
                                        <p:attrNameLst>
                                          <p:attrName>style.visibility</p:attrName>
                                        </p:attrNameLst>
                                      </p:cBhvr>
                                      <p:to>
                                        <p:strVal val="visible"/>
                                      </p:to>
                                    </p:set>
                                    <p:animEffect transition="in" filter="blinds(horizontal)">
                                      <p:cBhvr>
                                        <p:cTn dur="500" id="28"/>
                                        <p:tgtEl>
                                          <p:spTgt spid="2097248"/>
                                        </p:tgtEl>
                                      </p:cBhvr>
                                    </p:animEffect>
                                  </p:childTnLst>
                                </p:cTn>
                              </p:par>
                              <p:par>
                                <p:cTn fill="hold" grpId="0" id="29" nodeType="withEffect" presetClass="entr" presetID="3" presetSubtype="10">
                                  <p:stCondLst>
                                    <p:cond delay="0"/>
                                  </p:stCondLst>
                                  <p:childTnLst>
                                    <p:set>
                                      <p:cBhvr>
                                        <p:cTn dur="1" fill="hold" id="30">
                                          <p:stCondLst>
                                            <p:cond delay="0"/>
                                          </p:stCondLst>
                                        </p:cTn>
                                        <p:tgtEl>
                                          <p:spTgt spid="1048869"/>
                                        </p:tgtEl>
                                        <p:attrNameLst>
                                          <p:attrName>style.visibility</p:attrName>
                                        </p:attrNameLst>
                                      </p:cBhvr>
                                      <p:to>
                                        <p:strVal val="visible"/>
                                      </p:to>
                                    </p:set>
                                    <p:animEffect transition="in" filter="blinds(horizontal)">
                                      <p:cBhvr>
                                        <p:cTn dur="500" id="31"/>
                                        <p:tgtEl>
                                          <p:spTgt spid="1048869"/>
                                        </p:tgtEl>
                                      </p:cBhvr>
                                    </p:animEffect>
                                  </p:childTnLst>
                                </p:cTn>
                              </p:par>
                              <p:par>
                                <p:cTn fill="hold" id="32" nodeType="withEffect" presetClass="entr" presetID="3" presetSubtype="10">
                                  <p:stCondLst>
                                    <p:cond delay="0"/>
                                  </p:stCondLst>
                                  <p:childTnLst>
                                    <p:set>
                                      <p:cBhvr>
                                        <p:cTn dur="1" fill="hold" id="33">
                                          <p:stCondLst>
                                            <p:cond delay="0"/>
                                          </p:stCondLst>
                                        </p:cTn>
                                        <p:tgtEl>
                                          <p:spTgt spid="2097249"/>
                                        </p:tgtEl>
                                        <p:attrNameLst>
                                          <p:attrName>style.visibility</p:attrName>
                                        </p:attrNameLst>
                                      </p:cBhvr>
                                      <p:to>
                                        <p:strVal val="visible"/>
                                      </p:to>
                                    </p:set>
                                    <p:animEffect transition="in" filter="blinds(horizontal)">
                                      <p:cBhvr>
                                        <p:cTn dur="500" id="34"/>
                                        <p:tgtEl>
                                          <p:spTgt spid="2097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6" grpId="0" uiExpand="0" build="whole"/>
      <p:bldP spid="1048867" grpId="0" uiExpand="0" build="whole"/>
      <p:bldP spid="1048868" grpId="0" uiExpand="0" build="whole"/>
      <p:bldP spid="1048869" grpId="0" uiExpand="0" build="whole"/>
    </p:bldLst>
  </p:timing>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111" name=""/>
        <p:cNvGrpSpPr/>
        <p:nvPr/>
      </p:nvGrpSpPr>
      <p:grpSpPr>
        <a:xfrm rot="0">
          <a:off x="0" y="0"/>
          <a:ext cx="0" cy="0"/>
          <a:chOff x="0" y="0"/>
          <a:chExt cx="0" cy="0"/>
        </a:xfrm>
      </p:grpSpPr>
      <p:sp>
        <p:nvSpPr>
          <p:cNvPr id="1048870" name=""/>
          <p:cNvSpPr txBox="1"/>
          <p:nvPr/>
        </p:nvSpPr>
        <p:spPr>
          <a:xfrm rot="0">
            <a:off x="-152400" y="1676400"/>
            <a:ext cx="9296400" cy="1219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From above equations it can be concluded that if       be the rest mass of the body then its mass m when it moves at speed v will appear as</a:t>
            </a:r>
          </a:p>
        </p:txBody>
      </p:sp>
      <p:pic>
        <p:nvPicPr>
          <p:cNvPr id="2097250" name=""/>
          <p:cNvPicPr>
            <a:picLocks/>
          </p:cNvPicPr>
          <p:nvPr/>
        </p:nvPicPr>
        <p:blipFill>
          <a:blip xmlns:r="http://schemas.openxmlformats.org/officeDocument/2006/relationships" r:embed="rId1"/>
          <a:srcRect l="0" t="0" r="0" b="0"/>
          <a:stretch>
            <a:fillRect/>
          </a:stretch>
        </p:blipFill>
        <p:spPr>
          <a:xfrm rot="0">
            <a:off x="1328737" y="381000"/>
            <a:ext cx="2709862" cy="1233487"/>
          </a:xfrm>
          <a:prstGeom prst="rect"/>
          <a:noFill/>
          <a:ln w="3175" cap="flat" cmpd="sng">
            <a:solidFill>
              <a:srgbClr val="FFFFFF">
                <a:alpha val="100000"/>
              </a:srgbClr>
            </a:solidFill>
            <a:prstDash val="solid"/>
            <a:miter/>
          </a:ln>
        </p:spPr>
      </p:pic>
      <p:sp>
        <p:nvSpPr>
          <p:cNvPr id="1048871" name=""/>
          <p:cNvSpPr txBox="1"/>
          <p:nvPr/>
        </p:nvSpPr>
        <p:spPr>
          <a:xfrm rot="0">
            <a:off x="152400" y="76200"/>
            <a:ext cx="1143000" cy="6096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Thus</a:t>
            </a:r>
          </a:p>
        </p:txBody>
      </p:sp>
      <p:sp>
        <p:nvSpPr>
          <p:cNvPr id="1048872" name=""/>
          <p:cNvSpPr txBox="1"/>
          <p:nvPr/>
        </p:nvSpPr>
        <p:spPr>
          <a:xfrm rot="0">
            <a:off x="4038600" y="685800"/>
            <a:ext cx="1143000" cy="6096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and</a:t>
            </a:r>
          </a:p>
        </p:txBody>
      </p:sp>
      <p:pic>
        <p:nvPicPr>
          <p:cNvPr id="2097251" name=""/>
          <p:cNvPicPr>
            <a:picLocks/>
          </p:cNvPicPr>
          <p:nvPr/>
        </p:nvPicPr>
        <p:blipFill>
          <a:blip xmlns:r="http://schemas.openxmlformats.org/officeDocument/2006/relationships" r:embed="rId2"/>
          <a:srcRect l="0" t="0" r="0" b="0"/>
          <a:stretch>
            <a:fillRect/>
          </a:stretch>
        </p:blipFill>
        <p:spPr>
          <a:xfrm rot="0">
            <a:off x="5105400" y="381000"/>
            <a:ext cx="2776537" cy="1233487"/>
          </a:xfrm>
          <a:prstGeom prst="rect"/>
          <a:noFill/>
          <a:ln w="3175" cap="flat" cmpd="sng">
            <a:solidFill>
              <a:srgbClr val="FFFFFF">
                <a:alpha val="100000"/>
              </a:srgbClr>
            </a:solidFill>
            <a:prstDash val="solid"/>
            <a:miter/>
          </a:ln>
        </p:spPr>
      </p:pic>
      <p:pic>
        <p:nvPicPr>
          <p:cNvPr id="2097252" name=""/>
          <p:cNvPicPr>
            <a:picLocks/>
          </p:cNvPicPr>
          <p:nvPr/>
        </p:nvPicPr>
        <p:blipFill>
          <a:blip xmlns:r="http://schemas.openxmlformats.org/officeDocument/2006/relationships" r:embed="rId3"/>
          <a:srcRect l="0" t="0" r="0" b="0"/>
          <a:stretch>
            <a:fillRect/>
          </a:stretch>
        </p:blipFill>
        <p:spPr>
          <a:xfrm rot="0">
            <a:off x="7010400" y="1600200"/>
            <a:ext cx="534987" cy="600075"/>
          </a:xfrm>
          <a:prstGeom prst="rect"/>
          <a:noFill/>
          <a:ln w="3175" cap="flat" cmpd="sng">
            <a:solidFill>
              <a:srgbClr val="FFFFFF">
                <a:alpha val="100000"/>
              </a:srgbClr>
            </a:solidFill>
            <a:prstDash val="solid"/>
            <a:miter/>
          </a:ln>
        </p:spPr>
      </p:pic>
      <p:pic>
        <p:nvPicPr>
          <p:cNvPr id="2097253" name=""/>
          <p:cNvPicPr>
            <a:picLocks/>
          </p:cNvPicPr>
          <p:nvPr/>
        </p:nvPicPr>
        <p:blipFill>
          <a:blip xmlns:r="http://schemas.openxmlformats.org/officeDocument/2006/relationships" r:embed="rId4"/>
          <a:srcRect l="0" t="0" r="0" b="0"/>
          <a:stretch>
            <a:fillRect/>
          </a:stretch>
        </p:blipFill>
        <p:spPr>
          <a:xfrm rot="0">
            <a:off x="2825750" y="2619375"/>
            <a:ext cx="2609850" cy="1300162"/>
          </a:xfrm>
          <a:prstGeom prst="rect"/>
          <a:noFill/>
          <a:ln w="3175" cap="flat" cmpd="sng">
            <a:solidFill>
              <a:srgbClr val="FFFFFF">
                <a:alpha val="100000"/>
              </a:srgbClr>
            </a:solidFill>
            <a:prstDash val="solid"/>
            <a:miter/>
          </a:ln>
        </p:spPr>
      </p:pic>
      <p:sp>
        <p:nvSpPr>
          <p:cNvPr id="1048873" name=""/>
          <p:cNvSpPr txBox="1"/>
          <p:nvPr/>
        </p:nvSpPr>
        <p:spPr>
          <a:xfrm rot="0">
            <a:off x="-76200" y="3886200"/>
            <a:ext cx="9220200" cy="7620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This is the relativistic formula for the variation of mass with velocity</a:t>
            </a:r>
          </a:p>
        </p:txBody>
      </p:sp>
      <p:sp>
        <p:nvSpPr>
          <p:cNvPr id="1048874" name=""/>
          <p:cNvSpPr txBox="1"/>
          <p:nvPr/>
        </p:nvSpPr>
        <p:spPr>
          <a:xfrm rot="0">
            <a:off x="-76200" y="4724400"/>
            <a:ext cx="9220200" cy="1219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If we substitute v = c then m becomes      (i.e. infinite mass). Thus no material particle can have a velocity equal or greater than the velocity of light.</a:t>
            </a:r>
          </a:p>
        </p:txBody>
      </p:sp>
      <p:pic>
        <p:nvPicPr>
          <p:cNvPr id="2097254" name=""/>
          <p:cNvPicPr>
            <a:picLocks/>
          </p:cNvPicPr>
          <p:nvPr/>
        </p:nvPicPr>
        <p:blipFill>
          <a:blip xmlns:r="http://schemas.openxmlformats.org/officeDocument/2006/relationships" r:embed="rId5"/>
          <a:srcRect l="0" t="0" r="0" b="0"/>
          <a:stretch>
            <a:fillRect/>
          </a:stretch>
        </p:blipFill>
        <p:spPr>
          <a:xfrm rot="0">
            <a:off x="5334000" y="4810125"/>
            <a:ext cx="401637" cy="333375"/>
          </a:xfrm>
          <a:prstGeom prst="rect"/>
          <a:noFill/>
          <a:ln w="3175" cap="flat" cmpd="sng">
            <a:solidFill>
              <a:srgbClr val="FFFFFF">
                <a:alpha val="100000"/>
              </a:srgbClr>
            </a:solidFill>
            <a:prstDash val="solid"/>
            <a:miter/>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870"/>
                                        </p:tgtEl>
                                        <p:attrNameLst>
                                          <p:attrName>style.visibility</p:attrName>
                                        </p:attrNameLst>
                                      </p:cBhvr>
                                      <p:to>
                                        <p:strVal val="visible"/>
                                      </p:to>
                                    </p:set>
                                    <p:animEffect transition="in" filter="blinds(horizontal)">
                                      <p:cBhvr>
                                        <p:cTn dur="500" id="7"/>
                                        <p:tgtEl>
                                          <p:spTgt spid="1048870"/>
                                        </p:tgtEl>
                                      </p:cBhvr>
                                    </p:animEffect>
                                  </p:childTnLst>
                                </p:cTn>
                              </p:par>
                              <p:par>
                                <p:cTn fill="hold" id="8" nodeType="withEffect" presetClass="entr" presetID="3" presetSubtype="10">
                                  <p:stCondLst>
                                    <p:cond delay="0"/>
                                  </p:stCondLst>
                                  <p:childTnLst>
                                    <p:set>
                                      <p:cBhvr>
                                        <p:cTn dur="1" fill="hold" id="9">
                                          <p:stCondLst>
                                            <p:cond delay="0"/>
                                          </p:stCondLst>
                                        </p:cTn>
                                        <p:tgtEl>
                                          <p:spTgt spid="2097252"/>
                                        </p:tgtEl>
                                        <p:attrNameLst>
                                          <p:attrName>style.visibility</p:attrName>
                                        </p:attrNameLst>
                                      </p:cBhvr>
                                      <p:to>
                                        <p:strVal val="visible"/>
                                      </p:to>
                                    </p:set>
                                    <p:animEffect transition="in" filter="blinds(horizontal)">
                                      <p:cBhvr>
                                        <p:cTn dur="500" id="10"/>
                                        <p:tgtEl>
                                          <p:spTgt spid="2097252"/>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2097253"/>
                                        </p:tgtEl>
                                        <p:attrNameLst>
                                          <p:attrName>style.visibility</p:attrName>
                                        </p:attrNameLst>
                                      </p:cBhvr>
                                      <p:to>
                                        <p:strVal val="visible"/>
                                      </p:to>
                                    </p:set>
                                    <p:animEffect transition="in" filter="blinds(horizontal)">
                                      <p:cBhvr>
                                        <p:cTn dur="500" id="15"/>
                                        <p:tgtEl>
                                          <p:spTgt spid="2097253"/>
                                        </p:tgtEl>
                                      </p:cBhvr>
                                    </p:animEffect>
                                  </p:childTnLst>
                                </p:cTn>
                              </p:par>
                              <p:par>
                                <p:cTn fill="hold" grpId="0" id="16" nodeType="withEffect" presetClass="entr" presetID="3" presetSubtype="10">
                                  <p:stCondLst>
                                    <p:cond delay="0"/>
                                  </p:stCondLst>
                                  <p:childTnLst>
                                    <p:set>
                                      <p:cBhvr>
                                        <p:cTn dur="1" fill="hold" id="17">
                                          <p:stCondLst>
                                            <p:cond delay="0"/>
                                          </p:stCondLst>
                                        </p:cTn>
                                        <p:tgtEl>
                                          <p:spTgt spid="1048873"/>
                                        </p:tgtEl>
                                        <p:attrNameLst>
                                          <p:attrName>style.visibility</p:attrName>
                                        </p:attrNameLst>
                                      </p:cBhvr>
                                      <p:to>
                                        <p:strVal val="visible"/>
                                      </p:to>
                                    </p:set>
                                    <p:animEffect transition="in" filter="blinds(horizontal)">
                                      <p:cBhvr>
                                        <p:cTn dur="500" id="18"/>
                                        <p:tgtEl>
                                          <p:spTgt spid="1048873"/>
                                        </p:tgtEl>
                                      </p:cBhvr>
                                    </p:animEffect>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3" presetSubtype="10">
                                  <p:stCondLst>
                                    <p:cond delay="0"/>
                                  </p:stCondLst>
                                  <p:childTnLst>
                                    <p:set>
                                      <p:cBhvr>
                                        <p:cTn dur="1" fill="hold" id="22">
                                          <p:stCondLst>
                                            <p:cond delay="0"/>
                                          </p:stCondLst>
                                        </p:cTn>
                                        <p:tgtEl>
                                          <p:spTgt spid="2097254"/>
                                        </p:tgtEl>
                                        <p:attrNameLst>
                                          <p:attrName>style.visibility</p:attrName>
                                        </p:attrNameLst>
                                      </p:cBhvr>
                                      <p:to>
                                        <p:strVal val="visible"/>
                                      </p:to>
                                    </p:set>
                                    <p:animEffect transition="in" filter="blinds(horizontal)">
                                      <p:cBhvr>
                                        <p:cTn dur="500" id="23"/>
                                        <p:tgtEl>
                                          <p:spTgt spid="2097254"/>
                                        </p:tgtEl>
                                      </p:cBhvr>
                                    </p:animEffect>
                                  </p:childTnLst>
                                </p:cTn>
                              </p:par>
                              <p:par>
                                <p:cTn fill="hold" grpId="0" id="24" nodeType="withEffect" presetClass="entr" presetID="3" presetSubtype="10">
                                  <p:stCondLst>
                                    <p:cond delay="0"/>
                                  </p:stCondLst>
                                  <p:childTnLst>
                                    <p:set>
                                      <p:cBhvr>
                                        <p:cTn dur="1" fill="hold" id="25">
                                          <p:stCondLst>
                                            <p:cond delay="0"/>
                                          </p:stCondLst>
                                        </p:cTn>
                                        <p:tgtEl>
                                          <p:spTgt spid="1048874"/>
                                        </p:tgtEl>
                                        <p:attrNameLst>
                                          <p:attrName>style.visibility</p:attrName>
                                        </p:attrNameLst>
                                      </p:cBhvr>
                                      <p:to>
                                        <p:strVal val="visible"/>
                                      </p:to>
                                    </p:set>
                                    <p:animEffect transition="in" filter="blinds(horizontal)">
                                      <p:cBhvr>
                                        <p:cTn dur="500" id="26"/>
                                        <p:tgtEl>
                                          <p:spTgt spid="1048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0" grpId="0" uiExpand="0" build="whole"/>
      <p:bldP spid="1048873" grpId="0" uiExpand="0" build="whole"/>
      <p:bldP spid="1048874" grpId="0" uiExpand="0" build="whole"/>
    </p:bldLst>
  </p:timing>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112" name=""/>
        <p:cNvGrpSpPr/>
        <p:nvPr/>
      </p:nvGrpSpPr>
      <p:grpSpPr>
        <a:xfrm rot="0">
          <a:off x="0" y="0"/>
          <a:ext cx="0" cy="0"/>
          <a:chOff x="0" y="0"/>
          <a:chExt cx="0" cy="0"/>
        </a:xfrm>
      </p:grpSpPr>
      <p:sp>
        <p:nvSpPr>
          <p:cNvPr id="1048875" name=""/>
          <p:cNvSpPr/>
          <p:nvPr>
            <p:ph type="title" sz="full" idx="0"/>
          </p:nvPr>
        </p:nvSpPr>
        <p:spPr>
          <a:xfrm rot="0">
            <a:off x="685800" y="-76200"/>
            <a:ext cx="7772400" cy="914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eaLnBrk="1" hangingPunct="1" latinLnBrk="1" lvl="0"/>
            <a:r>
              <a:rPr altLang="en-US" b="1" sz="3200" lang="en-US"/>
              <a:t>Einstein’s Mass Energy relation</a:t>
            </a:r>
          </a:p>
        </p:txBody>
      </p:sp>
      <p:sp>
        <p:nvSpPr>
          <p:cNvPr id="1048876" name=""/>
          <p:cNvSpPr txBox="1"/>
          <p:nvPr/>
        </p:nvSpPr>
        <p:spPr>
          <a:xfrm rot="0">
            <a:off x="-76200" y="838200"/>
            <a:ext cx="8991600" cy="914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Let a body of rest mass m</a:t>
            </a:r>
            <a:r>
              <a:rPr baseline="-25000" sz="2400"/>
              <a:t>o</a:t>
            </a:r>
            <a:r>
              <a:rPr sz="2400"/>
              <a:t> is moving with velocity then its mass can be given by</a:t>
            </a:r>
          </a:p>
        </p:txBody>
      </p:sp>
      <p:sp>
        <p:nvSpPr>
          <p:cNvPr id="1048877" name=""/>
          <p:cNvSpPr txBox="1"/>
          <p:nvPr/>
        </p:nvSpPr>
        <p:spPr>
          <a:xfrm rot="0">
            <a:off x="-76200" y="4724400"/>
            <a:ext cx="8991600" cy="1219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If the particle is displaced by a distance dx by the application  of force F, the work done Fdx is stored as kinetic energy (E</a:t>
            </a:r>
            <a:r>
              <a:rPr baseline="-25000" sz="2400"/>
              <a:t>K</a:t>
            </a:r>
            <a:r>
              <a:rPr sz="2400"/>
              <a:t>) in the body. </a:t>
            </a:r>
          </a:p>
        </p:txBody>
      </p:sp>
      <p:pic>
        <p:nvPicPr>
          <p:cNvPr id="2097255" name=""/>
          <p:cNvPicPr>
            <a:picLocks/>
          </p:cNvPicPr>
          <p:nvPr/>
        </p:nvPicPr>
        <p:blipFill>
          <a:blip xmlns:r="http://schemas.openxmlformats.org/officeDocument/2006/relationships" r:embed="rId1"/>
          <a:srcRect l="0" t="0" r="0" b="0"/>
          <a:stretch>
            <a:fillRect/>
          </a:stretch>
        </p:blipFill>
        <p:spPr>
          <a:xfrm rot="0">
            <a:off x="2952750" y="1524000"/>
            <a:ext cx="2609850" cy="1300162"/>
          </a:xfrm>
          <a:prstGeom prst="rect"/>
          <a:noFill/>
          <a:ln w="3175" cap="flat" cmpd="sng">
            <a:solidFill>
              <a:srgbClr val="FFFFFF">
                <a:alpha val="100000"/>
              </a:srgbClr>
            </a:solidFill>
            <a:prstDash val="solid"/>
            <a:miter/>
          </a:ln>
        </p:spPr>
      </p:pic>
      <p:sp>
        <p:nvSpPr>
          <p:cNvPr id="1048878" name=""/>
          <p:cNvSpPr txBox="1"/>
          <p:nvPr/>
        </p:nvSpPr>
        <p:spPr>
          <a:xfrm rot="0">
            <a:off x="-76200" y="2819400"/>
            <a:ext cx="8991600" cy="1295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According to Newton’s second law of motion, the rate of change of momentum of the particle is equal to the force applied on it.</a:t>
            </a:r>
          </a:p>
        </p:txBody>
      </p:sp>
      <p:pic>
        <p:nvPicPr>
          <p:cNvPr id="2097256" name=""/>
          <p:cNvPicPr>
            <a:picLocks/>
          </p:cNvPicPr>
          <p:nvPr/>
        </p:nvPicPr>
        <p:blipFill>
          <a:blip xmlns:r="http://schemas.openxmlformats.org/officeDocument/2006/relationships" r:embed="rId2"/>
          <a:srcRect l="0" t="0" r="0" b="0"/>
          <a:stretch>
            <a:fillRect/>
          </a:stretch>
        </p:blipFill>
        <p:spPr>
          <a:xfrm rot="0">
            <a:off x="3455987" y="3733800"/>
            <a:ext cx="1908175" cy="1033462"/>
          </a:xfrm>
          <a:prstGeom prst="rect"/>
          <a:noFill/>
          <a:ln w="3175" cap="flat" cmpd="sng">
            <a:solidFill>
              <a:srgbClr val="FFFFFF">
                <a:alpha val="100000"/>
              </a:srgbClr>
            </a:solidFill>
            <a:prstDash val="solid"/>
            <a:miter/>
          </a:ln>
        </p:spPr>
      </p:pic>
      <p:sp>
        <p:nvSpPr>
          <p:cNvPr id="1048879" name=""/>
          <p:cNvSpPr txBox="1"/>
          <p:nvPr/>
        </p:nvSpPr>
        <p:spPr>
          <a:xfrm rot="0">
            <a:off x="7696200" y="17526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a:t>
            </a:r>
          </a:p>
        </p:txBody>
      </p:sp>
      <p:sp>
        <p:nvSpPr>
          <p:cNvPr id="1048880" name=""/>
          <p:cNvSpPr txBox="1"/>
          <p:nvPr/>
        </p:nvSpPr>
        <p:spPr>
          <a:xfrm rot="0">
            <a:off x="7848600" y="39624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(ii)</a:t>
            </a:r>
          </a:p>
        </p:txBody>
      </p:sp>
      <p:pic>
        <p:nvPicPr>
          <p:cNvPr id="2097257" name=""/>
          <p:cNvPicPr>
            <a:picLocks/>
          </p:cNvPicPr>
          <p:nvPr/>
        </p:nvPicPr>
        <p:blipFill>
          <a:blip xmlns:r="http://schemas.openxmlformats.org/officeDocument/2006/relationships" r:embed="rId3"/>
          <a:srcRect l="0" t="0" r="0" b="0"/>
          <a:stretch>
            <a:fillRect/>
          </a:stretch>
        </p:blipFill>
        <p:spPr>
          <a:xfrm rot="0">
            <a:off x="3140075" y="5905500"/>
            <a:ext cx="2844800" cy="566737"/>
          </a:xfrm>
          <a:prstGeom prst="rect"/>
          <a:noFill/>
          <a:ln w="3175" cap="flat" cmpd="sng">
            <a:solidFill>
              <a:srgbClr val="FFFFFF">
                <a:alpha val="100000"/>
              </a:srgbClr>
            </a:solidFill>
            <a:prstDash val="solid"/>
            <a:miter/>
          </a:ln>
        </p:spPr>
      </p:pic>
      <p:sp>
        <p:nvSpPr>
          <p:cNvPr id="1048881" name=""/>
          <p:cNvSpPr txBox="1"/>
          <p:nvPr/>
        </p:nvSpPr>
        <p:spPr>
          <a:xfrm rot="0">
            <a:off x="7772400" y="58674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(iii)</a:t>
            </a:r>
          </a:p>
        </p:txBody>
      </p:sp>
    </p:spTree>
  </p:cSld>
  <p:clrMapOvr>
    <a:masterClrMapping/>
  </p:clrMapOvr>
  <p:transition xmlns:p14="http://schemas.microsoft.com/office/powerpoint/2010/main" spd="fast" advClick="1">
    <p:cut thruBlk="0"/>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255"/>
                                        </p:tgtEl>
                                        <p:attrNameLst>
                                          <p:attrName>style.visibility</p:attrName>
                                        </p:attrNameLst>
                                      </p:cBhvr>
                                      <p:to>
                                        <p:strVal val="visible"/>
                                      </p:to>
                                    </p:set>
                                    <p:animEffect transition="in" filter="blinds(horizontal)">
                                      <p:cBhvr>
                                        <p:cTn dur="500" id="7"/>
                                        <p:tgtEl>
                                          <p:spTgt spid="2097255"/>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8879"/>
                                        </p:tgtEl>
                                        <p:attrNameLst>
                                          <p:attrName>style.visibility</p:attrName>
                                        </p:attrNameLst>
                                      </p:cBhvr>
                                      <p:to>
                                        <p:strVal val="visible"/>
                                      </p:to>
                                    </p:set>
                                    <p:animEffect transition="in" filter="blinds(horizontal)">
                                      <p:cBhvr>
                                        <p:cTn dur="500" id="10"/>
                                        <p:tgtEl>
                                          <p:spTgt spid="1048879"/>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3" presetSubtype="10">
                                  <p:stCondLst>
                                    <p:cond delay="0"/>
                                  </p:stCondLst>
                                  <p:childTnLst>
                                    <p:set>
                                      <p:cBhvr>
                                        <p:cTn dur="1" fill="hold" id="14">
                                          <p:stCondLst>
                                            <p:cond delay="0"/>
                                          </p:stCondLst>
                                        </p:cTn>
                                        <p:tgtEl>
                                          <p:spTgt spid="1048878"/>
                                        </p:tgtEl>
                                        <p:attrNameLst>
                                          <p:attrName>style.visibility</p:attrName>
                                        </p:attrNameLst>
                                      </p:cBhvr>
                                      <p:to>
                                        <p:strVal val="visible"/>
                                      </p:to>
                                    </p:set>
                                    <p:animEffect transition="in" filter="blinds(horizontal)">
                                      <p:cBhvr>
                                        <p:cTn dur="500" id="15"/>
                                        <p:tgtEl>
                                          <p:spTgt spid="1048878"/>
                                        </p:tgtEl>
                                      </p:cBhvr>
                                    </p:animEffect>
                                  </p:childTnLst>
                                </p:cTn>
                              </p:par>
                              <p:par>
                                <p:cTn fill="hold" id="16" nodeType="withEffect" presetClass="entr" presetID="3" presetSubtype="10">
                                  <p:stCondLst>
                                    <p:cond delay="0"/>
                                  </p:stCondLst>
                                  <p:childTnLst>
                                    <p:set>
                                      <p:cBhvr>
                                        <p:cTn dur="1" fill="hold" id="17">
                                          <p:stCondLst>
                                            <p:cond delay="0"/>
                                          </p:stCondLst>
                                        </p:cTn>
                                        <p:tgtEl>
                                          <p:spTgt spid="2097256"/>
                                        </p:tgtEl>
                                        <p:attrNameLst>
                                          <p:attrName>style.visibility</p:attrName>
                                        </p:attrNameLst>
                                      </p:cBhvr>
                                      <p:to>
                                        <p:strVal val="visible"/>
                                      </p:to>
                                    </p:set>
                                    <p:animEffect transition="in" filter="blinds(horizontal)">
                                      <p:cBhvr>
                                        <p:cTn dur="500" id="18"/>
                                        <p:tgtEl>
                                          <p:spTgt spid="2097256"/>
                                        </p:tgtEl>
                                      </p:cBhvr>
                                    </p:animEffect>
                                  </p:childTnLst>
                                </p:cTn>
                              </p:par>
                              <p:par>
                                <p:cTn fill="hold" grpId="0" id="19" nodeType="withEffect" presetClass="entr" presetID="3" presetSubtype="10">
                                  <p:stCondLst>
                                    <p:cond delay="0"/>
                                  </p:stCondLst>
                                  <p:childTnLst>
                                    <p:set>
                                      <p:cBhvr>
                                        <p:cTn dur="1" fill="hold" id="20">
                                          <p:stCondLst>
                                            <p:cond delay="0"/>
                                          </p:stCondLst>
                                        </p:cTn>
                                        <p:tgtEl>
                                          <p:spTgt spid="1048880"/>
                                        </p:tgtEl>
                                        <p:attrNameLst>
                                          <p:attrName>style.visibility</p:attrName>
                                        </p:attrNameLst>
                                      </p:cBhvr>
                                      <p:to>
                                        <p:strVal val="visible"/>
                                      </p:to>
                                    </p:set>
                                    <p:animEffect transition="in" filter="blinds(horizontal)">
                                      <p:cBhvr>
                                        <p:cTn dur="500" id="21"/>
                                        <p:tgtEl>
                                          <p:spTgt spid="1048880"/>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grpId="0" id="24" nodeType="clickEffect" presetClass="entr" presetID="3" presetSubtype="10">
                                  <p:stCondLst>
                                    <p:cond delay="0"/>
                                  </p:stCondLst>
                                  <p:childTnLst>
                                    <p:set>
                                      <p:cBhvr>
                                        <p:cTn dur="1" fill="hold" id="25">
                                          <p:stCondLst>
                                            <p:cond delay="0"/>
                                          </p:stCondLst>
                                        </p:cTn>
                                        <p:tgtEl>
                                          <p:spTgt spid="1048877"/>
                                        </p:tgtEl>
                                        <p:attrNameLst>
                                          <p:attrName>style.visibility</p:attrName>
                                        </p:attrNameLst>
                                      </p:cBhvr>
                                      <p:to>
                                        <p:strVal val="visible"/>
                                      </p:to>
                                    </p:set>
                                    <p:animEffect transition="in" filter="blinds(horizontal)">
                                      <p:cBhvr>
                                        <p:cTn dur="500" id="26"/>
                                        <p:tgtEl>
                                          <p:spTgt spid="1048877"/>
                                        </p:tgtEl>
                                      </p:cBhvr>
                                    </p:animEffect>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3" presetSubtype="10">
                                  <p:stCondLst>
                                    <p:cond delay="0"/>
                                  </p:stCondLst>
                                  <p:childTnLst>
                                    <p:set>
                                      <p:cBhvr>
                                        <p:cTn dur="1" fill="hold" id="30">
                                          <p:stCondLst>
                                            <p:cond delay="0"/>
                                          </p:stCondLst>
                                        </p:cTn>
                                        <p:tgtEl>
                                          <p:spTgt spid="2097257"/>
                                        </p:tgtEl>
                                        <p:attrNameLst>
                                          <p:attrName>style.visibility</p:attrName>
                                        </p:attrNameLst>
                                      </p:cBhvr>
                                      <p:to>
                                        <p:strVal val="visible"/>
                                      </p:to>
                                    </p:set>
                                    <p:animEffect transition="in" filter="blinds(horizontal)">
                                      <p:cBhvr>
                                        <p:cTn dur="500" id="31"/>
                                        <p:tgtEl>
                                          <p:spTgt spid="2097257"/>
                                        </p:tgtEl>
                                      </p:cBhvr>
                                    </p:animEffect>
                                  </p:childTnLst>
                                </p:cTn>
                              </p:par>
                              <p:par>
                                <p:cTn fill="hold" grpId="0" id="32" nodeType="withEffect" presetClass="entr" presetID="3" presetSubtype="10">
                                  <p:stCondLst>
                                    <p:cond delay="0"/>
                                  </p:stCondLst>
                                  <p:childTnLst>
                                    <p:set>
                                      <p:cBhvr>
                                        <p:cTn dur="1" fill="hold" id="33">
                                          <p:stCondLst>
                                            <p:cond delay="0"/>
                                          </p:stCondLst>
                                        </p:cTn>
                                        <p:tgtEl>
                                          <p:spTgt spid="1048881"/>
                                        </p:tgtEl>
                                        <p:attrNameLst>
                                          <p:attrName>style.visibility</p:attrName>
                                        </p:attrNameLst>
                                      </p:cBhvr>
                                      <p:to>
                                        <p:strVal val="visible"/>
                                      </p:to>
                                    </p:set>
                                    <p:animEffect transition="in" filter="blinds(horizontal)">
                                      <p:cBhvr>
                                        <p:cTn dur="500" id="34"/>
                                        <p:tgtEl>
                                          <p:spTgt spid="1048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7" grpId="0" uiExpand="0" build="whole"/>
      <p:bldP spid="1048878" grpId="0" uiExpand="0" build="whole"/>
      <p:bldP spid="1048879" grpId="0" uiExpand="0" build="whole"/>
      <p:bldP spid="1048880" grpId="0" uiExpand="0" build="whole"/>
      <p:bldP spid="1048881" grpId="0" uiExpand="0" build="whole"/>
    </p:bldLst>
  </p:timing>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113" name=""/>
        <p:cNvGrpSpPr/>
        <p:nvPr/>
      </p:nvGrpSpPr>
      <p:grpSpPr>
        <a:xfrm rot="0">
          <a:off x="0" y="0"/>
          <a:ext cx="0" cy="0"/>
          <a:chOff x="0" y="0"/>
          <a:chExt cx="0" cy="0"/>
        </a:xfrm>
      </p:grpSpPr>
      <p:sp>
        <p:nvSpPr>
          <p:cNvPr id="1048882" name=""/>
          <p:cNvSpPr txBox="1"/>
          <p:nvPr/>
        </p:nvSpPr>
        <p:spPr>
          <a:xfrm rot="0">
            <a:off x="7696200" y="37338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(iv)</a:t>
            </a:r>
          </a:p>
        </p:txBody>
      </p:sp>
      <p:sp>
        <p:nvSpPr>
          <p:cNvPr id="1048883" name=""/>
          <p:cNvSpPr txBox="1"/>
          <p:nvPr/>
        </p:nvSpPr>
        <p:spPr>
          <a:xfrm rot="0">
            <a:off x="76200" y="1524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From equation (ii) and (iii)</a:t>
            </a:r>
          </a:p>
        </p:txBody>
      </p:sp>
      <p:sp>
        <p:nvSpPr>
          <p:cNvPr id="1048884" name=""/>
          <p:cNvSpPr txBox="1"/>
          <p:nvPr/>
        </p:nvSpPr>
        <p:spPr>
          <a:xfrm rot="0">
            <a:off x="152400" y="4419600"/>
            <a:ext cx="990600" cy="6096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But</a:t>
            </a:r>
          </a:p>
        </p:txBody>
      </p:sp>
      <p:pic>
        <p:nvPicPr>
          <p:cNvPr id="2097258" name=""/>
          <p:cNvPicPr>
            <a:picLocks/>
          </p:cNvPicPr>
          <p:nvPr/>
        </p:nvPicPr>
        <p:blipFill>
          <a:blip xmlns:r="http://schemas.openxmlformats.org/officeDocument/2006/relationships" r:embed="rId1"/>
          <a:srcRect l="0" t="0" r="0" b="0"/>
          <a:stretch>
            <a:fillRect/>
          </a:stretch>
        </p:blipFill>
        <p:spPr>
          <a:xfrm rot="0">
            <a:off x="3079750" y="533400"/>
            <a:ext cx="2711450" cy="1033462"/>
          </a:xfrm>
          <a:prstGeom prst="rect"/>
          <a:noFill/>
          <a:ln w="3175" cap="flat" cmpd="sng">
            <a:solidFill>
              <a:srgbClr val="FFFFFF">
                <a:alpha val="100000"/>
              </a:srgbClr>
            </a:solidFill>
            <a:prstDash val="solid"/>
            <a:miter/>
          </a:ln>
        </p:spPr>
      </p:pic>
      <p:pic>
        <p:nvPicPr>
          <p:cNvPr id="2097259" name=""/>
          <p:cNvPicPr>
            <a:picLocks/>
          </p:cNvPicPr>
          <p:nvPr/>
        </p:nvPicPr>
        <p:blipFill>
          <a:blip xmlns:r="http://schemas.openxmlformats.org/officeDocument/2006/relationships" r:embed="rId2"/>
          <a:srcRect l="0" t="0" r="0" b="0"/>
          <a:stretch>
            <a:fillRect/>
          </a:stretch>
        </p:blipFill>
        <p:spPr>
          <a:xfrm rot="0">
            <a:off x="3155950" y="1676400"/>
            <a:ext cx="2711450" cy="1033462"/>
          </a:xfrm>
          <a:prstGeom prst="rect"/>
          <a:noFill/>
          <a:ln w="3175" cap="flat" cmpd="sng">
            <a:solidFill>
              <a:srgbClr val="FFFFFF">
                <a:alpha val="100000"/>
              </a:srgbClr>
            </a:solidFill>
            <a:prstDash val="solid"/>
            <a:miter/>
          </a:ln>
        </p:spPr>
      </p:pic>
      <p:pic>
        <p:nvPicPr>
          <p:cNvPr id="2097260" name=""/>
          <p:cNvPicPr>
            <a:picLocks/>
          </p:cNvPicPr>
          <p:nvPr/>
        </p:nvPicPr>
        <p:blipFill>
          <a:blip xmlns:r="http://schemas.openxmlformats.org/officeDocument/2006/relationships" r:embed="rId3"/>
          <a:srcRect l="0" t="0" r="0" b="0"/>
          <a:stretch>
            <a:fillRect/>
          </a:stretch>
        </p:blipFill>
        <p:spPr>
          <a:xfrm rot="0">
            <a:off x="2867025" y="2819400"/>
            <a:ext cx="3381375" cy="566737"/>
          </a:xfrm>
          <a:prstGeom prst="rect"/>
          <a:noFill/>
          <a:ln w="3175" cap="flat" cmpd="sng">
            <a:solidFill>
              <a:srgbClr val="FFFFFF">
                <a:alpha val="100000"/>
              </a:srgbClr>
            </a:solidFill>
            <a:prstDash val="solid"/>
            <a:miter/>
          </a:ln>
        </p:spPr>
      </p:pic>
      <p:pic>
        <p:nvPicPr>
          <p:cNvPr id="2097261" name=""/>
          <p:cNvPicPr>
            <a:picLocks/>
          </p:cNvPicPr>
          <p:nvPr/>
        </p:nvPicPr>
        <p:blipFill>
          <a:blip xmlns:r="http://schemas.openxmlformats.org/officeDocument/2006/relationships" r:embed="rId4"/>
          <a:srcRect l="0" t="0" r="0" b="0"/>
          <a:stretch>
            <a:fillRect/>
          </a:stretch>
        </p:blipFill>
        <p:spPr>
          <a:xfrm rot="0">
            <a:off x="2781300" y="3667125"/>
            <a:ext cx="3246437" cy="600075"/>
          </a:xfrm>
          <a:prstGeom prst="rect"/>
          <a:noFill/>
          <a:ln w="3175" cap="flat" cmpd="sng">
            <a:solidFill>
              <a:srgbClr val="FFFFFF">
                <a:alpha val="100000"/>
              </a:srgbClr>
            </a:solidFill>
            <a:prstDash val="solid"/>
            <a:miter/>
          </a:ln>
        </p:spPr>
      </p:pic>
      <p:pic>
        <p:nvPicPr>
          <p:cNvPr id="2097262" name=""/>
          <p:cNvPicPr>
            <a:picLocks/>
          </p:cNvPicPr>
          <p:nvPr/>
        </p:nvPicPr>
        <p:blipFill>
          <a:blip xmlns:r="http://schemas.openxmlformats.org/officeDocument/2006/relationships" r:embed="rId5"/>
          <a:srcRect l="0" t="0" r="0" b="0"/>
          <a:stretch>
            <a:fillRect/>
          </a:stretch>
        </p:blipFill>
        <p:spPr>
          <a:xfrm rot="0">
            <a:off x="2952750" y="4491037"/>
            <a:ext cx="2609850" cy="1300162"/>
          </a:xfrm>
          <a:prstGeom prst="rect"/>
          <a:noFill/>
          <a:ln w="3175" cap="flat" cmpd="sng">
            <a:solidFill>
              <a:srgbClr val="FFFFFF">
                <a:alpha val="100000"/>
              </a:srgbClr>
            </a:solidFill>
            <a:prstDash val="solid"/>
            <a:miter/>
          </a:ln>
        </p:spPr>
      </p:pic>
      <p:pic>
        <p:nvPicPr>
          <p:cNvPr id="2097263" name=""/>
          <p:cNvPicPr>
            <a:picLocks/>
          </p:cNvPicPr>
          <p:nvPr/>
        </p:nvPicPr>
        <p:blipFill>
          <a:blip xmlns:r="http://schemas.openxmlformats.org/officeDocument/2006/relationships" r:embed="rId6"/>
          <a:srcRect l="0" t="0" r="0" b="0"/>
          <a:stretch>
            <a:fillRect/>
          </a:stretch>
        </p:blipFill>
        <p:spPr>
          <a:xfrm rot="0">
            <a:off x="2660650" y="5943600"/>
            <a:ext cx="3246437" cy="633412"/>
          </a:xfrm>
          <a:prstGeom prst="rect"/>
          <a:noFill/>
          <a:ln w="3175" cap="flat" cmpd="sng">
            <a:solidFill>
              <a:srgbClr val="FFFFFF">
                <a:alpha val="100000"/>
              </a:srgbClr>
            </a:solidFill>
            <a:prstDash val="solid"/>
            <a:miter/>
          </a:ln>
        </p:spPr>
      </p:pic>
      <p:sp>
        <p:nvSpPr>
          <p:cNvPr id="1048885" name=""/>
          <p:cNvSpPr txBox="1"/>
          <p:nvPr/>
        </p:nvSpPr>
        <p:spPr>
          <a:xfrm rot="0">
            <a:off x="7772400" y="59436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(v)</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259"/>
                                        </p:tgtEl>
                                        <p:attrNameLst>
                                          <p:attrName>style.visibility</p:attrName>
                                        </p:attrNameLst>
                                      </p:cBhvr>
                                      <p:to>
                                        <p:strVal val="visible"/>
                                      </p:to>
                                    </p:set>
                                    <p:animEffect transition="in" filter="blinds(horizontal)">
                                      <p:cBhvr>
                                        <p:cTn dur="500" id="7"/>
                                        <p:tgtEl>
                                          <p:spTgt spid="2097259"/>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2097260"/>
                                        </p:tgtEl>
                                        <p:attrNameLst>
                                          <p:attrName>style.visibility</p:attrName>
                                        </p:attrNameLst>
                                      </p:cBhvr>
                                      <p:to>
                                        <p:strVal val="visible"/>
                                      </p:to>
                                    </p:set>
                                    <p:animEffect transition="in" filter="blinds(horizontal)">
                                      <p:cBhvr>
                                        <p:cTn dur="500" id="12"/>
                                        <p:tgtEl>
                                          <p:spTgt spid="2097260"/>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2097261"/>
                                        </p:tgtEl>
                                        <p:attrNameLst>
                                          <p:attrName>style.visibility</p:attrName>
                                        </p:attrNameLst>
                                      </p:cBhvr>
                                      <p:to>
                                        <p:strVal val="visible"/>
                                      </p:to>
                                    </p:set>
                                    <p:animEffect transition="in" filter="blinds(horizontal)">
                                      <p:cBhvr>
                                        <p:cTn dur="500" id="17"/>
                                        <p:tgtEl>
                                          <p:spTgt spid="2097261"/>
                                        </p:tgtEl>
                                      </p:cBhvr>
                                    </p:animEffect>
                                  </p:childTnLst>
                                </p:cTn>
                              </p:par>
                              <p:par>
                                <p:cTn fill="hold" grpId="0" id="18" nodeType="withEffect" presetClass="entr" presetID="3" presetSubtype="10">
                                  <p:stCondLst>
                                    <p:cond delay="0"/>
                                  </p:stCondLst>
                                  <p:childTnLst>
                                    <p:set>
                                      <p:cBhvr>
                                        <p:cTn dur="1" fill="hold" id="19">
                                          <p:stCondLst>
                                            <p:cond delay="0"/>
                                          </p:stCondLst>
                                        </p:cTn>
                                        <p:tgtEl>
                                          <p:spTgt spid="1048882"/>
                                        </p:tgtEl>
                                        <p:attrNameLst>
                                          <p:attrName>style.visibility</p:attrName>
                                        </p:attrNameLst>
                                      </p:cBhvr>
                                      <p:to>
                                        <p:strVal val="visible"/>
                                      </p:to>
                                    </p:set>
                                    <p:animEffect transition="in" filter="blinds(horizontal)">
                                      <p:cBhvr>
                                        <p:cTn dur="500" id="20"/>
                                        <p:tgtEl>
                                          <p:spTgt spid="1048882"/>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grpId="0" id="23" nodeType="clickEffect" presetClass="entr" presetID="3" presetSubtype="10">
                                  <p:stCondLst>
                                    <p:cond delay="0"/>
                                  </p:stCondLst>
                                  <p:childTnLst>
                                    <p:set>
                                      <p:cBhvr>
                                        <p:cTn dur="1" fill="hold" id="24">
                                          <p:stCondLst>
                                            <p:cond delay="0"/>
                                          </p:stCondLst>
                                        </p:cTn>
                                        <p:tgtEl>
                                          <p:spTgt spid="1048884"/>
                                        </p:tgtEl>
                                        <p:attrNameLst>
                                          <p:attrName>style.visibility</p:attrName>
                                        </p:attrNameLst>
                                      </p:cBhvr>
                                      <p:to>
                                        <p:strVal val="visible"/>
                                      </p:to>
                                    </p:set>
                                    <p:animEffect transition="in" filter="blinds(horizontal)">
                                      <p:cBhvr>
                                        <p:cTn dur="500" id="25"/>
                                        <p:tgtEl>
                                          <p:spTgt spid="1048884"/>
                                        </p:tgtEl>
                                      </p:cBhvr>
                                    </p:animEffect>
                                  </p:childTnLst>
                                </p:cTn>
                              </p:par>
                              <p:par>
                                <p:cTn fill="hold" id="26" nodeType="withEffect" presetClass="entr" presetID="3" presetSubtype="10">
                                  <p:stCondLst>
                                    <p:cond delay="0"/>
                                  </p:stCondLst>
                                  <p:childTnLst>
                                    <p:set>
                                      <p:cBhvr>
                                        <p:cTn dur="1" fill="hold" id="27">
                                          <p:stCondLst>
                                            <p:cond delay="0"/>
                                          </p:stCondLst>
                                        </p:cTn>
                                        <p:tgtEl>
                                          <p:spTgt spid="2097262"/>
                                        </p:tgtEl>
                                        <p:attrNameLst>
                                          <p:attrName>style.visibility</p:attrName>
                                        </p:attrNameLst>
                                      </p:cBhvr>
                                      <p:to>
                                        <p:strVal val="visible"/>
                                      </p:to>
                                    </p:set>
                                    <p:animEffect transition="in" filter="blinds(horizontal)">
                                      <p:cBhvr>
                                        <p:cTn dur="500" id="28"/>
                                        <p:tgtEl>
                                          <p:spTgt spid="2097262"/>
                                        </p:tgtEl>
                                      </p:cBhvr>
                                    </p:animEffect>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3" presetSubtype="10">
                                  <p:stCondLst>
                                    <p:cond delay="0"/>
                                  </p:stCondLst>
                                  <p:childTnLst>
                                    <p:set>
                                      <p:cBhvr>
                                        <p:cTn dur="1" fill="hold" id="32">
                                          <p:stCondLst>
                                            <p:cond delay="0"/>
                                          </p:stCondLst>
                                        </p:cTn>
                                        <p:tgtEl>
                                          <p:spTgt spid="2097263"/>
                                        </p:tgtEl>
                                        <p:attrNameLst>
                                          <p:attrName>style.visibility</p:attrName>
                                        </p:attrNameLst>
                                      </p:cBhvr>
                                      <p:to>
                                        <p:strVal val="visible"/>
                                      </p:to>
                                    </p:set>
                                    <p:animEffect transition="in" filter="blinds(horizontal)">
                                      <p:cBhvr>
                                        <p:cTn dur="500" id="33"/>
                                        <p:tgtEl>
                                          <p:spTgt spid="2097263"/>
                                        </p:tgtEl>
                                      </p:cBhvr>
                                    </p:animEffect>
                                  </p:childTnLst>
                                </p:cTn>
                              </p:par>
                              <p:par>
                                <p:cTn fill="hold" grpId="0" id="34" nodeType="withEffect" presetClass="entr" presetID="3" presetSubtype="10">
                                  <p:stCondLst>
                                    <p:cond delay="0"/>
                                  </p:stCondLst>
                                  <p:childTnLst>
                                    <p:set>
                                      <p:cBhvr>
                                        <p:cTn dur="1" fill="hold" id="35">
                                          <p:stCondLst>
                                            <p:cond delay="0"/>
                                          </p:stCondLst>
                                        </p:cTn>
                                        <p:tgtEl>
                                          <p:spTgt spid="1048885"/>
                                        </p:tgtEl>
                                        <p:attrNameLst>
                                          <p:attrName>style.visibility</p:attrName>
                                        </p:attrNameLst>
                                      </p:cBhvr>
                                      <p:to>
                                        <p:strVal val="visible"/>
                                      </p:to>
                                    </p:set>
                                    <p:animEffect transition="in" filter="blinds(horizontal)">
                                      <p:cBhvr>
                                        <p:cTn dur="500" id="36"/>
                                        <p:tgtEl>
                                          <p:spTgt spid="1048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2" grpId="0" uiExpand="0" build="whole"/>
      <p:bldP spid="1048884" grpId="0" uiExpand="0" build="whole"/>
      <p:bldP spid="1048885" grpId="0" uiExpand="0" build="whole"/>
    </p:bldLst>
  </p:timing>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14" name=""/>
        <p:cNvGrpSpPr/>
        <p:nvPr/>
      </p:nvGrpSpPr>
      <p:grpSpPr>
        <a:xfrm rot="0">
          <a:off x="0" y="0"/>
          <a:ext cx="0" cy="0"/>
          <a:chOff x="0" y="0"/>
          <a:chExt cx="0" cy="0"/>
        </a:xfrm>
      </p:grpSpPr>
      <p:sp>
        <p:nvSpPr>
          <p:cNvPr id="1048886" name=""/>
          <p:cNvSpPr txBox="1"/>
          <p:nvPr/>
        </p:nvSpPr>
        <p:spPr>
          <a:xfrm rot="0">
            <a:off x="7696200" y="16764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(vi)</a:t>
            </a:r>
          </a:p>
        </p:txBody>
      </p:sp>
      <p:sp>
        <p:nvSpPr>
          <p:cNvPr id="1048887" name=""/>
          <p:cNvSpPr txBox="1"/>
          <p:nvPr/>
        </p:nvSpPr>
        <p:spPr>
          <a:xfrm rot="0">
            <a:off x="76200" y="1524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Differentiating equation (v)</a:t>
            </a:r>
          </a:p>
        </p:txBody>
      </p:sp>
      <p:pic>
        <p:nvPicPr>
          <p:cNvPr id="2097264" name=""/>
          <p:cNvPicPr>
            <a:picLocks/>
          </p:cNvPicPr>
          <p:nvPr/>
        </p:nvPicPr>
        <p:blipFill>
          <a:blip xmlns:r="http://schemas.openxmlformats.org/officeDocument/2006/relationships" r:embed="rId1"/>
          <a:srcRect l="0" t="0" r="0" b="0"/>
          <a:stretch>
            <a:fillRect/>
          </a:stretch>
        </p:blipFill>
        <p:spPr>
          <a:xfrm rot="0">
            <a:off x="2697162" y="1600200"/>
            <a:ext cx="3414712" cy="533400"/>
          </a:xfrm>
          <a:prstGeom prst="rect"/>
          <a:noFill/>
          <a:ln w="3175" cap="flat" cmpd="sng">
            <a:solidFill>
              <a:srgbClr val="FFFFFF">
                <a:alpha val="100000"/>
              </a:srgbClr>
            </a:solidFill>
            <a:prstDash val="solid"/>
            <a:miter/>
          </a:ln>
        </p:spPr>
      </p:pic>
      <p:pic>
        <p:nvPicPr>
          <p:cNvPr id="2097265" name=""/>
          <p:cNvPicPr>
            <a:picLocks/>
          </p:cNvPicPr>
          <p:nvPr/>
        </p:nvPicPr>
        <p:blipFill>
          <a:blip xmlns:r="http://schemas.openxmlformats.org/officeDocument/2006/relationships" r:embed="rId2"/>
          <a:srcRect l="0" t="0" r="0" b="0"/>
          <a:stretch>
            <a:fillRect/>
          </a:stretch>
        </p:blipFill>
        <p:spPr>
          <a:xfrm rot="0">
            <a:off x="533400" y="811212"/>
            <a:ext cx="5354637" cy="533400"/>
          </a:xfrm>
          <a:prstGeom prst="rect"/>
          <a:noFill/>
          <a:ln w="3175" cap="flat" cmpd="sng">
            <a:solidFill>
              <a:srgbClr val="FFFFFF">
                <a:alpha val="100000"/>
              </a:srgbClr>
            </a:solidFill>
            <a:prstDash val="solid"/>
            <a:miter/>
          </a:ln>
        </p:spPr>
      </p:pic>
      <p:sp>
        <p:nvSpPr>
          <p:cNvPr id="1048888" name=""/>
          <p:cNvSpPr txBox="1"/>
          <p:nvPr/>
        </p:nvSpPr>
        <p:spPr>
          <a:xfrm rot="0">
            <a:off x="7772400" y="28956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(vii)</a:t>
            </a:r>
          </a:p>
        </p:txBody>
      </p:sp>
      <p:sp>
        <p:nvSpPr>
          <p:cNvPr id="1048889" name=""/>
          <p:cNvSpPr txBox="1"/>
          <p:nvPr/>
        </p:nvSpPr>
        <p:spPr>
          <a:xfrm rot="0">
            <a:off x="0" y="22860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Comparing equation (iv) and (vi)</a:t>
            </a:r>
          </a:p>
        </p:txBody>
      </p:sp>
      <p:pic>
        <p:nvPicPr>
          <p:cNvPr id="2097266" name=""/>
          <p:cNvPicPr>
            <a:picLocks/>
          </p:cNvPicPr>
          <p:nvPr/>
        </p:nvPicPr>
        <p:blipFill>
          <a:blip xmlns:r="http://schemas.openxmlformats.org/officeDocument/2006/relationships" r:embed="rId3"/>
          <a:srcRect l="0" t="0" r="0" b="0"/>
          <a:stretch>
            <a:fillRect/>
          </a:stretch>
        </p:blipFill>
        <p:spPr>
          <a:xfrm rot="0">
            <a:off x="3451225" y="2819400"/>
            <a:ext cx="2041525" cy="600075"/>
          </a:xfrm>
          <a:prstGeom prst="rect"/>
          <a:noFill/>
          <a:ln w="3175" cap="flat" cmpd="sng">
            <a:solidFill>
              <a:srgbClr val="FFFFFF">
                <a:alpha val="100000"/>
              </a:srgbClr>
            </a:solidFill>
            <a:prstDash val="solid"/>
            <a:miter/>
          </a:ln>
        </p:spPr>
      </p:pic>
      <p:sp>
        <p:nvSpPr>
          <p:cNvPr id="1048890" name=""/>
          <p:cNvSpPr txBox="1"/>
          <p:nvPr/>
        </p:nvSpPr>
        <p:spPr>
          <a:xfrm rot="0">
            <a:off x="5867400" y="914400"/>
            <a:ext cx="33528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000" lang="zh-CN"/>
              <a:t>     (      and c are constants)</a:t>
            </a:r>
          </a:p>
        </p:txBody>
      </p:sp>
      <p:pic>
        <p:nvPicPr>
          <p:cNvPr id="2097267" name=""/>
          <p:cNvPicPr>
            <a:picLocks/>
          </p:cNvPicPr>
          <p:nvPr/>
        </p:nvPicPr>
        <p:blipFill>
          <a:blip xmlns:r="http://schemas.openxmlformats.org/officeDocument/2006/relationships" r:embed="rId4"/>
          <a:srcRect l="0" t="0" r="0" b="0"/>
          <a:stretch>
            <a:fillRect/>
          </a:stretch>
        </p:blipFill>
        <p:spPr>
          <a:xfrm rot="0">
            <a:off x="6381750" y="895350"/>
            <a:ext cx="476250" cy="533400"/>
          </a:xfrm>
          <a:prstGeom prst="rect"/>
          <a:noFill/>
          <a:ln w="3175" cap="flat" cmpd="sng">
            <a:solidFill>
              <a:srgbClr val="FFFFFF">
                <a:alpha val="100000"/>
              </a:srgbClr>
            </a:solidFill>
            <a:prstDash val="solid"/>
            <a:miter/>
          </a:ln>
        </p:spPr>
      </p:pic>
      <p:sp>
        <p:nvSpPr>
          <p:cNvPr id="1048891" name=""/>
          <p:cNvSpPr txBox="1"/>
          <p:nvPr/>
        </p:nvSpPr>
        <p:spPr>
          <a:xfrm rot="0">
            <a:off x="0" y="3505200"/>
            <a:ext cx="8991600" cy="914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From equation (vii), we find that change in kinetic energy is directly proportional to the change in mass. </a:t>
            </a:r>
          </a:p>
        </p:txBody>
      </p:sp>
      <p:sp>
        <p:nvSpPr>
          <p:cNvPr id="1048892" name=""/>
          <p:cNvSpPr txBox="1"/>
          <p:nvPr/>
        </p:nvSpPr>
        <p:spPr>
          <a:xfrm rot="0">
            <a:off x="0" y="4419600"/>
            <a:ext cx="8991600" cy="914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If the body is at rest, its velocity will be zero and hence the change in kinetic energy will be zero i.e. mass will be m</a:t>
            </a:r>
            <a:r>
              <a:rPr baseline="-25000" sz="2400"/>
              <a:t>o</a:t>
            </a:r>
            <a:r>
              <a:rPr sz="2400"/>
              <a:t> </a:t>
            </a:r>
          </a:p>
        </p:txBody>
      </p:sp>
      <p:sp>
        <p:nvSpPr>
          <p:cNvPr id="1048893" name=""/>
          <p:cNvSpPr txBox="1"/>
          <p:nvPr/>
        </p:nvSpPr>
        <p:spPr>
          <a:xfrm rot="0">
            <a:off x="76200" y="5334000"/>
            <a:ext cx="8991600" cy="914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If the body moves with velocity v, then its mass becomes m and its K.E. becomes E</a:t>
            </a:r>
            <a:r>
              <a:rPr baseline="-25000" sz="2400"/>
              <a:t>K</a:t>
            </a:r>
            <a:r>
              <a:rPr sz="2400"/>
              <a:t>.</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264"/>
                                        </p:tgtEl>
                                        <p:attrNameLst>
                                          <p:attrName>style.visibility</p:attrName>
                                        </p:attrNameLst>
                                      </p:cBhvr>
                                      <p:to>
                                        <p:strVal val="visible"/>
                                      </p:to>
                                    </p:set>
                                    <p:animEffect transition="in" filter="blinds(horizontal)">
                                      <p:cBhvr>
                                        <p:cTn dur="500" id="7"/>
                                        <p:tgtEl>
                                          <p:spTgt spid="2097264"/>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8886"/>
                                        </p:tgtEl>
                                        <p:attrNameLst>
                                          <p:attrName>style.visibility</p:attrName>
                                        </p:attrNameLst>
                                      </p:cBhvr>
                                      <p:to>
                                        <p:strVal val="visible"/>
                                      </p:to>
                                    </p:set>
                                    <p:animEffect transition="in" filter="blinds(horizontal)">
                                      <p:cBhvr>
                                        <p:cTn dur="500" id="10"/>
                                        <p:tgtEl>
                                          <p:spTgt spid="1048886"/>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3" presetSubtype="10">
                                  <p:stCondLst>
                                    <p:cond delay="0"/>
                                  </p:stCondLst>
                                  <p:childTnLst>
                                    <p:set>
                                      <p:cBhvr>
                                        <p:cTn dur="1" fill="hold" id="14">
                                          <p:stCondLst>
                                            <p:cond delay="0"/>
                                          </p:stCondLst>
                                        </p:cTn>
                                        <p:tgtEl>
                                          <p:spTgt spid="1048889"/>
                                        </p:tgtEl>
                                        <p:attrNameLst>
                                          <p:attrName>style.visibility</p:attrName>
                                        </p:attrNameLst>
                                      </p:cBhvr>
                                      <p:to>
                                        <p:strVal val="visible"/>
                                      </p:to>
                                    </p:set>
                                    <p:animEffect transition="in" filter="blinds(horizontal)">
                                      <p:cBhvr>
                                        <p:cTn dur="500" id="15"/>
                                        <p:tgtEl>
                                          <p:spTgt spid="1048889"/>
                                        </p:tgtEl>
                                      </p:cBhvr>
                                    </p:animEffect>
                                  </p:childTnLst>
                                </p:cTn>
                              </p:par>
                              <p:par>
                                <p:cTn fill="hold" id="16" nodeType="withEffect" presetClass="entr" presetID="3" presetSubtype="10">
                                  <p:stCondLst>
                                    <p:cond delay="0"/>
                                  </p:stCondLst>
                                  <p:childTnLst>
                                    <p:set>
                                      <p:cBhvr>
                                        <p:cTn dur="1" fill="hold" id="17">
                                          <p:stCondLst>
                                            <p:cond delay="0"/>
                                          </p:stCondLst>
                                        </p:cTn>
                                        <p:tgtEl>
                                          <p:spTgt spid="2097266"/>
                                        </p:tgtEl>
                                        <p:attrNameLst>
                                          <p:attrName>style.visibility</p:attrName>
                                        </p:attrNameLst>
                                      </p:cBhvr>
                                      <p:to>
                                        <p:strVal val="visible"/>
                                      </p:to>
                                    </p:set>
                                    <p:animEffect transition="in" filter="blinds(horizontal)">
                                      <p:cBhvr>
                                        <p:cTn dur="500" id="18"/>
                                        <p:tgtEl>
                                          <p:spTgt spid="2097266"/>
                                        </p:tgtEl>
                                      </p:cBhvr>
                                    </p:animEffect>
                                  </p:childTnLst>
                                </p:cTn>
                              </p:par>
                              <p:par>
                                <p:cTn fill="hold" grpId="0" id="19" nodeType="withEffect" presetClass="entr" presetID="3" presetSubtype="10">
                                  <p:stCondLst>
                                    <p:cond delay="0"/>
                                  </p:stCondLst>
                                  <p:childTnLst>
                                    <p:set>
                                      <p:cBhvr>
                                        <p:cTn dur="1" fill="hold" id="20">
                                          <p:stCondLst>
                                            <p:cond delay="0"/>
                                          </p:stCondLst>
                                        </p:cTn>
                                        <p:tgtEl>
                                          <p:spTgt spid="1048888"/>
                                        </p:tgtEl>
                                        <p:attrNameLst>
                                          <p:attrName>style.visibility</p:attrName>
                                        </p:attrNameLst>
                                      </p:cBhvr>
                                      <p:to>
                                        <p:strVal val="visible"/>
                                      </p:to>
                                    </p:set>
                                    <p:animEffect transition="in" filter="blinds(horizontal)">
                                      <p:cBhvr>
                                        <p:cTn dur="500" id="21"/>
                                        <p:tgtEl>
                                          <p:spTgt spid="1048888"/>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grpId="0" id="24" nodeType="clickEffect" presetClass="entr" presetID="3" presetSubtype="10">
                                  <p:stCondLst>
                                    <p:cond delay="0"/>
                                  </p:stCondLst>
                                  <p:childTnLst>
                                    <p:set>
                                      <p:cBhvr>
                                        <p:cTn dur="1" fill="hold" id="25">
                                          <p:stCondLst>
                                            <p:cond delay="0"/>
                                          </p:stCondLst>
                                        </p:cTn>
                                        <p:tgtEl>
                                          <p:spTgt spid="1048891"/>
                                        </p:tgtEl>
                                        <p:attrNameLst>
                                          <p:attrName>style.visibility</p:attrName>
                                        </p:attrNameLst>
                                      </p:cBhvr>
                                      <p:to>
                                        <p:strVal val="visible"/>
                                      </p:to>
                                    </p:set>
                                    <p:animEffect transition="in" filter="blinds(horizontal)">
                                      <p:cBhvr>
                                        <p:cTn dur="500" id="26"/>
                                        <p:tgtEl>
                                          <p:spTgt spid="1048891"/>
                                        </p:tgtEl>
                                      </p:cBhvr>
                                    </p:animEffect>
                                  </p:childTnLst>
                                </p:cTn>
                              </p:par>
                            </p:childTnLst>
                          </p:cTn>
                        </p:par>
                      </p:childTnLst>
                    </p:cTn>
                  </p:par>
                  <p:par>
                    <p:cTn fill="hold" id="27" nodeType="clickPar">
                      <p:stCondLst>
                        <p:cond delay="indefinite"/>
                      </p:stCondLst>
                      <p:childTnLst>
                        <p:par>
                          <p:cTn fill="hold" id="28" nodeType="withGroup">
                            <p:stCondLst>
                              <p:cond delay="0"/>
                            </p:stCondLst>
                            <p:childTnLst>
                              <p:par>
                                <p:cTn fill="hold" grpId="0" id="29" nodeType="clickEffect" presetClass="entr" presetID="3" presetSubtype="10">
                                  <p:stCondLst>
                                    <p:cond delay="0"/>
                                  </p:stCondLst>
                                  <p:childTnLst>
                                    <p:set>
                                      <p:cBhvr>
                                        <p:cTn dur="1" fill="hold" id="30">
                                          <p:stCondLst>
                                            <p:cond delay="0"/>
                                          </p:stCondLst>
                                        </p:cTn>
                                        <p:tgtEl>
                                          <p:spTgt spid="1048892"/>
                                        </p:tgtEl>
                                        <p:attrNameLst>
                                          <p:attrName>style.visibility</p:attrName>
                                        </p:attrNameLst>
                                      </p:cBhvr>
                                      <p:to>
                                        <p:strVal val="visible"/>
                                      </p:to>
                                    </p:set>
                                    <p:animEffect transition="in" filter="blinds(horizontal)">
                                      <p:cBhvr>
                                        <p:cTn dur="500" id="31"/>
                                        <p:tgtEl>
                                          <p:spTgt spid="1048892"/>
                                        </p:tgtEl>
                                      </p:cBhvr>
                                    </p:animEffect>
                                  </p:childTnLst>
                                </p:cTn>
                              </p:par>
                            </p:childTnLst>
                          </p:cTn>
                        </p:par>
                      </p:childTnLst>
                    </p:cTn>
                  </p:par>
                  <p:par>
                    <p:cTn fill="hold" id="32" nodeType="clickPar">
                      <p:stCondLst>
                        <p:cond delay="indefinite"/>
                      </p:stCondLst>
                      <p:childTnLst>
                        <p:par>
                          <p:cTn fill="hold" id="33" nodeType="withGroup">
                            <p:stCondLst>
                              <p:cond delay="0"/>
                            </p:stCondLst>
                            <p:childTnLst>
                              <p:par>
                                <p:cTn fill="hold" grpId="0" id="34" nodeType="clickEffect" presetClass="entr" presetID="3" presetSubtype="10">
                                  <p:stCondLst>
                                    <p:cond delay="0"/>
                                  </p:stCondLst>
                                  <p:childTnLst>
                                    <p:set>
                                      <p:cBhvr>
                                        <p:cTn dur="1" fill="hold" id="35">
                                          <p:stCondLst>
                                            <p:cond delay="0"/>
                                          </p:stCondLst>
                                        </p:cTn>
                                        <p:tgtEl>
                                          <p:spTgt spid="1048893"/>
                                        </p:tgtEl>
                                        <p:attrNameLst>
                                          <p:attrName>style.visibility</p:attrName>
                                        </p:attrNameLst>
                                      </p:cBhvr>
                                      <p:to>
                                        <p:strVal val="visible"/>
                                      </p:to>
                                    </p:set>
                                    <p:animEffect transition="in" filter="blinds(horizontal)">
                                      <p:cBhvr>
                                        <p:cTn dur="500" id="36"/>
                                        <p:tgtEl>
                                          <p:spTgt spid="1048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6" grpId="0" uiExpand="0" build="whole"/>
      <p:bldP spid="1048888" grpId="0" uiExpand="0" build="whole"/>
      <p:bldP spid="1048889" grpId="0" uiExpand="0" build="whole"/>
      <p:bldP spid="1048891" grpId="0" uiExpand="0" build="whole"/>
      <p:bldP spid="1048892" grpId="0" uiExpand="0" build="whole"/>
      <p:bldP spid="1048893" grpId="0" uiExpand="0" build="whole"/>
    </p:bldLst>
  </p:timing>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115" name=""/>
        <p:cNvGrpSpPr/>
        <p:nvPr/>
      </p:nvGrpSpPr>
      <p:grpSpPr>
        <a:xfrm rot="0">
          <a:off x="0" y="0"/>
          <a:ext cx="0" cy="0"/>
          <a:chOff x="0" y="0"/>
          <a:chExt cx="0" cy="0"/>
        </a:xfrm>
      </p:grpSpPr>
      <p:sp>
        <p:nvSpPr>
          <p:cNvPr id="1048894" name=""/>
          <p:cNvSpPr txBox="1"/>
          <p:nvPr/>
        </p:nvSpPr>
        <p:spPr>
          <a:xfrm rot="0">
            <a:off x="7696200" y="28956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(viii)</a:t>
            </a:r>
          </a:p>
        </p:txBody>
      </p:sp>
      <p:sp>
        <p:nvSpPr>
          <p:cNvPr id="1048895" name=""/>
          <p:cNvSpPr txBox="1"/>
          <p:nvPr/>
        </p:nvSpPr>
        <p:spPr>
          <a:xfrm rot="0">
            <a:off x="76200" y="1524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Integrating  equation (vii)</a:t>
            </a:r>
          </a:p>
        </p:txBody>
      </p:sp>
      <p:pic>
        <p:nvPicPr>
          <p:cNvPr id="2097268" name=""/>
          <p:cNvPicPr>
            <a:picLocks/>
          </p:cNvPicPr>
          <p:nvPr/>
        </p:nvPicPr>
        <p:blipFill>
          <a:blip xmlns:r="http://schemas.openxmlformats.org/officeDocument/2006/relationships" r:embed="rId1"/>
          <a:srcRect l="0" t="0" r="0" b="0"/>
          <a:stretch>
            <a:fillRect/>
          </a:stretch>
        </p:blipFill>
        <p:spPr>
          <a:xfrm rot="0">
            <a:off x="1909762" y="1981200"/>
            <a:ext cx="4854575" cy="633412"/>
          </a:xfrm>
          <a:prstGeom prst="rect"/>
          <a:noFill/>
          <a:ln w="3175" cap="flat" cmpd="sng">
            <a:solidFill>
              <a:srgbClr val="FFFFFF">
                <a:alpha val="100000"/>
              </a:srgbClr>
            </a:solidFill>
            <a:prstDash val="solid"/>
            <a:miter/>
          </a:ln>
        </p:spPr>
      </p:pic>
      <p:pic>
        <p:nvPicPr>
          <p:cNvPr id="2097269" name=""/>
          <p:cNvPicPr>
            <a:picLocks/>
          </p:cNvPicPr>
          <p:nvPr/>
        </p:nvPicPr>
        <p:blipFill>
          <a:blip xmlns:r="http://schemas.openxmlformats.org/officeDocument/2006/relationships" r:embed="rId2"/>
          <a:srcRect l="0" t="0" r="0" b="0"/>
          <a:stretch>
            <a:fillRect/>
          </a:stretch>
        </p:blipFill>
        <p:spPr>
          <a:xfrm rot="0">
            <a:off x="3133725" y="604837"/>
            <a:ext cx="2678112" cy="1300162"/>
          </a:xfrm>
          <a:prstGeom prst="rect"/>
          <a:noFill/>
          <a:ln w="3175" cap="flat" cmpd="sng">
            <a:solidFill>
              <a:srgbClr val="FFFFFF">
                <a:alpha val="100000"/>
              </a:srgbClr>
            </a:solidFill>
            <a:prstDash val="solid"/>
            <a:miter/>
          </a:ln>
        </p:spPr>
      </p:pic>
      <p:pic>
        <p:nvPicPr>
          <p:cNvPr id="2097270" name=""/>
          <p:cNvPicPr>
            <a:picLocks/>
          </p:cNvPicPr>
          <p:nvPr/>
        </p:nvPicPr>
        <p:blipFill>
          <a:blip xmlns:r="http://schemas.openxmlformats.org/officeDocument/2006/relationships" r:embed="rId3"/>
          <a:srcRect l="0" t="0" r="0" b="0"/>
          <a:stretch>
            <a:fillRect/>
          </a:stretch>
        </p:blipFill>
        <p:spPr>
          <a:xfrm rot="0">
            <a:off x="2959100" y="2795587"/>
            <a:ext cx="2779712" cy="633412"/>
          </a:xfrm>
          <a:prstGeom prst="rect"/>
          <a:noFill/>
          <a:ln w="3175" cap="flat" cmpd="sng">
            <a:solidFill>
              <a:srgbClr val="FFFFFF">
                <a:alpha val="100000"/>
              </a:srgbClr>
            </a:solidFill>
            <a:prstDash val="solid"/>
            <a:miter/>
          </a:ln>
        </p:spPr>
      </p:pic>
      <p:sp>
        <p:nvSpPr>
          <p:cNvPr id="1048896" name=""/>
          <p:cNvSpPr txBox="1"/>
          <p:nvPr/>
        </p:nvSpPr>
        <p:spPr>
          <a:xfrm rot="0">
            <a:off x="0" y="3505200"/>
            <a:ext cx="8991600" cy="914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From equation (viii), we find that            is the total energy. It is the sum of kinetic and rest mass energy</a:t>
            </a:r>
          </a:p>
        </p:txBody>
      </p:sp>
      <p:pic>
        <p:nvPicPr>
          <p:cNvPr id="2097271" name=""/>
          <p:cNvPicPr>
            <a:picLocks/>
          </p:cNvPicPr>
          <p:nvPr/>
        </p:nvPicPr>
        <p:blipFill>
          <a:blip xmlns:r="http://schemas.openxmlformats.org/officeDocument/2006/relationships" r:embed="rId4"/>
          <a:srcRect l="0" t="0" r="0" b="0"/>
          <a:stretch>
            <a:fillRect/>
          </a:stretch>
        </p:blipFill>
        <p:spPr>
          <a:xfrm rot="0">
            <a:off x="5029200" y="3429000"/>
            <a:ext cx="738187" cy="533400"/>
          </a:xfrm>
          <a:prstGeom prst="rect"/>
          <a:noFill/>
          <a:ln w="3175" cap="flat" cmpd="sng">
            <a:solidFill>
              <a:srgbClr val="FFFFFF">
                <a:alpha val="100000"/>
              </a:srgbClr>
            </a:solidFill>
            <a:prstDash val="solid"/>
            <a:miter/>
          </a:ln>
        </p:spPr>
      </p:pic>
      <p:pic>
        <p:nvPicPr>
          <p:cNvPr id="2097272" name=""/>
          <p:cNvPicPr>
            <a:picLocks/>
          </p:cNvPicPr>
          <p:nvPr/>
        </p:nvPicPr>
        <p:blipFill>
          <a:blip xmlns:r="http://schemas.openxmlformats.org/officeDocument/2006/relationships" r:embed="rId5"/>
          <a:srcRect l="0" t="0" r="0" b="0"/>
          <a:stretch>
            <a:fillRect/>
          </a:stretch>
        </p:blipFill>
        <p:spPr>
          <a:xfrm rot="0">
            <a:off x="3810000" y="4572000"/>
            <a:ext cx="1443037" cy="533400"/>
          </a:xfrm>
          <a:prstGeom prst="rect"/>
          <a:noFill/>
          <a:ln w="3175" cap="flat" cmpd="sng">
            <a:solidFill>
              <a:srgbClr val="FFFFFF">
                <a:alpha val="100000"/>
              </a:srgbClr>
            </a:solidFill>
            <a:prstDash val="solid"/>
            <a:miter/>
          </a:ln>
        </p:spPr>
      </p:pic>
      <p:sp>
        <p:nvSpPr>
          <p:cNvPr id="1048897" name=""/>
          <p:cNvSpPr txBox="1"/>
          <p:nvPr/>
        </p:nvSpPr>
        <p:spPr>
          <a:xfrm rot="0">
            <a:off x="152400" y="5334000"/>
            <a:ext cx="8991600" cy="6096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This relation is called Einstein’s mass energy relation.</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268"/>
                                        </p:tgtEl>
                                        <p:attrNameLst>
                                          <p:attrName>style.visibility</p:attrName>
                                        </p:attrNameLst>
                                      </p:cBhvr>
                                      <p:to>
                                        <p:strVal val="visible"/>
                                      </p:to>
                                    </p:set>
                                    <p:animEffect transition="in" filter="blinds(horizontal)">
                                      <p:cBhvr>
                                        <p:cTn dur="500" id="7"/>
                                        <p:tgtEl>
                                          <p:spTgt spid="2097268"/>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894"/>
                                        </p:tgtEl>
                                        <p:attrNameLst>
                                          <p:attrName>style.visibility</p:attrName>
                                        </p:attrNameLst>
                                      </p:cBhvr>
                                      <p:to>
                                        <p:strVal val="visible"/>
                                      </p:to>
                                    </p:set>
                                    <p:animEffect transition="in" filter="blinds(horizontal)">
                                      <p:cBhvr>
                                        <p:cTn dur="500" id="12"/>
                                        <p:tgtEl>
                                          <p:spTgt spid="1048894"/>
                                        </p:tgtEl>
                                      </p:cBhvr>
                                    </p:animEffect>
                                  </p:childTnLst>
                                </p:cTn>
                              </p:par>
                              <p:par>
                                <p:cTn fill="hold" id="13" nodeType="withEffect" presetClass="entr" presetID="3" presetSubtype="10">
                                  <p:stCondLst>
                                    <p:cond delay="0"/>
                                  </p:stCondLst>
                                  <p:childTnLst>
                                    <p:set>
                                      <p:cBhvr>
                                        <p:cTn dur="1" fill="hold" id="14">
                                          <p:stCondLst>
                                            <p:cond delay="0"/>
                                          </p:stCondLst>
                                        </p:cTn>
                                        <p:tgtEl>
                                          <p:spTgt spid="2097270"/>
                                        </p:tgtEl>
                                        <p:attrNameLst>
                                          <p:attrName>style.visibility</p:attrName>
                                        </p:attrNameLst>
                                      </p:cBhvr>
                                      <p:to>
                                        <p:strVal val="visible"/>
                                      </p:to>
                                    </p:set>
                                    <p:animEffect transition="in" filter="blinds(horizontal)">
                                      <p:cBhvr>
                                        <p:cTn dur="500" id="15"/>
                                        <p:tgtEl>
                                          <p:spTgt spid="2097270"/>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grpId="0" id="18" nodeType="clickEffect" presetClass="entr" presetID="3" presetSubtype="10">
                                  <p:stCondLst>
                                    <p:cond delay="0"/>
                                  </p:stCondLst>
                                  <p:childTnLst>
                                    <p:set>
                                      <p:cBhvr>
                                        <p:cTn dur="1" fill="hold" id="19">
                                          <p:stCondLst>
                                            <p:cond delay="0"/>
                                          </p:stCondLst>
                                        </p:cTn>
                                        <p:tgtEl>
                                          <p:spTgt spid="1048896"/>
                                        </p:tgtEl>
                                        <p:attrNameLst>
                                          <p:attrName>style.visibility</p:attrName>
                                        </p:attrNameLst>
                                      </p:cBhvr>
                                      <p:to>
                                        <p:strVal val="visible"/>
                                      </p:to>
                                    </p:set>
                                    <p:animEffect transition="in" filter="blinds(horizontal)">
                                      <p:cBhvr>
                                        <p:cTn dur="500" id="20"/>
                                        <p:tgtEl>
                                          <p:spTgt spid="1048896"/>
                                        </p:tgtEl>
                                      </p:cBhvr>
                                    </p:animEffect>
                                  </p:childTnLst>
                                </p:cTn>
                              </p:par>
                              <p:par>
                                <p:cTn fill="hold" id="21" nodeType="withEffect" presetClass="entr" presetID="3" presetSubtype="10">
                                  <p:stCondLst>
                                    <p:cond delay="0"/>
                                  </p:stCondLst>
                                  <p:childTnLst>
                                    <p:set>
                                      <p:cBhvr>
                                        <p:cTn dur="1" fill="hold" id="22">
                                          <p:stCondLst>
                                            <p:cond delay="0"/>
                                          </p:stCondLst>
                                        </p:cTn>
                                        <p:tgtEl>
                                          <p:spTgt spid="2097271"/>
                                        </p:tgtEl>
                                        <p:attrNameLst>
                                          <p:attrName>style.visibility</p:attrName>
                                        </p:attrNameLst>
                                      </p:cBhvr>
                                      <p:to>
                                        <p:strVal val="visible"/>
                                      </p:to>
                                    </p:set>
                                    <p:animEffect transition="in" filter="blinds(horizontal)">
                                      <p:cBhvr>
                                        <p:cTn dur="500" id="23"/>
                                        <p:tgtEl>
                                          <p:spTgt spid="2097271"/>
                                        </p:tgtEl>
                                      </p:cBhvr>
                                    </p:animEffect>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3" presetSubtype="10">
                                  <p:stCondLst>
                                    <p:cond delay="0"/>
                                  </p:stCondLst>
                                  <p:childTnLst>
                                    <p:set>
                                      <p:cBhvr>
                                        <p:cTn dur="1" fill="hold" id="27">
                                          <p:stCondLst>
                                            <p:cond delay="0"/>
                                          </p:stCondLst>
                                        </p:cTn>
                                        <p:tgtEl>
                                          <p:spTgt spid="2097272"/>
                                        </p:tgtEl>
                                        <p:attrNameLst>
                                          <p:attrName>style.visibility</p:attrName>
                                        </p:attrNameLst>
                                      </p:cBhvr>
                                      <p:to>
                                        <p:strVal val="visible"/>
                                      </p:to>
                                    </p:set>
                                    <p:animEffect transition="in" filter="blinds(horizontal)">
                                      <p:cBhvr>
                                        <p:cTn dur="500" id="28"/>
                                        <p:tgtEl>
                                          <p:spTgt spid="2097272"/>
                                        </p:tgtEl>
                                      </p:cBhvr>
                                    </p:animEffect>
                                  </p:childTnLst>
                                </p:cTn>
                              </p:par>
                              <p:par>
                                <p:cTn fill="hold" grpId="0" id="29" nodeType="withEffect" presetClass="entr" presetID="3" presetSubtype="10">
                                  <p:stCondLst>
                                    <p:cond delay="0"/>
                                  </p:stCondLst>
                                  <p:childTnLst>
                                    <p:set>
                                      <p:cBhvr>
                                        <p:cTn dur="1" fill="hold" id="30">
                                          <p:stCondLst>
                                            <p:cond delay="0"/>
                                          </p:stCondLst>
                                        </p:cTn>
                                        <p:tgtEl>
                                          <p:spTgt spid="1048897"/>
                                        </p:tgtEl>
                                        <p:attrNameLst>
                                          <p:attrName>style.visibility</p:attrName>
                                        </p:attrNameLst>
                                      </p:cBhvr>
                                      <p:to>
                                        <p:strVal val="visible"/>
                                      </p:to>
                                    </p:set>
                                    <p:animEffect transition="in" filter="blinds(horizontal)">
                                      <p:cBhvr>
                                        <p:cTn dur="500" id="31"/>
                                        <p:tgtEl>
                                          <p:spTgt spid="1048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4" grpId="0" uiExpand="0" build="whole"/>
      <p:bldP spid="1048896" grpId="0" uiExpand="0" build="whole"/>
      <p:bldP spid="1048897" grpId="0" uiExpand="0" build="whole"/>
    </p:bldLst>
  </p:timing>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116" name=""/>
        <p:cNvGrpSpPr/>
        <p:nvPr/>
      </p:nvGrpSpPr>
      <p:grpSpPr>
        <a:xfrm rot="0">
          <a:off x="0" y="0"/>
          <a:ext cx="0" cy="0"/>
          <a:chOff x="0" y="0"/>
          <a:chExt cx="0" cy="0"/>
        </a:xfrm>
      </p:grpSpPr>
      <p:sp>
        <p:nvSpPr>
          <p:cNvPr id="1048898" name=""/>
          <p:cNvSpPr/>
          <p:nvPr>
            <p:ph type="title" sz="full" idx="0"/>
          </p:nvPr>
        </p:nvSpPr>
        <p:spPr>
          <a:xfrm rot="0">
            <a:off x="685800" y="-76200"/>
            <a:ext cx="7772400" cy="914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eaLnBrk="1" hangingPunct="1" latinLnBrk="1" lvl="0"/>
            <a:r>
              <a:rPr altLang="en-US" b="1" sz="3200" lang="en-US"/>
              <a:t> Energy Momentum relation</a:t>
            </a:r>
          </a:p>
        </p:txBody>
      </p:sp>
      <p:sp>
        <p:nvSpPr>
          <p:cNvPr id="1048899" name=""/>
          <p:cNvSpPr txBox="1"/>
          <p:nvPr/>
        </p:nvSpPr>
        <p:spPr>
          <a:xfrm rot="0">
            <a:off x="-76200" y="762000"/>
            <a:ext cx="8991600" cy="914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Let a particle of rest mass m</a:t>
            </a:r>
            <a:r>
              <a:rPr baseline="-25000" sz="2400"/>
              <a:t>o</a:t>
            </a:r>
            <a:r>
              <a:rPr sz="2400"/>
              <a:t> is moving with velocity, v then the energy associated with it is given by</a:t>
            </a:r>
          </a:p>
        </p:txBody>
      </p:sp>
      <p:pic>
        <p:nvPicPr>
          <p:cNvPr id="2097273" name=""/>
          <p:cNvPicPr>
            <a:picLocks/>
          </p:cNvPicPr>
          <p:nvPr/>
        </p:nvPicPr>
        <p:blipFill>
          <a:blip xmlns:r="http://schemas.openxmlformats.org/officeDocument/2006/relationships" r:embed="rId1"/>
          <a:srcRect l="0" t="0" r="0" b="0"/>
          <a:stretch>
            <a:fillRect/>
          </a:stretch>
        </p:blipFill>
        <p:spPr>
          <a:xfrm rot="0">
            <a:off x="2433637" y="1528762"/>
            <a:ext cx="3648075" cy="1366837"/>
          </a:xfrm>
          <a:prstGeom prst="rect"/>
          <a:noFill/>
          <a:ln w="3175" cap="flat" cmpd="sng">
            <a:solidFill>
              <a:srgbClr val="FFFFFF">
                <a:alpha val="100000"/>
              </a:srgbClr>
            </a:solidFill>
            <a:prstDash val="solid"/>
            <a:miter/>
          </a:ln>
        </p:spPr>
      </p:pic>
      <p:sp>
        <p:nvSpPr>
          <p:cNvPr id="1048900" name=""/>
          <p:cNvSpPr txBox="1"/>
          <p:nvPr/>
        </p:nvSpPr>
        <p:spPr>
          <a:xfrm rot="0">
            <a:off x="-76200" y="28194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Momentum of the particle is</a:t>
            </a:r>
          </a:p>
        </p:txBody>
      </p:sp>
      <p:pic>
        <p:nvPicPr>
          <p:cNvPr id="2097274" name=""/>
          <p:cNvPicPr>
            <a:picLocks/>
          </p:cNvPicPr>
          <p:nvPr/>
        </p:nvPicPr>
        <p:blipFill>
          <a:blip xmlns:r="http://schemas.openxmlformats.org/officeDocument/2006/relationships" r:embed="rId2"/>
          <a:srcRect l="0" t="0" r="0" b="0"/>
          <a:stretch>
            <a:fillRect/>
          </a:stretch>
        </p:blipFill>
        <p:spPr>
          <a:xfrm rot="0">
            <a:off x="2667000" y="3429000"/>
            <a:ext cx="1273175" cy="433387"/>
          </a:xfrm>
          <a:prstGeom prst="rect"/>
          <a:noFill/>
          <a:ln w="3175" cap="flat" cmpd="sng">
            <a:solidFill>
              <a:srgbClr val="FFFFFF">
                <a:alpha val="100000"/>
              </a:srgbClr>
            </a:solidFill>
            <a:prstDash val="solid"/>
            <a:miter/>
          </a:ln>
        </p:spPr>
      </p:pic>
      <p:sp>
        <p:nvSpPr>
          <p:cNvPr id="1048901" name=""/>
          <p:cNvSpPr txBox="1"/>
          <p:nvPr/>
        </p:nvSpPr>
        <p:spPr>
          <a:xfrm rot="0">
            <a:off x="4038600" y="33528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or</a:t>
            </a:r>
          </a:p>
        </p:txBody>
      </p:sp>
      <p:pic>
        <p:nvPicPr>
          <p:cNvPr id="2097275" name=""/>
          <p:cNvPicPr>
            <a:picLocks/>
          </p:cNvPicPr>
          <p:nvPr/>
        </p:nvPicPr>
        <p:blipFill>
          <a:blip xmlns:r="http://schemas.openxmlformats.org/officeDocument/2006/relationships" r:embed="rId3"/>
          <a:srcRect l="0" t="0" r="0" b="0"/>
          <a:stretch>
            <a:fillRect/>
          </a:stretch>
        </p:blipFill>
        <p:spPr>
          <a:xfrm rot="0">
            <a:off x="4959350" y="3286125"/>
            <a:ext cx="1441450" cy="566737"/>
          </a:xfrm>
          <a:prstGeom prst="rect"/>
          <a:noFill/>
          <a:ln w="3175" cap="flat" cmpd="sng">
            <a:solidFill>
              <a:srgbClr val="FFFFFF">
                <a:alpha val="100000"/>
              </a:srgbClr>
            </a:solidFill>
            <a:prstDash val="solid"/>
            <a:miter/>
          </a:ln>
        </p:spPr>
      </p:pic>
      <p:pic>
        <p:nvPicPr>
          <p:cNvPr id="2097276" name=""/>
          <p:cNvPicPr>
            <a:picLocks/>
          </p:cNvPicPr>
          <p:nvPr/>
        </p:nvPicPr>
        <p:blipFill>
          <a:blip xmlns:r="http://schemas.openxmlformats.org/officeDocument/2006/relationships" r:embed="rId4"/>
          <a:srcRect l="0" t="0" r="0" b="0"/>
          <a:stretch>
            <a:fillRect/>
          </a:stretch>
        </p:blipFill>
        <p:spPr>
          <a:xfrm rot="0">
            <a:off x="2647950" y="3848100"/>
            <a:ext cx="3379787" cy="1300162"/>
          </a:xfrm>
          <a:prstGeom prst="rect"/>
          <a:noFill/>
          <a:ln w="3175" cap="flat" cmpd="sng">
            <a:solidFill>
              <a:srgbClr val="FFFFFF">
                <a:alpha val="100000"/>
              </a:srgbClr>
            </a:solidFill>
            <a:prstDash val="solid"/>
            <a:miter/>
          </a:ln>
        </p:spPr>
      </p:pic>
      <p:pic>
        <p:nvPicPr>
          <p:cNvPr id="2097277" name=""/>
          <p:cNvPicPr>
            <a:picLocks/>
          </p:cNvPicPr>
          <p:nvPr/>
        </p:nvPicPr>
        <p:blipFill>
          <a:blip xmlns:r="http://schemas.openxmlformats.org/officeDocument/2006/relationships" r:embed="rId5"/>
          <a:srcRect l="0" t="0" r="0" b="0"/>
          <a:stretch>
            <a:fillRect/>
          </a:stretch>
        </p:blipFill>
        <p:spPr>
          <a:xfrm rot="0">
            <a:off x="2424112" y="5176837"/>
            <a:ext cx="3713162" cy="1300162"/>
          </a:xfrm>
          <a:prstGeom prst="rect"/>
          <a:noFill/>
          <a:ln w="3175" cap="flat" cmpd="sng">
            <a:solidFill>
              <a:srgbClr val="FFFFFF">
                <a:alpha val="100000"/>
              </a:srgbClr>
            </a:solidFill>
            <a:prstDash val="solid"/>
            <a:miter/>
          </a:ln>
        </p:spPr>
      </p:pic>
    </p:spTree>
  </p:cSld>
  <p:clrMapOvr>
    <a:masterClrMapping/>
  </p:clrMapOvr>
  <p:transition xmlns:p14="http://schemas.microsoft.com/office/powerpoint/2010/main" spd="fast" advClick="1">
    <p:cut thruBlk="0"/>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273"/>
                                        </p:tgtEl>
                                        <p:attrNameLst>
                                          <p:attrName>style.visibility</p:attrName>
                                        </p:attrNameLst>
                                      </p:cBhvr>
                                      <p:to>
                                        <p:strVal val="visible"/>
                                      </p:to>
                                    </p:set>
                                    <p:animEffect transition="in" filter="blinds(horizontal)">
                                      <p:cBhvr>
                                        <p:cTn dur="500" id="7"/>
                                        <p:tgtEl>
                                          <p:spTgt spid="2097273"/>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900"/>
                                        </p:tgtEl>
                                        <p:attrNameLst>
                                          <p:attrName>style.visibility</p:attrName>
                                        </p:attrNameLst>
                                      </p:cBhvr>
                                      <p:to>
                                        <p:strVal val="visible"/>
                                      </p:to>
                                    </p:set>
                                    <p:animEffect transition="in" filter="blinds(horizontal)">
                                      <p:cBhvr>
                                        <p:cTn dur="500" id="12"/>
                                        <p:tgtEl>
                                          <p:spTgt spid="1048900"/>
                                        </p:tgtEl>
                                      </p:cBhvr>
                                    </p:animEffect>
                                  </p:childTnLst>
                                </p:cTn>
                              </p:par>
                              <p:par>
                                <p:cTn fill="hold" id="13" nodeType="withEffect" presetClass="entr" presetID="3" presetSubtype="10">
                                  <p:stCondLst>
                                    <p:cond delay="0"/>
                                  </p:stCondLst>
                                  <p:childTnLst>
                                    <p:set>
                                      <p:cBhvr>
                                        <p:cTn dur="1" fill="hold" id="14">
                                          <p:stCondLst>
                                            <p:cond delay="0"/>
                                          </p:stCondLst>
                                        </p:cTn>
                                        <p:tgtEl>
                                          <p:spTgt spid="2097274"/>
                                        </p:tgtEl>
                                        <p:attrNameLst>
                                          <p:attrName>style.visibility</p:attrName>
                                        </p:attrNameLst>
                                      </p:cBhvr>
                                      <p:to>
                                        <p:strVal val="visible"/>
                                      </p:to>
                                    </p:set>
                                    <p:animEffect transition="in" filter="blinds(horizontal)">
                                      <p:cBhvr>
                                        <p:cTn dur="500" id="15"/>
                                        <p:tgtEl>
                                          <p:spTgt spid="2097274"/>
                                        </p:tgtEl>
                                      </p:cBhvr>
                                    </p:animEffect>
                                  </p:childTnLst>
                                </p:cTn>
                              </p:par>
                              <p:par>
                                <p:cTn fill="hold" grpId="0" id="16" nodeType="withEffect" presetClass="entr" presetID="3" presetSubtype="10">
                                  <p:stCondLst>
                                    <p:cond delay="0"/>
                                  </p:stCondLst>
                                  <p:childTnLst>
                                    <p:set>
                                      <p:cBhvr>
                                        <p:cTn dur="1" fill="hold" id="17">
                                          <p:stCondLst>
                                            <p:cond delay="0"/>
                                          </p:stCondLst>
                                        </p:cTn>
                                        <p:tgtEl>
                                          <p:spTgt spid="1048901"/>
                                        </p:tgtEl>
                                        <p:attrNameLst>
                                          <p:attrName>style.visibility</p:attrName>
                                        </p:attrNameLst>
                                      </p:cBhvr>
                                      <p:to>
                                        <p:strVal val="visible"/>
                                      </p:to>
                                    </p:set>
                                    <p:animEffect transition="in" filter="blinds(horizontal)">
                                      <p:cBhvr>
                                        <p:cTn dur="500" id="18"/>
                                        <p:tgtEl>
                                          <p:spTgt spid="1048901"/>
                                        </p:tgtEl>
                                      </p:cBhvr>
                                    </p:animEffect>
                                  </p:childTnLst>
                                </p:cTn>
                              </p:par>
                              <p:par>
                                <p:cTn fill="hold" id="19" nodeType="withEffect" presetClass="entr" presetID="3" presetSubtype="10">
                                  <p:stCondLst>
                                    <p:cond delay="0"/>
                                  </p:stCondLst>
                                  <p:childTnLst>
                                    <p:set>
                                      <p:cBhvr>
                                        <p:cTn dur="1" fill="hold" id="20">
                                          <p:stCondLst>
                                            <p:cond delay="0"/>
                                          </p:stCondLst>
                                        </p:cTn>
                                        <p:tgtEl>
                                          <p:spTgt spid="2097275"/>
                                        </p:tgtEl>
                                        <p:attrNameLst>
                                          <p:attrName>style.visibility</p:attrName>
                                        </p:attrNameLst>
                                      </p:cBhvr>
                                      <p:to>
                                        <p:strVal val="visible"/>
                                      </p:to>
                                    </p:set>
                                    <p:animEffect transition="in" filter="blinds(horizontal)">
                                      <p:cBhvr>
                                        <p:cTn dur="500" id="21"/>
                                        <p:tgtEl>
                                          <p:spTgt spid="2097275"/>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3" presetSubtype="10">
                                  <p:stCondLst>
                                    <p:cond delay="0"/>
                                  </p:stCondLst>
                                  <p:childTnLst>
                                    <p:set>
                                      <p:cBhvr>
                                        <p:cTn dur="1" fill="hold" id="25">
                                          <p:stCondLst>
                                            <p:cond delay="0"/>
                                          </p:stCondLst>
                                        </p:cTn>
                                        <p:tgtEl>
                                          <p:spTgt spid="2097276"/>
                                        </p:tgtEl>
                                        <p:attrNameLst>
                                          <p:attrName>style.visibility</p:attrName>
                                        </p:attrNameLst>
                                      </p:cBhvr>
                                      <p:to>
                                        <p:strVal val="visible"/>
                                      </p:to>
                                    </p:set>
                                    <p:animEffect transition="in" filter="blinds(horizontal)">
                                      <p:cBhvr>
                                        <p:cTn dur="500" id="26"/>
                                        <p:tgtEl>
                                          <p:spTgt spid="2097276"/>
                                        </p:tgtEl>
                                      </p:cBhvr>
                                    </p:animEffect>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3" presetSubtype="10">
                                  <p:stCondLst>
                                    <p:cond delay="0"/>
                                  </p:stCondLst>
                                  <p:childTnLst>
                                    <p:set>
                                      <p:cBhvr>
                                        <p:cTn dur="1" fill="hold" id="30">
                                          <p:stCondLst>
                                            <p:cond delay="0"/>
                                          </p:stCondLst>
                                        </p:cTn>
                                        <p:tgtEl>
                                          <p:spTgt spid="2097277"/>
                                        </p:tgtEl>
                                        <p:attrNameLst>
                                          <p:attrName>style.visibility</p:attrName>
                                        </p:attrNameLst>
                                      </p:cBhvr>
                                      <p:to>
                                        <p:strVal val="visible"/>
                                      </p:to>
                                    </p:set>
                                    <p:animEffect transition="in" filter="blinds(horizontal)">
                                      <p:cBhvr>
                                        <p:cTn dur="500" id="31"/>
                                        <p:tgtEl>
                                          <p:spTgt spid="2097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0" grpId="0" uiExpand="0" build="whole"/>
      <p:bldP spid="1048901" grpId="0" uiExpand="0" build="whole"/>
    </p:bldLst>
  </p:timing>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117" name=""/>
        <p:cNvGrpSpPr/>
        <p:nvPr/>
      </p:nvGrpSpPr>
      <p:grpSpPr>
        <a:xfrm rot="0">
          <a:off x="0" y="0"/>
          <a:ext cx="0" cy="0"/>
          <a:chOff x="0" y="0"/>
          <a:chExt cx="0" cy="0"/>
        </a:xfrm>
      </p:grpSpPr>
      <p:pic>
        <p:nvPicPr>
          <p:cNvPr id="2097278" name=""/>
          <p:cNvPicPr>
            <a:picLocks/>
          </p:cNvPicPr>
          <p:nvPr/>
        </p:nvPicPr>
        <p:blipFill>
          <a:blip xmlns:r="http://schemas.openxmlformats.org/officeDocument/2006/relationships" r:embed="rId1"/>
          <a:srcRect l="0" t="0" r="0" b="0"/>
          <a:stretch>
            <a:fillRect/>
          </a:stretch>
        </p:blipFill>
        <p:spPr>
          <a:xfrm rot="0">
            <a:off x="2674937" y="152400"/>
            <a:ext cx="3344862" cy="1300162"/>
          </a:xfrm>
          <a:prstGeom prst="rect"/>
          <a:noFill/>
          <a:ln w="3175" cap="flat" cmpd="sng">
            <a:solidFill>
              <a:srgbClr val="FFFFFF">
                <a:alpha val="100000"/>
              </a:srgbClr>
            </a:solidFill>
            <a:prstDash val="solid"/>
            <a:miter/>
          </a:ln>
        </p:spPr>
      </p:pic>
      <p:pic>
        <p:nvPicPr>
          <p:cNvPr id="2097279" name=""/>
          <p:cNvPicPr>
            <a:picLocks/>
          </p:cNvPicPr>
          <p:nvPr/>
        </p:nvPicPr>
        <p:blipFill>
          <a:blip xmlns:r="http://schemas.openxmlformats.org/officeDocument/2006/relationships" r:embed="rId2"/>
          <a:srcRect l="0" t="0" r="0" b="0"/>
          <a:stretch>
            <a:fillRect/>
          </a:stretch>
        </p:blipFill>
        <p:spPr>
          <a:xfrm rot="0">
            <a:off x="2698750" y="1476375"/>
            <a:ext cx="3244850" cy="1233487"/>
          </a:xfrm>
          <a:prstGeom prst="rect"/>
          <a:noFill/>
          <a:ln w="3175" cap="flat" cmpd="sng">
            <a:solidFill>
              <a:srgbClr val="FFFFFF">
                <a:alpha val="100000"/>
              </a:srgbClr>
            </a:solidFill>
            <a:prstDash val="solid"/>
            <a:miter/>
          </a:ln>
        </p:spPr>
      </p:pic>
      <p:pic>
        <p:nvPicPr>
          <p:cNvPr id="2097280" name=""/>
          <p:cNvPicPr>
            <a:picLocks/>
          </p:cNvPicPr>
          <p:nvPr/>
        </p:nvPicPr>
        <p:blipFill>
          <a:blip xmlns:r="http://schemas.openxmlformats.org/officeDocument/2006/relationships" r:embed="rId3"/>
          <a:srcRect l="0" t="0" r="0" b="0"/>
          <a:stretch>
            <a:fillRect/>
          </a:stretch>
        </p:blipFill>
        <p:spPr>
          <a:xfrm rot="0">
            <a:off x="2057400" y="2819400"/>
            <a:ext cx="4281487" cy="666750"/>
          </a:xfrm>
          <a:prstGeom prst="rect"/>
          <a:noFill/>
          <a:ln w="3175" cap="flat" cmpd="sng">
            <a:solidFill>
              <a:srgbClr val="FFFFFF">
                <a:alpha val="100000"/>
              </a:srgbClr>
            </a:solidFill>
            <a:prstDash val="solid"/>
            <a:miter/>
          </a:ln>
        </p:spPr>
      </p:pic>
      <p:pic>
        <p:nvPicPr>
          <p:cNvPr id="2097281" name=""/>
          <p:cNvPicPr>
            <a:picLocks/>
          </p:cNvPicPr>
          <p:nvPr/>
        </p:nvPicPr>
        <p:blipFill>
          <a:blip xmlns:r="http://schemas.openxmlformats.org/officeDocument/2006/relationships" r:embed="rId4"/>
          <a:srcRect l="0" t="0" r="0" b="0"/>
          <a:stretch>
            <a:fillRect/>
          </a:stretch>
        </p:blipFill>
        <p:spPr>
          <a:xfrm rot="0">
            <a:off x="2692400" y="3676650"/>
            <a:ext cx="3011487" cy="666750"/>
          </a:xfrm>
          <a:prstGeom prst="rect"/>
          <a:noFill/>
          <a:ln w="3175" cap="flat" cmpd="sng">
            <a:solidFill>
              <a:srgbClr val="FFFFFF">
                <a:alpha val="100000"/>
              </a:srgbClr>
            </a:solidFill>
            <a:prstDash val="solid"/>
            <a:miter/>
          </a:ln>
        </p:spPr>
      </p:pic>
      <p:pic>
        <p:nvPicPr>
          <p:cNvPr id="2097282" name=""/>
          <p:cNvPicPr>
            <a:picLocks/>
          </p:cNvPicPr>
          <p:nvPr/>
        </p:nvPicPr>
        <p:blipFill>
          <a:blip xmlns:r="http://schemas.openxmlformats.org/officeDocument/2006/relationships" r:embed="rId5"/>
          <a:srcRect l="0" t="0" r="0" b="0"/>
          <a:stretch>
            <a:fillRect/>
          </a:stretch>
        </p:blipFill>
        <p:spPr>
          <a:xfrm rot="0">
            <a:off x="2743200" y="4514850"/>
            <a:ext cx="3011487" cy="666750"/>
          </a:xfrm>
          <a:prstGeom prst="rect"/>
          <a:noFill/>
          <a:ln w="3175" cap="flat" cmpd="sng">
            <a:solidFill>
              <a:srgbClr val="FFFFFF">
                <a:alpha val="100000"/>
              </a:srgbClr>
            </a:solidFill>
            <a:prstDash val="solid"/>
            <a:miter/>
          </a:ln>
        </p:spPr>
      </p:pic>
      <p:pic>
        <p:nvPicPr>
          <p:cNvPr id="2097283" name=""/>
          <p:cNvPicPr>
            <a:picLocks/>
          </p:cNvPicPr>
          <p:nvPr/>
        </p:nvPicPr>
        <p:blipFill>
          <a:blip xmlns:r="http://schemas.openxmlformats.org/officeDocument/2006/relationships" r:embed="rId6"/>
          <a:srcRect l="0" t="0" r="0" b="0"/>
          <a:stretch>
            <a:fillRect/>
          </a:stretch>
        </p:blipFill>
        <p:spPr>
          <a:xfrm rot="0">
            <a:off x="2582862" y="5372100"/>
            <a:ext cx="3179762" cy="800100"/>
          </a:xfrm>
          <a:prstGeom prst="rect"/>
          <a:noFill/>
          <a:ln w="3175" cap="flat" cmpd="sng">
            <a:solidFill>
              <a:srgbClr val="FFFFFF">
                <a:alpha val="100000"/>
              </a:srgbClr>
            </a:solidFill>
            <a:prstDash val="solid"/>
            <a:miter/>
          </a:ln>
        </p:spPr>
      </p:pic>
    </p:spTree>
  </p:cSld>
  <p:clrMapOvr>
    <a:masterClrMapping/>
  </p:clrMapOvr>
  <p:transition xmlns:p14="http://schemas.microsoft.com/office/powerpoint/2010/main" spd="fast" advClick="1">
    <p:cut thruBlk="0"/>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279"/>
                                        </p:tgtEl>
                                        <p:attrNameLst>
                                          <p:attrName>style.visibility</p:attrName>
                                        </p:attrNameLst>
                                      </p:cBhvr>
                                      <p:to>
                                        <p:strVal val="visible"/>
                                      </p:to>
                                    </p:set>
                                    <p:animEffect transition="in" filter="blinds(horizontal)">
                                      <p:cBhvr>
                                        <p:cTn dur="500" id="7"/>
                                        <p:tgtEl>
                                          <p:spTgt spid="2097279"/>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2097280"/>
                                        </p:tgtEl>
                                        <p:attrNameLst>
                                          <p:attrName>style.visibility</p:attrName>
                                        </p:attrNameLst>
                                      </p:cBhvr>
                                      <p:to>
                                        <p:strVal val="visible"/>
                                      </p:to>
                                    </p:set>
                                    <p:animEffect transition="in" filter="blinds(horizontal)">
                                      <p:cBhvr>
                                        <p:cTn dur="500" id="12"/>
                                        <p:tgtEl>
                                          <p:spTgt spid="2097280"/>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2097281"/>
                                        </p:tgtEl>
                                        <p:attrNameLst>
                                          <p:attrName>style.visibility</p:attrName>
                                        </p:attrNameLst>
                                      </p:cBhvr>
                                      <p:to>
                                        <p:strVal val="visible"/>
                                      </p:to>
                                    </p:set>
                                    <p:animEffect transition="in" filter="blinds(horizontal)">
                                      <p:cBhvr>
                                        <p:cTn dur="500" id="17"/>
                                        <p:tgtEl>
                                          <p:spTgt spid="2097281"/>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2097282"/>
                                        </p:tgtEl>
                                        <p:attrNameLst>
                                          <p:attrName>style.visibility</p:attrName>
                                        </p:attrNameLst>
                                      </p:cBhvr>
                                      <p:to>
                                        <p:strVal val="visible"/>
                                      </p:to>
                                    </p:set>
                                    <p:animEffect transition="in" filter="blinds(horizontal)">
                                      <p:cBhvr>
                                        <p:cTn dur="500" id="22"/>
                                        <p:tgtEl>
                                          <p:spTgt spid="2097282"/>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3" presetSubtype="10">
                                  <p:stCondLst>
                                    <p:cond delay="0"/>
                                  </p:stCondLst>
                                  <p:childTnLst>
                                    <p:set>
                                      <p:cBhvr>
                                        <p:cTn dur="1" fill="hold" id="26">
                                          <p:stCondLst>
                                            <p:cond delay="0"/>
                                          </p:stCondLst>
                                        </p:cTn>
                                        <p:tgtEl>
                                          <p:spTgt spid="2097283"/>
                                        </p:tgtEl>
                                        <p:attrNameLst>
                                          <p:attrName>style.visibility</p:attrName>
                                        </p:attrNameLst>
                                      </p:cBhvr>
                                      <p:to>
                                        <p:strVal val="visible"/>
                                      </p:to>
                                    </p:set>
                                    <p:animEffect transition="in" filter="blinds(horizontal)">
                                      <p:cBhvr>
                                        <p:cTn dur="500" id="27"/>
                                        <p:tgtEl>
                                          <p:spTgt spid="2097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118" name=""/>
        <p:cNvGrpSpPr/>
        <p:nvPr/>
      </p:nvGrpSpPr>
      <p:grpSpPr>
        <a:xfrm rot="0">
          <a:off x="0" y="0"/>
          <a:ext cx="0" cy="0"/>
          <a:chOff x="0" y="0"/>
          <a:chExt cx="0" cy="0"/>
        </a:xfrm>
      </p:grpSpPr>
      <p:pic>
        <p:nvPicPr>
          <p:cNvPr id="2097284" name=""/>
          <p:cNvPicPr>
            <a:picLocks/>
          </p:cNvPicPr>
          <p:nvPr/>
        </p:nvPicPr>
        <p:blipFill>
          <a:blip xmlns:r="http://schemas.openxmlformats.org/officeDocument/2006/relationships" r:embed="rId1"/>
          <a:srcRect l="0" t="0" r="0" b="0"/>
          <a:stretch>
            <a:fillRect/>
          </a:stretch>
        </p:blipFill>
        <p:spPr>
          <a:xfrm rot="0">
            <a:off x="1930400" y="1485900"/>
            <a:ext cx="4484687" cy="800100"/>
          </a:xfrm>
          <a:prstGeom prst="rect"/>
          <a:noFill/>
          <a:ln w="3175" cap="flat" cmpd="sng">
            <a:solidFill>
              <a:srgbClr val="FFFFFF">
                <a:alpha val="100000"/>
              </a:srgbClr>
            </a:solidFill>
            <a:prstDash val="solid"/>
            <a:miter/>
          </a:ln>
        </p:spPr>
      </p:pic>
      <p:sp>
        <p:nvSpPr>
          <p:cNvPr id="1048902" name=""/>
          <p:cNvSpPr txBox="1"/>
          <p:nvPr/>
        </p:nvSpPr>
        <p:spPr>
          <a:xfrm rot="0">
            <a:off x="-76200" y="1524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Kinetic Energy is given by</a:t>
            </a:r>
          </a:p>
        </p:txBody>
      </p:sp>
      <p:pic>
        <p:nvPicPr>
          <p:cNvPr id="2097285" name=""/>
          <p:cNvPicPr>
            <a:picLocks/>
          </p:cNvPicPr>
          <p:nvPr/>
        </p:nvPicPr>
        <p:blipFill>
          <a:blip xmlns:r="http://schemas.openxmlformats.org/officeDocument/2006/relationships" r:embed="rId2"/>
          <a:srcRect l="0" t="0" r="0" b="0"/>
          <a:stretch>
            <a:fillRect/>
          </a:stretch>
        </p:blipFill>
        <p:spPr>
          <a:xfrm rot="0">
            <a:off x="3143250" y="762000"/>
            <a:ext cx="2411412" cy="633412"/>
          </a:xfrm>
          <a:prstGeom prst="rect"/>
          <a:noFill/>
          <a:ln w="3175" cap="flat" cmpd="sng">
            <a:solidFill>
              <a:srgbClr val="FFFFFF">
                <a:alpha val="100000"/>
              </a:srgbClr>
            </a:solidFill>
            <a:prstDash val="solid"/>
            <a:miter/>
          </a:ln>
        </p:spPr>
      </p:pic>
      <p:pic>
        <p:nvPicPr>
          <p:cNvPr id="2097286" name=""/>
          <p:cNvPicPr>
            <a:picLocks/>
          </p:cNvPicPr>
          <p:nvPr/>
        </p:nvPicPr>
        <p:blipFill>
          <a:blip xmlns:r="http://schemas.openxmlformats.org/officeDocument/2006/relationships" r:embed="rId3"/>
          <a:srcRect l="0" t="0" r="0" b="0"/>
          <a:stretch>
            <a:fillRect/>
          </a:stretch>
        </p:blipFill>
        <p:spPr>
          <a:xfrm rot="0">
            <a:off x="1627187" y="2438400"/>
            <a:ext cx="4852987" cy="1533525"/>
          </a:xfrm>
          <a:prstGeom prst="rect"/>
          <a:noFill/>
          <a:ln w="3175" cap="flat" cmpd="sng">
            <a:solidFill>
              <a:srgbClr val="FFFFFF">
                <a:alpha val="100000"/>
              </a:srgbClr>
            </a:solidFill>
            <a:prstDash val="solid"/>
            <a:miter/>
          </a:ln>
        </p:spPr>
      </p:pic>
      <p:sp>
        <p:nvSpPr>
          <p:cNvPr id="1048903" name=""/>
          <p:cNvSpPr txBox="1"/>
          <p:nvPr/>
        </p:nvSpPr>
        <p:spPr>
          <a:xfrm rot="0">
            <a:off x="7696200" y="2895600"/>
            <a:ext cx="11430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a:t>
            </a:r>
          </a:p>
        </p:txBody>
      </p:sp>
      <p:pic>
        <p:nvPicPr>
          <p:cNvPr id="2097287" name=""/>
          <p:cNvPicPr>
            <a:picLocks/>
          </p:cNvPicPr>
          <p:nvPr/>
        </p:nvPicPr>
        <p:blipFill>
          <a:blip xmlns:r="http://schemas.openxmlformats.org/officeDocument/2006/relationships" r:embed="rId4"/>
          <a:srcRect l="0" t="0" r="0" b="0"/>
          <a:stretch>
            <a:fillRect/>
          </a:stretch>
        </p:blipFill>
        <p:spPr>
          <a:xfrm rot="0">
            <a:off x="1924050" y="4267200"/>
            <a:ext cx="4552950" cy="1400175"/>
          </a:xfrm>
          <a:prstGeom prst="rect"/>
          <a:noFill/>
          <a:ln w="3175" cap="flat" cmpd="sng">
            <a:solidFill>
              <a:srgbClr val="FFFFFF">
                <a:alpha val="100000"/>
              </a:srgbClr>
            </a:solidFill>
            <a:prstDash val="solid"/>
            <a:miter/>
          </a:ln>
        </p:spPr>
      </p:pic>
      <p:sp>
        <p:nvSpPr>
          <p:cNvPr id="1048904" name=""/>
          <p:cNvSpPr txBox="1"/>
          <p:nvPr/>
        </p:nvSpPr>
        <p:spPr>
          <a:xfrm rot="0">
            <a:off x="-76200" y="40386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But</a:t>
            </a:r>
          </a:p>
        </p:txBody>
      </p:sp>
      <p:pic>
        <p:nvPicPr>
          <p:cNvPr id="2097288" name=""/>
          <p:cNvPicPr>
            <a:picLocks/>
          </p:cNvPicPr>
          <p:nvPr/>
        </p:nvPicPr>
        <p:blipFill>
          <a:blip xmlns:r="http://schemas.openxmlformats.org/officeDocument/2006/relationships" r:embed="rId5"/>
          <a:srcRect l="0" t="0" r="0" b="0"/>
          <a:stretch>
            <a:fillRect/>
          </a:stretch>
        </p:blipFill>
        <p:spPr>
          <a:xfrm rot="0">
            <a:off x="7427912" y="4749800"/>
            <a:ext cx="1171575" cy="533400"/>
          </a:xfrm>
          <a:prstGeom prst="rect"/>
          <a:noFill/>
          <a:ln w="3175" cap="flat" cmpd="sng">
            <a:solidFill>
              <a:srgbClr val="FFFFFF">
                <a:alpha val="100000"/>
              </a:srgbClr>
            </a:solidFill>
            <a:prstDash val="solid"/>
            <a:miter/>
          </a:ln>
        </p:spPr>
      </p:pic>
    </p:spTree>
  </p:cSld>
  <p:clrMapOvr>
    <a:masterClrMapping/>
  </p:clrMapOvr>
  <p:transition xmlns:p14="http://schemas.microsoft.com/office/powerpoint/2010/main" spd="fast" advClick="1">
    <p:cut thruBlk="0"/>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284"/>
                                        </p:tgtEl>
                                        <p:attrNameLst>
                                          <p:attrName>style.visibility</p:attrName>
                                        </p:attrNameLst>
                                      </p:cBhvr>
                                      <p:to>
                                        <p:strVal val="visible"/>
                                      </p:to>
                                    </p:set>
                                    <p:animEffect transition="in" filter="blinds(horizontal)">
                                      <p:cBhvr>
                                        <p:cTn dur="500" id="7"/>
                                        <p:tgtEl>
                                          <p:spTgt spid="2097284"/>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2097286"/>
                                        </p:tgtEl>
                                        <p:attrNameLst>
                                          <p:attrName>style.visibility</p:attrName>
                                        </p:attrNameLst>
                                      </p:cBhvr>
                                      <p:to>
                                        <p:strVal val="visible"/>
                                      </p:to>
                                    </p:set>
                                    <p:animEffect transition="in" filter="blinds(horizontal)">
                                      <p:cBhvr>
                                        <p:cTn dur="500" id="12"/>
                                        <p:tgtEl>
                                          <p:spTgt spid="2097286"/>
                                        </p:tgtEl>
                                      </p:cBhvr>
                                    </p:animEffect>
                                  </p:childTnLst>
                                </p:cTn>
                              </p:par>
                              <p:par>
                                <p:cTn fill="hold" grpId="0" id="13" nodeType="withEffect" presetClass="entr" presetID="3" presetSubtype="10">
                                  <p:stCondLst>
                                    <p:cond delay="0"/>
                                  </p:stCondLst>
                                  <p:childTnLst>
                                    <p:set>
                                      <p:cBhvr>
                                        <p:cTn dur="1" fill="hold" id="14">
                                          <p:stCondLst>
                                            <p:cond delay="0"/>
                                          </p:stCondLst>
                                        </p:cTn>
                                        <p:tgtEl>
                                          <p:spTgt spid="1048903"/>
                                        </p:tgtEl>
                                        <p:attrNameLst>
                                          <p:attrName>style.visibility</p:attrName>
                                        </p:attrNameLst>
                                      </p:cBhvr>
                                      <p:to>
                                        <p:strVal val="visible"/>
                                      </p:to>
                                    </p:set>
                                    <p:animEffect transition="in" filter="blinds(horizontal)">
                                      <p:cBhvr>
                                        <p:cTn dur="500" id="15"/>
                                        <p:tgtEl>
                                          <p:spTgt spid="1048903"/>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2097287"/>
                                        </p:tgtEl>
                                        <p:attrNameLst>
                                          <p:attrName>style.visibility</p:attrName>
                                        </p:attrNameLst>
                                      </p:cBhvr>
                                      <p:to>
                                        <p:strVal val="visible"/>
                                      </p:to>
                                    </p:set>
                                    <p:animEffect transition="in" filter="blinds(horizontal)">
                                      <p:cBhvr>
                                        <p:cTn dur="500" id="20"/>
                                        <p:tgtEl>
                                          <p:spTgt spid="2097287"/>
                                        </p:tgtEl>
                                      </p:cBhvr>
                                    </p:animEffect>
                                  </p:childTnLst>
                                </p:cTn>
                              </p:par>
                              <p:par>
                                <p:cTn fill="hold" grpId="0" id="21" nodeType="withEffect" presetClass="entr" presetID="3" presetSubtype="10">
                                  <p:stCondLst>
                                    <p:cond delay="0"/>
                                  </p:stCondLst>
                                  <p:childTnLst>
                                    <p:set>
                                      <p:cBhvr>
                                        <p:cTn dur="1" fill="hold" id="22">
                                          <p:stCondLst>
                                            <p:cond delay="0"/>
                                          </p:stCondLst>
                                        </p:cTn>
                                        <p:tgtEl>
                                          <p:spTgt spid="1048904"/>
                                        </p:tgtEl>
                                        <p:attrNameLst>
                                          <p:attrName>style.visibility</p:attrName>
                                        </p:attrNameLst>
                                      </p:cBhvr>
                                      <p:to>
                                        <p:strVal val="visible"/>
                                      </p:to>
                                    </p:set>
                                    <p:animEffect transition="in" filter="blinds(horizontal)">
                                      <p:cBhvr>
                                        <p:cTn dur="500" id="23"/>
                                        <p:tgtEl>
                                          <p:spTgt spid="1048904"/>
                                        </p:tgtEl>
                                      </p:cBhvr>
                                    </p:animEffect>
                                  </p:childTnLst>
                                </p:cTn>
                              </p:par>
                              <p:par>
                                <p:cTn fill="hold" id="24" nodeType="withEffect" presetClass="entr" presetID="3" presetSubtype="10">
                                  <p:stCondLst>
                                    <p:cond delay="0"/>
                                  </p:stCondLst>
                                  <p:childTnLst>
                                    <p:set>
                                      <p:cBhvr>
                                        <p:cTn dur="1" fill="hold" id="25">
                                          <p:stCondLst>
                                            <p:cond delay="0"/>
                                          </p:stCondLst>
                                        </p:cTn>
                                        <p:tgtEl>
                                          <p:spTgt spid="2097288"/>
                                        </p:tgtEl>
                                        <p:attrNameLst>
                                          <p:attrName>style.visibility</p:attrName>
                                        </p:attrNameLst>
                                      </p:cBhvr>
                                      <p:to>
                                        <p:strVal val="visible"/>
                                      </p:to>
                                    </p:set>
                                    <p:animEffect transition="in" filter="blinds(horizontal)">
                                      <p:cBhvr>
                                        <p:cTn dur="500" id="26"/>
                                        <p:tgtEl>
                                          <p:spTgt spid="2097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3" grpId="0" uiExpand="0" build="whole"/>
      <p:bldP spid="1048904" grpId="0" uiExpand="0" build="whole"/>
    </p:bldLst>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02"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r>
              <a:rPr altLang="en-US" lang="en-US"/>
              <a:t>Inertial comes from inertia…</a:t>
            </a:r>
          </a:p>
        </p:txBody>
      </p:sp>
      <p:sp>
        <p:nvSpPr>
          <p:cNvPr id="1048603"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algn="just" lvl="0"/>
            <a:r>
              <a:rPr altLang="en-US" lang="en-US"/>
              <a:t>Inertia is the resistance of any physical object to any change in its motion (including a change in direction). </a:t>
            </a:r>
          </a:p>
          <a:p>
            <a:pPr algn="just" lvl="0"/>
            <a:r>
              <a:rPr altLang="en-US" lang="en-US"/>
              <a:t>In other words, it is the tendency of objects to keep moving in a straight line at constant linear velocity, or to keep still.</a:t>
            </a:r>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119" name=""/>
        <p:cNvGrpSpPr/>
        <p:nvPr/>
      </p:nvGrpSpPr>
      <p:grpSpPr>
        <a:xfrm rot="0">
          <a:off x="0" y="0"/>
          <a:ext cx="0" cy="0"/>
          <a:chOff x="0" y="0"/>
          <a:chExt cx="0" cy="0"/>
        </a:xfrm>
      </p:grpSpPr>
      <p:sp>
        <p:nvSpPr>
          <p:cNvPr id="1048905" name=""/>
          <p:cNvSpPr txBox="1"/>
          <p:nvPr/>
        </p:nvSpPr>
        <p:spPr>
          <a:xfrm rot="0">
            <a:off x="-76200" y="1524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Equation (i) now becomes</a:t>
            </a:r>
          </a:p>
        </p:txBody>
      </p:sp>
      <p:pic>
        <p:nvPicPr>
          <p:cNvPr id="2097289" name=""/>
          <p:cNvPicPr>
            <a:picLocks/>
          </p:cNvPicPr>
          <p:nvPr/>
        </p:nvPicPr>
        <p:blipFill>
          <a:blip xmlns:r="http://schemas.openxmlformats.org/officeDocument/2006/relationships" r:embed="rId1"/>
          <a:srcRect l="0" t="0" r="0" b="0"/>
          <a:stretch>
            <a:fillRect/>
          </a:stretch>
        </p:blipFill>
        <p:spPr>
          <a:xfrm rot="0">
            <a:off x="1422400" y="685800"/>
            <a:ext cx="5557837" cy="1333500"/>
          </a:xfrm>
          <a:prstGeom prst="rect"/>
          <a:noFill/>
          <a:ln w="3175" cap="flat" cmpd="sng">
            <a:solidFill>
              <a:srgbClr val="FFFFFF">
                <a:alpha val="100000"/>
              </a:srgbClr>
            </a:solidFill>
            <a:prstDash val="solid"/>
            <a:miter/>
          </a:ln>
        </p:spPr>
      </p:pic>
      <p:sp>
        <p:nvSpPr>
          <p:cNvPr id="1048906" name=""/>
          <p:cNvSpPr txBox="1"/>
          <p:nvPr/>
        </p:nvSpPr>
        <p:spPr>
          <a:xfrm rot="0">
            <a:off x="-76200" y="2133600"/>
            <a:ext cx="8991600" cy="5334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When                    then we have</a:t>
            </a:r>
          </a:p>
        </p:txBody>
      </p:sp>
      <p:pic>
        <p:nvPicPr>
          <p:cNvPr id="2097290" name=""/>
          <p:cNvPicPr>
            <a:picLocks/>
          </p:cNvPicPr>
          <p:nvPr/>
        </p:nvPicPr>
        <p:blipFill>
          <a:blip xmlns:r="http://schemas.openxmlformats.org/officeDocument/2006/relationships" r:embed="rId2"/>
          <a:srcRect l="0" t="0" r="0" b="0"/>
          <a:stretch>
            <a:fillRect/>
          </a:stretch>
        </p:blipFill>
        <p:spPr>
          <a:xfrm rot="0">
            <a:off x="1370012" y="2133600"/>
            <a:ext cx="1373187" cy="533400"/>
          </a:xfrm>
          <a:prstGeom prst="rect"/>
          <a:noFill/>
          <a:ln w="3175" cap="flat" cmpd="sng">
            <a:solidFill>
              <a:srgbClr val="FFFFFF">
                <a:alpha val="100000"/>
              </a:srgbClr>
            </a:solidFill>
            <a:prstDash val="solid"/>
            <a:miter/>
          </a:ln>
        </p:spPr>
      </p:pic>
      <p:pic>
        <p:nvPicPr>
          <p:cNvPr id="2097291" name=""/>
          <p:cNvPicPr>
            <a:picLocks/>
          </p:cNvPicPr>
          <p:nvPr/>
        </p:nvPicPr>
        <p:blipFill>
          <a:blip xmlns:r="http://schemas.openxmlformats.org/officeDocument/2006/relationships" r:embed="rId3"/>
          <a:srcRect l="0" t="0" r="0" b="0"/>
          <a:stretch>
            <a:fillRect/>
          </a:stretch>
        </p:blipFill>
        <p:spPr>
          <a:xfrm rot="0">
            <a:off x="4789487" y="2100262"/>
            <a:ext cx="1238250" cy="600075"/>
          </a:xfrm>
          <a:prstGeom prst="rect"/>
          <a:noFill/>
          <a:ln w="3175" cap="flat" cmpd="sng">
            <a:solidFill>
              <a:srgbClr val="FFFFFF">
                <a:alpha val="100000"/>
              </a:srgbClr>
            </a:solidFill>
            <a:prstDash val="solid"/>
            <a:miter/>
          </a:ln>
        </p:spPr>
      </p:pic>
      <p:pic>
        <p:nvPicPr>
          <p:cNvPr id="2097292" name=""/>
          <p:cNvPicPr>
            <a:picLocks/>
          </p:cNvPicPr>
          <p:nvPr/>
        </p:nvPicPr>
        <p:blipFill>
          <a:blip xmlns:r="http://schemas.openxmlformats.org/officeDocument/2006/relationships" r:embed="rId4"/>
          <a:srcRect l="0" t="0" r="0" b="0"/>
          <a:stretch>
            <a:fillRect/>
          </a:stretch>
        </p:blipFill>
        <p:spPr>
          <a:xfrm rot="0">
            <a:off x="3429000" y="2667000"/>
            <a:ext cx="1606550" cy="1100137"/>
          </a:xfrm>
          <a:prstGeom prst="rect"/>
          <a:noFill/>
          <a:ln w="3175" cap="flat" cmpd="sng">
            <a:solidFill>
              <a:srgbClr val="FFFFFF">
                <a:alpha val="100000"/>
              </a:srgbClr>
            </a:solidFill>
            <a:prstDash val="solid"/>
            <a:miter/>
          </a:ln>
        </p:spPr>
      </p:pic>
      <p:sp>
        <p:nvSpPr>
          <p:cNvPr id="1048907" name=""/>
          <p:cNvSpPr txBox="1"/>
          <p:nvPr/>
        </p:nvSpPr>
        <p:spPr>
          <a:xfrm rot="0">
            <a:off x="-152400" y="3886200"/>
            <a:ext cx="8991600" cy="9906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Thus in limit of small velocities, the relativistic relation between kinetic energy and momentum tends to the classical relation</a:t>
            </a:r>
          </a:p>
        </p:txBody>
      </p:sp>
    </p:spTree>
  </p:cSld>
  <p:clrMapOvr>
    <a:masterClrMapping/>
  </p:clrMapOvr>
  <p:transition xmlns:p14="http://schemas.microsoft.com/office/powerpoint/2010/main" spd="fast" advClick="1">
    <p:cut thruBlk="0"/>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290"/>
                                        </p:tgtEl>
                                        <p:attrNameLst>
                                          <p:attrName>style.visibility</p:attrName>
                                        </p:attrNameLst>
                                      </p:cBhvr>
                                      <p:to>
                                        <p:strVal val="visible"/>
                                      </p:to>
                                    </p:set>
                                    <p:animEffect transition="in" filter="blinds(horizontal)">
                                      <p:cBhvr>
                                        <p:cTn dur="500" id="7"/>
                                        <p:tgtEl>
                                          <p:spTgt spid="2097290"/>
                                        </p:tgtEl>
                                      </p:cBhvr>
                                    </p:animEffect>
                                  </p:childTnLst>
                                </p:cTn>
                              </p:par>
                              <p:par>
                                <p:cTn fill="hold" id="8" nodeType="withEffect" presetClass="entr" presetID="3" presetSubtype="10">
                                  <p:stCondLst>
                                    <p:cond delay="0"/>
                                  </p:stCondLst>
                                  <p:childTnLst>
                                    <p:set>
                                      <p:cBhvr>
                                        <p:cTn dur="1" fill="hold" id="9">
                                          <p:stCondLst>
                                            <p:cond delay="0"/>
                                          </p:stCondLst>
                                        </p:cTn>
                                        <p:tgtEl>
                                          <p:spTgt spid="2097291"/>
                                        </p:tgtEl>
                                        <p:attrNameLst>
                                          <p:attrName>style.visibility</p:attrName>
                                        </p:attrNameLst>
                                      </p:cBhvr>
                                      <p:to>
                                        <p:strVal val="visible"/>
                                      </p:to>
                                    </p:set>
                                    <p:animEffect transition="in" filter="blinds(horizontal)">
                                      <p:cBhvr>
                                        <p:cTn dur="500" id="10"/>
                                        <p:tgtEl>
                                          <p:spTgt spid="2097291"/>
                                        </p:tgtEl>
                                      </p:cBhvr>
                                    </p:animEffect>
                                  </p:childTnLst>
                                </p:cTn>
                              </p:par>
                              <p:par>
                                <p:cTn fill="hold" grpId="0" id="11" nodeType="withEffect" presetClass="entr" presetID="3" presetSubtype="10">
                                  <p:stCondLst>
                                    <p:cond delay="0"/>
                                  </p:stCondLst>
                                  <p:childTnLst>
                                    <p:set>
                                      <p:cBhvr>
                                        <p:cTn dur="1" fill="hold" id="12">
                                          <p:stCondLst>
                                            <p:cond delay="0"/>
                                          </p:stCondLst>
                                        </p:cTn>
                                        <p:tgtEl>
                                          <p:spTgt spid="1048906"/>
                                        </p:tgtEl>
                                        <p:attrNameLst>
                                          <p:attrName>style.visibility</p:attrName>
                                        </p:attrNameLst>
                                      </p:cBhvr>
                                      <p:to>
                                        <p:strVal val="visible"/>
                                      </p:to>
                                    </p:set>
                                    <p:animEffect transition="in" filter="blinds(horizontal)">
                                      <p:cBhvr>
                                        <p:cTn dur="500" id="13"/>
                                        <p:tgtEl>
                                          <p:spTgt spid="1048906"/>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id="16" nodeType="clickEffect" presetClass="entr" presetID="3" presetSubtype="10">
                                  <p:stCondLst>
                                    <p:cond delay="0"/>
                                  </p:stCondLst>
                                  <p:childTnLst>
                                    <p:set>
                                      <p:cBhvr>
                                        <p:cTn dur="1" fill="hold" id="17">
                                          <p:stCondLst>
                                            <p:cond delay="0"/>
                                          </p:stCondLst>
                                        </p:cTn>
                                        <p:tgtEl>
                                          <p:spTgt spid="2097292"/>
                                        </p:tgtEl>
                                        <p:attrNameLst>
                                          <p:attrName>style.visibility</p:attrName>
                                        </p:attrNameLst>
                                      </p:cBhvr>
                                      <p:to>
                                        <p:strVal val="visible"/>
                                      </p:to>
                                    </p:set>
                                    <p:animEffect transition="in" filter="blinds(horizontal)">
                                      <p:cBhvr>
                                        <p:cTn dur="500" id="18"/>
                                        <p:tgtEl>
                                          <p:spTgt spid="2097292"/>
                                        </p:tgtEl>
                                      </p:cBhvr>
                                    </p:animEffect>
                                  </p:childTnLst>
                                </p:cTn>
                              </p:par>
                              <p:par>
                                <p:cTn fill="hold" grpId="0" id="19" nodeType="withEffect" presetClass="entr" presetID="3" presetSubtype="10">
                                  <p:stCondLst>
                                    <p:cond delay="0"/>
                                  </p:stCondLst>
                                  <p:childTnLst>
                                    <p:set>
                                      <p:cBhvr>
                                        <p:cTn dur="1" fill="hold" id="20">
                                          <p:stCondLst>
                                            <p:cond delay="0"/>
                                          </p:stCondLst>
                                        </p:cTn>
                                        <p:tgtEl>
                                          <p:spTgt spid="1048907"/>
                                        </p:tgtEl>
                                        <p:attrNameLst>
                                          <p:attrName>style.visibility</p:attrName>
                                        </p:attrNameLst>
                                      </p:cBhvr>
                                      <p:to>
                                        <p:strVal val="visible"/>
                                      </p:to>
                                    </p:set>
                                    <p:animEffect transition="in" filter="blinds(horizontal)">
                                      <p:cBhvr>
                                        <p:cTn dur="500" id="21"/>
                                        <p:tgtEl>
                                          <p:spTgt spid="1048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6" grpId="0" uiExpand="0" build="whole"/>
      <p:bldP spid="1048907" grpId="0" uiExpand="0" build="whole"/>
    </p:bldLst>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65" name=""/>
        <p:cNvGrpSpPr/>
        <p:nvPr/>
      </p:nvGrpSpPr>
      <p:grpSpPr>
        <a:xfrm rot="0">
          <a:off x="0" y="0"/>
          <a:ext cx="0" cy="0"/>
          <a:chOff x="0" y="0"/>
          <a:chExt cx="0" cy="0"/>
        </a:xfrm>
      </p:grpSpPr>
      <p:sp>
        <p:nvSpPr>
          <p:cNvPr id="1048604" name=""/>
          <p:cNvSpPr/>
          <p:nvPr>
            <p:ph type="title" sz="full" idx="0"/>
          </p:nvPr>
        </p:nvSpPr>
        <p:spPr>
          <a:xfrm rot="0">
            <a:off x="-685800" y="-152400"/>
            <a:ext cx="77724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eaLnBrk="1" hangingPunct="1" latinLnBrk="1" lvl="0"/>
            <a:r>
              <a:rPr altLang="en-US" b="1" sz="3200" lang="en-US"/>
              <a:t>Galilean Transformation</a:t>
            </a:r>
          </a:p>
        </p:txBody>
      </p:sp>
      <p:grpSp>
        <p:nvGrpSpPr>
          <p:cNvPr id="66" name=""/>
          <p:cNvGrpSpPr/>
          <p:nvPr/>
        </p:nvGrpSpPr>
        <p:grpSpPr>
          <a:xfrm rot="0">
            <a:off x="-228600" y="1447800"/>
            <a:ext cx="7848600" cy="5324475"/>
            <a:chOff x="914400" y="1304925"/>
            <a:chExt cx="7848600" cy="5324475"/>
          </a:xfrm>
        </p:grpSpPr>
        <p:sp>
          <p:nvSpPr>
            <p:cNvPr id="1048605" name=""/>
            <p:cNvSpPr txBox="1"/>
            <p:nvPr/>
          </p:nvSpPr>
          <p:spPr>
            <a:xfrm rot="0">
              <a:off x="4694238" y="1304925"/>
              <a:ext cx="5334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Times New Roman" pitchFamily="18" charset="0"/>
                </a:rPr>
                <a:t>y´</a:t>
              </a:r>
            </a:p>
          </p:txBody>
        </p:sp>
        <p:sp>
          <p:nvSpPr>
            <p:cNvPr id="1048606" name=""/>
            <p:cNvSpPr txBox="1"/>
            <p:nvPr/>
          </p:nvSpPr>
          <p:spPr>
            <a:xfrm rot="0">
              <a:off x="2306638" y="1320800"/>
              <a:ext cx="5334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y</a:t>
              </a:r>
            </a:p>
          </p:txBody>
        </p:sp>
        <p:sp>
          <p:nvSpPr>
            <p:cNvPr id="1048607" name=""/>
            <p:cNvSpPr txBox="1"/>
            <p:nvPr/>
          </p:nvSpPr>
          <p:spPr>
            <a:xfrm rot="0">
              <a:off x="2781300" y="1384300"/>
              <a:ext cx="6858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ea typeface="Arial" pitchFamily="0" charset="0"/>
                </a:rPr>
                <a:t>K</a:t>
              </a:r>
            </a:p>
          </p:txBody>
        </p:sp>
        <p:sp>
          <p:nvSpPr>
            <p:cNvPr id="1048608" name=""/>
            <p:cNvSpPr txBox="1"/>
            <p:nvPr/>
          </p:nvSpPr>
          <p:spPr>
            <a:xfrm rot="0">
              <a:off x="5257800" y="1371600"/>
              <a:ext cx="6858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solidFill>
                    <a:schemeClr val="accent2"/>
                  </a:solidFill>
                  <a:ea typeface="Arial" pitchFamily="0" charset="0"/>
                </a:rPr>
                <a:t>K</a:t>
              </a:r>
              <a:r>
                <a:rPr b="1" sz="2800">
                  <a:solidFill>
                    <a:schemeClr val="accent2"/>
                  </a:solidFill>
                  <a:ea typeface="Times New Roman" pitchFamily="18" charset="0"/>
                </a:rPr>
                <a:t>´</a:t>
              </a:r>
            </a:p>
          </p:txBody>
        </p:sp>
        <p:sp>
          <p:nvSpPr>
            <p:cNvPr id="1048609" name=""/>
            <p:cNvSpPr txBox="1"/>
            <p:nvPr/>
          </p:nvSpPr>
          <p:spPr>
            <a:xfrm rot="0">
              <a:off x="914400" y="4876800"/>
              <a:ext cx="914400"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Z</a:t>
              </a:r>
            </a:p>
          </p:txBody>
        </p:sp>
        <p:grpSp>
          <p:nvGrpSpPr>
            <p:cNvPr id="67" name=""/>
            <p:cNvGrpSpPr/>
            <p:nvPr/>
          </p:nvGrpSpPr>
          <p:grpSpPr>
            <a:xfrm rot="0">
              <a:off x="1447800" y="1876425"/>
              <a:ext cx="7315200" cy="4752975"/>
              <a:chOff x="1447800" y="1814513"/>
              <a:chExt cx="7315200" cy="4752975"/>
            </a:xfrm>
          </p:grpSpPr>
          <p:sp>
            <p:nvSpPr>
              <p:cNvPr id="1048610" name=""/>
              <p:cNvSpPr/>
              <p:nvPr/>
            </p:nvSpPr>
            <p:spPr>
              <a:xfrm rot="0">
                <a:off x="2438400" y="3886200"/>
                <a:ext cx="1447800" cy="0"/>
              </a:xfrm>
              <a:prstGeom prst="line"/>
              <a:noFill/>
              <a:ln w="28575" cap="flat" cmpd="sng">
                <a:solidFill>
                  <a:schemeClr val="dk1">
                    <a:alpha val="100000"/>
                  </a:schemeClr>
                </a:solidFill>
                <a:prstDash val="solid"/>
                <a:miter/>
                <a:tailEnd type="triangle" w="med" len="med"/>
              </a:ln>
            </p:spPr>
          </p:sp>
          <p:sp>
            <p:nvSpPr>
              <p:cNvPr id="1048611" name=""/>
              <p:cNvSpPr/>
              <p:nvPr/>
            </p:nvSpPr>
            <p:spPr>
              <a:xfrm rot="0" flipV="1">
                <a:off x="2438400" y="1828800"/>
                <a:ext cx="0" cy="2057400"/>
              </a:xfrm>
              <a:prstGeom prst="line"/>
              <a:noFill/>
              <a:ln w="28575" cap="flat" cmpd="sng">
                <a:solidFill>
                  <a:schemeClr val="dk1">
                    <a:alpha val="100000"/>
                  </a:schemeClr>
                </a:solidFill>
                <a:prstDash val="solid"/>
                <a:miter/>
                <a:tailEnd type="triangle" w="med" len="med"/>
              </a:ln>
            </p:spPr>
          </p:sp>
          <p:sp>
            <p:nvSpPr>
              <p:cNvPr id="1048612" name=""/>
              <p:cNvSpPr/>
              <p:nvPr/>
            </p:nvSpPr>
            <p:spPr>
              <a:xfrm rot="0" flipV="1">
                <a:off x="4862513" y="1814513"/>
                <a:ext cx="0" cy="2076450"/>
              </a:xfrm>
              <a:prstGeom prst="line"/>
              <a:noFill/>
              <a:ln w="28575" cap="flat" cmpd="sng">
                <a:solidFill>
                  <a:schemeClr val="accent2">
                    <a:alpha val="100000"/>
                  </a:schemeClr>
                </a:solidFill>
                <a:prstDash val="solid"/>
                <a:miter/>
                <a:tailEnd type="triangle" w="med" len="med"/>
              </a:ln>
            </p:spPr>
          </p:sp>
          <p:sp>
            <p:nvSpPr>
              <p:cNvPr id="1048613" name=""/>
              <p:cNvSpPr/>
              <p:nvPr/>
            </p:nvSpPr>
            <p:spPr>
              <a:xfrm rot="0">
                <a:off x="4891088" y="2163763"/>
                <a:ext cx="990600" cy="0"/>
              </a:xfrm>
              <a:prstGeom prst="line"/>
              <a:noFill/>
              <a:ln w="38100" cap="flat" cmpd="sng">
                <a:solidFill>
                  <a:schemeClr val="accent2">
                    <a:alpha val="100000"/>
                  </a:schemeClr>
                </a:solidFill>
                <a:prstDash val="solid"/>
                <a:miter/>
                <a:tailEnd type="triangle" w="med" len="med"/>
              </a:ln>
            </p:spPr>
          </p:sp>
          <p:sp>
            <p:nvSpPr>
              <p:cNvPr id="1048614" name=""/>
              <p:cNvSpPr txBox="1"/>
              <p:nvPr/>
            </p:nvSpPr>
            <p:spPr>
              <a:xfrm rot="0">
                <a:off x="3835400" y="3587750"/>
                <a:ext cx="6858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x</a:t>
                </a:r>
              </a:p>
            </p:txBody>
          </p:sp>
          <p:sp>
            <p:nvSpPr>
              <p:cNvPr id="1048615" name=""/>
              <p:cNvSpPr txBox="1"/>
              <p:nvPr/>
            </p:nvSpPr>
            <p:spPr>
              <a:xfrm rot="0">
                <a:off x="6324600" y="3429000"/>
                <a:ext cx="5334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Arial" pitchFamily="0" charset="0"/>
                  </a:rPr>
                  <a:t>x</a:t>
                </a:r>
                <a:r>
                  <a:rPr b="1" sz="2800" i="1">
                    <a:solidFill>
                      <a:schemeClr val="accent2"/>
                    </a:solidFill>
                    <a:ea typeface="Times New Roman" pitchFamily="18" charset="0"/>
                  </a:rPr>
                  <a:t>´</a:t>
                </a:r>
              </a:p>
            </p:txBody>
          </p:sp>
          <p:sp>
            <p:nvSpPr>
              <p:cNvPr id="1048616" name=""/>
              <p:cNvSpPr txBox="1"/>
              <p:nvPr/>
            </p:nvSpPr>
            <p:spPr>
              <a:xfrm rot="0">
                <a:off x="5843588" y="1898650"/>
                <a:ext cx="6858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Arial" pitchFamily="0" charset="0"/>
                  </a:rPr>
                  <a:t>v</a:t>
                </a:r>
              </a:p>
            </p:txBody>
          </p:sp>
          <p:sp>
            <p:nvSpPr>
              <p:cNvPr id="1048617" name=""/>
              <p:cNvSpPr txBox="1"/>
              <p:nvPr/>
            </p:nvSpPr>
            <p:spPr>
              <a:xfrm rot="0">
                <a:off x="5715000" y="4114800"/>
                <a:ext cx="2286000" cy="2452688"/>
              </a:xfrm>
              <a:prstGeom prst="rect"/>
              <a:solidFill>
                <a:schemeClr val="lt1"/>
              </a:solidFill>
              <a:ln w="9525" cap="flat" cmpd="sng">
                <a:solidFill>
                  <a:schemeClr val="dk1">
                    <a:alpha val="100000"/>
                  </a:schemeClr>
                </a:solidFill>
                <a:prstDash val="solid"/>
                <a:miter/>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x</a:t>
                </a:r>
                <a:r>
                  <a:rPr b="1" sz="2800" i="1">
                    <a:ea typeface="Times New Roman" pitchFamily="18" charset="0"/>
                  </a:rPr>
                  <a:t>´ = x – vt</a:t>
                </a:r>
              </a:p>
              <a:p>
                <a:pPr eaLnBrk="1" hangingPunct="1" indent="0" latinLnBrk="1" lvl="0" marL="0">
                  <a:spcBef>
                    <a:spcPct val="50000"/>
                  </a:spcBef>
                  <a:buFontTx/>
                  <a:buNone/>
                </a:pPr>
                <a:r>
                  <a:rPr b="1" sz="2800" i="1">
                    <a:ea typeface="Times New Roman" pitchFamily="18" charset="0"/>
                  </a:rPr>
                  <a:t>y´ = y</a:t>
                </a:r>
              </a:p>
              <a:p>
                <a:pPr eaLnBrk="1" hangingPunct="1" indent="0" latinLnBrk="1" lvl="0" marL="0">
                  <a:spcBef>
                    <a:spcPct val="50000"/>
                  </a:spcBef>
                  <a:buFontTx/>
                  <a:buNone/>
                </a:pPr>
                <a:r>
                  <a:rPr b="1" sz="2800" i="1">
                    <a:ea typeface="Times New Roman" pitchFamily="18" charset="0"/>
                  </a:rPr>
                  <a:t>z´ = z</a:t>
                </a:r>
              </a:p>
              <a:p>
                <a:pPr eaLnBrk="1" hangingPunct="1" indent="0" latinLnBrk="1" lvl="0" marL="0">
                  <a:spcBef>
                    <a:spcPct val="50000"/>
                  </a:spcBef>
                  <a:buFontTx/>
                  <a:buNone/>
                </a:pPr>
                <a:r>
                  <a:rPr b="1" sz="2800" i="1">
                    <a:ea typeface="Times New Roman" pitchFamily="18" charset="0"/>
                  </a:rPr>
                  <a:t>t´ = t</a:t>
                </a:r>
              </a:p>
            </p:txBody>
          </p:sp>
          <p:sp>
            <p:nvSpPr>
              <p:cNvPr id="1048618" name=""/>
              <p:cNvSpPr txBox="1"/>
              <p:nvPr/>
            </p:nvSpPr>
            <p:spPr>
              <a:xfrm rot="0">
                <a:off x="1828800" y="6062663"/>
                <a:ext cx="3138488" cy="461962"/>
              </a:xfrm>
              <a:prstGeom prst="rect"/>
              <a:solidFill>
                <a:schemeClr val="lt1"/>
              </a:solidFill>
              <a:ln w="9525" cap="flat" cmpd="sng">
                <a:solidFill>
                  <a:schemeClr val="dk1">
                    <a:alpha val="100000"/>
                  </a:schemeClr>
                </a:solidFill>
                <a:prstDash val="solid"/>
                <a:miter/>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sz="2400" lang="en-US">
                    <a:ea typeface="Arial" pitchFamily="0" charset="0"/>
                  </a:rPr>
                  <a:t>Time is absolute</a:t>
                </a:r>
              </a:p>
            </p:txBody>
          </p:sp>
          <p:sp>
            <p:nvSpPr>
              <p:cNvPr id="1048619" name=""/>
              <p:cNvSpPr/>
              <p:nvPr/>
            </p:nvSpPr>
            <p:spPr>
              <a:xfrm rot="0">
                <a:off x="5946775" y="2833688"/>
                <a:ext cx="152400" cy="152400"/>
              </a:xfrm>
              <a:prstGeom prst="ellipse"/>
              <a:solidFill>
                <a:srgbClr val="FF3300"/>
              </a:solidFill>
              <a:ln w="9525" cap="flat" cmpd="sng">
                <a:solidFill>
                  <a:schemeClr val="dk1">
                    <a:alpha val="100000"/>
                  </a:schemeClr>
                </a:solidFill>
                <a:prstDash val="solid"/>
                <a:miter/>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endParaRPr altLang="en-US" sz="1800" lang="en-US">
                  <a:ea typeface="Arial" pitchFamily="0" charset="0"/>
                </a:endParaRPr>
              </a:p>
            </p:txBody>
          </p:sp>
          <p:sp>
            <p:nvSpPr>
              <p:cNvPr id="1048620" name=""/>
              <p:cNvSpPr txBox="1"/>
              <p:nvPr/>
            </p:nvSpPr>
            <p:spPr>
              <a:xfrm rot="0">
                <a:off x="4344988" y="3768725"/>
                <a:ext cx="6096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solidFill>
                      <a:schemeClr val="accent2"/>
                    </a:solidFill>
                    <a:ea typeface="Arial" pitchFamily="0" charset="0"/>
                  </a:rPr>
                  <a:t>O</a:t>
                </a:r>
                <a:r>
                  <a:rPr b="1" sz="2800">
                    <a:solidFill>
                      <a:schemeClr val="accent2"/>
                    </a:solidFill>
                    <a:ea typeface="Times New Roman" pitchFamily="18" charset="0"/>
                  </a:rPr>
                  <a:t>´</a:t>
                </a:r>
              </a:p>
            </p:txBody>
          </p:sp>
          <p:sp>
            <p:nvSpPr>
              <p:cNvPr id="1048621" name=""/>
              <p:cNvSpPr txBox="1"/>
              <p:nvPr/>
            </p:nvSpPr>
            <p:spPr>
              <a:xfrm rot="0">
                <a:off x="1936750" y="3690938"/>
                <a:ext cx="6096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lang="en-US">
                    <a:ea typeface="Arial" pitchFamily="0" charset="0"/>
                  </a:rPr>
                  <a:t>O</a:t>
                </a:r>
              </a:p>
            </p:txBody>
          </p:sp>
          <p:sp>
            <p:nvSpPr>
              <p:cNvPr id="1048622" name=""/>
              <p:cNvSpPr/>
              <p:nvPr/>
            </p:nvSpPr>
            <p:spPr>
              <a:xfrm rot="0">
                <a:off x="4864100" y="3886200"/>
                <a:ext cx="1460500" cy="0"/>
              </a:xfrm>
              <a:prstGeom prst="line"/>
              <a:noFill/>
              <a:ln w="28575" cap="flat" cmpd="sng">
                <a:solidFill>
                  <a:schemeClr val="accent2">
                    <a:alpha val="100000"/>
                  </a:schemeClr>
                </a:solidFill>
                <a:prstDash val="solid"/>
                <a:miter/>
                <a:tailEnd type="triangle" w="med" len="med"/>
              </a:ln>
            </p:spPr>
          </p:sp>
          <p:sp>
            <p:nvSpPr>
              <p:cNvPr id="1048623" name=""/>
              <p:cNvSpPr/>
              <p:nvPr/>
            </p:nvSpPr>
            <p:spPr>
              <a:xfrm rot="0">
                <a:off x="3581400" y="2895600"/>
                <a:ext cx="1295400" cy="0"/>
              </a:xfrm>
              <a:prstGeom prst="line"/>
              <a:noFill/>
              <a:ln w="19050" cap="flat" cmpd="sng">
                <a:solidFill>
                  <a:schemeClr val="dk1">
                    <a:alpha val="100000"/>
                  </a:schemeClr>
                </a:solidFill>
                <a:prstDash val="solid"/>
                <a:miter/>
                <a:tailEnd type="triangle" w="med" len="med"/>
              </a:ln>
            </p:spPr>
          </p:sp>
          <p:sp>
            <p:nvSpPr>
              <p:cNvPr id="1048624" name=""/>
              <p:cNvSpPr txBox="1"/>
              <p:nvPr/>
            </p:nvSpPr>
            <p:spPr>
              <a:xfrm rot="0">
                <a:off x="3138488" y="2620963"/>
                <a:ext cx="5334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sz="2800" i="1" lang="en-US">
                    <a:ea typeface="Arial" pitchFamily="0" charset="0"/>
                  </a:rPr>
                  <a:t>vt</a:t>
                </a:r>
              </a:p>
            </p:txBody>
          </p:sp>
          <p:sp>
            <p:nvSpPr>
              <p:cNvPr id="1048625" name=""/>
              <p:cNvSpPr txBox="1"/>
              <p:nvPr/>
            </p:nvSpPr>
            <p:spPr>
              <a:xfrm rot="0">
                <a:off x="5260975" y="2619375"/>
                <a:ext cx="5334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solidFill>
                      <a:schemeClr val="accent2"/>
                    </a:solidFill>
                    <a:ea typeface="Arial" pitchFamily="0" charset="0"/>
                  </a:rPr>
                  <a:t>x</a:t>
                </a:r>
                <a:r>
                  <a:rPr b="1" sz="2800" i="1">
                    <a:solidFill>
                      <a:schemeClr val="accent2"/>
                    </a:solidFill>
                    <a:ea typeface="Times New Roman" pitchFamily="18" charset="0"/>
                  </a:rPr>
                  <a:t>´</a:t>
                </a:r>
              </a:p>
            </p:txBody>
          </p:sp>
          <p:sp>
            <p:nvSpPr>
              <p:cNvPr id="1048626" name=""/>
              <p:cNvSpPr/>
              <p:nvPr/>
            </p:nvSpPr>
            <p:spPr>
              <a:xfrm rot="0" flipV="1">
                <a:off x="5632450" y="2900363"/>
                <a:ext cx="312738" cy="1587"/>
              </a:xfrm>
              <a:prstGeom prst="line"/>
              <a:noFill/>
              <a:ln w="19050" cap="flat" cmpd="sng">
                <a:solidFill>
                  <a:schemeClr val="dk1">
                    <a:alpha val="100000"/>
                  </a:schemeClr>
                </a:solidFill>
                <a:prstDash val="solid"/>
                <a:miter/>
                <a:tailEnd type="triangle" w="med" len="med"/>
              </a:ln>
            </p:spPr>
          </p:sp>
          <p:sp>
            <p:nvSpPr>
              <p:cNvPr id="1048627" name=""/>
              <p:cNvSpPr/>
              <p:nvPr/>
            </p:nvSpPr>
            <p:spPr>
              <a:xfrm rot="0">
                <a:off x="4876800" y="2895600"/>
                <a:ext cx="384175" cy="1588"/>
              </a:xfrm>
              <a:prstGeom prst="line"/>
              <a:noFill/>
              <a:ln w="19050" cap="flat" cmpd="sng">
                <a:solidFill>
                  <a:schemeClr val="dk1">
                    <a:alpha val="100000"/>
                  </a:schemeClr>
                </a:solidFill>
                <a:prstDash val="solid"/>
                <a:miter/>
              </a:ln>
            </p:spPr>
          </p:sp>
          <p:sp>
            <p:nvSpPr>
              <p:cNvPr id="1048628" name=""/>
              <p:cNvSpPr txBox="1"/>
              <p:nvPr/>
            </p:nvSpPr>
            <p:spPr>
              <a:xfrm rot="0">
                <a:off x="4103688" y="3130550"/>
                <a:ext cx="685800" cy="519113"/>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800" i="1" lang="en-US">
                    <a:ea typeface="Arial" pitchFamily="0" charset="0"/>
                  </a:rPr>
                  <a:t>x</a:t>
                </a:r>
              </a:p>
            </p:txBody>
          </p:sp>
          <p:sp>
            <p:nvSpPr>
              <p:cNvPr id="1048629" name=""/>
              <p:cNvSpPr/>
              <p:nvPr/>
            </p:nvSpPr>
            <p:spPr>
              <a:xfrm rot="0">
                <a:off x="4476750" y="3429000"/>
                <a:ext cx="1573213" cy="3175"/>
              </a:xfrm>
              <a:prstGeom prst="line"/>
              <a:noFill/>
              <a:ln w="19050" cap="flat" cmpd="sng">
                <a:solidFill>
                  <a:schemeClr val="dk1">
                    <a:alpha val="100000"/>
                  </a:schemeClr>
                </a:solidFill>
                <a:prstDash val="solid"/>
                <a:miter/>
                <a:tailEnd type="triangle" w="med" len="med"/>
              </a:ln>
            </p:spPr>
          </p:sp>
          <p:sp>
            <p:nvSpPr>
              <p:cNvPr id="1048630" name=""/>
              <p:cNvSpPr/>
              <p:nvPr/>
            </p:nvSpPr>
            <p:spPr>
              <a:xfrm rot="0">
                <a:off x="2438400" y="3429000"/>
                <a:ext cx="1676400" cy="0"/>
              </a:xfrm>
              <a:prstGeom prst="line"/>
              <a:noFill/>
              <a:ln w="19050" cap="flat" cmpd="sng">
                <a:solidFill>
                  <a:schemeClr val="dk1">
                    <a:alpha val="100000"/>
                  </a:schemeClr>
                </a:solidFill>
                <a:prstDash val="solid"/>
                <a:miter/>
              </a:ln>
            </p:spPr>
          </p:sp>
          <p:sp>
            <p:nvSpPr>
              <p:cNvPr id="1048631" name=""/>
              <p:cNvSpPr/>
              <p:nvPr/>
            </p:nvSpPr>
            <p:spPr>
              <a:xfrm rot="0" flipH="1">
                <a:off x="2438400" y="2895600"/>
                <a:ext cx="762000" cy="0"/>
              </a:xfrm>
              <a:prstGeom prst="line"/>
              <a:noFill/>
              <a:ln w="19050" cap="flat" cmpd="sng">
                <a:solidFill>
                  <a:schemeClr val="dk1">
                    <a:alpha val="100000"/>
                  </a:schemeClr>
                </a:solidFill>
                <a:prstDash val="solid"/>
                <a:miter/>
              </a:ln>
            </p:spPr>
          </p:sp>
          <p:sp>
            <p:nvSpPr>
              <p:cNvPr id="1048632" name=""/>
              <p:cNvSpPr txBox="1"/>
              <p:nvPr/>
            </p:nvSpPr>
            <p:spPr>
              <a:xfrm rot="0">
                <a:off x="7391400" y="2057400"/>
                <a:ext cx="1371600" cy="466725"/>
              </a:xfrm>
              <a:prstGeom prst="rect"/>
              <a:solidFill>
                <a:schemeClr val="lt1"/>
              </a:solidFill>
              <a:ln w="9525" cap="flat" cmpd="sng">
                <a:solidFill>
                  <a:schemeClr val="accent2">
                    <a:alpha val="100000"/>
                  </a:schemeClr>
                </a:solidFill>
                <a:prstDash val="solid"/>
                <a:miter/>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400" lang="en-US">
                    <a:ea typeface="Arial" pitchFamily="0" charset="0"/>
                  </a:rPr>
                  <a:t>EVENT</a:t>
                </a:r>
              </a:p>
            </p:txBody>
          </p:sp>
          <p:sp>
            <p:nvSpPr>
              <p:cNvPr id="1048633" name=""/>
              <p:cNvSpPr/>
              <p:nvPr/>
            </p:nvSpPr>
            <p:spPr>
              <a:xfrm rot="0" flipH="1">
                <a:off x="6172200" y="2438400"/>
                <a:ext cx="1219200" cy="381000"/>
              </a:xfrm>
              <a:prstGeom prst="line"/>
              <a:noFill/>
              <a:ln w="9525" cap="flat" cmpd="sng">
                <a:solidFill>
                  <a:schemeClr val="dk1">
                    <a:alpha val="100000"/>
                  </a:schemeClr>
                </a:solidFill>
                <a:prstDash val="solid"/>
                <a:miter/>
                <a:tailEnd type="triangle" w="med" len="med"/>
              </a:ln>
            </p:spPr>
          </p:sp>
          <p:cxnSp>
            <p:nvCxnSpPr>
              <p:cNvPr id="3145730" name=""/>
              <p:cNvCxnSpPr>
                <a:cxnSpLocks/>
              </p:cNvCxnSpPr>
              <p:nvPr/>
            </p:nvCxnSpPr>
            <p:spPr>
              <a:xfrm rot="0" flipH="1">
                <a:off x="1447800" y="3886201"/>
                <a:ext cx="990600" cy="1066800"/>
              </a:xfrm>
              <a:prstGeom prst="straightConnector1"/>
              <a:noFill/>
              <a:ln w="38100" cap="flat" cmpd="sng">
                <a:solidFill>
                  <a:schemeClr val="dk1">
                    <a:alpha val="100000"/>
                  </a:schemeClr>
                </a:solidFill>
                <a:prstDash val="solid"/>
                <a:miter/>
                <a:tailEnd type="arrow" w="med" len="med"/>
              </a:ln>
            </p:spPr>
          </p:cxnSp>
          <p:cxnSp>
            <p:nvCxnSpPr>
              <p:cNvPr id="3145731" name=""/>
              <p:cNvCxnSpPr>
                <a:cxnSpLocks/>
              </p:cNvCxnSpPr>
              <p:nvPr/>
            </p:nvCxnSpPr>
            <p:spPr>
              <a:xfrm rot="0" flipH="1">
                <a:off x="3865563" y="3886201"/>
                <a:ext cx="990600" cy="1066800"/>
              </a:xfrm>
              <a:prstGeom prst="straightConnector1"/>
              <a:noFill/>
              <a:ln w="38100" cap="flat" cmpd="sng">
                <a:solidFill>
                  <a:srgbClr val="262673">
                    <a:alpha val="100000"/>
                  </a:srgbClr>
                </a:solidFill>
                <a:prstDash val="solid"/>
                <a:miter/>
                <a:tailEnd type="arrow" w="med" len="med"/>
              </a:ln>
            </p:spPr>
          </p:cxnSp>
          <p:sp>
            <p:nvSpPr>
              <p:cNvPr id="1048634" name=""/>
              <p:cNvSpPr txBox="1"/>
              <p:nvPr/>
            </p:nvSpPr>
            <p:spPr>
              <a:xfrm rot="0">
                <a:off x="3429000" y="4876801"/>
                <a:ext cx="914400"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rgbClr val="262673"/>
                    </a:solidFill>
                  </a:rPr>
                  <a:t>Z</a:t>
                </a:r>
                <a:r>
                  <a:rPr b="1" sz="2400" i="1">
                    <a:ea typeface="Times New Roman" pitchFamily="18" charset="0"/>
                  </a:rPr>
                  <a:t>´ </a:t>
                </a:r>
              </a:p>
            </p:txBody>
          </p:sp>
          <p:sp>
            <p:nvSpPr>
              <p:cNvPr id="1048635" name=""/>
              <p:cNvSpPr txBox="1"/>
              <p:nvPr/>
            </p:nvSpPr>
            <p:spPr>
              <a:xfrm rot="0">
                <a:off x="4495800" y="3810001"/>
                <a:ext cx="381000"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i="1" lang="zh-CN">
                    <a:ea typeface="Times New Roman" pitchFamily="18" charset="0"/>
                  </a:rPr>
                  <a:t>´</a:t>
                </a:r>
              </a:p>
            </p:txBody>
          </p:sp>
        </p:grpSp>
      </p:grpSp>
      <p:sp>
        <p:nvSpPr>
          <p:cNvPr id="1048636" name=""/>
          <p:cNvSpPr/>
          <p:nvPr/>
        </p:nvSpPr>
        <p:spPr>
          <a:xfrm rot="0">
            <a:off x="5562600" y="766762"/>
            <a:ext cx="3352800" cy="1200150"/>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algn="just" eaLnBrk="1" hangingPunct="1" indent="0" latinLnBrk="1" lvl="0" marL="0">
              <a:spcBef>
                <a:spcPct val="0"/>
              </a:spcBef>
              <a:buFontTx/>
              <a:buNone/>
            </a:pPr>
            <a:r>
              <a:rPr altLang="en-US" b="1" sz="1800" lang="en-US">
                <a:solidFill>
                  <a:srgbClr val="007A37"/>
                </a:solidFill>
                <a:ea typeface="Arial" pitchFamily="0" charset="0"/>
              </a:rPr>
              <a:t>The equations relating the coordinates of a particle in two inertial frames are called Galilean transformation.</a:t>
            </a:r>
          </a:p>
        </p:txBody>
      </p:sp>
      <p:sp>
        <p:nvSpPr>
          <p:cNvPr id="1048637" name=""/>
          <p:cNvSpPr/>
          <p:nvPr/>
        </p:nvSpPr>
        <p:spPr>
          <a:xfrm rot="0">
            <a:off x="7026275" y="3190875"/>
            <a:ext cx="1889125" cy="1754187"/>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algn="just" eaLnBrk="1" hangingPunct="1" indent="0" latinLnBrk="1" lvl="0" marL="0">
              <a:spcBef>
                <a:spcPct val="0"/>
              </a:spcBef>
              <a:buFontTx/>
              <a:buNone/>
            </a:pPr>
            <a:r>
              <a:rPr altLang="en-US" b="1" sz="1800" lang="en-US">
                <a:solidFill>
                  <a:srgbClr val="007A37"/>
                </a:solidFill>
                <a:ea typeface="Arial" pitchFamily="0" charset="0"/>
              </a:rPr>
              <a:t>Length , time and mass are independent of the relative motion of the observer.</a:t>
            </a:r>
          </a:p>
        </p:txBody>
      </p:sp>
    </p:spTree>
  </p:cSld>
  <p:clrMapOvr>
    <a:masterClrMapping/>
  </p:clrMapOvr>
  <p:transition xmlns:p14="http://schemas.microsoft.com/office/powerpoint/2010/main" spd="fast" advClick="1">
    <p:cut thruBlk="0"/>
  </p:transition>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69" name=""/>
        <p:cNvGrpSpPr/>
        <p:nvPr/>
      </p:nvGrpSpPr>
      <p:grpSpPr>
        <a:xfrm rot="0">
          <a:off x="0" y="0"/>
          <a:ext cx="0" cy="0"/>
          <a:chOff x="0" y="0"/>
          <a:chExt cx="0" cy="0"/>
        </a:xfrm>
      </p:grpSpPr>
      <p:sp>
        <p:nvSpPr>
          <p:cNvPr id="1048639" name=""/>
          <p:cNvSpPr/>
          <p:nvPr>
            <p:ph type="title" sz="full" idx="0"/>
          </p:nvPr>
        </p:nvSpPr>
        <p:spPr>
          <a:xfrm rot="0">
            <a:off x="457200" y="-152400"/>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lvl="0"/>
            <a:r>
              <a:rPr altLang="en-US" b="1" sz="3200" lang="en-US">
                <a:solidFill>
                  <a:schemeClr val="dk1"/>
                </a:solidFill>
              </a:rPr>
              <a:t>The Need for Ether </a:t>
            </a:r>
          </a:p>
        </p:txBody>
      </p:sp>
      <p:sp>
        <p:nvSpPr>
          <p:cNvPr id="1048640" name=""/>
          <p:cNvSpPr/>
          <p:nvPr>
            <p:ph type="body" sz="full" idx="1"/>
          </p:nvPr>
        </p:nvSpPr>
        <p:spPr>
          <a:xfrm rot="0">
            <a:off x="-76200" y="914400"/>
            <a:ext cx="8915400" cy="50419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algn="just" lvl="0">
              <a:buFontTx/>
              <a:buNone/>
            </a:pPr>
            <a:r>
              <a:rPr altLang="en-US" sz="2400" lang="zh-CN"/>
              <a:t>   The </a:t>
            </a:r>
            <a:r>
              <a:rPr altLang="en-US" sz="2400" lang="zh-CN"/>
              <a:t>wave nature of light seemed to require a propagation medium. It was called </a:t>
            </a:r>
            <a:r>
              <a:rPr altLang="en-US" sz="2400" lang="zh-CN"/>
              <a:t>ether.</a:t>
            </a:r>
          </a:p>
          <a:p>
            <a:pPr algn="just" lvl="1">
              <a:buFontTx/>
              <a:buNone/>
            </a:pPr>
            <a:endParaRPr altLang="en-US" sz="2400" lang="zh-CN"/>
          </a:p>
          <a:p>
            <a:pPr algn="just" lvl="1">
              <a:buFontTx/>
              <a:buNone/>
            </a:pPr>
            <a:r>
              <a:rPr altLang="en-US" sz="2400" lang="zh-CN"/>
              <a:t>   Ether </a:t>
            </a:r>
            <a:r>
              <a:rPr altLang="en-US" sz="2400" lang="zh-CN"/>
              <a:t>had to have such a low density that the planets could move through it without loss of energy. </a:t>
            </a:r>
          </a:p>
          <a:p>
            <a:pPr algn="just" lvl="1">
              <a:buFontTx/>
              <a:buNone/>
            </a:pPr>
            <a:r>
              <a:rPr altLang="en-US" sz="2400" lang="zh-CN"/>
              <a:t>   It </a:t>
            </a:r>
            <a:r>
              <a:rPr altLang="en-US" sz="2400" lang="zh-CN"/>
              <a:t>had to have an elasticity to support the high velocity of light waves</a:t>
            </a:r>
            <a:r>
              <a:rPr altLang="en-US" sz="2400" lang="zh-CN"/>
              <a:t>.</a:t>
            </a:r>
          </a:p>
          <a:p>
            <a:pPr algn="just" lvl="1">
              <a:buFontTx/>
              <a:buNone/>
            </a:pPr>
            <a:r>
              <a:rPr altLang="en-US" sz="2400" lang="zh-CN"/>
              <a:t>   And somehow, it could not support longitudinal waves.</a:t>
            </a:r>
          </a:p>
          <a:p>
            <a:pPr algn="just" lvl="1">
              <a:buFontTx/>
              <a:buNone/>
            </a:pPr>
            <a:r>
              <a:rPr altLang="en-US" sz="2400" lang="zh-CN"/>
              <a:t>   And </a:t>
            </a:r>
            <a:r>
              <a:rPr altLang="en-US" sz="2400" lang="zh-CN"/>
              <a:t>(it goes </a:t>
            </a:r>
            <a:r>
              <a:rPr altLang="en-US" sz="2400" lang="zh-CN"/>
              <a:t>without </a:t>
            </a:r>
            <a:r>
              <a:rPr altLang="en-US" sz="2400" lang="zh-CN"/>
              <a:t>saying…) light waves in the </a:t>
            </a:r>
            <a:r>
              <a:rPr altLang="en-US" sz="2400" lang="zh-CN"/>
              <a:t>ether </a:t>
            </a:r>
            <a:r>
              <a:rPr altLang="en-US" sz="2400" lang="zh-CN"/>
              <a:t>obeyed the Galilean transformation for moving frames. </a:t>
            </a:r>
          </a:p>
        </p:txBody>
      </p:sp>
    </p:spTree>
  </p:cSld>
  <p:clrMapOvr>
    <a:masterClrMapping/>
  </p:clrMapOvr>
  <p:transition xmlns:p14="http://schemas.microsoft.com/office/powerpoint/2010/main" spd="fast" advClick="1">
    <p:cut thruBlk="0"/>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640">
                                            <p:txEl>
                                              <p:charRg st="90" end="194"/>
                                            </p:txEl>
                                          </p:spTgt>
                                        </p:tgtEl>
                                        <p:attrNameLst>
                                          <p:attrName>style.visibility</p:attrName>
                                        </p:attrNameLst>
                                      </p:cBhvr>
                                      <p:to>
                                        <p:strVal val="visible"/>
                                      </p:to>
                                    </p:set>
                                    <p:animEffect transition="in" filter="blinds(horizontal)">
                                      <p:cBhvr>
                                        <p:cTn dur="500" id="7"/>
                                        <p:tgtEl>
                                          <p:spTgt spid="1048640">
                                            <p:txEl>
                                              <p:charRg st="90" end="194"/>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640">
                                            <p:txEl>
                                              <p:charRg st="194" end="271"/>
                                            </p:txEl>
                                          </p:spTgt>
                                        </p:tgtEl>
                                        <p:attrNameLst>
                                          <p:attrName>style.visibility</p:attrName>
                                        </p:attrNameLst>
                                      </p:cBhvr>
                                      <p:to>
                                        <p:strVal val="visible"/>
                                      </p:to>
                                    </p:set>
                                    <p:animEffect transition="in" filter="blinds(horizontal)">
                                      <p:cBhvr>
                                        <p:cTn dur="500" id="12"/>
                                        <p:tgtEl>
                                          <p:spTgt spid="1048640">
                                            <p:txEl>
                                              <p:charRg st="194" end="271"/>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8640">
                                            <p:txEl>
                                              <p:charRg st="271" end="328"/>
                                            </p:txEl>
                                          </p:spTgt>
                                        </p:tgtEl>
                                        <p:attrNameLst>
                                          <p:attrName>style.visibility</p:attrName>
                                        </p:attrNameLst>
                                      </p:cBhvr>
                                      <p:to>
                                        <p:strVal val="visible"/>
                                      </p:to>
                                    </p:set>
                                    <p:animEffect transition="in" filter="blinds(horizontal)">
                                      <p:cBhvr>
                                        <p:cTn dur="500" id="17"/>
                                        <p:tgtEl>
                                          <p:spTgt spid="1048640">
                                            <p:txEl>
                                              <p:charRg st="271" end="328"/>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1048640">
                                            <p:txEl>
                                              <p:charRg st="328" end="441"/>
                                            </p:txEl>
                                          </p:spTgt>
                                        </p:tgtEl>
                                        <p:attrNameLst>
                                          <p:attrName>style.visibility</p:attrName>
                                        </p:attrNameLst>
                                      </p:cBhvr>
                                      <p:to>
                                        <p:strVal val="visible"/>
                                      </p:to>
                                    </p:set>
                                    <p:animEffect transition="in" filter="blinds(horizontal)">
                                      <p:cBhvr>
                                        <p:cTn dur="500" id="22"/>
                                        <p:tgtEl>
                                          <p:spTgt spid="1048640">
                                            <p:txEl>
                                              <p:charRg st="328" end="4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72" name=""/>
        <p:cNvGrpSpPr/>
        <p:nvPr/>
      </p:nvGrpSpPr>
      <p:grpSpPr>
        <a:xfrm rot="0">
          <a:off x="0" y="0"/>
          <a:ext cx="0" cy="0"/>
          <a:chOff x="0" y="0"/>
          <a:chExt cx="0" cy="0"/>
        </a:xfrm>
      </p:grpSpPr>
      <p:sp>
        <p:nvSpPr>
          <p:cNvPr id="1048644" name=""/>
          <p:cNvSpPr/>
          <p:nvPr>
            <p:ph type="title" sz="full" idx="0"/>
          </p:nvPr>
        </p:nvSpPr>
        <p:spPr>
          <a:xfrm rot="0">
            <a:off x="657225" y="-228600"/>
            <a:ext cx="77724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eaLnBrk="1" hangingPunct="1" latinLnBrk="1" lvl="0"/>
            <a:r>
              <a:rPr altLang="en-US" b="1" sz="3200" lang="en-US"/>
              <a:t>Michelson-Morley Experiment</a:t>
            </a:r>
          </a:p>
        </p:txBody>
      </p:sp>
      <p:sp>
        <p:nvSpPr>
          <p:cNvPr id="1048645" name=""/>
          <p:cNvSpPr txBox="1"/>
          <p:nvPr/>
        </p:nvSpPr>
        <p:spPr>
          <a:xfrm rot="0">
            <a:off x="381000" y="5562600"/>
            <a:ext cx="8686800" cy="10668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The mirrors M</a:t>
            </a:r>
            <a:r>
              <a:rPr baseline="-25000" sz="2400"/>
              <a:t>1</a:t>
            </a:r>
            <a:r>
              <a:rPr sz="2400"/>
              <a:t> and M</a:t>
            </a:r>
            <a:r>
              <a:rPr baseline="-25000" sz="2400"/>
              <a:t>2</a:t>
            </a:r>
            <a:r>
              <a:rPr sz="2400"/>
              <a:t> are so placed that PM</a:t>
            </a:r>
            <a:r>
              <a:rPr baseline="-25000" sz="2400"/>
              <a:t>1</a:t>
            </a:r>
            <a:r>
              <a:rPr sz="2400"/>
              <a:t> = PM</a:t>
            </a:r>
            <a:r>
              <a:rPr baseline="-25000" sz="2400"/>
              <a:t>2</a:t>
            </a:r>
            <a:r>
              <a:rPr sz="2400"/>
              <a:t> = L</a:t>
            </a:r>
          </a:p>
        </p:txBody>
      </p:sp>
      <p:grpSp>
        <p:nvGrpSpPr>
          <p:cNvPr id="73" name=""/>
          <p:cNvGrpSpPr/>
          <p:nvPr/>
        </p:nvGrpSpPr>
        <p:grpSpPr>
          <a:xfrm rot="0">
            <a:off x="1371600" y="685800"/>
            <a:ext cx="6019800" cy="4495800"/>
            <a:chOff x="1371600" y="685800"/>
            <a:chExt cx="6019800" cy="4495800"/>
          </a:xfrm>
        </p:grpSpPr>
        <p:sp>
          <p:nvSpPr>
            <p:cNvPr id="1048646" name=""/>
            <p:cNvSpPr txBox="1"/>
            <p:nvPr/>
          </p:nvSpPr>
          <p:spPr>
            <a:xfrm rot="0">
              <a:off x="4572000" y="685800"/>
              <a:ext cx="609600" cy="5334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M</a:t>
              </a:r>
              <a:r>
                <a:rPr baseline="-25000" b="1" sz="2400">
                  <a:solidFill>
                    <a:schemeClr val="lt2"/>
                  </a:solidFill>
                </a:rPr>
                <a:t>1</a:t>
              </a:r>
            </a:p>
          </p:txBody>
        </p:sp>
        <p:sp>
          <p:nvSpPr>
            <p:cNvPr id="1048647" name=""/>
            <p:cNvSpPr txBox="1"/>
            <p:nvPr/>
          </p:nvSpPr>
          <p:spPr>
            <a:xfrm rot="0">
              <a:off x="6781800" y="2895600"/>
              <a:ext cx="609600" cy="5334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M</a:t>
              </a:r>
              <a:r>
                <a:rPr baseline="-25000" b="1" sz="2400">
                  <a:solidFill>
                    <a:schemeClr val="lt2"/>
                  </a:solidFill>
                </a:rPr>
                <a:t>2</a:t>
              </a:r>
            </a:p>
          </p:txBody>
        </p:sp>
        <p:grpSp>
          <p:nvGrpSpPr>
            <p:cNvPr id="74" name=""/>
            <p:cNvGrpSpPr/>
            <p:nvPr/>
          </p:nvGrpSpPr>
          <p:grpSpPr>
            <a:xfrm rot="0">
              <a:off x="1371600" y="1219200"/>
              <a:ext cx="5410200" cy="3962400"/>
              <a:chOff x="1371600" y="1219200"/>
              <a:chExt cx="5410200" cy="3962400"/>
            </a:xfrm>
          </p:grpSpPr>
          <p:cxnSp>
            <p:nvCxnSpPr>
              <p:cNvPr id="3145732" name=""/>
              <p:cNvCxnSpPr>
                <a:cxnSpLocks/>
              </p:cNvCxnSpPr>
              <p:nvPr/>
            </p:nvCxnSpPr>
            <p:spPr>
              <a:xfrm rot="0">
                <a:off x="3698875" y="1219200"/>
                <a:ext cx="1295400" cy="0"/>
              </a:xfrm>
              <a:prstGeom prst="line"/>
              <a:noFill/>
              <a:ln w="9525" cap="flat" cmpd="sng">
                <a:solidFill>
                  <a:srgbClr val="B6DCDF">
                    <a:alpha val="100000"/>
                  </a:srgbClr>
                </a:solidFill>
                <a:prstDash val="solid"/>
                <a:miter/>
              </a:ln>
            </p:spPr>
          </p:cxnSp>
          <p:grpSp>
            <p:nvGrpSpPr>
              <p:cNvPr id="75" name=""/>
              <p:cNvGrpSpPr/>
              <p:nvPr/>
            </p:nvGrpSpPr>
            <p:grpSpPr>
              <a:xfrm rot="0">
                <a:off x="3810000" y="2514600"/>
                <a:ext cx="914400" cy="1295400"/>
                <a:chOff x="3505200" y="2057400"/>
                <a:chExt cx="914400" cy="1295400"/>
              </a:xfrm>
            </p:grpSpPr>
            <p:cxnSp>
              <p:nvCxnSpPr>
                <p:cNvPr id="3145733" name=""/>
                <p:cNvCxnSpPr>
                  <a:cxnSpLocks/>
                </p:cNvCxnSpPr>
                <p:nvPr/>
              </p:nvCxnSpPr>
              <p:spPr>
                <a:xfrm rot="0" flipV="1">
                  <a:off x="3505200" y="2057400"/>
                  <a:ext cx="838200" cy="1143000"/>
                </a:xfrm>
                <a:prstGeom prst="line"/>
                <a:noFill/>
                <a:ln w="9525" cap="flat" cmpd="sng">
                  <a:solidFill>
                    <a:srgbClr val="B6DCDF">
                      <a:alpha val="100000"/>
                    </a:srgbClr>
                  </a:solidFill>
                  <a:prstDash val="solid"/>
                  <a:miter/>
                </a:ln>
              </p:spPr>
            </p:cxnSp>
            <p:cxnSp>
              <p:nvCxnSpPr>
                <p:cNvPr id="3145734" name=""/>
                <p:cNvCxnSpPr>
                  <a:cxnSpLocks/>
                </p:cNvCxnSpPr>
                <p:nvPr/>
              </p:nvCxnSpPr>
              <p:spPr>
                <a:xfrm rot="0" flipV="1">
                  <a:off x="3581400" y="2209800"/>
                  <a:ext cx="838200" cy="1143000"/>
                </a:xfrm>
                <a:prstGeom prst="line"/>
                <a:noFill/>
                <a:ln w="9525" cap="flat" cmpd="sng">
                  <a:solidFill>
                    <a:srgbClr val="B6DCDF">
                      <a:alpha val="100000"/>
                    </a:srgbClr>
                  </a:solidFill>
                  <a:prstDash val="solid"/>
                  <a:miter/>
                </a:ln>
              </p:spPr>
            </p:cxnSp>
            <p:cxnSp>
              <p:nvCxnSpPr>
                <p:cNvPr id="3145735" name=""/>
                <p:cNvCxnSpPr>
                  <a:cxnSpLocks/>
                </p:cNvCxnSpPr>
                <p:nvPr/>
              </p:nvCxnSpPr>
              <p:spPr>
                <a:xfrm rot="0">
                  <a:off x="3505200" y="3200400"/>
                  <a:ext cx="76200" cy="152400"/>
                </a:xfrm>
                <a:prstGeom prst="line"/>
                <a:noFill/>
                <a:ln w="9525" cap="flat" cmpd="sng">
                  <a:solidFill>
                    <a:srgbClr val="B6DCDF">
                      <a:alpha val="100000"/>
                    </a:srgbClr>
                  </a:solidFill>
                  <a:prstDash val="solid"/>
                  <a:miter/>
                </a:ln>
              </p:spPr>
            </p:cxnSp>
            <p:cxnSp>
              <p:nvCxnSpPr>
                <p:cNvPr id="3145736" name=""/>
                <p:cNvCxnSpPr>
                  <a:cxnSpLocks/>
                </p:cNvCxnSpPr>
                <p:nvPr/>
              </p:nvCxnSpPr>
              <p:spPr>
                <a:xfrm rot="0">
                  <a:off x="4343400" y="2057400"/>
                  <a:ext cx="76200" cy="152400"/>
                </a:xfrm>
                <a:prstGeom prst="line"/>
                <a:noFill/>
                <a:ln w="9525" cap="flat" cmpd="sng">
                  <a:solidFill>
                    <a:srgbClr val="B6DCDF">
                      <a:alpha val="100000"/>
                    </a:srgbClr>
                  </a:solidFill>
                  <a:prstDash val="solid"/>
                  <a:miter/>
                </a:ln>
              </p:spPr>
            </p:cxnSp>
          </p:grpSp>
          <p:cxnSp>
            <p:nvCxnSpPr>
              <p:cNvPr id="3145737" name=""/>
              <p:cNvCxnSpPr>
                <a:cxnSpLocks/>
              </p:cNvCxnSpPr>
              <p:nvPr/>
            </p:nvCxnSpPr>
            <p:spPr>
              <a:xfrm rot="0">
                <a:off x="4800600" y="3733800"/>
                <a:ext cx="76200" cy="152400"/>
              </a:xfrm>
              <a:prstGeom prst="line"/>
              <a:noFill/>
              <a:ln w="9525" cap="flat" cmpd="sng">
                <a:solidFill>
                  <a:srgbClr val="B6DCDF">
                    <a:alpha val="100000"/>
                  </a:srgbClr>
                </a:solidFill>
                <a:prstDash val="solid"/>
                <a:miter/>
              </a:ln>
            </p:spPr>
          </p:cxnSp>
          <p:cxnSp>
            <p:nvCxnSpPr>
              <p:cNvPr id="3145738" name=""/>
              <p:cNvCxnSpPr>
                <a:cxnSpLocks/>
              </p:cNvCxnSpPr>
              <p:nvPr/>
            </p:nvCxnSpPr>
            <p:spPr>
              <a:xfrm rot="0">
                <a:off x="6781800" y="2667000"/>
                <a:ext cx="0" cy="1143000"/>
              </a:xfrm>
              <a:prstGeom prst="line"/>
              <a:noFill/>
              <a:ln w="9525" cap="flat" cmpd="sng">
                <a:solidFill>
                  <a:srgbClr val="B6DCDF">
                    <a:alpha val="100000"/>
                  </a:srgbClr>
                </a:solidFill>
                <a:prstDash val="solid"/>
                <a:miter/>
              </a:ln>
            </p:spPr>
          </p:cxnSp>
          <p:cxnSp>
            <p:nvCxnSpPr>
              <p:cNvPr id="3145739" name=""/>
              <p:cNvCxnSpPr>
                <a:cxnSpLocks/>
              </p:cNvCxnSpPr>
              <p:nvPr/>
            </p:nvCxnSpPr>
            <p:spPr>
              <a:xfrm rot="0">
                <a:off x="2001838" y="3062288"/>
                <a:ext cx="2209800" cy="0"/>
              </a:xfrm>
              <a:prstGeom prst="line"/>
              <a:noFill/>
              <a:ln w="9525" cap="flat" cmpd="sng">
                <a:solidFill>
                  <a:srgbClr val="B6DCDF">
                    <a:alpha val="100000"/>
                  </a:srgbClr>
                </a:solidFill>
                <a:prstDash val="solid"/>
                <a:miter/>
              </a:ln>
            </p:spPr>
          </p:cxnSp>
          <p:cxnSp>
            <p:nvCxnSpPr>
              <p:cNvPr id="3145740" name=""/>
              <p:cNvCxnSpPr>
                <a:cxnSpLocks/>
              </p:cNvCxnSpPr>
              <p:nvPr/>
            </p:nvCxnSpPr>
            <p:spPr>
              <a:xfrm rot="0" flipV="1">
                <a:off x="4343400" y="3162300"/>
                <a:ext cx="2438400" cy="38100"/>
              </a:xfrm>
              <a:prstGeom prst="line"/>
              <a:noFill/>
              <a:ln w="9525" cap="flat" cmpd="sng">
                <a:solidFill>
                  <a:srgbClr val="B6DCDF">
                    <a:alpha val="100000"/>
                  </a:srgbClr>
                </a:solidFill>
                <a:prstDash val="solid"/>
                <a:miter/>
              </a:ln>
            </p:spPr>
          </p:cxnSp>
          <p:cxnSp>
            <p:nvCxnSpPr>
              <p:cNvPr id="3145741" name=""/>
              <p:cNvCxnSpPr>
                <a:cxnSpLocks/>
              </p:cNvCxnSpPr>
              <p:nvPr/>
            </p:nvCxnSpPr>
            <p:spPr>
              <a:xfrm rot="0">
                <a:off x="4211638" y="3048000"/>
                <a:ext cx="152400" cy="152400"/>
              </a:xfrm>
              <a:prstGeom prst="line"/>
              <a:noFill/>
              <a:ln w="9525" cap="flat" cmpd="sng">
                <a:solidFill>
                  <a:srgbClr val="B6DCDF">
                    <a:alpha val="100000"/>
                  </a:srgbClr>
                </a:solidFill>
                <a:prstDash val="solid"/>
                <a:miter/>
              </a:ln>
            </p:spPr>
          </p:cxnSp>
          <p:cxnSp>
            <p:nvCxnSpPr>
              <p:cNvPr id="3145742" name=""/>
              <p:cNvCxnSpPr>
                <a:cxnSpLocks/>
              </p:cNvCxnSpPr>
              <p:nvPr/>
            </p:nvCxnSpPr>
            <p:spPr>
              <a:xfrm rot="0" flipH="1">
                <a:off x="4302125" y="1219200"/>
                <a:ext cx="0" cy="1752600"/>
              </a:xfrm>
              <a:prstGeom prst="line"/>
              <a:noFill/>
              <a:ln w="9525" cap="flat" cmpd="sng">
                <a:solidFill>
                  <a:srgbClr val="B6DCDF">
                    <a:alpha val="100000"/>
                  </a:srgbClr>
                </a:solidFill>
                <a:prstDash val="solid"/>
                <a:miter/>
              </a:ln>
            </p:spPr>
          </p:cxnSp>
          <p:cxnSp>
            <p:nvCxnSpPr>
              <p:cNvPr id="3145743" name=""/>
              <p:cNvCxnSpPr>
                <a:cxnSpLocks/>
              </p:cNvCxnSpPr>
              <p:nvPr/>
            </p:nvCxnSpPr>
            <p:spPr>
              <a:xfrm rot="0">
                <a:off x="4343400" y="3200400"/>
                <a:ext cx="0" cy="1295400"/>
              </a:xfrm>
              <a:prstGeom prst="line"/>
              <a:noFill/>
              <a:ln w="9525" cap="flat" cmpd="sng">
                <a:solidFill>
                  <a:srgbClr val="B6DCDF">
                    <a:alpha val="100000"/>
                  </a:srgbClr>
                </a:solidFill>
                <a:prstDash val="solid"/>
                <a:miter/>
              </a:ln>
            </p:spPr>
          </p:cxnSp>
          <p:cxnSp>
            <p:nvCxnSpPr>
              <p:cNvPr id="3145744" name=""/>
              <p:cNvCxnSpPr>
                <a:cxnSpLocks/>
              </p:cNvCxnSpPr>
              <p:nvPr/>
            </p:nvCxnSpPr>
            <p:spPr>
              <a:xfrm rot="0">
                <a:off x="4322763" y="2992438"/>
                <a:ext cx="20637" cy="207962"/>
              </a:xfrm>
              <a:prstGeom prst="line"/>
              <a:noFill/>
              <a:ln w="9525" cap="flat" cmpd="sng">
                <a:solidFill>
                  <a:srgbClr val="B6DCDF">
                    <a:alpha val="100000"/>
                  </a:srgbClr>
                </a:solidFill>
                <a:prstDash val="solid"/>
                <a:miter/>
              </a:ln>
            </p:spPr>
          </p:cxnSp>
          <p:cxnSp>
            <p:nvCxnSpPr>
              <p:cNvPr id="3145745" name=""/>
              <p:cNvCxnSpPr>
                <a:cxnSpLocks/>
              </p:cNvCxnSpPr>
              <p:nvPr/>
            </p:nvCxnSpPr>
            <p:spPr>
              <a:xfrm rot="0" flipV="1">
                <a:off x="4303713" y="2209800"/>
                <a:ext cx="0" cy="381000"/>
              </a:xfrm>
              <a:prstGeom prst="straightConnector1"/>
              <a:noFill/>
              <a:ln w="9525" cap="flat" cmpd="sng">
                <a:solidFill>
                  <a:srgbClr val="B6DCDF">
                    <a:alpha val="100000"/>
                  </a:srgbClr>
                </a:solidFill>
                <a:prstDash val="solid"/>
                <a:miter/>
                <a:tailEnd type="arrow" w="med" len="med"/>
              </a:ln>
            </p:spPr>
          </p:cxnSp>
          <p:cxnSp>
            <p:nvCxnSpPr>
              <p:cNvPr id="3145746" name=""/>
              <p:cNvCxnSpPr>
                <a:cxnSpLocks/>
              </p:cNvCxnSpPr>
              <p:nvPr/>
            </p:nvCxnSpPr>
            <p:spPr>
              <a:xfrm rot="0">
                <a:off x="2362200" y="3068638"/>
                <a:ext cx="381000" cy="0"/>
              </a:xfrm>
              <a:prstGeom prst="straightConnector1"/>
              <a:noFill/>
              <a:ln w="9525" cap="flat" cmpd="sng">
                <a:solidFill>
                  <a:srgbClr val="B6DCDF">
                    <a:alpha val="100000"/>
                  </a:srgbClr>
                </a:solidFill>
                <a:prstDash val="solid"/>
                <a:miter/>
                <a:tailEnd type="arrow" w="med" len="med"/>
              </a:ln>
            </p:spPr>
          </p:cxnSp>
          <p:cxnSp>
            <p:nvCxnSpPr>
              <p:cNvPr id="3145747" name=""/>
              <p:cNvCxnSpPr>
                <a:cxnSpLocks/>
              </p:cNvCxnSpPr>
              <p:nvPr/>
            </p:nvCxnSpPr>
            <p:spPr>
              <a:xfrm rot="0" flipH="1">
                <a:off x="6019800" y="3181350"/>
                <a:ext cx="228600" cy="0"/>
              </a:xfrm>
              <a:prstGeom prst="straightConnector1"/>
              <a:noFill/>
              <a:ln w="9525" cap="flat" cmpd="sng">
                <a:solidFill>
                  <a:srgbClr val="B6DCDF">
                    <a:alpha val="100000"/>
                  </a:srgbClr>
                </a:solidFill>
                <a:prstDash val="solid"/>
                <a:miter/>
                <a:tailEnd type="arrow" w="med" len="med"/>
              </a:ln>
            </p:spPr>
          </p:cxnSp>
          <p:cxnSp>
            <p:nvCxnSpPr>
              <p:cNvPr id="3145748" name=""/>
              <p:cNvCxnSpPr>
                <a:cxnSpLocks/>
              </p:cNvCxnSpPr>
              <p:nvPr/>
            </p:nvCxnSpPr>
            <p:spPr>
              <a:xfrm rot="0">
                <a:off x="5105400" y="3181350"/>
                <a:ext cx="381000" cy="0"/>
              </a:xfrm>
              <a:prstGeom prst="straightConnector1"/>
              <a:noFill/>
              <a:ln w="9525" cap="flat" cmpd="sng">
                <a:solidFill>
                  <a:srgbClr val="B6DCDF">
                    <a:alpha val="100000"/>
                  </a:srgbClr>
                </a:solidFill>
                <a:prstDash val="solid"/>
                <a:miter/>
                <a:tailEnd type="arrow" w="med" len="med"/>
              </a:ln>
            </p:spPr>
          </p:cxnSp>
          <p:cxnSp>
            <p:nvCxnSpPr>
              <p:cNvPr id="3145749" name=""/>
              <p:cNvCxnSpPr>
                <a:cxnSpLocks/>
              </p:cNvCxnSpPr>
              <p:nvPr/>
            </p:nvCxnSpPr>
            <p:spPr>
              <a:xfrm rot="0">
                <a:off x="4305300" y="1524000"/>
                <a:ext cx="0" cy="304800"/>
              </a:xfrm>
              <a:prstGeom prst="straightConnector1"/>
              <a:noFill/>
              <a:ln w="9525" cap="flat" cmpd="sng">
                <a:solidFill>
                  <a:srgbClr val="B6DCDF">
                    <a:alpha val="100000"/>
                  </a:srgbClr>
                </a:solidFill>
                <a:prstDash val="solid"/>
                <a:miter/>
                <a:tailEnd type="arrow" w="med" len="med"/>
              </a:ln>
            </p:spPr>
          </p:cxnSp>
          <p:sp>
            <p:nvSpPr>
              <p:cNvPr id="1048648" name=""/>
              <p:cNvSpPr txBox="1"/>
              <p:nvPr/>
            </p:nvSpPr>
            <p:spPr>
              <a:xfrm rot="0">
                <a:off x="4572000" y="2133600"/>
                <a:ext cx="609600" cy="5334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P</a:t>
                </a:r>
              </a:p>
            </p:txBody>
          </p:sp>
          <p:sp>
            <p:nvSpPr>
              <p:cNvPr id="1048649" name=""/>
              <p:cNvSpPr txBox="1"/>
              <p:nvPr/>
            </p:nvSpPr>
            <p:spPr>
              <a:xfrm rot="0">
                <a:off x="1371600" y="2819400"/>
                <a:ext cx="609600" cy="5334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S</a:t>
                </a:r>
              </a:p>
            </p:txBody>
          </p:sp>
          <p:sp>
            <p:nvSpPr>
              <p:cNvPr id="1048650" name=""/>
              <p:cNvSpPr txBox="1"/>
              <p:nvPr/>
            </p:nvSpPr>
            <p:spPr>
              <a:xfrm rot="0">
                <a:off x="4038600" y="4648200"/>
                <a:ext cx="609600" cy="5334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T</a:t>
                </a:r>
              </a:p>
            </p:txBody>
          </p:sp>
          <p:sp>
            <p:nvSpPr>
              <p:cNvPr id="1048651" name=""/>
              <p:cNvSpPr txBox="1"/>
              <p:nvPr/>
            </p:nvSpPr>
            <p:spPr>
              <a:xfrm rot="0">
                <a:off x="4953000" y="3505200"/>
                <a:ext cx="1371600" cy="5334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Beam I</a:t>
                </a:r>
              </a:p>
            </p:txBody>
          </p:sp>
          <p:sp>
            <p:nvSpPr>
              <p:cNvPr id="1048652" name=""/>
              <p:cNvSpPr txBox="1"/>
              <p:nvPr/>
            </p:nvSpPr>
            <p:spPr>
              <a:xfrm rot="0">
                <a:off x="2895600" y="1600200"/>
                <a:ext cx="1371600" cy="5334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Beam II</a:t>
                </a:r>
              </a:p>
            </p:txBody>
          </p:sp>
          <p:cxnSp>
            <p:nvCxnSpPr>
              <p:cNvPr id="3145750" name=""/>
              <p:cNvCxnSpPr>
                <a:cxnSpLocks/>
              </p:cNvCxnSpPr>
              <p:nvPr/>
            </p:nvCxnSpPr>
            <p:spPr>
              <a:xfrm rot="0" flipV="1">
                <a:off x="3886200" y="2590800"/>
                <a:ext cx="838200" cy="1143000"/>
              </a:xfrm>
              <a:prstGeom prst="line"/>
              <a:noFill/>
              <a:ln w="9525" cap="flat" cmpd="sng">
                <a:solidFill>
                  <a:srgbClr val="B6DCDF">
                    <a:alpha val="100000"/>
                  </a:srgbClr>
                </a:solidFill>
                <a:prstDash val="lgDash"/>
                <a:miter/>
              </a:ln>
            </p:spPr>
          </p:cxnSp>
        </p:grpSp>
      </p:grpSp>
    </p:spTree>
  </p:cSld>
  <p:clrMapOvr>
    <a:masterClrMapping/>
  </p:clrMapOvr>
  <p:transition xmlns:p14="http://schemas.microsoft.com/office/powerpoint/2010/main" spd="fast" advClick="1">
    <p:cut thruBlk="0"/>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45"/>
                                        </p:tgtEl>
                                        <p:attrNameLst>
                                          <p:attrName>style.visibility</p:attrName>
                                        </p:attrNameLst>
                                      </p:cBhvr>
                                      <p:to>
                                        <p:strVal val="visible"/>
                                      </p:to>
                                    </p:set>
                                    <p:animEffect transition="in" filter="blinds(horizontal)">
                                      <p:cBhvr>
                                        <p:cTn dur="500" id="7"/>
                                        <p:tgtEl>
                                          <p:spTgt spid="1048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5" grpId="0" uiExpand="0" build="whole"/>
    </p:bldLst>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76" name=""/>
        <p:cNvGrpSpPr/>
        <p:nvPr/>
      </p:nvGrpSpPr>
      <p:grpSpPr>
        <a:xfrm rot="0">
          <a:off x="0" y="0"/>
          <a:ext cx="0" cy="0"/>
          <a:chOff x="0" y="0"/>
          <a:chExt cx="0" cy="0"/>
        </a:xfrm>
      </p:grpSpPr>
      <p:sp>
        <p:nvSpPr>
          <p:cNvPr id="1048653" name=""/>
          <p:cNvSpPr txBox="1"/>
          <p:nvPr/>
        </p:nvSpPr>
        <p:spPr>
          <a:xfrm rot="0">
            <a:off x="-304800" y="3276600"/>
            <a:ext cx="9525000" cy="6096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indent="-342900" latinLnBrk="1" lvl="0" marL="342900">
              <a:spcBef>
                <a:spcPct val="20000"/>
              </a:spcBef>
            </a:pPr>
            <a:r>
              <a:rPr altLang="en-US" sz="2400" lang="zh-CN"/>
              <a:t>     In time t</a:t>
            </a:r>
            <a:r>
              <a:rPr baseline="-25000" sz="2400"/>
              <a:t>2</a:t>
            </a:r>
            <a:r>
              <a:rPr baseline="30000" sz="2400"/>
              <a:t>’</a:t>
            </a:r>
            <a:r>
              <a:rPr baseline="-25000" sz="2400"/>
              <a:t> </a:t>
            </a:r>
            <a:r>
              <a:rPr sz="2400"/>
              <a:t>the mirror M</a:t>
            </a:r>
            <a:r>
              <a:rPr baseline="-25000" sz="2400"/>
              <a:t>1 </a:t>
            </a:r>
            <a:r>
              <a:rPr sz="2400"/>
              <a:t>shifts to M</a:t>
            </a:r>
            <a:r>
              <a:rPr baseline="-25000" sz="2400"/>
              <a:t>1</a:t>
            </a:r>
            <a:r>
              <a:rPr baseline="30000" sz="2400"/>
              <a:t>’</a:t>
            </a:r>
            <a:r>
              <a:rPr baseline="-25000" sz="2400"/>
              <a:t> </a:t>
            </a:r>
            <a:r>
              <a:rPr sz="2400"/>
              <a:t>and travels a distance vt</a:t>
            </a:r>
            <a:r>
              <a:rPr baseline="-25000" sz="2400"/>
              <a:t>2</a:t>
            </a:r>
            <a:r>
              <a:rPr baseline="30000" sz="2400"/>
              <a:t>’</a:t>
            </a:r>
            <a:r>
              <a:rPr baseline="-25000" sz="2400"/>
              <a:t> </a:t>
            </a:r>
          </a:p>
          <a:p>
            <a:pPr eaLnBrk="1" hangingPunct="1" indent="-342900" latinLnBrk="1" lvl="0" marL="342900">
              <a:spcBef>
                <a:spcPct val="20000"/>
              </a:spcBef>
            </a:pPr>
            <a:r>
              <a:rPr baseline="-25000" sz="2400"/>
              <a:t>			</a:t>
            </a:r>
          </a:p>
        </p:txBody>
      </p:sp>
      <p:grpSp>
        <p:nvGrpSpPr>
          <p:cNvPr id="77" name=""/>
          <p:cNvGrpSpPr/>
          <p:nvPr/>
        </p:nvGrpSpPr>
        <p:grpSpPr>
          <a:xfrm rot="0">
            <a:off x="2209800" y="152400"/>
            <a:ext cx="4648200" cy="3048000"/>
            <a:chOff x="2209800" y="152400"/>
            <a:chExt cx="4648200" cy="3048000"/>
          </a:xfrm>
        </p:grpSpPr>
        <p:sp>
          <p:nvSpPr>
            <p:cNvPr id="1048654" name=""/>
            <p:cNvSpPr txBox="1"/>
            <p:nvPr/>
          </p:nvSpPr>
          <p:spPr>
            <a:xfrm rot="0">
              <a:off x="2514600" y="152400"/>
              <a:ext cx="609600" cy="5334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M</a:t>
              </a:r>
              <a:r>
                <a:rPr baseline="-25000" b="1" sz="2400">
                  <a:solidFill>
                    <a:schemeClr val="lt2"/>
                  </a:solidFill>
                </a:rPr>
                <a:t>1</a:t>
              </a:r>
            </a:p>
          </p:txBody>
        </p:sp>
        <p:sp>
          <p:nvSpPr>
            <p:cNvPr id="1048655" name=""/>
            <p:cNvSpPr txBox="1"/>
            <p:nvPr/>
          </p:nvSpPr>
          <p:spPr>
            <a:xfrm rot="0">
              <a:off x="4343400" y="228600"/>
              <a:ext cx="762000" cy="5334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M</a:t>
              </a:r>
              <a:r>
                <a:rPr baseline="-25000" b="1" sz="2400">
                  <a:solidFill>
                    <a:schemeClr val="lt2"/>
                  </a:solidFill>
                </a:rPr>
                <a:t>1</a:t>
              </a:r>
              <a:r>
                <a:rPr b="1" sz="2400">
                  <a:solidFill>
                    <a:schemeClr val="lt2"/>
                  </a:solidFill>
                </a:rPr>
                <a:t>’</a:t>
              </a:r>
            </a:p>
          </p:txBody>
        </p:sp>
        <p:grpSp>
          <p:nvGrpSpPr>
            <p:cNvPr id="78" name=""/>
            <p:cNvGrpSpPr/>
            <p:nvPr/>
          </p:nvGrpSpPr>
          <p:grpSpPr>
            <a:xfrm rot="0">
              <a:off x="2209800" y="685800"/>
              <a:ext cx="4648200" cy="2514600"/>
              <a:chOff x="2209800" y="685800"/>
              <a:chExt cx="4648200" cy="2514600"/>
            </a:xfrm>
          </p:grpSpPr>
          <p:grpSp>
            <p:nvGrpSpPr>
              <p:cNvPr id="79" name=""/>
              <p:cNvGrpSpPr/>
              <p:nvPr/>
            </p:nvGrpSpPr>
            <p:grpSpPr>
              <a:xfrm rot="0">
                <a:off x="2438400" y="1828800"/>
                <a:ext cx="914400" cy="1295400"/>
                <a:chOff x="4800600" y="2590800"/>
                <a:chExt cx="914400" cy="1295400"/>
              </a:xfrm>
            </p:grpSpPr>
            <p:cxnSp>
              <p:nvCxnSpPr>
                <p:cNvPr id="3145751" name=""/>
                <p:cNvCxnSpPr>
                  <a:cxnSpLocks/>
                </p:cNvCxnSpPr>
                <p:nvPr/>
              </p:nvCxnSpPr>
              <p:spPr>
                <a:xfrm rot="0" flipV="1">
                  <a:off x="4800600" y="2590800"/>
                  <a:ext cx="838200" cy="1143000"/>
                </a:xfrm>
                <a:prstGeom prst="line"/>
                <a:noFill/>
                <a:ln w="9525" cap="flat" cmpd="sng">
                  <a:solidFill>
                    <a:srgbClr val="B6DCDF">
                      <a:alpha val="100000"/>
                    </a:srgbClr>
                  </a:solidFill>
                  <a:prstDash val="solid"/>
                  <a:miter/>
                </a:ln>
              </p:spPr>
            </p:cxnSp>
            <p:cxnSp>
              <p:nvCxnSpPr>
                <p:cNvPr id="3145752" name=""/>
                <p:cNvCxnSpPr>
                  <a:cxnSpLocks/>
                </p:cNvCxnSpPr>
                <p:nvPr/>
              </p:nvCxnSpPr>
              <p:spPr>
                <a:xfrm rot="0" flipV="1">
                  <a:off x="4876800" y="2743200"/>
                  <a:ext cx="838200" cy="1143000"/>
                </a:xfrm>
                <a:prstGeom prst="line"/>
                <a:noFill/>
                <a:ln w="9525" cap="flat" cmpd="sng">
                  <a:solidFill>
                    <a:srgbClr val="B6DCDF">
                      <a:alpha val="100000"/>
                    </a:srgbClr>
                  </a:solidFill>
                  <a:prstDash val="solid"/>
                  <a:miter/>
                </a:ln>
              </p:spPr>
            </p:cxnSp>
            <p:cxnSp>
              <p:nvCxnSpPr>
                <p:cNvPr id="3145753" name=""/>
                <p:cNvCxnSpPr>
                  <a:cxnSpLocks/>
                </p:cNvCxnSpPr>
                <p:nvPr/>
              </p:nvCxnSpPr>
              <p:spPr>
                <a:xfrm rot="0">
                  <a:off x="4800600" y="3733800"/>
                  <a:ext cx="76200" cy="152400"/>
                </a:xfrm>
                <a:prstGeom prst="line"/>
                <a:noFill/>
                <a:ln w="9525" cap="flat" cmpd="sng">
                  <a:solidFill>
                    <a:srgbClr val="B6DCDF">
                      <a:alpha val="100000"/>
                    </a:srgbClr>
                  </a:solidFill>
                  <a:prstDash val="solid"/>
                  <a:miter/>
                </a:ln>
              </p:spPr>
            </p:cxnSp>
            <p:cxnSp>
              <p:nvCxnSpPr>
                <p:cNvPr id="3145754" name=""/>
                <p:cNvCxnSpPr>
                  <a:cxnSpLocks/>
                </p:cNvCxnSpPr>
                <p:nvPr/>
              </p:nvCxnSpPr>
              <p:spPr>
                <a:xfrm rot="0">
                  <a:off x="5638800" y="2590800"/>
                  <a:ext cx="76200" cy="152400"/>
                </a:xfrm>
                <a:prstGeom prst="line"/>
                <a:noFill/>
                <a:ln w="9525" cap="flat" cmpd="sng">
                  <a:solidFill>
                    <a:srgbClr val="B6DCDF">
                      <a:alpha val="100000"/>
                    </a:srgbClr>
                  </a:solidFill>
                  <a:prstDash val="solid"/>
                  <a:miter/>
                </a:ln>
              </p:spPr>
            </p:cxnSp>
          </p:grpSp>
          <p:grpSp>
            <p:nvGrpSpPr>
              <p:cNvPr id="80" name=""/>
              <p:cNvGrpSpPr/>
              <p:nvPr/>
            </p:nvGrpSpPr>
            <p:grpSpPr>
              <a:xfrm rot="0">
                <a:off x="5791200" y="1905000"/>
                <a:ext cx="914400" cy="1295400"/>
                <a:chOff x="4800600" y="2590800"/>
                <a:chExt cx="914400" cy="1295400"/>
              </a:xfrm>
            </p:grpSpPr>
            <p:cxnSp>
              <p:nvCxnSpPr>
                <p:cNvPr id="3145755" name=""/>
                <p:cNvCxnSpPr>
                  <a:cxnSpLocks/>
                </p:cNvCxnSpPr>
                <p:nvPr/>
              </p:nvCxnSpPr>
              <p:spPr>
                <a:xfrm rot="0" flipV="1">
                  <a:off x="4800600" y="2590800"/>
                  <a:ext cx="838200" cy="1143000"/>
                </a:xfrm>
                <a:prstGeom prst="line"/>
                <a:noFill/>
                <a:ln w="9525" cap="flat" cmpd="sng">
                  <a:solidFill>
                    <a:srgbClr val="B6DCDF">
                      <a:alpha val="100000"/>
                    </a:srgbClr>
                  </a:solidFill>
                  <a:prstDash val="solid"/>
                  <a:miter/>
                </a:ln>
              </p:spPr>
            </p:cxnSp>
            <p:cxnSp>
              <p:nvCxnSpPr>
                <p:cNvPr id="3145756" name=""/>
                <p:cNvCxnSpPr>
                  <a:cxnSpLocks/>
                </p:cNvCxnSpPr>
                <p:nvPr/>
              </p:nvCxnSpPr>
              <p:spPr>
                <a:xfrm rot="0" flipV="1">
                  <a:off x="4876800" y="2743200"/>
                  <a:ext cx="838200" cy="1143000"/>
                </a:xfrm>
                <a:prstGeom prst="line"/>
                <a:noFill/>
                <a:ln w="9525" cap="flat" cmpd="sng">
                  <a:solidFill>
                    <a:srgbClr val="B6DCDF">
                      <a:alpha val="100000"/>
                    </a:srgbClr>
                  </a:solidFill>
                  <a:prstDash val="solid"/>
                  <a:miter/>
                </a:ln>
              </p:spPr>
            </p:cxnSp>
            <p:cxnSp>
              <p:nvCxnSpPr>
                <p:cNvPr id="3145757" name=""/>
                <p:cNvCxnSpPr>
                  <a:cxnSpLocks/>
                </p:cNvCxnSpPr>
                <p:nvPr/>
              </p:nvCxnSpPr>
              <p:spPr>
                <a:xfrm rot="0">
                  <a:off x="4800600" y="3733800"/>
                  <a:ext cx="76200" cy="152400"/>
                </a:xfrm>
                <a:prstGeom prst="line"/>
                <a:noFill/>
                <a:ln w="9525" cap="flat" cmpd="sng">
                  <a:solidFill>
                    <a:srgbClr val="B6DCDF">
                      <a:alpha val="100000"/>
                    </a:srgbClr>
                  </a:solidFill>
                  <a:prstDash val="solid"/>
                  <a:miter/>
                </a:ln>
              </p:spPr>
            </p:cxnSp>
            <p:cxnSp>
              <p:nvCxnSpPr>
                <p:cNvPr id="3145758" name=""/>
                <p:cNvCxnSpPr>
                  <a:cxnSpLocks/>
                </p:cNvCxnSpPr>
                <p:nvPr/>
              </p:nvCxnSpPr>
              <p:spPr>
                <a:xfrm rot="0">
                  <a:off x="5638800" y="2590800"/>
                  <a:ext cx="76200" cy="152400"/>
                </a:xfrm>
                <a:prstGeom prst="line"/>
                <a:noFill/>
                <a:ln w="9525" cap="flat" cmpd="sng">
                  <a:solidFill>
                    <a:srgbClr val="B6DCDF">
                      <a:alpha val="100000"/>
                    </a:srgbClr>
                  </a:solidFill>
                  <a:prstDash val="solid"/>
                  <a:miter/>
                </a:ln>
              </p:spPr>
            </p:cxnSp>
          </p:grpSp>
          <p:cxnSp>
            <p:nvCxnSpPr>
              <p:cNvPr id="3145759" name=""/>
              <p:cNvCxnSpPr>
                <a:cxnSpLocks/>
              </p:cNvCxnSpPr>
              <p:nvPr/>
            </p:nvCxnSpPr>
            <p:spPr>
              <a:xfrm rot="0">
                <a:off x="4038600" y="762000"/>
                <a:ext cx="1295400" cy="0"/>
              </a:xfrm>
              <a:prstGeom prst="line"/>
              <a:noFill/>
              <a:ln w="9525" cap="flat" cmpd="sng">
                <a:solidFill>
                  <a:srgbClr val="B6DCDF">
                    <a:alpha val="100000"/>
                  </a:srgbClr>
                </a:solidFill>
                <a:prstDash val="solid"/>
                <a:miter/>
              </a:ln>
            </p:spPr>
          </p:cxnSp>
          <p:cxnSp>
            <p:nvCxnSpPr>
              <p:cNvPr id="3145760" name=""/>
              <p:cNvCxnSpPr>
                <a:cxnSpLocks/>
              </p:cNvCxnSpPr>
              <p:nvPr/>
            </p:nvCxnSpPr>
            <p:spPr>
              <a:xfrm rot="0">
                <a:off x="2209800" y="762000"/>
                <a:ext cx="1295400" cy="0"/>
              </a:xfrm>
              <a:prstGeom prst="line"/>
              <a:noFill/>
              <a:ln w="9525" cap="flat" cmpd="sng">
                <a:solidFill>
                  <a:srgbClr val="B6DCDF">
                    <a:alpha val="100000"/>
                  </a:srgbClr>
                </a:solidFill>
                <a:prstDash val="solid"/>
                <a:miter/>
              </a:ln>
            </p:spPr>
          </p:cxnSp>
          <p:cxnSp>
            <p:nvCxnSpPr>
              <p:cNvPr id="3145761" name=""/>
              <p:cNvCxnSpPr>
                <a:cxnSpLocks/>
              </p:cNvCxnSpPr>
              <p:nvPr/>
            </p:nvCxnSpPr>
            <p:spPr>
              <a:xfrm rot="0">
                <a:off x="2819400" y="762000"/>
                <a:ext cx="0" cy="1828800"/>
              </a:xfrm>
              <a:prstGeom prst="line"/>
              <a:noFill/>
              <a:ln w="9525" cap="flat" cmpd="sng">
                <a:solidFill>
                  <a:srgbClr val="B6DCDF">
                    <a:alpha val="100000"/>
                  </a:srgbClr>
                </a:solidFill>
                <a:prstDash val="lgDash"/>
                <a:miter/>
              </a:ln>
            </p:spPr>
          </p:cxnSp>
          <p:cxnSp>
            <p:nvCxnSpPr>
              <p:cNvPr id="3145762" name=""/>
              <p:cNvCxnSpPr>
                <a:cxnSpLocks/>
              </p:cNvCxnSpPr>
              <p:nvPr/>
            </p:nvCxnSpPr>
            <p:spPr>
              <a:xfrm rot="0">
                <a:off x="4648200" y="762000"/>
                <a:ext cx="0" cy="1828800"/>
              </a:xfrm>
              <a:prstGeom prst="line"/>
              <a:noFill/>
              <a:ln w="9525" cap="flat" cmpd="sng">
                <a:solidFill>
                  <a:srgbClr val="B6DCDF">
                    <a:alpha val="100000"/>
                  </a:srgbClr>
                </a:solidFill>
                <a:prstDash val="lgDash"/>
                <a:miter/>
              </a:ln>
            </p:spPr>
          </p:cxnSp>
          <p:cxnSp>
            <p:nvCxnSpPr>
              <p:cNvPr id="3145763" name=""/>
              <p:cNvCxnSpPr>
                <a:cxnSpLocks/>
              </p:cNvCxnSpPr>
              <p:nvPr/>
            </p:nvCxnSpPr>
            <p:spPr>
              <a:xfrm rot="0">
                <a:off x="2800350" y="2571750"/>
                <a:ext cx="3448050" cy="19050"/>
              </a:xfrm>
              <a:prstGeom prst="line"/>
              <a:noFill/>
              <a:ln w="9525" cap="flat" cmpd="sng">
                <a:solidFill>
                  <a:srgbClr val="B6DCDF">
                    <a:alpha val="100000"/>
                  </a:srgbClr>
                </a:solidFill>
                <a:prstDash val="solid"/>
                <a:miter/>
              </a:ln>
            </p:spPr>
          </p:cxnSp>
          <p:cxnSp>
            <p:nvCxnSpPr>
              <p:cNvPr id="3145764" name=""/>
              <p:cNvCxnSpPr>
                <a:cxnSpLocks/>
              </p:cNvCxnSpPr>
              <p:nvPr/>
            </p:nvCxnSpPr>
            <p:spPr>
              <a:xfrm rot="0">
                <a:off x="4648200" y="762000"/>
                <a:ext cx="1600200" cy="1828800"/>
              </a:xfrm>
              <a:prstGeom prst="line"/>
              <a:noFill/>
              <a:ln w="9525" cap="flat" cmpd="sng">
                <a:solidFill>
                  <a:srgbClr val="B6DCDF">
                    <a:alpha val="100000"/>
                  </a:srgbClr>
                </a:solidFill>
                <a:prstDash val="lgDashDot"/>
                <a:miter/>
              </a:ln>
            </p:spPr>
          </p:cxnSp>
          <p:cxnSp>
            <p:nvCxnSpPr>
              <p:cNvPr id="3145765" name=""/>
              <p:cNvCxnSpPr>
                <a:cxnSpLocks/>
              </p:cNvCxnSpPr>
              <p:nvPr/>
            </p:nvCxnSpPr>
            <p:spPr>
              <a:xfrm rot="0" flipH="1">
                <a:off x="2819400" y="762000"/>
                <a:ext cx="1828800" cy="1828800"/>
              </a:xfrm>
              <a:prstGeom prst="line"/>
              <a:noFill/>
              <a:ln w="9525" cap="flat" cmpd="sng">
                <a:solidFill>
                  <a:srgbClr val="B6DCDF">
                    <a:alpha val="100000"/>
                  </a:srgbClr>
                </a:solidFill>
                <a:prstDash val="lgDashDot"/>
                <a:miter/>
              </a:ln>
            </p:spPr>
          </p:cxnSp>
          <p:sp>
            <p:nvSpPr>
              <p:cNvPr id="1048656" name=""/>
              <p:cNvSpPr txBox="1"/>
              <p:nvPr/>
            </p:nvSpPr>
            <p:spPr>
              <a:xfrm rot="0">
                <a:off x="2286000" y="2286000"/>
                <a:ext cx="609600" cy="5334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P</a:t>
                </a:r>
              </a:p>
            </p:txBody>
          </p:sp>
          <p:sp>
            <p:nvSpPr>
              <p:cNvPr id="1048657" name=""/>
              <p:cNvSpPr txBox="1"/>
              <p:nvPr/>
            </p:nvSpPr>
            <p:spPr>
              <a:xfrm rot="0">
                <a:off x="2362200" y="685800"/>
                <a:ext cx="609600" cy="5334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B</a:t>
                </a:r>
              </a:p>
            </p:txBody>
          </p:sp>
          <p:sp>
            <p:nvSpPr>
              <p:cNvPr id="1048658" name=""/>
              <p:cNvSpPr txBox="1"/>
              <p:nvPr/>
            </p:nvSpPr>
            <p:spPr>
              <a:xfrm rot="0">
                <a:off x="6248400" y="2438400"/>
                <a:ext cx="609600" cy="5334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P’</a:t>
                </a:r>
              </a:p>
            </p:txBody>
          </p:sp>
          <p:sp>
            <p:nvSpPr>
              <p:cNvPr id="1048659" name=""/>
              <p:cNvSpPr txBox="1"/>
              <p:nvPr/>
            </p:nvSpPr>
            <p:spPr>
              <a:xfrm rot="0">
                <a:off x="3886200" y="762000"/>
                <a:ext cx="609600" cy="5334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solidFill>
                      <a:schemeClr val="lt2"/>
                    </a:solidFill>
                  </a:rPr>
                  <a:t>B’</a:t>
                </a:r>
              </a:p>
            </p:txBody>
          </p:sp>
        </p:grpSp>
      </p:grpSp>
      <p:sp>
        <p:nvSpPr>
          <p:cNvPr id="1048660" name=""/>
          <p:cNvSpPr/>
          <p:nvPr/>
        </p:nvSpPr>
        <p:spPr>
          <a:xfrm rot="0">
            <a:off x="561975" y="4191000"/>
            <a:ext cx="4848225" cy="369887"/>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r>
              <a:rPr altLang="en-US" sz="1800" lang="en-US">
                <a:ea typeface="Arial" pitchFamily="0" charset="0"/>
              </a:rPr>
              <a:t>.</a:t>
            </a:r>
          </a:p>
        </p:txBody>
      </p:sp>
      <p:sp>
        <p:nvSpPr>
          <p:cNvPr id="1048661" name=""/>
          <p:cNvSpPr/>
          <p:nvPr/>
        </p:nvSpPr>
        <p:spPr>
          <a:xfrm rot="0">
            <a:off x="1262062" y="4178300"/>
            <a:ext cx="5659437" cy="3170237"/>
          </a:xfrm>
          <a:prstGeom prst="rect"/>
          <a:noFill/>
          <a:ln>
            <a:noFill/>
          </a:ln>
        </p:spPr>
        <p:txBody>
          <a:bodyPr bIns="45720" lIns="91440" rIns="91440" tIns="45720" wrap="none">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r>
              <a:rPr altLang="en-US" sz="2400" lang="zh-CN">
                <a:ea typeface="Arial" pitchFamily="0" charset="0"/>
              </a:rPr>
              <a:t>Δ</a:t>
            </a:r>
            <a:r>
              <a:rPr altLang="en-US" sz="2400" lang="en-US">
                <a:ea typeface="Arial" pitchFamily="0" charset="0"/>
              </a:rPr>
              <a:t>T= 2 L v</a:t>
            </a:r>
            <a:r>
              <a:rPr altLang="en-US" baseline="30000" sz="2400" lang="zh-CN">
                <a:ea typeface="Arial" pitchFamily="0" charset="0"/>
              </a:rPr>
              <a:t>2 </a:t>
            </a:r>
            <a:r>
              <a:rPr altLang="en-US" sz="2400" lang="en-US">
                <a:ea typeface="Arial" pitchFamily="0" charset="0"/>
              </a:rPr>
              <a:t>/ c</a:t>
            </a:r>
            <a:r>
              <a:rPr altLang="en-US" baseline="30000" sz="2400" lang="zh-CN">
                <a:ea typeface="Arial" pitchFamily="0" charset="0"/>
              </a:rPr>
              <a:t>3		</a:t>
            </a:r>
          </a:p>
          <a:p>
            <a:pPr eaLnBrk="1" hangingPunct="1" indent="0" latinLnBrk="1" lvl="0" marL="0">
              <a:spcBef>
                <a:spcPct val="0"/>
              </a:spcBef>
              <a:buFontTx/>
              <a:buNone/>
            </a:pPr>
            <a:endParaRPr altLang="en-US" baseline="30000" sz="2400" lang="zh-CN">
              <a:ea typeface="Arial" pitchFamily="0" charset="0"/>
            </a:endParaRPr>
          </a:p>
          <a:p>
            <a:pPr eaLnBrk="1" hangingPunct="1" indent="0" latinLnBrk="1" lvl="0" marL="0">
              <a:spcBef>
                <a:spcPct val="0"/>
              </a:spcBef>
              <a:buFontTx/>
              <a:buNone/>
            </a:pPr>
            <a:r>
              <a:rPr altLang="en-US" sz="2400" lang="en-US">
                <a:ea typeface="Arial" pitchFamily="0" charset="0"/>
              </a:rPr>
              <a:t>Path difference=2 Lv</a:t>
            </a:r>
            <a:r>
              <a:rPr baseline="30000" sz="2400">
                <a:ea typeface="Arial" pitchFamily="0" charset="0"/>
              </a:rPr>
              <a:t>2 </a:t>
            </a:r>
            <a:r>
              <a:rPr sz="2400">
                <a:ea typeface="Arial" pitchFamily="0" charset="0"/>
              </a:rPr>
              <a:t>/ c</a:t>
            </a:r>
            <a:r>
              <a:rPr baseline="30000" sz="2400">
                <a:ea typeface="Arial" pitchFamily="0" charset="0"/>
              </a:rPr>
              <a:t>2</a:t>
            </a:r>
          </a:p>
          <a:p>
            <a:pPr eaLnBrk="1" hangingPunct="1" indent="0" latinLnBrk="1" lvl="0" marL="0">
              <a:spcBef>
                <a:spcPct val="0"/>
              </a:spcBef>
              <a:buFontTx/>
              <a:buNone/>
            </a:pPr>
            <a:endParaRPr baseline="30000" sz="2400">
              <a:ea typeface="Arial" pitchFamily="0" charset="0"/>
            </a:endParaRPr>
          </a:p>
          <a:p>
            <a:pPr eaLnBrk="1" hangingPunct="1" indent="0" latinLnBrk="1" lvl="0" marL="0">
              <a:spcBef>
                <a:spcPct val="0"/>
              </a:spcBef>
              <a:buFontTx/>
              <a:buNone/>
            </a:pPr>
            <a:r>
              <a:rPr sz="2400">
                <a:ea typeface="Arial" pitchFamily="0" charset="0"/>
              </a:rPr>
              <a:t>N = Path difference / λ</a:t>
            </a:r>
          </a:p>
          <a:p>
            <a:pPr eaLnBrk="1" hangingPunct="1" indent="0" latinLnBrk="1" lvl="0" marL="0">
              <a:spcBef>
                <a:spcPct val="0"/>
              </a:spcBef>
              <a:buFontTx/>
              <a:buNone/>
            </a:pPr>
            <a:r>
              <a:rPr sz="2400">
                <a:ea typeface="Arial" pitchFamily="0" charset="0"/>
              </a:rPr>
              <a:t> </a:t>
            </a:r>
          </a:p>
          <a:p>
            <a:pPr eaLnBrk="1" hangingPunct="1" indent="0" latinLnBrk="1" lvl="0" marL="0">
              <a:spcBef>
                <a:spcPct val="0"/>
              </a:spcBef>
              <a:buFontTx/>
              <a:buNone/>
            </a:pPr>
            <a:r>
              <a:rPr sz="2400">
                <a:ea typeface="Arial" pitchFamily="0" charset="0"/>
              </a:rPr>
              <a:t>N = 2 Lv</a:t>
            </a:r>
            <a:r>
              <a:rPr baseline="30000" sz="2400">
                <a:ea typeface="Arial" pitchFamily="0" charset="0"/>
              </a:rPr>
              <a:t>2 </a:t>
            </a:r>
            <a:r>
              <a:rPr sz="2400">
                <a:ea typeface="Arial" pitchFamily="0" charset="0"/>
              </a:rPr>
              <a:t>/ λ c</a:t>
            </a:r>
            <a:r>
              <a:rPr baseline="30000" sz="2400">
                <a:ea typeface="Arial" pitchFamily="0" charset="0"/>
              </a:rPr>
              <a:t>2 </a:t>
            </a:r>
            <a:r>
              <a:rPr sz="2400">
                <a:ea typeface="Arial" pitchFamily="0" charset="0"/>
              </a:rPr>
              <a:t>= 0.37 (theoretical result)</a:t>
            </a:r>
          </a:p>
          <a:p>
            <a:pPr eaLnBrk="1" hangingPunct="1" indent="0" latinLnBrk="1" lvl="0" marL="0">
              <a:spcBef>
                <a:spcPct val="0"/>
              </a:spcBef>
              <a:buFontTx/>
              <a:buNone/>
            </a:pPr>
            <a:endParaRPr sz="2400">
              <a:ea typeface="Arial" pitchFamily="0" charset="0"/>
            </a:endParaRPr>
          </a:p>
          <a:p>
            <a:pPr eaLnBrk="1" hangingPunct="1" indent="0" latinLnBrk="1" lvl="0" marL="0">
              <a:spcBef>
                <a:spcPct val="0"/>
              </a:spcBef>
              <a:buFontTx/>
              <a:buNone/>
            </a:pPr>
            <a:endParaRPr sz="2400">
              <a:ea typeface="Arial" pitchFamily="0"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81" name=""/>
        <p:cNvGrpSpPr/>
        <p:nvPr/>
      </p:nvGrpSpPr>
      <p:grpSpPr>
        <a:xfrm rot="0">
          <a:off x="0" y="0"/>
          <a:ext cx="0" cy="0"/>
          <a:chOff x="0" y="0"/>
          <a:chExt cx="0" cy="0"/>
        </a:xfrm>
      </p:grpSpPr>
      <p:sp>
        <p:nvSpPr>
          <p:cNvPr id="1048662" name=""/>
          <p:cNvSpPr/>
          <p:nvPr>
            <p:ph type="ctrTitle" sz="full" idx="0"/>
          </p:nvPr>
        </p:nvSpPr>
        <p:spPr>
          <a:xfrm rot="0">
            <a:off x="481012" y="228600"/>
            <a:ext cx="8204200" cy="533400"/>
          </a:xfrm>
          <a:prstGeom prst="rect"/>
          <a:noFill/>
          <a:ln>
            <a:noFill/>
          </a:ln>
        </p:spPr>
        <p:txBody>
          <a:bodyPr anchor="ctr" bIns="45720" lIns="91440" rIns="91440" tIns="45720"/>
          <a:lstStyle>
            <a:lvl1pPr algn="ctr">
              <a:defRPr sz="4400"/>
            </a:lvl1pPr>
          </a:lstStyle>
          <a:p>
            <a:pPr lvl="0"/>
            <a:r>
              <a:rPr altLang="en-US" b="1" sz="3200" lang="en-US">
                <a:solidFill>
                  <a:schemeClr val="dk1"/>
                </a:solidFill>
              </a:rPr>
              <a:t>Michelson-Morley Experiment </a:t>
            </a:r>
          </a:p>
        </p:txBody>
      </p:sp>
      <p:sp>
        <p:nvSpPr>
          <p:cNvPr id="1048663" name=""/>
          <p:cNvSpPr txBox="1"/>
          <p:nvPr/>
        </p:nvSpPr>
        <p:spPr>
          <a:xfrm rot="0">
            <a:off x="481012" y="1143000"/>
            <a:ext cx="7948612" cy="83026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sz="2400" lang="en-US">
                <a:ea typeface="Arial" pitchFamily="0" charset="0"/>
              </a:rPr>
              <a:t>If light requires a medium, then its velocity depends on the velocity of the medium.  Velocity vectors add.  </a:t>
            </a:r>
          </a:p>
        </p:txBody>
      </p:sp>
      <p:sp>
        <p:nvSpPr>
          <p:cNvPr id="1048664" name=""/>
          <p:cNvSpPr/>
          <p:nvPr/>
        </p:nvSpPr>
        <p:spPr>
          <a:xfrm rot="0">
            <a:off x="1547812" y="4132262"/>
            <a:ext cx="1277937" cy="0"/>
          </a:xfrm>
          <a:prstGeom prst="line"/>
          <a:noFill/>
          <a:ln w="57150" cap="flat" cmpd="sng">
            <a:solidFill>
              <a:srgbClr val="CC00CC">
                <a:alpha val="100000"/>
              </a:srgbClr>
            </a:solidFill>
            <a:prstDash val="solid"/>
            <a:miter/>
            <a:tailEnd type="triangle" w="med" len="med"/>
          </a:ln>
        </p:spPr>
      </p:sp>
      <p:sp>
        <p:nvSpPr>
          <p:cNvPr id="1048665" name=""/>
          <p:cNvSpPr/>
          <p:nvPr/>
        </p:nvSpPr>
        <p:spPr>
          <a:xfrm rot="0">
            <a:off x="2903537" y="4132262"/>
            <a:ext cx="465137" cy="0"/>
          </a:xfrm>
          <a:prstGeom prst="line"/>
          <a:noFill/>
          <a:ln w="57150" cap="flat" cmpd="sng">
            <a:solidFill>
              <a:srgbClr val="66FFFF">
                <a:alpha val="100000"/>
              </a:srgbClr>
            </a:solidFill>
            <a:prstDash val="solid"/>
            <a:miter/>
            <a:tailEnd type="triangle" w="med" len="med"/>
          </a:ln>
        </p:spPr>
      </p:sp>
      <p:sp>
        <p:nvSpPr>
          <p:cNvPr id="1048666" name=""/>
          <p:cNvSpPr txBox="1"/>
          <p:nvPr/>
        </p:nvSpPr>
        <p:spPr>
          <a:xfrm rot="0">
            <a:off x="1493837" y="2665412"/>
            <a:ext cx="1684337" cy="83026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sz="2400" lang="en-US">
                <a:ea typeface="Arial" pitchFamily="0" charset="0"/>
              </a:rPr>
              <a:t>Parallel velocities</a:t>
            </a:r>
          </a:p>
        </p:txBody>
      </p:sp>
      <p:sp>
        <p:nvSpPr>
          <p:cNvPr id="1048667" name=""/>
          <p:cNvSpPr txBox="1"/>
          <p:nvPr/>
        </p:nvSpPr>
        <p:spPr>
          <a:xfrm rot="0">
            <a:off x="5208587" y="2665412"/>
            <a:ext cx="2235200" cy="83026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sz="2400" lang="en-US">
                <a:ea typeface="Arial" pitchFamily="0" charset="0"/>
              </a:rPr>
              <a:t>Anti-parallel velocities</a:t>
            </a:r>
          </a:p>
        </p:txBody>
      </p:sp>
      <p:sp>
        <p:nvSpPr>
          <p:cNvPr id="1048668" name=""/>
          <p:cNvSpPr/>
          <p:nvPr/>
        </p:nvSpPr>
        <p:spPr>
          <a:xfrm rot="0" flipH="1">
            <a:off x="5764212" y="4376737"/>
            <a:ext cx="1277937" cy="0"/>
          </a:xfrm>
          <a:prstGeom prst="line"/>
          <a:noFill/>
          <a:ln w="57150" cap="flat" cmpd="sng">
            <a:solidFill>
              <a:srgbClr val="CC00CC">
                <a:alpha val="100000"/>
              </a:srgbClr>
            </a:solidFill>
            <a:prstDash val="solid"/>
            <a:miter/>
            <a:tailEnd type="triangle" w="med" len="med"/>
          </a:ln>
        </p:spPr>
      </p:sp>
      <p:sp>
        <p:nvSpPr>
          <p:cNvPr id="1048669" name=""/>
          <p:cNvSpPr/>
          <p:nvPr/>
        </p:nvSpPr>
        <p:spPr>
          <a:xfrm rot="0">
            <a:off x="5829300" y="4130675"/>
            <a:ext cx="465137" cy="0"/>
          </a:xfrm>
          <a:prstGeom prst="line"/>
          <a:noFill/>
          <a:ln w="57150" cap="flat" cmpd="sng">
            <a:solidFill>
              <a:srgbClr val="66FFFF">
                <a:alpha val="100000"/>
              </a:srgbClr>
            </a:solidFill>
            <a:prstDash val="solid"/>
            <a:miter/>
            <a:tailEnd type="triangle" w="med" len="med"/>
          </a:ln>
        </p:spPr>
      </p:sp>
      <p:sp>
        <p:nvSpPr>
          <p:cNvPr id="1048670" name=""/>
          <p:cNvSpPr/>
          <p:nvPr/>
        </p:nvSpPr>
        <p:spPr>
          <a:xfrm rot="0">
            <a:off x="1568450" y="4397375"/>
            <a:ext cx="1800225" cy="0"/>
          </a:xfrm>
          <a:prstGeom prst="line"/>
          <a:noFill/>
          <a:ln w="57150" cap="flat" cmpd="sng">
            <a:solidFill>
              <a:srgbClr val="3366FF">
                <a:alpha val="100000"/>
              </a:srgbClr>
            </a:solidFill>
            <a:prstDash val="solid"/>
            <a:miter/>
            <a:tailEnd type="triangle" w="med" len="med"/>
          </a:ln>
        </p:spPr>
      </p:sp>
      <p:pic>
        <p:nvPicPr>
          <p:cNvPr id="2097152" name=""/>
          <p:cNvPicPr>
            <a:picLocks/>
          </p:cNvPicPr>
          <p:nvPr/>
        </p:nvPicPr>
        <p:blipFill>
          <a:blip xmlns:r="http://schemas.openxmlformats.org/officeDocument/2006/relationships" r:embed="rId1"/>
          <a:srcRect l="0" t="0" r="0" b="0"/>
          <a:stretch>
            <a:fillRect/>
          </a:stretch>
        </p:blipFill>
        <p:spPr>
          <a:xfrm rot="0">
            <a:off x="1676400" y="3429000"/>
            <a:ext cx="735012" cy="633412"/>
          </a:xfrm>
          <a:prstGeom prst="rect"/>
          <a:noFill/>
          <a:ln w="3175" cap="flat" cmpd="sng">
            <a:solidFill>
              <a:srgbClr val="FFFFFF">
                <a:alpha val="100000"/>
              </a:srgbClr>
            </a:solidFill>
            <a:prstDash val="solid"/>
            <a:miter/>
          </a:ln>
        </p:spPr>
      </p:pic>
      <p:pic>
        <p:nvPicPr>
          <p:cNvPr id="2097153" name=""/>
          <p:cNvPicPr>
            <a:picLocks/>
          </p:cNvPicPr>
          <p:nvPr/>
        </p:nvPicPr>
        <p:blipFill>
          <a:blip xmlns:r="http://schemas.openxmlformats.org/officeDocument/2006/relationships" r:embed="rId2"/>
          <a:srcRect l="0" t="0" r="0" b="0"/>
          <a:stretch>
            <a:fillRect/>
          </a:stretch>
        </p:blipFill>
        <p:spPr>
          <a:xfrm rot="0">
            <a:off x="2703512" y="3429000"/>
            <a:ext cx="801687" cy="600075"/>
          </a:xfrm>
          <a:prstGeom prst="rect"/>
          <a:noFill/>
          <a:ln w="3175" cap="flat" cmpd="sng">
            <a:solidFill>
              <a:srgbClr val="FFFFFF">
                <a:alpha val="100000"/>
              </a:srgbClr>
            </a:solidFill>
            <a:prstDash val="solid"/>
            <a:miter/>
          </a:ln>
        </p:spPr>
      </p:pic>
      <p:pic>
        <p:nvPicPr>
          <p:cNvPr id="2097154" name=""/>
          <p:cNvPicPr>
            <a:picLocks/>
          </p:cNvPicPr>
          <p:nvPr/>
        </p:nvPicPr>
        <p:blipFill>
          <a:blip xmlns:r="http://schemas.openxmlformats.org/officeDocument/2006/relationships" r:embed="rId3"/>
          <a:srcRect l="0" t="0" r="0" b="0"/>
          <a:stretch>
            <a:fillRect/>
          </a:stretch>
        </p:blipFill>
        <p:spPr>
          <a:xfrm rot="0">
            <a:off x="2084387" y="4505325"/>
            <a:ext cx="735012" cy="600075"/>
          </a:xfrm>
          <a:prstGeom prst="rect"/>
          <a:noFill/>
          <a:ln w="3175" cap="flat" cmpd="sng">
            <a:solidFill>
              <a:srgbClr val="FFFFFF">
                <a:alpha val="100000"/>
              </a:srgbClr>
            </a:solidFill>
            <a:prstDash val="solid"/>
            <a:miter/>
          </a:ln>
        </p:spPr>
      </p:pic>
      <p:pic>
        <p:nvPicPr>
          <p:cNvPr id="2097155" name=""/>
          <p:cNvPicPr>
            <a:picLocks/>
          </p:cNvPicPr>
          <p:nvPr/>
        </p:nvPicPr>
        <p:blipFill>
          <a:blip xmlns:r="http://schemas.openxmlformats.org/officeDocument/2006/relationships" r:embed="rId2"/>
          <a:srcRect l="0" t="0" r="0" b="0"/>
          <a:stretch>
            <a:fillRect/>
          </a:stretch>
        </p:blipFill>
        <p:spPr>
          <a:xfrm rot="0">
            <a:off x="5522912" y="3429000"/>
            <a:ext cx="801687" cy="600075"/>
          </a:xfrm>
          <a:prstGeom prst="rect"/>
          <a:noFill/>
          <a:ln w="3175" cap="flat" cmpd="sng">
            <a:solidFill>
              <a:srgbClr val="FFFFFF">
                <a:alpha val="100000"/>
              </a:srgbClr>
            </a:solidFill>
            <a:prstDash val="solid"/>
            <a:miter/>
          </a:ln>
        </p:spPr>
      </p:pic>
      <p:pic>
        <p:nvPicPr>
          <p:cNvPr id="2097156" name=""/>
          <p:cNvPicPr>
            <a:picLocks/>
          </p:cNvPicPr>
          <p:nvPr/>
        </p:nvPicPr>
        <p:blipFill>
          <a:blip xmlns:r="http://schemas.openxmlformats.org/officeDocument/2006/relationships" r:embed="rId3"/>
          <a:srcRect l="0" t="0" r="0" b="0"/>
          <a:stretch>
            <a:fillRect/>
          </a:stretch>
        </p:blipFill>
        <p:spPr>
          <a:xfrm rot="0">
            <a:off x="6580187" y="3429000"/>
            <a:ext cx="735012" cy="600075"/>
          </a:xfrm>
          <a:prstGeom prst="rect"/>
          <a:noFill/>
          <a:ln w="3175" cap="flat" cmpd="sng">
            <a:solidFill>
              <a:srgbClr val="FFFFFF">
                <a:alpha val="100000"/>
              </a:srgbClr>
            </a:solidFill>
            <a:prstDash val="solid"/>
            <a:miter/>
          </a:ln>
        </p:spPr>
      </p:pic>
      <p:sp>
        <p:nvSpPr>
          <p:cNvPr id="1048671" name=""/>
          <p:cNvSpPr/>
          <p:nvPr/>
        </p:nvSpPr>
        <p:spPr>
          <a:xfrm rot="0" flipH="1" flipV="1">
            <a:off x="6467475" y="4098925"/>
            <a:ext cx="695325" cy="15875"/>
          </a:xfrm>
          <a:prstGeom prst="line"/>
          <a:noFill/>
          <a:ln w="57150" cap="flat" cmpd="sng">
            <a:solidFill>
              <a:srgbClr val="3366FF">
                <a:alpha val="100000"/>
              </a:srgbClr>
            </a:solidFill>
            <a:prstDash val="solid"/>
            <a:miter/>
            <a:tailEnd type="triangle" w="med" len="med"/>
          </a:ln>
        </p:spPr>
      </p:sp>
      <p:pic>
        <p:nvPicPr>
          <p:cNvPr id="2097157" name=""/>
          <p:cNvPicPr>
            <a:picLocks/>
          </p:cNvPicPr>
          <p:nvPr/>
        </p:nvPicPr>
        <p:blipFill>
          <a:blip xmlns:r="http://schemas.openxmlformats.org/officeDocument/2006/relationships" r:embed="rId1"/>
          <a:srcRect l="0" t="0" r="0" b="0"/>
          <a:stretch>
            <a:fillRect/>
          </a:stretch>
        </p:blipFill>
        <p:spPr>
          <a:xfrm rot="0">
            <a:off x="6199187" y="4419600"/>
            <a:ext cx="735012" cy="633412"/>
          </a:xfrm>
          <a:prstGeom prst="rect"/>
          <a:noFill/>
          <a:ln w="3175" cap="flat" cmpd="sng">
            <a:solidFill>
              <a:srgbClr val="FFFFFF">
                <a:alpha val="100000"/>
              </a:srgbClr>
            </a:solidFill>
            <a:prstDash val="solid"/>
            <a:miter/>
          </a:ln>
        </p:spPr>
      </p:pic>
      <p:pic>
        <p:nvPicPr>
          <p:cNvPr id="2097158" name=""/>
          <p:cNvPicPr>
            <a:picLocks/>
          </p:cNvPicPr>
          <p:nvPr/>
        </p:nvPicPr>
        <p:blipFill>
          <a:blip xmlns:r="http://schemas.openxmlformats.org/officeDocument/2006/relationships" r:embed="rId4"/>
          <a:srcRect l="0" t="0" r="0" b="0"/>
          <a:stretch>
            <a:fillRect/>
          </a:stretch>
        </p:blipFill>
        <p:spPr>
          <a:xfrm rot="0">
            <a:off x="936625" y="5614987"/>
            <a:ext cx="2873375" cy="633412"/>
          </a:xfrm>
          <a:prstGeom prst="rect"/>
          <a:noFill/>
          <a:ln w="3175" cap="flat" cmpd="sng">
            <a:solidFill>
              <a:srgbClr val="FFFFFF">
                <a:alpha val="100000"/>
              </a:srgbClr>
            </a:solidFill>
            <a:prstDash val="solid"/>
            <a:miter/>
          </a:ln>
        </p:spPr>
      </p:pic>
      <p:pic>
        <p:nvPicPr>
          <p:cNvPr id="2097159" name=""/>
          <p:cNvPicPr>
            <a:picLocks/>
          </p:cNvPicPr>
          <p:nvPr/>
        </p:nvPicPr>
        <p:blipFill>
          <a:blip xmlns:r="http://schemas.openxmlformats.org/officeDocument/2006/relationships" r:embed="rId5"/>
          <a:srcRect l="0" t="0" r="0" b="0"/>
          <a:stretch>
            <a:fillRect/>
          </a:stretch>
        </p:blipFill>
        <p:spPr>
          <a:xfrm rot="0">
            <a:off x="5127625" y="5715000"/>
            <a:ext cx="2873375" cy="633412"/>
          </a:xfrm>
          <a:prstGeom prst="rect"/>
          <a:noFill/>
          <a:ln w="3175" cap="flat" cmpd="sng">
            <a:solidFill>
              <a:srgbClr val="FFFFFF">
                <a:alpha val="100000"/>
              </a:srgbClr>
            </a:solidFill>
            <a:prstDash val="solid"/>
            <a:miter/>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670"/>
                                        </p:tgtEl>
                                        <p:attrNameLst>
                                          <p:attrName>style.visibility</p:attrName>
                                        </p:attrNameLst>
                                      </p:cBhvr>
                                      <p:to>
                                        <p:strVal val="visible"/>
                                      </p:to>
                                    </p:set>
                                    <p:animEffect transition="in" filter="blinds(horizontal)">
                                      <p:cBhvr>
                                        <p:cTn dur="500" id="7"/>
                                        <p:tgtEl>
                                          <p:spTgt spid="1048670"/>
                                        </p:tgtEl>
                                      </p:cBhvr>
                                    </p:animEffect>
                                  </p:childTnLst>
                                </p:cTn>
                              </p:par>
                              <p:par>
                                <p:cTn fill="hold" id="8" nodeType="withEffect" presetClass="entr" presetID="3" presetSubtype="10">
                                  <p:stCondLst>
                                    <p:cond delay="0"/>
                                  </p:stCondLst>
                                  <p:childTnLst>
                                    <p:set>
                                      <p:cBhvr>
                                        <p:cTn dur="1" fill="hold" id="9">
                                          <p:stCondLst>
                                            <p:cond delay="0"/>
                                          </p:stCondLst>
                                        </p:cTn>
                                        <p:tgtEl>
                                          <p:spTgt spid="2097154"/>
                                        </p:tgtEl>
                                        <p:attrNameLst>
                                          <p:attrName>style.visibility</p:attrName>
                                        </p:attrNameLst>
                                      </p:cBhvr>
                                      <p:to>
                                        <p:strVal val="visible"/>
                                      </p:to>
                                    </p:set>
                                    <p:animEffect transition="in" filter="blinds(horizontal)">
                                      <p:cBhvr>
                                        <p:cTn dur="500" id="10"/>
                                        <p:tgtEl>
                                          <p:spTgt spid="2097154"/>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2097158"/>
                                        </p:tgtEl>
                                        <p:attrNameLst>
                                          <p:attrName>style.visibility</p:attrName>
                                        </p:attrNameLst>
                                      </p:cBhvr>
                                      <p:to>
                                        <p:strVal val="visible"/>
                                      </p:to>
                                    </p:set>
                                    <p:animEffect transition="in" filter="blinds(horizontal)">
                                      <p:cBhvr>
                                        <p:cTn dur="500" id="15"/>
                                        <p:tgtEl>
                                          <p:spTgt spid="2097158"/>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1048671"/>
                                        </p:tgtEl>
                                        <p:attrNameLst>
                                          <p:attrName>style.visibility</p:attrName>
                                        </p:attrNameLst>
                                      </p:cBhvr>
                                      <p:to>
                                        <p:strVal val="visible"/>
                                      </p:to>
                                    </p:set>
                                    <p:animEffect transition="in" filter="blinds(horizontal)">
                                      <p:cBhvr>
                                        <p:cTn dur="500" id="20"/>
                                        <p:tgtEl>
                                          <p:spTgt spid="1048671"/>
                                        </p:tgtEl>
                                      </p:cBhvr>
                                    </p:animEffect>
                                  </p:childTnLst>
                                </p:cTn>
                              </p:par>
                              <p:par>
                                <p:cTn fill="hold" id="21" nodeType="withEffect" presetClass="entr" presetID="3" presetSubtype="10">
                                  <p:stCondLst>
                                    <p:cond delay="0"/>
                                  </p:stCondLst>
                                  <p:childTnLst>
                                    <p:set>
                                      <p:cBhvr>
                                        <p:cTn dur="1" fill="hold" id="22">
                                          <p:stCondLst>
                                            <p:cond delay="0"/>
                                          </p:stCondLst>
                                        </p:cTn>
                                        <p:tgtEl>
                                          <p:spTgt spid="2097156"/>
                                        </p:tgtEl>
                                        <p:attrNameLst>
                                          <p:attrName>style.visibility</p:attrName>
                                        </p:attrNameLst>
                                      </p:cBhvr>
                                      <p:to>
                                        <p:strVal val="visible"/>
                                      </p:to>
                                    </p:set>
                                    <p:animEffect transition="in" filter="blinds(horizontal)">
                                      <p:cBhvr>
                                        <p:cTn dur="500" id="23"/>
                                        <p:tgtEl>
                                          <p:spTgt spid="2097156"/>
                                        </p:tgtEl>
                                      </p:cBhvr>
                                    </p:animEffect>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3" presetSubtype="10">
                                  <p:stCondLst>
                                    <p:cond delay="0"/>
                                  </p:stCondLst>
                                  <p:childTnLst>
                                    <p:set>
                                      <p:cBhvr>
                                        <p:cTn dur="1" fill="hold" id="27">
                                          <p:stCondLst>
                                            <p:cond delay="0"/>
                                          </p:stCondLst>
                                        </p:cTn>
                                        <p:tgtEl>
                                          <p:spTgt spid="2097159"/>
                                        </p:tgtEl>
                                        <p:attrNameLst>
                                          <p:attrName>style.visibility</p:attrName>
                                        </p:attrNameLst>
                                      </p:cBhvr>
                                      <p:to>
                                        <p:strVal val="visible"/>
                                      </p:to>
                                    </p:set>
                                    <p:animEffect transition="in" filter="blinds(horizontal)">
                                      <p:cBhvr>
                                        <p:cTn dur="500" id="28"/>
                                        <p:tgtEl>
                                          <p:spTgt spid="209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000000"/>
      </a:accent5>
      <a:accent6>
        <a:srgbClr val="000000"/>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000000"/>
        </a:accent5>
        <a:accent6>
          <a:srgbClr val="000000"/>
        </a:accent6>
        <a:hlink>
          <a:srgbClr val="009999"/>
        </a:hlink>
        <a:folHlink>
          <a:srgbClr val="99CC00"/>
        </a:folHlink>
      </a:clrScheme>
    </a:extraClrScheme>
    <a:extraClrScheme>
      <a:clrScheme name="Default Color Scheme 2">
        <a:dk1>
          <a:srgbClr val="000000"/>
        </a:dk1>
        <a:lt1>
          <a:srgbClr val="FFFFFF"/>
        </a:lt1>
        <a:dk2>
          <a:srgbClr val="969696"/>
        </a:dk2>
        <a:lt2>
          <a:srgbClr val="000000"/>
        </a:lt2>
        <a:accent1>
          <a:srgbClr val="FBDF53"/>
        </a:accent1>
        <a:accent2>
          <a:srgbClr val="FF9966"/>
        </a:accent2>
        <a:accent3>
          <a:srgbClr val="FFFFFF"/>
        </a:accent3>
        <a:accent4>
          <a:srgbClr val="000000"/>
        </a:accent4>
        <a:accent5>
          <a:srgbClr val="000000"/>
        </a:accent5>
        <a:accent6>
          <a:srgbClr val="000000"/>
        </a:accent6>
        <a:hlink>
          <a:srgbClr val="CC3300"/>
        </a:hlink>
        <a:folHlink>
          <a:srgbClr val="996600"/>
        </a:folHlink>
      </a:clrScheme>
    </a:extraClrScheme>
    <a:extraClrScheme>
      <a:clrScheme name="Default Color Scheme 3">
        <a:dk1>
          <a:srgbClr val="000000"/>
        </a:dk1>
        <a:lt1>
          <a:srgbClr val="FFFFFF"/>
        </a:lt1>
        <a:dk2>
          <a:srgbClr val="808080"/>
        </a:dk2>
        <a:lt2>
          <a:srgbClr val="000000"/>
        </a:lt2>
        <a:accent1>
          <a:srgbClr val="99CCFF"/>
        </a:accent1>
        <a:accent2>
          <a:srgbClr val="CCCCFF"/>
        </a:accent2>
        <a:accent3>
          <a:srgbClr val="FFFFFF"/>
        </a:accent3>
        <a:accent4>
          <a:srgbClr val="000000"/>
        </a:accent4>
        <a:accent5>
          <a:srgbClr val="000000"/>
        </a:accent5>
        <a:accent6>
          <a:srgbClr val="000000"/>
        </a:accent6>
        <a:hlink>
          <a:srgbClr val="3333CC"/>
        </a:hlink>
        <a:folHlink>
          <a:srgbClr val="AF67FF"/>
        </a:folHlink>
      </a:clrScheme>
    </a:extraClrScheme>
    <a:extraClrScheme>
      <a:clrScheme name="Default Color Scheme 4">
        <a:dk1>
          <a:srgbClr val="000000"/>
        </a:dk1>
        <a:lt1>
          <a:srgbClr val="DEF6F1"/>
        </a:lt1>
        <a:dk2>
          <a:srgbClr val="969696"/>
        </a:dk2>
        <a:lt2>
          <a:srgbClr val="000000"/>
        </a:lt2>
        <a:accent1>
          <a:srgbClr val="FFFFFF"/>
        </a:accent1>
        <a:accent2>
          <a:srgbClr val="8DC6FF"/>
        </a:accent2>
        <a:accent3>
          <a:srgbClr val="DEF6F1"/>
        </a:accent3>
        <a:accent4>
          <a:srgbClr val="000000"/>
        </a:accent4>
        <a:accent5>
          <a:srgbClr val="000000"/>
        </a:accent5>
        <a:accent6>
          <a:srgbClr val="000000"/>
        </a:accent6>
        <a:hlink>
          <a:srgbClr val="0066CC"/>
        </a:hlink>
        <a:folHlink>
          <a:srgbClr val="00A800"/>
        </a:folHlink>
      </a:clrScheme>
    </a:extraClrScheme>
    <a:extraClrScheme>
      <a:clrScheme name="Default Color Scheme 5">
        <a:dk1>
          <a:srgbClr val="000000"/>
        </a:dk1>
        <a:lt1>
          <a:srgbClr val="FFFFD9"/>
        </a:lt1>
        <a:dk2>
          <a:srgbClr val="777777"/>
        </a:dk2>
        <a:lt2>
          <a:srgbClr val="000000"/>
        </a:lt2>
        <a:accent1>
          <a:srgbClr val="FFFFF7"/>
        </a:accent1>
        <a:accent2>
          <a:srgbClr val="33CCCC"/>
        </a:accent2>
        <a:accent3>
          <a:srgbClr val="FFFFD9"/>
        </a:accent3>
        <a:accent4>
          <a:srgbClr val="000000"/>
        </a:accent4>
        <a:accent5>
          <a:srgbClr val="000000"/>
        </a:accent5>
        <a:accent6>
          <a:srgbClr val="000000"/>
        </a:accent6>
        <a:hlink>
          <a:srgbClr val="FF5050"/>
        </a:hlink>
        <a:folHlink>
          <a:srgbClr val="FF9900"/>
        </a:folHlink>
      </a:clrScheme>
    </a:extraClrScheme>
    <a:extraClrScheme>
      <a:clrScheme name="Default Color Scheme 6">
        <a:dk1>
          <a:srgbClr val="FFFFFF"/>
        </a:dk1>
        <a:lt1>
          <a:srgbClr val="008080"/>
        </a:lt1>
        <a:dk2>
          <a:srgbClr val="005A58"/>
        </a:dk2>
        <a:lt2>
          <a:srgbClr val="FFFF99"/>
        </a:lt2>
        <a:accent1>
          <a:srgbClr val="006462"/>
        </a:accent1>
        <a:accent2>
          <a:srgbClr val="6D6FC7"/>
        </a:accent2>
        <a:accent3>
          <a:srgbClr val="008080"/>
        </a:accent3>
        <a:accent4>
          <a:srgbClr val="FFFFFF"/>
        </a:accent4>
        <a:accent5>
          <a:srgbClr val="000000"/>
        </a:accent5>
        <a:accent6>
          <a:srgbClr val="000000"/>
        </a:accent6>
        <a:hlink>
          <a:srgbClr val="00FFFF"/>
        </a:hlink>
        <a:folHlink>
          <a:srgbClr val="00FF00"/>
        </a:folHlink>
      </a:clrScheme>
    </a:extraClrScheme>
    <a:extraClrScheme>
      <a:clrScheme name="Default Color Scheme 7">
        <a:dk1>
          <a:srgbClr val="FFFFFF"/>
        </a:dk1>
        <a:lt1>
          <a:srgbClr val="800000"/>
        </a:lt1>
        <a:dk2>
          <a:srgbClr val="5C1F00"/>
        </a:dk2>
        <a:lt2>
          <a:srgbClr val="DFD293"/>
        </a:lt2>
        <a:accent1>
          <a:srgbClr val="CC3300"/>
        </a:accent1>
        <a:accent2>
          <a:srgbClr val="BE7960"/>
        </a:accent2>
        <a:accent3>
          <a:srgbClr val="800000"/>
        </a:accent3>
        <a:accent4>
          <a:srgbClr val="FFFFFF"/>
        </a:accent4>
        <a:accent5>
          <a:srgbClr val="000000"/>
        </a:accent5>
        <a:accent6>
          <a:srgbClr val="000000"/>
        </a:accent6>
        <a:hlink>
          <a:srgbClr val="FFFF99"/>
        </a:hlink>
        <a:folHlink>
          <a:srgbClr val="D3A219"/>
        </a:folHlink>
      </a:clrScheme>
    </a:extraClrScheme>
    <a:extraClrScheme>
      <a:clrScheme name="Default Color Scheme 8">
        <a:dk1>
          <a:srgbClr val="FFFFFF"/>
        </a:dk1>
        <a:lt1>
          <a:srgbClr val="000099"/>
        </a:lt1>
        <a:dk2>
          <a:srgbClr val="003366"/>
        </a:dk2>
        <a:lt2>
          <a:srgbClr val="CCFFFF"/>
        </a:lt2>
        <a:accent1>
          <a:srgbClr val="3366CC"/>
        </a:accent1>
        <a:accent2>
          <a:srgbClr val="00B000"/>
        </a:accent2>
        <a:accent3>
          <a:srgbClr val="000099"/>
        </a:accent3>
        <a:accent4>
          <a:srgbClr val="FFFFFF"/>
        </a:accent4>
        <a:accent5>
          <a:srgbClr val="000000"/>
        </a:accent5>
        <a:accent6>
          <a:srgbClr val="000000"/>
        </a:accent6>
        <a:hlink>
          <a:srgbClr val="66CCFF"/>
        </a:hlink>
        <a:folHlink>
          <a:srgbClr val="FFE701"/>
        </a:folHlink>
      </a:clrScheme>
    </a:extraClrScheme>
    <a:extraClrScheme>
      <a:clrScheme name="Default Color Scheme 9">
        <a:dk1>
          <a:srgbClr val="FFFFFF"/>
        </a:dk1>
        <a:lt1>
          <a:srgbClr val="000000"/>
        </a:lt1>
        <a:dk2>
          <a:srgbClr val="336699"/>
        </a:dk2>
        <a:lt2>
          <a:srgbClr val="E3EBF1"/>
        </a:lt2>
        <a:accent1>
          <a:srgbClr val="003399"/>
        </a:accent1>
        <a:accent2>
          <a:srgbClr val="468A4B"/>
        </a:accent2>
        <a:accent3>
          <a:srgbClr val="000000"/>
        </a:accent3>
        <a:accent4>
          <a:srgbClr val="FFFFFF"/>
        </a:accent4>
        <a:accent5>
          <a:srgbClr val="000000"/>
        </a:accent5>
        <a:accent6>
          <a:srgbClr val="000000"/>
        </a:accent6>
        <a:hlink>
          <a:srgbClr val="66CCFF"/>
        </a:hlink>
        <a:folHlink>
          <a:srgbClr val="F0E500"/>
        </a:folHlink>
      </a:clrScheme>
    </a:extraClrScheme>
    <a:extraClrScheme>
      <a:clrScheme name="Default Color Scheme 10">
        <a:dk1>
          <a:srgbClr val="FFFFFF"/>
        </a:dk1>
        <a:lt1>
          <a:srgbClr val="686B5D"/>
        </a:lt1>
        <a:dk2>
          <a:srgbClr val="777777"/>
        </a:dk2>
        <a:lt2>
          <a:srgbClr val="D1D1CB"/>
        </a:lt2>
        <a:accent1>
          <a:srgbClr val="909082"/>
        </a:accent1>
        <a:accent2>
          <a:srgbClr val="809EA8"/>
        </a:accent2>
        <a:accent3>
          <a:srgbClr val="686B5D"/>
        </a:accent3>
        <a:accent4>
          <a:srgbClr val="FFFFFF"/>
        </a:accent4>
        <a:accent5>
          <a:srgbClr val="000000"/>
        </a:accent5>
        <a:accent6>
          <a:srgbClr val="000000"/>
        </a:accent6>
        <a:hlink>
          <a:srgbClr val="FFCC66"/>
        </a:hlink>
        <a:folHlink>
          <a:srgbClr val="E9DCB9"/>
        </a:folHlink>
      </a:clrScheme>
    </a:extraClrScheme>
    <a:extraClrScheme>
      <a:clrScheme name="Default Color Scheme 11">
        <a:dk1>
          <a:srgbClr val="FFFFFF"/>
        </a:dk1>
        <a:lt1>
          <a:srgbClr val="666699"/>
        </a:lt1>
        <a:dk2>
          <a:srgbClr val="3E3E5C"/>
        </a:dk2>
        <a:lt2>
          <a:srgbClr val="FFFFFF"/>
        </a:lt2>
        <a:accent1>
          <a:srgbClr val="60597B"/>
        </a:accent1>
        <a:accent2>
          <a:srgbClr val="6666FF"/>
        </a:accent2>
        <a:accent3>
          <a:srgbClr val="666699"/>
        </a:accent3>
        <a:accent4>
          <a:srgbClr val="FFFFFF"/>
        </a:accent4>
        <a:accent5>
          <a:srgbClr val="000000"/>
        </a:accent5>
        <a:accent6>
          <a:srgbClr val="000000"/>
        </a:accent6>
        <a:hlink>
          <a:srgbClr val="99CCFF"/>
        </a:hlink>
        <a:folHlink>
          <a:srgbClr val="FFFF99"/>
        </a:folHlink>
      </a:clrScheme>
    </a:extraClrScheme>
    <a:extraClrScheme>
      <a:clrScheme name="Default Color Scheme 12">
        <a:dk1>
          <a:srgbClr val="FFFFFF"/>
        </a:dk1>
        <a:lt1>
          <a:srgbClr val="523E26"/>
        </a:lt1>
        <a:dk2>
          <a:srgbClr val="2D2015"/>
        </a:dk2>
        <a:lt2>
          <a:srgbClr val="DFC08D"/>
        </a:lt2>
        <a:accent1>
          <a:srgbClr val="8C7B70"/>
        </a:accent1>
        <a:accent2>
          <a:srgbClr val="8F5F2F"/>
        </a:accent2>
        <a:accent3>
          <a:srgbClr val="523E26"/>
        </a:accent3>
        <a:accent4>
          <a:srgbClr val="FFFFFF"/>
        </a:accent4>
        <a:accent5>
          <a:srgbClr val="000000"/>
        </a:accent5>
        <a:accent6>
          <a:srgbClr val="000000"/>
        </a:accent6>
        <a:hlink>
          <a:srgbClr val="CCB400"/>
        </a:hlink>
        <a:folHlink>
          <a:srgbClr val="8C9EA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terms="http://purl.org/dc/terms/" xmlns:xsi="http://www.w3.org/2001/XMLSchema-instance">
  <dcterms:created xsi:type="dcterms:W3CDTF">2017-11-29T13:20:35Z</dcterms:created>
  <dcterms:modified xsi:type="dcterms:W3CDTF">2017-11-29T13:20:35Z</dcterms:modified>
</cp:coreProperties>
</file>