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1" r:id="rId4"/>
    <p:sldId id="259" r:id="rId5"/>
    <p:sldId id="257" r:id="rId6"/>
    <p:sldId id="272" r:id="rId7"/>
    <p:sldId id="260" r:id="rId8"/>
    <p:sldId id="274" r:id="rId9"/>
    <p:sldId id="261" r:id="rId10"/>
    <p:sldId id="262" r:id="rId11"/>
    <p:sldId id="263" r:id="rId12"/>
    <p:sldId id="264" r:id="rId13"/>
    <p:sldId id="275" r:id="rId14"/>
    <p:sldId id="265" r:id="rId15"/>
    <p:sldId id="267" r:id="rId16"/>
    <p:sldId id="276" r:id="rId17"/>
    <p:sldId id="268" r:id="rId18"/>
    <p:sldId id="277"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69651-59C1-48ED-8939-5C4154DFB2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B2E313-5F3D-401C-8A0B-29320CFC2F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4A7D66-66C4-40EB-B3ED-78D36AF8DC06}"/>
              </a:ext>
            </a:extLst>
          </p:cNvPr>
          <p:cNvSpPr>
            <a:spLocks noGrp="1"/>
          </p:cNvSpPr>
          <p:nvPr>
            <p:ph type="dt" sz="half" idx="10"/>
          </p:nvPr>
        </p:nvSpPr>
        <p:spPr/>
        <p:txBody>
          <a:bodyPr/>
          <a:lstStyle/>
          <a:p>
            <a:fld id="{A5B305D1-021D-4013-B649-869CADE5F08F}" type="datetimeFigureOut">
              <a:rPr lang="en-IN" smtClean="0"/>
              <a:t>11-08-2018</a:t>
            </a:fld>
            <a:endParaRPr lang="en-IN"/>
          </a:p>
        </p:txBody>
      </p:sp>
      <p:sp>
        <p:nvSpPr>
          <p:cNvPr id="5" name="Footer Placeholder 4">
            <a:extLst>
              <a:ext uri="{FF2B5EF4-FFF2-40B4-BE49-F238E27FC236}">
                <a16:creationId xmlns:a16="http://schemas.microsoft.com/office/drawing/2014/main" id="{32892C54-3D85-4274-A88E-4A1E0277AC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E38047-66A7-4A3B-8229-FBCF21C0B191}"/>
              </a:ext>
            </a:extLst>
          </p:cNvPr>
          <p:cNvSpPr>
            <a:spLocks noGrp="1"/>
          </p:cNvSpPr>
          <p:nvPr>
            <p:ph type="sldNum" sz="quarter" idx="12"/>
          </p:nvPr>
        </p:nvSpPr>
        <p:spPr/>
        <p:txBody>
          <a:bodyPr/>
          <a:lstStyle/>
          <a:p>
            <a:fld id="{495CD53A-A2F5-4C05-AC53-89646EB38873}" type="slidenum">
              <a:rPr lang="en-IN" smtClean="0"/>
              <a:t>‹#›</a:t>
            </a:fld>
            <a:endParaRPr lang="en-IN"/>
          </a:p>
        </p:txBody>
      </p:sp>
    </p:spTree>
    <p:extLst>
      <p:ext uri="{BB962C8B-B14F-4D97-AF65-F5344CB8AC3E}">
        <p14:creationId xmlns:p14="http://schemas.microsoft.com/office/powerpoint/2010/main" val="419863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666E9-93EB-44B2-B529-856CFB4196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CC2CFC-5B21-486D-8CBB-F14998801B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F10EE2-12DD-4325-A962-0E0E02593101}"/>
              </a:ext>
            </a:extLst>
          </p:cNvPr>
          <p:cNvSpPr>
            <a:spLocks noGrp="1"/>
          </p:cNvSpPr>
          <p:nvPr>
            <p:ph type="dt" sz="half" idx="10"/>
          </p:nvPr>
        </p:nvSpPr>
        <p:spPr/>
        <p:txBody>
          <a:bodyPr/>
          <a:lstStyle/>
          <a:p>
            <a:fld id="{A5B305D1-021D-4013-B649-869CADE5F08F}" type="datetimeFigureOut">
              <a:rPr lang="en-IN" smtClean="0"/>
              <a:t>11-08-2018</a:t>
            </a:fld>
            <a:endParaRPr lang="en-IN"/>
          </a:p>
        </p:txBody>
      </p:sp>
      <p:sp>
        <p:nvSpPr>
          <p:cNvPr id="5" name="Footer Placeholder 4">
            <a:extLst>
              <a:ext uri="{FF2B5EF4-FFF2-40B4-BE49-F238E27FC236}">
                <a16:creationId xmlns:a16="http://schemas.microsoft.com/office/drawing/2014/main" id="{275B7E5A-C942-422A-914D-16CB341286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D24071-51C0-43C2-AA7C-3568BAA0CB58}"/>
              </a:ext>
            </a:extLst>
          </p:cNvPr>
          <p:cNvSpPr>
            <a:spLocks noGrp="1"/>
          </p:cNvSpPr>
          <p:nvPr>
            <p:ph type="sldNum" sz="quarter" idx="12"/>
          </p:nvPr>
        </p:nvSpPr>
        <p:spPr/>
        <p:txBody>
          <a:bodyPr/>
          <a:lstStyle/>
          <a:p>
            <a:fld id="{495CD53A-A2F5-4C05-AC53-89646EB38873}" type="slidenum">
              <a:rPr lang="en-IN" smtClean="0"/>
              <a:t>‹#›</a:t>
            </a:fld>
            <a:endParaRPr lang="en-IN"/>
          </a:p>
        </p:txBody>
      </p:sp>
    </p:spTree>
    <p:extLst>
      <p:ext uri="{BB962C8B-B14F-4D97-AF65-F5344CB8AC3E}">
        <p14:creationId xmlns:p14="http://schemas.microsoft.com/office/powerpoint/2010/main" val="47602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0B2339-8B2E-4DAC-82D1-4404D2C547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7913D0-49EB-496C-BDCC-9F03C945821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856EA4-0E59-4F5A-A70A-2C84385B7C82}"/>
              </a:ext>
            </a:extLst>
          </p:cNvPr>
          <p:cNvSpPr>
            <a:spLocks noGrp="1"/>
          </p:cNvSpPr>
          <p:nvPr>
            <p:ph type="dt" sz="half" idx="10"/>
          </p:nvPr>
        </p:nvSpPr>
        <p:spPr/>
        <p:txBody>
          <a:bodyPr/>
          <a:lstStyle/>
          <a:p>
            <a:fld id="{A5B305D1-021D-4013-B649-869CADE5F08F}" type="datetimeFigureOut">
              <a:rPr lang="en-IN" smtClean="0"/>
              <a:t>11-08-2018</a:t>
            </a:fld>
            <a:endParaRPr lang="en-IN"/>
          </a:p>
        </p:txBody>
      </p:sp>
      <p:sp>
        <p:nvSpPr>
          <p:cNvPr id="5" name="Footer Placeholder 4">
            <a:extLst>
              <a:ext uri="{FF2B5EF4-FFF2-40B4-BE49-F238E27FC236}">
                <a16:creationId xmlns:a16="http://schemas.microsoft.com/office/drawing/2014/main" id="{ED9ECC76-D7E2-4E9A-A573-6AA0BF307F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0CDCF0-0860-409E-93C6-0C0A5D6D27BB}"/>
              </a:ext>
            </a:extLst>
          </p:cNvPr>
          <p:cNvSpPr>
            <a:spLocks noGrp="1"/>
          </p:cNvSpPr>
          <p:nvPr>
            <p:ph type="sldNum" sz="quarter" idx="12"/>
          </p:nvPr>
        </p:nvSpPr>
        <p:spPr/>
        <p:txBody>
          <a:bodyPr/>
          <a:lstStyle/>
          <a:p>
            <a:fld id="{495CD53A-A2F5-4C05-AC53-89646EB38873}" type="slidenum">
              <a:rPr lang="en-IN" smtClean="0"/>
              <a:t>‹#›</a:t>
            </a:fld>
            <a:endParaRPr lang="en-IN"/>
          </a:p>
        </p:txBody>
      </p:sp>
    </p:spTree>
    <p:extLst>
      <p:ext uri="{BB962C8B-B14F-4D97-AF65-F5344CB8AC3E}">
        <p14:creationId xmlns:p14="http://schemas.microsoft.com/office/powerpoint/2010/main" val="282303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B261E-5DB9-4E40-8F84-19F1ADED62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750ADA-459C-4645-83B8-2F48B28758E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751DB4-CD8F-48AD-8F61-76BB8E409C70}"/>
              </a:ext>
            </a:extLst>
          </p:cNvPr>
          <p:cNvSpPr>
            <a:spLocks noGrp="1"/>
          </p:cNvSpPr>
          <p:nvPr>
            <p:ph type="dt" sz="half" idx="10"/>
          </p:nvPr>
        </p:nvSpPr>
        <p:spPr/>
        <p:txBody>
          <a:bodyPr/>
          <a:lstStyle/>
          <a:p>
            <a:fld id="{A5B305D1-021D-4013-B649-869CADE5F08F}" type="datetimeFigureOut">
              <a:rPr lang="en-IN" smtClean="0"/>
              <a:t>11-08-2018</a:t>
            </a:fld>
            <a:endParaRPr lang="en-IN"/>
          </a:p>
        </p:txBody>
      </p:sp>
      <p:sp>
        <p:nvSpPr>
          <p:cNvPr id="5" name="Footer Placeholder 4">
            <a:extLst>
              <a:ext uri="{FF2B5EF4-FFF2-40B4-BE49-F238E27FC236}">
                <a16:creationId xmlns:a16="http://schemas.microsoft.com/office/drawing/2014/main" id="{5101B446-7BE3-4597-A268-18C3D9BFFC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F6946C-BF1E-462D-ABEF-C61BFF164A13}"/>
              </a:ext>
            </a:extLst>
          </p:cNvPr>
          <p:cNvSpPr>
            <a:spLocks noGrp="1"/>
          </p:cNvSpPr>
          <p:nvPr>
            <p:ph type="sldNum" sz="quarter" idx="12"/>
          </p:nvPr>
        </p:nvSpPr>
        <p:spPr/>
        <p:txBody>
          <a:bodyPr/>
          <a:lstStyle/>
          <a:p>
            <a:fld id="{495CD53A-A2F5-4C05-AC53-89646EB38873}" type="slidenum">
              <a:rPr lang="en-IN" smtClean="0"/>
              <a:t>‹#›</a:t>
            </a:fld>
            <a:endParaRPr lang="en-IN"/>
          </a:p>
        </p:txBody>
      </p:sp>
    </p:spTree>
    <p:extLst>
      <p:ext uri="{BB962C8B-B14F-4D97-AF65-F5344CB8AC3E}">
        <p14:creationId xmlns:p14="http://schemas.microsoft.com/office/powerpoint/2010/main" val="179096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8DDB-1DB6-4526-88DD-3C8AC51EE4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B04210-3647-4C0B-92A0-581C02AFD5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2F41BD-EA3D-4179-9D53-DEF553F929DA}"/>
              </a:ext>
            </a:extLst>
          </p:cNvPr>
          <p:cNvSpPr>
            <a:spLocks noGrp="1"/>
          </p:cNvSpPr>
          <p:nvPr>
            <p:ph type="dt" sz="half" idx="10"/>
          </p:nvPr>
        </p:nvSpPr>
        <p:spPr/>
        <p:txBody>
          <a:bodyPr/>
          <a:lstStyle/>
          <a:p>
            <a:fld id="{A5B305D1-021D-4013-B649-869CADE5F08F}" type="datetimeFigureOut">
              <a:rPr lang="en-IN" smtClean="0"/>
              <a:t>11-08-2018</a:t>
            </a:fld>
            <a:endParaRPr lang="en-IN"/>
          </a:p>
        </p:txBody>
      </p:sp>
      <p:sp>
        <p:nvSpPr>
          <p:cNvPr id="5" name="Footer Placeholder 4">
            <a:extLst>
              <a:ext uri="{FF2B5EF4-FFF2-40B4-BE49-F238E27FC236}">
                <a16:creationId xmlns:a16="http://schemas.microsoft.com/office/drawing/2014/main" id="{F37A2523-8C01-487A-9A59-0A4DEABA36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FAC968-25E9-4D14-BF14-DFCD6643E146}"/>
              </a:ext>
            </a:extLst>
          </p:cNvPr>
          <p:cNvSpPr>
            <a:spLocks noGrp="1"/>
          </p:cNvSpPr>
          <p:nvPr>
            <p:ph type="sldNum" sz="quarter" idx="12"/>
          </p:nvPr>
        </p:nvSpPr>
        <p:spPr/>
        <p:txBody>
          <a:bodyPr/>
          <a:lstStyle/>
          <a:p>
            <a:fld id="{495CD53A-A2F5-4C05-AC53-89646EB38873}" type="slidenum">
              <a:rPr lang="en-IN" smtClean="0"/>
              <a:t>‹#›</a:t>
            </a:fld>
            <a:endParaRPr lang="en-IN"/>
          </a:p>
        </p:txBody>
      </p:sp>
    </p:spTree>
    <p:extLst>
      <p:ext uri="{BB962C8B-B14F-4D97-AF65-F5344CB8AC3E}">
        <p14:creationId xmlns:p14="http://schemas.microsoft.com/office/powerpoint/2010/main" val="3209284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CBBC-5357-4C7F-B92E-53C1794A19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F092A3-2B3C-4040-8B9A-060F85ADDD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372E80-7BF4-4FCE-87C4-C5A42C0ECB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795F94-1E38-46D9-919E-454FE7C9F68A}"/>
              </a:ext>
            </a:extLst>
          </p:cNvPr>
          <p:cNvSpPr>
            <a:spLocks noGrp="1"/>
          </p:cNvSpPr>
          <p:nvPr>
            <p:ph type="dt" sz="half" idx="10"/>
          </p:nvPr>
        </p:nvSpPr>
        <p:spPr/>
        <p:txBody>
          <a:bodyPr/>
          <a:lstStyle/>
          <a:p>
            <a:fld id="{A5B305D1-021D-4013-B649-869CADE5F08F}" type="datetimeFigureOut">
              <a:rPr lang="en-IN" smtClean="0"/>
              <a:t>11-08-2018</a:t>
            </a:fld>
            <a:endParaRPr lang="en-IN"/>
          </a:p>
        </p:txBody>
      </p:sp>
      <p:sp>
        <p:nvSpPr>
          <p:cNvPr id="6" name="Footer Placeholder 5">
            <a:extLst>
              <a:ext uri="{FF2B5EF4-FFF2-40B4-BE49-F238E27FC236}">
                <a16:creationId xmlns:a16="http://schemas.microsoft.com/office/drawing/2014/main" id="{EB3A3C63-A3BD-43E5-9892-11CEF41D02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ECE59F-D167-404D-9240-12841863694F}"/>
              </a:ext>
            </a:extLst>
          </p:cNvPr>
          <p:cNvSpPr>
            <a:spLocks noGrp="1"/>
          </p:cNvSpPr>
          <p:nvPr>
            <p:ph type="sldNum" sz="quarter" idx="12"/>
          </p:nvPr>
        </p:nvSpPr>
        <p:spPr/>
        <p:txBody>
          <a:bodyPr/>
          <a:lstStyle/>
          <a:p>
            <a:fld id="{495CD53A-A2F5-4C05-AC53-89646EB38873}" type="slidenum">
              <a:rPr lang="en-IN" smtClean="0"/>
              <a:t>‹#›</a:t>
            </a:fld>
            <a:endParaRPr lang="en-IN"/>
          </a:p>
        </p:txBody>
      </p:sp>
    </p:spTree>
    <p:extLst>
      <p:ext uri="{BB962C8B-B14F-4D97-AF65-F5344CB8AC3E}">
        <p14:creationId xmlns:p14="http://schemas.microsoft.com/office/powerpoint/2010/main" val="2582962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4942-1828-442D-9729-7D85BE728D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ED3EE3-740A-4064-A4BC-3162D81B2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5A46B9-6D3D-4B49-9C5C-27571C6E58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6EDB6C-8CF5-4509-BE2D-AC6276D1AC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4E5E25-F00C-4A71-A1E1-9B4B455ABDD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A013C9-E7F3-4E07-BD9B-4304DB1F1C32}"/>
              </a:ext>
            </a:extLst>
          </p:cNvPr>
          <p:cNvSpPr>
            <a:spLocks noGrp="1"/>
          </p:cNvSpPr>
          <p:nvPr>
            <p:ph type="dt" sz="half" idx="10"/>
          </p:nvPr>
        </p:nvSpPr>
        <p:spPr/>
        <p:txBody>
          <a:bodyPr/>
          <a:lstStyle/>
          <a:p>
            <a:fld id="{A5B305D1-021D-4013-B649-869CADE5F08F}" type="datetimeFigureOut">
              <a:rPr lang="en-IN" smtClean="0"/>
              <a:t>11-08-2018</a:t>
            </a:fld>
            <a:endParaRPr lang="en-IN"/>
          </a:p>
        </p:txBody>
      </p:sp>
      <p:sp>
        <p:nvSpPr>
          <p:cNvPr id="8" name="Footer Placeholder 7">
            <a:extLst>
              <a:ext uri="{FF2B5EF4-FFF2-40B4-BE49-F238E27FC236}">
                <a16:creationId xmlns:a16="http://schemas.microsoft.com/office/drawing/2014/main" id="{99B7C8E8-EA3D-4625-9D41-27D062BB09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26B7F7-165F-4B85-9090-2E630C2CAB5D}"/>
              </a:ext>
            </a:extLst>
          </p:cNvPr>
          <p:cNvSpPr>
            <a:spLocks noGrp="1"/>
          </p:cNvSpPr>
          <p:nvPr>
            <p:ph type="sldNum" sz="quarter" idx="12"/>
          </p:nvPr>
        </p:nvSpPr>
        <p:spPr/>
        <p:txBody>
          <a:bodyPr/>
          <a:lstStyle/>
          <a:p>
            <a:fld id="{495CD53A-A2F5-4C05-AC53-89646EB38873}" type="slidenum">
              <a:rPr lang="en-IN" smtClean="0"/>
              <a:t>‹#›</a:t>
            </a:fld>
            <a:endParaRPr lang="en-IN"/>
          </a:p>
        </p:txBody>
      </p:sp>
    </p:spTree>
    <p:extLst>
      <p:ext uri="{BB962C8B-B14F-4D97-AF65-F5344CB8AC3E}">
        <p14:creationId xmlns:p14="http://schemas.microsoft.com/office/powerpoint/2010/main" val="3742264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1A1B3-3889-4D2A-8953-DDB9C74CF5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DECEAE-9739-4B53-A50A-E3D47D475548}"/>
              </a:ext>
            </a:extLst>
          </p:cNvPr>
          <p:cNvSpPr>
            <a:spLocks noGrp="1"/>
          </p:cNvSpPr>
          <p:nvPr>
            <p:ph type="dt" sz="half" idx="10"/>
          </p:nvPr>
        </p:nvSpPr>
        <p:spPr/>
        <p:txBody>
          <a:bodyPr/>
          <a:lstStyle/>
          <a:p>
            <a:fld id="{A5B305D1-021D-4013-B649-869CADE5F08F}" type="datetimeFigureOut">
              <a:rPr lang="en-IN" smtClean="0"/>
              <a:t>11-08-2018</a:t>
            </a:fld>
            <a:endParaRPr lang="en-IN"/>
          </a:p>
        </p:txBody>
      </p:sp>
      <p:sp>
        <p:nvSpPr>
          <p:cNvPr id="4" name="Footer Placeholder 3">
            <a:extLst>
              <a:ext uri="{FF2B5EF4-FFF2-40B4-BE49-F238E27FC236}">
                <a16:creationId xmlns:a16="http://schemas.microsoft.com/office/drawing/2014/main" id="{B14819CD-4659-40DC-BA5E-BC45773483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720AA5-8189-4A5C-8321-A2BE903F9F03}"/>
              </a:ext>
            </a:extLst>
          </p:cNvPr>
          <p:cNvSpPr>
            <a:spLocks noGrp="1"/>
          </p:cNvSpPr>
          <p:nvPr>
            <p:ph type="sldNum" sz="quarter" idx="12"/>
          </p:nvPr>
        </p:nvSpPr>
        <p:spPr/>
        <p:txBody>
          <a:bodyPr/>
          <a:lstStyle/>
          <a:p>
            <a:fld id="{495CD53A-A2F5-4C05-AC53-89646EB38873}" type="slidenum">
              <a:rPr lang="en-IN" smtClean="0"/>
              <a:t>‹#›</a:t>
            </a:fld>
            <a:endParaRPr lang="en-IN"/>
          </a:p>
        </p:txBody>
      </p:sp>
    </p:spTree>
    <p:extLst>
      <p:ext uri="{BB962C8B-B14F-4D97-AF65-F5344CB8AC3E}">
        <p14:creationId xmlns:p14="http://schemas.microsoft.com/office/powerpoint/2010/main" val="3027540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0D88-D482-40E3-A506-F63EFFDC6ACA}"/>
              </a:ext>
            </a:extLst>
          </p:cNvPr>
          <p:cNvSpPr>
            <a:spLocks noGrp="1"/>
          </p:cNvSpPr>
          <p:nvPr>
            <p:ph type="dt" sz="half" idx="10"/>
          </p:nvPr>
        </p:nvSpPr>
        <p:spPr/>
        <p:txBody>
          <a:bodyPr/>
          <a:lstStyle/>
          <a:p>
            <a:fld id="{A5B305D1-021D-4013-B649-869CADE5F08F}" type="datetimeFigureOut">
              <a:rPr lang="en-IN" smtClean="0"/>
              <a:t>11-08-2018</a:t>
            </a:fld>
            <a:endParaRPr lang="en-IN"/>
          </a:p>
        </p:txBody>
      </p:sp>
      <p:sp>
        <p:nvSpPr>
          <p:cNvPr id="3" name="Footer Placeholder 2">
            <a:extLst>
              <a:ext uri="{FF2B5EF4-FFF2-40B4-BE49-F238E27FC236}">
                <a16:creationId xmlns:a16="http://schemas.microsoft.com/office/drawing/2014/main" id="{9847B87B-4561-4C8C-A68E-FF87851A25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44D88C-B672-42EF-94D9-B3C2361E2430}"/>
              </a:ext>
            </a:extLst>
          </p:cNvPr>
          <p:cNvSpPr>
            <a:spLocks noGrp="1"/>
          </p:cNvSpPr>
          <p:nvPr>
            <p:ph type="sldNum" sz="quarter" idx="12"/>
          </p:nvPr>
        </p:nvSpPr>
        <p:spPr/>
        <p:txBody>
          <a:bodyPr/>
          <a:lstStyle/>
          <a:p>
            <a:fld id="{495CD53A-A2F5-4C05-AC53-89646EB38873}" type="slidenum">
              <a:rPr lang="en-IN" smtClean="0"/>
              <a:t>‹#›</a:t>
            </a:fld>
            <a:endParaRPr lang="en-IN"/>
          </a:p>
        </p:txBody>
      </p:sp>
    </p:spTree>
    <p:extLst>
      <p:ext uri="{BB962C8B-B14F-4D97-AF65-F5344CB8AC3E}">
        <p14:creationId xmlns:p14="http://schemas.microsoft.com/office/powerpoint/2010/main" val="3310299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ECA09-2C3A-47B1-A9D1-1758DF6A22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4BC289-AC45-405D-88DE-140A429E7B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E0E28A-4BF6-4C49-9E82-94836EA56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B7D4CB-56F8-43F2-974E-8337AF8CFD44}"/>
              </a:ext>
            </a:extLst>
          </p:cNvPr>
          <p:cNvSpPr>
            <a:spLocks noGrp="1"/>
          </p:cNvSpPr>
          <p:nvPr>
            <p:ph type="dt" sz="half" idx="10"/>
          </p:nvPr>
        </p:nvSpPr>
        <p:spPr/>
        <p:txBody>
          <a:bodyPr/>
          <a:lstStyle/>
          <a:p>
            <a:fld id="{A5B305D1-021D-4013-B649-869CADE5F08F}" type="datetimeFigureOut">
              <a:rPr lang="en-IN" smtClean="0"/>
              <a:t>11-08-2018</a:t>
            </a:fld>
            <a:endParaRPr lang="en-IN"/>
          </a:p>
        </p:txBody>
      </p:sp>
      <p:sp>
        <p:nvSpPr>
          <p:cNvPr id="6" name="Footer Placeholder 5">
            <a:extLst>
              <a:ext uri="{FF2B5EF4-FFF2-40B4-BE49-F238E27FC236}">
                <a16:creationId xmlns:a16="http://schemas.microsoft.com/office/drawing/2014/main" id="{C9E048A6-3062-49CC-A669-D7A880DDC8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AEA634-80A0-4467-90AA-378A6CED1F82}"/>
              </a:ext>
            </a:extLst>
          </p:cNvPr>
          <p:cNvSpPr>
            <a:spLocks noGrp="1"/>
          </p:cNvSpPr>
          <p:nvPr>
            <p:ph type="sldNum" sz="quarter" idx="12"/>
          </p:nvPr>
        </p:nvSpPr>
        <p:spPr/>
        <p:txBody>
          <a:bodyPr/>
          <a:lstStyle/>
          <a:p>
            <a:fld id="{495CD53A-A2F5-4C05-AC53-89646EB38873}" type="slidenum">
              <a:rPr lang="en-IN" smtClean="0"/>
              <a:t>‹#›</a:t>
            </a:fld>
            <a:endParaRPr lang="en-IN"/>
          </a:p>
        </p:txBody>
      </p:sp>
    </p:spTree>
    <p:extLst>
      <p:ext uri="{BB962C8B-B14F-4D97-AF65-F5344CB8AC3E}">
        <p14:creationId xmlns:p14="http://schemas.microsoft.com/office/powerpoint/2010/main" val="289979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05E7-610D-44C1-89FA-79EC0F1AC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64B107-A9AF-44E7-B296-FB9B3B89CD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AF4EAF-05C5-4BD6-833F-CDA12BF1B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C64B9C-6A4E-4828-85FE-140327CAEC88}"/>
              </a:ext>
            </a:extLst>
          </p:cNvPr>
          <p:cNvSpPr>
            <a:spLocks noGrp="1"/>
          </p:cNvSpPr>
          <p:nvPr>
            <p:ph type="dt" sz="half" idx="10"/>
          </p:nvPr>
        </p:nvSpPr>
        <p:spPr/>
        <p:txBody>
          <a:bodyPr/>
          <a:lstStyle/>
          <a:p>
            <a:fld id="{A5B305D1-021D-4013-B649-869CADE5F08F}" type="datetimeFigureOut">
              <a:rPr lang="en-IN" smtClean="0"/>
              <a:t>11-08-2018</a:t>
            </a:fld>
            <a:endParaRPr lang="en-IN"/>
          </a:p>
        </p:txBody>
      </p:sp>
      <p:sp>
        <p:nvSpPr>
          <p:cNvPr id="6" name="Footer Placeholder 5">
            <a:extLst>
              <a:ext uri="{FF2B5EF4-FFF2-40B4-BE49-F238E27FC236}">
                <a16:creationId xmlns:a16="http://schemas.microsoft.com/office/drawing/2014/main" id="{2C0007C9-68DB-429A-B514-C06326123D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CEA0E3-9D0B-4FA0-BEE2-2CCC8DE5C7D8}"/>
              </a:ext>
            </a:extLst>
          </p:cNvPr>
          <p:cNvSpPr>
            <a:spLocks noGrp="1"/>
          </p:cNvSpPr>
          <p:nvPr>
            <p:ph type="sldNum" sz="quarter" idx="12"/>
          </p:nvPr>
        </p:nvSpPr>
        <p:spPr/>
        <p:txBody>
          <a:bodyPr/>
          <a:lstStyle/>
          <a:p>
            <a:fld id="{495CD53A-A2F5-4C05-AC53-89646EB38873}" type="slidenum">
              <a:rPr lang="en-IN" smtClean="0"/>
              <a:t>‹#›</a:t>
            </a:fld>
            <a:endParaRPr lang="en-IN"/>
          </a:p>
        </p:txBody>
      </p:sp>
    </p:spTree>
    <p:extLst>
      <p:ext uri="{BB962C8B-B14F-4D97-AF65-F5344CB8AC3E}">
        <p14:creationId xmlns:p14="http://schemas.microsoft.com/office/powerpoint/2010/main" val="3106104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1220E9-10FE-4CB3-A381-64FC8AE599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22B19C-54EC-4360-8848-D589B6341A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74B618-31B2-47F3-943F-A40DCF6DF4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305D1-021D-4013-B649-869CADE5F08F}" type="datetimeFigureOut">
              <a:rPr lang="en-IN" smtClean="0"/>
              <a:t>11-08-2018</a:t>
            </a:fld>
            <a:endParaRPr lang="en-IN"/>
          </a:p>
        </p:txBody>
      </p:sp>
      <p:sp>
        <p:nvSpPr>
          <p:cNvPr id="5" name="Footer Placeholder 4">
            <a:extLst>
              <a:ext uri="{FF2B5EF4-FFF2-40B4-BE49-F238E27FC236}">
                <a16:creationId xmlns:a16="http://schemas.microsoft.com/office/drawing/2014/main" id="{2E37319E-8446-46E5-98F3-1A5240C18B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A0BF8C-F2BE-4F74-9746-83AB3B968E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CD53A-A2F5-4C05-AC53-89646EB38873}" type="slidenum">
              <a:rPr lang="en-IN" smtClean="0"/>
              <a:t>‹#›</a:t>
            </a:fld>
            <a:endParaRPr lang="en-IN"/>
          </a:p>
        </p:txBody>
      </p:sp>
    </p:spTree>
    <p:extLst>
      <p:ext uri="{BB962C8B-B14F-4D97-AF65-F5344CB8AC3E}">
        <p14:creationId xmlns:p14="http://schemas.microsoft.com/office/powerpoint/2010/main" val="1804316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D8BA-5419-4D44-A658-A8716EAB03EB}"/>
              </a:ext>
            </a:extLst>
          </p:cNvPr>
          <p:cNvSpPr>
            <a:spLocks noGrp="1"/>
          </p:cNvSpPr>
          <p:nvPr>
            <p:ph type="ctrTitle"/>
          </p:nvPr>
        </p:nvSpPr>
        <p:spPr/>
        <p:txBody>
          <a:bodyPr/>
          <a:lstStyle/>
          <a:p>
            <a:r>
              <a:rPr lang="en-IN" dirty="0"/>
              <a:t>Big Data Usecases</a:t>
            </a:r>
          </a:p>
        </p:txBody>
      </p:sp>
    </p:spTree>
    <p:extLst>
      <p:ext uri="{BB962C8B-B14F-4D97-AF65-F5344CB8AC3E}">
        <p14:creationId xmlns:p14="http://schemas.microsoft.com/office/powerpoint/2010/main" val="2374650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D8BC-8B95-4D0E-A3D2-594990A9D392}"/>
              </a:ext>
            </a:extLst>
          </p:cNvPr>
          <p:cNvSpPr>
            <a:spLocks noGrp="1"/>
          </p:cNvSpPr>
          <p:nvPr>
            <p:ph type="title"/>
          </p:nvPr>
        </p:nvSpPr>
        <p:spPr/>
        <p:txBody>
          <a:bodyPr/>
          <a:lstStyle/>
          <a:p>
            <a:r>
              <a:rPr lang="en-IN" dirty="0">
                <a:latin typeface="+mn-lt"/>
              </a:rPr>
              <a:t>Market Basket Analysis and Pricing Optimization</a:t>
            </a:r>
          </a:p>
        </p:txBody>
      </p:sp>
      <p:sp>
        <p:nvSpPr>
          <p:cNvPr id="3" name="Content Placeholder 2">
            <a:extLst>
              <a:ext uri="{FF2B5EF4-FFF2-40B4-BE49-F238E27FC236}">
                <a16:creationId xmlns:a16="http://schemas.microsoft.com/office/drawing/2014/main" id="{615A63BA-A395-4685-9A2B-685D7340BA39}"/>
              </a:ext>
            </a:extLst>
          </p:cNvPr>
          <p:cNvSpPr>
            <a:spLocks noGrp="1"/>
          </p:cNvSpPr>
          <p:nvPr>
            <p:ph idx="1"/>
          </p:nvPr>
        </p:nvSpPr>
        <p:spPr>
          <a:xfrm>
            <a:off x="838200" y="1915777"/>
            <a:ext cx="10515600" cy="4351338"/>
          </a:xfrm>
        </p:spPr>
        <p:txBody>
          <a:bodyPr/>
          <a:lstStyle/>
          <a:p>
            <a:r>
              <a:rPr lang="en-IN" dirty="0"/>
              <a:t>By quickly pulling data together from multiple sources, retailers can better optimize their product selection and pricing, as well as decide where to target ads.</a:t>
            </a:r>
          </a:p>
          <a:p>
            <a:r>
              <a:rPr lang="en-IN" dirty="0"/>
              <a:t>Example</a:t>
            </a:r>
          </a:p>
          <a:p>
            <a:pPr lvl="1"/>
            <a:r>
              <a:rPr lang="en-IN" dirty="0"/>
              <a:t>Coca-Cola uses an algorithm incorporates satellite imagery, crop yields, customer preferences and details about the flavours that make up a </a:t>
            </a:r>
            <a:r>
              <a:rPr lang="en-IN" dirty="0" err="1"/>
              <a:t>a</a:t>
            </a:r>
            <a:r>
              <a:rPr lang="en-IN" dirty="0"/>
              <a:t> particular fruit in order to determine how the juice should be blended</a:t>
            </a:r>
          </a:p>
        </p:txBody>
      </p:sp>
    </p:spTree>
    <p:extLst>
      <p:ext uri="{BB962C8B-B14F-4D97-AF65-F5344CB8AC3E}">
        <p14:creationId xmlns:p14="http://schemas.microsoft.com/office/powerpoint/2010/main" val="346347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672FD-53FB-44AA-BFD4-562B1FCCAD25}"/>
              </a:ext>
            </a:extLst>
          </p:cNvPr>
          <p:cNvSpPr>
            <a:spLocks noGrp="1"/>
          </p:cNvSpPr>
          <p:nvPr>
            <p:ph type="title"/>
          </p:nvPr>
        </p:nvSpPr>
        <p:spPr/>
        <p:txBody>
          <a:bodyPr/>
          <a:lstStyle/>
          <a:p>
            <a:r>
              <a:rPr lang="en-IN" dirty="0">
                <a:latin typeface="+mn-lt"/>
              </a:rPr>
              <a:t>Predict Security Threats</a:t>
            </a:r>
          </a:p>
        </p:txBody>
      </p:sp>
      <p:sp>
        <p:nvSpPr>
          <p:cNvPr id="3" name="Content Placeholder 2">
            <a:extLst>
              <a:ext uri="{FF2B5EF4-FFF2-40B4-BE49-F238E27FC236}">
                <a16:creationId xmlns:a16="http://schemas.microsoft.com/office/drawing/2014/main" id="{57154D96-4B4E-48C8-8B45-17B228036B84}"/>
              </a:ext>
            </a:extLst>
          </p:cNvPr>
          <p:cNvSpPr>
            <a:spLocks noGrp="1"/>
          </p:cNvSpPr>
          <p:nvPr>
            <p:ph idx="1"/>
          </p:nvPr>
        </p:nvSpPr>
        <p:spPr/>
        <p:txBody>
          <a:bodyPr/>
          <a:lstStyle/>
          <a:p>
            <a:r>
              <a:rPr lang="en-IN" dirty="0"/>
              <a:t>Big data analytics can track trends in security breaches and allow companies to proactively go after threats before they strike.</a:t>
            </a:r>
          </a:p>
          <a:p>
            <a:r>
              <a:rPr lang="en-IN" dirty="0"/>
              <a:t>Example</a:t>
            </a:r>
          </a:p>
          <a:p>
            <a:pPr lvl="1"/>
            <a:r>
              <a:rPr lang="en-IN" dirty="0"/>
              <a:t>With more than 1.5 billion items in its </a:t>
            </a:r>
            <a:r>
              <a:rPr lang="en-IN" dirty="0" err="1"/>
              <a:t>catalog</a:t>
            </a:r>
            <a:r>
              <a:rPr lang="en-IN" dirty="0"/>
              <a:t>, Amazon has a lot of product to keep track of and protect. It uses its cloud system, S3, to predict which items are most likely to be stolen, so it can be better secure its warehouses. </a:t>
            </a:r>
          </a:p>
        </p:txBody>
      </p:sp>
    </p:spTree>
    <p:extLst>
      <p:ext uri="{BB962C8B-B14F-4D97-AF65-F5344CB8AC3E}">
        <p14:creationId xmlns:p14="http://schemas.microsoft.com/office/powerpoint/2010/main" val="614239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0431-74BB-43F4-8D66-E8559A7B9AFE}"/>
              </a:ext>
            </a:extLst>
          </p:cNvPr>
          <p:cNvSpPr>
            <a:spLocks noGrp="1"/>
          </p:cNvSpPr>
          <p:nvPr>
            <p:ph type="title"/>
          </p:nvPr>
        </p:nvSpPr>
        <p:spPr/>
        <p:txBody>
          <a:bodyPr/>
          <a:lstStyle/>
          <a:p>
            <a:r>
              <a:rPr lang="en-IN" dirty="0">
                <a:latin typeface="+mn-lt"/>
              </a:rPr>
              <a:t>Fraud Detection</a:t>
            </a:r>
          </a:p>
        </p:txBody>
      </p:sp>
      <p:sp>
        <p:nvSpPr>
          <p:cNvPr id="3" name="Content Placeholder 2">
            <a:extLst>
              <a:ext uri="{FF2B5EF4-FFF2-40B4-BE49-F238E27FC236}">
                <a16:creationId xmlns:a16="http://schemas.microsoft.com/office/drawing/2014/main" id="{E4A9F624-75E4-4624-B20E-EC2DD2FCF9DE}"/>
              </a:ext>
            </a:extLst>
          </p:cNvPr>
          <p:cNvSpPr>
            <a:spLocks noGrp="1"/>
          </p:cNvSpPr>
          <p:nvPr>
            <p:ph idx="1"/>
          </p:nvPr>
        </p:nvSpPr>
        <p:spPr/>
        <p:txBody>
          <a:bodyPr/>
          <a:lstStyle/>
          <a:p>
            <a:r>
              <a:rPr lang="en-IN" dirty="0"/>
              <a:t>Financial firms use big data to help them identify sophisticated fraud schemes by combining multiple points of data.</a:t>
            </a:r>
          </a:p>
          <a:p>
            <a:r>
              <a:rPr lang="en-IN" dirty="0"/>
              <a:t>Example</a:t>
            </a:r>
          </a:p>
          <a:p>
            <a:pPr lvl="1"/>
            <a:r>
              <a:rPr lang="en-IN" dirty="0"/>
              <a:t>Memorial Health Care uses data analytics to vet vendors and to uncover unethical activities, such as bid rigging.</a:t>
            </a:r>
          </a:p>
        </p:txBody>
      </p:sp>
    </p:spTree>
    <p:extLst>
      <p:ext uri="{BB962C8B-B14F-4D97-AF65-F5344CB8AC3E}">
        <p14:creationId xmlns:p14="http://schemas.microsoft.com/office/powerpoint/2010/main" val="2374683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0D84CA-404F-43B2-8B1B-06CDE3C59D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4079" y="131577"/>
            <a:ext cx="8023538" cy="6594846"/>
          </a:xfrm>
        </p:spPr>
      </p:pic>
    </p:spTree>
    <p:extLst>
      <p:ext uri="{BB962C8B-B14F-4D97-AF65-F5344CB8AC3E}">
        <p14:creationId xmlns:p14="http://schemas.microsoft.com/office/powerpoint/2010/main" val="3333360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A3EC-E773-44BB-AF17-AD1BD478E29C}"/>
              </a:ext>
            </a:extLst>
          </p:cNvPr>
          <p:cNvSpPr>
            <a:spLocks noGrp="1"/>
          </p:cNvSpPr>
          <p:nvPr>
            <p:ph type="title"/>
          </p:nvPr>
        </p:nvSpPr>
        <p:spPr/>
        <p:txBody>
          <a:bodyPr/>
          <a:lstStyle/>
          <a:p>
            <a:r>
              <a:rPr lang="en-IN" dirty="0">
                <a:latin typeface="+mn-lt"/>
              </a:rPr>
              <a:t>Industry Specific</a:t>
            </a:r>
          </a:p>
        </p:txBody>
      </p:sp>
      <p:sp>
        <p:nvSpPr>
          <p:cNvPr id="3" name="Content Placeholder 2">
            <a:extLst>
              <a:ext uri="{FF2B5EF4-FFF2-40B4-BE49-F238E27FC236}">
                <a16:creationId xmlns:a16="http://schemas.microsoft.com/office/drawing/2014/main" id="{9AE7F285-A7C9-485C-8528-B4E7E61A4B32}"/>
              </a:ext>
            </a:extLst>
          </p:cNvPr>
          <p:cNvSpPr>
            <a:spLocks noGrp="1"/>
          </p:cNvSpPr>
          <p:nvPr>
            <p:ph idx="1"/>
          </p:nvPr>
        </p:nvSpPr>
        <p:spPr/>
        <p:txBody>
          <a:bodyPr/>
          <a:lstStyle/>
          <a:p>
            <a:r>
              <a:rPr lang="en-IN" dirty="0"/>
              <a:t>Virtually every industry has invested in big data to help solve specific challenges those industries face.</a:t>
            </a:r>
          </a:p>
          <a:p>
            <a:r>
              <a:rPr lang="en-IN" dirty="0"/>
              <a:t>Healthcare, for example, uses big data to improve patient outcomes and agriculture uses data to boost crop yields.</a:t>
            </a:r>
          </a:p>
          <a:p>
            <a:r>
              <a:rPr lang="en-IN" dirty="0"/>
              <a:t>Example</a:t>
            </a:r>
          </a:p>
          <a:p>
            <a:pPr lvl="1"/>
            <a:r>
              <a:rPr lang="en-IN" dirty="0"/>
              <a:t>Shell uses sensor data to map its oil and gas wells in order to increase output and boost the efficiency of its operations.</a:t>
            </a:r>
          </a:p>
          <a:p>
            <a:pPr lvl="1"/>
            <a:r>
              <a:rPr lang="en-IN" dirty="0"/>
              <a:t>The data received from the sensors is analysed by artificial intelligence and rendered in 3D and 4D maps.</a:t>
            </a:r>
          </a:p>
          <a:p>
            <a:endParaRPr lang="en-IN" dirty="0"/>
          </a:p>
        </p:txBody>
      </p:sp>
    </p:spTree>
    <p:extLst>
      <p:ext uri="{BB962C8B-B14F-4D97-AF65-F5344CB8AC3E}">
        <p14:creationId xmlns:p14="http://schemas.microsoft.com/office/powerpoint/2010/main" val="1877568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D282-C79D-422B-9AFF-236ED5416986}"/>
              </a:ext>
            </a:extLst>
          </p:cNvPr>
          <p:cNvSpPr>
            <a:spLocks noGrp="1"/>
          </p:cNvSpPr>
          <p:nvPr>
            <p:ph type="title"/>
          </p:nvPr>
        </p:nvSpPr>
        <p:spPr/>
        <p:txBody>
          <a:bodyPr>
            <a:normAutofit/>
          </a:bodyPr>
          <a:lstStyle/>
          <a:p>
            <a:r>
              <a:rPr lang="en-IN" dirty="0">
                <a:latin typeface="+mn-lt"/>
              </a:rPr>
              <a:t>Data Warehouse Offload</a:t>
            </a:r>
          </a:p>
        </p:txBody>
      </p:sp>
      <p:sp>
        <p:nvSpPr>
          <p:cNvPr id="3" name="Content Placeholder 2">
            <a:extLst>
              <a:ext uri="{FF2B5EF4-FFF2-40B4-BE49-F238E27FC236}">
                <a16:creationId xmlns:a16="http://schemas.microsoft.com/office/drawing/2014/main" id="{FE126175-0DE3-478D-8D61-6C8483463C2B}"/>
              </a:ext>
            </a:extLst>
          </p:cNvPr>
          <p:cNvSpPr>
            <a:spLocks noGrp="1"/>
          </p:cNvSpPr>
          <p:nvPr>
            <p:ph idx="1"/>
          </p:nvPr>
        </p:nvSpPr>
        <p:spPr>
          <a:xfrm>
            <a:off x="838200" y="1690688"/>
            <a:ext cx="10515600" cy="4351338"/>
          </a:xfrm>
        </p:spPr>
        <p:txBody>
          <a:bodyPr>
            <a:normAutofit/>
          </a:bodyPr>
          <a:lstStyle/>
          <a:p>
            <a:r>
              <a:rPr lang="en-IN" dirty="0"/>
              <a:t>Big data tools can be used to remove some of the burden from their data warehouses.</a:t>
            </a:r>
          </a:p>
          <a:p>
            <a:r>
              <a:rPr lang="en-IN" dirty="0"/>
              <a:t>Data warehouse technology tends to be very costly to purchase and run and business leaders have begun demanding more reports and insights from BI teams.</a:t>
            </a:r>
          </a:p>
          <a:p>
            <a:r>
              <a:rPr lang="en-IN" dirty="0"/>
              <a:t>To solve this problem, many enterprises use an open source big data solution like Hadoop to replace or compliment their data warehouses. Hadoop-based solutions often provide much faster performance while reducing licensing fees and other costs.</a:t>
            </a:r>
          </a:p>
        </p:txBody>
      </p:sp>
    </p:spTree>
    <p:extLst>
      <p:ext uri="{BB962C8B-B14F-4D97-AF65-F5344CB8AC3E}">
        <p14:creationId xmlns:p14="http://schemas.microsoft.com/office/powerpoint/2010/main" val="131723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9E17DD-195C-4470-880D-AFBA5E10C9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1978" y="695460"/>
            <a:ext cx="9902444" cy="5425358"/>
          </a:xfrm>
        </p:spPr>
      </p:pic>
    </p:spTree>
    <p:extLst>
      <p:ext uri="{BB962C8B-B14F-4D97-AF65-F5344CB8AC3E}">
        <p14:creationId xmlns:p14="http://schemas.microsoft.com/office/powerpoint/2010/main" val="2732086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CD75-BACB-445D-8F78-8F175DF59048}"/>
              </a:ext>
            </a:extLst>
          </p:cNvPr>
          <p:cNvSpPr>
            <a:spLocks noGrp="1"/>
          </p:cNvSpPr>
          <p:nvPr>
            <p:ph type="title"/>
          </p:nvPr>
        </p:nvSpPr>
        <p:spPr/>
        <p:txBody>
          <a:bodyPr/>
          <a:lstStyle/>
          <a:p>
            <a:r>
              <a:rPr lang="en-IN" b="1" dirty="0"/>
              <a:t> Internet of Things</a:t>
            </a:r>
            <a:endParaRPr lang="en-IN" dirty="0"/>
          </a:p>
        </p:txBody>
      </p:sp>
      <p:sp>
        <p:nvSpPr>
          <p:cNvPr id="3" name="Content Placeholder 2">
            <a:extLst>
              <a:ext uri="{FF2B5EF4-FFF2-40B4-BE49-F238E27FC236}">
                <a16:creationId xmlns:a16="http://schemas.microsoft.com/office/drawing/2014/main" id="{FC4436A5-83E5-4302-8C0A-6E1D43D962CB}"/>
              </a:ext>
            </a:extLst>
          </p:cNvPr>
          <p:cNvSpPr>
            <a:spLocks noGrp="1"/>
          </p:cNvSpPr>
          <p:nvPr>
            <p:ph idx="1"/>
          </p:nvPr>
        </p:nvSpPr>
        <p:spPr/>
        <p:txBody>
          <a:bodyPr/>
          <a:lstStyle/>
          <a:p>
            <a:r>
              <a:rPr lang="en-IN" dirty="0"/>
              <a:t>Industries are using sensors to collect data that they can then analyse to achieve actionable insights.</a:t>
            </a:r>
          </a:p>
          <a:p>
            <a:r>
              <a:rPr lang="en-IN" dirty="0"/>
              <a:t> They might track customer or product movement, monitor the weather or keep an eye on security camera footage.</a:t>
            </a:r>
          </a:p>
          <a:p>
            <a:r>
              <a:rPr lang="en-IN" dirty="0"/>
              <a:t>As with big data itself, the number of ways in which analytics can be applied to IoT solutions seems to be endless.</a:t>
            </a:r>
          </a:p>
          <a:p>
            <a:pPr marL="0" indent="0">
              <a:buNone/>
            </a:pPr>
            <a:endParaRPr lang="en-IN" dirty="0"/>
          </a:p>
        </p:txBody>
      </p:sp>
    </p:spTree>
    <p:extLst>
      <p:ext uri="{BB962C8B-B14F-4D97-AF65-F5344CB8AC3E}">
        <p14:creationId xmlns:p14="http://schemas.microsoft.com/office/powerpoint/2010/main" val="305972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B84A16-03D2-45E6-AD0D-0D98D36C6D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686" y="252158"/>
            <a:ext cx="8471578" cy="6353684"/>
          </a:xfrm>
        </p:spPr>
      </p:pic>
    </p:spTree>
    <p:extLst>
      <p:ext uri="{BB962C8B-B14F-4D97-AF65-F5344CB8AC3E}">
        <p14:creationId xmlns:p14="http://schemas.microsoft.com/office/powerpoint/2010/main" val="3823134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6BE02-AAEC-422A-8BFB-56BA887E5926}"/>
              </a:ext>
            </a:extLst>
          </p:cNvPr>
          <p:cNvSpPr>
            <a:spLocks noGrp="1"/>
          </p:cNvSpPr>
          <p:nvPr>
            <p:ph type="title"/>
          </p:nvPr>
        </p:nvSpPr>
        <p:spPr/>
        <p:txBody>
          <a:bodyPr/>
          <a:lstStyle/>
          <a:p>
            <a:r>
              <a:rPr lang="en-US" dirty="0">
                <a:latin typeface="+mn-lt"/>
              </a:rPr>
              <a:t>Deep Learning</a:t>
            </a:r>
            <a:endParaRPr lang="en-IN" dirty="0">
              <a:latin typeface="+mn-lt"/>
            </a:endParaRPr>
          </a:p>
        </p:txBody>
      </p:sp>
      <p:sp>
        <p:nvSpPr>
          <p:cNvPr id="3" name="Content Placeholder 2">
            <a:extLst>
              <a:ext uri="{FF2B5EF4-FFF2-40B4-BE49-F238E27FC236}">
                <a16:creationId xmlns:a16="http://schemas.microsoft.com/office/drawing/2014/main" id="{7082FF53-C110-46A7-9B27-5EAE52C4E989}"/>
              </a:ext>
            </a:extLst>
          </p:cNvPr>
          <p:cNvSpPr>
            <a:spLocks noGrp="1"/>
          </p:cNvSpPr>
          <p:nvPr>
            <p:ph idx="1"/>
          </p:nvPr>
        </p:nvSpPr>
        <p:spPr/>
        <p:txBody>
          <a:bodyPr/>
          <a:lstStyle/>
          <a:p>
            <a:r>
              <a:rPr lang="en-US" altLang="en-US" dirty="0"/>
              <a:t>Large model combined with large datasets are increasingly the top performers in benchmark tasks for vision, speech, and Natural Language Processing. </a:t>
            </a:r>
          </a:p>
          <a:p>
            <a:r>
              <a:rPr lang="en-US" altLang="en-US" dirty="0"/>
              <a:t>One needs to train a deep neural network from a large corpus of data.</a:t>
            </a:r>
          </a:p>
          <a:p>
            <a:r>
              <a:rPr lang="en-US" altLang="en-US" dirty="0"/>
              <a:t>The largest applications so far are to image recognition and scientific studies of unsupervised learning with 10 million images and up to 11 billion parameters.</a:t>
            </a:r>
          </a:p>
          <a:p>
            <a:endParaRPr lang="en-IN" dirty="0"/>
          </a:p>
        </p:txBody>
      </p:sp>
    </p:spTree>
    <p:extLst>
      <p:ext uri="{BB962C8B-B14F-4D97-AF65-F5344CB8AC3E}">
        <p14:creationId xmlns:p14="http://schemas.microsoft.com/office/powerpoint/2010/main" val="428162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9518-3ADC-4684-BFCF-EDD76976FD6F}"/>
              </a:ext>
            </a:extLst>
          </p:cNvPr>
          <p:cNvSpPr>
            <a:spLocks noGrp="1"/>
          </p:cNvSpPr>
          <p:nvPr>
            <p:ph type="title"/>
          </p:nvPr>
        </p:nvSpPr>
        <p:spPr/>
        <p:txBody>
          <a:bodyPr>
            <a:normAutofit/>
          </a:bodyPr>
          <a:lstStyle/>
          <a:p>
            <a:r>
              <a:rPr lang="en-IN" dirty="0">
                <a:latin typeface="+mn-lt"/>
              </a:rPr>
              <a:t>Behavioral</a:t>
            </a:r>
            <a:r>
              <a:rPr lang="en-IN" dirty="0"/>
              <a:t> </a:t>
            </a:r>
            <a:r>
              <a:rPr lang="en-IN" dirty="0">
                <a:latin typeface="+mn-lt"/>
              </a:rPr>
              <a:t>Analytics </a:t>
            </a:r>
          </a:p>
        </p:txBody>
      </p:sp>
      <p:sp>
        <p:nvSpPr>
          <p:cNvPr id="3" name="Content Placeholder 2">
            <a:extLst>
              <a:ext uri="{FF2B5EF4-FFF2-40B4-BE49-F238E27FC236}">
                <a16:creationId xmlns:a16="http://schemas.microsoft.com/office/drawing/2014/main" id="{46581ABD-8A27-4388-8405-F61CD8480D74}"/>
              </a:ext>
            </a:extLst>
          </p:cNvPr>
          <p:cNvSpPr>
            <a:spLocks noGrp="1"/>
          </p:cNvSpPr>
          <p:nvPr>
            <p:ph idx="1"/>
          </p:nvPr>
        </p:nvSpPr>
        <p:spPr/>
        <p:txBody>
          <a:bodyPr/>
          <a:lstStyle/>
          <a:p>
            <a:r>
              <a:rPr lang="en-IN" dirty="0"/>
              <a:t>With access to data on customer behaviour, companies can learn what prompts a customer to stick around longer.</a:t>
            </a:r>
          </a:p>
          <a:p>
            <a:r>
              <a:rPr lang="en-IN" dirty="0"/>
              <a:t>Also, learn more about their customer’s characteristics and purchasing habits in order to improve marketing efforts and boost profits.</a:t>
            </a:r>
          </a:p>
        </p:txBody>
      </p:sp>
    </p:spTree>
    <p:extLst>
      <p:ext uri="{BB962C8B-B14F-4D97-AF65-F5344CB8AC3E}">
        <p14:creationId xmlns:p14="http://schemas.microsoft.com/office/powerpoint/2010/main" val="386989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08B1-89BA-4BD6-856E-871BD922F860}"/>
              </a:ext>
            </a:extLst>
          </p:cNvPr>
          <p:cNvSpPr>
            <a:spLocks noGrp="1"/>
          </p:cNvSpPr>
          <p:nvPr>
            <p:ph type="title"/>
          </p:nvPr>
        </p:nvSpPr>
        <p:spPr/>
        <p:txBody>
          <a:bodyPr/>
          <a:lstStyle/>
          <a:p>
            <a:r>
              <a:rPr lang="en-US" dirty="0">
                <a:latin typeface="+mn-lt"/>
              </a:rPr>
              <a:t>Healthcare/Life Sciences</a:t>
            </a:r>
            <a:endParaRPr lang="en-IN" dirty="0">
              <a:latin typeface="+mn-lt"/>
            </a:endParaRPr>
          </a:p>
        </p:txBody>
      </p:sp>
      <p:sp>
        <p:nvSpPr>
          <p:cNvPr id="3" name="Content Placeholder 2">
            <a:extLst>
              <a:ext uri="{FF2B5EF4-FFF2-40B4-BE49-F238E27FC236}">
                <a16:creationId xmlns:a16="http://schemas.microsoft.com/office/drawing/2014/main" id="{0F750945-3FFA-47A0-BB53-6BA9B7FADD34}"/>
              </a:ext>
            </a:extLst>
          </p:cNvPr>
          <p:cNvSpPr>
            <a:spLocks noGrp="1"/>
          </p:cNvSpPr>
          <p:nvPr>
            <p:ph idx="1"/>
          </p:nvPr>
        </p:nvSpPr>
        <p:spPr/>
        <p:txBody>
          <a:bodyPr/>
          <a:lstStyle/>
          <a:p>
            <a:r>
              <a:rPr lang="en-US" altLang="en-US" dirty="0">
                <a:latin typeface="Helvetica" panose="020B0604020202020204" pitchFamily="34" charset="0"/>
              </a:rPr>
              <a:t>Pathology Imaging </a:t>
            </a:r>
          </a:p>
          <a:p>
            <a:pPr lvl="1"/>
            <a:r>
              <a:rPr lang="en-US" altLang="en-US" dirty="0">
                <a:latin typeface="Helvetica" panose="020B0604020202020204" pitchFamily="34" charset="0"/>
                <a:cs typeface="Arial" panose="020B0604020202020204" pitchFamily="34" charset="0"/>
              </a:rPr>
              <a:t>3D pathology imaging is made possible through 3D laser technologies or serially sectioning hundreds of tissue sections onto slides and scanning them into digital images. </a:t>
            </a:r>
          </a:p>
          <a:p>
            <a:pPr lvl="1"/>
            <a:r>
              <a:rPr lang="en-US" altLang="en-US" dirty="0">
                <a:latin typeface="Helvetica" panose="020B0604020202020204" pitchFamily="34" charset="0"/>
                <a:cs typeface="Arial" panose="020B0604020202020204" pitchFamily="34" charset="0"/>
              </a:rPr>
              <a:t>Segmenting 3D microanatomic objects from registered serial images could produce tens of millions of 3D objects from a single image. </a:t>
            </a:r>
          </a:p>
          <a:p>
            <a:pPr lvl="1"/>
            <a:r>
              <a:rPr lang="en-US" altLang="en-US" dirty="0">
                <a:latin typeface="Helvetica" panose="020B0604020202020204" pitchFamily="34" charset="0"/>
                <a:cs typeface="Arial" panose="020B0604020202020204" pitchFamily="34" charset="0"/>
              </a:rPr>
              <a:t>This provides a deep “map” of human tissues for next generation diagnosis. 1TB raw image data + 1TB analytical results per 3D image and 1PB data per moderated hospital per year.</a:t>
            </a:r>
            <a:endParaRPr lang="en-IN" dirty="0"/>
          </a:p>
        </p:txBody>
      </p:sp>
    </p:spTree>
    <p:extLst>
      <p:ext uri="{BB962C8B-B14F-4D97-AF65-F5344CB8AC3E}">
        <p14:creationId xmlns:p14="http://schemas.microsoft.com/office/powerpoint/2010/main" val="388511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0A3E-223F-4FF1-83A6-C3F5B2B95D33}"/>
              </a:ext>
            </a:extLst>
          </p:cNvPr>
          <p:cNvSpPr>
            <a:spLocks noGrp="1"/>
          </p:cNvSpPr>
          <p:nvPr>
            <p:ph type="title"/>
          </p:nvPr>
        </p:nvSpPr>
        <p:spPr>
          <a:xfrm>
            <a:off x="838200" y="571187"/>
            <a:ext cx="10515600" cy="1325563"/>
          </a:xfrm>
        </p:spPr>
        <p:txBody>
          <a:bodyPr>
            <a:noAutofit/>
          </a:bodyPr>
          <a:lstStyle/>
          <a:p>
            <a:pPr fontAlgn="t"/>
            <a:br>
              <a:rPr lang="en-IN" sz="2800" dirty="0">
                <a:latin typeface="+mn-lt"/>
              </a:rPr>
            </a:br>
            <a:br>
              <a:rPr lang="en-IN" sz="2800" dirty="0">
                <a:latin typeface="+mn-lt"/>
              </a:rPr>
            </a:br>
            <a:r>
              <a:rPr lang="en-IN" sz="2800" dirty="0">
                <a:latin typeface="+mn-lt"/>
              </a:rPr>
              <a:t>This chart shows how a number of individual actions by one user can be grouped together to describe overall user </a:t>
            </a:r>
            <a:r>
              <a:rPr lang="en-IN" sz="2800" dirty="0" err="1">
                <a:latin typeface="+mn-lt"/>
              </a:rPr>
              <a:t>behavior</a:t>
            </a:r>
            <a:r>
              <a:rPr lang="en-IN" sz="2800" dirty="0">
                <a:latin typeface="+mn-lt"/>
              </a:rPr>
              <a:t> on a give web application of site.</a:t>
            </a:r>
            <a:br>
              <a:rPr lang="en-IN" sz="2800" dirty="0">
                <a:latin typeface="+mn-lt"/>
              </a:rPr>
            </a:br>
            <a:br>
              <a:rPr lang="en-IN" sz="2800" dirty="0">
                <a:latin typeface="+mn-lt"/>
              </a:rPr>
            </a:br>
            <a:endParaRPr lang="en-IN" sz="2800" dirty="0">
              <a:latin typeface="+mn-lt"/>
            </a:endParaRPr>
          </a:p>
        </p:txBody>
      </p:sp>
      <p:pic>
        <p:nvPicPr>
          <p:cNvPr id="5" name="Content Placeholder 4">
            <a:extLst>
              <a:ext uri="{FF2B5EF4-FFF2-40B4-BE49-F238E27FC236}">
                <a16:creationId xmlns:a16="http://schemas.microsoft.com/office/drawing/2014/main" id="{370C56D8-3FBD-4E38-878C-B169A4B9A3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7601" y="2090021"/>
            <a:ext cx="8836798" cy="4600677"/>
          </a:xfrm>
        </p:spPr>
      </p:pic>
    </p:spTree>
    <p:extLst>
      <p:ext uri="{BB962C8B-B14F-4D97-AF65-F5344CB8AC3E}">
        <p14:creationId xmlns:p14="http://schemas.microsoft.com/office/powerpoint/2010/main" val="428022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CB50DC-07CA-4090-9E82-99B0E325590F}"/>
              </a:ext>
            </a:extLst>
          </p:cNvPr>
          <p:cNvSpPr>
            <a:spLocks noGrp="1"/>
          </p:cNvSpPr>
          <p:nvPr>
            <p:ph idx="1"/>
          </p:nvPr>
        </p:nvSpPr>
        <p:spPr>
          <a:xfrm>
            <a:off x="838200" y="1253331"/>
            <a:ext cx="10515600" cy="4351338"/>
          </a:xfrm>
        </p:spPr>
        <p:txBody>
          <a:bodyPr/>
          <a:lstStyle/>
          <a:p>
            <a:r>
              <a:rPr lang="en-IN" dirty="0"/>
              <a:t>Example </a:t>
            </a:r>
          </a:p>
          <a:p>
            <a:pPr lvl="1"/>
            <a:r>
              <a:rPr lang="en-IN" dirty="0"/>
              <a:t>With 1.8 billion customers, MasterCard is in unique position of being able to analyse the behaviour of customers in not only their own stores, but also thousands of other retailers. </a:t>
            </a:r>
          </a:p>
          <a:p>
            <a:pPr lvl="1"/>
            <a:r>
              <a:rPr lang="en-IN" dirty="0"/>
              <a:t>The company teamed up with Mu Sigma to collect and analyse data on shoppers behaviour and provide the insights it finds to other retailers in benchmarking reports.</a:t>
            </a:r>
          </a:p>
          <a:p>
            <a:pPr marL="457200" lvl="1" indent="0">
              <a:buNone/>
            </a:pPr>
            <a:endParaRPr lang="en-IN" dirty="0"/>
          </a:p>
        </p:txBody>
      </p:sp>
    </p:spTree>
    <p:extLst>
      <p:ext uri="{BB962C8B-B14F-4D97-AF65-F5344CB8AC3E}">
        <p14:creationId xmlns:p14="http://schemas.microsoft.com/office/powerpoint/2010/main" val="3210356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09A6-36BF-4C05-BAB4-5C494FAB6343}"/>
              </a:ext>
            </a:extLst>
          </p:cNvPr>
          <p:cNvSpPr>
            <a:spLocks noGrp="1"/>
          </p:cNvSpPr>
          <p:nvPr>
            <p:ph type="title"/>
          </p:nvPr>
        </p:nvSpPr>
        <p:spPr/>
        <p:txBody>
          <a:bodyPr/>
          <a:lstStyle/>
          <a:p>
            <a:r>
              <a:rPr lang="en-IN" dirty="0">
                <a:latin typeface="+mn-lt"/>
              </a:rPr>
              <a:t>Optimize Funnel Conversion</a:t>
            </a:r>
          </a:p>
        </p:txBody>
      </p:sp>
      <p:sp>
        <p:nvSpPr>
          <p:cNvPr id="3" name="Content Placeholder 2">
            <a:extLst>
              <a:ext uri="{FF2B5EF4-FFF2-40B4-BE49-F238E27FC236}">
                <a16:creationId xmlns:a16="http://schemas.microsoft.com/office/drawing/2014/main" id="{1D4BFF01-90A1-464C-81B4-0A04DB45E3C5}"/>
              </a:ext>
            </a:extLst>
          </p:cNvPr>
          <p:cNvSpPr>
            <a:spLocks noGrp="1"/>
          </p:cNvSpPr>
          <p:nvPr>
            <p:ph idx="1"/>
          </p:nvPr>
        </p:nvSpPr>
        <p:spPr/>
        <p:txBody>
          <a:bodyPr/>
          <a:lstStyle/>
          <a:p>
            <a:r>
              <a:rPr lang="en-IN" dirty="0"/>
              <a:t>Big data analytics allows companies to track leads through the entire sales conversion process.</a:t>
            </a:r>
          </a:p>
          <a:p>
            <a:r>
              <a:rPr lang="en-IN" dirty="0"/>
              <a:t>From a click on an AdWords ad to the final transactional, in order to uncover insights on how the conversion process can be improved.</a:t>
            </a:r>
          </a:p>
        </p:txBody>
      </p:sp>
      <p:pic>
        <p:nvPicPr>
          <p:cNvPr id="5" name="Picture 4">
            <a:extLst>
              <a:ext uri="{FF2B5EF4-FFF2-40B4-BE49-F238E27FC236}">
                <a16:creationId xmlns:a16="http://schemas.microsoft.com/office/drawing/2014/main" id="{555BF50F-115A-4A67-9B80-D434582A1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899" y="3734699"/>
            <a:ext cx="7740201" cy="2856448"/>
          </a:xfrm>
          <a:prstGeom prst="rect">
            <a:avLst/>
          </a:prstGeom>
        </p:spPr>
      </p:pic>
    </p:spTree>
    <p:extLst>
      <p:ext uri="{BB962C8B-B14F-4D97-AF65-F5344CB8AC3E}">
        <p14:creationId xmlns:p14="http://schemas.microsoft.com/office/powerpoint/2010/main" val="3682104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0F2E36-5D9B-400A-984D-DB54C46AADE9}"/>
              </a:ext>
            </a:extLst>
          </p:cNvPr>
          <p:cNvSpPr>
            <a:spLocks noGrp="1"/>
          </p:cNvSpPr>
          <p:nvPr>
            <p:ph idx="1"/>
          </p:nvPr>
        </p:nvSpPr>
        <p:spPr>
          <a:xfrm>
            <a:off x="838200" y="1027135"/>
            <a:ext cx="10515600" cy="4351338"/>
          </a:xfrm>
        </p:spPr>
        <p:txBody>
          <a:bodyPr/>
          <a:lstStyle/>
          <a:p>
            <a:r>
              <a:rPr lang="en-IN" dirty="0"/>
              <a:t>Example</a:t>
            </a:r>
          </a:p>
          <a:p>
            <a:pPr lvl="1"/>
            <a:r>
              <a:rPr lang="en-IN" dirty="0"/>
              <a:t>Celcom Axiata </a:t>
            </a:r>
            <a:r>
              <a:rPr lang="en-IN" dirty="0" err="1"/>
              <a:t>Berhad</a:t>
            </a:r>
            <a:r>
              <a:rPr lang="en-IN" dirty="0"/>
              <a:t> adopted a big data solution in order to improve customer retention and boost its market share by improving the marketing campaign process. </a:t>
            </a:r>
          </a:p>
          <a:p>
            <a:pPr lvl="1"/>
            <a:r>
              <a:rPr lang="en-IN" dirty="0"/>
              <a:t>The company used real-time data to create a personalized campaign for each customer based on which products or offers the customers would most want or need.</a:t>
            </a:r>
          </a:p>
          <a:p>
            <a:endParaRPr lang="en-IN" dirty="0"/>
          </a:p>
        </p:txBody>
      </p:sp>
    </p:spTree>
    <p:extLst>
      <p:ext uri="{BB962C8B-B14F-4D97-AF65-F5344CB8AC3E}">
        <p14:creationId xmlns:p14="http://schemas.microsoft.com/office/powerpoint/2010/main" val="933355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82F2B-C8A9-4161-A6A4-8086DA42C828}"/>
              </a:ext>
            </a:extLst>
          </p:cNvPr>
          <p:cNvSpPr>
            <a:spLocks noGrp="1"/>
          </p:cNvSpPr>
          <p:nvPr>
            <p:ph type="title"/>
          </p:nvPr>
        </p:nvSpPr>
        <p:spPr/>
        <p:txBody>
          <a:bodyPr/>
          <a:lstStyle/>
          <a:p>
            <a:r>
              <a:rPr lang="en-IN" dirty="0">
                <a:latin typeface="+mn-lt"/>
              </a:rPr>
              <a:t>Customer Segmentation</a:t>
            </a:r>
          </a:p>
        </p:txBody>
      </p:sp>
      <p:sp>
        <p:nvSpPr>
          <p:cNvPr id="3" name="Content Placeholder 2">
            <a:extLst>
              <a:ext uri="{FF2B5EF4-FFF2-40B4-BE49-F238E27FC236}">
                <a16:creationId xmlns:a16="http://schemas.microsoft.com/office/drawing/2014/main" id="{DCC3D14C-79B0-4844-B0B0-43F55EA309FB}"/>
              </a:ext>
            </a:extLst>
          </p:cNvPr>
          <p:cNvSpPr>
            <a:spLocks noGrp="1"/>
          </p:cNvSpPr>
          <p:nvPr>
            <p:ph idx="1"/>
          </p:nvPr>
        </p:nvSpPr>
        <p:spPr/>
        <p:txBody>
          <a:bodyPr/>
          <a:lstStyle/>
          <a:p>
            <a:r>
              <a:rPr lang="en-IN" dirty="0"/>
              <a:t>By accessing data about the customer from multiple sources, such as social media data and transaction history, companies can better segment and target their customers and start to make personalized offers to those customers.</a:t>
            </a:r>
          </a:p>
          <a:p>
            <a:r>
              <a:rPr lang="en-IN" dirty="0"/>
              <a:t>Example</a:t>
            </a:r>
          </a:p>
          <a:p>
            <a:pPr lvl="1"/>
            <a:r>
              <a:rPr lang="en-IN" dirty="0"/>
              <a:t>Spotify uses data from user profiles and users playlists, and historical data on music played to provide recommendations for each user. </a:t>
            </a:r>
          </a:p>
          <a:p>
            <a:pPr lvl="1"/>
            <a:r>
              <a:rPr lang="en-IN" dirty="0"/>
              <a:t>By combining data from millions of users, Spotify is able to make recommendation even if a particular user doesn’t have an extensive history with the site.</a:t>
            </a:r>
          </a:p>
          <a:p>
            <a:endParaRPr lang="en-IN" dirty="0"/>
          </a:p>
        </p:txBody>
      </p:sp>
    </p:spTree>
    <p:extLst>
      <p:ext uri="{BB962C8B-B14F-4D97-AF65-F5344CB8AC3E}">
        <p14:creationId xmlns:p14="http://schemas.microsoft.com/office/powerpoint/2010/main" val="529403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6C214C-7BF8-415F-99D4-57E7A9BFC9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8322" y="662490"/>
            <a:ext cx="8555355" cy="5533019"/>
          </a:xfrm>
        </p:spPr>
      </p:pic>
    </p:spTree>
    <p:extLst>
      <p:ext uri="{BB962C8B-B14F-4D97-AF65-F5344CB8AC3E}">
        <p14:creationId xmlns:p14="http://schemas.microsoft.com/office/powerpoint/2010/main" val="2218085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80EF1-D8C2-448F-BB0A-D8D7A6ED1122}"/>
              </a:ext>
            </a:extLst>
          </p:cNvPr>
          <p:cNvSpPr>
            <a:spLocks noGrp="1"/>
          </p:cNvSpPr>
          <p:nvPr>
            <p:ph type="title"/>
          </p:nvPr>
        </p:nvSpPr>
        <p:spPr/>
        <p:txBody>
          <a:bodyPr/>
          <a:lstStyle/>
          <a:p>
            <a:r>
              <a:rPr lang="en-IN" dirty="0">
                <a:latin typeface="+mn-lt"/>
              </a:rPr>
              <a:t>Predictive Support</a:t>
            </a:r>
          </a:p>
        </p:txBody>
      </p:sp>
      <p:sp>
        <p:nvSpPr>
          <p:cNvPr id="3" name="Content Placeholder 2">
            <a:extLst>
              <a:ext uri="{FF2B5EF4-FFF2-40B4-BE49-F238E27FC236}">
                <a16:creationId xmlns:a16="http://schemas.microsoft.com/office/drawing/2014/main" id="{B127EAFE-9833-4A28-AA06-3D320A9EE048}"/>
              </a:ext>
            </a:extLst>
          </p:cNvPr>
          <p:cNvSpPr>
            <a:spLocks noGrp="1"/>
          </p:cNvSpPr>
          <p:nvPr>
            <p:ph idx="1"/>
          </p:nvPr>
        </p:nvSpPr>
        <p:spPr/>
        <p:txBody>
          <a:bodyPr/>
          <a:lstStyle/>
          <a:p>
            <a:r>
              <a:rPr lang="en-IN" dirty="0"/>
              <a:t>Through sensors and other machine-generated data, companies can identify when a malfunction is likely to occur. </a:t>
            </a:r>
          </a:p>
          <a:p>
            <a:r>
              <a:rPr lang="en-IN" dirty="0"/>
              <a:t>The company can then preemptively order parts and make repairs in order to avoid downtime and lost profits. </a:t>
            </a:r>
          </a:p>
          <a:p>
            <a:r>
              <a:rPr lang="en-IN" dirty="0"/>
              <a:t>Example</a:t>
            </a:r>
          </a:p>
          <a:p>
            <a:pPr lvl="1"/>
            <a:r>
              <a:rPr lang="en-IN" dirty="0"/>
              <a:t>Morgan Stanley uses real-time wire data analytics to detect problems in its applications and prioritize which issues should be addressed first. </a:t>
            </a:r>
          </a:p>
          <a:p>
            <a:pPr lvl="1"/>
            <a:r>
              <a:rPr lang="en-IN" dirty="0"/>
              <a:t>The company also uses big data to determine the impact of a particular market event, as well as its original cause.</a:t>
            </a:r>
          </a:p>
          <a:p>
            <a:pPr marL="457200" lvl="1" indent="0">
              <a:buNone/>
            </a:pPr>
            <a:endParaRPr lang="en-IN" dirty="0"/>
          </a:p>
        </p:txBody>
      </p:sp>
    </p:spTree>
    <p:extLst>
      <p:ext uri="{BB962C8B-B14F-4D97-AF65-F5344CB8AC3E}">
        <p14:creationId xmlns:p14="http://schemas.microsoft.com/office/powerpoint/2010/main" val="4205633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887</Words>
  <Application>Microsoft Office PowerPoint</Application>
  <PresentationFormat>Widescreen</PresentationFormat>
  <Paragraphs>60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Helvetica</vt:lpstr>
      <vt:lpstr>Office Theme</vt:lpstr>
      <vt:lpstr>Big Data Usecases</vt:lpstr>
      <vt:lpstr>Behavioral Analytics </vt:lpstr>
      <vt:lpstr>  This chart shows how a number of individual actions by one user can be grouped together to describe overall user behavior on a give web application of site.  </vt:lpstr>
      <vt:lpstr>PowerPoint Presentation</vt:lpstr>
      <vt:lpstr>Optimize Funnel Conversion</vt:lpstr>
      <vt:lpstr>PowerPoint Presentation</vt:lpstr>
      <vt:lpstr>Customer Segmentation</vt:lpstr>
      <vt:lpstr>PowerPoint Presentation</vt:lpstr>
      <vt:lpstr>Predictive Support</vt:lpstr>
      <vt:lpstr>Market Basket Analysis and Pricing Optimization</vt:lpstr>
      <vt:lpstr>Predict Security Threats</vt:lpstr>
      <vt:lpstr>Fraud Detection</vt:lpstr>
      <vt:lpstr>PowerPoint Presentation</vt:lpstr>
      <vt:lpstr>Industry Specific</vt:lpstr>
      <vt:lpstr>Data Warehouse Offload</vt:lpstr>
      <vt:lpstr>PowerPoint Presentation</vt:lpstr>
      <vt:lpstr> Internet of Things</vt:lpstr>
      <vt:lpstr>PowerPoint Presentation</vt:lpstr>
      <vt:lpstr>Deep Learning</vt:lpstr>
      <vt:lpstr>Healthcare/Life Sciences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usecases</dc:title>
  <dc:creator>Aastha Rawat</dc:creator>
  <cp:lastModifiedBy>Aastha Rawat</cp:lastModifiedBy>
  <cp:revision>19</cp:revision>
  <dcterms:created xsi:type="dcterms:W3CDTF">2018-08-08T05:18:21Z</dcterms:created>
  <dcterms:modified xsi:type="dcterms:W3CDTF">2018-08-11T11:20:58Z</dcterms:modified>
</cp:coreProperties>
</file>