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5" r:id="rId5"/>
    <p:sldMasterId id="2147483676" r:id="rId6"/>
    <p:sldMasterId id="214748367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56639EC-DF0C-423C-B7D9-A7F1CA369EE5}">
  <a:tblStyle styleId="{E56639EC-DF0C-423C-B7D9-A7F1CA369EE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69578B9-88BF-4BAB-865D-C606E7894FB3}"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2" Type="http://schemas.openxmlformats.org/officeDocument/2006/relationships/slide" Target="slides/slide64.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8" name="Shape 3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6" name="Shape 4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8" name="Shape 4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4" name="Shape 5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9" name="Shape 5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7" name="Shape 5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38" name="Shape 5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3" name="Shape 5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9" name="Shape 5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5" name="Shape 5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3" name="Shape 5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8" name="Shape 5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Shape 5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9" name="Shape 5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4" name="Shape 5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Shape 5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9" name="Shape 5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Shape 6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1" name="Shape 6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Shape 6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2" name="Shape 6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54" name="Shape 6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 name="Shape 1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8" name="Shape 1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Shape 7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3" name="Shape 7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4" name="Shape 74"/>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8" name="Shape 78"/>
        <p:cNvGrpSpPr/>
        <p:nvPr/>
      </p:nvGrpSpPr>
      <p:grpSpPr>
        <a:xfrm>
          <a:off x="0" y="0"/>
          <a:ext cx="0" cy="0"/>
          <a:chOff x="0" y="0"/>
          <a:chExt cx="0" cy="0"/>
        </a:xfrm>
      </p:grpSpPr>
      <p:sp>
        <p:nvSpPr>
          <p:cNvPr id="79" name="Shape 7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0" name="Shape 8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Shape 8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82" name="Shape 8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7" name="Shape 8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Shape 8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Shape 8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2" name="Shape 9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93" name="Shape 9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94" name="Shape 9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95" name="Shape 9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96" name="Shape 9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Shape 9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1" name="Shape 101"/>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Shape 10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Shape 10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6" name="Shape 106"/>
        <p:cNvGrpSpPr/>
        <p:nvPr/>
      </p:nvGrpSpPr>
      <p:grpSpPr>
        <a:xfrm>
          <a:off x="0" y="0"/>
          <a:ext cx="0" cy="0"/>
          <a:chOff x="0" y="0"/>
          <a:chExt cx="0" cy="0"/>
        </a:xfrm>
      </p:grpSpPr>
      <p:sp>
        <p:nvSpPr>
          <p:cNvPr id="107" name="Shape 10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8" name="Shape 10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sz="2000">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09" name="Shape 10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Shape 11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1" name="Shape 1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Text" type="objAndTx">
  <p:cSld name="OBJECT_AND_TEXT">
    <p:spTree>
      <p:nvGrpSpPr>
        <p:cNvPr id="118" name="Shape 118"/>
        <p:cNvGrpSpPr/>
        <p:nvPr/>
      </p:nvGrpSpPr>
      <p:grpSpPr>
        <a:xfrm>
          <a:off x="0" y="0"/>
          <a:ext cx="0" cy="0"/>
          <a:chOff x="0" y="0"/>
          <a:chExt cx="0" cy="0"/>
        </a:xfrm>
      </p:grpSpPr>
      <p:sp>
        <p:nvSpPr>
          <p:cNvPr id="119" name="Shape 119"/>
          <p:cNvSpPr txBox="1"/>
          <p:nvPr>
            <p:ph type="title"/>
          </p:nvPr>
        </p:nvSpPr>
        <p:spPr>
          <a:xfrm>
            <a:off x="301625" y="228600"/>
            <a:ext cx="854075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20" name="Shape 120"/>
          <p:cNvSpPr txBox="1"/>
          <p:nvPr>
            <p:ph idx="1" type="body"/>
          </p:nvPr>
        </p:nvSpPr>
        <p:spPr>
          <a:xfrm>
            <a:off x="301625" y="1600200"/>
            <a:ext cx="4194175" cy="449897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1" name="Shape 121"/>
          <p:cNvSpPr txBox="1"/>
          <p:nvPr>
            <p:ph idx="2" type="body"/>
          </p:nvPr>
        </p:nvSpPr>
        <p:spPr>
          <a:xfrm>
            <a:off x="4648200" y="1600200"/>
            <a:ext cx="4194175" cy="449897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2" name="Shape 122"/>
          <p:cNvSpPr txBox="1"/>
          <p:nvPr>
            <p:ph idx="10" type="dt"/>
          </p:nvPr>
        </p:nvSpPr>
        <p:spPr>
          <a:xfrm>
            <a:off x="301625" y="6245225"/>
            <a:ext cx="2289175"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Shape 12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4" name="Shape 124"/>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1" name="Shape 131"/>
        <p:cNvGrpSpPr/>
        <p:nvPr/>
      </p:nvGrpSpPr>
      <p:grpSpPr>
        <a:xfrm>
          <a:off x="0" y="0"/>
          <a:ext cx="0" cy="0"/>
          <a:chOff x="0" y="0"/>
          <a:chExt cx="0" cy="0"/>
        </a:xfrm>
      </p:grpSpPr>
      <p:sp>
        <p:nvSpPr>
          <p:cNvPr id="132" name="Shape 132"/>
          <p:cNvSpPr txBox="1"/>
          <p:nvPr>
            <p:ph type="ctrTitle"/>
          </p:nvPr>
        </p:nvSpPr>
        <p:spPr>
          <a:xfrm>
            <a:off x="685800" y="2130425"/>
            <a:ext cx="7772400" cy="1470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3" name="Shape 13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34" name="Shape 13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6" name="Shape 1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7" name="Shape 137"/>
        <p:cNvGrpSpPr/>
        <p:nvPr/>
      </p:nvGrpSpPr>
      <p:grpSpPr>
        <a:xfrm>
          <a:off x="0" y="0"/>
          <a:ext cx="0" cy="0"/>
          <a:chOff x="0" y="0"/>
          <a:chExt cx="0" cy="0"/>
        </a:xfrm>
      </p:grpSpPr>
      <p:sp>
        <p:nvSpPr>
          <p:cNvPr id="138" name="Shape 13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9" name="Shape 139"/>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0" name="Shape 14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3" name="Shape 143"/>
        <p:cNvGrpSpPr/>
        <p:nvPr/>
      </p:nvGrpSpPr>
      <p:grpSpPr>
        <a:xfrm>
          <a:off x="0" y="0"/>
          <a:ext cx="0" cy="0"/>
          <a:chOff x="0" y="0"/>
          <a:chExt cx="0" cy="0"/>
        </a:xfrm>
      </p:grpSpPr>
      <p:sp>
        <p:nvSpPr>
          <p:cNvPr id="144" name="Shape 144"/>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5" name="Shape 145"/>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6" name="Shape 14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Shape 14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Shape 1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21" name="Shape 21"/>
        <p:cNvGrpSpPr/>
        <p:nvPr/>
      </p:nvGrpSpPr>
      <p:grpSpPr>
        <a:xfrm>
          <a:off x="0" y="0"/>
          <a:ext cx="0" cy="0"/>
          <a:chOff x="0" y="0"/>
          <a:chExt cx="0" cy="0"/>
        </a:xfrm>
      </p:grpSpPr>
      <p:sp>
        <p:nvSpPr>
          <p:cNvPr id="22" name="Shape 2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 name="Shape 23"/>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Shape 24"/>
          <p:cNvSpPr txBox="1"/>
          <p:nvPr>
            <p:ph idx="2" type="body"/>
          </p:nvPr>
        </p:nvSpPr>
        <p:spPr>
          <a:xfrm>
            <a:off x="4648200" y="1600200"/>
            <a:ext cx="4038600" cy="2185988"/>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 name="Shape 25"/>
          <p:cNvSpPr txBox="1"/>
          <p:nvPr>
            <p:ph idx="3" type="body"/>
          </p:nvPr>
        </p:nvSpPr>
        <p:spPr>
          <a:xfrm>
            <a:off x="4648200" y="3938588"/>
            <a:ext cx="4038600" cy="218757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Shape 2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49" name="Shape 149"/>
        <p:cNvGrpSpPr/>
        <p:nvPr/>
      </p:nvGrpSpPr>
      <p:grpSpPr>
        <a:xfrm>
          <a:off x="0" y="0"/>
          <a:ext cx="0" cy="0"/>
          <a:chOff x="0" y="0"/>
          <a:chExt cx="0" cy="0"/>
        </a:xfrm>
      </p:grpSpPr>
      <p:sp>
        <p:nvSpPr>
          <p:cNvPr id="150" name="Shape 15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1" name="Shape 151"/>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2" name="Shape 152"/>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3" name="Shape 15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4" name="Shape 15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5" name="Shape 15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6" name="Shape 156"/>
        <p:cNvGrpSpPr/>
        <p:nvPr/>
      </p:nvGrpSpPr>
      <p:grpSpPr>
        <a:xfrm>
          <a:off x="0" y="0"/>
          <a:ext cx="0" cy="0"/>
          <a:chOff x="0" y="0"/>
          <a:chExt cx="0" cy="0"/>
        </a:xfrm>
      </p:grpSpPr>
      <p:sp>
        <p:nvSpPr>
          <p:cNvPr id="157" name="Shape 15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8" name="Shape 158"/>
          <p:cNvSpPr txBox="1"/>
          <p:nvPr>
            <p:ph idx="1" type="body"/>
          </p:nvPr>
        </p:nvSpPr>
        <p:spPr>
          <a:xfrm>
            <a:off x="457200" y="1535113"/>
            <a:ext cx="40401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59" name="Shape 159"/>
          <p:cNvSpPr txBox="1"/>
          <p:nvPr>
            <p:ph idx="2" type="body"/>
          </p:nvPr>
        </p:nvSpPr>
        <p:spPr>
          <a:xfrm>
            <a:off x="457200" y="2174875"/>
            <a:ext cx="4040100" cy="3951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60" name="Shape 160"/>
          <p:cNvSpPr txBox="1"/>
          <p:nvPr>
            <p:ph idx="3" type="body"/>
          </p:nvPr>
        </p:nvSpPr>
        <p:spPr>
          <a:xfrm>
            <a:off x="4645025" y="1535113"/>
            <a:ext cx="40419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61" name="Shape 161"/>
          <p:cNvSpPr txBox="1"/>
          <p:nvPr>
            <p:ph idx="4" type="body"/>
          </p:nvPr>
        </p:nvSpPr>
        <p:spPr>
          <a:xfrm>
            <a:off x="4645025" y="2174875"/>
            <a:ext cx="4041900" cy="3951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62" name="Shape 16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3" name="Shape 16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4" name="Shape 16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7" name="Shape 16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8" name="Shape 16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9" name="Shape 1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0" name="Shape 170"/>
        <p:cNvGrpSpPr/>
        <p:nvPr/>
      </p:nvGrpSpPr>
      <p:grpSpPr>
        <a:xfrm>
          <a:off x="0" y="0"/>
          <a:ext cx="0" cy="0"/>
          <a:chOff x="0" y="0"/>
          <a:chExt cx="0" cy="0"/>
        </a:xfrm>
      </p:grpSpPr>
      <p:sp>
        <p:nvSpPr>
          <p:cNvPr id="171" name="Shape 17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2" name="Shape 17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3" name="Shape 17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74" name="Shape 174"/>
        <p:cNvGrpSpPr/>
        <p:nvPr/>
      </p:nvGrpSpPr>
      <p:grpSpPr>
        <a:xfrm>
          <a:off x="0" y="0"/>
          <a:ext cx="0" cy="0"/>
          <a:chOff x="0" y="0"/>
          <a:chExt cx="0" cy="0"/>
        </a:xfrm>
      </p:grpSpPr>
      <p:sp>
        <p:nvSpPr>
          <p:cNvPr id="175" name="Shape 175"/>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76" name="Shape 176"/>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7" name="Shape 177"/>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78" name="Shape 17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9" name="Shape 17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0" name="Shape 18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1" name="Shape 181"/>
        <p:cNvGrpSpPr/>
        <p:nvPr/>
      </p:nvGrpSpPr>
      <p:grpSpPr>
        <a:xfrm>
          <a:off x="0" y="0"/>
          <a:ext cx="0" cy="0"/>
          <a:chOff x="0" y="0"/>
          <a:chExt cx="0" cy="0"/>
        </a:xfrm>
      </p:grpSpPr>
      <p:sp>
        <p:nvSpPr>
          <p:cNvPr id="182" name="Shape 182"/>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83" name="Shape 18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84" name="Shape 184"/>
          <p:cNvSpPr txBox="1"/>
          <p:nvPr>
            <p:ph idx="1" type="body"/>
          </p:nvPr>
        </p:nvSpPr>
        <p:spPr>
          <a:xfrm>
            <a:off x="1792288" y="5367338"/>
            <a:ext cx="5486400" cy="8049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85" name="Shape 18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6" name="Shape 18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7" name="Shape 18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8" name="Shape 188"/>
        <p:cNvGrpSpPr/>
        <p:nvPr/>
      </p:nvGrpSpPr>
      <p:grpSpPr>
        <a:xfrm>
          <a:off x="0" y="0"/>
          <a:ext cx="0" cy="0"/>
          <a:chOff x="0" y="0"/>
          <a:chExt cx="0" cy="0"/>
        </a:xfrm>
      </p:grpSpPr>
      <p:sp>
        <p:nvSpPr>
          <p:cNvPr id="189" name="Shape 18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0" name="Shape 190"/>
          <p:cNvSpPr txBox="1"/>
          <p:nvPr>
            <p:ph idx="1" type="body"/>
          </p:nvPr>
        </p:nvSpPr>
        <p:spPr>
          <a:xfrm rot="5400000">
            <a:off x="2308950" y="-251550"/>
            <a:ext cx="45261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1" name="Shape 19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2" name="Shape 19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3" name="Shape 1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Shape 195"/>
          <p:cNvSpPr txBox="1"/>
          <p:nvPr>
            <p:ph type="title"/>
          </p:nvPr>
        </p:nvSpPr>
        <p:spPr>
          <a:xfrm rot="5400000">
            <a:off x="4732350" y="2171688"/>
            <a:ext cx="5851500"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6" name="Shape 196"/>
          <p:cNvSpPr txBox="1"/>
          <p:nvPr>
            <p:ph idx="1" type="body"/>
          </p:nvPr>
        </p:nvSpPr>
        <p:spPr>
          <a:xfrm rot="5400000">
            <a:off x="541350" y="190488"/>
            <a:ext cx="58515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7" name="Shape 19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8" name="Shape 19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9" name="Shape 19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Shape 3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 name="Shape 3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Shape 3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 name="Shape 35"/>
        <p:cNvGrpSpPr/>
        <p:nvPr/>
      </p:nvGrpSpPr>
      <p:grpSpPr>
        <a:xfrm>
          <a:off x="0" y="0"/>
          <a:ext cx="0" cy="0"/>
          <a:chOff x="0" y="0"/>
          <a:chExt cx="0" cy="0"/>
        </a:xfrm>
      </p:grpSpPr>
      <p:sp>
        <p:nvSpPr>
          <p:cNvPr id="36" name="Shape 3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39" name="Shape 39"/>
        <p:cNvGrpSpPr/>
        <p:nvPr/>
      </p:nvGrpSpPr>
      <p:grpSpPr>
        <a:xfrm>
          <a:off x="0" y="0"/>
          <a:ext cx="0" cy="0"/>
          <a:chOff x="0" y="0"/>
          <a:chExt cx="0" cy="0"/>
        </a:xfrm>
      </p:grpSpPr>
      <p:sp>
        <p:nvSpPr>
          <p:cNvPr id="40" name="Shape 4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1" name="Shape 41"/>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3" name="Shape 4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Only">
  <p:cSld name="OBJECT_ONLY">
    <p:spTree>
      <p:nvGrpSpPr>
        <p:cNvPr id="46" name="Shape 46"/>
        <p:cNvGrpSpPr/>
        <p:nvPr/>
      </p:nvGrpSpPr>
      <p:grpSpPr>
        <a:xfrm>
          <a:off x="0" y="0"/>
          <a:ext cx="0" cy="0"/>
          <a:chOff x="0" y="0"/>
          <a:chExt cx="0" cy="0"/>
        </a:xfrm>
      </p:grpSpPr>
      <p:sp>
        <p:nvSpPr>
          <p:cNvPr id="47" name="Shape 47"/>
          <p:cNvSpPr txBox="1"/>
          <p:nvPr>
            <p:ph idx="1" type="body"/>
          </p:nvPr>
        </p:nvSpPr>
        <p:spPr>
          <a:xfrm>
            <a:off x="457200" y="274638"/>
            <a:ext cx="8229600" cy="585152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8" name="Shape 4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51" name="Shape 51"/>
        <p:cNvGrpSpPr/>
        <p:nvPr/>
      </p:nvGrpSpPr>
      <p:grpSpPr>
        <a:xfrm>
          <a:off x="0" y="0"/>
          <a:ext cx="0" cy="0"/>
          <a:chOff x="0" y="0"/>
          <a:chExt cx="0" cy="0"/>
        </a:xfrm>
      </p:grpSpPr>
      <p:sp>
        <p:nvSpPr>
          <p:cNvPr id="52" name="Shape 5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3" name="Shape 53"/>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4" name="Shape 54"/>
          <p:cNvSpPr txBox="1"/>
          <p:nvPr>
            <p:ph idx="2" type="body"/>
          </p:nvPr>
        </p:nvSpPr>
        <p:spPr>
          <a:xfrm>
            <a:off x="4648200" y="1600200"/>
            <a:ext cx="4038600" cy="2185988"/>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5" name="Shape 55"/>
          <p:cNvSpPr txBox="1"/>
          <p:nvPr>
            <p:ph idx="3" type="body"/>
          </p:nvPr>
        </p:nvSpPr>
        <p:spPr>
          <a:xfrm>
            <a:off x="4648200" y="3938588"/>
            <a:ext cx="4038600" cy="218757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9" name="Shape 59"/>
        <p:cNvGrpSpPr/>
        <p:nvPr/>
      </p:nvGrpSpPr>
      <p:grpSpPr>
        <a:xfrm>
          <a:off x="0" y="0"/>
          <a:ext cx="0" cy="0"/>
          <a:chOff x="0" y="0"/>
          <a:chExt cx="0" cy="0"/>
        </a:xfrm>
      </p:grpSpPr>
      <p:sp>
        <p:nvSpPr>
          <p:cNvPr id="60" name="Shape 60"/>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2" name="Shape 6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7" name="Shape 67"/>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8" name="Shape 6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1.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9999">
              <a:srgbClr val="000040"/>
            </a:gs>
            <a:gs pos="50000">
              <a:srgbClr val="400040"/>
            </a:gs>
            <a:gs pos="75000">
              <a:srgbClr val="8F0040"/>
            </a:gs>
            <a:gs pos="89999">
              <a:srgbClr val="F27300"/>
            </a:gs>
            <a:gs pos="100000">
              <a:srgbClr val="FFBF00"/>
            </a:gs>
          </a:gsLst>
          <a:lin ang="5400000" scaled="0"/>
        </a:gra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9999">
              <a:srgbClr val="000040"/>
            </a:gs>
            <a:gs pos="50000">
              <a:srgbClr val="400040"/>
            </a:gs>
            <a:gs pos="75000">
              <a:srgbClr val="8F0040"/>
            </a:gs>
            <a:gs pos="89999">
              <a:srgbClr val="F27300"/>
            </a:gs>
            <a:gs pos="100000">
              <a:srgbClr val="FFBF00"/>
            </a:gs>
          </a:gsLst>
          <a:lin ang="5400000" scaled="0"/>
        </a:gra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4" name="Shape 114"/>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5" name="Shape 115"/>
          <p:cNvSpPr txBox="1"/>
          <p:nvPr>
            <p:ph idx="10" type="dt"/>
          </p:nvPr>
        </p:nvSpPr>
        <p:spPr>
          <a:xfrm>
            <a:off x="301625" y="6245225"/>
            <a:ext cx="2289175"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6" name="Shape 11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7" name="Shape 117"/>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Shape 127"/>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8" name="Shape 12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Shape 12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Shape 1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about:blan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1.xml"/><Relationship Id="rId3"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6600"/>
              <a:buFont typeface="Arial"/>
              <a:buNone/>
            </a:pPr>
            <a:br>
              <a:rPr b="1" i="0" lang="en-US" sz="6600" u="none" cap="none" strike="noStrike">
                <a:solidFill>
                  <a:srgbClr val="FFFF00"/>
                </a:solidFill>
                <a:latin typeface="Arial"/>
                <a:ea typeface="Arial"/>
                <a:cs typeface="Arial"/>
                <a:sym typeface="Arial"/>
              </a:rPr>
            </a:br>
            <a:br>
              <a:rPr b="1" i="0" lang="en-US" sz="6600" u="none" cap="none" strike="noStrike">
                <a:solidFill>
                  <a:srgbClr val="FFFF00"/>
                </a:solidFill>
                <a:latin typeface="Arial"/>
                <a:ea typeface="Arial"/>
                <a:cs typeface="Arial"/>
                <a:sym typeface="Arial"/>
              </a:rPr>
            </a:br>
            <a:r>
              <a:rPr b="1" i="0" lang="en-US" sz="6600" u="none" cap="none" strike="noStrike">
                <a:solidFill>
                  <a:srgbClr val="FFFF00"/>
                </a:solidFill>
                <a:latin typeface="Arial"/>
                <a:ea typeface="Arial"/>
                <a:cs typeface="Arial"/>
                <a:sym typeface="Arial"/>
              </a:rPr>
              <a:t>LIQUID FUELS</a:t>
            </a:r>
            <a:br>
              <a:rPr b="1" i="0" lang="en-US" sz="6600" u="none" cap="none" strike="noStrike">
                <a:solidFill>
                  <a:srgbClr val="FFFF00"/>
                </a:solidFill>
                <a:latin typeface="Arial"/>
                <a:ea typeface="Arial"/>
                <a:cs typeface="Arial"/>
                <a:sym typeface="Arial"/>
              </a:rPr>
            </a:br>
            <a:br>
              <a:rPr b="1" i="0" lang="en-US" sz="6600" u="none" cap="none" strike="noStrike">
                <a:solidFill>
                  <a:srgbClr val="FFFF00"/>
                </a:solidFill>
                <a:latin typeface="Arial"/>
                <a:ea typeface="Arial"/>
                <a:cs typeface="Arial"/>
                <a:sym typeface="Arial"/>
              </a:rPr>
            </a:br>
            <a:r>
              <a:rPr b="1" i="0" lang="en-US" sz="6600" u="none" cap="none" strike="noStrike">
                <a:solidFill>
                  <a:srgbClr val="FFFF00"/>
                </a:solidFill>
                <a:latin typeface="Arial"/>
                <a:ea typeface="Arial"/>
                <a:cs typeface="Arial"/>
                <a:sym typeface="Arial"/>
              </a:rPr>
              <a:t>Petroleum and its fractionation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68312" y="333375"/>
            <a:ext cx="8229600" cy="692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00"/>
              </a:buClr>
              <a:buSzPts val="4000"/>
              <a:buFont typeface="Arial"/>
              <a:buNone/>
            </a:pPr>
            <a:r>
              <a:rPr b="1" i="0" lang="en-US" sz="4000" u="sng" cap="none" strike="noStrike">
                <a:solidFill>
                  <a:srgbClr val="FFFF00"/>
                </a:solidFill>
                <a:latin typeface="Arial"/>
                <a:ea typeface="Arial"/>
                <a:cs typeface="Arial"/>
                <a:sym typeface="Arial"/>
              </a:rPr>
              <a:t>Conditions for Oil Refining</a:t>
            </a:r>
            <a:endParaRPr/>
          </a:p>
        </p:txBody>
      </p:sp>
      <p:sp>
        <p:nvSpPr>
          <p:cNvPr id="269" name="Shape 269"/>
          <p:cNvSpPr txBox="1"/>
          <p:nvPr>
            <p:ph idx="1" type="body"/>
          </p:nvPr>
        </p:nvSpPr>
        <p:spPr>
          <a:xfrm>
            <a:off x="500062" y="2857500"/>
            <a:ext cx="8229600" cy="15128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B050"/>
              </a:buClr>
              <a:buSzPts val="3200"/>
              <a:buFont typeface="Arial"/>
              <a:buChar char="•"/>
            </a:pPr>
            <a:r>
              <a:rPr b="1" i="0" lang="en-US" sz="3200" u="none" cap="none" strike="noStrike">
                <a:solidFill>
                  <a:srgbClr val="00B050"/>
                </a:solidFill>
                <a:latin typeface="Arial"/>
                <a:ea typeface="Arial"/>
                <a:cs typeface="Arial"/>
                <a:sym typeface="Arial"/>
              </a:rPr>
              <a:t>Petroleum is heated to 360°C in the absence of air in a furnace to vaporize it before fractional distillation</a:t>
            </a:r>
            <a:r>
              <a:rPr b="1" i="0" lang="en-US" sz="3200" u="none" cap="none" strike="noStrike">
                <a:solidFill>
                  <a:schemeClr val="dk1"/>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1692275" y="404812"/>
            <a:ext cx="471646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50"/>
              </a:buClr>
              <a:buSzPts val="4400"/>
              <a:buFont typeface="Comic Sans MS"/>
              <a:buNone/>
            </a:pPr>
            <a:r>
              <a:rPr b="1" i="0" lang="en-US" sz="4400" u="sng" cap="none" strike="noStrike">
                <a:solidFill>
                  <a:srgbClr val="00B050"/>
                </a:solidFill>
                <a:latin typeface="Comic Sans MS"/>
                <a:ea typeface="Comic Sans MS"/>
                <a:cs typeface="Comic Sans MS"/>
                <a:sym typeface="Comic Sans MS"/>
              </a:rPr>
              <a:t>  Question</a:t>
            </a:r>
            <a:endParaRPr/>
          </a:p>
        </p:txBody>
      </p:sp>
      <p:sp>
        <p:nvSpPr>
          <p:cNvPr id="275" name="Shape 275"/>
          <p:cNvSpPr txBox="1"/>
          <p:nvPr>
            <p:ph idx="1" type="body"/>
          </p:nvPr>
        </p:nvSpPr>
        <p:spPr>
          <a:xfrm>
            <a:off x="468312" y="1916112"/>
            <a:ext cx="8147050" cy="1296987"/>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FFFFFF"/>
              </a:buClr>
              <a:buSzPts val="3400"/>
              <a:buFont typeface="Comic Sans MS"/>
              <a:buNone/>
            </a:pPr>
            <a:r>
              <a:rPr b="0" i="0" lang="en-US" sz="3400" u="none" cap="none" strike="noStrike">
                <a:solidFill>
                  <a:srgbClr val="FFFFFF"/>
                </a:solidFill>
                <a:latin typeface="Comic Sans MS"/>
                <a:ea typeface="Comic Sans MS"/>
                <a:cs typeface="Comic Sans MS"/>
                <a:sym typeface="Comic Sans MS"/>
              </a:rPr>
              <a:t>Why must petroleum be vaporized in the absence of air at 360°C?</a:t>
            </a:r>
            <a:endParaRPr/>
          </a:p>
        </p:txBody>
      </p:sp>
      <p:pic>
        <p:nvPicPr>
          <p:cNvPr descr="j0311778" id="276" name="Shape 276"/>
          <p:cNvPicPr preferRelativeResize="0"/>
          <p:nvPr>
            <p:ph idx="1" type="body"/>
          </p:nvPr>
        </p:nvPicPr>
        <p:blipFill rotWithShape="1">
          <a:blip r:embed="rId3">
            <a:alphaModFix/>
          </a:blip>
          <a:srcRect b="0" l="0" r="0" t="0"/>
          <a:stretch/>
        </p:blipFill>
        <p:spPr>
          <a:xfrm>
            <a:off x="468312" y="260350"/>
            <a:ext cx="966787" cy="1439862"/>
          </a:xfrm>
          <a:prstGeom prst="rect">
            <a:avLst/>
          </a:prstGeom>
          <a:noFill/>
          <a:ln>
            <a:noFill/>
          </a:ln>
        </p:spPr>
      </p:pic>
      <p:sp>
        <p:nvSpPr>
          <p:cNvPr id="277" name="Shape 277"/>
          <p:cNvSpPr txBox="1"/>
          <p:nvPr/>
        </p:nvSpPr>
        <p:spPr>
          <a:xfrm>
            <a:off x="684212" y="3860800"/>
            <a:ext cx="7848600" cy="1077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F0"/>
              </a:buClr>
              <a:buSzPts val="3200"/>
              <a:buFont typeface="Arial"/>
              <a:buNone/>
            </a:pPr>
            <a:r>
              <a:rPr b="0" i="0" lang="en-US" sz="3200" u="none">
                <a:solidFill>
                  <a:srgbClr val="00B0F0"/>
                </a:solidFill>
                <a:latin typeface="Arial"/>
                <a:ea typeface="Arial"/>
                <a:cs typeface="Arial"/>
                <a:sym typeface="Arial"/>
              </a:rPr>
              <a:t> It may ignite and cause an explosion due to combustion!!!!!!!!!!!!!!!!!!!!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6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ppt_w</p:attrName>
                                        </p:attrNameLst>
                                      </p:cBhvr>
                                      <p:tavLst>
                                        <p:tav fmla="" tm="0">
                                          <p:val>
                                            <p:strVal val="0"/>
                                          </p:val>
                                        </p:tav>
                                        <p:tav fmla="" tm="100000">
                                          <p:val>
                                            <p:strVal val="#ppt_w"/>
                                          </p:val>
                                        </p:tav>
                                      </p:tavLst>
                                    </p:anim>
                                    <p:anim calcmode="lin" valueType="num">
                                      <p:cBhvr additive="base">
                                        <p:cTn dur="500"/>
                                        <p:tgtEl>
                                          <p:spTgt spid="2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Oil Refining Production Process</a:t>
            </a:r>
            <a:r>
              <a:rPr b="0" i="0" lang="en-US" sz="4400" u="none" cap="none" strike="noStrike">
                <a:solidFill>
                  <a:schemeClr val="dk2"/>
                </a:solidFill>
                <a:latin typeface="Arial"/>
                <a:ea typeface="Arial"/>
                <a:cs typeface="Arial"/>
                <a:sym typeface="Arial"/>
              </a:rPr>
              <a:t> </a:t>
            </a:r>
            <a:endParaRPr/>
          </a:p>
        </p:txBody>
      </p:sp>
      <p:sp>
        <p:nvSpPr>
          <p:cNvPr id="283" name="Shape 28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Desalting and Dewatering</a:t>
            </a:r>
            <a:endParaRPr/>
          </a:p>
          <a:p>
            <a:pPr indent="-342900" lvl="0" marL="342900" marR="0" rtl="0" algn="l">
              <a:lnSpc>
                <a:spcPct val="9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Distillation</a:t>
            </a:r>
            <a:endParaRPr/>
          </a:p>
          <a:p>
            <a:pPr indent="-342900" lvl="0" marL="342900" marR="0" rtl="0" algn="l">
              <a:lnSpc>
                <a:spcPct val="9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Reforming</a:t>
            </a:r>
            <a:endParaRPr/>
          </a:p>
          <a:p>
            <a:pPr indent="-342900" lvl="0" marL="342900" marR="0" rtl="0" algn="l">
              <a:lnSpc>
                <a:spcPct val="9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Cracking</a:t>
            </a:r>
            <a:endParaRPr/>
          </a:p>
          <a:p>
            <a:pPr indent="-342900" lvl="0" marL="342900" marR="0" rtl="0" algn="l">
              <a:lnSpc>
                <a:spcPct val="9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Alkylation</a:t>
            </a:r>
            <a:endParaRPr/>
          </a:p>
          <a:p>
            <a:pPr indent="-342900" lvl="0" marL="342900" marR="0" rtl="0" algn="l">
              <a:lnSpc>
                <a:spcPct val="9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Isomerisation </a:t>
            </a:r>
            <a:endParaRPr/>
          </a:p>
          <a:p>
            <a:pPr indent="-342900" lvl="0" marL="342900" marR="0" rtl="0" algn="l">
              <a:lnSpc>
                <a:spcPct val="9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Polymerisation</a:t>
            </a:r>
            <a:endParaRPr/>
          </a:p>
          <a:p>
            <a:pPr indent="-342900" lvl="0" marL="342900" marR="0" rtl="0" algn="l">
              <a:lnSpc>
                <a:spcPct val="9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Hydrotreating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1000"/>
                                        <p:tgtEl>
                                          <p:spTgt spid="2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1000"/>
                                        <p:tgtEl>
                                          <p:spTgt spid="2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animEffect filter="fade" transition="in">
                                      <p:cBhvr>
                                        <p:cTn dur="1000"/>
                                        <p:tgtEl>
                                          <p:spTgt spid="2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animEffect filter="fade" transition="in">
                                      <p:cBhvr>
                                        <p:cTn dur="1000"/>
                                        <p:tgtEl>
                                          <p:spTgt spid="2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animEffect filter="fade" transition="in">
                                      <p:cBhvr>
                                        <p:cTn dur="1000"/>
                                        <p:tgtEl>
                                          <p:spTgt spid="2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5" st="5"/>
                                            </p:txEl>
                                          </p:spTgt>
                                        </p:tgtEl>
                                        <p:attrNameLst>
                                          <p:attrName>style.visibility</p:attrName>
                                        </p:attrNameLst>
                                      </p:cBhvr>
                                      <p:to>
                                        <p:strVal val="visible"/>
                                      </p:to>
                                    </p:set>
                                    <p:animEffect filter="fade" transition="in">
                                      <p:cBhvr>
                                        <p:cTn dur="1000"/>
                                        <p:tgtEl>
                                          <p:spTgt spid="2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6" st="6"/>
                                            </p:txEl>
                                          </p:spTgt>
                                        </p:tgtEl>
                                        <p:attrNameLst>
                                          <p:attrName>style.visibility</p:attrName>
                                        </p:attrNameLst>
                                      </p:cBhvr>
                                      <p:to>
                                        <p:strVal val="visible"/>
                                      </p:to>
                                    </p:set>
                                    <p:animEffect filter="fade" transition="in">
                                      <p:cBhvr>
                                        <p:cTn dur="1000"/>
                                        <p:tgtEl>
                                          <p:spTgt spid="2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7" st="7"/>
                                            </p:txEl>
                                          </p:spTgt>
                                        </p:tgtEl>
                                        <p:attrNameLst>
                                          <p:attrName>style.visibility</p:attrName>
                                        </p:attrNameLst>
                                      </p:cBhvr>
                                      <p:to>
                                        <p:strVal val="visible"/>
                                      </p:to>
                                    </p:set>
                                    <p:animEffect filter="fade" transition="in">
                                      <p:cBhvr>
                                        <p:cTn dur="1000"/>
                                        <p:tgtEl>
                                          <p:spTgt spid="28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Shape 288"/>
          <p:cNvPicPr preferRelativeResize="0"/>
          <p:nvPr/>
        </p:nvPicPr>
        <p:blipFill rotWithShape="1">
          <a:blip r:embed="rId3">
            <a:alphaModFix/>
          </a:blip>
          <a:srcRect b="0" l="0" r="0" t="0"/>
          <a:stretch/>
        </p:blipFill>
        <p:spPr>
          <a:xfrm>
            <a:off x="381000" y="-152400"/>
            <a:ext cx="9144000" cy="6858000"/>
          </a:xfrm>
          <a:prstGeom prst="rect">
            <a:avLst/>
          </a:prstGeom>
          <a:noFill/>
          <a:ln>
            <a:noFill/>
          </a:ln>
        </p:spPr>
      </p:pic>
      <p:sp>
        <p:nvSpPr>
          <p:cNvPr id="289" name="Shape 289"/>
          <p:cNvSpPr txBox="1"/>
          <p:nvPr/>
        </p:nvSpPr>
        <p:spPr>
          <a:xfrm>
            <a:off x="838200" y="152400"/>
            <a:ext cx="1981200" cy="6400800"/>
          </a:xfrm>
          <a:prstGeom prst="rect">
            <a:avLst/>
          </a:prstGeom>
          <a:solidFill>
            <a:schemeClr val="lt1"/>
          </a:solidFill>
          <a:ln cap="flat" cmpd="sng" w="381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90" name="Shape 290"/>
          <p:cNvPicPr preferRelativeResize="0"/>
          <p:nvPr/>
        </p:nvPicPr>
        <p:blipFill rotWithShape="1">
          <a:blip r:embed="rId4">
            <a:alphaModFix/>
          </a:blip>
          <a:srcRect b="0" l="0" r="0" t="0"/>
          <a:stretch/>
        </p:blipFill>
        <p:spPr>
          <a:xfrm>
            <a:off x="990600" y="304800"/>
            <a:ext cx="1665287" cy="6096000"/>
          </a:xfrm>
          <a:prstGeom prst="rect">
            <a:avLst/>
          </a:prstGeom>
          <a:noFill/>
          <a:ln>
            <a:noFill/>
          </a:ln>
        </p:spPr>
      </p:pic>
      <p:sp>
        <p:nvSpPr>
          <p:cNvPr id="291" name="Shape 291"/>
          <p:cNvSpPr txBox="1"/>
          <p:nvPr/>
        </p:nvSpPr>
        <p:spPr>
          <a:xfrm>
            <a:off x="3352800" y="2895600"/>
            <a:ext cx="54102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1800"/>
              <a:buFont typeface="Arial"/>
              <a:buNone/>
            </a:pPr>
            <a:r>
              <a:rPr b="0" i="0" lang="en-US" sz="1800" u="none">
                <a:solidFill>
                  <a:srgbClr val="FFFF00"/>
                </a:solidFill>
                <a:latin typeface="Arial"/>
                <a:ea typeface="Arial"/>
                <a:cs typeface="Arial"/>
                <a:sym typeface="Arial"/>
              </a:rPr>
              <a:t>Distillation to separate by boiling point ranges</a:t>
            </a:r>
            <a:endParaRPr/>
          </a:p>
        </p:txBody>
      </p:sp>
      <p:sp>
        <p:nvSpPr>
          <p:cNvPr id="292" name="Shape 292"/>
          <p:cNvSpPr txBox="1"/>
          <p:nvPr/>
        </p:nvSpPr>
        <p:spPr>
          <a:xfrm>
            <a:off x="3352800" y="1752600"/>
            <a:ext cx="4800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1800"/>
              <a:buFont typeface="Arial"/>
              <a:buNone/>
            </a:pPr>
            <a:r>
              <a:rPr b="0" i="0" lang="en-US" sz="1800" u="none">
                <a:solidFill>
                  <a:srgbClr val="FFFF00"/>
                </a:solidFill>
                <a:latin typeface="Arial"/>
                <a:ea typeface="Arial"/>
                <a:cs typeface="Arial"/>
                <a:sym typeface="Arial"/>
              </a:rPr>
              <a:t>Water washing to remove impurities</a:t>
            </a:r>
            <a:endParaRPr/>
          </a:p>
        </p:txBody>
      </p:sp>
      <p:sp>
        <p:nvSpPr>
          <p:cNvPr id="293" name="Shape 293"/>
          <p:cNvSpPr txBox="1"/>
          <p:nvPr/>
        </p:nvSpPr>
        <p:spPr>
          <a:xfrm>
            <a:off x="3352800" y="4343400"/>
            <a:ext cx="48768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1800"/>
              <a:buFont typeface="Arial"/>
              <a:buNone/>
            </a:pPr>
            <a:r>
              <a:rPr b="0" i="0" lang="en-US" sz="1800" u="none">
                <a:solidFill>
                  <a:srgbClr val="FFFF00"/>
                </a:solidFill>
                <a:latin typeface="Arial"/>
                <a:ea typeface="Arial"/>
                <a:cs typeface="Arial"/>
                <a:sym typeface="Arial"/>
              </a:rPr>
              <a:t>Conversion reactions to alter molecular structures</a:t>
            </a:r>
            <a:endParaRPr/>
          </a:p>
        </p:txBody>
      </p:sp>
      <p:sp>
        <p:nvSpPr>
          <p:cNvPr id="294" name="Shape 294"/>
          <p:cNvSpPr txBox="1"/>
          <p:nvPr/>
        </p:nvSpPr>
        <p:spPr>
          <a:xfrm>
            <a:off x="3352800" y="5486400"/>
            <a:ext cx="51054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1800"/>
              <a:buFont typeface="Arial"/>
              <a:buNone/>
            </a:pPr>
            <a:r>
              <a:rPr b="0" i="0" lang="en-US" sz="1800" u="none">
                <a:solidFill>
                  <a:srgbClr val="FFFF00"/>
                </a:solidFill>
                <a:latin typeface="Arial"/>
                <a:ea typeface="Arial"/>
                <a:cs typeface="Arial"/>
                <a:sym typeface="Arial"/>
              </a:rPr>
              <a:t>Mixing to obtain maximum commercial characteristics</a:t>
            </a:r>
            <a:endParaRPr/>
          </a:p>
        </p:txBody>
      </p:sp>
      <p:sp>
        <p:nvSpPr>
          <p:cNvPr id="295" name="Shape 295"/>
          <p:cNvSpPr txBox="1"/>
          <p:nvPr/>
        </p:nvSpPr>
        <p:spPr>
          <a:xfrm>
            <a:off x="3352800" y="457200"/>
            <a:ext cx="495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1800"/>
              <a:buFont typeface="Arial"/>
              <a:buNone/>
            </a:pPr>
            <a:r>
              <a:rPr b="0" i="0" lang="en-US" sz="1800" u="none">
                <a:solidFill>
                  <a:srgbClr val="FFFF00"/>
                </a:solidFill>
                <a:latin typeface="Arial"/>
                <a:ea typeface="Arial"/>
                <a:cs typeface="Arial"/>
                <a:sym typeface="Arial"/>
              </a:rPr>
              <a:t>Petroleum delivered from well field</a:t>
            </a:r>
            <a:endParaRPr/>
          </a:p>
        </p:txBody>
      </p:sp>
      <p:cxnSp>
        <p:nvCxnSpPr>
          <p:cNvPr id="296" name="Shape 296"/>
          <p:cNvCxnSpPr/>
          <p:nvPr/>
        </p:nvCxnSpPr>
        <p:spPr>
          <a:xfrm rot="10800000">
            <a:off x="2667000" y="685800"/>
            <a:ext cx="609600" cy="0"/>
          </a:xfrm>
          <a:prstGeom prst="straightConnector1">
            <a:avLst/>
          </a:prstGeom>
          <a:noFill/>
          <a:ln cap="flat" cmpd="sng" w="28575">
            <a:solidFill>
              <a:srgbClr val="FF3300"/>
            </a:solidFill>
            <a:prstDash val="solid"/>
            <a:miter lim="800000"/>
            <a:headEnd len="med" w="med" type="none"/>
            <a:tailEnd len="med" w="med" type="triangle"/>
          </a:ln>
        </p:spPr>
      </p:cxnSp>
      <p:cxnSp>
        <p:nvCxnSpPr>
          <p:cNvPr id="297" name="Shape 297"/>
          <p:cNvCxnSpPr/>
          <p:nvPr/>
        </p:nvCxnSpPr>
        <p:spPr>
          <a:xfrm rot="10800000">
            <a:off x="2743200" y="3124200"/>
            <a:ext cx="609600" cy="0"/>
          </a:xfrm>
          <a:prstGeom prst="straightConnector1">
            <a:avLst/>
          </a:prstGeom>
          <a:noFill/>
          <a:ln cap="flat" cmpd="sng" w="28575">
            <a:solidFill>
              <a:srgbClr val="FF3300"/>
            </a:solidFill>
            <a:prstDash val="solid"/>
            <a:miter lim="800000"/>
            <a:headEnd len="med" w="med" type="none"/>
            <a:tailEnd len="med" w="med" type="triangle"/>
          </a:ln>
        </p:spPr>
      </p:cxnSp>
      <p:cxnSp>
        <p:nvCxnSpPr>
          <p:cNvPr id="298" name="Shape 298"/>
          <p:cNvCxnSpPr/>
          <p:nvPr/>
        </p:nvCxnSpPr>
        <p:spPr>
          <a:xfrm rot="10800000">
            <a:off x="2743200" y="4572000"/>
            <a:ext cx="609600" cy="0"/>
          </a:xfrm>
          <a:prstGeom prst="straightConnector1">
            <a:avLst/>
          </a:prstGeom>
          <a:noFill/>
          <a:ln cap="flat" cmpd="sng" w="28575">
            <a:solidFill>
              <a:srgbClr val="FF3300"/>
            </a:solidFill>
            <a:prstDash val="solid"/>
            <a:miter lim="800000"/>
            <a:headEnd len="med" w="med" type="none"/>
            <a:tailEnd len="med" w="med" type="triangle"/>
          </a:ln>
        </p:spPr>
      </p:cxnSp>
      <p:cxnSp>
        <p:nvCxnSpPr>
          <p:cNvPr id="299" name="Shape 299"/>
          <p:cNvCxnSpPr/>
          <p:nvPr/>
        </p:nvCxnSpPr>
        <p:spPr>
          <a:xfrm rot="10800000">
            <a:off x="2743200" y="5791200"/>
            <a:ext cx="609600" cy="0"/>
          </a:xfrm>
          <a:prstGeom prst="straightConnector1">
            <a:avLst/>
          </a:prstGeom>
          <a:noFill/>
          <a:ln cap="flat" cmpd="sng" w="28575">
            <a:solidFill>
              <a:srgbClr val="FF3300"/>
            </a:solidFill>
            <a:prstDash val="solid"/>
            <a:miter lim="800000"/>
            <a:headEnd len="med" w="med" type="none"/>
            <a:tailEnd len="med" w="med" type="triangle"/>
          </a:ln>
        </p:spPr>
      </p:cxnSp>
      <p:cxnSp>
        <p:nvCxnSpPr>
          <p:cNvPr id="300" name="Shape 300"/>
          <p:cNvCxnSpPr/>
          <p:nvPr/>
        </p:nvCxnSpPr>
        <p:spPr>
          <a:xfrm rot="10800000">
            <a:off x="2743200" y="1981200"/>
            <a:ext cx="609600" cy="0"/>
          </a:xfrm>
          <a:prstGeom prst="straightConnector1">
            <a:avLst/>
          </a:prstGeom>
          <a:noFill/>
          <a:ln cap="flat" cmpd="sng" w="28575">
            <a:solidFill>
              <a:srgbClr val="FF3300"/>
            </a:solidFill>
            <a:prstDash val="solid"/>
            <a:miter lim="800000"/>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Shape 30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306" name="Shape 306"/>
          <p:cNvSpPr txBox="1"/>
          <p:nvPr/>
        </p:nvSpPr>
        <p:spPr>
          <a:xfrm>
            <a:off x="685800" y="1371600"/>
            <a:ext cx="7696200" cy="3962400"/>
          </a:xfrm>
          <a:prstGeom prst="rect">
            <a:avLst/>
          </a:prstGeom>
          <a:solidFill>
            <a:schemeClr val="lt1"/>
          </a:solidFill>
          <a:ln cap="flat" cmpd="sng" w="381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Shape 307"/>
          <p:cNvSpPr txBox="1"/>
          <p:nvPr/>
        </p:nvSpPr>
        <p:spPr>
          <a:xfrm>
            <a:off x="609600" y="381000"/>
            <a:ext cx="7924800" cy="701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Arial"/>
              <a:buNone/>
            </a:pPr>
            <a:r>
              <a:rPr b="1" i="1" lang="en-US" sz="4000" u="none">
                <a:solidFill>
                  <a:srgbClr val="FFFF00"/>
                </a:solidFill>
                <a:latin typeface="Arial"/>
                <a:ea typeface="Arial"/>
                <a:cs typeface="Arial"/>
                <a:sym typeface="Arial"/>
              </a:rPr>
              <a:t>Petroleum Refining </a:t>
            </a:r>
            <a:endParaRPr/>
          </a:p>
        </p:txBody>
      </p:sp>
      <p:pic>
        <p:nvPicPr>
          <p:cNvPr id="308" name="Shape 308"/>
          <p:cNvPicPr preferRelativeResize="0"/>
          <p:nvPr/>
        </p:nvPicPr>
        <p:blipFill rotWithShape="1">
          <a:blip r:embed="rId4">
            <a:alphaModFix/>
          </a:blip>
          <a:srcRect b="0" l="0" r="0" t="0"/>
          <a:stretch/>
        </p:blipFill>
        <p:spPr>
          <a:xfrm>
            <a:off x="762000" y="1524000"/>
            <a:ext cx="7620000" cy="3711575"/>
          </a:xfrm>
          <a:prstGeom prst="rect">
            <a:avLst/>
          </a:prstGeom>
          <a:noFill/>
          <a:ln>
            <a:noFill/>
          </a:ln>
        </p:spPr>
      </p:pic>
      <p:sp>
        <p:nvSpPr>
          <p:cNvPr id="309" name="Shape 309"/>
          <p:cNvSpPr txBox="1"/>
          <p:nvPr/>
        </p:nvSpPr>
        <p:spPr>
          <a:xfrm>
            <a:off x="609600" y="5791200"/>
            <a:ext cx="792480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2800"/>
              <a:buFont typeface="Arial"/>
              <a:buNone/>
            </a:pPr>
            <a:r>
              <a:rPr b="1" i="1" lang="en-US" sz="2800" u="none">
                <a:solidFill>
                  <a:srgbClr val="FFFF00"/>
                </a:solidFill>
                <a:latin typeface="Arial"/>
                <a:ea typeface="Arial"/>
                <a:cs typeface="Arial"/>
                <a:sym typeface="Arial"/>
              </a:rPr>
              <a:t>Distillation – separation by boiling point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4031B"/>
            </a:gs>
            <a:gs pos="39999">
              <a:srgbClr val="0A128C"/>
            </a:gs>
            <a:gs pos="69999">
              <a:srgbClr val="181CC7"/>
            </a:gs>
            <a:gs pos="88000">
              <a:srgbClr val="7005D4"/>
            </a:gs>
            <a:gs pos="100000">
              <a:srgbClr val="8C3D91"/>
            </a:gs>
          </a:gsLst>
          <a:lin ang="5400000" scaled="0"/>
        </a:gradFill>
      </p:bgPr>
    </p:bg>
    <p:spTree>
      <p:nvGrpSpPr>
        <p:cNvPr id="313" name="Shape 313"/>
        <p:cNvGrpSpPr/>
        <p:nvPr/>
      </p:nvGrpSpPr>
      <p:grpSpPr>
        <a:xfrm>
          <a:off x="0" y="0"/>
          <a:ext cx="0" cy="0"/>
          <a:chOff x="0" y="0"/>
          <a:chExt cx="0" cy="0"/>
        </a:xfrm>
      </p:grpSpPr>
      <p:pic>
        <p:nvPicPr>
          <p:cNvPr descr="scan0027" id="314" name="Shape 314"/>
          <p:cNvPicPr preferRelativeResize="0"/>
          <p:nvPr>
            <p:ph idx="1" type="body"/>
          </p:nvPr>
        </p:nvPicPr>
        <p:blipFill rotWithShape="1">
          <a:blip r:embed="rId3">
            <a:alphaModFix/>
          </a:blip>
          <a:srcRect b="0" l="0" r="0" t="0"/>
          <a:stretch/>
        </p:blipFill>
        <p:spPr>
          <a:xfrm>
            <a:off x="0" y="0"/>
            <a:ext cx="7386637" cy="6856412"/>
          </a:xfrm>
          <a:prstGeom prst="rect">
            <a:avLst/>
          </a:prstGeom>
          <a:noFill/>
          <a:ln>
            <a:noFill/>
          </a:ln>
        </p:spPr>
      </p:pic>
      <p:sp>
        <p:nvSpPr>
          <p:cNvPr id="315" name="Shape 315"/>
          <p:cNvSpPr/>
          <p:nvPr/>
        </p:nvSpPr>
        <p:spPr>
          <a:xfrm>
            <a:off x="7451725" y="765175"/>
            <a:ext cx="576262" cy="5616575"/>
          </a:xfrm>
          <a:prstGeom prst="down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txBox="1"/>
          <p:nvPr/>
        </p:nvSpPr>
        <p:spPr>
          <a:xfrm rot="5400000">
            <a:off x="5003602" y="3357364"/>
            <a:ext cx="5472510" cy="2881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 name="Shape 317"/>
          <p:cNvSpPr txBox="1"/>
          <p:nvPr/>
        </p:nvSpPr>
        <p:spPr>
          <a:xfrm>
            <a:off x="6551612" y="1857375"/>
            <a:ext cx="2592387" cy="19383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000"/>
              <a:buFont typeface="Arial"/>
              <a:buNone/>
            </a:pPr>
            <a:r>
              <a:rPr b="0" i="0" lang="en-US" sz="3000" u="none">
                <a:solidFill>
                  <a:srgbClr val="FF0000"/>
                </a:solidFill>
                <a:latin typeface="Arial"/>
                <a:ea typeface="Arial"/>
                <a:cs typeface="Arial"/>
                <a:sym typeface="Arial"/>
              </a:rPr>
              <a:t>Temperature increases down the column</a:t>
            </a:r>
            <a:endParaRPr/>
          </a:p>
        </p:txBody>
      </p:sp>
      <p:sp>
        <p:nvSpPr>
          <p:cNvPr id="318" name="Shape 318"/>
          <p:cNvSpPr txBox="1"/>
          <p:nvPr/>
        </p:nvSpPr>
        <p:spPr>
          <a:xfrm>
            <a:off x="3995737" y="476250"/>
            <a:ext cx="30257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9" name="Shape 319"/>
          <p:cNvSpPr txBox="1"/>
          <p:nvPr/>
        </p:nvSpPr>
        <p:spPr>
          <a:xfrm>
            <a:off x="3871912" y="384175"/>
            <a:ext cx="33845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(Petroleum Gas)</a:t>
            </a:r>
            <a:endParaRPr/>
          </a:p>
        </p:txBody>
      </p:sp>
      <p:sp>
        <p:nvSpPr>
          <p:cNvPr id="320" name="Shape 320"/>
          <p:cNvSpPr txBox="1"/>
          <p:nvPr/>
        </p:nvSpPr>
        <p:spPr>
          <a:xfrm>
            <a:off x="4429125" y="1484312"/>
            <a:ext cx="12334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Petrol</a:t>
            </a:r>
            <a:endParaRPr/>
          </a:p>
        </p:txBody>
      </p:sp>
      <p:sp>
        <p:nvSpPr>
          <p:cNvPr id="321" name="Shape 321"/>
          <p:cNvSpPr txBox="1"/>
          <p:nvPr/>
        </p:nvSpPr>
        <p:spPr>
          <a:xfrm>
            <a:off x="4438650" y="1989137"/>
            <a:ext cx="180022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Naphtha</a:t>
            </a:r>
            <a:endParaRPr/>
          </a:p>
        </p:txBody>
      </p:sp>
      <p:sp>
        <p:nvSpPr>
          <p:cNvPr id="322" name="Shape 322"/>
          <p:cNvSpPr txBox="1"/>
          <p:nvPr/>
        </p:nvSpPr>
        <p:spPr>
          <a:xfrm>
            <a:off x="4438650" y="2493962"/>
            <a:ext cx="180022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Kerosene</a:t>
            </a:r>
            <a:endParaRPr/>
          </a:p>
        </p:txBody>
      </p:sp>
      <p:sp>
        <p:nvSpPr>
          <p:cNvPr id="323" name="Shape 323"/>
          <p:cNvSpPr txBox="1"/>
          <p:nvPr/>
        </p:nvSpPr>
        <p:spPr>
          <a:xfrm>
            <a:off x="4427537" y="3449637"/>
            <a:ext cx="180022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Diesel</a:t>
            </a:r>
            <a:endParaRPr/>
          </a:p>
        </p:txBody>
      </p:sp>
      <p:sp>
        <p:nvSpPr>
          <p:cNvPr id="324" name="Shape 324"/>
          <p:cNvSpPr txBox="1"/>
          <p:nvPr/>
        </p:nvSpPr>
        <p:spPr>
          <a:xfrm>
            <a:off x="4418012" y="4416425"/>
            <a:ext cx="21590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Lubricants</a:t>
            </a:r>
            <a:endParaRPr/>
          </a:p>
        </p:txBody>
      </p:sp>
      <p:sp>
        <p:nvSpPr>
          <p:cNvPr id="325" name="Shape 325"/>
          <p:cNvSpPr txBox="1"/>
          <p:nvPr/>
        </p:nvSpPr>
        <p:spPr>
          <a:xfrm>
            <a:off x="4427537" y="5722937"/>
            <a:ext cx="180022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Bitumen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Shape 330"/>
          <p:cNvPicPr preferRelativeResize="0"/>
          <p:nvPr>
            <p:ph idx="1" type="body"/>
          </p:nvPr>
        </p:nvPicPr>
        <p:blipFill rotWithShape="1">
          <a:blip r:embed="rId3">
            <a:alphaModFix/>
          </a:blip>
          <a:srcRect b="0" l="0" r="0" t="0"/>
          <a:stretch/>
        </p:blipFill>
        <p:spPr>
          <a:xfrm>
            <a:off x="0" y="0"/>
            <a:ext cx="9144000" cy="707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1116012" y="260350"/>
            <a:ext cx="6346825"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B0F0"/>
              </a:buClr>
              <a:buSzPts val="4000"/>
              <a:buFont typeface="Arial"/>
              <a:buNone/>
            </a:pPr>
            <a:r>
              <a:rPr b="1" i="0" lang="en-US" sz="4000" u="none" cap="none" strike="noStrike">
                <a:solidFill>
                  <a:srgbClr val="00B0F0"/>
                </a:solidFill>
                <a:latin typeface="Arial"/>
                <a:ea typeface="Arial"/>
                <a:cs typeface="Arial"/>
                <a:sym typeface="Arial"/>
              </a:rPr>
              <a:t>Fractions of Petroleum</a:t>
            </a:r>
            <a:endParaRPr/>
          </a:p>
        </p:txBody>
      </p:sp>
      <p:pic>
        <p:nvPicPr>
          <p:cNvPr descr="oil_barrel" id="336" name="Shape 336"/>
          <p:cNvPicPr preferRelativeResize="0"/>
          <p:nvPr>
            <p:ph idx="1" type="body"/>
          </p:nvPr>
        </p:nvPicPr>
        <p:blipFill rotWithShape="1">
          <a:blip r:embed="rId3">
            <a:alphaModFix/>
          </a:blip>
          <a:srcRect b="0" l="0" r="0" t="0"/>
          <a:stretch/>
        </p:blipFill>
        <p:spPr>
          <a:xfrm>
            <a:off x="250825" y="260350"/>
            <a:ext cx="698500" cy="1104900"/>
          </a:xfrm>
          <a:prstGeom prst="rect">
            <a:avLst/>
          </a:prstGeom>
          <a:noFill/>
          <a:ln>
            <a:noFill/>
          </a:ln>
        </p:spPr>
      </p:pic>
      <p:graphicFrame>
        <p:nvGraphicFramePr>
          <p:cNvPr id="337" name="Shape 337"/>
          <p:cNvGraphicFramePr/>
          <p:nvPr/>
        </p:nvGraphicFramePr>
        <p:xfrm>
          <a:off x="323850" y="1600200"/>
          <a:ext cx="3000000" cy="3000000"/>
        </p:xfrm>
        <a:graphic>
          <a:graphicData uri="http://schemas.openxmlformats.org/drawingml/2006/table">
            <a:tbl>
              <a:tblPr>
                <a:noFill/>
                <a:tableStyleId>{E56639EC-DF0C-423C-B7D9-A7F1CA369EE5}</a:tableStyleId>
              </a:tblPr>
              <a:tblGrid>
                <a:gridCol w="2090725"/>
                <a:gridCol w="2090725"/>
                <a:gridCol w="2090725"/>
                <a:gridCol w="2090725"/>
              </a:tblGrid>
              <a:tr h="1189025">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Fraction</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Boiling Range /°C</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No of carbon atoms per molecule</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Uses</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63650">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Petroleum Gas</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Below 40 </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1 - 4</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Fuel for cooking</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02_01m" id="338" name="Shape 338"/>
          <p:cNvPicPr preferRelativeResize="0"/>
          <p:nvPr>
            <p:ph idx="2" type="body"/>
          </p:nvPr>
        </p:nvPicPr>
        <p:blipFill rotWithShape="1">
          <a:blip r:embed="rId4">
            <a:alphaModFix/>
          </a:blip>
          <a:srcRect b="0" l="0" r="0" t="0"/>
          <a:stretch/>
        </p:blipFill>
        <p:spPr>
          <a:xfrm>
            <a:off x="0" y="4303712"/>
            <a:ext cx="1493837" cy="25542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1116012" y="260350"/>
            <a:ext cx="6346825"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B0F0"/>
              </a:buClr>
              <a:buSzPts val="4000"/>
              <a:buFont typeface="Arial"/>
              <a:buNone/>
            </a:pPr>
            <a:r>
              <a:rPr b="1" i="0" lang="en-US" sz="4000" u="none" cap="none" strike="noStrike">
                <a:solidFill>
                  <a:srgbClr val="00B0F0"/>
                </a:solidFill>
                <a:latin typeface="Arial"/>
                <a:ea typeface="Arial"/>
                <a:cs typeface="Arial"/>
                <a:sym typeface="Arial"/>
              </a:rPr>
              <a:t>Fractions of Petroleum</a:t>
            </a:r>
            <a:endParaRPr/>
          </a:p>
        </p:txBody>
      </p:sp>
      <p:pic>
        <p:nvPicPr>
          <p:cNvPr descr="oil_barrel" id="344" name="Shape 344"/>
          <p:cNvPicPr preferRelativeResize="0"/>
          <p:nvPr>
            <p:ph idx="1" type="body"/>
          </p:nvPr>
        </p:nvPicPr>
        <p:blipFill rotWithShape="1">
          <a:blip r:embed="rId3">
            <a:alphaModFix/>
          </a:blip>
          <a:srcRect b="0" l="0" r="0" t="0"/>
          <a:stretch/>
        </p:blipFill>
        <p:spPr>
          <a:xfrm>
            <a:off x="250825" y="260350"/>
            <a:ext cx="698500" cy="1104900"/>
          </a:xfrm>
          <a:prstGeom prst="rect">
            <a:avLst/>
          </a:prstGeom>
          <a:noFill/>
          <a:ln>
            <a:noFill/>
          </a:ln>
        </p:spPr>
      </p:pic>
      <p:graphicFrame>
        <p:nvGraphicFramePr>
          <p:cNvPr id="345" name="Shape 345"/>
          <p:cNvGraphicFramePr/>
          <p:nvPr/>
        </p:nvGraphicFramePr>
        <p:xfrm>
          <a:off x="179387" y="1600200"/>
          <a:ext cx="3000000" cy="3000000"/>
        </p:xfrm>
        <a:graphic>
          <a:graphicData uri="http://schemas.openxmlformats.org/drawingml/2006/table">
            <a:tbl>
              <a:tblPr>
                <a:noFill/>
                <a:tableStyleId>{E56639EC-DF0C-423C-B7D9-A7F1CA369EE5}</a:tableStyleId>
              </a:tblPr>
              <a:tblGrid>
                <a:gridCol w="2205025"/>
                <a:gridCol w="2205025"/>
                <a:gridCol w="2205025"/>
                <a:gridCol w="2205025"/>
              </a:tblGrid>
              <a:tr h="1189025">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Fraction</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Boiling Range /°C</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No of carbon atoms per molecule</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Uses</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63650">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Petrol (Gasoline)</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40 - 75</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5 -10</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Fuel for car engines</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CAIW04TS" id="346" name="Shape 346"/>
          <p:cNvPicPr preferRelativeResize="0"/>
          <p:nvPr>
            <p:ph idx="2" type="body"/>
          </p:nvPr>
        </p:nvPicPr>
        <p:blipFill rotWithShape="1">
          <a:blip r:embed="rId4">
            <a:alphaModFix/>
          </a:blip>
          <a:srcRect b="0" l="0" r="0" t="0"/>
          <a:stretch/>
        </p:blipFill>
        <p:spPr>
          <a:xfrm>
            <a:off x="-184150" y="4292600"/>
            <a:ext cx="3443287" cy="256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1116012" y="260350"/>
            <a:ext cx="6346825"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00"/>
              </a:buClr>
              <a:buSzPts val="4000"/>
              <a:buFont typeface="Arial"/>
              <a:buNone/>
            </a:pPr>
            <a:r>
              <a:rPr b="1" i="0" lang="en-US" sz="4000" u="none" cap="none" strike="noStrike">
                <a:solidFill>
                  <a:srgbClr val="FFFF00"/>
                </a:solidFill>
                <a:latin typeface="Arial"/>
                <a:ea typeface="Arial"/>
                <a:cs typeface="Arial"/>
                <a:sym typeface="Arial"/>
              </a:rPr>
              <a:t>Fractions of Petroleum</a:t>
            </a:r>
            <a:endParaRPr/>
          </a:p>
        </p:txBody>
      </p:sp>
      <p:pic>
        <p:nvPicPr>
          <p:cNvPr descr="oil_barrel" id="352" name="Shape 352"/>
          <p:cNvPicPr preferRelativeResize="0"/>
          <p:nvPr>
            <p:ph idx="1" type="body"/>
          </p:nvPr>
        </p:nvPicPr>
        <p:blipFill rotWithShape="1">
          <a:blip r:embed="rId3">
            <a:alphaModFix/>
          </a:blip>
          <a:srcRect b="0" l="0" r="0" t="0"/>
          <a:stretch/>
        </p:blipFill>
        <p:spPr>
          <a:xfrm>
            <a:off x="250825" y="260350"/>
            <a:ext cx="698500" cy="1104900"/>
          </a:xfrm>
          <a:prstGeom prst="rect">
            <a:avLst/>
          </a:prstGeom>
          <a:noFill/>
          <a:ln>
            <a:noFill/>
          </a:ln>
        </p:spPr>
      </p:pic>
      <p:graphicFrame>
        <p:nvGraphicFramePr>
          <p:cNvPr id="353" name="Shape 353"/>
          <p:cNvGraphicFramePr/>
          <p:nvPr/>
        </p:nvGraphicFramePr>
        <p:xfrm>
          <a:off x="179387" y="1600200"/>
          <a:ext cx="3000000" cy="3000000"/>
        </p:xfrm>
        <a:graphic>
          <a:graphicData uri="http://schemas.openxmlformats.org/drawingml/2006/table">
            <a:tbl>
              <a:tblPr>
                <a:noFill/>
                <a:tableStyleId>{E56639EC-DF0C-423C-B7D9-A7F1CA369EE5}</a:tableStyleId>
              </a:tblPr>
              <a:tblGrid>
                <a:gridCol w="2205025"/>
                <a:gridCol w="2205025"/>
                <a:gridCol w="2205025"/>
                <a:gridCol w="2205025"/>
              </a:tblGrid>
              <a:tr h="1189025">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Fraction</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Boiling Range /°C</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No of carbon atoms per molecule</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Uses</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63650">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Naphtha</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75 - 150</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7 - 14</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Chemical feedstock</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CAAFO5EJ" id="354" name="Shape 354"/>
          <p:cNvPicPr preferRelativeResize="0"/>
          <p:nvPr>
            <p:ph idx="2" type="body"/>
          </p:nvPr>
        </p:nvPicPr>
        <p:blipFill rotWithShape="1">
          <a:blip r:embed="rId4">
            <a:alphaModFix/>
          </a:blip>
          <a:srcRect b="0" l="0" r="0" t="0"/>
          <a:stretch/>
        </p:blipFill>
        <p:spPr>
          <a:xfrm>
            <a:off x="0" y="4146550"/>
            <a:ext cx="2171700" cy="28940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116012" y="260350"/>
            <a:ext cx="7138987"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5400"/>
              <a:buFont typeface="Arial"/>
              <a:buNone/>
            </a:pPr>
            <a:r>
              <a:rPr b="1" i="0" lang="en-US" sz="5400" u="sng" cap="none" strike="noStrike">
                <a:solidFill>
                  <a:srgbClr val="FFFF00"/>
                </a:solidFill>
                <a:latin typeface="Arial"/>
                <a:ea typeface="Arial"/>
                <a:cs typeface="Arial"/>
                <a:sym typeface="Arial"/>
              </a:rPr>
              <a:t>Petroleum</a:t>
            </a:r>
            <a:endParaRPr/>
          </a:p>
        </p:txBody>
      </p:sp>
      <p:sp>
        <p:nvSpPr>
          <p:cNvPr id="210" name="Shape 210"/>
          <p:cNvSpPr txBox="1"/>
          <p:nvPr>
            <p:ph idx="1" type="body"/>
          </p:nvPr>
        </p:nvSpPr>
        <p:spPr>
          <a:xfrm>
            <a:off x="500062" y="3143250"/>
            <a:ext cx="8362950" cy="26638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br>
              <a:rPr b="0" i="0" lang="en-US" sz="3200" u="none" cap="none" strike="noStrike">
                <a:solidFill>
                  <a:schemeClr val="dk1"/>
                </a:solidFill>
                <a:latin typeface="Arial"/>
                <a:ea typeface="Arial"/>
                <a:cs typeface="Arial"/>
                <a:sym typeface="Arial"/>
              </a:rPr>
            </a:br>
            <a:endParaRPr/>
          </a:p>
        </p:txBody>
      </p:sp>
      <p:pic>
        <p:nvPicPr>
          <p:cNvPr descr="oil_barrel" id="211" name="Shape 211"/>
          <p:cNvPicPr preferRelativeResize="0"/>
          <p:nvPr>
            <p:ph idx="1" type="body"/>
          </p:nvPr>
        </p:nvPicPr>
        <p:blipFill rotWithShape="1">
          <a:blip r:embed="rId3">
            <a:alphaModFix/>
          </a:blip>
          <a:srcRect b="0" l="0" r="0" t="0"/>
          <a:stretch/>
        </p:blipFill>
        <p:spPr>
          <a:xfrm>
            <a:off x="323850" y="333375"/>
            <a:ext cx="698500" cy="1104900"/>
          </a:xfrm>
          <a:prstGeom prst="rect">
            <a:avLst/>
          </a:prstGeom>
          <a:noFill/>
          <a:ln>
            <a:noFill/>
          </a:ln>
        </p:spPr>
      </p:pic>
      <p:sp>
        <p:nvSpPr>
          <p:cNvPr id="212" name="Shape 212"/>
          <p:cNvSpPr txBox="1"/>
          <p:nvPr/>
        </p:nvSpPr>
        <p:spPr>
          <a:xfrm>
            <a:off x="500062" y="4214812"/>
            <a:ext cx="8207375" cy="19288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0" i="0" lang="en-US" sz="3600" u="none" cap="none" strike="noStrike">
                <a:solidFill>
                  <a:schemeClr val="dk1"/>
                </a:solidFill>
                <a:latin typeface="Arial"/>
                <a:ea typeface="Arial"/>
                <a:cs typeface="Arial"/>
                <a:sym typeface="Arial"/>
              </a:rPr>
              <a:t>Petroleum is a mixture of thousands</a:t>
            </a:r>
            <a:endParaRPr/>
          </a:p>
          <a:p>
            <a:pPr indent="0" lvl="0" marL="0" marR="0" rtl="0" algn="l">
              <a:lnSpc>
                <a:spcPct val="100000"/>
              </a:lnSpc>
              <a:spcBef>
                <a:spcPts val="0"/>
              </a:spcBef>
              <a:spcAft>
                <a:spcPts val="0"/>
              </a:spcAft>
              <a:buClr>
                <a:schemeClr val="dk1"/>
              </a:buClr>
              <a:buSzPts val="3600"/>
              <a:buFont typeface="Arial"/>
              <a:buNone/>
            </a:pPr>
            <a:r>
              <a:rPr b="0" i="0" lang="en-US" sz="3600" u="none" cap="none" strike="noStrike">
                <a:solidFill>
                  <a:schemeClr val="dk1"/>
                </a:solidFill>
                <a:latin typeface="Arial"/>
                <a:ea typeface="Arial"/>
                <a:cs typeface="Arial"/>
                <a:sym typeface="Arial"/>
              </a:rPr>
              <a:t> of different types of hydrocarbons.</a:t>
            </a:r>
            <a:br>
              <a:rPr b="0" i="0" lang="en-US" sz="3600" u="none" cap="none" strike="noStrike">
                <a:solidFill>
                  <a:schemeClr val="dk1"/>
                </a:solidFill>
                <a:latin typeface="Arial"/>
                <a:ea typeface="Arial"/>
                <a:cs typeface="Arial"/>
                <a:sym typeface="Arial"/>
              </a:rPr>
            </a:br>
            <a:endParaRPr/>
          </a:p>
        </p:txBody>
      </p:sp>
      <p:pic>
        <p:nvPicPr>
          <p:cNvPr id="213" name="Shape 213"/>
          <p:cNvPicPr preferRelativeResize="0"/>
          <p:nvPr>
            <p:ph idx="2" type="body"/>
          </p:nvPr>
        </p:nvPicPr>
        <p:blipFill rotWithShape="1">
          <a:blip r:embed="rId4">
            <a:alphaModFix/>
          </a:blip>
          <a:srcRect b="0" l="0" r="0" t="0"/>
          <a:stretch/>
        </p:blipFill>
        <p:spPr>
          <a:xfrm>
            <a:off x="1476375" y="1412875"/>
            <a:ext cx="6121400" cy="1617662"/>
          </a:xfrm>
          <a:prstGeom prst="rect">
            <a:avLst/>
          </a:prstGeom>
          <a:noFill/>
          <a:ln>
            <a:noFill/>
          </a:ln>
        </p:spPr>
      </p:pic>
      <p:sp>
        <p:nvSpPr>
          <p:cNvPr id="214" name="Shape 214"/>
          <p:cNvSpPr txBox="1"/>
          <p:nvPr/>
        </p:nvSpPr>
        <p:spPr>
          <a:xfrm>
            <a:off x="577850" y="3006725"/>
            <a:ext cx="3817937" cy="5286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2800"/>
              <a:buFont typeface="Arial"/>
              <a:buNone/>
            </a:pPr>
            <a:r>
              <a:rPr b="0" i="0" lang="en-US" sz="2800" u="none" cap="none" strike="noStrike">
                <a:solidFill>
                  <a:srgbClr val="FFFF00"/>
                </a:solidFill>
                <a:latin typeface="Arial"/>
                <a:ea typeface="Arial"/>
                <a:cs typeface="Arial"/>
                <a:sym typeface="Arial"/>
              </a:rPr>
              <a:t>Light Sweet Crude Oil</a:t>
            </a:r>
            <a:endParaRPr/>
          </a:p>
        </p:txBody>
      </p:sp>
      <p:sp>
        <p:nvSpPr>
          <p:cNvPr id="215" name="Shape 215"/>
          <p:cNvSpPr txBox="1"/>
          <p:nvPr/>
        </p:nvSpPr>
        <p:spPr>
          <a:xfrm>
            <a:off x="4684712" y="3006725"/>
            <a:ext cx="4033837" cy="5286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2800"/>
              <a:buFont typeface="Arial"/>
              <a:buNone/>
            </a:pPr>
            <a:r>
              <a:rPr b="0" i="0" lang="en-US" sz="2800" u="none" cap="none" strike="noStrike">
                <a:solidFill>
                  <a:srgbClr val="FFFF00"/>
                </a:solidFill>
                <a:latin typeface="Arial"/>
                <a:ea typeface="Arial"/>
                <a:cs typeface="Arial"/>
                <a:sym typeface="Arial"/>
              </a:rPr>
              <a:t>Heavy Sweet Crude Oil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2"/>
                                        </p:tgtEl>
                                      </p:cBhvr>
                                    </p:animEffect>
                                    <p:set>
                                      <p:cBhvr>
                                        <p:cTn dur="1" fill="hold">
                                          <p:stCondLst>
                                            <p:cond delay="500"/>
                                          </p:stCondLst>
                                        </p:cTn>
                                        <p:tgtEl>
                                          <p:spTgt spid="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1116012" y="260350"/>
            <a:ext cx="6346825"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B0F0"/>
              </a:buClr>
              <a:buSzPts val="4000"/>
              <a:buFont typeface="Arial"/>
              <a:buNone/>
            </a:pPr>
            <a:r>
              <a:rPr b="1" i="0" lang="en-US" sz="4000" u="none" cap="none" strike="noStrike">
                <a:solidFill>
                  <a:srgbClr val="00B0F0"/>
                </a:solidFill>
                <a:latin typeface="Arial"/>
                <a:ea typeface="Arial"/>
                <a:cs typeface="Arial"/>
                <a:sym typeface="Arial"/>
              </a:rPr>
              <a:t>Fractions of Petroleum</a:t>
            </a:r>
            <a:endParaRPr/>
          </a:p>
        </p:txBody>
      </p:sp>
      <p:pic>
        <p:nvPicPr>
          <p:cNvPr descr="oil_barrel" id="360" name="Shape 360"/>
          <p:cNvPicPr preferRelativeResize="0"/>
          <p:nvPr>
            <p:ph idx="1" type="body"/>
          </p:nvPr>
        </p:nvPicPr>
        <p:blipFill rotWithShape="1">
          <a:blip r:embed="rId3">
            <a:alphaModFix/>
          </a:blip>
          <a:srcRect b="0" l="0" r="0" t="0"/>
          <a:stretch/>
        </p:blipFill>
        <p:spPr>
          <a:xfrm>
            <a:off x="250825" y="260350"/>
            <a:ext cx="698500" cy="1104900"/>
          </a:xfrm>
          <a:prstGeom prst="rect">
            <a:avLst/>
          </a:prstGeom>
          <a:noFill/>
          <a:ln>
            <a:noFill/>
          </a:ln>
        </p:spPr>
      </p:pic>
      <p:graphicFrame>
        <p:nvGraphicFramePr>
          <p:cNvPr id="361" name="Shape 361"/>
          <p:cNvGraphicFramePr/>
          <p:nvPr/>
        </p:nvGraphicFramePr>
        <p:xfrm>
          <a:off x="179387" y="1435100"/>
          <a:ext cx="3000000" cy="3000000"/>
        </p:xfrm>
        <a:graphic>
          <a:graphicData uri="http://schemas.openxmlformats.org/drawingml/2006/table">
            <a:tbl>
              <a:tblPr>
                <a:noFill/>
                <a:tableStyleId>{E56639EC-DF0C-423C-B7D9-A7F1CA369EE5}</a:tableStyleId>
              </a:tblPr>
              <a:tblGrid>
                <a:gridCol w="2205025"/>
                <a:gridCol w="2205025"/>
                <a:gridCol w="2205025"/>
                <a:gridCol w="2205025"/>
              </a:tblGrid>
              <a:tr h="1189025">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Fraction</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Boiling Range /°C</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No of carbon atoms per molecule</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Uses</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19275">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Kerosene</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160 - 250</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11 - 16</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Fuel for jet engines, cooking and heating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kerosene_lanternB" id="362" name="Shape 362"/>
          <p:cNvPicPr preferRelativeResize="0"/>
          <p:nvPr>
            <p:ph idx="2" type="body"/>
          </p:nvPr>
        </p:nvPicPr>
        <p:blipFill rotWithShape="1">
          <a:blip r:embed="rId4">
            <a:alphaModFix/>
          </a:blip>
          <a:srcRect b="0" l="0" r="0" t="0"/>
          <a:stretch/>
        </p:blipFill>
        <p:spPr>
          <a:xfrm>
            <a:off x="0" y="4608512"/>
            <a:ext cx="1330325" cy="2187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116012" y="260350"/>
            <a:ext cx="6346825"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00"/>
              </a:buClr>
              <a:buSzPts val="4000"/>
              <a:buFont typeface="Arial"/>
              <a:buNone/>
            </a:pPr>
            <a:r>
              <a:rPr b="1" i="0" lang="en-US" sz="4000" u="none" cap="none" strike="noStrike">
                <a:solidFill>
                  <a:srgbClr val="FFFF00"/>
                </a:solidFill>
                <a:latin typeface="Arial"/>
                <a:ea typeface="Arial"/>
                <a:cs typeface="Arial"/>
                <a:sym typeface="Arial"/>
              </a:rPr>
              <a:t>Fractions of Petroleum</a:t>
            </a:r>
            <a:endParaRPr/>
          </a:p>
        </p:txBody>
      </p:sp>
      <p:pic>
        <p:nvPicPr>
          <p:cNvPr descr="oil_barrel" id="368" name="Shape 368"/>
          <p:cNvPicPr preferRelativeResize="0"/>
          <p:nvPr>
            <p:ph idx="1" type="body"/>
          </p:nvPr>
        </p:nvPicPr>
        <p:blipFill rotWithShape="1">
          <a:blip r:embed="rId3">
            <a:alphaModFix/>
          </a:blip>
          <a:srcRect b="0" l="0" r="0" t="0"/>
          <a:stretch/>
        </p:blipFill>
        <p:spPr>
          <a:xfrm>
            <a:off x="250825" y="260350"/>
            <a:ext cx="698500" cy="1104900"/>
          </a:xfrm>
          <a:prstGeom prst="rect">
            <a:avLst/>
          </a:prstGeom>
          <a:noFill/>
          <a:ln>
            <a:noFill/>
          </a:ln>
        </p:spPr>
      </p:pic>
      <p:graphicFrame>
        <p:nvGraphicFramePr>
          <p:cNvPr id="369" name="Shape 369"/>
          <p:cNvGraphicFramePr/>
          <p:nvPr/>
        </p:nvGraphicFramePr>
        <p:xfrm>
          <a:off x="179387" y="1435100"/>
          <a:ext cx="3000000" cy="3000000"/>
        </p:xfrm>
        <a:graphic>
          <a:graphicData uri="http://schemas.openxmlformats.org/drawingml/2006/table">
            <a:tbl>
              <a:tblPr>
                <a:noFill/>
                <a:tableStyleId>{E56639EC-DF0C-423C-B7D9-A7F1CA369EE5}</a:tableStyleId>
              </a:tblPr>
              <a:tblGrid>
                <a:gridCol w="2205025"/>
                <a:gridCol w="2205025"/>
                <a:gridCol w="2205025"/>
                <a:gridCol w="2205025"/>
              </a:tblGrid>
              <a:tr h="1189025">
                <a:tc>
                  <a:txBody>
                    <a:bodyPr>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Fraction</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Boiling Range /°C</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No of carbon atoms per molecule</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Uses</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62075">
                <a:tc>
                  <a:txBody>
                    <a:bodyPr>
                      <a:noAutofit/>
                    </a:bodyPr>
                    <a:lstStyle/>
                    <a:p>
                      <a:pPr indent="0" lvl="0" marL="0" marR="0" rtl="0" algn="ctr">
                        <a:lnSpc>
                          <a:spcPct val="100000"/>
                        </a:lnSpc>
                        <a:spcBef>
                          <a:spcPts val="0"/>
                        </a:spcBef>
                        <a:spcAft>
                          <a:spcPts val="0"/>
                        </a:spcAft>
                        <a:buClr>
                          <a:srgbClr val="FFFFFF"/>
                        </a:buClr>
                        <a:buSzPts val="3000"/>
                        <a:buFont typeface="Arial"/>
                        <a:buNone/>
                      </a:pPr>
                      <a:r>
                        <a:rPr b="0" i="0" lang="en-US" sz="3000" u="none" cap="none" strike="noStrike">
                          <a:solidFill>
                            <a:srgbClr val="FFFFFF"/>
                          </a:solidFill>
                          <a:latin typeface="Arial"/>
                          <a:ea typeface="Arial"/>
                          <a:cs typeface="Arial"/>
                          <a:sym typeface="Arial"/>
                        </a:rPr>
                        <a:t>Diesel</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FF"/>
                        </a:buClr>
                        <a:buSzPts val="3000"/>
                        <a:buFont typeface="Arial"/>
                        <a:buNone/>
                      </a:pPr>
                      <a:r>
                        <a:rPr b="0" i="0" lang="en-US" sz="3000" u="none" cap="none" strike="noStrike">
                          <a:solidFill>
                            <a:srgbClr val="FFFFFF"/>
                          </a:solidFill>
                          <a:latin typeface="Arial"/>
                          <a:ea typeface="Arial"/>
                          <a:cs typeface="Arial"/>
                          <a:sym typeface="Arial"/>
                        </a:rPr>
                        <a:t>250 - 300</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FF"/>
                        </a:buClr>
                        <a:buSzPts val="3000"/>
                        <a:buFont typeface="Arial"/>
                        <a:buNone/>
                      </a:pPr>
                      <a:r>
                        <a:rPr b="0" i="0" lang="en-US" sz="3000" u="none" cap="none" strike="noStrike">
                          <a:solidFill>
                            <a:srgbClr val="FFFFFF"/>
                          </a:solidFill>
                          <a:latin typeface="Arial"/>
                          <a:ea typeface="Arial"/>
                          <a:cs typeface="Arial"/>
                          <a:sym typeface="Arial"/>
                        </a:rPr>
                        <a:t>16 - 20</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FF"/>
                        </a:buClr>
                        <a:buSzPts val="3000"/>
                        <a:buFont typeface="Arial"/>
                        <a:buNone/>
                      </a:pPr>
                      <a:r>
                        <a:rPr b="0" i="0" lang="en-US" sz="3000" u="none" cap="none" strike="noStrike">
                          <a:solidFill>
                            <a:srgbClr val="FFFFFF"/>
                          </a:solidFill>
                          <a:latin typeface="Arial"/>
                          <a:ea typeface="Arial"/>
                          <a:cs typeface="Arial"/>
                          <a:sym typeface="Arial"/>
                        </a:rPr>
                        <a:t>Fuel for diesel engines</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home_image" id="370" name="Shape 370"/>
          <p:cNvPicPr preferRelativeResize="0"/>
          <p:nvPr>
            <p:ph idx="2" type="body"/>
          </p:nvPr>
        </p:nvPicPr>
        <p:blipFill rotWithShape="1">
          <a:blip r:embed="rId4">
            <a:alphaModFix/>
          </a:blip>
          <a:srcRect b="0" l="0" r="0" t="0"/>
          <a:stretch/>
        </p:blipFill>
        <p:spPr>
          <a:xfrm>
            <a:off x="0" y="4189412"/>
            <a:ext cx="2428875" cy="256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1116012" y="260350"/>
            <a:ext cx="6346825"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BB1B5"/>
              </a:buClr>
              <a:buSzPts val="4000"/>
              <a:buFont typeface="Arial"/>
              <a:buNone/>
            </a:pPr>
            <a:r>
              <a:rPr b="1" i="0" lang="en-US" sz="4000" u="none" cap="none" strike="noStrike">
                <a:solidFill>
                  <a:srgbClr val="1BB1B5"/>
                </a:solidFill>
                <a:latin typeface="Arial"/>
                <a:ea typeface="Arial"/>
                <a:cs typeface="Arial"/>
                <a:sym typeface="Arial"/>
              </a:rPr>
              <a:t>Fractions of Petroleum</a:t>
            </a:r>
            <a:endParaRPr/>
          </a:p>
        </p:txBody>
      </p:sp>
      <p:pic>
        <p:nvPicPr>
          <p:cNvPr descr="oil_barrel" id="376" name="Shape 376"/>
          <p:cNvPicPr preferRelativeResize="0"/>
          <p:nvPr>
            <p:ph idx="1" type="body"/>
          </p:nvPr>
        </p:nvPicPr>
        <p:blipFill rotWithShape="1">
          <a:blip r:embed="rId3">
            <a:alphaModFix/>
          </a:blip>
          <a:srcRect b="0" l="0" r="0" t="0"/>
          <a:stretch/>
        </p:blipFill>
        <p:spPr>
          <a:xfrm>
            <a:off x="250825" y="260350"/>
            <a:ext cx="698500" cy="1104900"/>
          </a:xfrm>
          <a:prstGeom prst="rect">
            <a:avLst/>
          </a:prstGeom>
          <a:noFill/>
          <a:ln>
            <a:noFill/>
          </a:ln>
        </p:spPr>
      </p:pic>
      <p:graphicFrame>
        <p:nvGraphicFramePr>
          <p:cNvPr id="377" name="Shape 377"/>
          <p:cNvGraphicFramePr/>
          <p:nvPr/>
        </p:nvGraphicFramePr>
        <p:xfrm>
          <a:off x="179387" y="1435100"/>
          <a:ext cx="3000000" cy="3000000"/>
        </p:xfrm>
        <a:graphic>
          <a:graphicData uri="http://schemas.openxmlformats.org/drawingml/2006/table">
            <a:tbl>
              <a:tblPr>
                <a:noFill/>
                <a:tableStyleId>{E56639EC-DF0C-423C-B7D9-A7F1CA369EE5}</a:tableStyleId>
              </a:tblPr>
              <a:tblGrid>
                <a:gridCol w="2205025"/>
                <a:gridCol w="2205025"/>
                <a:gridCol w="2205025"/>
                <a:gridCol w="2205025"/>
              </a:tblGrid>
              <a:tr h="1189025">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Fraction</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Boiling Range /°C</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No of carbon atoms per molecule</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Uses</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19275">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Lubricants</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300 - 350</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20 - 35</a:t>
                      </a:r>
                      <a:endParaRPr/>
                    </a:p>
                  </a:txBody>
                  <a:tcPr marT="45700" marB="4570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FFFF00"/>
                        </a:buClr>
                        <a:buSzPts val="3000"/>
                        <a:buFont typeface="Arial"/>
                        <a:buNone/>
                      </a:pPr>
                      <a:r>
                        <a:rPr b="0" i="0" lang="en-US" sz="3000" u="none" cap="none" strike="noStrike">
                          <a:solidFill>
                            <a:srgbClr val="FFFF00"/>
                          </a:solidFill>
                          <a:latin typeface="Arial"/>
                          <a:ea typeface="Arial"/>
                          <a:cs typeface="Arial"/>
                          <a:sym typeface="Arial"/>
                        </a:rPr>
                        <a:t>Making waxes and lubricating  oils</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CAYBS5UV" id="378" name="Shape 378"/>
          <p:cNvPicPr preferRelativeResize="0"/>
          <p:nvPr>
            <p:ph idx="2" type="body"/>
          </p:nvPr>
        </p:nvPicPr>
        <p:blipFill rotWithShape="1">
          <a:blip r:embed="rId4">
            <a:alphaModFix/>
          </a:blip>
          <a:srcRect b="0" l="0" r="0" t="0"/>
          <a:stretch/>
        </p:blipFill>
        <p:spPr>
          <a:xfrm>
            <a:off x="188912" y="4611687"/>
            <a:ext cx="2160587" cy="22050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1116012" y="260350"/>
            <a:ext cx="6346825"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00"/>
              </a:buClr>
              <a:buSzPts val="4000"/>
              <a:buFont typeface="Arial"/>
              <a:buNone/>
            </a:pPr>
            <a:r>
              <a:rPr b="1" i="0" lang="en-US" sz="4000" u="none" cap="none" strike="noStrike">
                <a:solidFill>
                  <a:srgbClr val="FFFF00"/>
                </a:solidFill>
                <a:latin typeface="Arial"/>
                <a:ea typeface="Arial"/>
                <a:cs typeface="Arial"/>
                <a:sym typeface="Arial"/>
              </a:rPr>
              <a:t>Fractions of Petroleum</a:t>
            </a:r>
            <a:endParaRPr/>
          </a:p>
        </p:txBody>
      </p:sp>
      <p:pic>
        <p:nvPicPr>
          <p:cNvPr descr="oil_barrel" id="384" name="Shape 384"/>
          <p:cNvPicPr preferRelativeResize="0"/>
          <p:nvPr>
            <p:ph idx="1" type="body"/>
          </p:nvPr>
        </p:nvPicPr>
        <p:blipFill rotWithShape="1">
          <a:blip r:embed="rId3">
            <a:alphaModFix/>
          </a:blip>
          <a:srcRect b="0" l="0" r="0" t="0"/>
          <a:stretch/>
        </p:blipFill>
        <p:spPr>
          <a:xfrm>
            <a:off x="250825" y="260350"/>
            <a:ext cx="698500" cy="1104900"/>
          </a:xfrm>
          <a:prstGeom prst="rect">
            <a:avLst/>
          </a:prstGeom>
          <a:noFill/>
          <a:ln>
            <a:noFill/>
          </a:ln>
        </p:spPr>
      </p:pic>
      <p:graphicFrame>
        <p:nvGraphicFramePr>
          <p:cNvPr id="385" name="Shape 385"/>
          <p:cNvGraphicFramePr/>
          <p:nvPr/>
        </p:nvGraphicFramePr>
        <p:xfrm>
          <a:off x="179387" y="1435100"/>
          <a:ext cx="3000000" cy="3000000"/>
        </p:xfrm>
        <a:graphic>
          <a:graphicData uri="http://schemas.openxmlformats.org/drawingml/2006/table">
            <a:tbl>
              <a:tblPr>
                <a:noFill/>
                <a:tableStyleId>{E56639EC-DF0C-423C-B7D9-A7F1CA369EE5}</a:tableStyleId>
              </a:tblPr>
              <a:tblGrid>
                <a:gridCol w="2205025"/>
                <a:gridCol w="2205025"/>
                <a:gridCol w="2205025"/>
                <a:gridCol w="2205025"/>
              </a:tblGrid>
              <a:tr h="1189025">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Fraction</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Boiling Range /°C</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No of carbon atoms per molecule</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2400"/>
                        <a:buFont typeface="Arial"/>
                        <a:buNone/>
                      </a:pPr>
                      <a:r>
                        <a:rPr b="1" i="0" lang="en-US" sz="2400" u="none" cap="none" strike="noStrike">
                          <a:solidFill>
                            <a:srgbClr val="00B0F0"/>
                          </a:solidFill>
                          <a:latin typeface="Arial"/>
                          <a:ea typeface="Arial"/>
                          <a:cs typeface="Arial"/>
                          <a:sym typeface="Arial"/>
                        </a:rPr>
                        <a:t>Uses</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63650">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Bitumen</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Above 350</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More than 70</a:t>
                      </a:r>
                      <a:endParaRPr/>
                    </a:p>
                  </a:txBody>
                  <a:tcPr marT="45725" marB="45725"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B0F0"/>
                        </a:buClr>
                        <a:buSzPts val="3000"/>
                        <a:buFont typeface="Arial"/>
                        <a:buNone/>
                      </a:pPr>
                      <a:r>
                        <a:rPr b="0" i="0" lang="en-US" sz="3000" u="none" cap="none" strike="noStrike">
                          <a:solidFill>
                            <a:srgbClr val="00B0F0"/>
                          </a:solidFill>
                          <a:latin typeface="Arial"/>
                          <a:ea typeface="Arial"/>
                          <a:cs typeface="Arial"/>
                          <a:sym typeface="Arial"/>
                        </a:rPr>
                        <a:t>Paving roads</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bitumen" id="386" name="Shape 386"/>
          <p:cNvPicPr preferRelativeResize="0"/>
          <p:nvPr>
            <p:ph idx="2" type="body"/>
          </p:nvPr>
        </p:nvPicPr>
        <p:blipFill rotWithShape="1">
          <a:blip r:embed="rId4">
            <a:alphaModFix/>
          </a:blip>
          <a:srcRect b="0" l="0" r="0" t="0"/>
          <a:stretch/>
        </p:blipFill>
        <p:spPr>
          <a:xfrm>
            <a:off x="200025" y="3963987"/>
            <a:ext cx="2649537" cy="28527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7200"/>
              <a:buFont typeface="Arial"/>
              <a:buNone/>
            </a:pPr>
            <a:r>
              <a:rPr b="0" i="0" lang="en-US" sz="7200" u="none" cap="none" strike="noStrike">
                <a:solidFill>
                  <a:srgbClr val="FFFF00"/>
                </a:solidFill>
                <a:latin typeface="Arial"/>
                <a:ea typeface="Arial"/>
                <a:cs typeface="Arial"/>
                <a:sym typeface="Arial"/>
              </a:rPr>
              <a:t>LPG</a:t>
            </a:r>
            <a:br>
              <a:rPr b="0" i="0" lang="en-US" sz="7200" u="none" cap="none" strike="noStrike">
                <a:solidFill>
                  <a:srgbClr val="FFFF00"/>
                </a:solidFill>
                <a:latin typeface="Arial"/>
                <a:ea typeface="Arial"/>
                <a:cs typeface="Arial"/>
                <a:sym typeface="Arial"/>
              </a:rPr>
            </a:br>
            <a:r>
              <a:rPr b="0" i="0" lang="en-US" sz="2000" u="none" cap="none" strike="noStrike">
                <a:solidFill>
                  <a:srgbClr val="FFFF00"/>
                </a:solidFill>
                <a:latin typeface="Arial"/>
                <a:ea typeface="Arial"/>
                <a:cs typeface="Arial"/>
                <a:sym typeface="Arial"/>
              </a:rPr>
              <a:t>(bottled gas or refinery gas)</a:t>
            </a:r>
            <a:endParaRPr/>
          </a:p>
        </p:txBody>
      </p:sp>
      <p:sp>
        <p:nvSpPr>
          <p:cNvPr id="392" name="Shape 392"/>
          <p:cNvSpPr txBox="1"/>
          <p:nvPr>
            <p:ph idx="1" type="body"/>
          </p:nvPr>
        </p:nvSpPr>
        <p:spPr>
          <a:xfrm>
            <a:off x="0" y="1600200"/>
            <a:ext cx="91440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C000"/>
              </a:buClr>
              <a:buSzPts val="3200"/>
              <a:buFont typeface="Arial"/>
              <a:buChar char="•"/>
            </a:pPr>
            <a:r>
              <a:rPr b="0" i="0" lang="en-US" sz="3200" u="none" cap="none" strike="noStrike">
                <a:solidFill>
                  <a:srgbClr val="FFC000"/>
                </a:solidFill>
                <a:latin typeface="Arial"/>
                <a:ea typeface="Arial"/>
                <a:cs typeface="Arial"/>
                <a:sym typeface="Arial"/>
              </a:rPr>
              <a:t>Constituents: </a:t>
            </a:r>
            <a:r>
              <a:rPr b="0" i="0" lang="en-US" sz="2800" u="none" cap="none" strike="noStrike">
                <a:solidFill>
                  <a:srgbClr val="FFFF00"/>
                </a:solidFill>
                <a:latin typeface="Arial"/>
                <a:ea typeface="Arial"/>
                <a:cs typeface="Arial"/>
                <a:sym typeface="Arial"/>
              </a:rPr>
              <a:t>n-butane+isobutane+butene+propane</a:t>
            </a:r>
            <a:endParaRPr/>
          </a:p>
          <a:p>
            <a:pPr indent="-342900" lvl="0" marL="34290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Preparation:      Obtained as a bye product during </a:t>
            </a:r>
            <a:endParaRPr/>
          </a:p>
          <a:p>
            <a:pPr indent="-342900" lvl="0" marL="342900" marR="0" rtl="0" algn="l">
              <a:lnSpc>
                <a:spcPct val="100000"/>
              </a:lnSpc>
              <a:spcBef>
                <a:spcPts val="560"/>
              </a:spcBef>
              <a:spcAft>
                <a:spcPts val="0"/>
              </a:spcAft>
              <a:buClr>
                <a:srgbClr val="FFFF00"/>
              </a:buClr>
              <a:buSzPts val="2800"/>
              <a:buFont typeface="Arial"/>
              <a:buNone/>
            </a:pPr>
            <a:r>
              <a:rPr b="0" i="0" lang="en-US" sz="2800" u="none" cap="none" strike="noStrike">
                <a:solidFill>
                  <a:srgbClr val="FFFF00"/>
                </a:solidFill>
                <a:latin typeface="Arial"/>
                <a:ea typeface="Arial"/>
                <a:cs typeface="Arial"/>
                <a:sym typeface="Arial"/>
              </a:rPr>
              <a:t>                            heavy oil cracking and from natural gas</a:t>
            </a:r>
            <a:endParaRPr/>
          </a:p>
          <a:p>
            <a:pPr indent="-342900" lvl="0" marL="34290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Dehydrated</a:t>
            </a:r>
            <a:endParaRPr/>
          </a:p>
          <a:p>
            <a:pPr indent="-342900" lvl="0" marL="34290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Desulphurised</a:t>
            </a:r>
            <a:endParaRPr/>
          </a:p>
          <a:p>
            <a:pPr indent="-342900" lvl="0" marL="34290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Odorous organic sulphides(mercaptanes) added</a:t>
            </a:r>
            <a:endParaRPr/>
          </a:p>
          <a:p>
            <a:pPr indent="-342900" lvl="0" marL="34290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Supplied under pressure</a:t>
            </a:r>
            <a:endParaRPr/>
          </a:p>
          <a:p>
            <a:pPr indent="-342900" lvl="0" marL="34290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Calorific value:  27,800KCal/kg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6000"/>
              <a:buFont typeface="Arial"/>
              <a:buNone/>
            </a:pPr>
            <a:r>
              <a:rPr b="0" i="0" lang="en-US" sz="6000" u="none" cap="none" strike="noStrike">
                <a:solidFill>
                  <a:srgbClr val="FFC000"/>
                </a:solidFill>
                <a:latin typeface="Arial"/>
                <a:ea typeface="Arial"/>
                <a:cs typeface="Arial"/>
                <a:sym typeface="Arial"/>
              </a:rPr>
              <a:t>GASOLENE</a:t>
            </a:r>
            <a:br>
              <a:rPr b="0" baseline="-25000" i="0" lang="en-US" sz="4400" u="none" cap="none" strike="noStrike">
                <a:solidFill>
                  <a:srgbClr val="FFC000"/>
                </a:solidFill>
                <a:latin typeface="Arial"/>
                <a:ea typeface="Arial"/>
                <a:cs typeface="Arial"/>
                <a:sym typeface="Arial"/>
              </a:rPr>
            </a:br>
            <a:r>
              <a:rPr b="0" i="0" lang="en-US" sz="4400" u="none" cap="none" strike="noStrike">
                <a:solidFill>
                  <a:srgbClr val="FFC000"/>
                </a:solidFill>
                <a:latin typeface="Arial"/>
                <a:ea typeface="Arial"/>
                <a:cs typeface="Arial"/>
                <a:sym typeface="Arial"/>
              </a:rPr>
              <a:t>  </a:t>
            </a:r>
            <a:r>
              <a:rPr b="0" i="0" lang="en-US" sz="1800" u="none" cap="none" strike="noStrike">
                <a:solidFill>
                  <a:srgbClr val="FFC000"/>
                </a:solidFill>
                <a:latin typeface="Arial"/>
                <a:ea typeface="Arial"/>
                <a:cs typeface="Arial"/>
                <a:sym typeface="Arial"/>
              </a:rPr>
              <a:t>(PETROL)</a:t>
            </a:r>
            <a:endParaRPr/>
          </a:p>
        </p:txBody>
      </p:sp>
      <p:sp>
        <p:nvSpPr>
          <p:cNvPr id="398" name="Shape 398"/>
          <p:cNvSpPr txBox="1"/>
          <p:nvPr>
            <p:ph idx="1" type="body"/>
          </p:nvPr>
        </p:nvSpPr>
        <p:spPr>
          <a:xfrm>
            <a:off x="214312" y="1600200"/>
            <a:ext cx="871537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C000"/>
              </a:buClr>
              <a:buSzPts val="3200"/>
              <a:buFont typeface="Arial"/>
              <a:buChar char="•"/>
            </a:pPr>
            <a:r>
              <a:rPr b="0" i="0" lang="en-US" sz="3200" u="none" cap="none" strike="noStrike">
                <a:solidFill>
                  <a:srgbClr val="FFC000"/>
                </a:solidFill>
                <a:latin typeface="Arial"/>
                <a:ea typeface="Arial"/>
                <a:cs typeface="Arial"/>
                <a:sym typeface="Arial"/>
              </a:rPr>
              <a:t>Obtained between 40-120ºC  as a mixture of</a:t>
            </a:r>
            <a:endParaRPr/>
          </a:p>
          <a:p>
            <a:pPr indent="-342900" lvl="0" marL="342900" marR="0" rtl="0" algn="l">
              <a:lnSpc>
                <a:spcPct val="100000"/>
              </a:lnSpc>
              <a:spcBef>
                <a:spcPts val="640"/>
              </a:spcBef>
              <a:spcAft>
                <a:spcPts val="0"/>
              </a:spcAft>
              <a:buClr>
                <a:srgbClr val="FFC000"/>
              </a:buClr>
              <a:buSzPts val="3200"/>
              <a:buFont typeface="Arial"/>
              <a:buNone/>
            </a:pPr>
            <a:r>
              <a:rPr b="0" i="0" lang="en-US" sz="3200" u="none" cap="none" strike="noStrike">
                <a:solidFill>
                  <a:srgbClr val="FFC000"/>
                </a:solidFill>
                <a:latin typeface="Arial"/>
                <a:ea typeface="Arial"/>
                <a:cs typeface="Arial"/>
                <a:sym typeface="Arial"/>
              </a:rPr>
              <a:t>    Hydrocarbons  C</a:t>
            </a:r>
            <a:r>
              <a:rPr b="0" baseline="-25000" i="0" lang="en-US" sz="3200" u="none" cap="none" strike="noStrike">
                <a:solidFill>
                  <a:srgbClr val="FFC000"/>
                </a:solidFill>
                <a:latin typeface="Arial"/>
                <a:ea typeface="Arial"/>
                <a:cs typeface="Arial"/>
                <a:sym typeface="Arial"/>
              </a:rPr>
              <a:t>5</a:t>
            </a:r>
            <a:r>
              <a:rPr b="0" i="0" lang="en-US" sz="3200" u="none" cap="none" strike="noStrike">
                <a:solidFill>
                  <a:srgbClr val="FFC000"/>
                </a:solidFill>
                <a:latin typeface="Arial"/>
                <a:ea typeface="Arial"/>
                <a:cs typeface="Arial"/>
                <a:sym typeface="Arial"/>
              </a:rPr>
              <a:t>H</a:t>
            </a:r>
            <a:r>
              <a:rPr b="0" baseline="-25000" i="0" lang="en-US" sz="3200" u="none" cap="none" strike="noStrike">
                <a:solidFill>
                  <a:srgbClr val="FFC000"/>
                </a:solidFill>
                <a:latin typeface="Arial"/>
                <a:ea typeface="Arial"/>
                <a:cs typeface="Arial"/>
                <a:sym typeface="Arial"/>
              </a:rPr>
              <a:t>12</a:t>
            </a:r>
            <a:r>
              <a:rPr b="0" i="0" lang="en-US" sz="3200" u="none" cap="none" strike="noStrike">
                <a:solidFill>
                  <a:srgbClr val="FFC000"/>
                </a:solidFill>
                <a:latin typeface="Arial"/>
                <a:ea typeface="Arial"/>
                <a:cs typeface="Arial"/>
                <a:sym typeface="Arial"/>
              </a:rPr>
              <a:t>  -C</a:t>
            </a:r>
            <a:r>
              <a:rPr b="0" baseline="-25000" i="0" lang="en-US" sz="3200" u="none" cap="none" strike="noStrike">
                <a:solidFill>
                  <a:srgbClr val="FFC000"/>
                </a:solidFill>
                <a:latin typeface="Arial"/>
                <a:ea typeface="Arial"/>
                <a:cs typeface="Arial"/>
                <a:sym typeface="Arial"/>
              </a:rPr>
              <a:t>8</a:t>
            </a:r>
            <a:r>
              <a:rPr b="0" i="0" lang="en-US" sz="3200" u="none" cap="none" strike="noStrike">
                <a:solidFill>
                  <a:srgbClr val="FFC000"/>
                </a:solidFill>
                <a:latin typeface="Arial"/>
                <a:ea typeface="Arial"/>
                <a:cs typeface="Arial"/>
                <a:sym typeface="Arial"/>
              </a:rPr>
              <a:t>H</a:t>
            </a:r>
            <a:r>
              <a:rPr b="0" baseline="-25000" i="0" lang="en-US" sz="3200" u="none" cap="none" strike="noStrike">
                <a:solidFill>
                  <a:srgbClr val="FFC000"/>
                </a:solidFill>
                <a:latin typeface="Arial"/>
                <a:ea typeface="Arial"/>
                <a:cs typeface="Arial"/>
                <a:sym typeface="Arial"/>
              </a:rPr>
              <a:t>18</a:t>
            </a:r>
            <a:endParaRPr b="0" i="0" sz="3200" u="none" cap="none" strike="noStrike">
              <a:solidFill>
                <a:srgbClr val="FFC000"/>
              </a:solidFill>
              <a:latin typeface="Arial"/>
              <a:ea typeface="Arial"/>
              <a:cs typeface="Arial"/>
              <a:sym typeface="Arial"/>
            </a:endParaRPr>
          </a:p>
          <a:p>
            <a:pPr indent="-342900" lvl="0" marL="342900" marR="0" rtl="0" algn="l">
              <a:lnSpc>
                <a:spcPct val="100000"/>
              </a:lnSpc>
              <a:spcBef>
                <a:spcPts val="640"/>
              </a:spcBef>
              <a:spcAft>
                <a:spcPts val="0"/>
              </a:spcAft>
              <a:buClr>
                <a:srgbClr val="FFC000"/>
              </a:buClr>
              <a:buSzPts val="3200"/>
              <a:buFont typeface="Arial"/>
              <a:buChar char="•"/>
            </a:pPr>
            <a:r>
              <a:rPr b="0" i="0" lang="en-US" sz="3200" u="none" cap="none" strike="noStrike">
                <a:solidFill>
                  <a:srgbClr val="FFC000"/>
                </a:solidFill>
                <a:latin typeface="Arial"/>
                <a:ea typeface="Arial"/>
                <a:cs typeface="Arial"/>
                <a:sym typeface="Arial"/>
              </a:rPr>
              <a:t>Comp:  C = 84%,   H  = 15%,   N+S+O = 1%</a:t>
            </a:r>
            <a:endParaRPr/>
          </a:p>
          <a:p>
            <a:pPr indent="-342900" lvl="0" marL="342900" marR="0" rtl="0" algn="l">
              <a:lnSpc>
                <a:spcPct val="100000"/>
              </a:lnSpc>
              <a:spcBef>
                <a:spcPts val="640"/>
              </a:spcBef>
              <a:spcAft>
                <a:spcPts val="0"/>
              </a:spcAft>
              <a:buClr>
                <a:srgbClr val="FFC000"/>
              </a:buClr>
              <a:buSzPts val="3200"/>
              <a:buFont typeface="Arial"/>
              <a:buChar char="•"/>
            </a:pPr>
            <a:r>
              <a:rPr b="0" i="0" lang="en-US" sz="3200" u="none" cap="none" strike="noStrike">
                <a:solidFill>
                  <a:srgbClr val="FFC000"/>
                </a:solidFill>
                <a:latin typeface="Arial"/>
                <a:ea typeface="Arial"/>
                <a:cs typeface="Arial"/>
                <a:sym typeface="Arial"/>
              </a:rPr>
              <a:t>Calorific value:  11,250Kcal/kg</a:t>
            </a:r>
            <a:endParaRPr/>
          </a:p>
          <a:p>
            <a:pPr indent="-342900" lvl="0" marL="342900" marR="0" rtl="0" algn="l">
              <a:lnSpc>
                <a:spcPct val="100000"/>
              </a:lnSpc>
              <a:spcBef>
                <a:spcPts val="640"/>
              </a:spcBef>
              <a:spcAft>
                <a:spcPts val="0"/>
              </a:spcAft>
              <a:buClr>
                <a:srgbClr val="FFC000"/>
              </a:buClr>
              <a:buSzPts val="3200"/>
              <a:buFont typeface="Arial"/>
              <a:buChar char="•"/>
            </a:pPr>
            <a:r>
              <a:rPr b="0" i="0" lang="en-US" sz="3200" u="none" cap="none" strike="noStrike">
                <a:solidFill>
                  <a:srgbClr val="FFC000"/>
                </a:solidFill>
                <a:latin typeface="Arial"/>
                <a:ea typeface="Arial"/>
                <a:cs typeface="Arial"/>
                <a:sym typeface="Arial"/>
              </a:rPr>
              <a:t>Usage:  mainly in ic engines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type="title"/>
          </p:nvPr>
        </p:nvSpPr>
        <p:spPr>
          <a:xfrm>
            <a:off x="500062" y="0"/>
            <a:ext cx="8229600" cy="9286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Arial"/>
              <a:buNone/>
            </a:pPr>
            <a:r>
              <a:rPr b="0" i="0" lang="en-US" sz="4400" u="sng" cap="none" strike="noStrike">
                <a:solidFill>
                  <a:schemeClr val="hlink"/>
                </a:solidFill>
                <a:latin typeface="Arial"/>
                <a:ea typeface="Arial"/>
                <a:cs typeface="Arial"/>
                <a:sym typeface="Arial"/>
                <a:hlinkClick r:id="rId3"/>
              </a:rPr>
              <a:t>Synthetic petrol</a:t>
            </a:r>
            <a:endParaRPr/>
          </a:p>
        </p:txBody>
      </p:sp>
      <p:sp>
        <p:nvSpPr>
          <p:cNvPr id="404" name="Shape 404"/>
          <p:cNvSpPr txBox="1"/>
          <p:nvPr>
            <p:ph idx="1" type="body"/>
          </p:nvPr>
        </p:nvSpPr>
        <p:spPr>
          <a:xfrm>
            <a:off x="428625" y="1000125"/>
            <a:ext cx="8229600" cy="5857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Bergius process:</a:t>
            </a:r>
            <a:endParaRPr/>
          </a:p>
          <a:p>
            <a:pPr indent="-342900" lvl="0" marL="342900" marR="0" rtl="0" algn="l">
              <a:lnSpc>
                <a:spcPct val="100000"/>
              </a:lnSpc>
              <a:spcBef>
                <a:spcPts val="640"/>
              </a:spcBef>
              <a:spcAft>
                <a:spcPts val="0"/>
              </a:spcAft>
              <a:buClr>
                <a:srgbClr val="FFFF00"/>
              </a:buClr>
              <a:buSzPts val="3200"/>
              <a:buFont typeface="Arial"/>
              <a:buNone/>
            </a:pPr>
            <a:r>
              <a:rPr b="0" i="0" lang="en-US" sz="3200" u="none" cap="none" strike="noStrike">
                <a:solidFill>
                  <a:srgbClr val="FFFF00"/>
                </a:solidFill>
                <a:latin typeface="Arial"/>
                <a:ea typeface="Arial"/>
                <a:cs typeface="Arial"/>
                <a:sym typeface="Arial"/>
              </a:rPr>
              <a:t>                        Low ash coal</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rgbClr val="FFFF00"/>
              </a:solidFill>
              <a:latin typeface="Arial"/>
              <a:ea typeface="Arial"/>
              <a:cs typeface="Arial"/>
              <a:sym typeface="Arial"/>
            </a:endParaRPr>
          </a:p>
          <a:p>
            <a:pPr indent="-342900" lvl="0" marL="342900" marR="0" rtl="0" algn="l">
              <a:lnSpc>
                <a:spcPct val="100000"/>
              </a:lnSpc>
              <a:spcBef>
                <a:spcPts val="640"/>
              </a:spcBef>
              <a:spcAft>
                <a:spcPts val="0"/>
              </a:spcAft>
              <a:buClr>
                <a:srgbClr val="FFFF00"/>
              </a:buClr>
              <a:buSzPts val="3200"/>
              <a:buFont typeface="Arial"/>
              <a:buNone/>
            </a:pPr>
            <a:r>
              <a:rPr b="0" i="0" lang="en-US" sz="3200" u="none" cap="none" strike="noStrike">
                <a:solidFill>
                  <a:srgbClr val="FFFF00"/>
                </a:solidFill>
                <a:latin typeface="Arial"/>
                <a:ea typeface="Arial"/>
                <a:cs typeface="Arial"/>
                <a:sym typeface="Arial"/>
              </a:rPr>
              <a:t>               Add heavy oil, make paste</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rgbClr val="FFFF00"/>
              </a:solidFill>
              <a:latin typeface="Arial"/>
              <a:ea typeface="Arial"/>
              <a:cs typeface="Arial"/>
              <a:sym typeface="Arial"/>
            </a:endParaRPr>
          </a:p>
          <a:p>
            <a:pPr indent="-342900" lvl="0" marL="342900" marR="0" rtl="0" algn="l">
              <a:lnSpc>
                <a:spcPct val="100000"/>
              </a:lnSpc>
              <a:spcBef>
                <a:spcPts val="640"/>
              </a:spcBef>
              <a:spcAft>
                <a:spcPts val="0"/>
              </a:spcAft>
              <a:buClr>
                <a:srgbClr val="FFFF00"/>
              </a:buClr>
              <a:buSzPts val="3200"/>
              <a:buFont typeface="Arial"/>
              <a:buNone/>
            </a:pPr>
            <a:r>
              <a:rPr b="0" i="0" lang="en-US" sz="3200" u="none" cap="none" strike="noStrike">
                <a:solidFill>
                  <a:srgbClr val="FFFF00"/>
                </a:solidFill>
                <a:latin typeface="Arial"/>
                <a:ea typeface="Arial"/>
                <a:cs typeface="Arial"/>
                <a:sym typeface="Arial"/>
              </a:rPr>
              <a:t>             Add H</a:t>
            </a:r>
            <a:r>
              <a:rPr b="0" baseline="-25000" i="0" lang="en-US" sz="3200" u="none" cap="none" strike="noStrike">
                <a:solidFill>
                  <a:srgbClr val="FFFF00"/>
                </a:solidFill>
                <a:latin typeface="Arial"/>
                <a:ea typeface="Arial"/>
                <a:cs typeface="Arial"/>
                <a:sym typeface="Arial"/>
              </a:rPr>
              <a:t>2</a:t>
            </a:r>
            <a:r>
              <a:rPr b="0" i="0" lang="en-US" sz="3200" u="none" cap="none" strike="noStrike">
                <a:solidFill>
                  <a:srgbClr val="FFFF00"/>
                </a:solidFill>
                <a:latin typeface="Arial"/>
                <a:ea typeface="Arial"/>
                <a:cs typeface="Arial"/>
                <a:sym typeface="Arial"/>
              </a:rPr>
              <a:t>  at 450ºC, 200-250Atm</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rgbClr val="FFFF00"/>
              </a:solidFill>
              <a:latin typeface="Arial"/>
              <a:ea typeface="Arial"/>
              <a:cs typeface="Arial"/>
              <a:sym typeface="Arial"/>
            </a:endParaRPr>
          </a:p>
          <a:p>
            <a:pPr indent="-342900" lvl="0" marL="342900" marR="0" rtl="0" algn="l">
              <a:lnSpc>
                <a:spcPct val="100000"/>
              </a:lnSpc>
              <a:spcBef>
                <a:spcPts val="640"/>
              </a:spcBef>
              <a:spcAft>
                <a:spcPts val="0"/>
              </a:spcAft>
              <a:buClr>
                <a:srgbClr val="FFFF00"/>
              </a:buClr>
              <a:buSzPts val="3200"/>
              <a:buFont typeface="Arial"/>
              <a:buNone/>
            </a:pPr>
            <a:r>
              <a:rPr b="0" i="0" lang="en-US" sz="3200" u="none" cap="none" strike="noStrike">
                <a:solidFill>
                  <a:srgbClr val="FFFF00"/>
                </a:solidFill>
                <a:latin typeface="Arial"/>
                <a:ea typeface="Arial"/>
                <a:cs typeface="Arial"/>
                <a:sym typeface="Arial"/>
              </a:rPr>
              <a:t>                  Sat. hydrocarbons</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rgbClr val="00B0F0"/>
              </a:solidFill>
              <a:latin typeface="Arial"/>
              <a:ea typeface="Arial"/>
              <a:cs typeface="Arial"/>
              <a:sym typeface="Arial"/>
            </a:endParaRPr>
          </a:p>
          <a:p>
            <a:pPr indent="-342900" lvl="0" marL="342900" marR="0" rtl="0" algn="l">
              <a:lnSpc>
                <a:spcPct val="100000"/>
              </a:lnSpc>
              <a:spcBef>
                <a:spcPts val="640"/>
              </a:spcBef>
              <a:spcAft>
                <a:spcPts val="0"/>
              </a:spcAft>
              <a:buClr>
                <a:srgbClr val="00B0F0"/>
              </a:buClr>
              <a:buSzPts val="3200"/>
              <a:buFont typeface="Arial"/>
              <a:buNone/>
            </a:pPr>
            <a:r>
              <a:rPr b="0" i="0" lang="en-US" sz="3200" u="none" cap="none" strike="noStrike">
                <a:solidFill>
                  <a:srgbClr val="00B0F0"/>
                </a:solidFill>
                <a:latin typeface="Arial"/>
                <a:ea typeface="Arial"/>
                <a:cs typeface="Arial"/>
                <a:sym typeface="Arial"/>
              </a:rPr>
              <a:t>                          fractionated</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rgbClr val="00B0F0"/>
              </a:solidFill>
              <a:latin typeface="Arial"/>
              <a:ea typeface="Arial"/>
              <a:cs typeface="Arial"/>
              <a:sym typeface="Arial"/>
            </a:endParaRPr>
          </a:p>
          <a:p>
            <a:pPr indent="-342900" lvl="0" marL="342900" marR="0" rtl="0" algn="l">
              <a:lnSpc>
                <a:spcPct val="100000"/>
              </a:lnSpc>
              <a:spcBef>
                <a:spcPts val="640"/>
              </a:spcBef>
              <a:spcAft>
                <a:spcPts val="0"/>
              </a:spcAft>
              <a:buClr>
                <a:srgbClr val="00B0F0"/>
              </a:buClr>
              <a:buSzPts val="3200"/>
              <a:buFont typeface="Arial"/>
              <a:buNone/>
            </a:pPr>
            <a:r>
              <a:rPr b="0" i="0" lang="en-US" sz="3200" u="none" cap="none" strike="noStrike">
                <a:solidFill>
                  <a:srgbClr val="00B0F0"/>
                </a:solidFill>
                <a:latin typeface="Arial"/>
                <a:ea typeface="Arial"/>
                <a:cs typeface="Arial"/>
                <a:sym typeface="Arial"/>
              </a:rPr>
              <a:t>  </a:t>
            </a:r>
            <a:endParaRPr/>
          </a:p>
        </p:txBody>
      </p:sp>
      <p:cxnSp>
        <p:nvCxnSpPr>
          <p:cNvPr id="405" name="Shape 405"/>
          <p:cNvCxnSpPr/>
          <p:nvPr/>
        </p:nvCxnSpPr>
        <p:spPr>
          <a:xfrm rot="5400000">
            <a:off x="4144168" y="2428081"/>
            <a:ext cx="428625" cy="1587"/>
          </a:xfrm>
          <a:prstGeom prst="straightConnector1">
            <a:avLst/>
          </a:prstGeom>
          <a:noFill/>
          <a:ln cap="flat" cmpd="sng" w="9525">
            <a:solidFill>
              <a:srgbClr val="B6DCDF"/>
            </a:solidFill>
            <a:prstDash val="solid"/>
            <a:miter lim="800000"/>
            <a:headEnd len="med" w="med" type="none"/>
            <a:tailEnd len="med" w="med" type="stealth"/>
          </a:ln>
        </p:spPr>
      </p:cxnSp>
      <p:cxnSp>
        <p:nvCxnSpPr>
          <p:cNvPr id="406" name="Shape 406"/>
          <p:cNvCxnSpPr/>
          <p:nvPr/>
        </p:nvCxnSpPr>
        <p:spPr>
          <a:xfrm rot="5400000">
            <a:off x="4144168" y="3499643"/>
            <a:ext cx="428625" cy="1587"/>
          </a:xfrm>
          <a:prstGeom prst="straightConnector1">
            <a:avLst/>
          </a:prstGeom>
          <a:noFill/>
          <a:ln cap="flat" cmpd="sng" w="9525">
            <a:solidFill>
              <a:srgbClr val="B6DCDF"/>
            </a:solidFill>
            <a:prstDash val="solid"/>
            <a:miter lim="800000"/>
            <a:headEnd len="med" w="med" type="none"/>
            <a:tailEnd len="med" w="med" type="stealth"/>
          </a:ln>
        </p:spPr>
      </p:cxnSp>
      <p:cxnSp>
        <p:nvCxnSpPr>
          <p:cNvPr id="407" name="Shape 407"/>
          <p:cNvCxnSpPr/>
          <p:nvPr/>
        </p:nvCxnSpPr>
        <p:spPr>
          <a:xfrm rot="5400000">
            <a:off x="4152900" y="4633912"/>
            <a:ext cx="419100" cy="9525"/>
          </a:xfrm>
          <a:prstGeom prst="straightConnector1">
            <a:avLst/>
          </a:prstGeom>
          <a:noFill/>
          <a:ln cap="flat" cmpd="sng" w="9525">
            <a:solidFill>
              <a:srgbClr val="B6DCDF"/>
            </a:solidFill>
            <a:prstDash val="solid"/>
            <a:miter lim="800000"/>
            <a:headEnd len="med" w="med" type="none"/>
            <a:tailEnd len="med" w="med" type="stealth"/>
          </a:ln>
        </p:spPr>
      </p:cxnSp>
      <p:cxnSp>
        <p:nvCxnSpPr>
          <p:cNvPr id="408" name="Shape 408"/>
          <p:cNvCxnSpPr/>
          <p:nvPr/>
        </p:nvCxnSpPr>
        <p:spPr>
          <a:xfrm flipH="1" rot="-5400000">
            <a:off x="4086225" y="5700712"/>
            <a:ext cx="571500" cy="28575"/>
          </a:xfrm>
          <a:prstGeom prst="straightConnector1">
            <a:avLst/>
          </a:prstGeom>
          <a:noFill/>
          <a:ln cap="flat" cmpd="sng" w="9525">
            <a:solidFill>
              <a:srgbClr val="B6DCDF"/>
            </a:solidFill>
            <a:prstDash val="solid"/>
            <a:miter lim="800000"/>
            <a:headEnd len="med" w="med"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Fractional distillation of crude oil</a:t>
            </a:r>
            <a:endParaRPr/>
          </a:p>
        </p:txBody>
      </p:sp>
      <p:sp>
        <p:nvSpPr>
          <p:cNvPr id="414" name="Shape 4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Heavy oil</a:t>
            </a:r>
            <a:endParaRPr/>
          </a:p>
          <a:p>
            <a:pPr indent="-342900" lvl="0" marL="342900" marR="0" rtl="0" algn="ctr">
              <a:lnSpc>
                <a:spcPct val="100000"/>
              </a:lnSpc>
              <a:spcBef>
                <a:spcPts val="88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Middle oil</a:t>
            </a:r>
            <a:endParaRPr/>
          </a:p>
          <a:p>
            <a:pPr indent="-342900" lvl="0" marL="342900" marR="0" rtl="0" algn="ctr">
              <a:lnSpc>
                <a:spcPct val="100000"/>
              </a:lnSpc>
              <a:spcBef>
                <a:spcPts val="120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 </a:t>
            </a:r>
            <a:r>
              <a:rPr b="0" i="0" lang="en-US" sz="6000" u="none" cap="none" strike="noStrike">
                <a:solidFill>
                  <a:srgbClr val="FFFF00"/>
                </a:solidFill>
                <a:latin typeface="Arial"/>
                <a:ea typeface="Arial"/>
                <a:cs typeface="Arial"/>
                <a:sym typeface="Arial"/>
              </a:rPr>
              <a:t>gasoline</a:t>
            </a:r>
            <a:endParaRPr/>
          </a:p>
          <a:p>
            <a:pPr indent="-342900" lvl="0" marL="342900" marR="0" rtl="0" algn="ctr">
              <a:lnSpc>
                <a:spcPct val="100000"/>
              </a:lnSpc>
              <a:spcBef>
                <a:spcPts val="640"/>
              </a:spcBef>
              <a:spcAft>
                <a:spcPts val="0"/>
              </a:spcAft>
              <a:buClr>
                <a:srgbClr val="FFFF00"/>
              </a:buClr>
              <a:buSzPts val="3200"/>
              <a:buFont typeface="Arial"/>
              <a:buNone/>
            </a:pPr>
            <a:r>
              <a:rPr b="0" i="0" lang="en-US" sz="3200" u="none" cap="none" strike="noStrike">
                <a:solidFill>
                  <a:srgbClr val="FFFF00"/>
                </a:solidFill>
                <a:latin typeface="Arial"/>
                <a:ea typeface="Arial"/>
                <a:cs typeface="Arial"/>
                <a:sym typeface="Arial"/>
              </a:rPr>
              <a:t>Gasoline thus obtained  is to be refined</a:t>
            </a:r>
            <a:endParaRPr/>
          </a:p>
        </p:txBody>
      </p:sp>
      <p:sp>
        <p:nvSpPr>
          <p:cNvPr id="415" name="Shape 415"/>
          <p:cNvSpPr/>
          <p:nvPr/>
        </p:nvSpPr>
        <p:spPr>
          <a:xfrm>
            <a:off x="4429125" y="1071562"/>
            <a:ext cx="46037" cy="642937"/>
          </a:xfrm>
          <a:prstGeom prst="downArrow">
            <a:avLst>
              <a:gd fmla="val 20827" name="adj1"/>
              <a:gd fmla="val 50000" name="adj2"/>
            </a:avLst>
          </a:prstGeom>
          <a:solidFill>
            <a:schemeClr val="accent1"/>
          </a:solidFill>
          <a:ln cap="flat" cmpd="sng" w="254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FisherTropsch method</a:t>
            </a:r>
            <a:endParaRPr/>
          </a:p>
        </p:txBody>
      </p:sp>
      <p:sp>
        <p:nvSpPr>
          <p:cNvPr id="421" name="Shape 4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n CO  +  2n H</a:t>
            </a:r>
            <a:r>
              <a:rPr b="0" baseline="-25000" i="0" lang="en-US" sz="3200" u="none" cap="none" strike="noStrike">
                <a:solidFill>
                  <a:srgbClr val="FFFF00"/>
                </a:solidFill>
                <a:latin typeface="Arial"/>
                <a:ea typeface="Arial"/>
                <a:cs typeface="Arial"/>
                <a:sym typeface="Arial"/>
              </a:rPr>
              <a:t>2</a:t>
            </a:r>
            <a:r>
              <a:rPr b="0" i="0" lang="en-US" sz="3200" u="none" cap="none" strike="noStrike">
                <a:solidFill>
                  <a:srgbClr val="FFFF00"/>
                </a:solidFill>
                <a:latin typeface="Arial"/>
                <a:ea typeface="Arial"/>
                <a:cs typeface="Arial"/>
                <a:sym typeface="Arial"/>
              </a:rPr>
              <a:t>   →  CnH</a:t>
            </a:r>
            <a:r>
              <a:rPr b="0" baseline="-25000" i="0" lang="en-US" sz="3200" u="none" cap="none" strike="noStrike">
                <a:solidFill>
                  <a:srgbClr val="FFFF00"/>
                </a:solidFill>
                <a:latin typeface="Arial"/>
                <a:ea typeface="Arial"/>
                <a:cs typeface="Arial"/>
                <a:sym typeface="Arial"/>
              </a:rPr>
              <a:t>2n</a:t>
            </a:r>
            <a:r>
              <a:rPr b="0" i="0" lang="en-US" sz="3200" u="none" cap="none" strike="noStrike">
                <a:solidFill>
                  <a:srgbClr val="FFFF00"/>
                </a:solidFill>
                <a:latin typeface="Arial"/>
                <a:ea typeface="Arial"/>
                <a:cs typeface="Arial"/>
                <a:sym typeface="Arial"/>
              </a:rPr>
              <a:t>  +  n H</a:t>
            </a:r>
            <a:r>
              <a:rPr b="0" baseline="-25000" i="0" lang="en-US" sz="3200" u="none" cap="none" strike="noStrike">
                <a:solidFill>
                  <a:srgbClr val="FFFF00"/>
                </a:solidFill>
                <a:latin typeface="Arial"/>
                <a:ea typeface="Arial"/>
                <a:cs typeface="Arial"/>
                <a:sym typeface="Arial"/>
              </a:rPr>
              <a:t>2</a:t>
            </a:r>
            <a:r>
              <a:rPr b="0" i="0" lang="en-US" sz="3200" u="none" cap="none" strike="noStrike">
                <a:solidFill>
                  <a:srgbClr val="FFFF00"/>
                </a:solidFill>
                <a:latin typeface="Arial"/>
                <a:ea typeface="Arial"/>
                <a:cs typeface="Arial"/>
                <a:sym typeface="Arial"/>
              </a:rPr>
              <a:t>O</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rgbClr val="FFFF00"/>
              </a:solidFill>
              <a:latin typeface="Arial"/>
              <a:ea typeface="Arial"/>
              <a:cs typeface="Arial"/>
              <a:sym typeface="Arial"/>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 n CO  +  (2n+1) H</a:t>
            </a:r>
            <a:r>
              <a:rPr b="0" baseline="-25000" i="0" lang="en-US" sz="3200" u="none" cap="none" strike="noStrike">
                <a:solidFill>
                  <a:srgbClr val="FFFF00"/>
                </a:solidFill>
                <a:latin typeface="Arial"/>
                <a:ea typeface="Arial"/>
                <a:cs typeface="Arial"/>
                <a:sym typeface="Arial"/>
              </a:rPr>
              <a:t>2</a:t>
            </a:r>
            <a:r>
              <a:rPr b="0" i="0" lang="en-US" sz="3200" u="none" cap="none" strike="noStrike">
                <a:solidFill>
                  <a:srgbClr val="FFFF00"/>
                </a:solidFill>
                <a:latin typeface="Arial"/>
                <a:ea typeface="Arial"/>
                <a:cs typeface="Arial"/>
                <a:sym typeface="Arial"/>
              </a:rPr>
              <a:t>   →  CnH</a:t>
            </a:r>
            <a:r>
              <a:rPr b="0" baseline="-25000" i="0" lang="en-US" sz="3200" u="none" cap="none" strike="noStrike">
                <a:solidFill>
                  <a:srgbClr val="FFFF00"/>
                </a:solidFill>
                <a:latin typeface="Arial"/>
                <a:ea typeface="Arial"/>
                <a:cs typeface="Arial"/>
                <a:sym typeface="Arial"/>
              </a:rPr>
              <a:t>2n+2</a:t>
            </a:r>
            <a:r>
              <a:rPr b="0" i="0" lang="en-US" sz="3200" u="none" cap="none" strike="noStrike">
                <a:solidFill>
                  <a:srgbClr val="FFFF00"/>
                </a:solidFill>
                <a:latin typeface="Arial"/>
                <a:ea typeface="Arial"/>
                <a:cs typeface="Arial"/>
                <a:sym typeface="Arial"/>
              </a:rPr>
              <a:t>  +  n H</a:t>
            </a:r>
            <a:r>
              <a:rPr b="0" baseline="-25000" i="0" lang="en-US" sz="3200" u="none" cap="none" strike="noStrike">
                <a:solidFill>
                  <a:srgbClr val="FFFF00"/>
                </a:solidFill>
                <a:latin typeface="Arial"/>
                <a:ea typeface="Arial"/>
                <a:cs typeface="Arial"/>
                <a:sym typeface="Arial"/>
              </a:rPr>
              <a:t>2</a:t>
            </a:r>
            <a:r>
              <a:rPr b="0" i="0" lang="en-US" sz="3200" u="none" cap="none" strike="noStrike">
                <a:solidFill>
                  <a:srgbClr val="FFFF00"/>
                </a:solidFill>
                <a:latin typeface="Arial"/>
                <a:ea typeface="Arial"/>
                <a:cs typeface="Arial"/>
                <a:sym typeface="Arial"/>
              </a:rPr>
              <a:t>O</a:t>
            </a:r>
            <a:endParaRPr/>
          </a:p>
          <a:p>
            <a:pPr indent="-139700" lvl="0" marL="342900" marR="0" rtl="0" algn="l">
              <a:spcBef>
                <a:spcPts val="640"/>
              </a:spcBef>
              <a:spcAft>
                <a:spcPts val="0"/>
              </a:spcAft>
              <a:buClr>
                <a:schemeClr val="dk1"/>
              </a:buClr>
              <a:buSzPts val="3200"/>
              <a:buFont typeface="Arial"/>
              <a:buNone/>
            </a:pPr>
            <a:r>
              <a:t/>
            </a:r>
            <a:endParaRPr b="0" i="0" sz="3200" u="none">
              <a:solidFill>
                <a:srgbClr val="FFFF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Refining of gasoline</a:t>
            </a:r>
            <a:endParaRPr/>
          </a:p>
        </p:txBody>
      </p:sp>
      <p:sp>
        <p:nvSpPr>
          <p:cNvPr id="427" name="Shape 427"/>
          <p:cNvSpPr txBox="1"/>
          <p:nvPr>
            <p:ph idx="1" type="body"/>
          </p:nvPr>
        </p:nvSpPr>
        <p:spPr>
          <a:xfrm>
            <a:off x="457200" y="1600200"/>
            <a:ext cx="8686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Desulphuing:</a:t>
            </a:r>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2 RSH   +  Na</a:t>
            </a:r>
            <a:r>
              <a:rPr b="0" baseline="-25000" i="0" lang="en-US" sz="3200" u="none">
                <a:solidFill>
                  <a:srgbClr val="FFFF00"/>
                </a:solidFill>
                <a:latin typeface="Arial"/>
                <a:ea typeface="Arial"/>
                <a:cs typeface="Arial"/>
                <a:sym typeface="Arial"/>
              </a:rPr>
              <a:t>2</a:t>
            </a:r>
            <a:r>
              <a:rPr b="0" i="0" lang="en-US" sz="3200" u="none">
                <a:solidFill>
                  <a:srgbClr val="FFFF00"/>
                </a:solidFill>
                <a:latin typeface="Arial"/>
                <a:ea typeface="Arial"/>
                <a:cs typeface="Arial"/>
                <a:sym typeface="Arial"/>
              </a:rPr>
              <a:t>PbO</a:t>
            </a:r>
            <a:r>
              <a:rPr b="0" baseline="-25000" i="0" lang="en-US" sz="3200" u="none">
                <a:solidFill>
                  <a:srgbClr val="FFFF00"/>
                </a:solidFill>
                <a:latin typeface="Arial"/>
                <a:ea typeface="Arial"/>
                <a:cs typeface="Arial"/>
                <a:sym typeface="Arial"/>
              </a:rPr>
              <a:t>2</a:t>
            </a:r>
            <a:r>
              <a:rPr b="0" i="0" lang="en-US" sz="3200" u="none">
                <a:solidFill>
                  <a:srgbClr val="FFFF00"/>
                </a:solidFill>
                <a:latin typeface="Arial"/>
                <a:ea typeface="Arial"/>
                <a:cs typeface="Arial"/>
                <a:sym typeface="Arial"/>
              </a:rPr>
              <a:t>       Pb(SR)</a:t>
            </a:r>
            <a:r>
              <a:rPr b="0" baseline="-25000" i="0" lang="en-US" sz="3200" u="none">
                <a:solidFill>
                  <a:srgbClr val="FFFF00"/>
                </a:solidFill>
                <a:latin typeface="Arial"/>
                <a:ea typeface="Arial"/>
                <a:cs typeface="Arial"/>
                <a:sym typeface="Arial"/>
              </a:rPr>
              <a:t> 2</a:t>
            </a:r>
            <a:r>
              <a:rPr b="0" i="0" lang="en-US" sz="3200" u="none">
                <a:solidFill>
                  <a:srgbClr val="FFFF00"/>
                </a:solidFill>
                <a:latin typeface="Arial"/>
                <a:ea typeface="Arial"/>
                <a:cs typeface="Arial"/>
                <a:sym typeface="Arial"/>
              </a:rPr>
              <a:t>  +  2NaOH</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rgbClr val="FFFF00"/>
              </a:solidFill>
              <a:latin typeface="Arial"/>
              <a:ea typeface="Arial"/>
              <a:cs typeface="Arial"/>
              <a:sym typeface="Arial"/>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Pb(SR)</a:t>
            </a:r>
            <a:r>
              <a:rPr b="0" baseline="-25000" i="0" lang="en-US" sz="3200" u="none">
                <a:solidFill>
                  <a:srgbClr val="FFFF00"/>
                </a:solidFill>
                <a:latin typeface="Arial"/>
                <a:ea typeface="Arial"/>
                <a:cs typeface="Arial"/>
                <a:sym typeface="Arial"/>
              </a:rPr>
              <a:t> 2</a:t>
            </a:r>
            <a:r>
              <a:rPr b="0" i="0" lang="en-US" sz="3200" u="none">
                <a:solidFill>
                  <a:srgbClr val="FFFF00"/>
                </a:solidFill>
                <a:latin typeface="Arial"/>
                <a:ea typeface="Arial"/>
                <a:cs typeface="Arial"/>
                <a:sym typeface="Arial"/>
              </a:rPr>
              <a:t>   +   S               PbS    +  RSSR</a:t>
            </a:r>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Sweetening of gasoline</a:t>
            </a:r>
            <a:endParaRPr/>
          </a:p>
          <a:p>
            <a:pPr indent="-139700" lvl="0" marL="342900" marR="0" rtl="0" algn="l">
              <a:lnSpc>
                <a:spcPct val="100000"/>
              </a:lnSpc>
              <a:spcBef>
                <a:spcPts val="640"/>
              </a:spcBef>
              <a:spcAft>
                <a:spcPts val="0"/>
              </a:spcAft>
              <a:buClr>
                <a:schemeClr val="dk1"/>
              </a:buClr>
              <a:buSzPts val="3200"/>
              <a:buFont typeface="Arial"/>
              <a:buNone/>
            </a:pPr>
            <a:r>
              <a:t/>
            </a:r>
            <a:endParaRPr b="0" baseline="-25000" i="0" sz="3200" u="none">
              <a:solidFill>
                <a:srgbClr val="FFFF00"/>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None/>
            </a:pPr>
            <a:r>
              <a:t/>
            </a:r>
            <a:endParaRPr b="0" baseline="-25000" i="0" sz="3200" u="none">
              <a:solidFill>
                <a:srgbClr val="FFFF00"/>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baseline="-25000" i="0" sz="3200" u="none">
              <a:solidFill>
                <a:srgbClr val="FFFF00"/>
              </a:solidFill>
              <a:latin typeface="Arial"/>
              <a:ea typeface="Arial"/>
              <a:cs typeface="Arial"/>
              <a:sym typeface="Arial"/>
            </a:endParaRPr>
          </a:p>
        </p:txBody>
      </p:sp>
      <p:cxnSp>
        <p:nvCxnSpPr>
          <p:cNvPr id="428" name="Shape 428"/>
          <p:cNvCxnSpPr/>
          <p:nvPr/>
        </p:nvCxnSpPr>
        <p:spPr>
          <a:xfrm>
            <a:off x="4500562" y="2500312"/>
            <a:ext cx="500062" cy="1587"/>
          </a:xfrm>
          <a:prstGeom prst="straightConnector1">
            <a:avLst/>
          </a:prstGeom>
          <a:noFill/>
          <a:ln cap="flat" cmpd="sng" w="9525">
            <a:solidFill>
              <a:srgbClr val="B6DCDF"/>
            </a:solidFill>
            <a:prstDash val="solid"/>
            <a:miter lim="800000"/>
            <a:headEnd len="med" w="med" type="none"/>
            <a:tailEnd len="med" w="med" type="stealth"/>
          </a:ln>
        </p:spPr>
      </p:cxnSp>
      <p:cxnSp>
        <p:nvCxnSpPr>
          <p:cNvPr id="429" name="Shape 429"/>
          <p:cNvCxnSpPr/>
          <p:nvPr/>
        </p:nvCxnSpPr>
        <p:spPr>
          <a:xfrm>
            <a:off x="4500562" y="3714750"/>
            <a:ext cx="500062" cy="1587"/>
          </a:xfrm>
          <a:prstGeom prst="straightConnector1">
            <a:avLst/>
          </a:prstGeom>
          <a:noFill/>
          <a:ln cap="flat" cmpd="sng" w="9525">
            <a:solidFill>
              <a:srgbClr val="B6DCDF"/>
            </a:solidFill>
            <a:prstDash val="solid"/>
            <a:miter lim="800000"/>
            <a:headEnd len="med" w="med"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Where We Get Oil?</a:t>
            </a:r>
            <a:r>
              <a:rPr b="0" i="0" lang="en-US" sz="4400" u="none" cap="none" strike="noStrike">
                <a:solidFill>
                  <a:schemeClr val="dk2"/>
                </a:solidFill>
                <a:latin typeface="Arial"/>
                <a:ea typeface="Arial"/>
                <a:cs typeface="Arial"/>
                <a:sym typeface="Arial"/>
              </a:rPr>
              <a:t> </a:t>
            </a:r>
            <a:endParaRPr/>
          </a:p>
        </p:txBody>
      </p:sp>
      <p:sp>
        <p:nvSpPr>
          <p:cNvPr id="221" name="Shape 221"/>
          <p:cNvSpPr txBox="1"/>
          <p:nvPr>
            <p:ph idx="1" type="body"/>
          </p:nvPr>
        </p:nvSpPr>
        <p:spPr>
          <a:xfrm>
            <a:off x="468312" y="162877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None/>
            </a:pPr>
            <a:r>
              <a:rPr b="0" i="0" lang="en-US" sz="3200" u="none" cap="none" strike="noStrike">
                <a:solidFill>
                  <a:srgbClr val="FFFF00"/>
                </a:solidFill>
                <a:latin typeface="Arial"/>
                <a:ea typeface="Arial"/>
                <a:cs typeface="Arial"/>
                <a:sym typeface="Arial"/>
              </a:rPr>
              <a:t>The world's top five crude oil-producing countries are: </a:t>
            </a:r>
            <a:endParaRPr/>
          </a:p>
          <a:p>
            <a:pPr indent="-285750" lvl="1" marL="74295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Saudi Arabia 	</a:t>
            </a:r>
            <a:endParaRPr/>
          </a:p>
          <a:p>
            <a:pPr indent="-285750" lvl="1" marL="74295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Russia </a:t>
            </a:r>
            <a:endParaRPr/>
          </a:p>
          <a:p>
            <a:pPr indent="-285750" lvl="1" marL="74295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United States </a:t>
            </a:r>
            <a:endParaRPr/>
          </a:p>
          <a:p>
            <a:pPr indent="-285750" lvl="1" marL="74295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Iran </a:t>
            </a:r>
            <a:endParaRPr/>
          </a:p>
          <a:p>
            <a:pPr indent="-285750" lvl="1" marL="74295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China                        India????????????</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rgbClr val="FFFF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0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10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1000"/>
                                        <p:tgtEl>
                                          <p:spTgt spid="2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animEffect filter="fade" transition="in">
                                      <p:cBhvr>
                                        <p:cTn dur="1000"/>
                                        <p:tgtEl>
                                          <p:spTgt spid="2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animEffect filter="fade" transition="in">
                                      <p:cBhvr>
                                        <p:cTn dur="1000"/>
                                        <p:tgtEl>
                                          <p:spTgt spid="2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animEffect filter="fade" transition="in">
                                      <p:cBhvr>
                                        <p:cTn dur="1000"/>
                                        <p:tgtEl>
                                          <p:spTgt spid="22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Reforming </a:t>
            </a:r>
            <a:endParaRPr/>
          </a:p>
        </p:txBody>
      </p:sp>
      <p:sp>
        <p:nvSpPr>
          <p:cNvPr id="435" name="Shape 4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Reforming is a process which uses heat, pressure and a catalyst (usually containing platinum) to bring about chemical reactions which upgrade naphthas into high octane petrol and petrochemical feedstock.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0" st="0"/>
                                            </p:txEl>
                                          </p:spTgt>
                                        </p:tgtEl>
                                        <p:attrNameLst>
                                          <p:attrName>style.visibility</p:attrName>
                                        </p:attrNameLst>
                                      </p:cBhvr>
                                      <p:to>
                                        <p:strVal val="visible"/>
                                      </p:to>
                                    </p:set>
                                    <p:animEffect filter="fade" transition="in">
                                      <p:cBhvr>
                                        <p:cTn dur="1000"/>
                                        <p:tgtEl>
                                          <p:spTgt spid="43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pic>
        <p:nvPicPr>
          <p:cNvPr id="440" name="Shape 44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41" name="Shape 441"/>
          <p:cNvSpPr txBox="1"/>
          <p:nvPr/>
        </p:nvSpPr>
        <p:spPr>
          <a:xfrm>
            <a:off x="1752600" y="838200"/>
            <a:ext cx="5943600" cy="5791200"/>
          </a:xfrm>
          <a:prstGeom prst="rect">
            <a:avLst/>
          </a:prstGeom>
          <a:solidFill>
            <a:schemeClr val="lt1"/>
          </a:solidFill>
          <a:ln cap="flat" cmpd="sng" w="381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2" name="Shape 442"/>
          <p:cNvSpPr txBox="1"/>
          <p:nvPr/>
        </p:nvSpPr>
        <p:spPr>
          <a:xfrm>
            <a:off x="685800" y="228600"/>
            <a:ext cx="7924800" cy="579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3200"/>
              <a:buFont typeface="Arial"/>
              <a:buNone/>
            </a:pPr>
            <a:r>
              <a:rPr b="1" i="1" lang="en-US" sz="3200" u="none">
                <a:solidFill>
                  <a:srgbClr val="FFFF00"/>
                </a:solidFill>
                <a:latin typeface="Arial"/>
                <a:ea typeface="Arial"/>
                <a:cs typeface="Arial"/>
                <a:sym typeface="Arial"/>
              </a:rPr>
              <a:t>Catalytic Reforming – Conversion Reactions</a:t>
            </a:r>
            <a:endParaRPr/>
          </a:p>
        </p:txBody>
      </p:sp>
      <p:pic>
        <p:nvPicPr>
          <p:cNvPr id="443" name="Shape 443"/>
          <p:cNvPicPr preferRelativeResize="0"/>
          <p:nvPr/>
        </p:nvPicPr>
        <p:blipFill rotWithShape="1">
          <a:blip r:embed="rId4">
            <a:alphaModFix/>
          </a:blip>
          <a:srcRect b="0" l="0" r="0" t="0"/>
          <a:stretch/>
        </p:blipFill>
        <p:spPr>
          <a:xfrm>
            <a:off x="1714500" y="995362"/>
            <a:ext cx="6000750" cy="5527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pic>
        <p:nvPicPr>
          <p:cNvPr id="448" name="Shape 448"/>
          <p:cNvPicPr preferRelativeResize="0"/>
          <p:nvPr>
            <p:ph idx="1" type="body"/>
          </p:nvPr>
        </p:nvPicPr>
        <p:blipFill rotWithShape="1">
          <a:blip r:embed="rId3">
            <a:alphaModFix/>
          </a:blip>
          <a:srcRect b="0" l="0" r="0" t="0"/>
          <a:stretch/>
        </p:blipFill>
        <p:spPr>
          <a:xfrm>
            <a:off x="1258887" y="1341437"/>
            <a:ext cx="6902450" cy="33543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20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Cracking</a:t>
            </a:r>
            <a:endParaRPr/>
          </a:p>
        </p:txBody>
      </p:sp>
      <p:sp>
        <p:nvSpPr>
          <p:cNvPr id="454" name="Shape 4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Cracking processes break down heavier hydrocarbon molecules (high boiling point oils) into lighter products such as petrol and diesel. These processes include: </a:t>
            </a:r>
            <a:endParaRPr/>
          </a:p>
          <a:p>
            <a:pPr indent="-457200" lvl="2" marL="1371600" marR="0" rtl="0" algn="l">
              <a:lnSpc>
                <a:spcPct val="100000"/>
              </a:lnSpc>
              <a:spcBef>
                <a:spcPts val="640"/>
              </a:spcBef>
              <a:spcAft>
                <a:spcPts val="0"/>
              </a:spcAft>
              <a:buClr>
                <a:srgbClr val="FFFF00"/>
              </a:buClr>
              <a:buSzPts val="3200"/>
              <a:buFont typeface="Arial"/>
              <a:buAutoNum type="arabicPeriod"/>
            </a:pPr>
            <a:r>
              <a:rPr b="0" i="0" lang="en-US" sz="3200" u="none" cap="none" strike="noStrike">
                <a:solidFill>
                  <a:srgbClr val="FFFF00"/>
                </a:solidFill>
                <a:latin typeface="Arial"/>
                <a:ea typeface="Arial"/>
                <a:cs typeface="Arial"/>
                <a:sym typeface="Arial"/>
              </a:rPr>
              <a:t>catalytic cracking</a:t>
            </a:r>
            <a:endParaRPr/>
          </a:p>
          <a:p>
            <a:pPr indent="-457200" lvl="2" marL="1371600" marR="0" rtl="0" algn="l">
              <a:lnSpc>
                <a:spcPct val="100000"/>
              </a:lnSpc>
              <a:spcBef>
                <a:spcPts val="640"/>
              </a:spcBef>
              <a:spcAft>
                <a:spcPts val="0"/>
              </a:spcAft>
              <a:buClr>
                <a:srgbClr val="FFFF00"/>
              </a:buClr>
              <a:buSzPts val="3200"/>
              <a:buFont typeface="Arial"/>
              <a:buAutoNum type="arabicPeriod"/>
            </a:pPr>
            <a:r>
              <a:rPr b="0" i="0" lang="en-US" sz="3200" u="none" cap="none" strike="noStrike">
                <a:solidFill>
                  <a:srgbClr val="FFFF00"/>
                </a:solidFill>
                <a:latin typeface="Arial"/>
                <a:ea typeface="Arial"/>
                <a:cs typeface="Arial"/>
                <a:sym typeface="Arial"/>
              </a:rPr>
              <a:t>thermal cracking</a:t>
            </a:r>
            <a:endParaRPr/>
          </a:p>
          <a:p>
            <a:pPr indent="-457200" lvl="2" marL="1371600" marR="0" rtl="0" algn="l">
              <a:lnSpc>
                <a:spcPct val="100000"/>
              </a:lnSpc>
              <a:spcBef>
                <a:spcPts val="640"/>
              </a:spcBef>
              <a:spcAft>
                <a:spcPts val="0"/>
              </a:spcAft>
              <a:buClr>
                <a:srgbClr val="FFFF00"/>
              </a:buClr>
              <a:buSzPts val="3200"/>
              <a:buFont typeface="Arial"/>
              <a:buAutoNum type="arabicPeriod"/>
            </a:pPr>
            <a:r>
              <a:rPr b="0" i="0" lang="en-US" sz="3200" u="none" cap="none" strike="noStrike">
                <a:solidFill>
                  <a:srgbClr val="FFFF00"/>
                </a:solidFill>
                <a:latin typeface="Arial"/>
                <a:ea typeface="Arial"/>
                <a:cs typeface="Arial"/>
                <a:sym typeface="Arial"/>
              </a:rPr>
              <a:t>hydrocracking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0" st="0"/>
                                            </p:txEl>
                                          </p:spTgt>
                                        </p:tgtEl>
                                        <p:attrNameLst>
                                          <p:attrName>style.visibility</p:attrName>
                                        </p:attrNameLst>
                                      </p:cBhvr>
                                      <p:to>
                                        <p:strVal val="visible"/>
                                      </p:to>
                                    </p:set>
                                    <p:animEffect filter="fade" transition="in">
                                      <p:cBhvr>
                                        <p:cTn dur="1000"/>
                                        <p:tgtEl>
                                          <p:spTgt spid="4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1" st="1"/>
                                            </p:txEl>
                                          </p:spTgt>
                                        </p:tgtEl>
                                        <p:attrNameLst>
                                          <p:attrName>style.visibility</p:attrName>
                                        </p:attrNameLst>
                                      </p:cBhvr>
                                      <p:to>
                                        <p:strVal val="visible"/>
                                      </p:to>
                                    </p:set>
                                    <p:animEffect filter="fade" transition="in">
                                      <p:cBhvr>
                                        <p:cTn dur="1000"/>
                                        <p:tgtEl>
                                          <p:spTgt spid="4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2" st="2"/>
                                            </p:txEl>
                                          </p:spTgt>
                                        </p:tgtEl>
                                        <p:attrNameLst>
                                          <p:attrName>style.visibility</p:attrName>
                                        </p:attrNameLst>
                                      </p:cBhvr>
                                      <p:to>
                                        <p:strVal val="visible"/>
                                      </p:to>
                                    </p:set>
                                    <p:animEffect filter="fade" transition="in">
                                      <p:cBhvr>
                                        <p:cTn dur="1000"/>
                                        <p:tgtEl>
                                          <p:spTgt spid="4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3" st="3"/>
                                            </p:txEl>
                                          </p:spTgt>
                                        </p:tgtEl>
                                        <p:attrNameLst>
                                          <p:attrName>style.visibility</p:attrName>
                                        </p:attrNameLst>
                                      </p:cBhvr>
                                      <p:to>
                                        <p:strVal val="visible"/>
                                      </p:to>
                                    </p:set>
                                    <p:animEffect filter="fade" transition="in">
                                      <p:cBhvr>
                                        <p:cTn dur="1000"/>
                                        <p:tgtEl>
                                          <p:spTgt spid="4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pic>
        <p:nvPicPr>
          <p:cNvPr id="459" name="Shape 459"/>
          <p:cNvPicPr preferRelativeResize="0"/>
          <p:nvPr/>
        </p:nvPicPr>
        <p:blipFill rotWithShape="1">
          <a:blip r:embed="rId3">
            <a:alphaModFix/>
          </a:blip>
          <a:srcRect b="0" l="0" r="0" t="0"/>
          <a:stretch/>
        </p:blipFill>
        <p:spPr>
          <a:xfrm>
            <a:off x="900112" y="1628775"/>
            <a:ext cx="7837487" cy="300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2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Alkylation </a:t>
            </a:r>
            <a:endParaRPr/>
          </a:p>
        </p:txBody>
      </p:sp>
      <p:sp>
        <p:nvSpPr>
          <p:cNvPr id="465" name="Shape 4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Alkylation refers to the chemical bonding of these light molecules with isobutane to form larger branched-chain molecules (isoparaffins) that make high octane petrol.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Effect filter="fade" transition="in">
                                      <p:cBhvr>
                                        <p:cTn dur="1000"/>
                                        <p:tgtEl>
                                          <p:spTgt spid="4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pic>
        <p:nvPicPr>
          <p:cNvPr id="470" name="Shape 470"/>
          <p:cNvPicPr preferRelativeResize="0"/>
          <p:nvPr/>
        </p:nvPicPr>
        <p:blipFill rotWithShape="1">
          <a:blip r:embed="rId3">
            <a:alphaModFix/>
          </a:blip>
          <a:srcRect b="0" l="0" r="0" t="0"/>
          <a:stretch/>
        </p:blipFill>
        <p:spPr>
          <a:xfrm>
            <a:off x="-312737" y="1196975"/>
            <a:ext cx="9421812" cy="4464050"/>
          </a:xfrm>
          <a:prstGeom prst="rect">
            <a:avLst/>
          </a:prstGeom>
          <a:noFill/>
          <a:ln>
            <a:noFill/>
          </a:ln>
        </p:spPr>
      </p:pic>
      <p:sp>
        <p:nvSpPr>
          <p:cNvPr id="471" name="Shape 471"/>
          <p:cNvSpPr txBox="1"/>
          <p:nvPr/>
        </p:nvSpPr>
        <p:spPr>
          <a:xfrm>
            <a:off x="1692275" y="260350"/>
            <a:ext cx="1560512"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IOCL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20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Isomerisation</a:t>
            </a:r>
            <a:endParaRPr/>
          </a:p>
        </p:txBody>
      </p:sp>
      <p:sp>
        <p:nvSpPr>
          <p:cNvPr id="477" name="Shape 47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Isomerisation refers to chemical rearrangement of straight-chain hydrocarbons (paraffins), so that they contain branches attached to the main chain (isoparaffins).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0" st="0"/>
                                            </p:txEl>
                                          </p:spTgt>
                                        </p:tgtEl>
                                        <p:attrNameLst>
                                          <p:attrName>style.visibility</p:attrName>
                                        </p:attrNameLst>
                                      </p:cBhvr>
                                      <p:to>
                                        <p:strVal val="visible"/>
                                      </p:to>
                                    </p:set>
                                    <p:animEffect filter="fade" transition="in">
                                      <p:cBhvr>
                                        <p:cTn dur="1000"/>
                                        <p:tgtEl>
                                          <p:spTgt spid="4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 Polymerisation</a:t>
            </a:r>
            <a:r>
              <a:rPr b="0" i="0" lang="en-US" sz="4400" u="none" cap="none" strike="noStrike">
                <a:solidFill>
                  <a:schemeClr val="dk2"/>
                </a:solidFill>
                <a:latin typeface="Arial"/>
                <a:ea typeface="Arial"/>
                <a:cs typeface="Arial"/>
                <a:sym typeface="Arial"/>
              </a:rPr>
              <a:t> </a:t>
            </a:r>
            <a:endParaRPr/>
          </a:p>
        </p:txBody>
      </p:sp>
      <p:sp>
        <p:nvSpPr>
          <p:cNvPr id="483" name="Shape 48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2800"/>
              <a:buFont typeface="Arial"/>
              <a:buChar char="•"/>
            </a:pPr>
            <a:r>
              <a:rPr b="0" i="0" lang="en-US" sz="2800" u="none">
                <a:solidFill>
                  <a:srgbClr val="FFFF00"/>
                </a:solidFill>
                <a:latin typeface="Arial"/>
                <a:ea typeface="Arial"/>
                <a:cs typeface="Arial"/>
                <a:sym typeface="Arial"/>
              </a:rPr>
              <a:t>Under pressure and temperature, over an acidic catalyst, light unsaturated hydrocarbon molecules react and combine with each other to form larger hydrocarbon molecules. Such process can be used to react butenes (olefin molecules with four carbon atoms) with iso-butane (branched paraffin molecules, or isoparaffins, with four carbon atoms) to obtain a high octane olefinic petrol blending component called polymer gasoline.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0" st="0"/>
                                            </p:txEl>
                                          </p:spTgt>
                                        </p:tgtEl>
                                        <p:attrNameLst>
                                          <p:attrName>style.visibility</p:attrName>
                                        </p:attrNameLst>
                                      </p:cBhvr>
                                      <p:to>
                                        <p:strVal val="visible"/>
                                      </p:to>
                                    </p:set>
                                    <p:animEffect filter="fade" transition="in">
                                      <p:cBhvr>
                                        <p:cTn dur="1000"/>
                                        <p:tgtEl>
                                          <p:spTgt spid="4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Shape 48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Hydrotreating </a:t>
            </a:r>
            <a:r>
              <a:rPr b="0" i="0" lang="en-US" sz="4400" u="none" cap="none" strike="noStrike">
                <a:solidFill>
                  <a:schemeClr val="dk2"/>
                </a:solidFill>
                <a:latin typeface="Arial"/>
                <a:ea typeface="Arial"/>
                <a:cs typeface="Arial"/>
                <a:sym typeface="Arial"/>
              </a:rPr>
              <a:t> </a:t>
            </a:r>
            <a:endParaRPr/>
          </a:p>
        </p:txBody>
      </p:sp>
      <p:sp>
        <p:nvSpPr>
          <p:cNvPr id="489" name="Shape 48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2800"/>
              <a:buFont typeface="Arial"/>
              <a:buChar char="•"/>
            </a:pPr>
            <a:r>
              <a:rPr b="0" i="0" lang="en-US" sz="2800" u="none">
                <a:solidFill>
                  <a:srgbClr val="FFFF00"/>
                </a:solidFill>
                <a:latin typeface="Arial"/>
                <a:ea typeface="Arial"/>
                <a:cs typeface="Arial"/>
                <a:sym typeface="Arial"/>
              </a:rPr>
              <a:t>Hydrotreating is one way of removing many of the contaminants from many of the intermediate or final products. In the hydrotreating process, the entering feedstock is mixed with hydrogen and heated to 300 - 380oC. The oil combined with the hydrogen then enters a reactor loaded with a catalyst which promotes several reactions:</a:t>
            </a:r>
            <a:endParaRPr/>
          </a:p>
          <a:p>
            <a:pPr indent="-342900" lvl="0" marL="342900" marR="0" rtl="0" algn="l">
              <a:lnSpc>
                <a:spcPct val="100000"/>
              </a:lnSpc>
              <a:spcBef>
                <a:spcPts val="56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   hydrogen combines with sulphur to form hydrogen sulphide (H</a:t>
            </a:r>
            <a:r>
              <a:rPr b="0" baseline="-25000" i="0" lang="en-US" sz="2800" u="none">
                <a:solidFill>
                  <a:srgbClr val="FFFF00"/>
                </a:solidFill>
                <a:latin typeface="Arial"/>
                <a:ea typeface="Arial"/>
                <a:cs typeface="Arial"/>
                <a:sym typeface="Arial"/>
              </a:rPr>
              <a:t>2</a:t>
            </a:r>
            <a:r>
              <a:rPr b="0" i="0" lang="en-US" sz="2800" u="none">
                <a:solidFill>
                  <a:srgbClr val="FFFF00"/>
                </a:solidFill>
                <a:latin typeface="Arial"/>
                <a:ea typeface="Arial"/>
                <a:cs typeface="Arial"/>
                <a:sym typeface="Arial"/>
              </a:rPr>
              <a: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10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1000"/>
                                        <p:tgtEl>
                                          <p:spTgt spid="48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Shape 226"/>
          <p:cNvPicPr preferRelativeResize="0"/>
          <p:nvPr>
            <p:ph idx="1" type="body"/>
          </p:nvPr>
        </p:nvPicPr>
        <p:blipFill rotWithShape="1">
          <a:blip r:embed="rId3">
            <a:alphaModFix/>
          </a:blip>
          <a:srcRect b="0" l="0" r="0" t="0"/>
          <a:stretch/>
        </p:blipFill>
        <p:spPr>
          <a:xfrm>
            <a:off x="-361950" y="0"/>
            <a:ext cx="10148887"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500"/>
                                        <p:tgtEl>
                                          <p:spTgt spid="226"/>
                                        </p:tgtEl>
                                        <p:attrNameLst>
                                          <p:attrName>ppt_w</p:attrName>
                                        </p:attrNameLst>
                                      </p:cBhvr>
                                      <p:tavLst>
                                        <p:tav fmla="" tm="0">
                                          <p:val>
                                            <p:strVal val="0"/>
                                          </p:val>
                                        </p:tav>
                                        <p:tav fmla="" tm="100000">
                                          <p:val>
                                            <p:strVal val="#ppt_w"/>
                                          </p:val>
                                        </p:tav>
                                      </p:tavLst>
                                    </p:anim>
                                    <p:anim calcmode="lin" valueType="num">
                                      <p:cBhvr additive="base">
                                        <p:cTn dur="500"/>
                                        <p:tgtEl>
                                          <p:spTgt spid="22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Petroleum Products</a:t>
            </a:r>
            <a:r>
              <a:rPr b="0" i="0" lang="en-US" sz="4400" u="none" cap="none" strike="noStrike">
                <a:solidFill>
                  <a:schemeClr val="dk2"/>
                </a:solidFill>
                <a:latin typeface="Arial"/>
                <a:ea typeface="Arial"/>
                <a:cs typeface="Arial"/>
                <a:sym typeface="Arial"/>
              </a:rPr>
              <a:t> </a:t>
            </a:r>
            <a:endParaRPr/>
          </a:p>
        </p:txBody>
      </p:sp>
      <p:sp>
        <p:nvSpPr>
          <p:cNvPr id="495" name="Shape 49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Char char="•"/>
            </a:pPr>
            <a:r>
              <a:rPr b="0" i="0" lang="en-US" sz="2400" u="none">
                <a:solidFill>
                  <a:srgbClr val="FFFF00"/>
                </a:solidFill>
                <a:latin typeface="Arial"/>
                <a:ea typeface="Arial"/>
                <a:cs typeface="Arial"/>
                <a:sym typeface="Arial"/>
              </a:rPr>
              <a:t>Aviation Gasoline </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rgbClr val="FFFF00"/>
                </a:solidFill>
                <a:latin typeface="Arial"/>
                <a:ea typeface="Arial"/>
                <a:cs typeface="Arial"/>
                <a:sym typeface="Arial"/>
              </a:rPr>
              <a:t>Gas Diesel Oil/(Distillate Fuel Oil) </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rgbClr val="FFFF00"/>
                </a:solidFill>
                <a:latin typeface="Arial"/>
                <a:ea typeface="Arial"/>
                <a:cs typeface="Arial"/>
                <a:sym typeface="Arial"/>
              </a:rPr>
              <a:t>Heavy Fuel Oil Residual </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rgbClr val="FFFF00"/>
                </a:solidFill>
                <a:latin typeface="Arial"/>
                <a:ea typeface="Arial"/>
                <a:cs typeface="Arial"/>
                <a:sym typeface="Arial"/>
              </a:rPr>
              <a:t>Kerosene</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rgbClr val="FFFF00"/>
                </a:solidFill>
                <a:latin typeface="Arial"/>
                <a:ea typeface="Arial"/>
                <a:cs typeface="Arial"/>
                <a:sym typeface="Arial"/>
              </a:rPr>
              <a:t>Jet Fuel</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rgbClr val="FFFF00"/>
                </a:solidFill>
                <a:latin typeface="Arial"/>
                <a:ea typeface="Arial"/>
                <a:cs typeface="Arial"/>
                <a:sym typeface="Arial"/>
              </a:rPr>
              <a:t>LPG</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rgbClr val="FFFF00"/>
                </a:solidFill>
                <a:latin typeface="Arial"/>
                <a:ea typeface="Arial"/>
                <a:cs typeface="Arial"/>
                <a:sym typeface="Arial"/>
              </a:rPr>
              <a:t>Motor Gasoline</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rgbClr val="FFFF00"/>
                </a:solidFill>
                <a:latin typeface="Arial"/>
                <a:ea typeface="Arial"/>
                <a:cs typeface="Arial"/>
                <a:sym typeface="Arial"/>
              </a:rPr>
              <a:t>Naphtha</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rgbClr val="FFFF00"/>
                </a:solidFill>
                <a:latin typeface="Arial"/>
                <a:ea typeface="Arial"/>
                <a:cs typeface="Arial"/>
                <a:sym typeface="Arial"/>
              </a:rPr>
              <a:t>Petroleum Coke</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rgbClr val="FFFF00"/>
                </a:solidFill>
                <a:latin typeface="Arial"/>
                <a:ea typeface="Arial"/>
                <a:cs typeface="Arial"/>
                <a:sym typeface="Arial"/>
              </a:rPr>
              <a:t>Refinery Gas </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a:t>
            </a:r>
            <a:br>
              <a:rPr b="0" i="0" lang="en-US" sz="1400" u="none">
                <a:solidFill>
                  <a:schemeClr val="dk1"/>
                </a:solidFill>
                <a:latin typeface="Arial"/>
                <a:ea typeface="Arial"/>
                <a:cs typeface="Arial"/>
                <a:sym typeface="Arial"/>
              </a:rPr>
            </a:br>
            <a:br>
              <a:rPr b="0" i="0" lang="en-US" sz="1400" u="none">
                <a:solidFill>
                  <a:schemeClr val="dk1"/>
                </a:solidFill>
                <a:latin typeface="Arial"/>
                <a:ea typeface="Arial"/>
                <a:cs typeface="Arial"/>
                <a:sym typeface="Arial"/>
              </a:rPr>
            </a:br>
            <a:br>
              <a:rPr b="0" i="0" lang="en-US" sz="1400" u="none">
                <a:solidFill>
                  <a:schemeClr val="dk1"/>
                </a:solidFill>
                <a:latin typeface="Arial"/>
                <a:ea typeface="Arial"/>
                <a:cs typeface="Arial"/>
                <a:sym typeface="Arial"/>
              </a:rPr>
            </a:br>
            <a:br>
              <a:rPr b="0" i="0" lang="en-US" sz="1400" u="none">
                <a:solidFill>
                  <a:schemeClr val="dk1"/>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1000"/>
                                        <p:tgtEl>
                                          <p:spTgt spid="4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animEffect filter="fade" transition="in">
                                      <p:cBhvr>
                                        <p:cTn dur="1000"/>
                                        <p:tgtEl>
                                          <p:spTgt spid="4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2" st="2"/>
                                            </p:txEl>
                                          </p:spTgt>
                                        </p:tgtEl>
                                        <p:attrNameLst>
                                          <p:attrName>style.visibility</p:attrName>
                                        </p:attrNameLst>
                                      </p:cBhvr>
                                      <p:to>
                                        <p:strVal val="visible"/>
                                      </p:to>
                                    </p:set>
                                    <p:animEffect filter="fade" transition="in">
                                      <p:cBhvr>
                                        <p:cTn dur="1000"/>
                                        <p:tgtEl>
                                          <p:spTgt spid="4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3" st="3"/>
                                            </p:txEl>
                                          </p:spTgt>
                                        </p:tgtEl>
                                        <p:attrNameLst>
                                          <p:attrName>style.visibility</p:attrName>
                                        </p:attrNameLst>
                                      </p:cBhvr>
                                      <p:to>
                                        <p:strVal val="visible"/>
                                      </p:to>
                                    </p:set>
                                    <p:animEffect filter="fade" transition="in">
                                      <p:cBhvr>
                                        <p:cTn dur="1000"/>
                                        <p:tgtEl>
                                          <p:spTgt spid="4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4" st="4"/>
                                            </p:txEl>
                                          </p:spTgt>
                                        </p:tgtEl>
                                        <p:attrNameLst>
                                          <p:attrName>style.visibility</p:attrName>
                                        </p:attrNameLst>
                                      </p:cBhvr>
                                      <p:to>
                                        <p:strVal val="visible"/>
                                      </p:to>
                                    </p:set>
                                    <p:animEffect filter="fade" transition="in">
                                      <p:cBhvr>
                                        <p:cTn dur="1000"/>
                                        <p:tgtEl>
                                          <p:spTgt spid="4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5" st="5"/>
                                            </p:txEl>
                                          </p:spTgt>
                                        </p:tgtEl>
                                        <p:attrNameLst>
                                          <p:attrName>style.visibility</p:attrName>
                                        </p:attrNameLst>
                                      </p:cBhvr>
                                      <p:to>
                                        <p:strVal val="visible"/>
                                      </p:to>
                                    </p:set>
                                    <p:animEffect filter="fade" transition="in">
                                      <p:cBhvr>
                                        <p:cTn dur="1000"/>
                                        <p:tgtEl>
                                          <p:spTgt spid="4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6" st="6"/>
                                            </p:txEl>
                                          </p:spTgt>
                                        </p:tgtEl>
                                        <p:attrNameLst>
                                          <p:attrName>style.visibility</p:attrName>
                                        </p:attrNameLst>
                                      </p:cBhvr>
                                      <p:to>
                                        <p:strVal val="visible"/>
                                      </p:to>
                                    </p:set>
                                    <p:animEffect filter="fade" transition="in">
                                      <p:cBhvr>
                                        <p:cTn dur="1000"/>
                                        <p:tgtEl>
                                          <p:spTgt spid="4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7" st="7"/>
                                            </p:txEl>
                                          </p:spTgt>
                                        </p:tgtEl>
                                        <p:attrNameLst>
                                          <p:attrName>style.visibility</p:attrName>
                                        </p:attrNameLst>
                                      </p:cBhvr>
                                      <p:to>
                                        <p:strVal val="visible"/>
                                      </p:to>
                                    </p:set>
                                    <p:animEffect filter="fade" transition="in">
                                      <p:cBhvr>
                                        <p:cTn dur="1000"/>
                                        <p:tgtEl>
                                          <p:spTgt spid="4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8" st="8"/>
                                            </p:txEl>
                                          </p:spTgt>
                                        </p:tgtEl>
                                        <p:attrNameLst>
                                          <p:attrName>style.visibility</p:attrName>
                                        </p:attrNameLst>
                                      </p:cBhvr>
                                      <p:to>
                                        <p:strVal val="visible"/>
                                      </p:to>
                                    </p:set>
                                    <p:animEffect filter="fade" transition="in">
                                      <p:cBhvr>
                                        <p:cTn dur="1000"/>
                                        <p:tgtEl>
                                          <p:spTgt spid="49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9" st="9"/>
                                            </p:txEl>
                                          </p:spTgt>
                                        </p:tgtEl>
                                        <p:attrNameLst>
                                          <p:attrName>style.visibility</p:attrName>
                                        </p:attrNameLst>
                                      </p:cBhvr>
                                      <p:to>
                                        <p:strVal val="visible"/>
                                      </p:to>
                                    </p:set>
                                    <p:animEffect filter="fade" transition="in">
                                      <p:cBhvr>
                                        <p:cTn dur="1000"/>
                                        <p:tgtEl>
                                          <p:spTgt spid="49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10" st="10"/>
                                            </p:txEl>
                                          </p:spTgt>
                                        </p:tgtEl>
                                        <p:attrNameLst>
                                          <p:attrName>style.visibility</p:attrName>
                                        </p:attrNameLst>
                                      </p:cBhvr>
                                      <p:to>
                                        <p:strVal val="visible"/>
                                      </p:to>
                                    </p:set>
                                    <p:animEffect filter="fade" transition="in">
                                      <p:cBhvr>
                                        <p:cTn dur="1000"/>
                                        <p:tgtEl>
                                          <p:spTgt spid="49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Shape 500"/>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 Products Made From Oil</a:t>
            </a:r>
            <a:r>
              <a:rPr b="0" i="0" lang="en-US" sz="4400" u="none" cap="none" strike="noStrike">
                <a:solidFill>
                  <a:schemeClr val="dk2"/>
                </a:solidFill>
                <a:latin typeface="Arial"/>
                <a:ea typeface="Arial"/>
                <a:cs typeface="Arial"/>
                <a:sym typeface="Arial"/>
              </a:rPr>
              <a:t> </a:t>
            </a:r>
            <a:endParaRPr/>
          </a:p>
        </p:txBody>
      </p:sp>
      <p:sp>
        <p:nvSpPr>
          <p:cNvPr id="501" name="Shape 501"/>
          <p:cNvSpPr txBox="1"/>
          <p:nvPr>
            <p:ph idx="1" type="body"/>
          </p:nvPr>
        </p:nvSpPr>
        <p:spPr>
          <a:xfrm>
            <a:off x="468312" y="1484312"/>
            <a:ext cx="8064500" cy="51133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FF00"/>
              </a:buClr>
              <a:buSzPts val="2000"/>
              <a:buFont typeface="Arial"/>
              <a:buChar char="•"/>
            </a:pPr>
            <a:r>
              <a:rPr b="0" i="0" lang="en-US" sz="2000" u="none" cap="none" strike="noStrike">
                <a:solidFill>
                  <a:srgbClr val="FFFF00"/>
                </a:solidFill>
                <a:latin typeface="Arial"/>
                <a:ea typeface="Arial"/>
                <a:cs typeface="Arial"/>
                <a:sym typeface="Arial"/>
              </a:rPr>
              <a:t>Ink Toys Dolls Tires Tents ShoesGlue Skis Dyes Cameras Combs Dice Mops Purses Dresses Pajamas Pillows Candles Boats Crayons Caulking Balloons Curtains Milk jugs Putty Tool racks Slacks Yarn Roofing Luggage Fan belts Carpeting Lipstick  Aspirin  Dishwashing liquids Unbreakable dishes Car sound insulation Motorcycle helmets Refrigerator linings Electrician's tape Roller-skate wheels Permanent press clothes Soft contact lenses Food preservatives Transparent tape Disposable diapers Sports car bodies Electric blankets Car battery cases Synthetic rubber Vitamin capsules Rubbing alcohol Ice cube trays Insect repellent Roofing shingles Shower curtains Plywood adhesive Beach umbrellas Faucet washers Antihistamines Drinking cups Petroleum jelly Tennis rackets Wire insulation Ballpoint pens Artificial turf Artificial limbs Shaving cream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0" st="0"/>
                                            </p:txEl>
                                          </p:spTgt>
                                        </p:tgtEl>
                                        <p:attrNameLst>
                                          <p:attrName>style.visibility</p:attrName>
                                        </p:attrNameLst>
                                      </p:cBhvr>
                                      <p:to>
                                        <p:strVal val="visible"/>
                                      </p:to>
                                    </p:set>
                                    <p:animEffect filter="fade" transition="in">
                                      <p:cBhvr>
                                        <p:cTn dur="1000"/>
                                        <p:tgtEl>
                                          <p:spTgt spid="5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idx="1" type="body"/>
          </p:nvPr>
        </p:nvSpPr>
        <p:spPr>
          <a:xfrm>
            <a:off x="301625" y="692150"/>
            <a:ext cx="8540750" cy="54070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a:t>
            </a:r>
            <a:r>
              <a:rPr b="0" i="0" lang="en-US" sz="2400" u="none">
                <a:solidFill>
                  <a:srgbClr val="FFFF00"/>
                </a:solidFill>
                <a:latin typeface="Arial"/>
                <a:ea typeface="Arial"/>
                <a:cs typeface="Arial"/>
                <a:sym typeface="Arial"/>
              </a:rPr>
              <a:t>Paint brushes Telephones Insecticides Antiseptics Fishing lures Deodorant Linoleum Sweaters Paint rollers Floor wax Plastic wood Model cars Trash bags Soap dishes Hand lotion Clothesline Shampoo Panty hose Fishing rods Oil filters Anesthetics Upholstery TV cabinets Cassettes Salad bowls House paint Awnings Ammonia Safety glass Hair curlers VCR tapes Eyeglasses Movie film Ice chests Loudspeakers Ice buckets Credit cards Fertilizers Water pipes Toilet seats Fishing boots Life jackets Garden hose Golf balls Umbrellas Detergents Rubber cement Sun glasses Cold cream Bandages Hair coloring Nail polish Guitar strings False teethToothpaste Golf bags Toothbrushes Perfume Folding doors Shoe polish Shower doors Cortisone Heart valves LP records Hearing aids Vaporizers Wading pools Parachutes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xEl>
                                              <p:pRg end="0" st="0"/>
                                            </p:txEl>
                                          </p:spTgt>
                                        </p:tgtEl>
                                        <p:attrNameLst>
                                          <p:attrName>style.visibility</p:attrName>
                                        </p:attrNameLst>
                                      </p:cBhvr>
                                      <p:to>
                                        <p:strVal val="visible"/>
                                      </p:to>
                                    </p:set>
                                    <p:animEffect filter="fade" transition="in">
                                      <p:cBhvr>
                                        <p:cTn dur="1000"/>
                                        <p:tgtEl>
                                          <p:spTgt spid="50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Oil and The Environment</a:t>
            </a:r>
            <a:r>
              <a:rPr b="0" i="0" lang="en-US" sz="4400" u="none" cap="none" strike="noStrike">
                <a:solidFill>
                  <a:schemeClr val="dk2"/>
                </a:solidFill>
                <a:latin typeface="Arial"/>
                <a:ea typeface="Arial"/>
                <a:cs typeface="Arial"/>
                <a:sym typeface="Arial"/>
              </a:rPr>
              <a:t> </a:t>
            </a:r>
            <a:endParaRPr/>
          </a:p>
        </p:txBody>
      </p:sp>
      <p:sp>
        <p:nvSpPr>
          <p:cNvPr id="512" name="Shape 5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 Air</a:t>
            </a:r>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Water</a:t>
            </a:r>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Land</a:t>
            </a:r>
            <a:endParaRPr/>
          </a:p>
          <a:p>
            <a:pPr indent="-342900" lvl="0" marL="342900" marR="0" rtl="0" algn="l">
              <a:lnSpc>
                <a:spcPct val="100000"/>
              </a:lnSpc>
              <a:spcBef>
                <a:spcPts val="64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animEffect filter="fade" transition="in">
                                      <p:cBhvr>
                                        <p:cTn dur="1000"/>
                                        <p:tgtEl>
                                          <p:spTgt spid="5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1" st="1"/>
                                            </p:txEl>
                                          </p:spTgt>
                                        </p:tgtEl>
                                        <p:attrNameLst>
                                          <p:attrName>style.visibility</p:attrName>
                                        </p:attrNameLst>
                                      </p:cBhvr>
                                      <p:to>
                                        <p:strVal val="visible"/>
                                      </p:to>
                                    </p:set>
                                    <p:animEffect filter="fade" transition="in">
                                      <p:cBhvr>
                                        <p:cTn dur="1000"/>
                                        <p:tgtEl>
                                          <p:spTgt spid="5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2" st="2"/>
                                            </p:txEl>
                                          </p:spTgt>
                                        </p:tgtEl>
                                        <p:attrNameLst>
                                          <p:attrName>style.visibility</p:attrName>
                                        </p:attrNameLst>
                                      </p:cBhvr>
                                      <p:to>
                                        <p:strVal val="visible"/>
                                      </p:to>
                                    </p:set>
                                    <p:animEffect filter="fade" transition="in">
                                      <p:cBhvr>
                                        <p:cTn dur="1000"/>
                                        <p:tgtEl>
                                          <p:spTgt spid="5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3" st="3"/>
                                            </p:txEl>
                                          </p:spTgt>
                                        </p:tgtEl>
                                        <p:attrNameLst>
                                          <p:attrName>style.visibility</p:attrName>
                                        </p:attrNameLst>
                                      </p:cBhvr>
                                      <p:to>
                                        <p:strVal val="visible"/>
                                      </p:to>
                                    </p:set>
                                    <p:animEffect filter="fade" transition="in">
                                      <p:cBhvr>
                                        <p:cTn dur="1000"/>
                                        <p:tgtEl>
                                          <p:spTgt spid="51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Air</a:t>
            </a:r>
            <a:endParaRPr/>
          </a:p>
        </p:txBody>
      </p:sp>
      <p:sp>
        <p:nvSpPr>
          <p:cNvPr id="518" name="Shape 5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Preserving air quality around a refinery involves controlling the following emissions:</a:t>
            </a:r>
            <a:endParaRPr/>
          </a:p>
          <a:p>
            <a:pPr indent="-285750" lvl="1" marL="74295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sulphur oxides </a:t>
            </a:r>
            <a:endParaRPr/>
          </a:p>
          <a:p>
            <a:pPr indent="-285750" lvl="1" marL="74295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hydrocarbon vapours </a:t>
            </a:r>
            <a:endParaRPr/>
          </a:p>
          <a:p>
            <a:pPr indent="-285750" lvl="1" marL="74295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smoke </a:t>
            </a:r>
            <a:endParaRPr/>
          </a:p>
          <a:p>
            <a:pPr indent="-285750" lvl="1" marL="742950" marR="0" rtl="0" algn="l">
              <a:lnSpc>
                <a:spcPct val="100000"/>
              </a:lnSpc>
              <a:spcBef>
                <a:spcPts val="560"/>
              </a:spcBef>
              <a:spcAft>
                <a:spcPts val="0"/>
              </a:spcAft>
              <a:buClr>
                <a:srgbClr val="FFFF00"/>
              </a:buClr>
              <a:buSzPts val="2800"/>
              <a:buFont typeface="Arial"/>
              <a:buChar char="–"/>
            </a:pPr>
            <a:r>
              <a:rPr b="0" i="0" lang="en-US" sz="2800" u="none" cap="none" strike="noStrike">
                <a:solidFill>
                  <a:srgbClr val="FFFF00"/>
                </a:solidFill>
                <a:latin typeface="Arial"/>
                <a:ea typeface="Arial"/>
                <a:cs typeface="Arial"/>
                <a:sym typeface="Arial"/>
              </a:rPr>
              <a:t>smells </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rgbClr val="FFFF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0" st="0"/>
                                            </p:txEl>
                                          </p:spTgt>
                                        </p:tgtEl>
                                        <p:attrNameLst>
                                          <p:attrName>style.visibility</p:attrName>
                                        </p:attrNameLst>
                                      </p:cBhvr>
                                      <p:to>
                                        <p:strVal val="visible"/>
                                      </p:to>
                                    </p:set>
                                    <p:animEffect filter="fade" transition="in">
                                      <p:cBhvr>
                                        <p:cTn dur="1000"/>
                                        <p:tgtEl>
                                          <p:spTgt spid="5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1" st="1"/>
                                            </p:txEl>
                                          </p:spTgt>
                                        </p:tgtEl>
                                        <p:attrNameLst>
                                          <p:attrName>style.visibility</p:attrName>
                                        </p:attrNameLst>
                                      </p:cBhvr>
                                      <p:to>
                                        <p:strVal val="visible"/>
                                      </p:to>
                                    </p:set>
                                    <p:animEffect filter="fade" transition="in">
                                      <p:cBhvr>
                                        <p:cTn dur="1000"/>
                                        <p:tgtEl>
                                          <p:spTgt spid="5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2" st="2"/>
                                            </p:txEl>
                                          </p:spTgt>
                                        </p:tgtEl>
                                        <p:attrNameLst>
                                          <p:attrName>style.visibility</p:attrName>
                                        </p:attrNameLst>
                                      </p:cBhvr>
                                      <p:to>
                                        <p:strVal val="visible"/>
                                      </p:to>
                                    </p:set>
                                    <p:animEffect filter="fade" transition="in">
                                      <p:cBhvr>
                                        <p:cTn dur="1000"/>
                                        <p:tgtEl>
                                          <p:spTgt spid="5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3" st="3"/>
                                            </p:txEl>
                                          </p:spTgt>
                                        </p:tgtEl>
                                        <p:attrNameLst>
                                          <p:attrName>style.visibility</p:attrName>
                                        </p:attrNameLst>
                                      </p:cBhvr>
                                      <p:to>
                                        <p:strVal val="visible"/>
                                      </p:to>
                                    </p:set>
                                    <p:animEffect filter="fade" transition="in">
                                      <p:cBhvr>
                                        <p:cTn dur="1000"/>
                                        <p:tgtEl>
                                          <p:spTgt spid="5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4" st="4"/>
                                            </p:txEl>
                                          </p:spTgt>
                                        </p:tgtEl>
                                        <p:attrNameLst>
                                          <p:attrName>style.visibility</p:attrName>
                                        </p:attrNameLst>
                                      </p:cBhvr>
                                      <p:to>
                                        <p:strVal val="visible"/>
                                      </p:to>
                                    </p:set>
                                    <p:animEffect filter="fade" transition="in">
                                      <p:cBhvr>
                                        <p:cTn dur="1000"/>
                                        <p:tgtEl>
                                          <p:spTgt spid="5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5" st="5"/>
                                            </p:txEl>
                                          </p:spTgt>
                                        </p:tgtEl>
                                        <p:attrNameLst>
                                          <p:attrName>style.visibility</p:attrName>
                                        </p:attrNameLst>
                                      </p:cBhvr>
                                      <p:to>
                                        <p:strVal val="visible"/>
                                      </p:to>
                                    </p:set>
                                    <p:animEffect filter="fade" transition="in">
                                      <p:cBhvr>
                                        <p:cTn dur="1000"/>
                                        <p:tgtEl>
                                          <p:spTgt spid="51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Water</a:t>
            </a:r>
            <a:endParaRPr/>
          </a:p>
        </p:txBody>
      </p:sp>
      <p:sp>
        <p:nvSpPr>
          <p:cNvPr id="524" name="Shape 5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The majority of the water discharged from the refinery has been used for cooling the various process streams. The cooling water does not actually come into contact with the process material and so has very little contamination.</a:t>
            </a:r>
            <a:r>
              <a:rPr b="0" i="0" lang="en-US" sz="3200" u="none">
                <a:solidFill>
                  <a:schemeClr val="dk1"/>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animEffect filter="fade" transition="in">
                                      <p:cBhvr>
                                        <p:cTn dur="1000"/>
                                        <p:tgtEl>
                                          <p:spTgt spid="52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idx="1" type="body"/>
          </p:nvPr>
        </p:nvSpPr>
        <p:spPr>
          <a:xfrm>
            <a:off x="323850" y="1196975"/>
            <a:ext cx="8540750" cy="4498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Rainwater falling on the refinery site must be treated before discharge to ensure no oily material washed off process equipment leaves the refinery. </a:t>
            </a:r>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a:solidFill>
                  <a:srgbClr val="FFFF00"/>
                </a:solidFill>
                <a:latin typeface="Arial"/>
                <a:ea typeface="Arial"/>
                <a:cs typeface="Arial"/>
                <a:sym typeface="Arial"/>
              </a:rPr>
              <a:t>Process water has actually come into contact with the process streams and so can contain significant contamination.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0" st="0"/>
                                            </p:txEl>
                                          </p:spTgt>
                                        </p:tgtEl>
                                        <p:attrNameLst>
                                          <p:attrName>style.visibility</p:attrName>
                                        </p:attrNameLst>
                                      </p:cBhvr>
                                      <p:to>
                                        <p:strVal val="visible"/>
                                      </p:to>
                                    </p:set>
                                    <p:animEffect filter="fade" transition="in">
                                      <p:cBhvr>
                                        <p:cTn dur="1000"/>
                                        <p:tgtEl>
                                          <p:spTgt spid="5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1" st="1"/>
                                            </p:txEl>
                                          </p:spTgt>
                                        </p:tgtEl>
                                        <p:attrNameLst>
                                          <p:attrName>style.visibility</p:attrName>
                                        </p:attrNameLst>
                                      </p:cBhvr>
                                      <p:to>
                                        <p:strVal val="visible"/>
                                      </p:to>
                                    </p:set>
                                    <p:animEffect filter="fade" transition="in">
                                      <p:cBhvr>
                                        <p:cTn dur="1000"/>
                                        <p:tgtEl>
                                          <p:spTgt spid="52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Land</a:t>
            </a:r>
            <a:endParaRPr/>
          </a:p>
        </p:txBody>
      </p:sp>
      <p:sp>
        <p:nvSpPr>
          <p:cNvPr id="535" name="Shape 5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2800"/>
              <a:buFont typeface="Arial"/>
              <a:buChar char="•"/>
            </a:pPr>
            <a:r>
              <a:rPr b="0" i="0" lang="en-US" sz="2800" u="none">
                <a:solidFill>
                  <a:srgbClr val="FFFF00"/>
                </a:solidFill>
                <a:latin typeface="Arial"/>
                <a:ea typeface="Arial"/>
                <a:cs typeface="Arial"/>
                <a:sym typeface="Arial"/>
              </a:rPr>
              <a:t>The refinery safeguards the land environment by ensuring the appropriate disposal of all wastes.</a:t>
            </a:r>
            <a:endParaRPr/>
          </a:p>
          <a:p>
            <a:pPr indent="-342900" lvl="0" marL="342900" marR="0" rtl="0" algn="l">
              <a:lnSpc>
                <a:spcPct val="100000"/>
              </a:lnSpc>
              <a:spcBef>
                <a:spcPts val="560"/>
              </a:spcBef>
              <a:spcAft>
                <a:spcPts val="0"/>
              </a:spcAft>
              <a:buClr>
                <a:srgbClr val="FFFF00"/>
              </a:buClr>
              <a:buSzPts val="2800"/>
              <a:buFont typeface="Arial"/>
              <a:buChar char="•"/>
            </a:pPr>
            <a:r>
              <a:rPr b="0" i="0" lang="en-US" sz="2800" u="none">
                <a:solidFill>
                  <a:srgbClr val="FFFF00"/>
                </a:solidFill>
                <a:latin typeface="Arial"/>
                <a:ea typeface="Arial"/>
                <a:cs typeface="Arial"/>
                <a:sym typeface="Arial"/>
              </a:rPr>
              <a:t>Within the refinery, all hydrocarbon wastes are recycled through the refinery slops system. This system consists of a network of collection pipes and a series of dewatering tanks. The recovered hydrocarbon is reprocessed through the distillation units.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0" st="0"/>
                                            </p:txEl>
                                          </p:spTgt>
                                        </p:tgtEl>
                                        <p:attrNameLst>
                                          <p:attrName>style.visibility</p:attrName>
                                        </p:attrNameLst>
                                      </p:cBhvr>
                                      <p:to>
                                        <p:strVal val="visible"/>
                                      </p:to>
                                    </p:set>
                                    <p:animEffect filter="fade" transition="in">
                                      <p:cBhvr>
                                        <p:cTn dur="1000"/>
                                        <p:tgtEl>
                                          <p:spTgt spid="5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1" st="1"/>
                                            </p:txEl>
                                          </p:spTgt>
                                        </p:tgtEl>
                                        <p:attrNameLst>
                                          <p:attrName>style.visibility</p:attrName>
                                        </p:attrNameLst>
                                      </p:cBhvr>
                                      <p:to>
                                        <p:strVal val="visible"/>
                                      </p:to>
                                    </p:set>
                                    <p:animEffect filter="fade" transition="in">
                                      <p:cBhvr>
                                        <p:cTn dur="1000"/>
                                        <p:tgtEl>
                                          <p:spTgt spid="53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ph idx="1" type="subTitle"/>
          </p:nvPr>
        </p:nvSpPr>
        <p:spPr>
          <a:xfrm>
            <a:off x="457200" y="152400"/>
            <a:ext cx="8305800" cy="640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ctr">
              <a:spcBef>
                <a:spcPts val="880"/>
              </a:spcBef>
              <a:spcAft>
                <a:spcPts val="0"/>
              </a:spcAft>
              <a:buClr>
                <a:schemeClr val="dk1"/>
              </a:buClr>
              <a:buSzPts val="4400"/>
              <a:buFont typeface="Arial"/>
              <a:buNone/>
            </a:pPr>
            <a:r>
              <a:rPr b="1" i="0" lang="en-US" sz="4400" u="none" cap="none" strike="noStrike">
                <a:solidFill>
                  <a:schemeClr val="dk1"/>
                </a:solidFill>
                <a:latin typeface="Times New Roman"/>
                <a:ea typeface="Times New Roman"/>
                <a:cs typeface="Times New Roman"/>
                <a:sym typeface="Times New Roman"/>
              </a:rPr>
              <a:t>FUELS</a:t>
            </a:r>
            <a:endParaRPr/>
          </a:p>
          <a:p>
            <a:pPr indent="0" lvl="0" marL="0" marR="0" rtl="0" algn="ctr">
              <a:spcBef>
                <a:spcPts val="880"/>
              </a:spcBef>
              <a:spcAft>
                <a:spcPts val="0"/>
              </a:spcAft>
              <a:buClr>
                <a:schemeClr val="dk1"/>
              </a:buClr>
              <a:buSzPts val="4400"/>
              <a:buFont typeface="Arial"/>
              <a:buNone/>
            </a:pPr>
            <a:r>
              <a:rPr b="1" i="0" lang="en-US" sz="4400" u="none" cap="none" strike="noStrike">
                <a:solidFill>
                  <a:schemeClr val="dk1"/>
                </a:solidFill>
                <a:latin typeface="Times New Roman"/>
                <a:ea typeface="Times New Roman"/>
                <a:cs typeface="Times New Roman"/>
                <a:sym typeface="Times New Roman"/>
              </a:rPr>
              <a:t>PART-II</a:t>
            </a:r>
            <a:endParaRPr/>
          </a:p>
          <a:p>
            <a:pPr indent="0" lvl="0" marL="0" marR="0" rtl="0" algn="ctr">
              <a:spcBef>
                <a:spcPts val="880"/>
              </a:spcBef>
              <a:spcAft>
                <a:spcPts val="0"/>
              </a:spcAft>
              <a:buClr>
                <a:srgbClr val="888888"/>
              </a:buClr>
              <a:buSzPts val="4400"/>
              <a:buFont typeface="Arial"/>
              <a:buNone/>
            </a:pPr>
            <a:r>
              <a:t/>
            </a:r>
            <a:endParaRPr b="1" i="0" sz="4400" u="none" cap="none" strike="noStrike">
              <a:solidFill>
                <a:schemeClr val="dk1"/>
              </a:solidFill>
              <a:latin typeface="Times New Roman"/>
              <a:ea typeface="Times New Roman"/>
              <a:cs typeface="Times New Roman"/>
              <a:sym typeface="Times New Roman"/>
            </a:endParaRPr>
          </a:p>
          <a:p>
            <a:pPr indent="-233362" lvl="0" marL="4630737"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Comparison of solid, liquid &amp; gaseous fuels</a:t>
            </a:r>
            <a:endParaRPr/>
          </a:p>
          <a:p>
            <a:pPr indent="-233362" lvl="0" marL="4630737"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Knocking</a:t>
            </a:r>
            <a:endParaRPr/>
          </a:p>
          <a:p>
            <a:pPr indent="-233362" lvl="0" marL="4630737"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Octane number</a:t>
            </a:r>
            <a:endParaRPr/>
          </a:p>
          <a:p>
            <a:pPr indent="-233362" lvl="0" marL="4630737"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Cetane number</a:t>
            </a:r>
            <a:endParaRPr/>
          </a:p>
          <a:p>
            <a:pPr indent="-233362" lvl="0" marL="4630737"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Synthetic petrol</a:t>
            </a:r>
            <a:endParaRPr/>
          </a:p>
          <a:p>
            <a:pPr indent="0" lvl="0" marL="0" marR="0" rtl="0" algn="r">
              <a:spcBef>
                <a:spcPts val="880"/>
              </a:spcBef>
              <a:spcAft>
                <a:spcPts val="0"/>
              </a:spcAft>
              <a:buClr>
                <a:srgbClr val="888888"/>
              </a:buClr>
              <a:buSzPts val="4400"/>
              <a:buFont typeface="Arial"/>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spcBef>
                <a:spcPts val="880"/>
              </a:spcBef>
              <a:spcAft>
                <a:spcPts val="0"/>
              </a:spcAft>
              <a:buClr>
                <a:srgbClr val="888888"/>
              </a:buClr>
              <a:buSzPts val="4400"/>
              <a:buFont typeface="Arial"/>
              <a:buNone/>
            </a:pPr>
            <a:r>
              <a:t/>
            </a:r>
            <a:endParaRPr b="1" i="0" sz="4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ctrTitle"/>
          </p:nvPr>
        </p:nvSpPr>
        <p:spPr>
          <a:xfrm>
            <a:off x="0" y="0"/>
            <a:ext cx="8839200" cy="655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0"/>
              <a:buFont typeface="Algerian"/>
              <a:buNone/>
            </a:pPr>
            <a:r>
              <a:rPr b="1" i="0" lang="en-US" sz="4000" u="none" cap="none" strike="noStrike">
                <a:solidFill>
                  <a:schemeClr val="dk1"/>
                </a:solidFill>
                <a:latin typeface="Algerian"/>
                <a:ea typeface="Algerian"/>
                <a:cs typeface="Algerian"/>
                <a:sym typeface="Algerian"/>
              </a:rPr>
              <a:t>Comparison between solid, liquid and gaseous fuels</a:t>
            </a:r>
            <a:br>
              <a:rPr b="1" i="0" lang="en-US" sz="4000" u="none" cap="none" strike="noStrike">
                <a:solidFill>
                  <a:schemeClr val="dk1"/>
                </a:solidFill>
                <a:latin typeface="Algerian"/>
                <a:ea typeface="Algerian"/>
                <a:cs typeface="Algerian"/>
                <a:sym typeface="Algerian"/>
              </a:rPr>
            </a:br>
            <a:br>
              <a:rPr b="0" i="0" lang="en-US" sz="4400" u="none" cap="none" strike="noStrike">
                <a:solidFill>
                  <a:schemeClr val="dk1"/>
                </a:solidFill>
                <a:latin typeface="Calibri"/>
                <a:ea typeface="Calibri"/>
                <a:cs typeface="Calibri"/>
                <a:sym typeface="Calibri"/>
              </a:rPr>
            </a:br>
            <a:br>
              <a:rPr b="0" i="0" lang="en-US" sz="4400" u="none" cap="none" strike="noStrike">
                <a:solidFill>
                  <a:schemeClr val="dk1"/>
                </a:solidFill>
                <a:latin typeface="Calibri"/>
                <a:ea typeface="Calibri"/>
                <a:cs typeface="Calibri"/>
                <a:sym typeface="Calibri"/>
              </a:rPr>
            </a:br>
            <a:br>
              <a:rPr b="0" i="0" lang="en-US" sz="4400" u="none" cap="none" strike="noStrike">
                <a:solidFill>
                  <a:schemeClr val="dk1"/>
                </a:solidFill>
                <a:latin typeface="Calibri"/>
                <a:ea typeface="Calibri"/>
                <a:cs typeface="Calibri"/>
                <a:sym typeface="Calibri"/>
              </a:rPr>
            </a:br>
            <a:br>
              <a:rPr b="0" i="0" lang="en-US" sz="4400" u="none" cap="none" strike="noStrike">
                <a:solidFill>
                  <a:schemeClr val="dk1"/>
                </a:solidFill>
                <a:latin typeface="Calibri"/>
                <a:ea typeface="Calibri"/>
                <a:cs typeface="Calibri"/>
                <a:sym typeface="Calibri"/>
              </a:rPr>
            </a:br>
            <a:br>
              <a:rPr b="0" i="0" lang="en-US" sz="4400" u="none" cap="none" strike="noStrike">
                <a:solidFill>
                  <a:schemeClr val="dk1"/>
                </a:solidFill>
                <a:latin typeface="Calibri"/>
                <a:ea typeface="Calibri"/>
                <a:cs typeface="Calibri"/>
                <a:sym typeface="Calibri"/>
              </a:rPr>
            </a:br>
            <a:endParaRPr b="0" i="0" sz="4400" u="none" cap="none" strike="noStrike">
              <a:solidFill>
                <a:schemeClr val="dk1"/>
              </a:solidFill>
              <a:latin typeface="Calibri"/>
              <a:ea typeface="Calibri"/>
              <a:cs typeface="Calibri"/>
              <a:sym typeface="Calibri"/>
            </a:endParaRPr>
          </a:p>
        </p:txBody>
      </p:sp>
      <p:graphicFrame>
        <p:nvGraphicFramePr>
          <p:cNvPr id="546" name="Shape 546"/>
          <p:cNvGraphicFramePr/>
          <p:nvPr/>
        </p:nvGraphicFramePr>
        <p:xfrm>
          <a:off x="0" y="2590800"/>
          <a:ext cx="3000000" cy="3000000"/>
        </p:xfrm>
        <a:graphic>
          <a:graphicData uri="http://schemas.openxmlformats.org/drawingml/2006/table">
            <a:tbl>
              <a:tblPr bandRow="1" firstRow="1">
                <a:noFill/>
                <a:tableStyleId>{769578B9-88BF-4BAB-865D-C606E7894FB3}</a:tableStyleId>
              </a:tblPr>
              <a:tblGrid>
                <a:gridCol w="2286000"/>
                <a:gridCol w="2286000"/>
                <a:gridCol w="2286000"/>
                <a:gridCol w="2286000"/>
              </a:tblGrid>
              <a:tr h="424850">
                <a:tc>
                  <a:txBody>
                    <a:bodyPr>
                      <a:noAutofit/>
                    </a:bodyPr>
                    <a:lstStyle/>
                    <a:p>
                      <a:pPr indent="0" lvl="0" marL="0" marR="0" rtl="0" algn="l">
                        <a:spcBef>
                          <a:spcPts val="0"/>
                        </a:spcBef>
                        <a:spcAft>
                          <a:spcPts val="0"/>
                        </a:spcAft>
                        <a:buNone/>
                      </a:pPr>
                      <a:r>
                        <a:rPr lang="en-US" sz="2400" u="none" cap="none" strike="noStrike"/>
                        <a:t>Properties</a:t>
                      </a:r>
                      <a:endParaRPr sz="2400"/>
                    </a:p>
                  </a:txBody>
                  <a:tcPr marT="45725" marB="45725" marR="91450" marL="91450"/>
                </a:tc>
                <a:tc>
                  <a:txBody>
                    <a:bodyPr>
                      <a:noAutofit/>
                    </a:bodyPr>
                    <a:lstStyle/>
                    <a:p>
                      <a:pPr indent="0" lvl="0" marL="0" marR="0" rtl="0" algn="l">
                        <a:spcBef>
                          <a:spcPts val="0"/>
                        </a:spcBef>
                        <a:spcAft>
                          <a:spcPts val="0"/>
                        </a:spcAft>
                        <a:buNone/>
                      </a:pPr>
                      <a:r>
                        <a:rPr lang="en-US" sz="2400"/>
                        <a:t>Solid fuels</a:t>
                      </a:r>
                      <a:endParaRPr sz="2400"/>
                    </a:p>
                  </a:txBody>
                  <a:tcPr marT="45725" marB="45725" marR="91450" marL="91450"/>
                </a:tc>
                <a:tc>
                  <a:txBody>
                    <a:bodyPr>
                      <a:noAutofit/>
                    </a:bodyPr>
                    <a:lstStyle/>
                    <a:p>
                      <a:pPr indent="0" lvl="0" marL="0" marR="0" rtl="0" algn="l">
                        <a:spcBef>
                          <a:spcPts val="0"/>
                        </a:spcBef>
                        <a:spcAft>
                          <a:spcPts val="0"/>
                        </a:spcAft>
                        <a:buNone/>
                      </a:pPr>
                      <a:r>
                        <a:rPr lang="en-US" sz="2400"/>
                        <a:t>Liquid</a:t>
                      </a:r>
                      <a:r>
                        <a:rPr lang="en-US" sz="2400"/>
                        <a:t> fuels</a:t>
                      </a:r>
                      <a:endParaRPr sz="2400"/>
                    </a:p>
                  </a:txBody>
                  <a:tcPr marT="45725" marB="45725" marR="91450" marL="91450"/>
                </a:tc>
                <a:tc>
                  <a:txBody>
                    <a:bodyPr>
                      <a:noAutofit/>
                    </a:bodyPr>
                    <a:lstStyle/>
                    <a:p>
                      <a:pPr indent="0" lvl="0" marL="0" marR="0" rtl="0" algn="l">
                        <a:spcBef>
                          <a:spcPts val="0"/>
                        </a:spcBef>
                        <a:spcAft>
                          <a:spcPts val="0"/>
                        </a:spcAft>
                        <a:buNone/>
                      </a:pPr>
                      <a:r>
                        <a:rPr lang="en-US" sz="2400"/>
                        <a:t>Gaseous fuels</a:t>
                      </a:r>
                      <a:endParaRPr sz="2400"/>
                    </a:p>
                  </a:txBody>
                  <a:tcPr marT="45725" marB="45725" marR="91450" marL="91450"/>
                </a:tc>
              </a:tr>
              <a:tr h="733275">
                <a:tc>
                  <a:txBody>
                    <a:bodyPr>
                      <a:noAutofit/>
                    </a:bodyPr>
                    <a:lstStyle/>
                    <a:p>
                      <a:pPr indent="0" lvl="0" marL="0" marR="0" rtl="0" algn="l">
                        <a:spcBef>
                          <a:spcPts val="0"/>
                        </a:spcBef>
                        <a:spcAft>
                          <a:spcPts val="0"/>
                        </a:spcAft>
                        <a:buNone/>
                      </a:pPr>
                      <a:r>
                        <a:rPr lang="en-US" sz="2400"/>
                        <a:t>Price </a:t>
                      </a:r>
                      <a:endParaRPr sz="2400"/>
                    </a:p>
                  </a:txBody>
                  <a:tcPr marT="45725" marB="45725" marR="91450" marL="91450"/>
                </a:tc>
                <a:tc>
                  <a:txBody>
                    <a:bodyPr>
                      <a:noAutofit/>
                    </a:bodyPr>
                    <a:lstStyle/>
                    <a:p>
                      <a:pPr indent="0" lvl="0" marL="0" marR="0" rtl="0" algn="l">
                        <a:spcBef>
                          <a:spcPts val="0"/>
                        </a:spcBef>
                        <a:spcAft>
                          <a:spcPts val="0"/>
                        </a:spcAft>
                        <a:buNone/>
                      </a:pPr>
                      <a:r>
                        <a:rPr lang="en-US" sz="2400"/>
                        <a:t>Cheap and easily available</a:t>
                      </a:r>
                      <a:endParaRPr sz="2400"/>
                    </a:p>
                  </a:txBody>
                  <a:tcPr marT="45725" marB="45725" marR="91450" marL="91450"/>
                </a:tc>
                <a:tc>
                  <a:txBody>
                    <a:bodyPr>
                      <a:noAutofit/>
                    </a:bodyPr>
                    <a:lstStyle/>
                    <a:p>
                      <a:pPr indent="0" lvl="0" marL="0" marR="0" rtl="0" algn="l">
                        <a:spcBef>
                          <a:spcPts val="0"/>
                        </a:spcBef>
                        <a:spcAft>
                          <a:spcPts val="0"/>
                        </a:spcAft>
                        <a:buNone/>
                      </a:pPr>
                      <a:r>
                        <a:rPr lang="en-US" sz="2400"/>
                        <a:t>Costly</a:t>
                      </a:r>
                      <a:endParaRPr sz="2400"/>
                    </a:p>
                  </a:txBody>
                  <a:tcPr marT="45725" marB="45725" marR="91450" marL="91450"/>
                </a:tc>
                <a:tc>
                  <a:txBody>
                    <a:bodyPr>
                      <a:noAutofit/>
                    </a:bodyPr>
                    <a:lstStyle/>
                    <a:p>
                      <a:pPr indent="0" lvl="0" marL="0" marR="0" rtl="0" algn="l">
                        <a:spcBef>
                          <a:spcPts val="0"/>
                        </a:spcBef>
                        <a:spcAft>
                          <a:spcPts val="0"/>
                        </a:spcAft>
                        <a:buNone/>
                      </a:pPr>
                      <a:r>
                        <a:rPr lang="en-US" sz="2400"/>
                        <a:t>Costly except natural gas</a:t>
                      </a:r>
                      <a:endParaRPr sz="2400"/>
                    </a:p>
                  </a:txBody>
                  <a:tcPr marT="45725" marB="45725" marR="91450" marL="91450"/>
                </a:tc>
              </a:tr>
              <a:tr h="2259400">
                <a:tc>
                  <a:txBody>
                    <a:bodyPr>
                      <a:noAutofit/>
                    </a:bodyPr>
                    <a:lstStyle/>
                    <a:p>
                      <a:pPr indent="0" lvl="0" marL="0" marR="0" rtl="0" algn="l">
                        <a:spcBef>
                          <a:spcPts val="0"/>
                        </a:spcBef>
                        <a:spcAft>
                          <a:spcPts val="0"/>
                        </a:spcAft>
                        <a:buNone/>
                      </a:pPr>
                      <a:r>
                        <a:rPr lang="en-US" sz="2400"/>
                        <a:t>Transport and storage</a:t>
                      </a:r>
                      <a:endParaRPr sz="2400"/>
                    </a:p>
                  </a:txBody>
                  <a:tcPr marT="45725" marB="45725" marR="91450" marL="91450"/>
                </a:tc>
                <a:tc>
                  <a:txBody>
                    <a:bodyPr>
                      <a:noAutofit/>
                    </a:bodyPr>
                    <a:lstStyle/>
                    <a:p>
                      <a:pPr indent="0" lvl="0" marL="0" marR="0" rtl="0" algn="l">
                        <a:spcBef>
                          <a:spcPts val="0"/>
                        </a:spcBef>
                        <a:spcAft>
                          <a:spcPts val="0"/>
                        </a:spcAft>
                        <a:buNone/>
                      </a:pPr>
                      <a:r>
                        <a:rPr lang="en-US" sz="2400"/>
                        <a:t>easy</a:t>
                      </a:r>
                      <a:endParaRPr sz="2400"/>
                    </a:p>
                  </a:txBody>
                  <a:tcPr marT="45725" marB="45725" marR="91450" marL="91450"/>
                </a:tc>
                <a:tc>
                  <a:txBody>
                    <a:bodyPr>
                      <a:noAutofit/>
                    </a:bodyPr>
                    <a:lstStyle/>
                    <a:p>
                      <a:pPr indent="0" lvl="0" marL="0" marR="0" rtl="0" algn="l">
                        <a:spcBef>
                          <a:spcPts val="0"/>
                        </a:spcBef>
                        <a:spcAft>
                          <a:spcPts val="0"/>
                        </a:spcAft>
                        <a:buNone/>
                      </a:pPr>
                      <a:r>
                        <a:rPr lang="en-US" sz="2400"/>
                        <a:t>Transported easily though pipelines but must be stored in closed containers carefully</a:t>
                      </a:r>
                      <a:endParaRPr sz="2400"/>
                    </a:p>
                  </a:txBody>
                  <a:tcPr marT="45725" marB="45725" marR="91450" marL="91450"/>
                </a:tc>
                <a:tc>
                  <a:txBody>
                    <a:bodyPr>
                      <a:noAutofit/>
                    </a:bodyPr>
                    <a:lstStyle/>
                    <a:p>
                      <a:pPr indent="0" lvl="0" marL="0" marR="0" rtl="0" algn="l">
                        <a:spcBef>
                          <a:spcPts val="0"/>
                        </a:spcBef>
                        <a:spcAft>
                          <a:spcPts val="0"/>
                        </a:spcAft>
                        <a:buNone/>
                      </a:pPr>
                      <a:r>
                        <a:rPr lang="en-US" sz="2400"/>
                        <a:t>Transported through pipelines and are stored</a:t>
                      </a:r>
                      <a:r>
                        <a:rPr lang="en-US" sz="2400"/>
                        <a:t> in leak proof tanks</a:t>
                      </a:r>
                      <a:endParaRPr sz="24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Arial"/>
              <a:buNone/>
            </a:pPr>
            <a:r>
              <a:rPr b="0" i="0" lang="en-US" sz="4000" u="none" cap="none" strike="noStrike">
                <a:solidFill>
                  <a:srgbClr val="FFFF00"/>
                </a:solidFill>
                <a:latin typeface="Arial"/>
                <a:ea typeface="Arial"/>
                <a:cs typeface="Arial"/>
                <a:sym typeface="Arial"/>
              </a:rPr>
              <a:t>	Petroleum Hydrocarbon Structures</a:t>
            </a:r>
            <a:r>
              <a:rPr b="0" i="0" lang="en-US" sz="4000" u="none" cap="none" strike="noStrike">
                <a:solidFill>
                  <a:schemeClr val="dk2"/>
                </a:solidFill>
                <a:latin typeface="Arial"/>
                <a:ea typeface="Arial"/>
                <a:cs typeface="Arial"/>
                <a:sym typeface="Arial"/>
              </a:rPr>
              <a:t> </a:t>
            </a:r>
            <a:endParaRPr/>
          </a:p>
        </p:txBody>
      </p:sp>
      <p:sp>
        <p:nvSpPr>
          <p:cNvPr id="232" name="Shape 2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rgbClr val="FFFF00"/>
              </a:solidFill>
              <a:latin typeface="Arial"/>
              <a:ea typeface="Arial"/>
              <a:cs typeface="Arial"/>
              <a:sym typeface="Arial"/>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Paraffins</a:t>
            </a:r>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Hydrocarbons</a:t>
            </a:r>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Naphthenes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graphicFrame>
        <p:nvGraphicFramePr>
          <p:cNvPr id="552" name="Shape 552"/>
          <p:cNvGraphicFramePr/>
          <p:nvPr/>
        </p:nvGraphicFramePr>
        <p:xfrm>
          <a:off x="0" y="152400"/>
          <a:ext cx="3000000" cy="3000000"/>
        </p:xfrm>
        <a:graphic>
          <a:graphicData uri="http://schemas.openxmlformats.org/drawingml/2006/table">
            <a:tbl>
              <a:tblPr bandRow="1" firstRow="1">
                <a:noFill/>
                <a:tableStyleId>{769578B9-88BF-4BAB-865D-C606E7894FB3}</a:tableStyleId>
              </a:tblPr>
              <a:tblGrid>
                <a:gridCol w="2286000"/>
                <a:gridCol w="2286000"/>
                <a:gridCol w="2286000"/>
                <a:gridCol w="2286000"/>
              </a:tblGrid>
              <a:tr h="1371600">
                <a:tc>
                  <a:txBody>
                    <a:bodyPr>
                      <a:noAutofit/>
                    </a:bodyPr>
                    <a:lstStyle/>
                    <a:p>
                      <a:pPr indent="0" lvl="0" marL="0" marR="0" rtl="0" algn="l">
                        <a:spcBef>
                          <a:spcPts val="0"/>
                        </a:spcBef>
                        <a:spcAft>
                          <a:spcPts val="0"/>
                        </a:spcAft>
                        <a:buNone/>
                      </a:pPr>
                      <a:r>
                        <a:rPr lang="en-US" sz="2400"/>
                        <a:t>Combustion</a:t>
                      </a:r>
                      <a:endParaRPr sz="2400"/>
                    </a:p>
                  </a:txBody>
                  <a:tcPr marT="45725" marB="45725" marR="91450" marL="91450"/>
                </a:tc>
                <a:tc>
                  <a:txBody>
                    <a:bodyPr>
                      <a:noAutofit/>
                    </a:bodyPr>
                    <a:lstStyle/>
                    <a:p>
                      <a:pPr indent="0" lvl="0" marL="0" marR="0" rtl="0" algn="l">
                        <a:spcBef>
                          <a:spcPts val="0"/>
                        </a:spcBef>
                        <a:spcAft>
                          <a:spcPts val="0"/>
                        </a:spcAft>
                        <a:buNone/>
                      </a:pPr>
                      <a:r>
                        <a:rPr lang="en-US" sz="2400"/>
                        <a:t>slow</a:t>
                      </a:r>
                      <a:endParaRPr sz="2400"/>
                    </a:p>
                  </a:txBody>
                  <a:tcPr marT="45725" marB="45725" marR="91450" marL="91450"/>
                </a:tc>
                <a:tc>
                  <a:txBody>
                    <a:bodyPr>
                      <a:noAutofit/>
                    </a:bodyPr>
                    <a:lstStyle/>
                    <a:p>
                      <a:pPr indent="0" lvl="0" marL="0" marR="0" rtl="0" algn="l">
                        <a:spcBef>
                          <a:spcPts val="0"/>
                        </a:spcBef>
                        <a:spcAft>
                          <a:spcPts val="0"/>
                        </a:spcAft>
                        <a:buNone/>
                      </a:pPr>
                      <a:r>
                        <a:rPr lang="en-US" sz="2400"/>
                        <a:t>quick</a:t>
                      </a:r>
                      <a:endParaRPr sz="2400"/>
                    </a:p>
                  </a:txBody>
                  <a:tcPr marT="45725" marB="45725" marR="91450" marL="91450"/>
                </a:tc>
                <a:tc>
                  <a:txBody>
                    <a:bodyPr>
                      <a:noAutofit/>
                    </a:bodyPr>
                    <a:lstStyle/>
                    <a:p>
                      <a:pPr indent="0" lvl="0" marL="0" marR="0" rtl="0" algn="l">
                        <a:spcBef>
                          <a:spcPts val="0"/>
                        </a:spcBef>
                        <a:spcAft>
                          <a:spcPts val="0"/>
                        </a:spcAft>
                        <a:buNone/>
                      </a:pPr>
                      <a:r>
                        <a:rPr lang="en-US" sz="2400"/>
                        <a:t>Very fast</a:t>
                      </a:r>
                      <a:endParaRPr sz="2400"/>
                    </a:p>
                  </a:txBody>
                  <a:tcPr marT="45725" marB="45725" marR="91450" marL="91450"/>
                </a:tc>
              </a:tr>
              <a:tr h="1524000">
                <a:tc>
                  <a:txBody>
                    <a:bodyPr>
                      <a:noAutofit/>
                    </a:bodyPr>
                    <a:lstStyle/>
                    <a:p>
                      <a:pPr indent="0" lvl="0" marL="0" marR="0" rtl="0" algn="l">
                        <a:spcBef>
                          <a:spcPts val="0"/>
                        </a:spcBef>
                        <a:spcAft>
                          <a:spcPts val="0"/>
                        </a:spcAft>
                        <a:buNone/>
                      </a:pPr>
                      <a:r>
                        <a:rPr lang="en-US" sz="2400"/>
                        <a:t>Fire hazards</a:t>
                      </a:r>
                      <a:endParaRPr sz="2400"/>
                    </a:p>
                  </a:txBody>
                  <a:tcPr marT="45725" marB="45725" marR="91450" marL="91450"/>
                </a:tc>
                <a:tc>
                  <a:txBody>
                    <a:bodyPr>
                      <a:noAutofit/>
                    </a:bodyPr>
                    <a:lstStyle/>
                    <a:p>
                      <a:pPr indent="0" lvl="0" marL="0" marR="0" rtl="0" algn="l">
                        <a:spcBef>
                          <a:spcPts val="0"/>
                        </a:spcBef>
                        <a:spcAft>
                          <a:spcPts val="0"/>
                        </a:spcAft>
                        <a:buNone/>
                      </a:pPr>
                      <a:r>
                        <a:rPr lang="en-US" sz="2400"/>
                        <a:t>Less risk</a:t>
                      </a:r>
                      <a:endParaRPr sz="2400"/>
                    </a:p>
                  </a:txBody>
                  <a:tcPr marT="45725" marB="45725" marR="91450" marL="91450"/>
                </a:tc>
                <a:tc>
                  <a:txBody>
                    <a:bodyPr>
                      <a:noAutofit/>
                    </a:bodyPr>
                    <a:lstStyle/>
                    <a:p>
                      <a:pPr indent="0" lvl="0" marL="0" marR="0" rtl="0" algn="l">
                        <a:spcBef>
                          <a:spcPts val="0"/>
                        </a:spcBef>
                        <a:spcAft>
                          <a:spcPts val="0"/>
                        </a:spcAft>
                        <a:buNone/>
                      </a:pPr>
                      <a:r>
                        <a:rPr lang="en-US" sz="2400"/>
                        <a:t>Greater risk</a:t>
                      </a:r>
                      <a:endParaRPr sz="2400"/>
                    </a:p>
                  </a:txBody>
                  <a:tcPr marT="45725" marB="45725" marR="91450" marL="91450"/>
                </a:tc>
                <a:tc>
                  <a:txBody>
                    <a:bodyPr>
                      <a:noAutofit/>
                    </a:bodyPr>
                    <a:lstStyle/>
                    <a:p>
                      <a:pPr indent="0" lvl="0" marL="0" marR="0" rtl="0" algn="l">
                        <a:spcBef>
                          <a:spcPts val="0"/>
                        </a:spcBef>
                        <a:spcAft>
                          <a:spcPts val="0"/>
                        </a:spcAft>
                        <a:buNone/>
                      </a:pPr>
                      <a:r>
                        <a:rPr lang="en-US" sz="2400"/>
                        <a:t>Even greater than liquid fuels</a:t>
                      </a:r>
                      <a:endParaRPr sz="2400"/>
                    </a:p>
                  </a:txBody>
                  <a:tcPr marT="45725" marB="45725" marR="91450" marL="91450"/>
                </a:tc>
              </a:tr>
              <a:tr h="2438400">
                <a:tc>
                  <a:txBody>
                    <a:bodyPr>
                      <a:noAutofit/>
                    </a:bodyPr>
                    <a:lstStyle/>
                    <a:p>
                      <a:pPr indent="0" lvl="0" marL="0" marR="0" rtl="0" algn="l">
                        <a:spcBef>
                          <a:spcPts val="0"/>
                        </a:spcBef>
                        <a:spcAft>
                          <a:spcPts val="0"/>
                        </a:spcAft>
                        <a:buNone/>
                      </a:pPr>
                      <a:r>
                        <a:rPr lang="en-US" sz="2400"/>
                        <a:t>Smoke and ash</a:t>
                      </a:r>
                      <a:endParaRPr sz="2400"/>
                    </a:p>
                  </a:txBody>
                  <a:tcPr marT="45725" marB="45725" marR="91450" marL="91450"/>
                </a:tc>
                <a:tc>
                  <a:txBody>
                    <a:bodyPr>
                      <a:noAutofit/>
                    </a:bodyPr>
                    <a:lstStyle/>
                    <a:p>
                      <a:pPr indent="0" lvl="0" marL="0" marR="0" rtl="0" algn="l">
                        <a:spcBef>
                          <a:spcPts val="0"/>
                        </a:spcBef>
                        <a:spcAft>
                          <a:spcPts val="0"/>
                        </a:spcAft>
                        <a:buNone/>
                      </a:pPr>
                      <a:r>
                        <a:rPr lang="en-US" sz="2400"/>
                        <a:t>Always</a:t>
                      </a:r>
                      <a:r>
                        <a:rPr lang="en-US" sz="2400"/>
                        <a:t> produced and reduces calorific value</a:t>
                      </a:r>
                      <a:endParaRPr sz="2400"/>
                    </a:p>
                  </a:txBody>
                  <a:tcPr marT="45725" marB="45725" marR="91450" marL="91450"/>
                </a:tc>
                <a:tc>
                  <a:txBody>
                    <a:bodyPr>
                      <a:noAutofit/>
                    </a:bodyPr>
                    <a:lstStyle/>
                    <a:p>
                      <a:pPr indent="0" lvl="0" marL="0" marR="0" rtl="0" algn="l">
                        <a:spcBef>
                          <a:spcPts val="0"/>
                        </a:spcBef>
                        <a:spcAft>
                          <a:spcPts val="0"/>
                        </a:spcAft>
                        <a:buNone/>
                      </a:pPr>
                      <a:r>
                        <a:rPr lang="en-US" sz="2400"/>
                        <a:t>Ash is not produced but smoke is produced</a:t>
                      </a:r>
                      <a:endParaRPr sz="2400"/>
                    </a:p>
                  </a:txBody>
                  <a:tcPr marT="45725" marB="45725" marR="91450" marL="91450"/>
                </a:tc>
                <a:tc>
                  <a:txBody>
                    <a:bodyPr>
                      <a:noAutofit/>
                    </a:bodyPr>
                    <a:lstStyle/>
                    <a:p>
                      <a:pPr indent="0" lvl="0" marL="0" marR="0" rtl="0" algn="l">
                        <a:spcBef>
                          <a:spcPts val="0"/>
                        </a:spcBef>
                        <a:spcAft>
                          <a:spcPts val="0"/>
                        </a:spcAft>
                        <a:buNone/>
                      </a:pPr>
                      <a:r>
                        <a:rPr lang="en-US" sz="2400"/>
                        <a:t>Neither ash nor smoke is produced</a:t>
                      </a:r>
                      <a:endParaRPr sz="2400"/>
                    </a:p>
                  </a:txBody>
                  <a:tcPr marT="45725" marB="45725" marR="91450" marL="91450"/>
                </a:tc>
              </a:tr>
              <a:tr h="1371600">
                <a:tc>
                  <a:txBody>
                    <a:bodyPr>
                      <a:noAutofit/>
                    </a:bodyPr>
                    <a:lstStyle/>
                    <a:p>
                      <a:pPr indent="0" lvl="0" marL="0" marR="0" rtl="0" algn="l">
                        <a:spcBef>
                          <a:spcPts val="0"/>
                        </a:spcBef>
                        <a:spcAft>
                          <a:spcPts val="0"/>
                        </a:spcAft>
                        <a:buNone/>
                      </a:pPr>
                      <a:r>
                        <a:rPr lang="en-US" sz="2400"/>
                        <a:t>Calorific value</a:t>
                      </a:r>
                      <a:endParaRPr sz="2400"/>
                    </a:p>
                  </a:txBody>
                  <a:tcPr marT="45725" marB="45725" marR="91450" marL="91450"/>
                </a:tc>
                <a:tc>
                  <a:txBody>
                    <a:bodyPr>
                      <a:noAutofit/>
                    </a:bodyPr>
                    <a:lstStyle/>
                    <a:p>
                      <a:pPr indent="0" lvl="0" marL="0" marR="0" rtl="0" algn="l">
                        <a:spcBef>
                          <a:spcPts val="0"/>
                        </a:spcBef>
                        <a:spcAft>
                          <a:spcPts val="0"/>
                        </a:spcAft>
                        <a:buNone/>
                      </a:pPr>
                      <a:r>
                        <a:rPr lang="en-US" sz="2400"/>
                        <a:t>least</a:t>
                      </a:r>
                      <a:endParaRPr sz="2400"/>
                    </a:p>
                  </a:txBody>
                  <a:tcPr marT="45725" marB="45725" marR="91450" marL="91450"/>
                </a:tc>
                <a:tc>
                  <a:txBody>
                    <a:bodyPr>
                      <a:noAutofit/>
                    </a:bodyPr>
                    <a:lstStyle/>
                    <a:p>
                      <a:pPr indent="0" lvl="0" marL="0" marR="0" rtl="0" algn="l">
                        <a:spcBef>
                          <a:spcPts val="0"/>
                        </a:spcBef>
                        <a:spcAft>
                          <a:spcPts val="0"/>
                        </a:spcAft>
                        <a:buNone/>
                      </a:pPr>
                      <a:r>
                        <a:rPr lang="en-US" sz="2400"/>
                        <a:t>higher</a:t>
                      </a:r>
                      <a:endParaRPr sz="2400"/>
                    </a:p>
                  </a:txBody>
                  <a:tcPr marT="45725" marB="45725" marR="91450" marL="91450"/>
                </a:tc>
                <a:tc>
                  <a:txBody>
                    <a:bodyPr>
                      <a:noAutofit/>
                    </a:bodyPr>
                    <a:lstStyle/>
                    <a:p>
                      <a:pPr indent="0" lvl="0" marL="0" marR="0" rtl="0" algn="l">
                        <a:spcBef>
                          <a:spcPts val="0"/>
                        </a:spcBef>
                        <a:spcAft>
                          <a:spcPts val="0"/>
                        </a:spcAft>
                        <a:buNone/>
                      </a:pPr>
                      <a:r>
                        <a:rPr lang="en-US" sz="2400"/>
                        <a:t>Highest</a:t>
                      </a:r>
                      <a:endParaRPr sz="2400"/>
                    </a:p>
                  </a:txBody>
                  <a:tcPr marT="45725" marB="45725" marR="91450" marL="9145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idx="1" type="subTitle"/>
          </p:nvPr>
        </p:nvSpPr>
        <p:spPr>
          <a:xfrm>
            <a:off x="228600" y="0"/>
            <a:ext cx="8763000" cy="685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ctr">
              <a:spcBef>
                <a:spcPts val="760"/>
              </a:spcBef>
              <a:spcAft>
                <a:spcPts val="0"/>
              </a:spcAft>
              <a:buClr>
                <a:schemeClr val="dk1"/>
              </a:buClr>
              <a:buSzPts val="3800"/>
              <a:buFont typeface="Arial"/>
              <a:buNone/>
            </a:pPr>
            <a:r>
              <a:rPr b="1" i="0" lang="en-US" sz="3800" u="none" cap="none" strike="noStrike">
                <a:solidFill>
                  <a:schemeClr val="dk1"/>
                </a:solidFill>
                <a:latin typeface="Times New Roman"/>
                <a:ea typeface="Times New Roman"/>
                <a:cs typeface="Times New Roman"/>
                <a:sym typeface="Times New Roman"/>
              </a:rPr>
              <a:t>KNOCKING</a:t>
            </a:r>
            <a:endParaRPr/>
          </a:p>
          <a:p>
            <a:pPr indent="0" lvl="0" marL="0" marR="0" rtl="0" algn="just">
              <a:spcBef>
                <a:spcPts val="72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The metallic sound produced due to the irregular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    burning of the fuel.</a:t>
            </a:r>
            <a:endParaRPr/>
          </a:p>
          <a:p>
            <a:pPr indent="0" lvl="0" marL="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Causes loss in power of engine.</a:t>
            </a:r>
            <a:endParaRPr b="0" i="0" sz="2800" u="none" cap="none" strike="noStrike">
              <a:solidFill>
                <a:schemeClr val="dk1"/>
              </a:solidFill>
              <a:latin typeface="Times New Roman"/>
              <a:ea typeface="Times New Roman"/>
              <a:cs typeface="Times New Roman"/>
              <a:sym typeface="Times New Roman"/>
            </a:endParaRPr>
          </a:p>
          <a:p>
            <a:pPr indent="0" lvl="0" marL="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Reason: </a:t>
            </a:r>
            <a:r>
              <a:rPr b="0" i="0" lang="en-US" sz="2800" u="none" cap="none" strike="noStrike">
                <a:solidFill>
                  <a:schemeClr val="dk1"/>
                </a:solidFill>
                <a:latin typeface="Times New Roman"/>
                <a:ea typeface="Times New Roman"/>
                <a:cs typeface="Times New Roman"/>
                <a:sym typeface="Times New Roman"/>
              </a:rPr>
              <a:t>Mistimed ignition due to increase in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     temperature of the cylinder resulting from the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     heat of compression. </a:t>
            </a:r>
            <a:endParaRPr/>
          </a:p>
          <a:p>
            <a:pPr indent="0" lvl="0" marL="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Knocking      α            1              α               1</a:t>
            </a:r>
            <a:endParaRPr/>
          </a:p>
          <a:p>
            <a:pPr indent="0" lvl="0" marL="0" marR="0" rtl="0" algn="l">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Octane number          Fuel efficiency</a:t>
            </a:r>
            <a:endParaRPr/>
          </a:p>
          <a:p>
            <a:pPr indent="0" lvl="0" marL="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Knocking among different categories of compounds:</a:t>
            </a:r>
            <a:endParaRPr/>
          </a:p>
          <a:p>
            <a:pPr indent="0" lvl="0" marL="0" marR="0" rtl="0" algn="l">
              <a:spcBef>
                <a:spcPts val="560"/>
              </a:spcBef>
              <a:spcAft>
                <a:spcPts val="0"/>
              </a:spcAft>
              <a:buClr>
                <a:schemeClr val="dk1"/>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Straight chain paraffins &gt; branched chain paraffins &gt;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     olefins &gt; naphthenes &gt; aromatics.</a:t>
            </a:r>
            <a:endParaRPr b="1" i="0" sz="2800" u="none" cap="none" strike="noStrike">
              <a:solidFill>
                <a:srgbClr val="888888"/>
              </a:solidFill>
              <a:latin typeface="Calibri"/>
              <a:ea typeface="Calibri"/>
              <a:cs typeface="Calibri"/>
              <a:sym typeface="Calibri"/>
            </a:endParaRPr>
          </a:p>
        </p:txBody>
      </p:sp>
      <p:grpSp>
        <p:nvGrpSpPr>
          <p:cNvPr id="558" name="Shape 558"/>
          <p:cNvGrpSpPr/>
          <p:nvPr/>
        </p:nvGrpSpPr>
        <p:grpSpPr>
          <a:xfrm>
            <a:off x="3048000" y="4722812"/>
            <a:ext cx="5105400" cy="1500"/>
            <a:chOff x="2971800" y="5410200"/>
            <a:chExt cx="5105400" cy="1500"/>
          </a:xfrm>
        </p:grpSpPr>
        <p:cxnSp>
          <p:nvCxnSpPr>
            <p:cNvPr id="559" name="Shape 559"/>
            <p:cNvCxnSpPr/>
            <p:nvPr/>
          </p:nvCxnSpPr>
          <p:spPr>
            <a:xfrm>
              <a:off x="2971800" y="5410200"/>
              <a:ext cx="2209800" cy="1500"/>
            </a:xfrm>
            <a:prstGeom prst="straightConnector1">
              <a:avLst/>
            </a:prstGeom>
            <a:noFill/>
            <a:ln cap="flat" cmpd="sng" w="9525">
              <a:solidFill>
                <a:schemeClr val="dk1"/>
              </a:solidFill>
              <a:prstDash val="solid"/>
              <a:round/>
              <a:headEnd len="sm" w="sm" type="none"/>
              <a:tailEnd len="sm" w="sm" type="none"/>
            </a:ln>
          </p:spPr>
        </p:cxnSp>
        <p:cxnSp>
          <p:nvCxnSpPr>
            <p:cNvPr id="560" name="Shape 560"/>
            <p:cNvCxnSpPr/>
            <p:nvPr/>
          </p:nvCxnSpPr>
          <p:spPr>
            <a:xfrm>
              <a:off x="5867400" y="5410200"/>
              <a:ext cx="2209800" cy="150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Shape 565"/>
          <p:cNvSpPr txBox="1"/>
          <p:nvPr>
            <p:ph idx="1" type="subTitle"/>
          </p:nvPr>
        </p:nvSpPr>
        <p:spPr>
          <a:xfrm>
            <a:off x="152400" y="0"/>
            <a:ext cx="8763000" cy="685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ctr">
              <a:spcBef>
                <a:spcPts val="640"/>
              </a:spcBef>
              <a:spcAft>
                <a:spcPts val="0"/>
              </a:spcAft>
              <a:buClr>
                <a:schemeClr val="dk1"/>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OCTANE NUMBER</a:t>
            </a:r>
            <a:endParaRPr/>
          </a:p>
          <a:p>
            <a:pPr indent="0" lvl="0" marL="0" marR="0" rtl="0" algn="just">
              <a:spcBef>
                <a:spcPts val="560"/>
              </a:spcBef>
              <a:spcAft>
                <a:spcPts val="0"/>
              </a:spcAft>
              <a:buClr>
                <a:srgbClr val="888888"/>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O.N. signifies the ignition quality of gasoline in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     automobile engines.</a:t>
            </a:r>
            <a:endParaRPr/>
          </a:p>
          <a:p>
            <a:pPr indent="0" lvl="0" marL="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For grading gasoline(Petrol)</a:t>
            </a:r>
            <a:endParaRPr/>
          </a:p>
          <a:p>
            <a:pPr indent="0" lvl="0" marL="0" marR="0" rtl="0" algn="ctr">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Isooctane = 100</a:t>
            </a:r>
            <a:endParaRPr/>
          </a:p>
          <a:p>
            <a:pPr indent="0" lvl="0" marL="0" marR="0" rtl="0" algn="ctr">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n-heptane = 0</a:t>
            </a:r>
            <a:endParaRPr/>
          </a:p>
          <a:p>
            <a:pPr indent="0" lvl="0" marL="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The % of isooctane present in the mixture of isooctane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     and n-heptane which has the same knocking property as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     the fuel itself.</a:t>
            </a:r>
            <a:endParaRPr/>
          </a:p>
          <a:p>
            <a:pPr indent="0" lvl="0" marL="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More the octane number, better the fuel efficiency.</a:t>
            </a:r>
            <a:endParaRPr/>
          </a:p>
          <a:p>
            <a:pPr indent="0" lvl="0" marL="0" marR="0" rtl="0" algn="ctr">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ctr">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ctr">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ctr">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ph idx="1" type="body"/>
          </p:nvPr>
        </p:nvSpPr>
        <p:spPr>
          <a:xfrm>
            <a:off x="457200" y="152400"/>
            <a:ext cx="8305800" cy="6324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Reasons for opting the blend of iso-octane &amp; n-heptane:</a:t>
            </a:r>
            <a:endParaRPr/>
          </a:p>
          <a:p>
            <a:pPr indent="-342900" lvl="0" marL="342900" marR="0" rtl="0" algn="l">
              <a:spcBef>
                <a:spcPts val="48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different hydrocarbon in gasoline:</a:t>
            </a:r>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Straight chain paraffin</a:t>
            </a:r>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Iso-paraffins</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Naphthenes</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Aromatics</a:t>
            </a:r>
            <a:endParaRPr/>
          </a:p>
          <a:p>
            <a:pPr indent="-342900" lvl="0" marL="3429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For the same Carbon No; straight chain paraffin have lowest octane No.</a:t>
            </a:r>
            <a:endParaRPr/>
          </a:p>
          <a:p>
            <a:pPr indent="-342900" lvl="0" marL="3429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Branched chain paraffin (isomers), Naphthenes have higher octane No.</a:t>
            </a:r>
            <a:endParaRPr/>
          </a:p>
          <a:p>
            <a:pPr indent="-342900" lvl="0" marL="3429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Olefins also have high O.N. but they cause gum deposits in the fuel tank and are not desirable.</a:t>
            </a:r>
            <a:endParaRPr/>
          </a:p>
          <a:p>
            <a:pPr indent="-342900" lvl="0" marL="342900" marR="0" rtl="0" algn="just">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Aromatic have high O.N. but their content is being restricted due to their carcinogenic nature.</a:t>
            </a:r>
            <a:endParaRPr/>
          </a:p>
          <a:p>
            <a:pPr indent="-3429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graphicFrame>
        <p:nvGraphicFramePr>
          <p:cNvPr id="575" name="Shape 575"/>
          <p:cNvGraphicFramePr/>
          <p:nvPr/>
        </p:nvGraphicFramePr>
        <p:xfrm>
          <a:off x="457200" y="1676400"/>
          <a:ext cx="3000000" cy="3000000"/>
        </p:xfrm>
        <a:graphic>
          <a:graphicData uri="http://schemas.openxmlformats.org/drawingml/2006/table">
            <a:tbl>
              <a:tblPr bandRow="1" firstRow="1">
                <a:noFill/>
                <a:tableStyleId>{769578B9-88BF-4BAB-865D-C606E7894FB3}</a:tableStyleId>
              </a:tblPr>
              <a:tblGrid>
                <a:gridCol w="2743200"/>
                <a:gridCol w="2743200"/>
                <a:gridCol w="2743200"/>
              </a:tblGrid>
              <a:tr h="301975">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Carbon</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Hydrocarbon</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Octane No.</a:t>
                      </a:r>
                      <a:endParaRPr/>
                    </a:p>
                  </a:txBody>
                  <a:tcPr marT="45725" marB="45725" marR="91450" marL="91450"/>
                </a:tc>
              </a:tr>
              <a:tr h="543550">
                <a:tc>
                  <a:txBody>
                    <a:bodyPr>
                      <a:noAutofit/>
                    </a:bodyPr>
                    <a:lstStyle/>
                    <a:p>
                      <a:pPr indent="0" lvl="0" marL="0" marR="0" rtl="0" algn="l">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a:t>
                      </a:r>
                      <a:r>
                        <a:rPr b="1" baseline="-25000" i="0" lang="en-US" sz="2000" u="none" cap="none" strike="noStrike">
                          <a:solidFill>
                            <a:schemeClr val="dk1"/>
                          </a:solidFill>
                          <a:latin typeface="Arial"/>
                          <a:ea typeface="Arial"/>
                          <a:cs typeface="Arial"/>
                          <a:sym typeface="Arial"/>
                        </a:rPr>
                        <a:t>6</a:t>
                      </a:r>
                      <a:r>
                        <a:rPr b="1" i="0" lang="en-US" sz="2000" u="none" cap="none" strike="noStrike">
                          <a:solidFill>
                            <a:schemeClr val="dk1"/>
                          </a:solidFill>
                          <a:latin typeface="Arial"/>
                          <a:ea typeface="Arial"/>
                          <a:cs typeface="Arial"/>
                          <a:sym typeface="Arial"/>
                        </a:rPr>
                        <a:t> – Straight chain</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n- Hexane</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28.8</a:t>
                      </a:r>
                      <a:endParaRPr/>
                    </a:p>
                  </a:txBody>
                  <a:tcPr marT="45725" marB="45725" marR="91450" marL="91450"/>
                </a:tc>
              </a:tr>
              <a:tr h="301975">
                <a:tc>
                  <a:txBody>
                    <a:bodyPr>
                      <a:noAutofit/>
                    </a:bodyPr>
                    <a:lstStyle/>
                    <a:p>
                      <a:pPr indent="0" lvl="0" marL="0" marR="0" rtl="0" algn="l">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a:t>
                      </a:r>
                      <a:r>
                        <a:rPr b="1" baseline="-25000" i="0" lang="en-US" sz="2000" u="none" cap="none" strike="noStrike">
                          <a:solidFill>
                            <a:schemeClr val="dk1"/>
                          </a:solidFill>
                          <a:latin typeface="Arial"/>
                          <a:ea typeface="Arial"/>
                          <a:cs typeface="Arial"/>
                          <a:sym typeface="Arial"/>
                        </a:rPr>
                        <a:t>6</a:t>
                      </a:r>
                      <a:r>
                        <a:rPr b="1" i="0" lang="en-US" sz="2000" u="none" cap="none" strike="noStrike">
                          <a:solidFill>
                            <a:schemeClr val="dk1"/>
                          </a:solidFill>
                          <a:latin typeface="Arial"/>
                          <a:ea typeface="Arial"/>
                          <a:cs typeface="Arial"/>
                          <a:sym typeface="Arial"/>
                        </a:rPr>
                        <a:t> – Isomer </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Methyl Pentane </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73.4</a:t>
                      </a:r>
                      <a:endParaRPr/>
                    </a:p>
                  </a:txBody>
                  <a:tcPr marT="45725" marB="45725" marR="91450" marL="91450"/>
                </a:tc>
              </a:tr>
              <a:tr h="301975">
                <a:tc>
                  <a:txBody>
                    <a:bodyPr>
                      <a:noAutofit/>
                    </a:bodyPr>
                    <a:lstStyle/>
                    <a:p>
                      <a:pPr indent="0" lvl="0" marL="0" marR="0" rtl="0" algn="l">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a:t>
                      </a:r>
                      <a:r>
                        <a:rPr b="1" baseline="-25000" i="0" lang="en-US" sz="2000" u="none" cap="none" strike="noStrike">
                          <a:solidFill>
                            <a:schemeClr val="dk1"/>
                          </a:solidFill>
                          <a:latin typeface="Arial"/>
                          <a:ea typeface="Arial"/>
                          <a:cs typeface="Arial"/>
                          <a:sym typeface="Arial"/>
                        </a:rPr>
                        <a:t>6</a:t>
                      </a:r>
                      <a:r>
                        <a:rPr b="1" i="0" lang="en-US" sz="2000" u="none" cap="none" strike="noStrike">
                          <a:solidFill>
                            <a:schemeClr val="dk1"/>
                          </a:solidFill>
                          <a:latin typeface="Arial"/>
                          <a:ea typeface="Arial"/>
                          <a:cs typeface="Arial"/>
                          <a:sym typeface="Arial"/>
                        </a:rPr>
                        <a:t> – Isomer</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Dimethyl Butane</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91.8</a:t>
                      </a:r>
                      <a:endParaRPr/>
                    </a:p>
                  </a:txBody>
                  <a:tcPr marT="45725" marB="45725" marR="91450" marL="91450"/>
                </a:tc>
              </a:tr>
              <a:tr h="301975">
                <a:tc>
                  <a:txBody>
                    <a:bodyPr>
                      <a:noAutofit/>
                    </a:bodyPr>
                    <a:lstStyle/>
                    <a:p>
                      <a:pPr indent="0" lvl="0" marL="0" marR="0" rtl="0" algn="l">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a:t>
                      </a:r>
                      <a:r>
                        <a:rPr b="1" baseline="-25000" i="0" lang="en-US" sz="2000" u="none" cap="none" strike="noStrike">
                          <a:solidFill>
                            <a:schemeClr val="dk1"/>
                          </a:solidFill>
                          <a:latin typeface="Arial"/>
                          <a:ea typeface="Arial"/>
                          <a:cs typeface="Arial"/>
                          <a:sym typeface="Arial"/>
                        </a:rPr>
                        <a:t>6</a:t>
                      </a:r>
                      <a:r>
                        <a:rPr b="1" i="0" lang="en-US" sz="2000" u="none" cap="none" strike="noStrike">
                          <a:solidFill>
                            <a:schemeClr val="dk1"/>
                          </a:solidFill>
                          <a:latin typeface="Arial"/>
                          <a:ea typeface="Arial"/>
                          <a:cs typeface="Arial"/>
                          <a:sym typeface="Arial"/>
                        </a:rPr>
                        <a:t> – Napthenes  </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Cyclohexane </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83</a:t>
                      </a:r>
                      <a:endParaRPr/>
                    </a:p>
                  </a:txBody>
                  <a:tcPr marT="45725" marB="45725" marR="91450" marL="91450"/>
                </a:tc>
              </a:tr>
              <a:tr h="301975">
                <a:tc>
                  <a:txBody>
                    <a:bodyPr>
                      <a:noAutofit/>
                    </a:bodyPr>
                    <a:lstStyle/>
                    <a:p>
                      <a:pPr indent="0" lvl="0" marL="0" marR="0" rtl="0" algn="l">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a:t>
                      </a:r>
                      <a:r>
                        <a:rPr b="1" baseline="-25000" i="0" lang="en-US" sz="2000" u="none" cap="none" strike="noStrike">
                          <a:solidFill>
                            <a:schemeClr val="dk1"/>
                          </a:solidFill>
                          <a:latin typeface="Arial"/>
                          <a:ea typeface="Arial"/>
                          <a:cs typeface="Arial"/>
                          <a:sym typeface="Arial"/>
                        </a:rPr>
                        <a:t>6</a:t>
                      </a:r>
                      <a:r>
                        <a:rPr b="1" i="0" lang="en-US" sz="2000" u="none" cap="none" strike="noStrike">
                          <a:solidFill>
                            <a:schemeClr val="dk1"/>
                          </a:solidFill>
                          <a:latin typeface="Arial"/>
                          <a:ea typeface="Arial"/>
                          <a:cs typeface="Arial"/>
                          <a:sym typeface="Arial"/>
                        </a:rPr>
                        <a:t> – Aromatic</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Benzene </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98</a:t>
                      </a:r>
                      <a:endParaRPr/>
                    </a:p>
                  </a:txBody>
                  <a:tcPr marT="45725" marB="45725" marR="91450" marL="91450"/>
                </a:tc>
              </a:tr>
              <a:tr h="301975">
                <a:tc>
                  <a:txBody>
                    <a:bodyPr>
                      <a:noAutofit/>
                    </a:bodyPr>
                    <a:lstStyle/>
                    <a:p>
                      <a:pPr indent="0" lvl="0" marL="0" marR="0" rtl="0" algn="l">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a:t>
                      </a:r>
                      <a:r>
                        <a:rPr b="1" baseline="-25000" i="0" lang="en-US" sz="2000" u="none" cap="none" strike="noStrike">
                          <a:solidFill>
                            <a:schemeClr val="dk1"/>
                          </a:solidFill>
                          <a:latin typeface="Arial"/>
                          <a:ea typeface="Arial"/>
                          <a:cs typeface="Arial"/>
                          <a:sym typeface="Arial"/>
                        </a:rPr>
                        <a:t>7</a:t>
                      </a:r>
                      <a:r>
                        <a:rPr b="1" i="0" lang="en-US" sz="2000" u="none" cap="none" strike="noStrike">
                          <a:solidFill>
                            <a:schemeClr val="dk1"/>
                          </a:solidFill>
                          <a:latin typeface="Arial"/>
                          <a:ea typeface="Arial"/>
                          <a:cs typeface="Arial"/>
                          <a:sym typeface="Arial"/>
                        </a:rPr>
                        <a:t> – Paraffin </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n - Heptane </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0</a:t>
                      </a:r>
                      <a:endParaRPr/>
                    </a:p>
                  </a:txBody>
                  <a:tcPr marT="45725" marB="45725" marR="91450" marL="91450"/>
                </a:tc>
              </a:tr>
              <a:tr h="301975">
                <a:tc>
                  <a:txBody>
                    <a:bodyPr>
                      <a:noAutofit/>
                    </a:bodyPr>
                    <a:lstStyle/>
                    <a:p>
                      <a:pPr indent="0" lvl="0" marL="0" marR="0" rtl="0" algn="l">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a:t>
                      </a:r>
                      <a:r>
                        <a:rPr b="1" baseline="-25000" i="0" lang="en-US" sz="2000" u="none" cap="none" strike="noStrike">
                          <a:solidFill>
                            <a:schemeClr val="dk1"/>
                          </a:solidFill>
                          <a:latin typeface="Arial"/>
                          <a:ea typeface="Arial"/>
                          <a:cs typeface="Arial"/>
                          <a:sym typeface="Arial"/>
                        </a:rPr>
                        <a:t>7</a:t>
                      </a:r>
                      <a:r>
                        <a:rPr b="1" i="0" lang="en-US" sz="2000" u="none" cap="none" strike="noStrike">
                          <a:solidFill>
                            <a:schemeClr val="dk1"/>
                          </a:solidFill>
                          <a:latin typeface="Arial"/>
                          <a:ea typeface="Arial"/>
                          <a:cs typeface="Arial"/>
                          <a:sym typeface="Arial"/>
                        </a:rPr>
                        <a:t> – Isomer</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Dimethyl Pentane</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88</a:t>
                      </a:r>
                      <a:endParaRPr/>
                    </a:p>
                  </a:txBody>
                  <a:tcPr marT="45725" marB="45725" marR="91450" marL="91450"/>
                </a:tc>
              </a:tr>
              <a:tr h="301975">
                <a:tc>
                  <a:txBody>
                    <a:bodyPr>
                      <a:noAutofit/>
                    </a:bodyPr>
                    <a:lstStyle/>
                    <a:p>
                      <a:pPr indent="0" lvl="0" marL="0" marR="0" rtl="0" algn="l">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a:t>
                      </a:r>
                      <a:r>
                        <a:rPr b="1" baseline="-25000" i="0" lang="en-US" sz="2000" u="none" cap="none" strike="noStrike">
                          <a:solidFill>
                            <a:schemeClr val="dk1"/>
                          </a:solidFill>
                          <a:latin typeface="Arial"/>
                          <a:ea typeface="Arial"/>
                          <a:cs typeface="Arial"/>
                          <a:sym typeface="Arial"/>
                        </a:rPr>
                        <a:t>8</a:t>
                      </a:r>
                      <a:r>
                        <a:rPr b="1" i="0" lang="en-US" sz="2000" u="none" cap="none" strike="noStrike">
                          <a:solidFill>
                            <a:schemeClr val="dk1"/>
                          </a:solidFill>
                          <a:latin typeface="Arial"/>
                          <a:ea typeface="Arial"/>
                          <a:cs typeface="Arial"/>
                          <a:sym typeface="Arial"/>
                        </a:rPr>
                        <a:t> – Isomer</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Iso – Octane</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100</a:t>
                      </a:r>
                      <a:endParaRPr/>
                    </a:p>
                  </a:txBody>
                  <a:tcPr marT="45725" marB="45725" marR="91450" marL="91450"/>
                </a:tc>
              </a:tr>
              <a:tr h="301975">
                <a:tc>
                  <a:txBody>
                    <a:bodyPr>
                      <a:noAutofit/>
                    </a:bodyPr>
                    <a:lstStyle/>
                    <a:p>
                      <a:pPr indent="0" lvl="0" marL="0" marR="0" rtl="0" algn="l">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C</a:t>
                      </a:r>
                      <a:r>
                        <a:rPr b="1" baseline="-25000" i="0" lang="en-US" sz="2000" u="none" cap="none" strike="noStrike">
                          <a:solidFill>
                            <a:schemeClr val="dk1"/>
                          </a:solidFill>
                          <a:latin typeface="Arial"/>
                          <a:ea typeface="Arial"/>
                          <a:cs typeface="Arial"/>
                          <a:sym typeface="Arial"/>
                        </a:rPr>
                        <a:t>7</a:t>
                      </a:r>
                      <a:r>
                        <a:rPr b="1" i="0" lang="en-US" sz="2000" u="none" cap="none" strike="noStrike">
                          <a:solidFill>
                            <a:schemeClr val="dk1"/>
                          </a:solidFill>
                          <a:latin typeface="Arial"/>
                          <a:ea typeface="Arial"/>
                          <a:cs typeface="Arial"/>
                          <a:sym typeface="Arial"/>
                        </a:rPr>
                        <a:t> – Aromatics </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Toluene </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accent2"/>
                        </a:buClr>
                        <a:buSzPts val="1600"/>
                        <a:buFont typeface="Noto Sans Symbols"/>
                        <a:buNone/>
                      </a:pPr>
                      <a:r>
                        <a:rPr b="1" i="0" lang="en-US" sz="2000" u="none" cap="none" strike="noStrike">
                          <a:solidFill>
                            <a:schemeClr val="dk1"/>
                          </a:solidFill>
                          <a:latin typeface="Arial"/>
                          <a:ea typeface="Arial"/>
                          <a:cs typeface="Arial"/>
                          <a:sym typeface="Arial"/>
                        </a:rPr>
                        <a:t>107</a:t>
                      </a:r>
                      <a:endParaRPr/>
                    </a:p>
                  </a:txBody>
                  <a:tcPr marT="45725" marB="45725" marR="91450" marL="91450"/>
                </a:tc>
              </a:tr>
            </a:tbl>
          </a:graphicData>
        </a:graphic>
      </p:graphicFrame>
      <p:sp>
        <p:nvSpPr>
          <p:cNvPr id="576" name="Shape 576"/>
          <p:cNvSpPr/>
          <p:nvPr/>
        </p:nvSpPr>
        <p:spPr>
          <a:xfrm>
            <a:off x="533400" y="533400"/>
            <a:ext cx="79248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 </a:t>
            </a:r>
            <a:r>
              <a:rPr b="1" i="0" lang="en-US" sz="2800" u="none" cap="none" strike="noStrike">
                <a:solidFill>
                  <a:schemeClr val="dk1"/>
                </a:solidFill>
                <a:latin typeface="Times New Roman"/>
                <a:ea typeface="Times New Roman"/>
                <a:cs typeface="Times New Roman"/>
                <a:sym typeface="Times New Roman"/>
              </a:rPr>
              <a:t>Octane numbers of few hydrocarbons:</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Shape 581"/>
          <p:cNvSpPr txBox="1"/>
          <p:nvPr>
            <p:ph idx="1" type="body"/>
          </p:nvPr>
        </p:nvSpPr>
        <p:spPr>
          <a:xfrm>
            <a:off x="457200" y="762000"/>
            <a:ext cx="86868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Methods to increase octane number:</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514350" lvl="0" marL="514350" marR="0" rtl="0" algn="l">
              <a:spcBef>
                <a:spcPts val="560"/>
              </a:spcBef>
              <a:spcAft>
                <a:spcPts val="0"/>
              </a:spcAft>
              <a:buClr>
                <a:schemeClr val="dk1"/>
              </a:buClr>
              <a:buSzPts val="2800"/>
              <a:buFont typeface="Arial"/>
              <a:buAutoNum type="arabicPeriod"/>
            </a:pPr>
            <a:r>
              <a:rPr b="0" i="0" lang="en-US" sz="2800" u="none" cap="none" strike="noStrike">
                <a:solidFill>
                  <a:schemeClr val="dk1"/>
                </a:solidFill>
                <a:latin typeface="Times New Roman"/>
                <a:ea typeface="Times New Roman"/>
                <a:cs typeface="Times New Roman"/>
                <a:sym typeface="Times New Roman"/>
              </a:rPr>
              <a:t>By adding the antiknocking agent: e.g. TEL (about 1.0-1.5ml /lt. petrol) along with some ethylene dibromide.</a:t>
            </a:r>
            <a:endParaRPr/>
          </a:p>
          <a:p>
            <a:pPr indent="-514350" lvl="0" marL="514350" marR="0" rtl="0" algn="l">
              <a:spcBef>
                <a:spcPts val="560"/>
              </a:spcBef>
              <a:spcAft>
                <a:spcPts val="0"/>
              </a:spcAft>
              <a:buClr>
                <a:schemeClr val="dk1"/>
              </a:buClr>
              <a:buSzPts val="2800"/>
              <a:buFont typeface="Arial"/>
              <a:buAutoNum type="arabicPeriod"/>
            </a:pPr>
            <a:r>
              <a:rPr b="0" i="0" lang="en-US" sz="2800" u="none" cap="none" strike="noStrike">
                <a:solidFill>
                  <a:schemeClr val="dk1"/>
                </a:solidFill>
                <a:latin typeface="Times New Roman"/>
                <a:ea typeface="Times New Roman"/>
                <a:cs typeface="Times New Roman"/>
                <a:sym typeface="Times New Roman"/>
              </a:rPr>
              <a:t> By isomerisation</a:t>
            </a:r>
            <a:endParaRPr b="0" i="0" sz="2800" u="none" cap="none" strike="noStrike">
              <a:solidFill>
                <a:schemeClr val="dk1"/>
              </a:solidFill>
              <a:latin typeface="Times New Roman"/>
              <a:ea typeface="Times New Roman"/>
              <a:cs typeface="Times New Roman"/>
              <a:sym typeface="Times New Roman"/>
            </a:endParaRPr>
          </a:p>
          <a:p>
            <a:pPr indent="-514350" lvl="0" marL="514350" marR="0" rtl="0" algn="l">
              <a:spcBef>
                <a:spcPts val="560"/>
              </a:spcBef>
              <a:spcAft>
                <a:spcPts val="0"/>
              </a:spcAft>
              <a:buClr>
                <a:schemeClr val="dk1"/>
              </a:buClr>
              <a:buSzPts val="2800"/>
              <a:buFont typeface="Arial"/>
              <a:buAutoNum type="arabicPeriod"/>
            </a:pPr>
            <a:r>
              <a:rPr b="0" i="0" lang="en-US" sz="2800" u="none" cap="none" strike="noStrike">
                <a:solidFill>
                  <a:schemeClr val="dk1"/>
                </a:solidFill>
                <a:latin typeface="Times New Roman"/>
                <a:ea typeface="Times New Roman"/>
                <a:cs typeface="Times New Roman"/>
                <a:sym typeface="Times New Roman"/>
              </a:rPr>
              <a:t> By alkylation</a:t>
            </a:r>
            <a:endParaRPr/>
          </a:p>
          <a:p>
            <a:pPr indent="-514350" lvl="0" marL="514350" marR="0" rtl="0" algn="l">
              <a:spcBef>
                <a:spcPts val="560"/>
              </a:spcBef>
              <a:spcAft>
                <a:spcPts val="0"/>
              </a:spcAft>
              <a:buClr>
                <a:schemeClr val="dk1"/>
              </a:buClr>
              <a:buSzPts val="2800"/>
              <a:buFont typeface="Arial"/>
              <a:buAutoNum type="arabicPeriod"/>
            </a:pPr>
            <a:r>
              <a:rPr b="0" i="0" lang="en-US" sz="2800" u="none" cap="none" strike="noStrike">
                <a:solidFill>
                  <a:schemeClr val="dk1"/>
                </a:solidFill>
                <a:latin typeface="Times New Roman"/>
                <a:ea typeface="Times New Roman"/>
                <a:cs typeface="Times New Roman"/>
                <a:sym typeface="Times New Roman"/>
              </a:rPr>
              <a:t> By aromatisation</a:t>
            </a:r>
            <a:endParaRPr b="0" i="0" sz="2800" u="none" cap="none" strike="noStrike">
              <a:solidFill>
                <a:schemeClr val="dk1"/>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Shape 586"/>
          <p:cNvSpPr txBox="1"/>
          <p:nvPr>
            <p:ph idx="1" type="subTitle"/>
          </p:nvPr>
        </p:nvSpPr>
        <p:spPr>
          <a:xfrm>
            <a:off x="228600" y="0"/>
            <a:ext cx="8686800" cy="685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ctr">
              <a:spcBef>
                <a:spcPts val="640"/>
              </a:spcBef>
              <a:spcAft>
                <a:spcPts val="0"/>
              </a:spcAft>
              <a:buClr>
                <a:schemeClr val="dk1"/>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CETANE NUMBER</a:t>
            </a:r>
            <a:endParaRPr/>
          </a:p>
          <a:p>
            <a:pPr indent="0" lvl="0" marL="0" marR="0" rtl="0" algn="just">
              <a:spcBef>
                <a:spcPts val="560"/>
              </a:spcBef>
              <a:spcAft>
                <a:spcPts val="0"/>
              </a:spcAft>
              <a:buClr>
                <a:srgbClr val="888888"/>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Reverse of Octane No.</a:t>
            </a:r>
            <a:endParaRPr/>
          </a:p>
          <a:p>
            <a:pPr indent="0" lvl="0" marL="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Normal paraffin's have highest cetane no. followed by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    naphthenes, isoporaffins, olefins and aromatics. </a:t>
            </a:r>
            <a:endParaRPr/>
          </a:p>
          <a:p>
            <a:pPr indent="0" lvl="0" marL="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For  grading diesel oil.</a:t>
            </a:r>
            <a:endParaRPr/>
          </a:p>
          <a:p>
            <a:pPr indent="0" lvl="0" marL="0" marR="0" rtl="0" algn="ctr">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Hexadecane (cetane) = 100</a:t>
            </a:r>
            <a:endParaRPr/>
          </a:p>
          <a:p>
            <a:pPr indent="0" lvl="0" marL="0" marR="0" rtl="0" algn="ctr">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α- methyl naphthalene = 0</a:t>
            </a:r>
            <a:endParaRPr/>
          </a:p>
          <a:p>
            <a:pPr indent="0" lvl="0" marL="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The % of cetane present in the mixture of cetane and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    α-methyl naphthalene which has the same ignition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    property as the fuel itself.</a:t>
            </a:r>
            <a:endParaRPr/>
          </a:p>
          <a:p>
            <a:pPr indent="0" lvl="0" marL="0" marR="0" rtl="0" algn="just">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More the cetane number, better the fuel efficiency.</a:t>
            </a:r>
            <a:endParaRPr/>
          </a:p>
          <a:p>
            <a:pPr indent="0" lvl="0" marL="0" marR="0" rtl="0" algn="ctr">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ctr">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Shape 591"/>
          <p:cNvSpPr txBox="1"/>
          <p:nvPr>
            <p:ph type="title"/>
          </p:nvPr>
        </p:nvSpPr>
        <p:spPr>
          <a:xfrm>
            <a:off x="457200" y="7620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Conversion of coal into liquid fuels </a:t>
            </a:r>
            <a:br>
              <a:rPr b="1" i="0" lang="en-US" sz="3200" u="none" cap="none" strike="noStrike">
                <a:solidFill>
                  <a:schemeClr val="dk1"/>
                </a:solidFill>
                <a:latin typeface="Times New Roman"/>
                <a:ea typeface="Times New Roman"/>
                <a:cs typeface="Times New Roman"/>
                <a:sym typeface="Times New Roman"/>
              </a:rPr>
            </a:br>
            <a:r>
              <a:rPr b="1" i="0" lang="en-US" sz="3200" u="none" cap="none" strike="noStrike">
                <a:solidFill>
                  <a:schemeClr val="dk1"/>
                </a:solidFill>
                <a:latin typeface="Times New Roman"/>
                <a:ea typeface="Times New Roman"/>
                <a:cs typeface="Times New Roman"/>
                <a:sym typeface="Times New Roman"/>
              </a:rPr>
              <a:t>(Synthetic Petrol)</a:t>
            </a:r>
            <a:endParaRPr b="1" i="0" sz="3200" u="none" cap="none" strike="noStrike">
              <a:solidFill>
                <a:schemeClr val="dk1"/>
              </a:solidFill>
              <a:latin typeface="Times New Roman"/>
              <a:ea typeface="Times New Roman"/>
              <a:cs typeface="Times New Roman"/>
              <a:sym typeface="Times New Roman"/>
            </a:endParaRPr>
          </a:p>
        </p:txBody>
      </p:sp>
      <p:sp>
        <p:nvSpPr>
          <p:cNvPr id="592" name="Shape 592"/>
          <p:cNvSpPr txBox="1"/>
          <p:nvPr>
            <p:ph idx="1" type="body"/>
          </p:nvPr>
        </p:nvSpPr>
        <p:spPr>
          <a:xfrm>
            <a:off x="457200" y="2332037"/>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Two methods:</a:t>
            </a:r>
            <a:endParaRPr/>
          </a:p>
          <a:p>
            <a:pPr indent="-3429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1)Bergius process</a:t>
            </a:r>
            <a:endParaRPr/>
          </a:p>
          <a:p>
            <a:pPr indent="-3429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2)Fischer Tropsch method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Shape 597"/>
          <p:cNvSpPr txBox="1"/>
          <p:nvPr>
            <p:ph type="title"/>
          </p:nvPr>
        </p:nvSpPr>
        <p:spPr>
          <a:xfrm>
            <a:off x="457200" y="274638"/>
            <a:ext cx="8229600" cy="1401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Bergius method</a:t>
            </a:r>
            <a:endParaRPr b="1" i="0" sz="3200" u="none" cap="none" strike="noStrike">
              <a:solidFill>
                <a:schemeClr val="dk1"/>
              </a:solidFill>
              <a:latin typeface="Times New Roman"/>
              <a:ea typeface="Times New Roman"/>
              <a:cs typeface="Times New Roman"/>
              <a:sym typeface="Times New Roman"/>
            </a:endParaRPr>
          </a:p>
        </p:txBody>
      </p:sp>
      <p:pic>
        <p:nvPicPr>
          <p:cNvPr id="598" name="Shape 598"/>
          <p:cNvPicPr preferRelativeResize="0"/>
          <p:nvPr>
            <p:ph idx="1" type="body"/>
          </p:nvPr>
        </p:nvPicPr>
        <p:blipFill rotWithShape="1">
          <a:blip r:embed="rId3">
            <a:alphaModFix/>
          </a:blip>
          <a:srcRect b="0" l="0" r="0" t="0"/>
          <a:stretch/>
        </p:blipFill>
        <p:spPr>
          <a:xfrm>
            <a:off x="609600" y="1447800"/>
            <a:ext cx="7924800" cy="4648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idx="1" type="body"/>
          </p:nvPr>
        </p:nvSpPr>
        <p:spPr>
          <a:xfrm>
            <a:off x="381000" y="0"/>
            <a:ext cx="8229600" cy="68580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80000"/>
              </a:lnSpc>
              <a:spcBef>
                <a:spcPts val="0"/>
              </a:spcBef>
              <a:spcAft>
                <a:spcPts val="0"/>
              </a:spcAft>
              <a:buClr>
                <a:schemeClr val="dk1"/>
              </a:buClr>
              <a:buSzPts val="1150"/>
              <a:buFont typeface="Arial"/>
              <a:buNone/>
            </a:pPr>
            <a:r>
              <a:t/>
            </a:r>
            <a:endParaRPr b="0" i="0" sz="1150" u="none" cap="none" strike="noStrike">
              <a:solidFill>
                <a:schemeClr val="dk1"/>
              </a:solidFill>
              <a:latin typeface="Times New Roman"/>
              <a:ea typeface="Times New Roman"/>
              <a:cs typeface="Times New Roman"/>
              <a:sym typeface="Times New Roman"/>
            </a:endParaRPr>
          </a:p>
          <a:p>
            <a:pPr indent="-342900" lvl="0" marL="342900" marR="0" rtl="0" algn="ctr">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Low ash coal</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Add heavy oil &amp; catalyst </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(tin+nickel oleate)</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Make paste</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Heat with H</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at 450ºC, 200-250atm </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for about 1.5 hrs</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Saturated hydrocarbons</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Fractionated</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Low boiling liquid hydrocarbons + Gases</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Gases cooled in condenser</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p:txBody>
      </p:sp>
      <p:grpSp>
        <p:nvGrpSpPr>
          <p:cNvPr id="604" name="Shape 604"/>
          <p:cNvGrpSpPr/>
          <p:nvPr/>
        </p:nvGrpSpPr>
        <p:grpSpPr>
          <a:xfrm>
            <a:off x="4343325" y="533400"/>
            <a:ext cx="9600" cy="5562675"/>
            <a:chOff x="4343325" y="533400"/>
            <a:chExt cx="9600" cy="5562675"/>
          </a:xfrm>
        </p:grpSpPr>
        <p:cxnSp>
          <p:nvCxnSpPr>
            <p:cNvPr id="605" name="Shape 605"/>
            <p:cNvCxnSpPr/>
            <p:nvPr/>
          </p:nvCxnSpPr>
          <p:spPr>
            <a:xfrm rot="5400000">
              <a:off x="4129887" y="747000"/>
              <a:ext cx="428700" cy="1500"/>
            </a:xfrm>
            <a:prstGeom prst="straightConnector1">
              <a:avLst/>
            </a:prstGeom>
            <a:noFill/>
            <a:ln cap="flat" cmpd="sng" w="9525">
              <a:solidFill>
                <a:schemeClr val="dk1"/>
              </a:solidFill>
              <a:prstDash val="solid"/>
              <a:round/>
              <a:headEnd len="sm" w="sm" type="none"/>
              <a:tailEnd len="med" w="med" type="stealth"/>
            </a:ln>
          </p:spPr>
        </p:cxnSp>
        <p:cxnSp>
          <p:nvCxnSpPr>
            <p:cNvPr id="606" name="Shape 606"/>
            <p:cNvCxnSpPr/>
            <p:nvPr/>
          </p:nvCxnSpPr>
          <p:spPr>
            <a:xfrm rot="5400000">
              <a:off x="4129887" y="4404600"/>
              <a:ext cx="428700" cy="1500"/>
            </a:xfrm>
            <a:prstGeom prst="straightConnector1">
              <a:avLst/>
            </a:prstGeom>
            <a:noFill/>
            <a:ln cap="flat" cmpd="sng" w="9525">
              <a:solidFill>
                <a:schemeClr val="dk1"/>
              </a:solidFill>
              <a:prstDash val="solid"/>
              <a:round/>
              <a:headEnd len="sm" w="sm" type="none"/>
              <a:tailEnd len="med" w="med" type="stealth"/>
            </a:ln>
          </p:spPr>
        </p:cxnSp>
        <p:cxnSp>
          <p:nvCxnSpPr>
            <p:cNvPr id="607" name="Shape 607"/>
            <p:cNvCxnSpPr/>
            <p:nvPr/>
          </p:nvCxnSpPr>
          <p:spPr>
            <a:xfrm rot="5400000">
              <a:off x="4138575" y="2643151"/>
              <a:ext cx="419100" cy="9600"/>
            </a:xfrm>
            <a:prstGeom prst="straightConnector1">
              <a:avLst/>
            </a:prstGeom>
            <a:noFill/>
            <a:ln cap="flat" cmpd="sng" w="9525">
              <a:solidFill>
                <a:schemeClr val="dk1"/>
              </a:solidFill>
              <a:prstDash val="solid"/>
              <a:round/>
              <a:headEnd len="sm" w="sm" type="none"/>
              <a:tailEnd len="med" w="med" type="stealth"/>
            </a:ln>
          </p:spPr>
        </p:cxnSp>
        <p:cxnSp>
          <p:nvCxnSpPr>
            <p:cNvPr id="608" name="Shape 608"/>
            <p:cNvCxnSpPr/>
            <p:nvPr/>
          </p:nvCxnSpPr>
          <p:spPr>
            <a:xfrm rot="5400000">
              <a:off x="4129887" y="5118975"/>
              <a:ext cx="428700" cy="1500"/>
            </a:xfrm>
            <a:prstGeom prst="straightConnector1">
              <a:avLst/>
            </a:prstGeom>
            <a:noFill/>
            <a:ln cap="flat" cmpd="sng" w="9525">
              <a:solidFill>
                <a:schemeClr val="dk1"/>
              </a:solidFill>
              <a:prstDash val="solid"/>
              <a:round/>
              <a:headEnd len="sm" w="sm" type="none"/>
              <a:tailEnd len="med" w="med" type="stealth"/>
            </a:ln>
          </p:spPr>
        </p:cxnSp>
        <p:cxnSp>
          <p:nvCxnSpPr>
            <p:cNvPr id="609" name="Shape 609"/>
            <p:cNvCxnSpPr/>
            <p:nvPr/>
          </p:nvCxnSpPr>
          <p:spPr>
            <a:xfrm rot="5400000">
              <a:off x="4129887" y="5880975"/>
              <a:ext cx="428700" cy="1500"/>
            </a:xfrm>
            <a:prstGeom prst="straightConnector1">
              <a:avLst/>
            </a:prstGeom>
            <a:noFill/>
            <a:ln cap="flat" cmpd="sng" w="9525">
              <a:solidFill>
                <a:schemeClr val="dk1"/>
              </a:solidFill>
              <a:prstDash val="solid"/>
              <a:round/>
              <a:headEnd len="sm" w="sm" type="none"/>
              <a:tailEnd len="med" w="med" type="stealth"/>
            </a:ln>
          </p:spPr>
        </p:cxnSp>
        <p:cxnSp>
          <p:nvCxnSpPr>
            <p:cNvPr id="610" name="Shape 610"/>
            <p:cNvCxnSpPr/>
            <p:nvPr/>
          </p:nvCxnSpPr>
          <p:spPr>
            <a:xfrm rot="5400000">
              <a:off x="4129887" y="3671175"/>
              <a:ext cx="428700" cy="1500"/>
            </a:xfrm>
            <a:prstGeom prst="straightConnector1">
              <a:avLst/>
            </a:prstGeom>
            <a:noFill/>
            <a:ln cap="flat" cmpd="sng" w="9525">
              <a:solidFill>
                <a:schemeClr val="dk1"/>
              </a:solidFill>
              <a:prstDash val="solid"/>
              <a:round/>
              <a:headEnd len="sm" w="sm" type="none"/>
              <a:tailEnd len="med" w="med" type="stealth"/>
            </a:ln>
          </p:spPr>
        </p:cxnSp>
        <p:cxnSp>
          <p:nvCxnSpPr>
            <p:cNvPr id="611" name="Shape 611"/>
            <p:cNvCxnSpPr/>
            <p:nvPr/>
          </p:nvCxnSpPr>
          <p:spPr>
            <a:xfrm rot="5400000">
              <a:off x="4129887" y="1890000"/>
              <a:ext cx="428700" cy="1500"/>
            </a:xfrm>
            <a:prstGeom prst="straightConnector1">
              <a:avLst/>
            </a:prstGeom>
            <a:noFill/>
            <a:ln cap="flat" cmpd="sng" w="9525">
              <a:solidFill>
                <a:schemeClr val="dk1"/>
              </a:solidFill>
              <a:prstDash val="solid"/>
              <a:round/>
              <a:headEnd len="sm" w="sm" type="none"/>
              <a:tailEnd len="med" w="med" type="stealth"/>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cap="none" strike="noStrike">
                <a:solidFill>
                  <a:srgbClr val="FFFF00"/>
                </a:solidFill>
                <a:latin typeface="Arial"/>
                <a:ea typeface="Arial"/>
                <a:cs typeface="Arial"/>
                <a:sym typeface="Arial"/>
              </a:rPr>
              <a:t>Composition of petroleum</a:t>
            </a:r>
            <a:endParaRPr/>
          </a:p>
        </p:txBody>
      </p:sp>
      <p:sp>
        <p:nvSpPr>
          <p:cNvPr id="238" name="Shape 2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C  		:  80-87%</a:t>
            </a:r>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H		:  15%</a:t>
            </a:r>
            <a:endParaRPr/>
          </a:p>
          <a:p>
            <a:pPr indent="-342900" lvl="0" marL="342900" marR="0" rtl="0" algn="l">
              <a:lnSpc>
                <a:spcPct val="100000"/>
              </a:lnSpc>
              <a:spcBef>
                <a:spcPts val="640"/>
              </a:spcBef>
              <a:spcAft>
                <a:spcPts val="0"/>
              </a:spcAft>
              <a:buClr>
                <a:srgbClr val="FFFF00"/>
              </a:buClr>
              <a:buSzPts val="3200"/>
              <a:buFont typeface="Arial"/>
              <a:buChar char="•"/>
            </a:pPr>
            <a:r>
              <a:rPr b="0" i="0" lang="en-US" sz="3200" u="none" cap="none" strike="noStrike">
                <a:solidFill>
                  <a:srgbClr val="FFFF00"/>
                </a:solidFill>
                <a:latin typeface="Arial"/>
                <a:ea typeface="Arial"/>
                <a:cs typeface="Arial"/>
                <a:sym typeface="Arial"/>
              </a:rPr>
              <a:t>S,N,O	: 1%</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Shape 616"/>
          <p:cNvSpPr txBox="1"/>
          <p:nvPr>
            <p:ph idx="1" type="body"/>
          </p:nvPr>
        </p:nvSpPr>
        <p:spPr>
          <a:xfrm>
            <a:off x="457200" y="0"/>
            <a:ext cx="8229600" cy="6858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Liquid resembling crude oil</a:t>
            </a:r>
            <a:endParaRPr/>
          </a:p>
          <a:p>
            <a:pPr indent="-3429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Fractionation</a:t>
            </a:r>
            <a:endParaRPr/>
          </a:p>
          <a:p>
            <a:pPr indent="-3429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Gasoline + middle oil + heavy oil </a:t>
            </a:r>
            <a:endParaRPr/>
          </a:p>
          <a:p>
            <a:pPr indent="-3429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Middle oil</a:t>
            </a:r>
            <a:endParaRPr/>
          </a:p>
          <a:p>
            <a:pPr indent="-3429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Vapor phase hydrogenation</a:t>
            </a:r>
            <a:endParaRPr/>
          </a:p>
          <a:p>
            <a:pPr indent="-3429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Gasoline </a:t>
            </a:r>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(Total gasoline : about 60% of wt. of coal dust)</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grpSp>
        <p:nvGrpSpPr>
          <p:cNvPr id="617" name="Shape 617"/>
          <p:cNvGrpSpPr/>
          <p:nvPr/>
        </p:nvGrpSpPr>
        <p:grpSpPr>
          <a:xfrm>
            <a:off x="4419687" y="914400"/>
            <a:ext cx="1500" cy="3933900"/>
            <a:chOff x="4419687" y="914400"/>
            <a:chExt cx="1500" cy="3933900"/>
          </a:xfrm>
        </p:grpSpPr>
        <p:cxnSp>
          <p:nvCxnSpPr>
            <p:cNvPr id="618" name="Shape 618"/>
            <p:cNvCxnSpPr/>
            <p:nvPr/>
          </p:nvCxnSpPr>
          <p:spPr>
            <a:xfrm rot="5400000">
              <a:off x="4206087" y="1128000"/>
              <a:ext cx="428700" cy="1500"/>
            </a:xfrm>
            <a:prstGeom prst="straightConnector1">
              <a:avLst/>
            </a:prstGeom>
            <a:noFill/>
            <a:ln cap="flat" cmpd="sng" w="9525">
              <a:solidFill>
                <a:schemeClr val="dk1"/>
              </a:solidFill>
              <a:prstDash val="solid"/>
              <a:round/>
              <a:headEnd len="sm" w="sm" type="none"/>
              <a:tailEnd len="med" w="med" type="stealth"/>
            </a:ln>
          </p:spPr>
        </p:cxnSp>
        <p:cxnSp>
          <p:nvCxnSpPr>
            <p:cNvPr id="619" name="Shape 619"/>
            <p:cNvCxnSpPr/>
            <p:nvPr/>
          </p:nvCxnSpPr>
          <p:spPr>
            <a:xfrm rot="5400000">
              <a:off x="4206087" y="1966200"/>
              <a:ext cx="428700" cy="1500"/>
            </a:xfrm>
            <a:prstGeom prst="straightConnector1">
              <a:avLst/>
            </a:prstGeom>
            <a:noFill/>
            <a:ln cap="flat" cmpd="sng" w="9525">
              <a:solidFill>
                <a:schemeClr val="dk1"/>
              </a:solidFill>
              <a:prstDash val="solid"/>
              <a:round/>
              <a:headEnd len="sm" w="sm" type="none"/>
              <a:tailEnd len="med" w="med" type="stealth"/>
            </a:ln>
          </p:spPr>
        </p:cxnSp>
        <p:cxnSp>
          <p:nvCxnSpPr>
            <p:cNvPr id="620" name="Shape 620"/>
            <p:cNvCxnSpPr/>
            <p:nvPr/>
          </p:nvCxnSpPr>
          <p:spPr>
            <a:xfrm rot="5400000">
              <a:off x="4206087" y="2804400"/>
              <a:ext cx="428700" cy="1500"/>
            </a:xfrm>
            <a:prstGeom prst="straightConnector1">
              <a:avLst/>
            </a:prstGeom>
            <a:noFill/>
            <a:ln cap="flat" cmpd="sng" w="9525">
              <a:solidFill>
                <a:schemeClr val="dk1"/>
              </a:solidFill>
              <a:prstDash val="solid"/>
              <a:round/>
              <a:headEnd len="sm" w="sm" type="none"/>
              <a:tailEnd len="med" w="med" type="stealth"/>
            </a:ln>
          </p:spPr>
        </p:cxnSp>
        <p:cxnSp>
          <p:nvCxnSpPr>
            <p:cNvPr id="621" name="Shape 621"/>
            <p:cNvCxnSpPr/>
            <p:nvPr/>
          </p:nvCxnSpPr>
          <p:spPr>
            <a:xfrm rot="5400000">
              <a:off x="4206087" y="3718800"/>
              <a:ext cx="428700" cy="1500"/>
            </a:xfrm>
            <a:prstGeom prst="straightConnector1">
              <a:avLst/>
            </a:prstGeom>
            <a:noFill/>
            <a:ln cap="flat" cmpd="sng" w="9525">
              <a:solidFill>
                <a:schemeClr val="dk1"/>
              </a:solidFill>
              <a:prstDash val="solid"/>
              <a:round/>
              <a:headEnd len="sm" w="sm" type="none"/>
              <a:tailEnd len="med" w="med" type="stealth"/>
            </a:ln>
          </p:spPr>
        </p:cxnSp>
        <p:cxnSp>
          <p:nvCxnSpPr>
            <p:cNvPr id="622" name="Shape 622"/>
            <p:cNvCxnSpPr/>
            <p:nvPr/>
          </p:nvCxnSpPr>
          <p:spPr>
            <a:xfrm rot="5400000">
              <a:off x="4206087" y="4633200"/>
              <a:ext cx="428700" cy="1500"/>
            </a:xfrm>
            <a:prstGeom prst="straightConnector1">
              <a:avLst/>
            </a:prstGeom>
            <a:noFill/>
            <a:ln cap="flat" cmpd="sng" w="9525">
              <a:solidFill>
                <a:schemeClr val="dk1"/>
              </a:solidFill>
              <a:prstDash val="solid"/>
              <a:round/>
              <a:headEnd len="sm" w="sm" type="none"/>
              <a:tailEnd len="med" w="med" type="stealth"/>
            </a:ln>
          </p:spPr>
        </p:cxn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Shape 6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Fisher-Tropsch method</a:t>
            </a:r>
            <a:endParaRPr b="1" i="0" sz="3200" u="none" cap="none" strike="noStrike">
              <a:solidFill>
                <a:schemeClr val="dk1"/>
              </a:solidFill>
              <a:latin typeface="Times New Roman"/>
              <a:ea typeface="Times New Roman"/>
              <a:cs typeface="Times New Roman"/>
              <a:sym typeface="Times New Roman"/>
            </a:endParaRPr>
          </a:p>
        </p:txBody>
      </p:sp>
      <p:pic>
        <p:nvPicPr>
          <p:cNvPr id="628" name="Shape 628"/>
          <p:cNvPicPr preferRelativeResize="0"/>
          <p:nvPr>
            <p:ph idx="1" type="body"/>
          </p:nvPr>
        </p:nvPicPr>
        <p:blipFill rotWithShape="1">
          <a:blip r:embed="rId3">
            <a:alphaModFix/>
          </a:blip>
          <a:srcRect b="0" l="0" r="0" t="0"/>
          <a:stretch/>
        </p:blipFill>
        <p:spPr>
          <a:xfrm>
            <a:off x="298940" y="1611924"/>
            <a:ext cx="8610600" cy="43434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Water gas (CO+H</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 some more hydrogen</a:t>
            </a:r>
            <a:endParaRPr/>
          </a:p>
          <a:p>
            <a:pPr indent="-342900" lvl="0" marL="342900" marR="0" rtl="0" algn="ctr">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Passed through a tower containing Fe</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O</a:t>
            </a:r>
            <a:r>
              <a:rPr b="0" baseline="-25000" i="0" lang="en-US" sz="24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 </a:t>
            </a:r>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(Removal of H</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S)</a:t>
            </a:r>
            <a:endParaRPr/>
          </a:p>
          <a:p>
            <a:pPr indent="-342900" lvl="0" marL="342900" marR="0" rtl="0" algn="ctr">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Passed through a tower containing Fe</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O</a:t>
            </a:r>
            <a:r>
              <a:rPr b="0" baseline="-25000" i="0" lang="en-US" sz="24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.Na</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CO</a:t>
            </a:r>
            <a:r>
              <a:rPr b="0" baseline="-25000" i="0" lang="en-US" sz="2400" u="none" cap="none" strike="noStrike">
                <a:solidFill>
                  <a:schemeClr val="dk1"/>
                </a:solidFill>
                <a:latin typeface="Times New Roman"/>
                <a:ea typeface="Times New Roman"/>
                <a:cs typeface="Times New Roman"/>
                <a:sym typeface="Times New Roman"/>
              </a:rPr>
              <a:t>3</a:t>
            </a:r>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(Removal of organic sulfur compounds)</a:t>
            </a:r>
            <a:endParaRPr/>
          </a:p>
          <a:p>
            <a:pPr indent="-342900" lvl="0" marL="342900" marR="0" rtl="0" algn="ctr">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Purified gas</a:t>
            </a:r>
            <a:endParaRPr/>
          </a:p>
          <a:p>
            <a:pPr indent="-342900" lvl="0" marL="342900" marR="0" rtl="0" algn="ctr">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Compressed at 5-25 atm</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ctr">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Passed to converter containing catalyst mixture</a:t>
            </a:r>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(100 parts cobalt, 5 parts thoria, 8 parts magnesia &amp; 200 parts </a:t>
            </a:r>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kieselgurh earth) maintained at 200-300°C</a:t>
            </a:r>
            <a:endParaRPr/>
          </a:p>
          <a:p>
            <a:pPr indent="-342900" lvl="0" marL="342900" marR="0" rtl="0" algn="ctr">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ctr">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ctr">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ctr">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634" name="Shape 634"/>
          <p:cNvGrpSpPr/>
          <p:nvPr/>
        </p:nvGrpSpPr>
        <p:grpSpPr>
          <a:xfrm>
            <a:off x="4495094" y="457994"/>
            <a:ext cx="2294" cy="4876006"/>
            <a:chOff x="4495094" y="457994"/>
            <a:chExt cx="2294" cy="4876006"/>
          </a:xfrm>
        </p:grpSpPr>
        <p:cxnSp>
          <p:nvCxnSpPr>
            <p:cNvPr id="635" name="Shape 635"/>
            <p:cNvCxnSpPr/>
            <p:nvPr/>
          </p:nvCxnSpPr>
          <p:spPr>
            <a:xfrm rot="5400000">
              <a:off x="4267244" y="685844"/>
              <a:ext cx="457200" cy="1500"/>
            </a:xfrm>
            <a:prstGeom prst="straightConnector1">
              <a:avLst/>
            </a:prstGeom>
            <a:noFill/>
            <a:ln cap="flat" cmpd="sng" w="9525">
              <a:solidFill>
                <a:schemeClr val="dk1"/>
              </a:solidFill>
              <a:prstDash val="solid"/>
              <a:round/>
              <a:headEnd len="sm" w="sm" type="none"/>
              <a:tailEnd len="med" w="med" type="stealth"/>
            </a:ln>
          </p:spPr>
        </p:cxnSp>
        <p:cxnSp>
          <p:nvCxnSpPr>
            <p:cNvPr id="636" name="Shape 636"/>
            <p:cNvCxnSpPr/>
            <p:nvPr/>
          </p:nvCxnSpPr>
          <p:spPr>
            <a:xfrm rot="5400000">
              <a:off x="4268038" y="2056650"/>
              <a:ext cx="457200" cy="1500"/>
            </a:xfrm>
            <a:prstGeom prst="straightConnector1">
              <a:avLst/>
            </a:prstGeom>
            <a:noFill/>
            <a:ln cap="flat" cmpd="sng" w="9525">
              <a:solidFill>
                <a:schemeClr val="dk1"/>
              </a:solidFill>
              <a:prstDash val="solid"/>
              <a:round/>
              <a:headEnd len="sm" w="sm" type="none"/>
              <a:tailEnd len="med" w="med" type="stealth"/>
            </a:ln>
          </p:spPr>
        </p:cxnSp>
        <p:cxnSp>
          <p:nvCxnSpPr>
            <p:cNvPr id="637" name="Shape 637"/>
            <p:cNvCxnSpPr/>
            <p:nvPr/>
          </p:nvCxnSpPr>
          <p:spPr>
            <a:xfrm rot="5400000">
              <a:off x="4268038" y="3352050"/>
              <a:ext cx="457200" cy="1500"/>
            </a:xfrm>
            <a:prstGeom prst="straightConnector1">
              <a:avLst/>
            </a:prstGeom>
            <a:noFill/>
            <a:ln cap="flat" cmpd="sng" w="9525">
              <a:solidFill>
                <a:schemeClr val="dk1"/>
              </a:solidFill>
              <a:prstDash val="solid"/>
              <a:round/>
              <a:headEnd len="sm" w="sm" type="none"/>
              <a:tailEnd len="med" w="med" type="stealth"/>
            </a:ln>
          </p:spPr>
        </p:cxnSp>
        <p:cxnSp>
          <p:nvCxnSpPr>
            <p:cNvPr id="638" name="Shape 638"/>
            <p:cNvCxnSpPr/>
            <p:nvPr/>
          </p:nvCxnSpPr>
          <p:spPr>
            <a:xfrm rot="5400000">
              <a:off x="4268038" y="4190250"/>
              <a:ext cx="457200" cy="1500"/>
            </a:xfrm>
            <a:prstGeom prst="straightConnector1">
              <a:avLst/>
            </a:prstGeom>
            <a:noFill/>
            <a:ln cap="flat" cmpd="sng" w="9525">
              <a:solidFill>
                <a:schemeClr val="dk1"/>
              </a:solidFill>
              <a:prstDash val="solid"/>
              <a:round/>
              <a:headEnd len="sm" w="sm" type="none"/>
              <a:tailEnd len="med" w="med" type="stealth"/>
            </a:ln>
          </p:spPr>
        </p:cxnSp>
        <p:cxnSp>
          <p:nvCxnSpPr>
            <p:cNvPr id="639" name="Shape 639"/>
            <p:cNvCxnSpPr/>
            <p:nvPr/>
          </p:nvCxnSpPr>
          <p:spPr>
            <a:xfrm rot="5400000">
              <a:off x="4268038" y="5104650"/>
              <a:ext cx="457200" cy="1500"/>
            </a:xfrm>
            <a:prstGeom prst="straightConnector1">
              <a:avLst/>
            </a:prstGeom>
            <a:noFill/>
            <a:ln cap="flat" cmpd="sng" w="9525">
              <a:solidFill>
                <a:schemeClr val="dk1"/>
              </a:solidFill>
              <a:prstDash val="solid"/>
              <a:round/>
              <a:headEnd len="sm" w="sm" type="none"/>
              <a:tailEnd len="med" w="med" type="stealth"/>
            </a:ln>
          </p:spPr>
        </p:cxn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Shape 644"/>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90000"/>
              </a:lnSpc>
              <a:spcBef>
                <a:spcPts val="0"/>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rPr b="0" i="0" lang="en-US" sz="2220" u="none" cap="none" strike="noStrike">
                <a:solidFill>
                  <a:schemeClr val="dk1"/>
                </a:solidFill>
                <a:latin typeface="Times New Roman"/>
                <a:ea typeface="Times New Roman"/>
                <a:cs typeface="Times New Roman"/>
                <a:sym typeface="Times New Roman"/>
              </a:rPr>
              <a:t>Mixture of saturated and unsaturated hydrocarbons</a:t>
            </a:r>
            <a:endParaRPr/>
          </a:p>
          <a:p>
            <a:pPr indent="-342900" lvl="0" marL="342900" marR="0" rtl="0" algn="ctr">
              <a:lnSpc>
                <a:spcPct val="90000"/>
              </a:lnSpc>
              <a:spcBef>
                <a:spcPts val="444"/>
              </a:spcBef>
              <a:spcAft>
                <a:spcPts val="0"/>
              </a:spcAft>
              <a:buClr>
                <a:schemeClr val="dk1"/>
              </a:buClr>
              <a:buSzPts val="2220"/>
              <a:buFont typeface="Arial"/>
              <a:buNone/>
            </a:pPr>
            <a:r>
              <a:rPr b="0" i="0" lang="en-US" sz="2220" u="none" cap="none" strike="noStrike">
                <a:solidFill>
                  <a:schemeClr val="dk1"/>
                </a:solidFill>
                <a:latin typeface="Times New Roman"/>
                <a:ea typeface="Times New Roman"/>
                <a:cs typeface="Times New Roman"/>
                <a:sym typeface="Times New Roman"/>
              </a:rPr>
              <a:t>	nCO+2nH</a:t>
            </a:r>
            <a:r>
              <a:rPr b="0" baseline="-25000" i="0" lang="en-US" sz="2220" u="none" cap="none" strike="noStrike">
                <a:solidFill>
                  <a:schemeClr val="dk1"/>
                </a:solidFill>
                <a:latin typeface="Times New Roman"/>
                <a:ea typeface="Times New Roman"/>
                <a:cs typeface="Times New Roman"/>
                <a:sym typeface="Times New Roman"/>
              </a:rPr>
              <a:t>2</a:t>
            </a:r>
            <a:r>
              <a:rPr b="0" i="0" lang="en-US" sz="2220" u="none" cap="none" strike="noStrike">
                <a:solidFill>
                  <a:schemeClr val="dk1"/>
                </a:solidFill>
                <a:latin typeface="Times New Roman"/>
                <a:ea typeface="Times New Roman"/>
                <a:cs typeface="Times New Roman"/>
                <a:sym typeface="Times New Roman"/>
              </a:rPr>
              <a:t>			C</a:t>
            </a:r>
            <a:r>
              <a:rPr b="0" baseline="-25000" i="0" lang="en-US" sz="2220" u="none" cap="none" strike="noStrike">
                <a:solidFill>
                  <a:schemeClr val="dk1"/>
                </a:solidFill>
                <a:latin typeface="Times New Roman"/>
                <a:ea typeface="Times New Roman"/>
                <a:cs typeface="Times New Roman"/>
                <a:sym typeface="Times New Roman"/>
              </a:rPr>
              <a:t>n</a:t>
            </a:r>
            <a:r>
              <a:rPr b="0" i="0" lang="en-US" sz="2220" u="none" cap="none" strike="noStrike">
                <a:solidFill>
                  <a:schemeClr val="dk1"/>
                </a:solidFill>
                <a:latin typeface="Times New Roman"/>
                <a:ea typeface="Times New Roman"/>
                <a:cs typeface="Times New Roman"/>
                <a:sym typeface="Times New Roman"/>
              </a:rPr>
              <a:t>H</a:t>
            </a:r>
            <a:r>
              <a:rPr b="0" baseline="-25000" i="0" lang="en-US" sz="2220" u="none" cap="none" strike="noStrike">
                <a:solidFill>
                  <a:schemeClr val="dk1"/>
                </a:solidFill>
                <a:latin typeface="Times New Roman"/>
                <a:ea typeface="Times New Roman"/>
                <a:cs typeface="Times New Roman"/>
                <a:sym typeface="Times New Roman"/>
              </a:rPr>
              <a:t>2n</a:t>
            </a:r>
            <a:r>
              <a:rPr b="0" i="0" lang="en-US" sz="2220" u="none" cap="none" strike="noStrike">
                <a:solidFill>
                  <a:schemeClr val="dk1"/>
                </a:solidFill>
                <a:latin typeface="Times New Roman"/>
                <a:ea typeface="Times New Roman"/>
                <a:cs typeface="Times New Roman"/>
                <a:sym typeface="Times New Roman"/>
              </a:rPr>
              <a:t>+nH</a:t>
            </a:r>
            <a:r>
              <a:rPr b="0" baseline="-25000" i="0" lang="en-US" sz="2220" u="none" cap="none" strike="noStrike">
                <a:solidFill>
                  <a:schemeClr val="dk1"/>
                </a:solidFill>
                <a:latin typeface="Times New Roman"/>
                <a:ea typeface="Times New Roman"/>
                <a:cs typeface="Times New Roman"/>
                <a:sym typeface="Times New Roman"/>
              </a:rPr>
              <a:t>2</a:t>
            </a:r>
            <a:r>
              <a:rPr b="0" i="0" lang="en-US" sz="2220" u="none" cap="none" strike="noStrike">
                <a:solidFill>
                  <a:schemeClr val="dk1"/>
                </a:solidFill>
                <a:latin typeface="Times New Roman"/>
                <a:ea typeface="Times New Roman"/>
                <a:cs typeface="Times New Roman"/>
                <a:sym typeface="Times New Roman"/>
              </a:rPr>
              <a:t>O</a:t>
            </a:r>
            <a:endParaRPr/>
          </a:p>
          <a:p>
            <a:pPr indent="-342900" lvl="0" marL="342900" marR="0" rtl="0" algn="ctr">
              <a:lnSpc>
                <a:spcPct val="90000"/>
              </a:lnSpc>
              <a:spcBef>
                <a:spcPts val="444"/>
              </a:spcBef>
              <a:spcAft>
                <a:spcPts val="0"/>
              </a:spcAft>
              <a:buClr>
                <a:schemeClr val="dk1"/>
              </a:buClr>
              <a:buSzPts val="2220"/>
              <a:buFont typeface="Arial"/>
              <a:buNone/>
            </a:pPr>
            <a:r>
              <a:rPr b="0" i="0" lang="en-US" sz="2220" u="none" cap="none" strike="noStrike">
                <a:solidFill>
                  <a:schemeClr val="dk1"/>
                </a:solidFill>
                <a:latin typeface="Times New Roman"/>
                <a:ea typeface="Times New Roman"/>
                <a:cs typeface="Times New Roman"/>
                <a:sym typeface="Times New Roman"/>
              </a:rPr>
              <a:t>	nCO+(2n+1)H</a:t>
            </a:r>
            <a:r>
              <a:rPr b="0" baseline="-25000" i="0" lang="en-US" sz="2220" u="none" cap="none" strike="noStrike">
                <a:solidFill>
                  <a:schemeClr val="dk1"/>
                </a:solidFill>
                <a:latin typeface="Times New Roman"/>
                <a:ea typeface="Times New Roman"/>
                <a:cs typeface="Times New Roman"/>
                <a:sym typeface="Times New Roman"/>
              </a:rPr>
              <a:t>2</a:t>
            </a:r>
            <a:r>
              <a:rPr b="0" i="0" lang="en-US" sz="2220" u="none" cap="none" strike="noStrike">
                <a:solidFill>
                  <a:schemeClr val="dk1"/>
                </a:solidFill>
                <a:latin typeface="Times New Roman"/>
                <a:ea typeface="Times New Roman"/>
                <a:cs typeface="Times New Roman"/>
                <a:sym typeface="Times New Roman"/>
              </a:rPr>
              <a:t>		   C</a:t>
            </a:r>
            <a:r>
              <a:rPr b="0" baseline="-25000" i="0" lang="en-US" sz="2220" u="none" cap="none" strike="noStrike">
                <a:solidFill>
                  <a:schemeClr val="dk1"/>
                </a:solidFill>
                <a:latin typeface="Times New Roman"/>
                <a:ea typeface="Times New Roman"/>
                <a:cs typeface="Times New Roman"/>
                <a:sym typeface="Times New Roman"/>
              </a:rPr>
              <a:t>n</a:t>
            </a:r>
            <a:r>
              <a:rPr b="0" i="0" lang="en-US" sz="2220" u="none" cap="none" strike="noStrike">
                <a:solidFill>
                  <a:schemeClr val="dk1"/>
                </a:solidFill>
                <a:latin typeface="Times New Roman"/>
                <a:ea typeface="Times New Roman"/>
                <a:cs typeface="Times New Roman"/>
                <a:sym typeface="Times New Roman"/>
              </a:rPr>
              <a:t>H</a:t>
            </a:r>
            <a:r>
              <a:rPr b="0" baseline="-25000" i="0" lang="en-US" sz="2220" u="none" cap="none" strike="noStrike">
                <a:solidFill>
                  <a:schemeClr val="dk1"/>
                </a:solidFill>
                <a:latin typeface="Times New Roman"/>
                <a:ea typeface="Times New Roman"/>
                <a:cs typeface="Times New Roman"/>
                <a:sym typeface="Times New Roman"/>
              </a:rPr>
              <a:t>2n+2</a:t>
            </a:r>
            <a:r>
              <a:rPr b="0" i="0" lang="en-US" sz="2220" u="none" cap="none" strike="noStrike">
                <a:solidFill>
                  <a:schemeClr val="dk1"/>
                </a:solidFill>
                <a:latin typeface="Times New Roman"/>
                <a:ea typeface="Times New Roman"/>
                <a:cs typeface="Times New Roman"/>
                <a:sym typeface="Times New Roman"/>
              </a:rPr>
              <a:t>+nH</a:t>
            </a:r>
            <a:r>
              <a:rPr b="0" baseline="-25000" i="0" lang="en-US" sz="2220" u="none" cap="none" strike="noStrike">
                <a:solidFill>
                  <a:schemeClr val="dk1"/>
                </a:solidFill>
                <a:latin typeface="Times New Roman"/>
                <a:ea typeface="Times New Roman"/>
                <a:cs typeface="Times New Roman"/>
                <a:sym typeface="Times New Roman"/>
              </a:rPr>
              <a:t>2</a:t>
            </a:r>
            <a:r>
              <a:rPr b="0" i="0" lang="en-US" sz="2220" u="none" cap="none" strike="noStrike">
                <a:solidFill>
                  <a:schemeClr val="dk1"/>
                </a:solidFill>
                <a:latin typeface="Times New Roman"/>
                <a:ea typeface="Times New Roman"/>
                <a:cs typeface="Times New Roman"/>
                <a:sym typeface="Times New Roman"/>
              </a:rPr>
              <a:t>O</a:t>
            </a:r>
            <a:endParaRPr/>
          </a:p>
          <a:p>
            <a:pPr indent="-342900" lvl="0" marL="342900" marR="0" rtl="0" algn="ctr">
              <a:lnSpc>
                <a:spcPct val="90000"/>
              </a:lnSpc>
              <a:spcBef>
                <a:spcPts val="444"/>
              </a:spcBef>
              <a:spcAft>
                <a:spcPts val="0"/>
              </a:spcAft>
              <a:buClr>
                <a:schemeClr val="dk1"/>
              </a:buClr>
              <a:buSzPts val="2220"/>
              <a:buFont typeface="Arial"/>
              <a:buNone/>
            </a:pPr>
            <a:r>
              <a:rPr b="0" i="0" lang="en-US" sz="2220" u="none" cap="none" strike="noStrike">
                <a:solidFill>
                  <a:schemeClr val="dk1"/>
                </a:solidFill>
                <a:latin typeface="Times New Roman"/>
                <a:ea typeface="Times New Roman"/>
                <a:cs typeface="Times New Roman"/>
                <a:sym typeface="Times New Roman"/>
              </a:rPr>
              <a:t>(Exothermic reaction)</a:t>
            </a:r>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rPr b="0" i="0" lang="en-US" sz="2220" u="none" cap="none" strike="noStrike">
                <a:solidFill>
                  <a:schemeClr val="dk1"/>
                </a:solidFill>
                <a:latin typeface="Times New Roman"/>
                <a:ea typeface="Times New Roman"/>
                <a:cs typeface="Times New Roman"/>
                <a:sym typeface="Times New Roman"/>
              </a:rPr>
              <a:t>Product gases are cooled </a:t>
            </a:r>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rPr b="0" i="0" lang="en-US" sz="2220" u="none" cap="none" strike="noStrike">
                <a:solidFill>
                  <a:schemeClr val="dk1"/>
                </a:solidFill>
                <a:latin typeface="Times New Roman"/>
                <a:ea typeface="Times New Roman"/>
                <a:cs typeface="Times New Roman"/>
                <a:sym typeface="Times New Roman"/>
              </a:rPr>
              <a:t>Liquid resembling crude oil</a:t>
            </a:r>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rPr b="0" i="0" lang="en-US" sz="2220" u="none" cap="none" strike="noStrike">
                <a:solidFill>
                  <a:schemeClr val="dk1"/>
                </a:solidFill>
                <a:latin typeface="Times New Roman"/>
                <a:ea typeface="Times New Roman"/>
                <a:cs typeface="Times New Roman"/>
                <a:sym typeface="Times New Roman"/>
              </a:rPr>
              <a:t>Fractionation</a:t>
            </a:r>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rPr b="0" i="0" lang="en-US" sz="2220" u="none" cap="none" strike="noStrike">
                <a:solidFill>
                  <a:schemeClr val="dk1"/>
                </a:solidFill>
                <a:latin typeface="Times New Roman"/>
                <a:ea typeface="Times New Roman"/>
                <a:cs typeface="Times New Roman"/>
                <a:sym typeface="Times New Roman"/>
              </a:rPr>
              <a:t>Gasoline + heavy oil</a:t>
            </a:r>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rPr b="0" i="0" lang="en-US" sz="2220" u="none" cap="none" strike="noStrike">
                <a:solidFill>
                  <a:schemeClr val="dk1"/>
                </a:solidFill>
                <a:latin typeface="Times New Roman"/>
                <a:ea typeface="Times New Roman"/>
                <a:cs typeface="Times New Roman"/>
                <a:sym typeface="Times New Roman"/>
              </a:rPr>
              <a:t> </a:t>
            </a:r>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a:p>
            <a:pPr indent="-342900" lvl="0" marL="342900" marR="0" rtl="0" algn="ctr">
              <a:lnSpc>
                <a:spcPct val="90000"/>
              </a:lnSpc>
              <a:spcBef>
                <a:spcPts val="444"/>
              </a:spcBef>
              <a:spcAft>
                <a:spcPts val="0"/>
              </a:spcAft>
              <a:buClr>
                <a:schemeClr val="dk1"/>
              </a:buClr>
              <a:buSzPts val="2220"/>
              <a:buFont typeface="Arial"/>
              <a:buNone/>
            </a:pPr>
            <a:r>
              <a:t/>
            </a:r>
            <a:endParaRPr b="0" i="0" sz="2220" u="none" cap="none" strike="noStrike">
              <a:solidFill>
                <a:schemeClr val="dk1"/>
              </a:solidFill>
              <a:latin typeface="Times New Roman"/>
              <a:ea typeface="Times New Roman"/>
              <a:cs typeface="Times New Roman"/>
              <a:sym typeface="Times New Roman"/>
            </a:endParaRPr>
          </a:p>
        </p:txBody>
      </p:sp>
      <p:grpSp>
        <p:nvGrpSpPr>
          <p:cNvPr id="645" name="Shape 645"/>
          <p:cNvGrpSpPr/>
          <p:nvPr/>
        </p:nvGrpSpPr>
        <p:grpSpPr>
          <a:xfrm>
            <a:off x="4191000" y="1295400"/>
            <a:ext cx="1066800" cy="3581400"/>
            <a:chOff x="4191000" y="1295400"/>
            <a:chExt cx="1066800" cy="3581400"/>
          </a:xfrm>
        </p:grpSpPr>
        <p:cxnSp>
          <p:nvCxnSpPr>
            <p:cNvPr id="646" name="Shape 646"/>
            <p:cNvCxnSpPr/>
            <p:nvPr/>
          </p:nvCxnSpPr>
          <p:spPr>
            <a:xfrm>
              <a:off x="4191000" y="1295400"/>
              <a:ext cx="1066800" cy="1500"/>
            </a:xfrm>
            <a:prstGeom prst="straightConnector1">
              <a:avLst/>
            </a:prstGeom>
            <a:noFill/>
            <a:ln cap="flat" cmpd="sng" w="9525">
              <a:solidFill>
                <a:schemeClr val="dk1"/>
              </a:solidFill>
              <a:prstDash val="solid"/>
              <a:round/>
              <a:headEnd len="sm" w="sm" type="none"/>
              <a:tailEnd len="med" w="med" type="stealth"/>
            </a:ln>
          </p:spPr>
        </p:cxnSp>
        <p:cxnSp>
          <p:nvCxnSpPr>
            <p:cNvPr id="647" name="Shape 647"/>
            <p:cNvCxnSpPr/>
            <p:nvPr/>
          </p:nvCxnSpPr>
          <p:spPr>
            <a:xfrm>
              <a:off x="4191000" y="1676400"/>
              <a:ext cx="1066800" cy="1500"/>
            </a:xfrm>
            <a:prstGeom prst="straightConnector1">
              <a:avLst/>
            </a:prstGeom>
            <a:noFill/>
            <a:ln cap="flat" cmpd="sng" w="9525">
              <a:solidFill>
                <a:schemeClr val="dk1"/>
              </a:solidFill>
              <a:prstDash val="solid"/>
              <a:round/>
              <a:headEnd len="sm" w="sm" type="none"/>
              <a:tailEnd len="med" w="med" type="stealth"/>
            </a:ln>
          </p:spPr>
        </p:cxnSp>
        <p:cxnSp>
          <p:nvCxnSpPr>
            <p:cNvPr id="648" name="Shape 648"/>
            <p:cNvCxnSpPr/>
            <p:nvPr/>
          </p:nvCxnSpPr>
          <p:spPr>
            <a:xfrm rot="5400000">
              <a:off x="4268038" y="2437650"/>
              <a:ext cx="457200" cy="1500"/>
            </a:xfrm>
            <a:prstGeom prst="straightConnector1">
              <a:avLst/>
            </a:prstGeom>
            <a:noFill/>
            <a:ln cap="flat" cmpd="sng" w="9525">
              <a:solidFill>
                <a:schemeClr val="dk1"/>
              </a:solidFill>
              <a:prstDash val="solid"/>
              <a:round/>
              <a:headEnd len="sm" w="sm" type="none"/>
              <a:tailEnd len="med" w="med" type="stealth"/>
            </a:ln>
          </p:spPr>
        </p:cxnSp>
        <p:cxnSp>
          <p:nvCxnSpPr>
            <p:cNvPr id="649" name="Shape 649"/>
            <p:cNvCxnSpPr/>
            <p:nvPr/>
          </p:nvCxnSpPr>
          <p:spPr>
            <a:xfrm rot="5400000">
              <a:off x="4268038" y="3123450"/>
              <a:ext cx="457200" cy="1500"/>
            </a:xfrm>
            <a:prstGeom prst="straightConnector1">
              <a:avLst/>
            </a:prstGeom>
            <a:noFill/>
            <a:ln cap="flat" cmpd="sng" w="9525">
              <a:solidFill>
                <a:schemeClr val="dk1"/>
              </a:solidFill>
              <a:prstDash val="solid"/>
              <a:round/>
              <a:headEnd len="sm" w="sm" type="none"/>
              <a:tailEnd len="med" w="med" type="stealth"/>
            </a:ln>
          </p:spPr>
        </p:cxnSp>
        <p:cxnSp>
          <p:nvCxnSpPr>
            <p:cNvPr id="650" name="Shape 650"/>
            <p:cNvCxnSpPr/>
            <p:nvPr/>
          </p:nvCxnSpPr>
          <p:spPr>
            <a:xfrm rot="5400000">
              <a:off x="4268038" y="3885450"/>
              <a:ext cx="457200" cy="1500"/>
            </a:xfrm>
            <a:prstGeom prst="straightConnector1">
              <a:avLst/>
            </a:prstGeom>
            <a:noFill/>
            <a:ln cap="flat" cmpd="sng" w="9525">
              <a:solidFill>
                <a:schemeClr val="dk1"/>
              </a:solidFill>
              <a:prstDash val="solid"/>
              <a:round/>
              <a:headEnd len="sm" w="sm" type="none"/>
              <a:tailEnd len="med" w="med" type="stealth"/>
            </a:ln>
          </p:spPr>
        </p:cxnSp>
        <p:cxnSp>
          <p:nvCxnSpPr>
            <p:cNvPr id="651" name="Shape 651"/>
            <p:cNvCxnSpPr/>
            <p:nvPr/>
          </p:nvCxnSpPr>
          <p:spPr>
            <a:xfrm rot="5400000">
              <a:off x="4268038" y="4647450"/>
              <a:ext cx="457200" cy="1500"/>
            </a:xfrm>
            <a:prstGeom prst="straightConnector1">
              <a:avLst/>
            </a:prstGeom>
            <a:noFill/>
            <a:ln cap="flat" cmpd="sng" w="9525">
              <a:solidFill>
                <a:schemeClr val="dk1"/>
              </a:solidFill>
              <a:prstDash val="solid"/>
              <a:round/>
              <a:headEnd len="sm" w="sm" type="none"/>
              <a:tailEnd len="med" w="med" type="stealth"/>
            </a:ln>
          </p:spPr>
        </p:cxn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Shape 6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Refining of gasoline</a:t>
            </a:r>
            <a:endParaRPr/>
          </a:p>
        </p:txBody>
      </p:sp>
      <p:sp>
        <p:nvSpPr>
          <p:cNvPr id="657" name="Shape 657"/>
          <p:cNvSpPr txBox="1"/>
          <p:nvPr>
            <p:ph idx="1" type="body"/>
          </p:nvPr>
        </p:nvSpPr>
        <p:spPr>
          <a:xfrm>
            <a:off x="457200" y="1600200"/>
            <a:ext cx="86868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Removal of sulfur (Desulfuring/sweetening):</a:t>
            </a:r>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2 RSH   +  Na</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PbO       Pb(SR)</a:t>
            </a:r>
            <a:r>
              <a:rPr b="0" baseline="-25000" i="0" lang="en-US" sz="2400" u="none" cap="none" strike="noStrike">
                <a:solidFill>
                  <a:schemeClr val="dk1"/>
                </a:solidFill>
                <a:latin typeface="Times New Roman"/>
                <a:ea typeface="Times New Roman"/>
                <a:cs typeface="Times New Roman"/>
                <a:sym typeface="Times New Roman"/>
              </a:rPr>
              <a:t> 2</a:t>
            </a:r>
            <a:r>
              <a:rPr b="0" i="0" lang="en-US" sz="2400" u="none" cap="none" strike="noStrike">
                <a:solidFill>
                  <a:schemeClr val="dk1"/>
                </a:solidFill>
                <a:latin typeface="Times New Roman"/>
                <a:ea typeface="Times New Roman"/>
                <a:cs typeface="Times New Roman"/>
                <a:sym typeface="Times New Roman"/>
              </a:rPr>
              <a:t>  +  2NaOH</a:t>
            </a:r>
            <a:endParaRPr/>
          </a:p>
          <a:p>
            <a:pPr indent="-342900" lvl="0" marL="342900" marR="0" rtl="0" algn="ctr">
              <a:spcBef>
                <a:spcPts val="48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Pb(SR)</a:t>
            </a:r>
            <a:r>
              <a:rPr b="0" baseline="-25000" i="0" lang="en-US" sz="2400" u="none" cap="none" strike="noStrike">
                <a:solidFill>
                  <a:schemeClr val="dk1"/>
                </a:solidFill>
                <a:latin typeface="Times New Roman"/>
                <a:ea typeface="Times New Roman"/>
                <a:cs typeface="Times New Roman"/>
                <a:sym typeface="Times New Roman"/>
              </a:rPr>
              <a:t> 2</a:t>
            </a:r>
            <a:r>
              <a:rPr b="0" i="0" lang="en-US" sz="2400" u="none" cap="none" strike="noStrike">
                <a:solidFill>
                  <a:schemeClr val="dk1"/>
                </a:solidFill>
                <a:latin typeface="Times New Roman"/>
                <a:ea typeface="Times New Roman"/>
                <a:cs typeface="Times New Roman"/>
                <a:sym typeface="Times New Roman"/>
              </a:rPr>
              <a:t>   +   S               PbS    +  RSSR</a:t>
            </a:r>
            <a:endParaRPr/>
          </a:p>
          <a:p>
            <a:pPr indent="-342900" lvl="0" marL="342900" marR="0" rtl="0" algn="ctr">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Removed by     Extracted with a   </a:t>
            </a:r>
            <a:endParaRPr/>
          </a:p>
          <a:p>
            <a:pPr indent="-342900" lvl="0" marL="342900" marR="0" rtl="0" algn="ctr">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filtration         suitable solvent</a:t>
            </a:r>
            <a:endParaRPr/>
          </a:p>
          <a:p>
            <a:pPr indent="-342900" lvl="0" marL="34290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Removal of olefins &amp; coloring matter: </a:t>
            </a:r>
            <a:r>
              <a:rPr b="0" i="0" lang="en-US" sz="2400" u="none" cap="none" strike="noStrike">
                <a:solidFill>
                  <a:schemeClr val="dk1"/>
                </a:solidFill>
                <a:latin typeface="Times New Roman"/>
                <a:ea typeface="Times New Roman"/>
                <a:cs typeface="Times New Roman"/>
                <a:sym typeface="Times New Roman"/>
              </a:rPr>
              <a:t>By adsorption on ‘fuller’s earth’.</a:t>
            </a:r>
            <a:endParaRPr/>
          </a:p>
          <a:p>
            <a:pPr indent="-342900" lvl="0" marL="342900" marR="0" rtl="0" algn="l">
              <a:spcBef>
                <a:spcPts val="56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Addition of inhibitors.</a:t>
            </a:r>
            <a:endParaRPr/>
          </a:p>
          <a:p>
            <a:pPr indent="-342900" lvl="0" marL="34290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Blending.</a:t>
            </a:r>
            <a:endParaRPr/>
          </a:p>
          <a:p>
            <a:pPr indent="-139700" lvl="0" marL="342900" marR="0" rtl="0" algn="l">
              <a:spcBef>
                <a:spcPts val="640"/>
              </a:spcBef>
              <a:spcAft>
                <a:spcPts val="0"/>
              </a:spcAft>
              <a:buClr>
                <a:schemeClr val="dk1"/>
              </a:buClr>
              <a:buSzPts val="3200"/>
              <a:buFont typeface="Arial"/>
              <a:buNone/>
            </a:pPr>
            <a:r>
              <a:t/>
            </a:r>
            <a:endParaRPr b="0" baseline="-25000" i="0" sz="3200" u="none" cap="none" strike="noStrike">
              <a:solidFill>
                <a:srgbClr val="FFFF00"/>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None/>
            </a:pPr>
            <a:r>
              <a:t/>
            </a:r>
            <a:endParaRPr b="0" baseline="-25000" i="0" sz="3200" u="none" cap="none" strike="noStrike">
              <a:solidFill>
                <a:srgbClr val="FFFF00"/>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None/>
            </a:pPr>
            <a:r>
              <a:t/>
            </a:r>
            <a:endParaRPr b="0" baseline="-25000" i="0" sz="3200" u="none" cap="none" strike="noStrike">
              <a:solidFill>
                <a:srgbClr val="FFFF00"/>
              </a:solidFill>
              <a:latin typeface="Calibri"/>
              <a:ea typeface="Calibri"/>
              <a:cs typeface="Calibri"/>
              <a:sym typeface="Calibri"/>
            </a:endParaRPr>
          </a:p>
        </p:txBody>
      </p:sp>
      <p:cxnSp>
        <p:nvCxnSpPr>
          <p:cNvPr id="658" name="Shape 658"/>
          <p:cNvCxnSpPr/>
          <p:nvPr/>
        </p:nvCxnSpPr>
        <p:spPr>
          <a:xfrm>
            <a:off x="4510314" y="2317071"/>
            <a:ext cx="500100" cy="1500"/>
          </a:xfrm>
          <a:prstGeom prst="straightConnector1">
            <a:avLst/>
          </a:prstGeom>
          <a:noFill/>
          <a:ln cap="flat" cmpd="sng" w="9525">
            <a:solidFill>
              <a:schemeClr val="dk1"/>
            </a:solidFill>
            <a:prstDash val="solid"/>
            <a:round/>
            <a:headEnd len="sm" w="sm" type="none"/>
            <a:tailEnd len="med" w="med" type="stealth"/>
          </a:ln>
        </p:spPr>
      </p:cxnSp>
      <p:cxnSp>
        <p:nvCxnSpPr>
          <p:cNvPr id="659" name="Shape 659"/>
          <p:cNvCxnSpPr/>
          <p:nvPr/>
        </p:nvCxnSpPr>
        <p:spPr>
          <a:xfrm>
            <a:off x="4495800" y="2819400"/>
            <a:ext cx="500100" cy="1500"/>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Shape 24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44" name="Shape 244"/>
          <p:cNvSpPr txBox="1"/>
          <p:nvPr/>
        </p:nvSpPr>
        <p:spPr>
          <a:xfrm>
            <a:off x="457200" y="1219200"/>
            <a:ext cx="8229600" cy="4800600"/>
          </a:xfrm>
          <a:prstGeom prst="rect">
            <a:avLst/>
          </a:prstGeom>
          <a:solidFill>
            <a:schemeClr val="lt1"/>
          </a:solidFill>
          <a:ln cap="flat" cmpd="sng" w="381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5" name="Shape 245"/>
          <p:cNvSpPr txBox="1"/>
          <p:nvPr/>
        </p:nvSpPr>
        <p:spPr>
          <a:xfrm>
            <a:off x="685800" y="381000"/>
            <a:ext cx="7924800" cy="579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3200"/>
              <a:buFont typeface="Arial"/>
              <a:buNone/>
            </a:pPr>
            <a:r>
              <a:rPr b="1" i="1" lang="en-US" sz="3200" u="none">
                <a:solidFill>
                  <a:srgbClr val="FFFF00"/>
                </a:solidFill>
                <a:latin typeface="Arial"/>
                <a:ea typeface="Arial"/>
                <a:cs typeface="Arial"/>
                <a:sym typeface="Arial"/>
              </a:rPr>
              <a:t>Composition of Crude Oil</a:t>
            </a:r>
            <a:endParaRPr/>
          </a:p>
        </p:txBody>
      </p:sp>
      <p:sp>
        <p:nvSpPr>
          <p:cNvPr id="246" name="Shape 246"/>
          <p:cNvSpPr txBox="1"/>
          <p:nvPr/>
        </p:nvSpPr>
        <p:spPr>
          <a:xfrm>
            <a:off x="1824037" y="2062162"/>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47" name="Shape 247"/>
          <p:cNvPicPr preferRelativeResize="0"/>
          <p:nvPr/>
        </p:nvPicPr>
        <p:blipFill rotWithShape="1">
          <a:blip r:embed="rId4">
            <a:alphaModFix/>
          </a:blip>
          <a:srcRect b="0" l="0" r="0" t="0"/>
          <a:stretch/>
        </p:blipFill>
        <p:spPr>
          <a:xfrm>
            <a:off x="685800" y="1981200"/>
            <a:ext cx="7772400" cy="379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Shape 25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53" name="Shape 253"/>
          <p:cNvSpPr txBox="1"/>
          <p:nvPr/>
        </p:nvSpPr>
        <p:spPr>
          <a:xfrm>
            <a:off x="571500" y="0"/>
            <a:ext cx="7924800" cy="701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Arial"/>
              <a:buNone/>
            </a:pPr>
            <a:r>
              <a:rPr b="1" i="1" lang="en-US" sz="4000" u="none">
                <a:solidFill>
                  <a:srgbClr val="FFFF00"/>
                </a:solidFill>
                <a:latin typeface="Arial"/>
                <a:ea typeface="Arial"/>
                <a:cs typeface="Arial"/>
                <a:sym typeface="Arial"/>
              </a:rPr>
              <a:t>The Uses of Crude Oil</a:t>
            </a:r>
            <a:endParaRPr/>
          </a:p>
        </p:txBody>
      </p:sp>
      <p:sp>
        <p:nvSpPr>
          <p:cNvPr id="254" name="Shape 254"/>
          <p:cNvSpPr txBox="1"/>
          <p:nvPr/>
        </p:nvSpPr>
        <p:spPr>
          <a:xfrm>
            <a:off x="1295400" y="3962400"/>
            <a:ext cx="6934200" cy="1676400"/>
          </a:xfrm>
          <a:prstGeom prst="rect">
            <a:avLst/>
          </a:prstGeom>
          <a:solidFill>
            <a:schemeClr val="lt1"/>
          </a:solidFill>
          <a:ln cap="flat" cmpd="thickThin"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55" name="Shape 255"/>
          <p:cNvPicPr preferRelativeResize="0"/>
          <p:nvPr/>
        </p:nvPicPr>
        <p:blipFill rotWithShape="1">
          <a:blip r:embed="rId4">
            <a:alphaModFix/>
          </a:blip>
          <a:srcRect b="45088" l="22579" r="31182" t="20223"/>
          <a:stretch/>
        </p:blipFill>
        <p:spPr>
          <a:xfrm>
            <a:off x="1714500" y="714375"/>
            <a:ext cx="5943600" cy="2133600"/>
          </a:xfrm>
          <a:prstGeom prst="rect">
            <a:avLst/>
          </a:prstGeom>
          <a:noFill/>
          <a:ln>
            <a:noFill/>
          </a:ln>
        </p:spPr>
      </p:pic>
      <p:pic>
        <p:nvPicPr>
          <p:cNvPr id="256" name="Shape 256"/>
          <p:cNvPicPr preferRelativeResize="0"/>
          <p:nvPr/>
        </p:nvPicPr>
        <p:blipFill rotWithShape="1">
          <a:blip r:embed="rId5">
            <a:alphaModFix/>
          </a:blip>
          <a:srcRect b="0" l="0" r="12901" t="58426"/>
          <a:stretch/>
        </p:blipFill>
        <p:spPr>
          <a:xfrm>
            <a:off x="-409575" y="2786062"/>
            <a:ext cx="9839325" cy="45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1187450" y="260350"/>
            <a:ext cx="7354887"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3400"/>
              <a:buFont typeface="Arial"/>
              <a:buNone/>
            </a:pPr>
            <a:r>
              <a:rPr b="1" i="0" lang="en-US" sz="3400" u="none" cap="none" strike="noStrike">
                <a:solidFill>
                  <a:srgbClr val="FFFF00"/>
                </a:solidFill>
                <a:latin typeface="Arial"/>
                <a:ea typeface="Arial"/>
                <a:cs typeface="Arial"/>
                <a:sym typeface="Arial"/>
              </a:rPr>
              <a:t>Fractional Distillation of Petroleum</a:t>
            </a:r>
            <a:endParaRPr/>
          </a:p>
        </p:txBody>
      </p:sp>
      <p:sp>
        <p:nvSpPr>
          <p:cNvPr id="262" name="Shape 262"/>
          <p:cNvSpPr txBox="1"/>
          <p:nvPr>
            <p:ph idx="1" type="body"/>
          </p:nvPr>
        </p:nvSpPr>
        <p:spPr>
          <a:xfrm>
            <a:off x="395287" y="2060575"/>
            <a:ext cx="8424862" cy="35290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B0F0"/>
              </a:buClr>
              <a:buSzPts val="3200"/>
              <a:buFont typeface="Arial"/>
              <a:buChar char="•"/>
            </a:pPr>
            <a:r>
              <a:rPr b="0" i="0" lang="en-US" sz="3200" u="none" cap="none" strike="noStrike">
                <a:solidFill>
                  <a:srgbClr val="00B0F0"/>
                </a:solidFill>
                <a:latin typeface="Arial"/>
                <a:ea typeface="Arial"/>
                <a:cs typeface="Arial"/>
                <a:sym typeface="Arial"/>
              </a:rPr>
              <a:t>Petroleum can be separated into different </a:t>
            </a:r>
            <a:r>
              <a:rPr b="1" i="0" lang="en-US" sz="3200" u="none" cap="none" strike="noStrike">
                <a:solidFill>
                  <a:srgbClr val="00B0F0"/>
                </a:solidFill>
                <a:latin typeface="Arial"/>
                <a:ea typeface="Arial"/>
                <a:cs typeface="Arial"/>
                <a:sym typeface="Arial"/>
              </a:rPr>
              <a:t>fractions</a:t>
            </a:r>
            <a:r>
              <a:rPr b="0" i="0" lang="en-US" sz="3200" u="none" cap="none" strike="noStrike">
                <a:solidFill>
                  <a:srgbClr val="00B0F0"/>
                </a:solidFill>
                <a:latin typeface="Arial"/>
                <a:ea typeface="Arial"/>
                <a:cs typeface="Arial"/>
                <a:sym typeface="Arial"/>
              </a:rPr>
              <a:t> by fractional distillation. </a:t>
            </a:r>
            <a:endParaRPr/>
          </a:p>
          <a:p>
            <a:pPr indent="-342900" lvl="0" marL="342900" marR="0" rtl="0" algn="l">
              <a:lnSpc>
                <a:spcPct val="100000"/>
              </a:lnSpc>
              <a:spcBef>
                <a:spcPts val="640"/>
              </a:spcBef>
              <a:spcAft>
                <a:spcPts val="0"/>
              </a:spcAft>
              <a:buClr>
                <a:srgbClr val="00B0F0"/>
              </a:buClr>
              <a:buSzPts val="3200"/>
              <a:buFont typeface="Arial"/>
              <a:buChar char="•"/>
            </a:pPr>
            <a:r>
              <a:rPr b="0" i="0" lang="en-US" sz="3200" u="none" cap="none" strike="noStrike">
                <a:solidFill>
                  <a:srgbClr val="00B0F0"/>
                </a:solidFill>
                <a:latin typeface="Arial"/>
                <a:ea typeface="Arial"/>
                <a:cs typeface="Arial"/>
                <a:sym typeface="Arial"/>
              </a:rPr>
              <a:t>The process is called oil refining and the device perform this is called oil refinery</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    </a:t>
            </a:r>
            <a:r>
              <a:rPr b="0" i="0" lang="en-US" sz="3200" u="none" cap="none" strike="noStrike">
                <a:solidFill>
                  <a:srgbClr val="FFFF00"/>
                </a:solidFill>
                <a:latin typeface="Arial"/>
                <a:ea typeface="Arial"/>
                <a:cs typeface="Arial"/>
                <a:sym typeface="Arial"/>
              </a:rPr>
              <a:t>This separation can take place because petroleum is a mixture of substances with different boiling points. </a:t>
            </a:r>
            <a:endParaRPr/>
          </a:p>
        </p:txBody>
      </p:sp>
      <p:pic>
        <p:nvPicPr>
          <p:cNvPr descr="oil_barrel" id="263" name="Shape 263"/>
          <p:cNvPicPr preferRelativeResize="0"/>
          <p:nvPr>
            <p:ph idx="1" type="body"/>
          </p:nvPr>
        </p:nvPicPr>
        <p:blipFill rotWithShape="1">
          <a:blip r:embed="rId3">
            <a:alphaModFix/>
          </a:blip>
          <a:srcRect b="0" l="0" r="0" t="0"/>
          <a:stretch/>
        </p:blipFill>
        <p:spPr>
          <a:xfrm>
            <a:off x="323850" y="333375"/>
            <a:ext cx="698500" cy="110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