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4.xml" ContentType="application/vnd.openxmlformats-officedocument.presentationml.notesSlide+xml"/>
  <Override PartName="/ppt/slides/slide15.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notesSlides/notesSlide6.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7.xml" ContentType="application/vnd.openxmlformats-officedocument.presentationml.notesSlide+xml"/>
  <Override PartName="/ppt/slides/slide28.xml" ContentType="application/vnd.openxmlformats-officedocument.presentationml.slide+xml"/>
  <Override PartName="/ppt/notesSlides/notesSlide8.xml" ContentType="application/vnd.openxmlformats-officedocument.presentationml.notesSlide+xml"/>
  <Override PartName="/ppt/slides/slide29.xml" ContentType="application/vnd.openxmlformats-officedocument.presentationml.slide+xml"/>
  <Override PartName="/ppt/notesSlides/notesSlide9.xml" ContentType="application/vnd.openxmlformats-officedocument.presentationml.notesSlide+xml"/>
  <Override PartName="/ppt/slides/slide30.xml" ContentType="application/vnd.openxmlformats-officedocument.presentationml.slide+xml"/>
  <Override PartName="/ppt/notesSlides/notesSlide10.xml" ContentType="application/vnd.openxmlformats-officedocument.presentationml.notesSlide+xml"/>
  <Override PartName="/ppt/slides/slide31.xml" ContentType="application/vnd.openxmlformats-officedocument.presentationml.slide+xml"/>
  <Override PartName="/ppt/notesSlides/notesSlide11.xml" ContentType="application/vnd.openxmlformats-officedocument.presentationml.notesSlide+xml"/>
  <Override PartName="/ppt/slides/slide32.xml" ContentType="application/vnd.openxmlformats-officedocument.presentationml.slide+xml"/>
  <Override PartName="/ppt/notesSlides/notesSlide12.xml" ContentType="application/vnd.openxmlformats-officedocument.presentationml.notesSlide+xml"/>
  <Override PartName="/ppt/slides/slide33.xml" ContentType="application/vnd.openxmlformats-officedocument.presentationml.slide+xml"/>
  <Override PartName="/ppt/notesSlides/notesSlide13.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notesSlides/notesSlide14.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notesSlides/notesSlide15.xml" ContentType="application/vnd.openxmlformats-officedocument.presentationml.notesSlide+xml"/>
  <Override PartName="/ppt/slides/slide38.xml" ContentType="application/vnd.openxmlformats-officedocument.presentationml.slide+xml"/>
  <Override PartName="/ppt/notesSlides/notesSlide16.xml" ContentType="application/vnd.openxmlformats-officedocument.presentationml.notesSlide+xml"/>
  <Override PartName="/ppt/slides/slide39.xml" ContentType="application/vnd.openxmlformats-officedocument.presentationml.slide+xml"/>
  <Override PartName="/ppt/slides/slide40.xml" ContentType="application/vnd.openxmlformats-officedocument.presentationml.slide+xml"/>
  <Override PartName="/ppt/notesSlides/notesSlide17.xml" ContentType="application/vnd.openxmlformats-officedocument.presentationml.notes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8.xml" ContentType="application/vnd.openxmlformats-officedocument.presentationml.notes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Slides/notesSlide19.xml" ContentType="application/vnd.openxmlformats-officedocument.presentationml.notesSlide+xml"/>
  <Override PartName="/ppt/comments/comment1.xml" ContentType="application/vnd.openxmlformats-officedocument.presentationml.comments+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Slides/notesSlide20.xml" ContentType="application/vnd.openxmlformats-officedocument.presentationml.notes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Slides/notesSlide21.xml" ContentType="application/vnd.openxmlformats-officedocument.presentationml.notes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Slides/notesSlide22.xml" ContentType="application/vnd.openxmlformats-officedocument.presentationml.notesSlide+xml"/>
  <Override PartName="/ppt/slides/slide64.xml" ContentType="application/vnd.openxmlformats-officedocument.presentationml.slide+xml"/>
  <Override PartName="/ppt/notesSlides/notesSlide23.xml" ContentType="application/vnd.openxmlformats-officedocument.presentationml.notesSlide+xml"/>
  <Override PartName="/ppt/slides/slide65.xml" ContentType="application/vnd.openxmlformats-officedocument.presentationml.slide+xml"/>
  <Override PartName="/ppt/notesSlides/notesSlide24.xml" ContentType="application/vnd.openxmlformats-officedocument.presentationml.notesSlide+xml"/>
  <Override PartName="/ppt/slides/slide66.xml" ContentType="application/vnd.openxmlformats-officedocument.presentationml.slide+xml"/>
  <Override PartName="/ppt/notesSlides/notesSlide25.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26.xml" ContentType="application/vnd.openxmlformats-officedocument.presentationml.notes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2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Deepa Joshi" initials="DJ" lastIdx="4" clrIdx="0"/>
</p:cmAuthorLst>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20"/>
    <p:restoredTop sz="94364"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tableStyles" Target="tableStyles.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17-08-19T16:43:55.371" idx="4">
    <p:pos x="300" y="2972"/>
    <p:text>We will talk more about other type of variables and their default values in module-2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23" name=""/>
        <p:cNvGrpSpPr/>
        <p:nvPr/>
      </p:nvGrpSpPr>
      <p:grpSpPr>
        <a:xfrm>
          <a:off x="0" y="0"/>
          <a:ext cx="0" cy="0"/>
          <a:chOff x="0" y="0"/>
          <a:chExt cx="0" cy="0"/>
        </a:xfrm>
      </p:grpSpPr>
      <p:sp>
        <p:nvSpPr>
          <p:cNvPr id="104893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93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E5F778E0-BDB2-43C9-BF90-DC7C7BA398CE}" type="datetimeFigureOut">
              <a:rPr lang="en-US" smtClean="0"/>
            </a:fld>
            <a:endParaRPr lang="en-US"/>
          </a:p>
        </p:txBody>
      </p:sp>
      <p:sp>
        <p:nvSpPr>
          <p:cNvPr id="104893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93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3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93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ED033D8-1DB7-4E34-8C6A-A80AF3BD44F7}"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r>
              <a:rPr dirty="0" lang="en-US" smtClean="0"/>
              <a:t>The American National Standards Institute (ANSI, /ˈ</a:t>
            </a:r>
            <a:r>
              <a:rPr dirty="0" lang="en-US" err="1" smtClean="0"/>
              <a:t>ænsi</a:t>
            </a:r>
            <a:r>
              <a:rPr dirty="0" lang="en-US" smtClean="0"/>
              <a:t>/ an-see) is a private non-profit organization that oversees the development of voluntary consensus standards for products, services, processes, systems, and personnel in the United States.</a:t>
            </a:r>
          </a:p>
          <a:p>
            <a:r>
              <a:rPr dirty="0" lang="en-US" smtClean="0"/>
              <a:t>The organization's headquarters are in Washington, DC. ANSI's operations office is located in New York City.</a:t>
            </a:r>
          </a:p>
          <a:p>
            <a:r>
              <a:rPr dirty="0" lang="en-US" smtClean="0"/>
              <a:t>The International Organization for Standardization (ISO) is an international standard-setting body composed of representatives from various national standards organizations. Founded on 23 February 1947, the organization promotes worldwide proprietary, industrial and commercial standards. It is headquartered in Geneva, Switzerland</a:t>
            </a:r>
            <a:r>
              <a:rPr baseline="0" dirty="0" lang="en-US" smtClean="0"/>
              <a:t> </a:t>
            </a:r>
            <a:r>
              <a:rPr dirty="0" lang="en-US" smtClean="0"/>
              <a:t>and as of 2015 works in 163 countries.</a:t>
            </a:r>
            <a:endParaRPr dirty="0" lang="en-US"/>
          </a:p>
        </p:txBody>
      </p:sp>
      <p:sp>
        <p:nvSpPr>
          <p:cNvPr id="1048615"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705" name="Slide Image Placeholder 1"/>
          <p:cNvSpPr>
            <a:spLocks noChangeAspect="1" noRot="1" noGrp="1"/>
          </p:cNvSpPr>
          <p:nvPr>
            <p:ph type="sldImg"/>
          </p:nvPr>
        </p:nvSpPr>
        <p:spPr/>
      </p:sp>
      <p:sp>
        <p:nvSpPr>
          <p:cNvPr id="1048706"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During compilation of a C program the compilation is started off with preprocessing the directives (e.g., #include and #define). The preprocessor (</a:t>
            </a:r>
            <a:r>
              <a:rPr b="0" dirty="0" sz="1200" i="1" kern="1200" lang="en-US" err="1" smtClean="0">
                <a:solidFill>
                  <a:schemeClr val="tx1"/>
                </a:solidFill>
                <a:effectLst/>
                <a:latin typeface="+mn-lt"/>
                <a:ea typeface="+mn-ea"/>
                <a:cs typeface="+mn-cs"/>
              </a:rPr>
              <a:t>cpp</a:t>
            </a:r>
            <a:r>
              <a:rPr b="0" dirty="0" sz="1200" i="0" kern="1200" lang="en-US" smtClean="0">
                <a:solidFill>
                  <a:schemeClr val="tx1"/>
                </a:solidFill>
                <a:effectLst/>
                <a:latin typeface="+mn-lt"/>
                <a:ea typeface="+mn-ea"/>
                <a:cs typeface="+mn-cs"/>
              </a:rPr>
              <a:t> - c preprocessor) is a separate program in reality, but it is invoked automatically by the compiler. For example, the </a:t>
            </a:r>
            <a:r>
              <a:rPr dirty="0" lang="en-US" smtClean="0"/>
              <a:t>#include &lt;</a:t>
            </a:r>
            <a:r>
              <a:rPr dirty="0" lang="en-US" err="1" smtClean="0"/>
              <a:t>stdio.h</a:t>
            </a:r>
            <a:r>
              <a:rPr dirty="0" lang="en-US" smtClean="0"/>
              <a:t>&gt;</a:t>
            </a:r>
            <a:r>
              <a:rPr b="0" dirty="0" sz="1200" i="0" kern="1200" lang="en-US" smtClean="0">
                <a:solidFill>
                  <a:schemeClr val="tx1"/>
                </a:solidFill>
                <a:effectLst/>
                <a:latin typeface="+mn-lt"/>
                <a:ea typeface="+mn-ea"/>
                <a:cs typeface="+mn-cs"/>
              </a:rPr>
              <a:t> command in line 1 of </a:t>
            </a:r>
            <a:r>
              <a:rPr b="0" dirty="0" sz="1200" i="0" kern="1200" lang="en-US" err="1" smtClean="0">
                <a:solidFill>
                  <a:schemeClr val="tx1"/>
                </a:solidFill>
                <a:effectLst/>
                <a:latin typeface="+mn-lt"/>
                <a:ea typeface="+mn-ea"/>
                <a:cs typeface="+mn-cs"/>
              </a:rPr>
              <a:t>Test</a:t>
            </a:r>
            <a:r>
              <a:rPr dirty="0" lang="en-US" err="1" smtClean="0"/>
              <a:t>.c</a:t>
            </a:r>
            <a:r>
              <a:rPr b="0" dirty="0" sz="1200" i="0" kern="1200" lang="en-US" smtClean="0">
                <a:solidFill>
                  <a:schemeClr val="tx1"/>
                </a:solidFill>
                <a:effectLst/>
                <a:latin typeface="+mn-lt"/>
                <a:ea typeface="+mn-ea"/>
                <a:cs typeface="+mn-cs"/>
              </a:rPr>
              <a:t> tells the preprocessor to read the contents of the system header file </a:t>
            </a:r>
            <a:r>
              <a:rPr dirty="0" lang="en-US" err="1" smtClean="0"/>
              <a:t>stdio.h</a:t>
            </a:r>
            <a:r>
              <a:rPr b="0" dirty="0" sz="1200" i="0" kern="1200" lang="en-US" smtClean="0">
                <a:solidFill>
                  <a:schemeClr val="tx1"/>
                </a:solidFill>
                <a:effectLst/>
                <a:latin typeface="+mn-lt"/>
                <a:ea typeface="+mn-ea"/>
                <a:cs typeface="+mn-cs"/>
              </a:rPr>
              <a:t> and insert it directly into the program text. The result is another file typically with the </a:t>
            </a:r>
            <a:r>
              <a:rPr dirty="0" lang="en-US" smtClean="0"/>
              <a:t>.</a:t>
            </a:r>
            <a:r>
              <a:rPr dirty="0" lang="en-US" err="1" smtClean="0"/>
              <a:t>i</a:t>
            </a:r>
            <a:r>
              <a:rPr b="0" dirty="0" sz="1200" i="0" kern="1200" lang="en-US" smtClean="0">
                <a:solidFill>
                  <a:schemeClr val="tx1"/>
                </a:solidFill>
                <a:effectLst/>
                <a:latin typeface="+mn-lt"/>
                <a:ea typeface="+mn-ea"/>
                <a:cs typeface="+mn-cs"/>
              </a:rPr>
              <a:t> suffix. In practice, the preprocessed file is not saved to disk unless the </a:t>
            </a:r>
            <a:r>
              <a:rPr dirty="0" lang="en-US" smtClean="0"/>
              <a:t>-save-temps</a:t>
            </a:r>
            <a:r>
              <a:rPr b="0" dirty="0" sz="1200" i="0" kern="1200" lang="en-US" smtClean="0">
                <a:solidFill>
                  <a:schemeClr val="tx1"/>
                </a:solidFill>
                <a:effectLst/>
                <a:latin typeface="+mn-lt"/>
                <a:ea typeface="+mn-ea"/>
                <a:cs typeface="+mn-cs"/>
              </a:rPr>
              <a:t> option is used.</a:t>
            </a:r>
          </a:p>
          <a:p>
            <a:r>
              <a:rPr b="0" dirty="0" sz="1200" i="0" kern="1200" lang="en-US" smtClean="0">
                <a:solidFill>
                  <a:schemeClr val="tx1"/>
                </a:solidFill>
                <a:effectLst/>
                <a:latin typeface="+mn-lt"/>
                <a:ea typeface="+mn-ea"/>
                <a:cs typeface="+mn-cs"/>
              </a:rPr>
              <a:t>This is the first stage of compilation process where preprocessor directives (macros and header files are most common) are expanded. To perform this step </a:t>
            </a:r>
            <a:r>
              <a:rPr b="0" dirty="0" sz="1200" i="0" kern="1200" lang="en-US" err="1" smtClean="0">
                <a:solidFill>
                  <a:schemeClr val="tx1"/>
                </a:solidFill>
                <a:effectLst/>
                <a:latin typeface="+mn-lt"/>
                <a:ea typeface="+mn-ea"/>
                <a:cs typeface="+mn-cs"/>
              </a:rPr>
              <a:t>gcc</a:t>
            </a:r>
            <a:r>
              <a:rPr b="0" dirty="0" sz="1200" i="0" kern="1200" lang="en-US" smtClean="0">
                <a:solidFill>
                  <a:schemeClr val="tx1"/>
                </a:solidFill>
                <a:effectLst/>
                <a:latin typeface="+mn-lt"/>
                <a:ea typeface="+mn-ea"/>
                <a:cs typeface="+mn-cs"/>
              </a:rPr>
              <a:t> executes the following command internally.</a:t>
            </a:r>
          </a:p>
          <a:p>
            <a:endParaRPr dirty="0" lang="en-US"/>
          </a:p>
        </p:txBody>
      </p:sp>
      <p:sp>
        <p:nvSpPr>
          <p:cNvPr id="104870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10" name="Slide Image Placeholder 1"/>
          <p:cNvSpPr>
            <a:spLocks noChangeAspect="1" noRot="1" noGrp="1"/>
          </p:cNvSpPr>
          <p:nvPr>
            <p:ph type="sldImg"/>
          </p:nvPr>
        </p:nvSpPr>
        <p:spPr/>
      </p:sp>
      <p:sp>
        <p:nvSpPr>
          <p:cNvPr id="1048711" name="Notes Placeholder 2"/>
          <p:cNvSpPr>
            <a:spLocks noGrp="1"/>
          </p:cNvSpPr>
          <p:nvPr>
            <p:ph type="body" idx="1"/>
          </p:nvPr>
        </p:nvSpPr>
        <p:spPr/>
        <p:txBody>
          <a:bodyPr/>
          <a:p>
            <a:endParaRPr dirty="0" lang="en-US"/>
          </a:p>
        </p:txBody>
      </p:sp>
      <p:sp>
        <p:nvSpPr>
          <p:cNvPr id="1048712"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715" name="Slide Image Placeholder 1"/>
          <p:cNvSpPr>
            <a:spLocks noChangeAspect="1" noRot="1" noGrp="1"/>
          </p:cNvSpPr>
          <p:nvPr>
            <p:ph type="sldImg"/>
          </p:nvPr>
        </p:nvSpPr>
        <p:spPr/>
      </p:sp>
      <p:sp>
        <p:nvSpPr>
          <p:cNvPr id="1048716"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Note:</a:t>
            </a:r>
            <a:r>
              <a:rPr baseline="0" b="0" dirty="0" sz="1200" i="0" kern="1200" lang="en-US" smtClean="0">
                <a:solidFill>
                  <a:schemeClr val="tx1"/>
                </a:solidFill>
                <a:effectLst/>
                <a:latin typeface="+mn-lt"/>
                <a:ea typeface="+mn-ea"/>
                <a:cs typeface="+mn-cs"/>
              </a:rPr>
              <a:t> </a:t>
            </a:r>
            <a:r>
              <a:rPr b="0" dirty="0" sz="1200" i="0" kern="1200" lang="en-US" smtClean="0">
                <a:solidFill>
                  <a:schemeClr val="tx1"/>
                </a:solidFill>
                <a:effectLst/>
                <a:latin typeface="+mn-lt"/>
                <a:ea typeface="+mn-ea"/>
                <a:cs typeface="+mn-cs"/>
              </a:rPr>
              <a:t> </a:t>
            </a:r>
            <a:r>
              <a:rPr dirty="0" lang="en-US" err="1" smtClean="0"/>
              <a:t>stdio.h</a:t>
            </a:r>
            <a:r>
              <a:rPr b="0" dirty="0" sz="1200" i="0" kern="1200" lang="en-US" smtClean="0">
                <a:solidFill>
                  <a:schemeClr val="tx1"/>
                </a:solidFill>
                <a:effectLst/>
                <a:latin typeface="+mn-lt"/>
                <a:ea typeface="+mn-ea"/>
                <a:cs typeface="+mn-cs"/>
              </a:rPr>
              <a:t> holds information about the I/O stuff, the actual code for it will be in the runtime library (though you rarely have to link that library specifically since the compiler will try to take care of it for you). Because you usually link with the compiler (i.e., the compiler invokes the linker for you), it knows that you're probably going to need the C run time library.</a:t>
            </a:r>
          </a:p>
          <a:p>
            <a:endParaRPr dirty="0" lang="en-US" smtClean="0"/>
          </a:p>
          <a:p>
            <a:r>
              <a:rPr dirty="0" lang="en-US" smtClean="0"/>
              <a:t>On a normal Unix system, if you do not instruct it otherwise, [GCC] will look for headers requested with #include &lt;file&gt; in: C:\Program Files (x86)\</a:t>
            </a:r>
            <a:r>
              <a:rPr dirty="0" lang="en-US" err="1" smtClean="0"/>
              <a:t>CodeBlocks</a:t>
            </a:r>
            <a:r>
              <a:rPr dirty="0" lang="en-US" smtClean="0"/>
              <a:t>\</a:t>
            </a:r>
            <a:r>
              <a:rPr dirty="0" lang="en-US" err="1" smtClean="0"/>
              <a:t>MinGW</a:t>
            </a:r>
            <a:r>
              <a:rPr dirty="0" lang="en-US" smtClean="0"/>
              <a:t>\include</a:t>
            </a:r>
          </a:p>
          <a:p>
            <a:endParaRPr dirty="0" lang="en-US" smtClean="0"/>
          </a:p>
          <a:p>
            <a:r>
              <a:rPr dirty="0" lang="en-US" smtClean="0"/>
              <a:t>Source: http://www.mingw.org/wiki/includepathhowto</a:t>
            </a:r>
            <a:br>
              <a:rPr dirty="0" lang="en-US" smtClean="0"/>
            </a:br>
            <a:endParaRPr dirty="0" lang="en-US"/>
          </a:p>
        </p:txBody>
      </p:sp>
      <p:sp>
        <p:nvSpPr>
          <p:cNvPr id="104871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dirty="0" lang="en-US"/>
          </a:p>
        </p:txBody>
      </p:sp>
      <p:sp>
        <p:nvSpPr>
          <p:cNvPr id="1048721"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725" name="Slide Image Placeholder 1"/>
          <p:cNvSpPr>
            <a:spLocks noChangeAspect="1" noRot="1" noGrp="1"/>
          </p:cNvSpPr>
          <p:nvPr>
            <p:ph type="sldImg"/>
          </p:nvPr>
        </p:nvSpPr>
        <p:spPr/>
      </p:sp>
      <p:sp>
        <p:nvSpPr>
          <p:cNvPr id="1048726" name="Notes Placeholder 2"/>
          <p:cNvSpPr>
            <a:spLocks noGrp="1"/>
          </p:cNvSpPr>
          <p:nvPr>
            <p:ph type="body" idx="1"/>
          </p:nvPr>
        </p:nvSpPr>
        <p:spPr/>
        <p:txBody>
          <a:bodyPr/>
          <a:p>
            <a:endParaRPr dirty="0" lang="en-US"/>
          </a:p>
        </p:txBody>
      </p:sp>
      <p:sp>
        <p:nvSpPr>
          <p:cNvPr id="104872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731" name="Slide Image Placeholder 1"/>
          <p:cNvSpPr>
            <a:spLocks noChangeAspect="1" noRot="1" noGrp="1"/>
          </p:cNvSpPr>
          <p:nvPr>
            <p:ph type="sldImg"/>
          </p:nvPr>
        </p:nvSpPr>
        <p:spPr/>
      </p:sp>
      <p:sp>
        <p:nvSpPr>
          <p:cNvPr id="1048732"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Static : storage specifier and </a:t>
            </a:r>
            <a:r>
              <a:rPr b="0" dirty="0" sz="1200" i="0" kern="1200" lang="en-US" err="1" smtClean="0">
                <a:solidFill>
                  <a:schemeClr val="tx1"/>
                </a:solidFill>
                <a:effectLst/>
                <a:latin typeface="+mn-lt"/>
                <a:ea typeface="+mn-ea"/>
                <a:cs typeface="+mn-cs"/>
              </a:rPr>
              <a:t>const</a:t>
            </a:r>
            <a:r>
              <a:rPr b="0" dirty="0" sz="1200" i="0" kern="1200" lang="en-US" smtClean="0">
                <a:solidFill>
                  <a:schemeClr val="tx1"/>
                </a:solidFill>
                <a:effectLst/>
                <a:latin typeface="+mn-lt"/>
                <a:ea typeface="+mn-ea"/>
                <a:cs typeface="+mn-cs"/>
              </a:rPr>
              <a:t> is a type qualifier.</a:t>
            </a:r>
            <a:endParaRPr dirty="0" lang="en-US"/>
          </a:p>
        </p:txBody>
      </p:sp>
      <p:sp>
        <p:nvSpPr>
          <p:cNvPr id="1048733"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736" name="Slide Image Placeholder 1"/>
          <p:cNvSpPr>
            <a:spLocks noChangeAspect="1" noRot="1" noGrp="1"/>
          </p:cNvSpPr>
          <p:nvPr>
            <p:ph type="sldImg"/>
          </p:nvPr>
        </p:nvSpPr>
        <p:spPr/>
      </p:sp>
      <p:sp>
        <p:nvSpPr>
          <p:cNvPr id="1048737"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What is the stack? It's a special region of your computer's memory that stores temporary variables created by each function (including the </a:t>
            </a:r>
            <a:r>
              <a:rPr dirty="0" lang="en-US" smtClean="0"/>
              <a:t>main()</a:t>
            </a:r>
            <a:r>
              <a:rPr b="0" dirty="0" sz="1200" i="0" kern="1200" lang="en-US" smtClean="0">
                <a:solidFill>
                  <a:schemeClr val="tx1"/>
                </a:solidFill>
                <a:effectLst/>
                <a:latin typeface="+mn-lt"/>
                <a:ea typeface="+mn-ea"/>
                <a:cs typeface="+mn-cs"/>
              </a:rPr>
              <a:t> function). The stack is a "LIFO" (last in, first out) data structure, that is managed and optimized by the CPU quite closely. Every time a function declares a new variable, it is "pushed" onto the stack. Then every time a function exits, </a:t>
            </a:r>
            <a:r>
              <a:rPr b="1" dirty="0" sz="1200" i="0" kern="1200" lang="en-US" smtClean="0">
                <a:solidFill>
                  <a:schemeClr val="tx1"/>
                </a:solidFill>
                <a:effectLst/>
                <a:latin typeface="+mn-lt"/>
                <a:ea typeface="+mn-ea"/>
                <a:cs typeface="+mn-cs"/>
              </a:rPr>
              <a:t>all</a:t>
            </a:r>
            <a:r>
              <a:rPr b="0" dirty="0" sz="1200" i="0" kern="1200" lang="en-US" smtClean="0">
                <a:solidFill>
                  <a:schemeClr val="tx1"/>
                </a:solidFill>
                <a:effectLst/>
                <a:latin typeface="+mn-lt"/>
                <a:ea typeface="+mn-ea"/>
                <a:cs typeface="+mn-cs"/>
              </a:rPr>
              <a:t> of the variables pushed onto the stack by that function, are freed (that is to say, they are deleted). Once a stack variable is freed, that region of memory becomes available for other stack variables.</a:t>
            </a:r>
          </a:p>
          <a:p>
            <a:r>
              <a:rPr b="0" dirty="0" sz="1200" i="0" kern="1200" lang="en-US" smtClean="0">
                <a:solidFill>
                  <a:schemeClr val="tx1"/>
                </a:solidFill>
                <a:effectLst/>
                <a:latin typeface="+mn-lt"/>
                <a:ea typeface="+mn-ea"/>
                <a:cs typeface="+mn-cs"/>
              </a:rPr>
              <a:t>The advantage of using the stack to store variables, is that memory is managed for you. You don't have to allocate memory by hand, or free it once you don't need it any more. What's more, because the CPU organizes stack memory so efficiently, reading from and writing to stack variables is very fast.</a:t>
            </a:r>
          </a:p>
          <a:p>
            <a:r>
              <a:rPr b="0" dirty="0" sz="1200" i="0" kern="1200" lang="en-US" smtClean="0">
                <a:solidFill>
                  <a:schemeClr val="tx1"/>
                </a:solidFill>
                <a:effectLst/>
                <a:latin typeface="+mn-lt"/>
                <a:ea typeface="+mn-ea"/>
                <a:cs typeface="+mn-cs"/>
              </a:rPr>
              <a:t>A key to understanding the stack is the notion that </a:t>
            </a:r>
            <a:r>
              <a:rPr b="1" dirty="0" sz="1200" i="0" kern="1200" lang="en-US" smtClean="0">
                <a:solidFill>
                  <a:schemeClr val="tx1"/>
                </a:solidFill>
                <a:effectLst/>
                <a:latin typeface="+mn-lt"/>
                <a:ea typeface="+mn-ea"/>
                <a:cs typeface="+mn-cs"/>
              </a:rPr>
              <a:t>when a function exits</a:t>
            </a:r>
            <a:r>
              <a:rPr b="0" dirty="0" sz="1200" i="0" kern="1200" lang="en-US" smtClean="0">
                <a:solidFill>
                  <a:schemeClr val="tx1"/>
                </a:solidFill>
                <a:effectLst/>
                <a:latin typeface="+mn-lt"/>
                <a:ea typeface="+mn-ea"/>
                <a:cs typeface="+mn-cs"/>
              </a:rPr>
              <a:t>, all of its variables are popped off of the stack (and hence lost forever). Thus stack variables are </a:t>
            </a:r>
            <a:r>
              <a:rPr b="1" dirty="0" sz="1200" i="0" kern="1200" lang="en-US" smtClean="0">
                <a:solidFill>
                  <a:schemeClr val="tx1"/>
                </a:solidFill>
                <a:effectLst/>
                <a:latin typeface="+mn-lt"/>
                <a:ea typeface="+mn-ea"/>
                <a:cs typeface="+mn-cs"/>
              </a:rPr>
              <a:t>local</a:t>
            </a:r>
            <a:r>
              <a:rPr b="0" dirty="0" sz="1200" i="0" kern="1200" lang="en-US" smtClean="0">
                <a:solidFill>
                  <a:schemeClr val="tx1"/>
                </a:solidFill>
                <a:effectLst/>
                <a:latin typeface="+mn-lt"/>
                <a:ea typeface="+mn-ea"/>
                <a:cs typeface="+mn-cs"/>
              </a:rPr>
              <a:t> in nature. This is related to a concept we saw earlier known as </a:t>
            </a:r>
            <a:r>
              <a:rPr b="1" dirty="0" sz="1200" i="0" kern="1200" lang="en-US" smtClean="0">
                <a:solidFill>
                  <a:schemeClr val="tx1"/>
                </a:solidFill>
                <a:effectLst/>
                <a:latin typeface="+mn-lt"/>
                <a:ea typeface="+mn-ea"/>
                <a:cs typeface="+mn-cs"/>
              </a:rPr>
              <a:t>variable scope</a:t>
            </a:r>
            <a:r>
              <a:rPr b="0" dirty="0" sz="1200" i="0" kern="1200" lang="en-US" smtClean="0">
                <a:solidFill>
                  <a:schemeClr val="tx1"/>
                </a:solidFill>
                <a:effectLst/>
                <a:latin typeface="+mn-lt"/>
                <a:ea typeface="+mn-ea"/>
                <a:cs typeface="+mn-cs"/>
              </a:rPr>
              <a:t>, or local vs global variables. A common bug in C programming is attempting to access a variable that was created on the stack inside some function, from a place in your program outside of that function (i.e. after that function has exited).</a:t>
            </a:r>
          </a:p>
          <a:p>
            <a:r>
              <a:rPr b="0" dirty="0" sz="1200" i="0" kern="1200" lang="en-US" smtClean="0">
                <a:solidFill>
                  <a:schemeClr val="tx1"/>
                </a:solidFill>
                <a:effectLst/>
                <a:latin typeface="+mn-lt"/>
                <a:ea typeface="+mn-ea"/>
                <a:cs typeface="+mn-cs"/>
              </a:rPr>
              <a:t>Another feature of the stack to keep in mind, is that there is a limit (varies with OS) on the size of variables that can be store on the stack. This is not the case for variables allocated on the </a:t>
            </a:r>
            <a:r>
              <a:rPr b="1" dirty="0" sz="1200" i="0" kern="1200" lang="en-US" smtClean="0">
                <a:solidFill>
                  <a:schemeClr val="tx1"/>
                </a:solidFill>
                <a:effectLst/>
                <a:latin typeface="+mn-lt"/>
                <a:ea typeface="+mn-ea"/>
                <a:cs typeface="+mn-cs"/>
              </a:rPr>
              <a:t>heap</a:t>
            </a:r>
            <a:r>
              <a:rPr b="0" dirty="0" sz="1200" i="0" kern="1200" lang="en-US" smtClean="0">
                <a:solidFill>
                  <a:schemeClr val="tx1"/>
                </a:solidFill>
                <a:effectLst/>
                <a:latin typeface="+mn-lt"/>
                <a:ea typeface="+mn-ea"/>
                <a:cs typeface="+mn-cs"/>
              </a:rPr>
              <a:t>.</a:t>
            </a:r>
          </a:p>
          <a:p>
            <a:r>
              <a:rPr b="0" dirty="0" sz="1200" i="0" kern="1200" lang="en-US" smtClean="0">
                <a:solidFill>
                  <a:schemeClr val="tx1"/>
                </a:solidFill>
                <a:effectLst/>
                <a:latin typeface="+mn-lt"/>
                <a:ea typeface="+mn-ea"/>
                <a:cs typeface="+mn-cs"/>
              </a:rPr>
              <a:t>Heap:</a:t>
            </a:r>
            <a:r>
              <a:rPr baseline="0" b="0" dirty="0" sz="1200" i="0" kern="1200" lang="en-US" smtClean="0">
                <a:solidFill>
                  <a:schemeClr val="tx1"/>
                </a:solidFill>
                <a:effectLst/>
                <a:latin typeface="+mn-lt"/>
                <a:ea typeface="+mn-ea"/>
                <a:cs typeface="+mn-cs"/>
              </a:rPr>
              <a:t> </a:t>
            </a:r>
            <a:r>
              <a:rPr b="0" dirty="0" sz="1200" i="0" kern="1200" lang="en-US" smtClean="0">
                <a:solidFill>
                  <a:schemeClr val="tx1"/>
                </a:solidFill>
                <a:effectLst/>
                <a:latin typeface="+mn-lt"/>
                <a:ea typeface="+mn-ea"/>
                <a:cs typeface="+mn-cs"/>
              </a:rPr>
              <a:t>The heap is a region of your computer's memory that is not managed automatically for you, and is not as tightly managed by the CPU. It is a more free-floating region of memory (and is larger). To allocate memory on the heap, you must use </a:t>
            </a:r>
            <a:r>
              <a:rPr b="0" dirty="0" sz="1200" i="0" kern="1200" lang="en-US" err="1" smtClean="0">
                <a:solidFill>
                  <a:schemeClr val="tx1"/>
                </a:solidFill>
                <a:effectLst/>
                <a:latin typeface="+mn-lt"/>
                <a:ea typeface="+mn-ea"/>
                <a:cs typeface="+mn-cs"/>
              </a:rPr>
              <a:t>malloc</a:t>
            </a:r>
            <a:r>
              <a:rPr b="0" dirty="0" sz="1200" i="0" kern="1200" lang="en-US" smtClean="0">
                <a:solidFill>
                  <a:schemeClr val="tx1"/>
                </a:solidFill>
                <a:effectLst/>
                <a:latin typeface="+mn-lt"/>
                <a:ea typeface="+mn-ea"/>
                <a:cs typeface="+mn-cs"/>
              </a:rPr>
              <a:t>() or </a:t>
            </a:r>
            <a:r>
              <a:rPr b="0" dirty="0" sz="1200" i="0" kern="1200" lang="en-US" err="1" smtClean="0">
                <a:solidFill>
                  <a:schemeClr val="tx1"/>
                </a:solidFill>
                <a:effectLst/>
                <a:latin typeface="+mn-lt"/>
                <a:ea typeface="+mn-ea"/>
                <a:cs typeface="+mn-cs"/>
              </a:rPr>
              <a:t>calloc</a:t>
            </a:r>
            <a:r>
              <a:rPr b="0" dirty="0" sz="1200" i="0" kern="1200" lang="en-US" smtClean="0">
                <a:solidFill>
                  <a:schemeClr val="tx1"/>
                </a:solidFill>
                <a:effectLst/>
                <a:latin typeface="+mn-lt"/>
                <a:ea typeface="+mn-ea"/>
                <a:cs typeface="+mn-cs"/>
              </a:rPr>
              <a:t>(), which are built-in C functions. Once you have allocated memory on the heap, you are responsible for using free() to deallocate that memory once you don't need it any more. If you fail to do this, your program will have what is known as a </a:t>
            </a:r>
            <a:r>
              <a:rPr b="1" dirty="0" sz="1200" i="0" kern="1200" lang="en-US" smtClean="0">
                <a:solidFill>
                  <a:schemeClr val="tx1"/>
                </a:solidFill>
                <a:effectLst/>
                <a:latin typeface="+mn-lt"/>
                <a:ea typeface="+mn-ea"/>
                <a:cs typeface="+mn-cs"/>
              </a:rPr>
              <a:t>memory leak</a:t>
            </a:r>
            <a:r>
              <a:rPr b="0" dirty="0" sz="1200" i="0" kern="1200" lang="en-US" smtClean="0">
                <a:solidFill>
                  <a:schemeClr val="tx1"/>
                </a:solidFill>
                <a:effectLst/>
                <a:latin typeface="+mn-lt"/>
                <a:ea typeface="+mn-ea"/>
                <a:cs typeface="+mn-cs"/>
              </a:rPr>
              <a:t>. That is, memory on the heap will still be set aside (and won't be available to other processes). As we will see in the debugging section, there is a tool called </a:t>
            </a:r>
            <a:r>
              <a:rPr b="0" dirty="0" sz="1200" i="0" kern="1200" lang="en-US" err="1" smtClean="0">
                <a:solidFill>
                  <a:schemeClr val="tx1"/>
                </a:solidFill>
                <a:effectLst/>
                <a:latin typeface="+mn-lt"/>
                <a:ea typeface="+mn-ea"/>
                <a:cs typeface="+mn-cs"/>
              </a:rPr>
              <a:t>valgrind</a:t>
            </a:r>
            <a:r>
              <a:rPr b="0" dirty="0" sz="1200" i="0" kern="1200" lang="en-US" smtClean="0">
                <a:solidFill>
                  <a:schemeClr val="tx1"/>
                </a:solidFill>
                <a:effectLst/>
                <a:latin typeface="+mn-lt"/>
                <a:ea typeface="+mn-ea"/>
                <a:cs typeface="+mn-cs"/>
              </a:rPr>
              <a:t> that can help you detect memory leaks.</a:t>
            </a:r>
          </a:p>
          <a:p>
            <a:r>
              <a:rPr b="0" dirty="0" sz="1200" i="0" kern="1200" lang="en-US" smtClean="0">
                <a:solidFill>
                  <a:schemeClr val="tx1"/>
                </a:solidFill>
                <a:effectLst/>
                <a:latin typeface="+mn-lt"/>
                <a:ea typeface="+mn-ea"/>
                <a:cs typeface="+mn-cs"/>
              </a:rPr>
              <a:t>Unlike the stack, the heap does not have size restrictions on variable size (apart from the obvious physical limitations of your computer). Heap memory is slightly slower to be read from and written to, because one has to use </a:t>
            </a:r>
            <a:r>
              <a:rPr b="1" dirty="0" sz="1200" i="0" kern="1200" lang="en-US" smtClean="0">
                <a:solidFill>
                  <a:schemeClr val="tx1"/>
                </a:solidFill>
                <a:effectLst/>
                <a:latin typeface="+mn-lt"/>
                <a:ea typeface="+mn-ea"/>
                <a:cs typeface="+mn-cs"/>
              </a:rPr>
              <a:t>pointers</a:t>
            </a:r>
            <a:r>
              <a:rPr b="0" dirty="0" sz="1200" i="0" kern="1200" lang="en-US" smtClean="0">
                <a:solidFill>
                  <a:schemeClr val="tx1"/>
                </a:solidFill>
                <a:effectLst/>
                <a:latin typeface="+mn-lt"/>
                <a:ea typeface="+mn-ea"/>
                <a:cs typeface="+mn-cs"/>
              </a:rPr>
              <a:t> to access memory on the heap. We will talk about pointers shortly.</a:t>
            </a:r>
          </a:p>
          <a:p>
            <a:r>
              <a:rPr b="0" dirty="0" sz="1200" i="0" kern="1200" lang="en-US" smtClean="0">
                <a:solidFill>
                  <a:schemeClr val="tx1"/>
                </a:solidFill>
                <a:effectLst/>
                <a:latin typeface="+mn-lt"/>
                <a:ea typeface="+mn-ea"/>
                <a:cs typeface="+mn-cs"/>
              </a:rPr>
              <a:t>Unlike the stack, variables created on the heap are accessible by any function, anywhere in your program. Heap variables are essentially global in scope.</a:t>
            </a:r>
          </a:p>
          <a:p>
            <a:endParaRPr b="0" dirty="0" sz="1200" i="0" kern="1200" lang="en-US" smtClean="0">
              <a:solidFill>
                <a:schemeClr val="tx1"/>
              </a:solidFill>
              <a:effectLst/>
              <a:latin typeface="+mn-lt"/>
              <a:ea typeface="+mn-ea"/>
              <a:cs typeface="+mn-cs"/>
            </a:endParaRPr>
          </a:p>
          <a:p>
            <a:endParaRPr dirty="0" lang="en-US" smtClean="0"/>
          </a:p>
          <a:p>
            <a:endParaRPr dirty="0" lang="en-US"/>
          </a:p>
        </p:txBody>
      </p:sp>
      <p:sp>
        <p:nvSpPr>
          <p:cNvPr id="1048738"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43" name="Slide Image Placeholder 1"/>
          <p:cNvSpPr>
            <a:spLocks noChangeAspect="1" noRot="1" noGrp="1"/>
          </p:cNvSpPr>
          <p:nvPr>
            <p:ph type="sldImg"/>
          </p:nvPr>
        </p:nvSpPr>
        <p:spPr/>
      </p:sp>
      <p:sp>
        <p:nvSpPr>
          <p:cNvPr id="1048744"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The idea behind </a:t>
            </a:r>
            <a:r>
              <a:rPr dirty="0" lang="en-US" err="1" smtClean="0"/>
              <a:t>int</a:t>
            </a:r>
            <a:r>
              <a:rPr b="0" dirty="0" sz="1200" i="0" kern="1200" lang="en-US" smtClean="0">
                <a:solidFill>
                  <a:schemeClr val="tx1"/>
                </a:solidFill>
                <a:effectLst/>
                <a:latin typeface="+mn-lt"/>
                <a:ea typeface="+mn-ea"/>
                <a:cs typeface="+mn-cs"/>
              </a:rPr>
              <a:t> was that it was supposed to match the natural "word" size on the given platform: 16 bit on 16-bit platforms, 32 bit on 32-bit platforms, 64 bit on 64-bit platforms, you get the idea. However, for backward compatibility purposes some compilers prefer to stick to 32-bit </a:t>
            </a:r>
            <a:r>
              <a:rPr dirty="0" lang="en-US" err="1" smtClean="0"/>
              <a:t>int</a:t>
            </a:r>
            <a:r>
              <a:rPr b="0" dirty="0" sz="1200" i="0" kern="1200" lang="en-US" err="1" smtClean="0">
                <a:solidFill>
                  <a:schemeClr val="tx1"/>
                </a:solidFill>
                <a:effectLst/>
                <a:latin typeface="+mn-lt"/>
                <a:ea typeface="+mn-ea"/>
                <a:cs typeface="+mn-cs"/>
              </a:rPr>
              <a:t>even</a:t>
            </a:r>
            <a:r>
              <a:rPr b="0" dirty="0" sz="1200" i="0" kern="1200" lang="en-US" smtClean="0">
                <a:solidFill>
                  <a:schemeClr val="tx1"/>
                </a:solidFill>
                <a:effectLst/>
                <a:latin typeface="+mn-lt"/>
                <a:ea typeface="+mn-ea"/>
                <a:cs typeface="+mn-cs"/>
              </a:rPr>
              <a:t> on 64-bit platforms.</a:t>
            </a:r>
            <a:endParaRPr dirty="0" lang="en-US"/>
          </a:p>
        </p:txBody>
      </p:sp>
      <p:sp>
        <p:nvSpPr>
          <p:cNvPr id="1048745"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50" name="Slide Image Placeholder 1"/>
          <p:cNvSpPr>
            <a:spLocks noChangeAspect="1" noRot="1" noGrp="1"/>
          </p:cNvSpPr>
          <p:nvPr>
            <p:ph type="sldImg"/>
          </p:nvPr>
        </p:nvSpPr>
        <p:spPr/>
      </p:sp>
      <p:sp>
        <p:nvSpPr>
          <p:cNvPr id="1048751"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r>
              <a:rPr dirty="0" lang="en-US" smtClean="0"/>
              <a:t>Note: </a:t>
            </a:r>
            <a:r>
              <a:rPr dirty="0" sz="1200" lang="en-US" smtClean="0"/>
              <a:t>In addition to these standard keywords, TIGCC recognizes some extended keywords which do not exist in ANSI C, like </a:t>
            </a:r>
            <a:r>
              <a:rPr dirty="0" sz="1200" lang="en-US" err="1" smtClean="0"/>
              <a:t>asm</a:t>
            </a:r>
            <a:r>
              <a:rPr dirty="0" sz="1200" lang="en-US" smtClean="0"/>
              <a:t>, </a:t>
            </a:r>
            <a:r>
              <a:rPr dirty="0" sz="1200" lang="en-US" err="1" smtClean="0"/>
              <a:t>typeof</a:t>
            </a:r>
            <a:r>
              <a:rPr dirty="0" sz="1200" lang="en-US" smtClean="0"/>
              <a:t>, inline, etc., </a:t>
            </a:r>
          </a:p>
          <a:p>
            <a:endParaRPr dirty="0" lang="en-US"/>
          </a:p>
        </p:txBody>
      </p:sp>
      <p:sp>
        <p:nvSpPr>
          <p:cNvPr id="1048752"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77" name="Slide Image Placeholder 1"/>
          <p:cNvSpPr>
            <a:spLocks noChangeAspect="1" noRot="1" noGrp="1"/>
          </p:cNvSpPr>
          <p:nvPr>
            <p:ph type="sldImg"/>
          </p:nvPr>
        </p:nvSpPr>
        <p:spPr/>
      </p:sp>
      <p:sp>
        <p:nvSpPr>
          <p:cNvPr id="1048778" name="Notes Placeholder 2"/>
          <p:cNvSpPr>
            <a:spLocks noGrp="1"/>
          </p:cNvSpPr>
          <p:nvPr>
            <p:ph type="body" idx="1"/>
          </p:nvPr>
        </p:nvSpPr>
        <p:spPr/>
        <p:txBody>
          <a:bodyPr/>
          <a:p>
            <a:pPr fontAlgn="base"/>
            <a:r>
              <a:rPr b="0" dirty="0" sz="1200" i="0" kern="1200" lang="en-US" smtClean="0">
                <a:solidFill>
                  <a:schemeClr val="tx1"/>
                </a:solidFill>
                <a:effectLst/>
                <a:latin typeface="+mn-lt"/>
                <a:ea typeface="+mn-ea"/>
                <a:cs typeface="+mn-cs"/>
              </a:rPr>
              <a:t>The value of an uninitialized local variable in C is indeterminate and reading it can invoke undefined behavior.</a:t>
            </a:r>
          </a:p>
          <a:p>
            <a:pPr fontAlgn="base"/>
            <a:r>
              <a:rPr b="0" dirty="0" sz="1200" i="0" kern="1200" lang="en-US" smtClean="0">
                <a:solidFill>
                  <a:schemeClr val="tx1"/>
                </a:solidFill>
                <a:effectLst/>
                <a:latin typeface="+mn-lt"/>
                <a:ea typeface="+mn-ea"/>
                <a:cs typeface="+mn-cs"/>
              </a:rPr>
              <a:t>Now, repeatedly executing </a:t>
            </a:r>
            <a:r>
              <a:rPr b="0" dirty="0" sz="1200" i="1" kern="1200" lang="en-US" smtClean="0">
                <a:solidFill>
                  <a:schemeClr val="tx1"/>
                </a:solidFill>
                <a:effectLst/>
                <a:latin typeface="+mn-lt"/>
                <a:ea typeface="+mn-ea"/>
                <a:cs typeface="+mn-cs"/>
              </a:rPr>
              <a:t>a particular program</a:t>
            </a:r>
            <a:r>
              <a:rPr b="0" dirty="0" sz="1200" i="0" kern="1200" lang="en-US" smtClean="0">
                <a:solidFill>
                  <a:schemeClr val="tx1"/>
                </a:solidFill>
                <a:effectLst/>
                <a:latin typeface="+mn-lt"/>
                <a:ea typeface="+mn-ea"/>
                <a:cs typeface="+mn-cs"/>
              </a:rPr>
              <a:t> compiled with </a:t>
            </a:r>
            <a:r>
              <a:rPr b="0" dirty="0" sz="1200" i="1" kern="1200" lang="en-US" smtClean="0">
                <a:solidFill>
                  <a:schemeClr val="tx1"/>
                </a:solidFill>
                <a:effectLst/>
                <a:latin typeface="+mn-lt"/>
                <a:ea typeface="+mn-ea"/>
                <a:cs typeface="+mn-cs"/>
              </a:rPr>
              <a:t>a particular compiler</a:t>
            </a:r>
            <a:r>
              <a:rPr b="0" dirty="0" sz="1200" i="0" kern="1200" lang="en-US" smtClean="0">
                <a:solidFill>
                  <a:schemeClr val="tx1"/>
                </a:solidFill>
                <a:effectLst/>
                <a:latin typeface="+mn-lt"/>
                <a:ea typeface="+mn-ea"/>
                <a:cs typeface="+mn-cs"/>
              </a:rPr>
              <a:t> in </a:t>
            </a:r>
            <a:r>
              <a:rPr b="0" dirty="0" sz="1200" i="1" kern="1200" lang="en-US" smtClean="0">
                <a:solidFill>
                  <a:schemeClr val="tx1"/>
                </a:solidFill>
                <a:effectLst/>
                <a:latin typeface="+mn-lt"/>
                <a:ea typeface="+mn-ea"/>
                <a:cs typeface="+mn-cs"/>
              </a:rPr>
              <a:t>a particular environment</a:t>
            </a:r>
            <a:r>
              <a:rPr b="0" dirty="0" sz="1200" i="0" kern="1200" lang="en-US" smtClean="0">
                <a:solidFill>
                  <a:schemeClr val="tx1"/>
                </a:solidFill>
                <a:effectLst/>
                <a:latin typeface="+mn-lt"/>
                <a:ea typeface="+mn-ea"/>
                <a:cs typeface="+mn-cs"/>
              </a:rPr>
              <a:t> (as you are doing) is likely to yield the same (still undefined, of course) behavior. This could be because the OS will usually give your process the same range of logical memory every time you run it and thus the garbage that your program reads has a good chance of being the same every time (but it's still garbage, nonetheless). </a:t>
            </a:r>
            <a:endParaRPr dirty="0" lang="en-US"/>
          </a:p>
        </p:txBody>
      </p:sp>
      <p:sp>
        <p:nvSpPr>
          <p:cNvPr id="1048779"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29" name="Slide Number Placeholder 6"/>
          <p:cNvSpPr txBox="1">
            <a:spLocks noGrp="1"/>
          </p:cNvSpPr>
          <p:nvPr>
            <p:ph type="sldNum" sz="quarter" idx="5"/>
          </p:nvPr>
        </p:nvSpPr>
        <p:spPr/>
        <p:txBody>
          <a:bodyPr anchor="b" anchorCtr="0" bIns="0" lIns="0" rIns="0" tIns="0">
            <a:noAutofit/>
          </a:bodyPr>
          <a:p>
            <a:pPr lvl="0"/>
            <a:fld id="{096E238B-4A36-4000-8194-D9F75FDC07EC}" type="slidenum"/>
            <a:endParaRPr lang="en-IN"/>
          </a:p>
        </p:txBody>
      </p:sp>
      <p:sp>
        <p:nvSpPr>
          <p:cNvPr id="1048630" name="Slide Image Placeholder 1"/>
          <p:cNvSpPr>
            <a:spLocks noChangeAspect="1" noResize="1" noRot="1" noGrp="1"/>
          </p:cNvSpPr>
          <p:nvPr>
            <p:ph type="sldImg"/>
          </p:nvPr>
        </p:nvSpPr>
        <p:spPr>
          <a:solidFill>
            <a:srgbClr val="729FCF"/>
          </a:solidFill>
          <a:ln w="25400">
            <a:solidFill>
              <a:srgbClr val="3465A4"/>
            </a:solidFill>
            <a:prstDash val="solid"/>
          </a:ln>
        </p:spPr>
      </p:sp>
      <p:sp>
        <p:nvSpPr>
          <p:cNvPr id="1048631" name="Notes Placeholder 2"/>
          <p:cNvSpPr txBox="1">
            <a:spLocks noGrp="1"/>
          </p:cNvSpPr>
          <p:nvPr>
            <p:ph type="body" sz="quarter" idx="1"/>
          </p:nvPr>
        </p:nvSpPr>
        <p:spPr/>
        <p:txBody>
          <a:bodyPr/>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86" name="Slide Image Placeholder 1"/>
          <p:cNvSpPr>
            <a:spLocks noChangeAspect="1" noRot="1" noGrp="1"/>
          </p:cNvSpPr>
          <p:nvPr>
            <p:ph type="sldImg"/>
          </p:nvPr>
        </p:nvSpPr>
        <p:spPr/>
      </p:sp>
      <p:sp>
        <p:nvSpPr>
          <p:cNvPr id="1048787" name="Notes Placeholder 2"/>
          <p:cNvSpPr>
            <a:spLocks noGrp="1"/>
          </p:cNvSpPr>
          <p:nvPr>
            <p:ph type="body" idx="1"/>
          </p:nvPr>
        </p:nvSpPr>
        <p:spPr/>
        <p:txBody>
          <a:bodyPr/>
          <a:p>
            <a:r>
              <a:rPr dirty="0" lang="en-US" smtClean="0"/>
              <a:t>Output: value of g= 10</a:t>
            </a:r>
            <a:endParaRPr dirty="0" lang="en-US"/>
          </a:p>
        </p:txBody>
      </p:sp>
      <p:sp>
        <p:nvSpPr>
          <p:cNvPr id="1048788"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95" name="Slide Image Placeholder 1"/>
          <p:cNvSpPr>
            <a:spLocks noChangeAspect="1" noRot="1" noGrp="1"/>
          </p:cNvSpPr>
          <p:nvPr>
            <p:ph type="sldImg"/>
          </p:nvPr>
        </p:nvSpPr>
        <p:spPr/>
      </p:sp>
      <p:sp>
        <p:nvSpPr>
          <p:cNvPr id="1048796"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Note:</a:t>
            </a:r>
            <a:r>
              <a:rPr baseline="0" b="0" dirty="0" sz="1200" i="0" kern="1200" lang="en-US" smtClean="0">
                <a:solidFill>
                  <a:schemeClr val="tx1"/>
                </a:solidFill>
                <a:effectLst/>
                <a:latin typeface="+mn-lt"/>
                <a:ea typeface="+mn-ea"/>
                <a:cs typeface="+mn-cs"/>
              </a:rPr>
              <a:t> </a:t>
            </a:r>
            <a:r>
              <a:rPr b="0" dirty="0" sz="1200" i="0" kern="1200" lang="en-US" smtClean="0">
                <a:solidFill>
                  <a:schemeClr val="tx1"/>
                </a:solidFill>
                <a:effectLst/>
                <a:latin typeface="+mn-lt"/>
                <a:ea typeface="+mn-ea"/>
                <a:cs typeface="+mn-cs"/>
              </a:rPr>
              <a:t>The hexadecimal system is commonly used by programmers to describe locations in </a:t>
            </a:r>
            <a:r>
              <a:rPr b="0" dirty="0" sz="1200" i="0" kern="1200" lang="en-US" strike="noStrike" u="none" smtClean="0">
                <a:solidFill>
                  <a:schemeClr val="tx1"/>
                </a:solidFill>
                <a:effectLst/>
                <a:latin typeface="+mn-lt"/>
                <a:ea typeface="+mn-ea"/>
                <a:cs typeface="+mn-cs"/>
              </a:rPr>
              <a:t>memory </a:t>
            </a:r>
            <a:r>
              <a:rPr b="0" dirty="0" sz="1200" i="0" kern="1200" lang="en-US" smtClean="0">
                <a:solidFill>
                  <a:schemeClr val="tx1"/>
                </a:solidFill>
                <a:effectLst/>
                <a:latin typeface="+mn-lt"/>
                <a:ea typeface="+mn-ea"/>
                <a:cs typeface="+mn-cs"/>
              </a:rPr>
              <a:t> because it can represent every </a:t>
            </a:r>
            <a:r>
              <a:rPr b="0" dirty="0" sz="1200" i="0" kern="1200" lang="en-US" strike="noStrike" u="none" smtClean="0">
                <a:solidFill>
                  <a:schemeClr val="tx1"/>
                </a:solidFill>
                <a:effectLst/>
                <a:latin typeface="+mn-lt"/>
                <a:ea typeface="+mn-ea"/>
                <a:cs typeface="+mn-cs"/>
              </a:rPr>
              <a:t>byte</a:t>
            </a:r>
            <a:r>
              <a:rPr b="0" dirty="0" sz="1200" i="0" kern="1200" lang="en-US" smtClean="0">
                <a:solidFill>
                  <a:schemeClr val="tx1"/>
                </a:solidFill>
                <a:effectLst/>
                <a:latin typeface="+mn-lt"/>
                <a:ea typeface="+mn-ea"/>
                <a:cs typeface="+mn-cs"/>
              </a:rPr>
              <a:t> (i.e., eight </a:t>
            </a:r>
            <a:r>
              <a:rPr b="0" dirty="0" sz="1200" i="0" kern="1200" lang="en-US" strike="noStrike" u="none" smtClean="0">
                <a:solidFill>
                  <a:schemeClr val="tx1"/>
                </a:solidFill>
                <a:effectLst/>
                <a:latin typeface="+mn-lt"/>
                <a:ea typeface="+mn-ea"/>
                <a:cs typeface="+mn-cs"/>
              </a:rPr>
              <a:t>bits</a:t>
            </a:r>
            <a:r>
              <a:rPr b="0" dirty="0" sz="1200" i="0" kern="1200" lang="en-US" smtClean="0">
                <a:solidFill>
                  <a:schemeClr val="tx1"/>
                </a:solidFill>
                <a:effectLst/>
                <a:latin typeface="+mn-lt"/>
                <a:ea typeface="+mn-ea"/>
                <a:cs typeface="+mn-cs"/>
              </a:rPr>
              <a:t>) as two consecutive hexadecimal digits instead of the eight digits that would be required by </a:t>
            </a:r>
            <a:r>
              <a:rPr b="0" dirty="0" sz="1200" i="0" kern="1200" lang="en-US" strike="noStrike" u="none" smtClean="0">
                <a:solidFill>
                  <a:schemeClr val="tx1"/>
                </a:solidFill>
                <a:effectLst/>
                <a:latin typeface="+mn-lt"/>
                <a:ea typeface="+mn-ea"/>
                <a:cs typeface="+mn-cs"/>
              </a:rPr>
              <a:t>binary</a:t>
            </a:r>
            <a:r>
              <a:rPr b="0" dirty="0" sz="1200" i="0" kern="1200" lang="en-US" smtClean="0">
                <a:solidFill>
                  <a:schemeClr val="tx1"/>
                </a:solidFill>
                <a:effectLst/>
                <a:latin typeface="+mn-lt"/>
                <a:ea typeface="+mn-ea"/>
                <a:cs typeface="+mn-cs"/>
              </a:rPr>
              <a:t> (i.e., base 2) numbers and the three digits that would be required with decimal numbers. In addition, it is much easier for humans to read hexadecimal numbers than binary numbers.</a:t>
            </a:r>
            <a:r>
              <a:rPr baseline="0" b="0" dirty="0" sz="1200" i="0" kern="1200" lang="en-US" smtClean="0">
                <a:solidFill>
                  <a:schemeClr val="tx1"/>
                </a:solidFill>
                <a:effectLst/>
                <a:latin typeface="+mn-lt"/>
                <a:ea typeface="+mn-ea"/>
                <a:cs typeface="+mn-cs"/>
              </a:rPr>
              <a:t> </a:t>
            </a:r>
            <a:r>
              <a:rPr b="0" dirty="0" sz="1200" i="0" kern="1200" lang="en-US" smtClean="0">
                <a:solidFill>
                  <a:schemeClr val="tx1"/>
                </a:solidFill>
                <a:effectLst/>
                <a:latin typeface="+mn-lt"/>
                <a:ea typeface="+mn-ea"/>
                <a:cs typeface="+mn-cs"/>
              </a:rPr>
              <a:t>Memory is often manipulated in terms of larger units, such as pages or segments, which tend to have sizes that are powers of 2. So if addresses are expressed in hex, it's much easier to read them as </a:t>
            </a:r>
            <a:r>
              <a:rPr b="0" dirty="0" sz="1200" i="0" kern="1200" lang="en-US" err="1" smtClean="0">
                <a:solidFill>
                  <a:schemeClr val="tx1"/>
                </a:solidFill>
                <a:effectLst/>
                <a:latin typeface="+mn-lt"/>
                <a:ea typeface="+mn-ea"/>
                <a:cs typeface="+mn-cs"/>
              </a:rPr>
              <a:t>page+offset</a:t>
            </a:r>
            <a:r>
              <a:rPr b="0" dirty="0" sz="1200" i="0" kern="1200" lang="en-US" smtClean="0">
                <a:solidFill>
                  <a:schemeClr val="tx1"/>
                </a:solidFill>
                <a:effectLst/>
                <a:latin typeface="+mn-lt"/>
                <a:ea typeface="+mn-ea"/>
                <a:cs typeface="+mn-cs"/>
              </a:rPr>
              <a:t> or similar constructs.</a:t>
            </a:r>
          </a:p>
        </p:txBody>
      </p:sp>
      <p:sp>
        <p:nvSpPr>
          <p:cNvPr id="1048797" name="Slide Number Placeholder 3"/>
          <p:cNvSpPr>
            <a:spLocks noGrp="1"/>
          </p:cNvSpPr>
          <p:nvPr>
            <p:ph type="sldNum" sz="quarter" idx="10"/>
          </p:nvPr>
        </p:nvSpPr>
        <p:spPr/>
        <p:txBody>
          <a:bodyPr/>
          <a:p>
            <a:fld id="{FAE8E0B0-07CE-46E7-95F0-C1560CE6A12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802" name="Slide Image Placeholder 1"/>
          <p:cNvSpPr>
            <a:spLocks noChangeAspect="1" noRot="1" noGrp="1"/>
          </p:cNvSpPr>
          <p:nvPr>
            <p:ph type="sldImg"/>
          </p:nvPr>
        </p:nvSpPr>
        <p:spPr/>
      </p:sp>
      <p:sp>
        <p:nvSpPr>
          <p:cNvPr id="1048803" name="Notes Placeholder 2"/>
          <p:cNvSpPr>
            <a:spLocks noGrp="1"/>
          </p:cNvSpPr>
          <p:nvPr>
            <p:ph type="body" idx="1"/>
          </p:nvPr>
        </p:nvSpPr>
        <p:spPr/>
        <p:txBody>
          <a:bodyPr/>
          <a:p>
            <a:r>
              <a:rPr dirty="0" lang="en-US" smtClean="0"/>
              <a:t>value of height :100 </a:t>
            </a:r>
          </a:p>
          <a:p>
            <a:r>
              <a:rPr dirty="0" lang="en-US" smtClean="0"/>
              <a:t>value of number : 3.140000 </a:t>
            </a:r>
          </a:p>
          <a:p>
            <a:r>
              <a:rPr dirty="0" lang="en-US" smtClean="0"/>
              <a:t>value of number :  3.14 </a:t>
            </a:r>
          </a:p>
          <a:p>
            <a:r>
              <a:rPr dirty="0" lang="en-US" smtClean="0"/>
              <a:t>value of number : 3.1400 </a:t>
            </a:r>
          </a:p>
          <a:p>
            <a:r>
              <a:rPr dirty="0" lang="en-US" smtClean="0"/>
              <a:t>value of letter : A </a:t>
            </a:r>
          </a:p>
          <a:p>
            <a:r>
              <a:rPr dirty="0" lang="en-US" smtClean="0"/>
              <a:t>value of </a:t>
            </a:r>
            <a:r>
              <a:rPr dirty="0" lang="en-US" err="1" smtClean="0"/>
              <a:t>letter_sequence</a:t>
            </a:r>
            <a:r>
              <a:rPr dirty="0" lang="en-US" smtClean="0"/>
              <a:t> : ABC</a:t>
            </a:r>
          </a:p>
          <a:p>
            <a:r>
              <a:rPr dirty="0" lang="en-US" smtClean="0"/>
              <a:t>value of </a:t>
            </a:r>
            <a:r>
              <a:rPr dirty="0" lang="en-US" err="1" smtClean="0"/>
              <a:t>backslash_char</a:t>
            </a:r>
            <a:r>
              <a:rPr dirty="0" lang="en-US" smtClean="0"/>
              <a:t> : ? </a:t>
            </a:r>
            <a:endParaRPr dirty="0" lang="en-US"/>
          </a:p>
        </p:txBody>
      </p:sp>
      <p:sp>
        <p:nvSpPr>
          <p:cNvPr id="1048804" name="Slide Number Placeholder 3"/>
          <p:cNvSpPr>
            <a:spLocks noGrp="1"/>
          </p:cNvSpPr>
          <p:nvPr>
            <p:ph type="sldNum" sz="quarter" idx="10"/>
          </p:nvPr>
        </p:nvSpPr>
        <p:spPr/>
        <p:txBody>
          <a:bodyPr/>
          <a:p>
            <a:fld id="{FAE8E0B0-07CE-46E7-95F0-C1560CE6A12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06" name="Slide Image Placeholder 1"/>
          <p:cNvSpPr>
            <a:spLocks noChangeAspect="1" noRot="1" noGrp="1"/>
          </p:cNvSpPr>
          <p:nvPr>
            <p:ph type="sldImg"/>
          </p:nvPr>
        </p:nvSpPr>
        <p:spPr/>
      </p:sp>
      <p:sp>
        <p:nvSpPr>
          <p:cNvPr id="1048807"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value of height : 100                                                                                                          </a:t>
            </a:r>
          </a:p>
          <a:p>
            <a:r>
              <a:rPr b="0" dirty="0" sz="1200" i="0" kern="1200" lang="en-US" smtClean="0">
                <a:solidFill>
                  <a:schemeClr val="tx1"/>
                </a:solidFill>
                <a:effectLst/>
                <a:latin typeface="+mn-lt"/>
                <a:ea typeface="+mn-ea"/>
                <a:cs typeface="+mn-cs"/>
              </a:rPr>
              <a:t>value of number : 3.140000                                                                                                     </a:t>
            </a:r>
          </a:p>
          <a:p>
            <a:r>
              <a:rPr b="0" dirty="0" sz="1200" i="0" kern="1200" lang="en-US" smtClean="0">
                <a:solidFill>
                  <a:schemeClr val="tx1"/>
                </a:solidFill>
                <a:effectLst/>
                <a:latin typeface="+mn-lt"/>
                <a:ea typeface="+mn-ea"/>
                <a:cs typeface="+mn-cs"/>
              </a:rPr>
              <a:t>value of letter : A                                                                                                            </a:t>
            </a:r>
          </a:p>
          <a:p>
            <a:r>
              <a:rPr b="0" dirty="0" sz="1200" i="0" kern="1200" lang="en-US" smtClean="0">
                <a:solidFill>
                  <a:schemeClr val="tx1"/>
                </a:solidFill>
                <a:effectLst/>
                <a:latin typeface="+mn-lt"/>
                <a:ea typeface="+mn-ea"/>
                <a:cs typeface="+mn-cs"/>
              </a:rPr>
              <a:t>value of </a:t>
            </a:r>
            <a:r>
              <a:rPr b="0" dirty="0" sz="1200" i="0" kern="1200" lang="en-US" err="1" smtClean="0">
                <a:solidFill>
                  <a:schemeClr val="tx1"/>
                </a:solidFill>
                <a:effectLst/>
                <a:latin typeface="+mn-lt"/>
                <a:ea typeface="+mn-ea"/>
                <a:cs typeface="+mn-cs"/>
              </a:rPr>
              <a:t>letter_sequence</a:t>
            </a:r>
            <a:r>
              <a:rPr b="0" dirty="0" sz="1200" i="0" kern="1200" lang="en-US" smtClean="0">
                <a:solidFill>
                  <a:schemeClr val="tx1"/>
                </a:solidFill>
                <a:effectLst/>
                <a:latin typeface="+mn-lt"/>
                <a:ea typeface="+mn-ea"/>
                <a:cs typeface="+mn-cs"/>
              </a:rPr>
              <a:t> : ABC                                                                                                 </a:t>
            </a:r>
          </a:p>
          <a:p>
            <a:r>
              <a:rPr b="0" dirty="0" sz="1200" i="0" kern="1200" lang="en-US" smtClean="0">
                <a:solidFill>
                  <a:schemeClr val="tx1"/>
                </a:solidFill>
                <a:effectLst/>
                <a:latin typeface="+mn-lt"/>
                <a:ea typeface="+mn-ea"/>
                <a:cs typeface="+mn-cs"/>
              </a:rPr>
              <a:t>value of </a:t>
            </a:r>
            <a:r>
              <a:rPr b="0" dirty="0" sz="1200" i="0" kern="1200" lang="en-US" err="1" smtClean="0">
                <a:solidFill>
                  <a:schemeClr val="tx1"/>
                </a:solidFill>
                <a:effectLst/>
                <a:latin typeface="+mn-lt"/>
                <a:ea typeface="+mn-ea"/>
                <a:cs typeface="+mn-cs"/>
              </a:rPr>
              <a:t>backslash_char</a:t>
            </a:r>
            <a:r>
              <a:rPr b="0" dirty="0" sz="1200" i="0" kern="1200" lang="en-US" smtClean="0">
                <a:solidFill>
                  <a:schemeClr val="tx1"/>
                </a:solidFill>
                <a:effectLst/>
                <a:latin typeface="+mn-lt"/>
                <a:ea typeface="+mn-ea"/>
                <a:cs typeface="+mn-cs"/>
              </a:rPr>
              <a:t> : ?</a:t>
            </a:r>
          </a:p>
          <a:p>
            <a:endParaRPr dirty="0" lang="en-US"/>
          </a:p>
        </p:txBody>
      </p:sp>
      <p:sp>
        <p:nvSpPr>
          <p:cNvPr id="1048808" name="Slide Number Placeholder 3"/>
          <p:cNvSpPr>
            <a:spLocks noGrp="1"/>
          </p:cNvSpPr>
          <p:nvPr>
            <p:ph type="sldNum" sz="quarter" idx="10"/>
          </p:nvPr>
        </p:nvSpPr>
        <p:spPr/>
        <p:txBody>
          <a:bodyPr/>
          <a:p>
            <a:fld id="{FAE8E0B0-07CE-46E7-95F0-C1560CE6A12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11" name="Slide Image Placeholder 1"/>
          <p:cNvSpPr>
            <a:spLocks noChangeAspect="1" noRot="1" noGrp="1"/>
          </p:cNvSpPr>
          <p:nvPr>
            <p:ph type="sldImg"/>
          </p:nvPr>
        </p:nvSpPr>
        <p:spPr/>
      </p:sp>
      <p:sp>
        <p:nvSpPr>
          <p:cNvPr id="1048812"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r>
              <a:rPr b="0" dirty="0" sz="1200" i="0" kern="1200" lang="en-US" smtClean="0">
                <a:solidFill>
                  <a:schemeClr val="tx1"/>
                </a:solidFill>
                <a:effectLst/>
                <a:latin typeface="+mn-lt"/>
                <a:ea typeface="+mn-ea"/>
                <a:cs typeface="+mn-cs"/>
              </a:rPr>
              <a:t>If requirements dictate that the </a:t>
            </a:r>
            <a:r>
              <a:rPr b="1" dirty="0" sz="1200" i="0" kern="1200" lang="en-US" smtClean="0">
                <a:solidFill>
                  <a:schemeClr val="tx1"/>
                </a:solidFill>
                <a:effectLst/>
                <a:latin typeface="+mn-lt"/>
                <a:ea typeface="+mn-ea"/>
                <a:cs typeface="+mn-cs"/>
              </a:rPr>
              <a:t>constant</a:t>
            </a:r>
            <a:r>
              <a:rPr b="0" dirty="0" sz="1200" i="0" kern="1200" lang="en-US" smtClean="0">
                <a:solidFill>
                  <a:schemeClr val="tx1"/>
                </a:solidFill>
                <a:effectLst/>
                <a:latin typeface="+mn-lt"/>
                <a:ea typeface="+mn-ea"/>
                <a:cs typeface="+mn-cs"/>
              </a:rPr>
              <a:t> be changed (for example, if the voting age is lowered to 20 in the future), it is much easier to adapt the program. If we use literals throughout the program, the change will be hard to do and there is a good chance some instances will not be corrected.</a:t>
            </a:r>
          </a:p>
          <a:p>
            <a:endParaRPr dirty="0" lang="en-US"/>
          </a:p>
        </p:txBody>
      </p:sp>
      <p:sp>
        <p:nvSpPr>
          <p:cNvPr id="1048813" name="Slide Number Placeholder 3"/>
          <p:cNvSpPr>
            <a:spLocks noGrp="1"/>
          </p:cNvSpPr>
          <p:nvPr>
            <p:ph type="sldNum" sz="quarter" idx="10"/>
          </p:nvPr>
        </p:nvSpPr>
        <p:spPr/>
        <p:txBody>
          <a:bodyPr/>
          <a:p>
            <a:fld id="{FAE8E0B0-07CE-46E7-95F0-C1560CE6A12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15" name="Slide Image Placeholder 1"/>
          <p:cNvSpPr>
            <a:spLocks noChangeAspect="1" noRot="1" noGrp="1"/>
          </p:cNvSpPr>
          <p:nvPr>
            <p:ph type="sldImg"/>
          </p:nvPr>
        </p:nvSpPr>
        <p:spPr/>
      </p:sp>
      <p:sp>
        <p:nvSpPr>
          <p:cNvPr id="1048816" name="Notes Placeholder 2"/>
          <p:cNvSpPr>
            <a:spLocks noGrp="1"/>
          </p:cNvSpPr>
          <p:nvPr>
            <p:ph type="body" idx="1"/>
          </p:nvPr>
        </p:nvSpPr>
        <p:spPr/>
        <p:txBody>
          <a:bodyPr/>
          <a:p>
            <a:r>
              <a:rPr dirty="0" lang="en-US" smtClean="0"/>
              <a:t>Here,</a:t>
            </a:r>
            <a:r>
              <a:rPr baseline="0" dirty="0" lang="en-US" smtClean="0"/>
              <a:t> </a:t>
            </a:r>
            <a:endParaRPr dirty="0" lang="en-US"/>
          </a:p>
        </p:txBody>
      </p:sp>
      <p:sp>
        <p:nvSpPr>
          <p:cNvPr id="104881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23" name="Slide Image Placeholder 1"/>
          <p:cNvSpPr>
            <a:spLocks noChangeAspect="1" noRot="1" noGrp="1"/>
          </p:cNvSpPr>
          <p:nvPr>
            <p:ph type="sldImg"/>
          </p:nvPr>
        </p:nvSpPr>
        <p:spPr/>
      </p:sp>
      <p:sp>
        <p:nvSpPr>
          <p:cNvPr id="1048824" name="Notes Placeholder 2"/>
          <p:cNvSpPr>
            <a:spLocks noGrp="1"/>
          </p:cNvSpPr>
          <p:nvPr>
            <p:ph type="body" idx="1"/>
          </p:nvPr>
        </p:nvSpPr>
        <p:spPr/>
        <p:txBody>
          <a:bodyPr/>
          <a:p>
            <a:r>
              <a:rPr dirty="0" lang="en-US" smtClean="0"/>
              <a:t>a is 10 and b is 4</a:t>
            </a:r>
          </a:p>
          <a:p>
            <a:r>
              <a:rPr dirty="0" lang="en-US" err="1" smtClean="0"/>
              <a:t>a+b</a:t>
            </a:r>
            <a:r>
              <a:rPr dirty="0" lang="en-US" smtClean="0"/>
              <a:t> is 14</a:t>
            </a:r>
          </a:p>
          <a:p>
            <a:r>
              <a:rPr dirty="0" lang="en-US" smtClean="0"/>
              <a:t>a-b is 6</a:t>
            </a:r>
          </a:p>
          <a:p>
            <a:r>
              <a:rPr dirty="0" lang="en-US" smtClean="0"/>
              <a:t>a*b is 40</a:t>
            </a:r>
          </a:p>
          <a:p>
            <a:r>
              <a:rPr dirty="0" lang="en-US" smtClean="0"/>
              <a:t>a/b is 2</a:t>
            </a:r>
          </a:p>
          <a:p>
            <a:r>
              <a:rPr dirty="0" lang="en-US" err="1" smtClean="0"/>
              <a:t>a%b</a:t>
            </a:r>
            <a:r>
              <a:rPr dirty="0" lang="en-US" smtClean="0"/>
              <a:t> is 2</a:t>
            </a:r>
            <a:endParaRPr dirty="0" lang="en-US"/>
          </a:p>
        </p:txBody>
      </p:sp>
      <p:sp>
        <p:nvSpPr>
          <p:cNvPr id="1048825"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31" name="Slide Image Placeholder 1"/>
          <p:cNvSpPr>
            <a:spLocks noChangeAspect="1" noRot="1" noGrp="1"/>
          </p:cNvSpPr>
          <p:nvPr>
            <p:ph type="sldImg"/>
          </p:nvPr>
        </p:nvSpPr>
        <p:spPr/>
      </p:sp>
      <p:sp>
        <p:nvSpPr>
          <p:cNvPr id="1048832" name="Notes Placeholder 2"/>
          <p:cNvSpPr>
            <a:spLocks noGrp="1"/>
          </p:cNvSpPr>
          <p:nvPr>
            <p:ph type="body" idx="1"/>
          </p:nvPr>
        </p:nvSpPr>
        <p:spPr/>
        <p:txBody>
          <a:bodyPr/>
          <a:p>
            <a:r>
              <a:rPr dirty="0" lang="en-US" smtClean="0"/>
              <a:t>a is 11 and res is 10</a:t>
            </a:r>
          </a:p>
          <a:p>
            <a:r>
              <a:rPr dirty="0" lang="en-US" smtClean="0"/>
              <a:t>a is 10 and res is 11</a:t>
            </a:r>
          </a:p>
          <a:p>
            <a:r>
              <a:rPr dirty="0" lang="en-US" smtClean="0"/>
              <a:t>a is 11 and res is 11</a:t>
            </a:r>
          </a:p>
          <a:p>
            <a:r>
              <a:rPr dirty="0" lang="en-US" smtClean="0"/>
              <a:t>a is 10 and res is 10</a:t>
            </a:r>
            <a:endParaRPr dirty="0" lang="en-US"/>
          </a:p>
        </p:txBody>
      </p:sp>
      <p:sp>
        <p:nvSpPr>
          <p:cNvPr id="1048833"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36" name="Slide Number Placeholder 6"/>
          <p:cNvSpPr txBox="1">
            <a:spLocks noGrp="1"/>
          </p:cNvSpPr>
          <p:nvPr>
            <p:ph type="sldNum" sz="quarter" idx="5"/>
          </p:nvPr>
        </p:nvSpPr>
        <p:spPr/>
        <p:txBody>
          <a:bodyPr anchor="b" anchorCtr="0" bIns="0" lIns="0" rIns="0" tIns="0">
            <a:noAutofit/>
          </a:bodyPr>
          <a:p>
            <a:pPr lvl="0"/>
            <a:fld id="{E890767A-651F-4521-9560-B0E84C673CAD}" type="slidenum"/>
            <a:endParaRPr lang="en-IN"/>
          </a:p>
        </p:txBody>
      </p:sp>
      <p:sp>
        <p:nvSpPr>
          <p:cNvPr id="1048637" name="Slide Image Placeholder 1"/>
          <p:cNvSpPr>
            <a:spLocks noChangeAspect="1" noResize="1" noRot="1" noGrp="1"/>
          </p:cNvSpPr>
          <p:nvPr>
            <p:ph type="sldImg"/>
          </p:nvPr>
        </p:nvSpPr>
        <p:spPr>
          <a:solidFill>
            <a:srgbClr val="729FCF"/>
          </a:solidFill>
          <a:ln w="25400">
            <a:solidFill>
              <a:srgbClr val="3465A4"/>
            </a:solidFill>
            <a:prstDash val="solid"/>
          </a:ln>
        </p:spPr>
      </p:sp>
      <p:sp>
        <p:nvSpPr>
          <p:cNvPr id="1048638" name="Notes Placeholder 2"/>
          <p:cNvSpPr txBox="1">
            <a:spLocks noGrp="1"/>
          </p:cNvSpPr>
          <p:nvPr>
            <p:ph type="body" sz="quarter" idx="1"/>
          </p:nvPr>
        </p:nvSpPr>
        <p:spPr/>
        <p:txBody>
          <a:bodyPr/>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smtClean="0"/>
              <a:t>Explain &gt;&gt; sum= </a:t>
            </a:r>
            <a:r>
              <a:rPr dirty="0" lang="en-US" err="1" smtClean="0"/>
              <a:t>a+b</a:t>
            </a:r>
            <a:endParaRPr dirty="0" lang="en-US" smtClean="0"/>
          </a:p>
          <a:p>
            <a:r>
              <a:rPr dirty="0" lang="en-US" smtClean="0"/>
              <a:t>Byte: </a:t>
            </a:r>
            <a:r>
              <a:rPr b="0" dirty="0" sz="1200" i="0" kern="1200" lang="en-US" smtClean="0">
                <a:solidFill>
                  <a:schemeClr val="tx1"/>
                </a:solidFill>
                <a:effectLst/>
                <a:latin typeface="+mn-lt"/>
                <a:ea typeface="+mn-ea"/>
                <a:cs typeface="+mn-cs"/>
              </a:rPr>
              <a:t>a unit of memory size</a:t>
            </a:r>
          </a:p>
          <a:p>
            <a:r>
              <a:rPr b="0" dirty="0" sz="1200" i="0" kern="1200" lang="en-US" smtClean="0">
                <a:solidFill>
                  <a:schemeClr val="tx1"/>
                </a:solidFill>
                <a:effectLst/>
                <a:latin typeface="+mn-lt"/>
                <a:ea typeface="+mn-ea"/>
                <a:cs typeface="+mn-cs"/>
              </a:rPr>
              <a:t>1GB= 2</a:t>
            </a:r>
            <a:r>
              <a:rPr baseline="30000" b="0" dirty="0" sz="1200" i="0" kern="1200" lang="en-US" smtClean="0">
                <a:solidFill>
                  <a:schemeClr val="tx1"/>
                </a:solidFill>
                <a:effectLst/>
                <a:latin typeface="+mn-lt"/>
                <a:ea typeface="+mn-ea"/>
                <a:cs typeface="+mn-cs"/>
              </a:rPr>
              <a:t>30</a:t>
            </a:r>
            <a:r>
              <a:rPr b="0" dirty="0" sz="1200" i="0" kern="1200" lang="en-US" smtClean="0">
                <a:solidFill>
                  <a:schemeClr val="tx1"/>
                </a:solidFill>
                <a:effectLst/>
                <a:latin typeface="+mn-lt"/>
                <a:ea typeface="+mn-ea"/>
                <a:cs typeface="+mn-cs"/>
              </a:rPr>
              <a:t> bytes</a:t>
            </a:r>
          </a:p>
          <a:p>
            <a:r>
              <a:rPr b="0" dirty="0" sz="1200" i="0" kern="1200" lang="en-US" smtClean="0">
                <a:solidFill>
                  <a:schemeClr val="tx1"/>
                </a:solidFill>
                <a:effectLst/>
                <a:latin typeface="+mn-lt"/>
                <a:ea typeface="+mn-ea"/>
                <a:cs typeface="+mn-cs"/>
              </a:rPr>
              <a:t>A </a:t>
            </a:r>
            <a:r>
              <a:rPr b="1" dirty="0" sz="1200" i="0" kern="1200" lang="en-US" smtClean="0">
                <a:solidFill>
                  <a:schemeClr val="tx1"/>
                </a:solidFill>
                <a:effectLst/>
                <a:latin typeface="+mn-lt"/>
                <a:ea typeface="+mn-ea"/>
                <a:cs typeface="+mn-cs"/>
              </a:rPr>
              <a:t>bit</a:t>
            </a:r>
            <a:r>
              <a:rPr b="0" dirty="0" sz="1200" i="0" kern="1200" lang="en-US" smtClean="0">
                <a:solidFill>
                  <a:schemeClr val="tx1"/>
                </a:solidFill>
                <a:effectLst/>
                <a:latin typeface="+mn-lt"/>
                <a:ea typeface="+mn-ea"/>
                <a:cs typeface="+mn-cs"/>
              </a:rPr>
              <a:t> (short for binary digit) is the smallest unit of data in a </a:t>
            </a:r>
            <a:r>
              <a:rPr b="1" dirty="0" sz="1200" i="0" kern="1200" lang="en-US" smtClean="0">
                <a:solidFill>
                  <a:schemeClr val="tx1"/>
                </a:solidFill>
                <a:effectLst/>
                <a:latin typeface="+mn-lt"/>
                <a:ea typeface="+mn-ea"/>
                <a:cs typeface="+mn-cs"/>
              </a:rPr>
              <a:t>computer</a:t>
            </a:r>
            <a:r>
              <a:rPr b="0" dirty="0" sz="1200" i="0" kern="1200" lang="en-US" smtClean="0">
                <a:solidFill>
                  <a:schemeClr val="tx1"/>
                </a:solidFill>
                <a:effectLst/>
                <a:latin typeface="+mn-lt"/>
                <a:ea typeface="+mn-ea"/>
                <a:cs typeface="+mn-cs"/>
              </a:rPr>
              <a:t>. A </a:t>
            </a:r>
            <a:r>
              <a:rPr b="1" dirty="0" sz="1200" i="0" kern="1200" lang="en-US" smtClean="0">
                <a:solidFill>
                  <a:schemeClr val="tx1"/>
                </a:solidFill>
                <a:effectLst/>
                <a:latin typeface="+mn-lt"/>
                <a:ea typeface="+mn-ea"/>
                <a:cs typeface="+mn-cs"/>
              </a:rPr>
              <a:t>bit</a:t>
            </a:r>
            <a:r>
              <a:rPr b="0" dirty="0" sz="1200" i="0" kern="1200" lang="en-US" smtClean="0">
                <a:solidFill>
                  <a:schemeClr val="tx1"/>
                </a:solidFill>
                <a:effectLst/>
                <a:latin typeface="+mn-lt"/>
                <a:ea typeface="+mn-ea"/>
                <a:cs typeface="+mn-cs"/>
              </a:rPr>
              <a:t> has a single binary value, either 0 or 1. Although </a:t>
            </a:r>
            <a:r>
              <a:rPr b="1" dirty="0" sz="1200" i="0" kern="1200" lang="en-US" smtClean="0">
                <a:solidFill>
                  <a:schemeClr val="tx1"/>
                </a:solidFill>
                <a:effectLst/>
                <a:latin typeface="+mn-lt"/>
                <a:ea typeface="+mn-ea"/>
                <a:cs typeface="+mn-cs"/>
              </a:rPr>
              <a:t>computers</a:t>
            </a:r>
            <a:r>
              <a:rPr b="0" dirty="0" sz="1200" i="0" kern="1200" lang="en-US" smtClean="0">
                <a:solidFill>
                  <a:schemeClr val="tx1"/>
                </a:solidFill>
                <a:effectLst/>
                <a:latin typeface="+mn-lt"/>
                <a:ea typeface="+mn-ea"/>
                <a:cs typeface="+mn-cs"/>
              </a:rPr>
              <a:t> usually provide instructions that can test and manipulate </a:t>
            </a:r>
            <a:r>
              <a:rPr b="1" dirty="0" sz="1200" i="0" kern="1200" lang="en-US" smtClean="0">
                <a:solidFill>
                  <a:schemeClr val="tx1"/>
                </a:solidFill>
                <a:effectLst/>
                <a:latin typeface="+mn-lt"/>
                <a:ea typeface="+mn-ea"/>
                <a:cs typeface="+mn-cs"/>
              </a:rPr>
              <a:t>bits</a:t>
            </a:r>
            <a:r>
              <a:rPr b="0" dirty="0" sz="1200" i="0" kern="1200" lang="en-US" smtClean="0">
                <a:solidFill>
                  <a:schemeClr val="tx1"/>
                </a:solidFill>
                <a:effectLst/>
                <a:latin typeface="+mn-lt"/>
                <a:ea typeface="+mn-ea"/>
                <a:cs typeface="+mn-cs"/>
              </a:rPr>
              <a:t>, they generally are designed to store data and execute instructions in </a:t>
            </a:r>
            <a:r>
              <a:rPr b="1" dirty="0" sz="1200" i="0" kern="1200" lang="en-US" smtClean="0">
                <a:solidFill>
                  <a:schemeClr val="tx1"/>
                </a:solidFill>
                <a:effectLst/>
                <a:latin typeface="+mn-lt"/>
                <a:ea typeface="+mn-ea"/>
                <a:cs typeface="+mn-cs"/>
              </a:rPr>
              <a:t>bit</a:t>
            </a:r>
            <a:r>
              <a:rPr b="0" dirty="0" sz="1200" i="0" kern="1200" lang="en-US" smtClean="0">
                <a:solidFill>
                  <a:schemeClr val="tx1"/>
                </a:solidFill>
                <a:effectLst/>
                <a:latin typeface="+mn-lt"/>
                <a:ea typeface="+mn-ea"/>
                <a:cs typeface="+mn-cs"/>
              </a:rPr>
              <a:t> multiples called bytes</a:t>
            </a:r>
            <a:endParaRPr dirty="0" lang="en-US"/>
          </a:p>
        </p:txBody>
      </p:sp>
      <p:sp>
        <p:nvSpPr>
          <p:cNvPr id="104865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When a computer is used for solving a particular problem, the steps to the solution should be communicated to the computer. This makes the study of algorithms a very important part in computer science. An algorithm is executed in a computer by combining lot of elementary operations such as additions and subtractions to perform more complex mathematical operations. But translating the idea of the algorithm in to computer code is not straight forward. Specially, converting an algorithm in to a low level language such as assembly language could be very tedious than using a high level language such as C or Java.</a:t>
            </a:r>
            <a:endParaRPr dirty="0" lang="en-US"/>
          </a:p>
        </p:txBody>
      </p:sp>
      <p:sp>
        <p:nvSpPr>
          <p:cNvPr id="1048662"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r>
              <a:rPr b="0" dirty="0" sz="1200" i="0" kern="1200" lang="en-US" smtClean="0">
                <a:solidFill>
                  <a:schemeClr val="tx1"/>
                </a:solidFill>
                <a:effectLst/>
                <a:latin typeface="+mn-lt"/>
                <a:ea typeface="+mn-ea"/>
                <a:cs typeface="+mn-cs"/>
              </a:rPr>
              <a:t>Pseudo-code is a general way of describing an algorithm. Pseudo-code does not use the syntax of a specific programming language, therefore cannot be executed on a computer. But it closely resembles the structure of a programming language and contains roughly the same level of detail.</a:t>
            </a:r>
            <a:endParaRPr dirty="0" lang="en-US"/>
          </a:p>
        </p:txBody>
      </p:sp>
      <p:sp>
        <p:nvSpPr>
          <p:cNvPr id="104866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89" name="Slide Image Placeholder 1"/>
          <p:cNvSpPr>
            <a:spLocks noChangeAspect="1" noRot="1" noGrp="1"/>
          </p:cNvSpPr>
          <p:nvPr>
            <p:ph type="sldImg"/>
          </p:nvPr>
        </p:nvSpPr>
        <p:spPr/>
      </p:sp>
      <p:sp>
        <p:nvSpPr>
          <p:cNvPr id="1048690" name="Notes Placeholder 2"/>
          <p:cNvSpPr>
            <a:spLocks noGrp="1"/>
          </p:cNvSpPr>
          <p:nvPr>
            <p:ph type="body" idx="1"/>
          </p:nvPr>
        </p:nvSpPr>
        <p:spPr/>
        <p:txBody>
          <a:bodyPr/>
          <a:p>
            <a:endParaRPr dirty="0" lang="en-US"/>
          </a:p>
        </p:txBody>
      </p:sp>
      <p:sp>
        <p:nvSpPr>
          <p:cNvPr id="1048691"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95" name="Slide Image Placeholder 1"/>
          <p:cNvSpPr>
            <a:spLocks noChangeAspect="1" noRot="1" noGrp="1"/>
          </p:cNvSpPr>
          <p:nvPr>
            <p:ph type="sldImg"/>
          </p:nvPr>
        </p:nvSpPr>
        <p:spPr/>
      </p:sp>
      <p:sp>
        <p:nvSpPr>
          <p:cNvPr id="1048696" name="Notes Placeholder 2"/>
          <p:cNvSpPr>
            <a:spLocks noGrp="1"/>
          </p:cNvSpPr>
          <p:nvPr>
            <p:ph type="body" idx="1"/>
          </p:nvPr>
        </p:nvSpPr>
        <p:spPr/>
        <p:txBody>
          <a:bodyPr/>
          <a:p>
            <a:r>
              <a:rPr dirty="0" sz="1200" lang="en-US" smtClean="0"/>
              <a:t>The</a:t>
            </a:r>
            <a:r>
              <a:rPr b="1" dirty="0" sz="1200" lang="en-US" smtClean="0"/>
              <a:t> </a:t>
            </a:r>
            <a:r>
              <a:rPr dirty="0" sz="1200" lang="en-US" smtClean="0"/>
              <a:t>'Hello World!' program is created with help of a text editor and saved as </a:t>
            </a:r>
            <a:r>
              <a:rPr dirty="0" sz="1200" lang="en-US" err="1" smtClean="0"/>
              <a:t>Test.c</a:t>
            </a:r>
            <a:r>
              <a:rPr dirty="0" sz="1200" lang="en-US" smtClean="0"/>
              <a:t>.</a:t>
            </a:r>
          </a:p>
          <a:p>
            <a:r>
              <a:rPr dirty="0" sz="1200" lang="en-US" smtClean="0"/>
              <a:t>The </a:t>
            </a:r>
            <a:r>
              <a:rPr dirty="0" sz="1200" lang="en-US" err="1" smtClean="0"/>
              <a:t>Test.c</a:t>
            </a:r>
            <a:r>
              <a:rPr dirty="0" sz="1200" lang="en-US" smtClean="0"/>
              <a:t> program code is stored in a file as a sequence of bytes. Each byte has a value corresponding to some character. The first byte has the value 35 that corresponds to the character '#', for example. Likewise, the second byte has the integer value 105, which corresponds to the character '</a:t>
            </a:r>
            <a:r>
              <a:rPr dirty="0" sz="1200" lang="en-US" err="1" smtClean="0"/>
              <a:t>i</a:t>
            </a:r>
            <a:r>
              <a:rPr dirty="0" sz="1200" lang="en-US" smtClean="0"/>
              <a:t>', and so on.</a:t>
            </a:r>
          </a:p>
          <a:p>
            <a:endParaRPr dirty="0" lang="en-US"/>
          </a:p>
        </p:txBody>
      </p:sp>
      <p:sp>
        <p:nvSpPr>
          <p:cNvPr id="1048697"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700" name="Slide Image Placeholder 1"/>
          <p:cNvSpPr>
            <a:spLocks noChangeAspect="1" noRot="1" noGrp="1"/>
          </p:cNvSpPr>
          <p:nvPr>
            <p:ph type="sldImg"/>
          </p:nvPr>
        </p:nvSpPr>
        <p:spPr/>
      </p:sp>
      <p:sp>
        <p:nvSpPr>
          <p:cNvPr id="1048701" name="Notes Placeholder 2"/>
          <p:cNvSpPr>
            <a:spLocks noGrp="1"/>
          </p:cNvSpPr>
          <p:nvPr>
            <p:ph type="body" idx="1"/>
          </p:nvPr>
        </p:nvSpPr>
        <p:spPr/>
        <p:txBody>
          <a:bodyPr/>
          <a:p>
            <a:endParaRPr dirty="0" lang="en-US"/>
          </a:p>
        </p:txBody>
      </p:sp>
      <p:sp>
        <p:nvSpPr>
          <p:cNvPr id="1048702" name="Slide Number Placeholder 3"/>
          <p:cNvSpPr>
            <a:spLocks noGrp="1"/>
          </p:cNvSpPr>
          <p:nvPr>
            <p:ph type="sldNum" sz="quarter" idx="10"/>
          </p:nvPr>
        </p:nvSpPr>
        <p:spPr/>
        <p:txBody>
          <a:bodyPr/>
          <a:p>
            <a:fld id="{5ED033D8-1DB7-4E34-8C6A-A80AF3BD44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2"/>
      </p:bgRef>
    </p:bg>
    <p:spTree>
      <p:nvGrpSpPr>
        <p:cNvPr id="24" name=""/>
        <p:cNvGrpSpPr/>
        <p:nvPr/>
      </p:nvGrpSpPr>
      <p:grpSpPr>
        <a:xfrm>
          <a:off x="0" y="0"/>
          <a:ext cx="0" cy="0"/>
          <a:chOff x="0" y="0"/>
          <a:chExt cx="0" cy="0"/>
        </a:xfrm>
      </p:grpSpPr>
      <p:sp>
        <p:nvSpPr>
          <p:cNvPr id="1048590"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1" name="Rectangle 18"/>
          <p:cNvSpPr>
            <a:spLocks noChangeArrowheads="1"/>
          </p:cNvSpPr>
          <p:nvPr/>
        </p:nvSpPr>
        <p:spPr bwMode="white">
          <a:xfrm>
            <a:off x="8991600" y="3048"/>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2"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3" name="Rectangle 15"/>
          <p:cNvSpPr>
            <a:spLocks noChangeArrowheads="1"/>
          </p:cNvSpPr>
          <p:nvPr/>
        </p:nvSpPr>
        <p:spPr bwMode="white">
          <a:xfrm>
            <a:off x="0" y="0"/>
            <a:ext cx="9144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4" name="Rectangle 11"/>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5" name="Subtitle 8"/>
          <p:cNvSpPr>
            <a:spLocks noGrp="1"/>
          </p:cNvSpPr>
          <p:nvPr>
            <p:ph type="subTitle" idx="1"/>
          </p:nvPr>
        </p:nvSpPr>
        <p:spPr>
          <a:xfrm>
            <a:off x="1371600" y="2819400"/>
            <a:ext cx="64008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6" name="Date Placeholder 27"/>
          <p:cNvSpPr>
            <a:spLocks noGrp="1"/>
          </p:cNvSpPr>
          <p:nvPr>
            <p:ph type="dt" sz="half" idx="10"/>
          </p:nvPr>
        </p:nvSpPr>
        <p:spPr/>
        <p:txBody>
          <a:bodyPr/>
          <a:p>
            <a:fld id="{891B913B-E6C8-42B7-91B6-8E192B5A0425}" type="datetimeFigureOut">
              <a:rPr lang="en-US" smtClean="0"/>
            </a:fld>
            <a:endParaRPr lang="en-US"/>
          </a:p>
        </p:txBody>
      </p:sp>
      <p:sp>
        <p:nvSpPr>
          <p:cNvPr id="1048597" name="Footer Placeholder 16"/>
          <p:cNvSpPr>
            <a:spLocks noGrp="1"/>
          </p:cNvSpPr>
          <p:nvPr>
            <p:ph type="ftr" sz="quarter" idx="11"/>
          </p:nvPr>
        </p:nvSpPr>
        <p:spPr/>
        <p:txBody>
          <a:bodyPr/>
          <a:p>
            <a:endParaRPr lang="en-US"/>
          </a:p>
        </p:txBody>
      </p:sp>
      <p:sp>
        <p:nvSpPr>
          <p:cNvPr id="1048598" name="Straight Connector 6"/>
          <p:cNvSpPr>
            <a:spLocks noChangeShapeType="1"/>
          </p:cNvSpPr>
          <p:nvPr/>
        </p:nvSpPr>
        <p:spPr bwMode="auto">
          <a:xfrm>
            <a:off x="155448" y="2420112"/>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99" name="Rectangle 9"/>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00" name="Oval 12"/>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1" name="Oval 13"/>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fld>
            <a:endParaRPr lang="en-US"/>
          </a:p>
        </p:txBody>
      </p:sp>
      <p:sp>
        <p:nvSpPr>
          <p:cNvPr id="1048603"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bg>
      <p:bgRef idx="1001">
        <a:schemeClr val="bg2"/>
      </p:bgRef>
    </p:bg>
    <p:spTree>
      <p:nvGrpSpPr>
        <p:cNvPr id="221" name=""/>
        <p:cNvGrpSpPr/>
        <p:nvPr/>
      </p:nvGrpSpPr>
      <p:grpSpPr>
        <a:xfrm>
          <a:off x="0" y="0"/>
          <a:ext cx="0" cy="0"/>
          <a:chOff x="0" y="0"/>
          <a:chExt cx="0" cy="0"/>
        </a:xfrm>
      </p:grpSpPr>
      <p:sp>
        <p:nvSpPr>
          <p:cNvPr id="1048911" name="Title 1"/>
          <p:cNvSpPr>
            <a:spLocks noGrp="1"/>
          </p:cNvSpPr>
          <p:nvPr>
            <p:ph type="title"/>
          </p:nvPr>
        </p:nvSpPr>
        <p:spPr/>
        <p:txBody>
          <a:bodyPr/>
          <a:p>
            <a:r>
              <a:rPr kumimoji="0" lang="en-US" smtClean="0"/>
              <a:t>Click to edit Master title style</a:t>
            </a:r>
            <a:endParaRPr kumimoji="0" lang="en-US"/>
          </a:p>
        </p:txBody>
      </p:sp>
      <p:sp>
        <p:nvSpPr>
          <p:cNvPr id="104891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13" name="Date Placeholder 3"/>
          <p:cNvSpPr>
            <a:spLocks noGrp="1"/>
          </p:cNvSpPr>
          <p:nvPr>
            <p:ph type="dt" sz="half" idx="10"/>
          </p:nvPr>
        </p:nvSpPr>
        <p:spPr/>
        <p:txBody>
          <a:bodyPr/>
          <a:p>
            <a:fld id="{891B913B-E6C8-42B7-91B6-8E192B5A0425}" type="datetimeFigureOut">
              <a:rPr lang="en-US" smtClean="0"/>
            </a:fld>
            <a:endParaRPr lang="en-US"/>
          </a:p>
        </p:txBody>
      </p:sp>
      <p:sp>
        <p:nvSpPr>
          <p:cNvPr id="1048914" name="Footer Placeholder 4"/>
          <p:cNvSpPr>
            <a:spLocks noGrp="1"/>
          </p:cNvSpPr>
          <p:nvPr>
            <p:ph type="ftr" sz="quarter" idx="11"/>
          </p:nvPr>
        </p:nvSpPr>
        <p:spPr/>
        <p:txBody>
          <a:bodyPr/>
          <a:p>
            <a:endParaRPr lang="en-US"/>
          </a:p>
        </p:txBody>
      </p:sp>
      <p:sp>
        <p:nvSpPr>
          <p:cNvPr id="1048915" name="Slide Number Placeholder 5"/>
          <p:cNvSpPr>
            <a:spLocks noGrp="1"/>
          </p:cNvSpPr>
          <p:nvPr>
            <p:ph type="sldNum" sz="quarter" idx="12"/>
          </p:nvPr>
        </p:nvSpPr>
        <p:spPr/>
        <p:txBody>
          <a:bodyPr/>
          <a:p>
            <a:fld id="{716A6B0B-82AA-40A5-8A33-5C2A105644F3}" type="slidenum">
              <a:rPr lang="en-US" smtClean="0"/>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bg>
      <p:bgRef idx="1001">
        <a:schemeClr val="bg2"/>
      </p:bgRef>
    </p:bg>
    <p:spTree>
      <p:nvGrpSpPr>
        <p:cNvPr id="218" name=""/>
        <p:cNvGrpSpPr/>
        <p:nvPr/>
      </p:nvGrpSpPr>
      <p:grpSpPr>
        <a:xfrm>
          <a:off x="0" y="0"/>
          <a:ext cx="0" cy="0"/>
          <a:chOff x="0" y="0"/>
          <a:chExt cx="0" cy="0"/>
        </a:xfrm>
      </p:grpSpPr>
      <p:sp>
        <p:nvSpPr>
          <p:cNvPr id="1048864"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65" name="Rectangle 7"/>
          <p:cNvSpPr>
            <a:spLocks noChangeArrowheads="1"/>
          </p:cNvSpPr>
          <p:nvPr/>
        </p:nvSpPr>
        <p:spPr bwMode="white">
          <a:xfrm>
            <a:off x="7010400" y="0"/>
            <a:ext cx="21336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66" name="Rectangle 8"/>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67" name="Rectangle 9"/>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68" name="Rectangle 10"/>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69" name="Rectangle 11"/>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870" name="Straight Connector 12"/>
          <p:cNvSpPr>
            <a:spLocks noChangeShapeType="1"/>
          </p:cNvSpPr>
          <p:nvPr/>
        </p:nvSpPr>
        <p:spPr bwMode="auto">
          <a:xfrm rot="5400000">
            <a:off x="4021836"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871" name="Oval 13"/>
          <p:cNvSpPr/>
          <p:nvPr/>
        </p:nvSpPr>
        <p:spPr>
          <a:xfrm>
            <a:off x="6839712" y="2925763"/>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72" name="Oval 14"/>
          <p:cNvSpPr/>
          <p:nvPr/>
        </p:nvSpPr>
        <p:spPr>
          <a:xfrm>
            <a:off x="6934200" y="3020251"/>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73" name="Slide Number Placeholder 5"/>
          <p:cNvSpPr>
            <a:spLocks noGrp="1"/>
          </p:cNvSpPr>
          <p:nvPr>
            <p:ph type="sldNum" sz="quarter" idx="12"/>
          </p:nvPr>
        </p:nvSpPr>
        <p:spPr>
          <a:xfrm>
            <a:off x="6915912" y="3009901"/>
            <a:ext cx="457200" cy="441325"/>
          </a:xfrm>
        </p:spPr>
        <p:txBody>
          <a:bodyPr/>
          <a:p>
            <a:fld id="{716A6B0B-82AA-40A5-8A33-5C2A105644F3}" type="slidenum">
              <a:rPr lang="en-US" smtClean="0"/>
            </a:fld>
            <a:endParaRPr lang="en-US"/>
          </a:p>
        </p:txBody>
      </p:sp>
      <p:sp>
        <p:nvSpPr>
          <p:cNvPr id="1048874" name="Vertical Text Placeholder 2"/>
          <p:cNvSpPr>
            <a:spLocks noGrp="1"/>
          </p:cNvSpPr>
          <p:nvPr>
            <p:ph type="body" orient="vert" idx="1"/>
          </p:nvPr>
        </p:nvSpPr>
        <p:spPr>
          <a:xfrm>
            <a:off x="304800" y="304800"/>
            <a:ext cx="65532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75" name="Date Placeholder 3"/>
          <p:cNvSpPr>
            <a:spLocks noGrp="1"/>
          </p:cNvSpPr>
          <p:nvPr>
            <p:ph type="dt" sz="half" idx="10"/>
          </p:nvPr>
        </p:nvSpPr>
        <p:spPr/>
        <p:txBody>
          <a:bodyPr/>
          <a:p>
            <a:fld id="{891B913B-E6C8-42B7-91B6-8E192B5A0425}" type="datetimeFigureOut">
              <a:rPr lang="en-US" smtClean="0"/>
            </a:fld>
            <a:endParaRPr lang="en-US"/>
          </a:p>
        </p:txBody>
      </p:sp>
      <p:sp>
        <p:nvSpPr>
          <p:cNvPr id="1048876" name="Footer Placeholder 4"/>
          <p:cNvSpPr>
            <a:spLocks noGrp="1"/>
          </p:cNvSpPr>
          <p:nvPr>
            <p:ph type="ftr" sz="quarter" idx="11"/>
          </p:nvPr>
        </p:nvSpPr>
        <p:spPr/>
        <p:txBody>
          <a:bodyPr/>
          <a:p>
            <a:endParaRPr lang="en-US"/>
          </a:p>
        </p:txBody>
      </p:sp>
      <p:sp>
        <p:nvSpPr>
          <p:cNvPr id="1048877" name="Vertical Title 1"/>
          <p:cNvSpPr>
            <a:spLocks noGrp="1"/>
          </p:cNvSpPr>
          <p:nvPr>
            <p:ph type="title" orient="vert"/>
          </p:nvPr>
        </p:nvSpPr>
        <p:spPr>
          <a:xfrm>
            <a:off x="7391400" y="304801"/>
            <a:ext cx="1447800" cy="5851525"/>
          </a:xfrm>
        </p:spPr>
        <p:txBody>
          <a:bodyPr vert="eaVert"/>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2"/>
      </p:bgRef>
    </p:bg>
    <p:spTree>
      <p:nvGrpSpPr>
        <p:cNvPr id="88" name=""/>
        <p:cNvGrpSpPr/>
        <p:nvPr/>
      </p:nvGrpSpPr>
      <p:grpSpPr>
        <a:xfrm>
          <a:off x="0" y="0"/>
          <a:ext cx="0" cy="0"/>
          <a:chOff x="0" y="0"/>
          <a:chExt cx="0" cy="0"/>
        </a:xfrm>
      </p:grpSpPr>
      <p:sp>
        <p:nvSpPr>
          <p:cNvPr id="1048606"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607" name="Date Placeholder 3"/>
          <p:cNvSpPr>
            <a:spLocks noGrp="1"/>
          </p:cNvSpPr>
          <p:nvPr>
            <p:ph type="dt" sz="half" idx="10"/>
          </p:nvPr>
        </p:nvSpPr>
        <p:spPr/>
        <p:txBody>
          <a:bodyPr/>
          <a:p>
            <a:fld id="{891B913B-E6C8-42B7-91B6-8E192B5A0425}" type="datetimeFigureOut">
              <a:rPr lang="en-US" smtClean="0"/>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a:xfrm>
            <a:off x="4361688" y="1026372"/>
            <a:ext cx="457200" cy="441325"/>
          </a:xfrm>
        </p:spPr>
        <p:txBody>
          <a:bodyPr/>
          <a:p>
            <a:fld id="{716A6B0B-82AA-40A5-8A33-5C2A105644F3}" type="slidenum">
              <a:rPr lang="en-US" smtClean="0"/>
            </a:fld>
            <a:endParaRPr lang="en-US"/>
          </a:p>
        </p:txBody>
      </p:sp>
      <p:sp>
        <p:nvSpPr>
          <p:cNvPr id="1048610" name="Content Placeholder 7"/>
          <p:cNvSpPr>
            <a:spLocks noGrp="1"/>
          </p:cNvSpPr>
          <p:nvPr>
            <p:ph sz="quarter" idx="1"/>
          </p:nvPr>
        </p:nvSpPr>
        <p:spPr>
          <a:xfrm>
            <a:off x="301752" y="1527048"/>
            <a:ext cx="850392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1"/>
      </p:bgRef>
    </p:bg>
    <p:spTree>
      <p:nvGrpSpPr>
        <p:cNvPr id="220" name=""/>
        <p:cNvGrpSpPr/>
        <p:nvPr/>
      </p:nvGrpSpPr>
      <p:grpSpPr>
        <a:xfrm>
          <a:off x="0" y="0"/>
          <a:ext cx="0" cy="0"/>
          <a:chOff x="0" y="0"/>
          <a:chExt cx="0" cy="0"/>
        </a:xfrm>
      </p:grpSpPr>
      <p:sp>
        <p:nvSpPr>
          <p:cNvPr id="1048895"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96"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97" name="Rectangle 15"/>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98" name="Rectangle 17"/>
          <p:cNvSpPr>
            <a:spLocks noChangeArrowheads="1"/>
          </p:cNvSpPr>
          <p:nvPr/>
        </p:nvSpPr>
        <p:spPr bwMode="white">
          <a:xfrm>
            <a:off x="8991600" y="1905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99" name="Rectangle 18"/>
          <p:cNvSpPr>
            <a:spLocks noChangeArrowheads="1"/>
          </p:cNvSpPr>
          <p:nvPr/>
        </p:nvSpPr>
        <p:spPr bwMode="white">
          <a:xfrm>
            <a:off x="152400" y="2286000"/>
            <a:ext cx="8833104"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00" name="Rectangle 11"/>
          <p:cNvSpPr>
            <a:spLocks noChangeArrowheads="1"/>
          </p:cNvSpPr>
          <p:nvPr/>
        </p:nvSpPr>
        <p:spPr bwMode="auto">
          <a:xfrm>
            <a:off x="155448" y="142352"/>
            <a:ext cx="8833104"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01" name="Text Placeholder 2"/>
          <p:cNvSpPr>
            <a:spLocks noGrp="1"/>
          </p:cNvSpPr>
          <p:nvPr>
            <p:ph type="body" idx="1"/>
          </p:nvPr>
        </p:nvSpPr>
        <p:spPr>
          <a:xfrm>
            <a:off x="1368426" y="2743200"/>
            <a:ext cx="6480174" cy="1673225"/>
          </a:xfrm>
        </p:spPr>
        <p:txBody>
          <a:bodyPr anchor="t"/>
          <a:lstStyle>
            <a:lvl1pPr algn="ctr" indent="0" marL="0">
              <a:buNone/>
              <a:defRPr baseline="0" b="1" cap="all" sz="20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dirty="0" kumimoji="0" lang="en-US" smtClean="0"/>
              <a:t>Click to edit Master text styles</a:t>
            </a:r>
          </a:p>
        </p:txBody>
      </p:sp>
      <p:sp>
        <p:nvSpPr>
          <p:cNvPr id="1048902" name="Rectangle 12"/>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03" name="Rectangle 13"/>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904" name="Footer Placeholder 4"/>
          <p:cNvSpPr>
            <a:spLocks noGrp="1"/>
          </p:cNvSpPr>
          <p:nvPr>
            <p:ph type="ftr" sz="quarter" idx="11"/>
          </p:nvPr>
        </p:nvSpPr>
        <p:spPr/>
        <p:txBody>
          <a:bodyPr/>
          <a:p>
            <a:endParaRPr lang="en-US"/>
          </a:p>
        </p:txBody>
      </p:sp>
      <p:sp>
        <p:nvSpPr>
          <p:cNvPr id="1048905" name="Date Placeholder 3"/>
          <p:cNvSpPr>
            <a:spLocks noGrp="1"/>
          </p:cNvSpPr>
          <p:nvPr>
            <p:ph type="dt" sz="half" idx="10"/>
          </p:nvPr>
        </p:nvSpPr>
        <p:spPr/>
        <p:txBody>
          <a:bodyPr/>
          <a:p>
            <a:fld id="{891B913B-E6C8-42B7-91B6-8E192B5A0425}" type="datetimeFigureOut">
              <a:rPr lang="en-US" smtClean="0"/>
            </a:fld>
            <a:endParaRPr lang="en-US"/>
          </a:p>
        </p:txBody>
      </p:sp>
      <p:sp>
        <p:nvSpPr>
          <p:cNvPr id="1048906" name="Straight Connector 7"/>
          <p:cNvSpPr>
            <a:spLocks noChangeShapeType="1"/>
          </p:cNvSpPr>
          <p:nvPr/>
        </p:nvSpPr>
        <p:spPr bwMode="auto">
          <a:xfrm>
            <a:off x="152400" y="2438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907" name="Oval 9"/>
          <p:cNvSpPr/>
          <p:nvPr/>
        </p:nvSpPr>
        <p:spPr>
          <a:xfrm>
            <a:off x="4267200" y="2115312"/>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08" name="Oval 10"/>
          <p:cNvSpPr/>
          <p:nvPr/>
        </p:nvSpPr>
        <p:spPr>
          <a:xfrm>
            <a:off x="4361688" y="2209800"/>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09"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16A6B0B-82AA-40A5-8A33-5C2A105644F3}" type="slidenum">
              <a:rPr lang="en-US" smtClean="0"/>
            </a:fld>
            <a:endParaRPr lang="en-US"/>
          </a:p>
        </p:txBody>
      </p:sp>
      <p:sp>
        <p:nvSpPr>
          <p:cNvPr id="1048910" name="Title 1"/>
          <p:cNvSpPr>
            <a:spLocks noGrp="1"/>
          </p:cNvSpPr>
          <p:nvPr>
            <p:ph type="title"/>
          </p:nvPr>
        </p:nvSpPr>
        <p:spPr>
          <a:xfrm>
            <a:off x="722313" y="533400"/>
            <a:ext cx="7772400" cy="1524000"/>
          </a:xfrm>
        </p:spPr>
        <p:txBody>
          <a:bodyPr anchor="b"/>
          <a:lstStyle>
            <a:lvl1pPr algn="ctr">
              <a:buNone/>
              <a:defRPr baseline="0" b="1" cap="none" sz="4200">
                <a:solidFill>
                  <a:srgbClr val="FFFFFF"/>
                </a:solidFill>
              </a:defRPr>
            </a:lvl1pPr>
          </a:lstStyle>
          <a:p>
            <a:r>
              <a:rPr dirty="0" kumimoji="0" lang="en-US" smtClean="0"/>
              <a:t>Click to edit Master title style</a:t>
            </a:r>
            <a:endParaRPr dirty="0"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1">
        <a:schemeClr val="bg2"/>
      </p:bgRef>
    </p:bg>
    <p:spTree>
      <p:nvGrpSpPr>
        <p:cNvPr id="215" name=""/>
        <p:cNvGrpSpPr/>
        <p:nvPr/>
      </p:nvGrpSpPr>
      <p:grpSpPr>
        <a:xfrm>
          <a:off x="0" y="0"/>
          <a:ext cx="0" cy="0"/>
          <a:chOff x="0" y="0"/>
          <a:chExt cx="0" cy="0"/>
        </a:xfrm>
      </p:grpSpPr>
      <p:sp>
        <p:nvSpPr>
          <p:cNvPr id="1048834" name="Title 1"/>
          <p:cNvSpPr>
            <a:spLocks noGrp="1"/>
          </p:cNvSpPr>
          <p:nvPr>
            <p:ph type="title"/>
          </p:nvPr>
        </p:nvSpPr>
        <p:spPr>
          <a:xfrm>
            <a:off x="301752" y="228600"/>
            <a:ext cx="8534400" cy="758952"/>
          </a:xfrm>
        </p:spPr>
        <p:txBody>
          <a:bodyPr/>
          <a:lstStyle>
            <a:lvl1pPr>
              <a:defRPr b="1"/>
            </a:lvl1pPr>
          </a:lstStyle>
          <a:p>
            <a:r>
              <a:rPr dirty="0" kumimoji="0" lang="en-US" smtClean="0"/>
              <a:t>Click to edit Master title style</a:t>
            </a:r>
            <a:endParaRPr dirty="0" kumimoji="0" lang="en-US"/>
          </a:p>
        </p:txBody>
      </p:sp>
      <p:sp>
        <p:nvSpPr>
          <p:cNvPr id="1048835" name="Date Placeholder 4"/>
          <p:cNvSpPr>
            <a:spLocks noGrp="1"/>
          </p:cNvSpPr>
          <p:nvPr>
            <p:ph type="dt" sz="half" idx="10"/>
          </p:nvPr>
        </p:nvSpPr>
        <p:spPr>
          <a:xfrm>
            <a:off x="5791200" y="6409944"/>
            <a:ext cx="3044952" cy="365760"/>
          </a:xfrm>
        </p:spPr>
        <p:txBody>
          <a:bodyPr/>
          <a:p>
            <a:fld id="{891B913B-E6C8-42B7-91B6-8E192B5A0425}" type="datetimeFigureOut">
              <a:rPr lang="en-US" smtClean="0"/>
            </a:fld>
            <a:endParaRPr lang="en-US"/>
          </a:p>
        </p:txBody>
      </p:sp>
      <p:sp>
        <p:nvSpPr>
          <p:cNvPr id="1048836" name="Footer Placeholder 5"/>
          <p:cNvSpPr>
            <a:spLocks noGrp="1"/>
          </p:cNvSpPr>
          <p:nvPr>
            <p:ph type="ftr" sz="quarter" idx="11"/>
          </p:nvPr>
        </p:nvSpPr>
        <p:spPr/>
        <p:txBody>
          <a:bodyPr/>
          <a:p>
            <a:endParaRPr lang="en-US"/>
          </a:p>
        </p:txBody>
      </p:sp>
      <p:sp>
        <p:nvSpPr>
          <p:cNvPr id="1048837" name="Slide Number Placeholder 6"/>
          <p:cNvSpPr>
            <a:spLocks noGrp="1"/>
          </p:cNvSpPr>
          <p:nvPr>
            <p:ph type="sldNum" sz="quarter" idx="12"/>
          </p:nvPr>
        </p:nvSpPr>
        <p:spPr/>
        <p:txBody>
          <a:bodyPr/>
          <a:p>
            <a:fld id="{716A6B0B-82AA-40A5-8A33-5C2A105644F3}" type="slidenum">
              <a:rPr lang="en-US" smtClean="0"/>
            </a:fld>
            <a:endParaRPr lang="en-US"/>
          </a:p>
        </p:txBody>
      </p:sp>
      <p:sp>
        <p:nvSpPr>
          <p:cNvPr id="1048838" name="Straight Connector 7"/>
          <p:cNvSpPr>
            <a:spLocks noChangeShapeType="1"/>
          </p:cNvSpPr>
          <p:nvPr/>
        </p:nvSpPr>
        <p:spPr bwMode="auto">
          <a:xfrm flipV="1">
            <a:off x="4563080" y="1575652"/>
            <a:ext cx="8921"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839" name="Content Placeholder 9"/>
          <p:cNvSpPr>
            <a:spLocks noGrp="1"/>
          </p:cNvSpPr>
          <p:nvPr>
            <p:ph sz="half" idx="1"/>
          </p:nvPr>
        </p:nvSpPr>
        <p:spPr>
          <a:xfrm>
            <a:off x="301752" y="1371600"/>
            <a:ext cx="4038600" cy="4681728"/>
          </a:xfrm>
        </p:spPr>
        <p:txBody>
          <a:bodyPr>
            <a:normAutofit/>
          </a:bodyPr>
          <a:lstStyle>
            <a:lvl1pPr>
              <a:defRPr sz="2000"/>
            </a:lvl1pPr>
            <a:lvl2pPr>
              <a:defRPr sz="2000"/>
            </a:lvl2pPr>
            <a:lvl3pPr>
              <a:defRPr sz="2000"/>
            </a:lvl3pPr>
            <a:lvl4pPr>
              <a:defRPr sz="2000"/>
            </a:lvl4pPr>
            <a:lvl5pPr>
              <a:defRPr sz="2000"/>
            </a:lvl5pPr>
          </a:lstStyle>
          <a:p>
            <a:pPr eaLnBrk="1" hangingPunct="1" latinLnBrk="0" lvl="0"/>
            <a:r>
              <a:rPr dirty="0" lang="en-US" smtClean="0"/>
              <a:t>Click to edit Master text styles</a:t>
            </a:r>
          </a:p>
          <a:p>
            <a:pPr eaLnBrk="1" hangingPunct="1" latinLnBrk="0" lvl="1"/>
            <a:r>
              <a:rPr dirty="0" lang="en-US" smtClean="0"/>
              <a:t>Second level</a:t>
            </a:r>
          </a:p>
          <a:p>
            <a:pPr eaLnBrk="1" hangingPunct="1" latinLnBrk="0" lvl="2"/>
            <a:r>
              <a:rPr dirty="0" lang="en-US" smtClean="0"/>
              <a:t>Third level</a:t>
            </a:r>
          </a:p>
          <a:p>
            <a:pPr eaLnBrk="1" hangingPunct="1" latinLnBrk="0" lvl="3"/>
            <a:r>
              <a:rPr dirty="0" lang="en-US" smtClean="0"/>
              <a:t>Fourth level</a:t>
            </a:r>
          </a:p>
          <a:p>
            <a:pPr eaLnBrk="1" hangingPunct="1" latinLnBrk="0" lvl="4"/>
            <a:r>
              <a:rPr dirty="0" lang="en-US" smtClean="0"/>
              <a:t>Fifth level</a:t>
            </a:r>
            <a:endParaRPr dirty="0" kumimoji="0" lang="en-US"/>
          </a:p>
        </p:txBody>
      </p:sp>
      <p:sp>
        <p:nvSpPr>
          <p:cNvPr id="1048840" name="Content Placeholder 11"/>
          <p:cNvSpPr>
            <a:spLocks noGrp="1"/>
          </p:cNvSpPr>
          <p:nvPr>
            <p:ph sz="half" idx="2"/>
          </p:nvPr>
        </p:nvSpPr>
        <p:spPr>
          <a:xfrm>
            <a:off x="4800600" y="1371600"/>
            <a:ext cx="4038600" cy="4681728"/>
          </a:xfrm>
        </p:spPr>
        <p:txBody>
          <a:bodyPr>
            <a:normAutofit/>
          </a:bodyPr>
          <a:lstStyle>
            <a:lvl1pPr>
              <a:defRPr sz="2000"/>
            </a:lvl1pPr>
            <a:lvl2pPr>
              <a:defRPr sz="2000"/>
            </a:lvl2pPr>
            <a:lvl3pPr>
              <a:defRPr sz="2000"/>
            </a:lvl3pPr>
            <a:lvl4pPr>
              <a:defRPr sz="2000"/>
            </a:lvl4pPr>
            <a:lvl5pPr>
              <a:defRPr sz="2000"/>
            </a:lvl5pPr>
          </a:lstStyle>
          <a:p>
            <a:pPr eaLnBrk="1" hangingPunct="1" latinLnBrk="0" lvl="0"/>
            <a:r>
              <a:rPr dirty="0" lang="en-US" smtClean="0"/>
              <a:t>Click to edit Master text styles</a:t>
            </a:r>
          </a:p>
          <a:p>
            <a:pPr eaLnBrk="1" hangingPunct="1" latinLnBrk="0" lvl="1"/>
            <a:r>
              <a:rPr dirty="0" lang="en-US" smtClean="0"/>
              <a:t>Second level</a:t>
            </a:r>
          </a:p>
          <a:p>
            <a:pPr eaLnBrk="1" hangingPunct="1" latinLnBrk="0" lvl="2"/>
            <a:r>
              <a:rPr dirty="0" lang="en-US" smtClean="0"/>
              <a:t>Third level</a:t>
            </a:r>
          </a:p>
          <a:p>
            <a:pPr eaLnBrk="1" hangingPunct="1" latinLnBrk="0" lvl="3"/>
            <a:r>
              <a:rPr dirty="0" lang="en-US" smtClean="0"/>
              <a:t>Fourth level</a:t>
            </a:r>
          </a:p>
          <a:p>
            <a:pPr eaLnBrk="1" hangingPunct="1" latinLnBrk="0" lvl="4"/>
            <a:r>
              <a:rPr dirty="0" lang="en-US" smtClean="0"/>
              <a:t>Fifth level</a:t>
            </a:r>
            <a:endParaRPr dirty="0"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1">
        <a:schemeClr val="bg2"/>
      </p:bgRef>
    </p:bg>
    <p:spTree>
      <p:nvGrpSpPr>
        <p:cNvPr id="216" name=""/>
        <p:cNvGrpSpPr/>
        <p:nvPr/>
      </p:nvGrpSpPr>
      <p:grpSpPr>
        <a:xfrm>
          <a:off x="0" y="0"/>
          <a:ext cx="0" cy="0"/>
          <a:chOff x="0" y="0"/>
          <a:chExt cx="0" cy="0"/>
        </a:xfrm>
      </p:grpSpPr>
      <p:sp>
        <p:nvSpPr>
          <p:cNvPr id="1048841" name="Straight Connector 9"/>
          <p:cNvSpPr>
            <a:spLocks noChangeShapeType="1"/>
          </p:cNvSpPr>
          <p:nvPr/>
        </p:nvSpPr>
        <p:spPr bwMode="auto">
          <a:xfrm flipV="1">
            <a:off x="4572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842" name="Rectangle 19"/>
          <p:cNvSpPr>
            <a:spLocks noChangeArrowheads="1"/>
          </p:cNvSpPr>
          <p:nvPr/>
        </p:nvSpPr>
        <p:spPr bwMode="white">
          <a:xfrm>
            <a:off x="0" y="0"/>
            <a:ext cx="9144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43"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44" name="Rectangle 20"/>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45" name="Rectangle 21"/>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46" name="Rectangle 10"/>
          <p:cNvSpPr/>
          <p:nvPr/>
        </p:nvSpPr>
        <p:spPr>
          <a:xfrm>
            <a:off x="152400" y="1371600"/>
            <a:ext cx="8833104"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47" name="Rectangle 12"/>
          <p:cNvSpPr>
            <a:spLocks noChangeArrowheads="1"/>
          </p:cNvSpPr>
          <p:nvPr/>
        </p:nvSpPr>
        <p:spPr bwMode="auto">
          <a:xfrm>
            <a:off x="145923" y="6391656"/>
            <a:ext cx="8833104"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48"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dirty="0" kumimoji="0" lang="en-US" smtClean="0"/>
              <a:t>Click to edit Master text styles</a:t>
            </a:r>
          </a:p>
        </p:txBody>
      </p:sp>
      <p:sp>
        <p:nvSpPr>
          <p:cNvPr id="1048849"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850" name="Date Placeholder 6"/>
          <p:cNvSpPr>
            <a:spLocks noGrp="1"/>
          </p:cNvSpPr>
          <p:nvPr>
            <p:ph type="dt" sz="half" idx="10"/>
          </p:nvPr>
        </p:nvSpPr>
        <p:spPr/>
        <p:txBody>
          <a:bodyPr/>
          <a:p>
            <a:fld id="{891B913B-E6C8-42B7-91B6-8E192B5A0425}" type="datetimeFigureOut">
              <a:rPr lang="en-US" smtClean="0"/>
            </a:fld>
            <a:endParaRPr lang="en-US"/>
          </a:p>
        </p:txBody>
      </p:sp>
      <p:sp>
        <p:nvSpPr>
          <p:cNvPr id="1048851" name="Footer Placeholder 7"/>
          <p:cNvSpPr>
            <a:spLocks noGrp="1"/>
          </p:cNvSpPr>
          <p:nvPr>
            <p:ph type="ftr" sz="quarter" idx="11"/>
          </p:nvPr>
        </p:nvSpPr>
        <p:spPr>
          <a:xfrm>
            <a:off x="304800" y="6409944"/>
            <a:ext cx="3581400" cy="365760"/>
          </a:xfrm>
        </p:spPr>
        <p:txBody>
          <a:bodyPr/>
          <a:p>
            <a:endParaRPr lang="en-US"/>
          </a:p>
        </p:txBody>
      </p:sp>
      <p:sp>
        <p:nvSpPr>
          <p:cNvPr id="1048852" name="Straight Connector 14"/>
          <p:cNvSpPr>
            <a:spLocks noChangeShapeType="1"/>
          </p:cNvSpPr>
          <p:nvPr/>
        </p:nvSpPr>
        <p:spPr bwMode="auto">
          <a:xfrm>
            <a:off x="152400" y="128016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853" name="Rectangle 1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854" name="Content Placeholder 23"/>
          <p:cNvSpPr>
            <a:spLocks noGrp="1"/>
          </p:cNvSpPr>
          <p:nvPr>
            <p:ph sz="quarter" idx="2"/>
          </p:nvPr>
        </p:nvSpPr>
        <p:spPr>
          <a:xfrm>
            <a:off x="301752" y="2471383"/>
            <a:ext cx="4041648" cy="3818404"/>
          </a:xfrm>
        </p:spPr>
        <p:txBody>
          <a:bodyPr>
            <a:normAutofit/>
          </a:bodyPr>
          <a:lstStyle>
            <a:lvl1pPr>
              <a:defRPr sz="2000"/>
            </a:lvl1pPr>
            <a:lvl2pPr>
              <a:defRPr sz="2000"/>
            </a:lvl2pPr>
            <a:lvl3pPr>
              <a:defRPr sz="2000"/>
            </a:lvl3pPr>
            <a:lvl4pPr>
              <a:defRPr sz="2000"/>
            </a:lvl4pPr>
            <a:lvl5pPr>
              <a:defRPr sz="2000"/>
            </a:lvl5pPr>
          </a:lstStyle>
          <a:p>
            <a:pPr eaLnBrk="1" hangingPunct="1" latinLnBrk="0" lvl="0"/>
            <a:r>
              <a:rPr dirty="0" lang="en-US" smtClean="0"/>
              <a:t>Click to edit Master text styles</a:t>
            </a:r>
          </a:p>
          <a:p>
            <a:pPr eaLnBrk="1" hangingPunct="1" latinLnBrk="0" lvl="1"/>
            <a:r>
              <a:rPr dirty="0" lang="en-US" smtClean="0"/>
              <a:t>Second level</a:t>
            </a:r>
          </a:p>
          <a:p>
            <a:pPr eaLnBrk="1" hangingPunct="1" latinLnBrk="0" lvl="2"/>
            <a:r>
              <a:rPr dirty="0" lang="en-US" smtClean="0"/>
              <a:t>Third level</a:t>
            </a:r>
          </a:p>
          <a:p>
            <a:pPr eaLnBrk="1" hangingPunct="1" latinLnBrk="0" lvl="3"/>
            <a:r>
              <a:rPr dirty="0" lang="en-US" smtClean="0"/>
              <a:t>Fourth level</a:t>
            </a:r>
          </a:p>
          <a:p>
            <a:pPr eaLnBrk="1" hangingPunct="1" latinLnBrk="0" lvl="4"/>
            <a:r>
              <a:rPr dirty="0" lang="en-US" smtClean="0"/>
              <a:t>Fifth level</a:t>
            </a:r>
            <a:endParaRPr dirty="0" kumimoji="0" lang="en-US"/>
          </a:p>
        </p:txBody>
      </p:sp>
      <p:sp>
        <p:nvSpPr>
          <p:cNvPr id="1048855" name="Content Placeholder 25"/>
          <p:cNvSpPr>
            <a:spLocks noGrp="1"/>
          </p:cNvSpPr>
          <p:nvPr>
            <p:ph sz="quarter" idx="4"/>
          </p:nvPr>
        </p:nvSpPr>
        <p:spPr>
          <a:xfrm>
            <a:off x="4800600" y="2471383"/>
            <a:ext cx="4038600" cy="3822192"/>
          </a:xfrm>
        </p:spPr>
        <p:txBody>
          <a:bodyPr>
            <a:normAutofit/>
          </a:bodyPr>
          <a:lstStyle>
            <a:lvl1pPr>
              <a:defRPr sz="2000"/>
            </a:lvl1pPr>
            <a:lvl2pPr>
              <a:defRPr sz="2000"/>
            </a:lvl2pPr>
            <a:lvl3pPr>
              <a:defRPr sz="2000"/>
            </a:lvl3pPr>
            <a:lvl4pPr>
              <a:defRPr sz="2000"/>
            </a:lvl4pPr>
            <a:lvl5pPr>
              <a:defRPr sz="2000"/>
            </a:lvl5pPr>
          </a:lstStyle>
          <a:p>
            <a:pPr eaLnBrk="1" hangingPunct="1" latinLnBrk="0" lvl="0"/>
            <a:r>
              <a:rPr dirty="0" lang="en-US" smtClean="0"/>
              <a:t>Click to edit Master text styles</a:t>
            </a:r>
          </a:p>
          <a:p>
            <a:pPr eaLnBrk="1" hangingPunct="1" latinLnBrk="0" lvl="1"/>
            <a:r>
              <a:rPr dirty="0" lang="en-US" smtClean="0"/>
              <a:t>Second level</a:t>
            </a:r>
          </a:p>
          <a:p>
            <a:pPr eaLnBrk="1" hangingPunct="1" latinLnBrk="0" lvl="2"/>
            <a:r>
              <a:rPr dirty="0" lang="en-US" smtClean="0"/>
              <a:t>Third level</a:t>
            </a:r>
          </a:p>
          <a:p>
            <a:pPr eaLnBrk="1" hangingPunct="1" latinLnBrk="0" lvl="3"/>
            <a:r>
              <a:rPr dirty="0" lang="en-US" smtClean="0"/>
              <a:t>Fourth level</a:t>
            </a:r>
          </a:p>
          <a:p>
            <a:pPr eaLnBrk="1" hangingPunct="1" latinLnBrk="0" lvl="4"/>
            <a:r>
              <a:rPr dirty="0" lang="en-US" smtClean="0"/>
              <a:t>Fifth level</a:t>
            </a:r>
            <a:endParaRPr dirty="0" kumimoji="0" lang="en-US"/>
          </a:p>
        </p:txBody>
      </p:sp>
      <p:sp>
        <p:nvSpPr>
          <p:cNvPr id="1048856" name="Oval 24"/>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7" name="Oval 26"/>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8" name="Slide Number Placeholder 8"/>
          <p:cNvSpPr>
            <a:spLocks noGrp="1"/>
          </p:cNvSpPr>
          <p:nvPr>
            <p:ph type="sldNum" sz="quarter" idx="12"/>
          </p:nvPr>
        </p:nvSpPr>
        <p:spPr>
          <a:xfrm>
            <a:off x="4343400" y="1042416"/>
            <a:ext cx="457200" cy="441325"/>
          </a:xfrm>
        </p:spPr>
        <p:txBody>
          <a:bodyPr/>
          <a:lstStyle>
            <a:lvl1pPr algn="ctr"/>
          </a:lstStyle>
          <a:p>
            <a:fld id="{716A6B0B-82AA-40A5-8A33-5C2A105644F3}" type="slidenum">
              <a:rPr lang="en-US" smtClean="0"/>
            </a:fld>
            <a:endParaRPr lang="en-US"/>
          </a:p>
        </p:txBody>
      </p:sp>
      <p:sp>
        <p:nvSpPr>
          <p:cNvPr id="1048859"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7" name=""/>
        <p:cNvGrpSpPr/>
        <p:nvPr/>
      </p:nvGrpSpPr>
      <p:grpSpPr>
        <a:xfrm>
          <a:off x="0" y="0"/>
          <a:ext cx="0" cy="0"/>
          <a:chOff x="0" y="0"/>
          <a:chExt cx="0" cy="0"/>
        </a:xfrm>
      </p:grpSpPr>
      <p:sp>
        <p:nvSpPr>
          <p:cNvPr id="1048860" name="Title 1"/>
          <p:cNvSpPr>
            <a:spLocks noGrp="1"/>
          </p:cNvSpPr>
          <p:nvPr>
            <p:ph type="title"/>
          </p:nvPr>
        </p:nvSpPr>
        <p:spPr/>
        <p:txBody>
          <a:bodyPr/>
          <a:p>
            <a:r>
              <a:rPr kumimoji="0" lang="en-US" smtClean="0"/>
              <a:t>Click to edit Master title style</a:t>
            </a:r>
            <a:endParaRPr kumimoji="0" lang="en-US"/>
          </a:p>
        </p:txBody>
      </p:sp>
      <p:sp>
        <p:nvSpPr>
          <p:cNvPr id="1048861" name="Date Placeholder 2"/>
          <p:cNvSpPr>
            <a:spLocks noGrp="1"/>
          </p:cNvSpPr>
          <p:nvPr>
            <p:ph type="dt" sz="half" idx="10"/>
          </p:nvPr>
        </p:nvSpPr>
        <p:spPr/>
        <p:txBody>
          <a:bodyPr/>
          <a:p>
            <a:fld id="{891B913B-E6C8-42B7-91B6-8E192B5A0425}" type="datetimeFigureOut">
              <a:rPr lang="en-US" smtClean="0"/>
            </a:fld>
            <a:endParaRPr lang="en-US"/>
          </a:p>
        </p:txBody>
      </p:sp>
      <p:sp>
        <p:nvSpPr>
          <p:cNvPr id="1048862" name="Footer Placeholder 3"/>
          <p:cNvSpPr>
            <a:spLocks noGrp="1"/>
          </p:cNvSpPr>
          <p:nvPr>
            <p:ph type="ftr" sz="quarter" idx="11"/>
          </p:nvPr>
        </p:nvSpPr>
        <p:spPr/>
        <p:txBody>
          <a:bodyPr/>
          <a:p>
            <a:endParaRPr lang="en-US"/>
          </a:p>
        </p:txBody>
      </p:sp>
      <p:sp>
        <p:nvSpPr>
          <p:cNvPr id="1048863" name="Slide Number Placeholder 4"/>
          <p:cNvSpPr>
            <a:spLocks noGrp="1"/>
          </p:cNvSpPr>
          <p:nvPr>
            <p:ph type="sldNum" sz="quarter" idx="12"/>
          </p:nvPr>
        </p:nvSpPr>
        <p:spPr>
          <a:xfrm>
            <a:off x="4343400" y="1036020"/>
            <a:ext cx="457200" cy="441325"/>
          </a:xfrm>
        </p:spPr>
        <p:txBody>
          <a:bodyPr/>
          <a:p>
            <a:fld id="{716A6B0B-82AA-40A5-8A33-5C2A105644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93" name=""/>
        <p:cNvGrpSpPr/>
        <p:nvPr/>
      </p:nvGrpSpPr>
      <p:grpSpPr>
        <a:xfrm>
          <a:off x="0" y="0"/>
          <a:ext cx="0" cy="0"/>
          <a:chOff x="0" y="0"/>
          <a:chExt cx="0" cy="0"/>
        </a:xfrm>
      </p:grpSpPr>
      <p:sp>
        <p:nvSpPr>
          <p:cNvPr id="1048618" name="Rectangle 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19" name="Rectangle 7"/>
          <p:cNvSpPr>
            <a:spLocks noChangeArrowheads="1"/>
          </p:cNvSpPr>
          <p:nvPr/>
        </p:nvSpPr>
        <p:spPr bwMode="white">
          <a:xfrm>
            <a:off x="0" y="0"/>
            <a:ext cx="9144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20" name="Rectangle 9"/>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21" name="Rectangle 8"/>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22" name="Rectangle 4"/>
          <p:cNvSpPr>
            <a:spLocks noChangeArrowheads="1"/>
          </p:cNvSpPr>
          <p:nvPr/>
        </p:nvSpPr>
        <p:spPr bwMode="auto">
          <a:xfrm>
            <a:off x="146304" y="6391656"/>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23" name="Rectangle 5"/>
          <p:cNvSpPr>
            <a:spLocks noChangeArrowheads="1"/>
          </p:cNvSpPr>
          <p:nvPr/>
        </p:nvSpPr>
        <p:spPr bwMode="auto">
          <a:xfrm>
            <a:off x="152400" y="158496"/>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24" name="Date Placeholder 1"/>
          <p:cNvSpPr>
            <a:spLocks noGrp="1"/>
          </p:cNvSpPr>
          <p:nvPr>
            <p:ph type="dt" sz="half" idx="10"/>
          </p:nvPr>
        </p:nvSpPr>
        <p:spPr/>
        <p:txBody>
          <a:bodyPr/>
          <a:p>
            <a:fld id="{891B913B-E6C8-42B7-91B6-8E192B5A0425}" type="datetimeFigureOut">
              <a:rPr lang="en-US" smtClean="0"/>
            </a:fld>
            <a:endParaRPr lang="en-US"/>
          </a:p>
        </p:txBody>
      </p:sp>
      <p:sp>
        <p:nvSpPr>
          <p:cNvPr id="1048625" name="Footer Placeholder 2"/>
          <p:cNvSpPr>
            <a:spLocks noGrp="1"/>
          </p:cNvSpPr>
          <p:nvPr>
            <p:ph type="ftr" sz="quarter" idx="11"/>
          </p:nvPr>
        </p:nvSpPr>
        <p:spPr/>
        <p:txBody>
          <a:bodyPr/>
          <a:p>
            <a:endParaRPr lang="en-US"/>
          </a:p>
        </p:txBody>
      </p:sp>
      <p:sp>
        <p:nvSpPr>
          <p:cNvPr id="1048626"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16A6B0B-82AA-40A5-8A33-5C2A105644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222" name=""/>
        <p:cNvGrpSpPr/>
        <p:nvPr/>
      </p:nvGrpSpPr>
      <p:grpSpPr>
        <a:xfrm>
          <a:off x="0" y="0"/>
          <a:ext cx="0" cy="0"/>
          <a:chOff x="0" y="0"/>
          <a:chExt cx="0" cy="0"/>
        </a:xfrm>
      </p:grpSpPr>
      <p:sp>
        <p:nvSpPr>
          <p:cNvPr id="1048916" name="Rectangle 18"/>
          <p:cNvSpPr>
            <a:spLocks noChangeArrowheads="1"/>
          </p:cNvSpPr>
          <p:nvPr/>
        </p:nvSpPr>
        <p:spPr bwMode="auto">
          <a:xfrm>
            <a:off x="152400" y="152400"/>
            <a:ext cx="8833104"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17" name="Rectangle 14"/>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18" name="Rectangle 17"/>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19" name="Rectangle 15"/>
          <p:cNvSpPr>
            <a:spLocks noChangeArrowheads="1"/>
          </p:cNvSpPr>
          <p:nvPr/>
        </p:nvSpPr>
        <p:spPr bwMode="white">
          <a:xfrm>
            <a:off x="0" y="0"/>
            <a:ext cx="9144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20" name="Rectangle 16"/>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21" name="Rectangle 12"/>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22" name="Title 1"/>
          <p:cNvSpPr>
            <a:spLocks noGrp="1"/>
          </p:cNvSpPr>
          <p:nvPr>
            <p:ph type="title"/>
          </p:nvPr>
        </p:nvSpPr>
        <p:spPr>
          <a:xfrm>
            <a:off x="381000" y="914400"/>
            <a:ext cx="23622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923" name="Text Placeholder 2"/>
          <p:cNvSpPr>
            <a:spLocks noGrp="1"/>
          </p:cNvSpPr>
          <p:nvPr>
            <p:ph type="body" idx="2"/>
          </p:nvPr>
        </p:nvSpPr>
        <p:spPr>
          <a:xfrm>
            <a:off x="381000" y="1981200"/>
            <a:ext cx="23622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924" name="Rectangle 7"/>
          <p:cNvSpPr>
            <a:spLocks noChangeArrowheads="1"/>
          </p:cNvSpPr>
          <p:nvPr/>
        </p:nvSpPr>
        <p:spPr bwMode="auto">
          <a:xfrm>
            <a:off x="152400" y="152400"/>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925" name="Straight Connector 8"/>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926" name="Content Placeholder 19"/>
          <p:cNvSpPr>
            <a:spLocks noGrp="1"/>
          </p:cNvSpPr>
          <p:nvPr>
            <p:ph sz="quarter" idx="1"/>
          </p:nvPr>
        </p:nvSpPr>
        <p:spPr>
          <a:xfrm>
            <a:off x="3124200" y="685800"/>
            <a:ext cx="56388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27" name="Oval 9"/>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28" name="Oval 10"/>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29"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16A6B0B-82AA-40A5-8A33-5C2A105644F3}" type="slidenum">
              <a:rPr lang="en-US" smtClean="0"/>
            </a:fld>
            <a:endParaRPr lang="en-US"/>
          </a:p>
        </p:txBody>
      </p:sp>
      <p:sp>
        <p:nvSpPr>
          <p:cNvPr id="1048930" name="Rectangle 20"/>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931" name="Date Placeholder 4"/>
          <p:cNvSpPr>
            <a:spLocks noGrp="1"/>
          </p:cNvSpPr>
          <p:nvPr>
            <p:ph type="dt" sz="half" idx="10"/>
          </p:nvPr>
        </p:nvSpPr>
        <p:spPr/>
        <p:txBody>
          <a:bodyPr/>
          <a:p>
            <a:fld id="{891B913B-E6C8-42B7-91B6-8E192B5A0425}" type="datetimeFigureOut">
              <a:rPr lang="en-US" smtClean="0"/>
            </a:fld>
            <a:endParaRPr lang="en-US"/>
          </a:p>
        </p:txBody>
      </p:sp>
      <p:sp>
        <p:nvSpPr>
          <p:cNvPr id="1048932" name="Footer Placeholder 5"/>
          <p:cNvSpPr>
            <a:spLocks noGrp="1"/>
          </p:cNvSpPr>
          <p:nvPr>
            <p:ph type="ftr" sz="quarter" idx="11"/>
          </p:nvPr>
        </p:nvSpPr>
        <p:spPr>
          <a:xfrm>
            <a:off x="301752" y="6410848"/>
            <a:ext cx="3383280" cy="365760"/>
          </a:xfrm>
        </p:spPr>
        <p:txBody>
          <a:bodyPr/>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19" name=""/>
        <p:cNvGrpSpPr/>
        <p:nvPr/>
      </p:nvGrpSpPr>
      <p:grpSpPr>
        <a:xfrm>
          <a:off x="0" y="0"/>
          <a:ext cx="0" cy="0"/>
          <a:chOff x="0" y="0"/>
          <a:chExt cx="0" cy="0"/>
        </a:xfrm>
      </p:grpSpPr>
      <p:sp>
        <p:nvSpPr>
          <p:cNvPr id="1048878" name="Straight Connector 20"/>
          <p:cNvSpPr>
            <a:spLocks noChangeShapeType="1"/>
          </p:cNvSpPr>
          <p:nvPr/>
        </p:nvSpPr>
        <p:spPr bwMode="auto">
          <a:xfrm>
            <a:off x="152400" y="533400"/>
            <a:ext cx="8833104"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879" name="Rectangle 18"/>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80" name="Rectangle 15"/>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81" name="Rectangle 16"/>
          <p:cNvSpPr>
            <a:spLocks noChangeArrowheads="1"/>
          </p:cNvSpPr>
          <p:nvPr/>
        </p:nvSpPr>
        <p:spPr bwMode="white">
          <a:xfrm>
            <a:off x="0" y="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82"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883" name="Rectangle 19"/>
          <p:cNvSpPr>
            <a:spLocks noChangeArrowheads="1"/>
          </p:cNvSpPr>
          <p:nvPr/>
        </p:nvSpPr>
        <p:spPr bwMode="auto">
          <a:xfrm>
            <a:off x="152400" y="152400"/>
            <a:ext cx="8833104"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84" name="Rectangle 7"/>
          <p:cNvSpPr/>
          <p:nvPr/>
        </p:nvSpPr>
        <p:spPr>
          <a:xfrm>
            <a:off x="152400" y="609600"/>
            <a:ext cx="27432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85" name="Rectangle 14"/>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886" name="Oval 11"/>
          <p:cNvSpPr/>
          <p:nvPr/>
        </p:nvSpPr>
        <p:spPr>
          <a:xfrm>
            <a:off x="1295400" y="228600"/>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87" name="Oval 12"/>
          <p:cNvSpPr/>
          <p:nvPr/>
        </p:nvSpPr>
        <p:spPr>
          <a:xfrm>
            <a:off x="1389888" y="323088"/>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88" name="Slide Number Placeholder 6"/>
          <p:cNvSpPr>
            <a:spLocks noGrp="1"/>
          </p:cNvSpPr>
          <p:nvPr>
            <p:ph type="sldNum" sz="quarter" idx="12"/>
          </p:nvPr>
        </p:nvSpPr>
        <p:spPr>
          <a:xfrm>
            <a:off x="1371600" y="312738"/>
            <a:ext cx="457200" cy="441325"/>
          </a:xfrm>
        </p:spPr>
        <p:txBody>
          <a:bodyPr/>
          <a:p>
            <a:fld id="{716A6B0B-82AA-40A5-8A33-5C2A105644F3}" type="slidenum">
              <a:rPr lang="en-US" smtClean="0"/>
            </a:fld>
            <a:endParaRPr lang="en-US"/>
          </a:p>
        </p:txBody>
      </p:sp>
      <p:sp>
        <p:nvSpPr>
          <p:cNvPr id="1048889" name="Title 1"/>
          <p:cNvSpPr>
            <a:spLocks noGrp="1"/>
          </p:cNvSpPr>
          <p:nvPr>
            <p:ph type="title"/>
          </p:nvPr>
        </p:nvSpPr>
        <p:spPr>
          <a:xfrm>
            <a:off x="3000375" y="5029200"/>
            <a:ext cx="58674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890" name="Picture Placeholder 2"/>
          <p:cNvSpPr>
            <a:spLocks noGrp="1"/>
          </p:cNvSpPr>
          <p:nvPr>
            <p:ph type="pic" idx="1"/>
          </p:nvPr>
        </p:nvSpPr>
        <p:spPr>
          <a:xfrm>
            <a:off x="3000375" y="609600"/>
            <a:ext cx="5867400" cy="4267200"/>
          </a:xfrm>
        </p:spPr>
        <p:txBody>
          <a:bodyPr/>
          <a:lstStyle>
            <a:lvl1pPr indent="0" marL="0">
              <a:buNone/>
              <a:defRPr sz="3200"/>
            </a:lvl1pPr>
          </a:lstStyle>
          <a:p>
            <a:r>
              <a:rPr kumimoji="0" lang="en-US" smtClean="0"/>
              <a:t>Click icon to add picture</a:t>
            </a:r>
            <a:endParaRPr dirty="0" kumimoji="0" lang="en-US"/>
          </a:p>
        </p:txBody>
      </p:sp>
      <p:sp>
        <p:nvSpPr>
          <p:cNvPr id="1048891" name="Text Placeholder 3"/>
          <p:cNvSpPr>
            <a:spLocks noGrp="1"/>
          </p:cNvSpPr>
          <p:nvPr>
            <p:ph type="body" sz="half" idx="2"/>
          </p:nvPr>
        </p:nvSpPr>
        <p:spPr>
          <a:xfrm>
            <a:off x="381000" y="990600"/>
            <a:ext cx="24384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92" name="Rectangle 21"/>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893" name="Date Placeholder 4"/>
          <p:cNvSpPr>
            <a:spLocks noGrp="1"/>
          </p:cNvSpPr>
          <p:nvPr>
            <p:ph type="dt" sz="half" idx="10"/>
          </p:nvPr>
        </p:nvSpPr>
        <p:spPr>
          <a:xfrm>
            <a:off x="5788152" y="6404984"/>
            <a:ext cx="3044952" cy="365760"/>
          </a:xfrm>
        </p:spPr>
        <p:txBody>
          <a:bodyPr/>
          <a:p>
            <a:fld id="{891B913B-E6C8-42B7-91B6-8E192B5A0425}" type="datetimeFigureOut">
              <a:rPr lang="en-US" smtClean="0"/>
            </a:fld>
            <a:endParaRPr lang="en-US"/>
          </a:p>
        </p:txBody>
      </p:sp>
      <p:sp>
        <p:nvSpPr>
          <p:cNvPr id="1048894" name="Footer Placeholder 5"/>
          <p:cNvSpPr>
            <a:spLocks noGrp="1"/>
          </p:cNvSpPr>
          <p:nvPr>
            <p:ph type="ftr" sz="quarter" idx="11"/>
          </p:nvPr>
        </p:nvSpPr>
        <p:spPr>
          <a:xfrm>
            <a:off x="301752" y="6410848"/>
            <a:ext cx="3584448" cy="365760"/>
          </a:xfrm>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16"/>
          <p:cNvSpPr>
            <a:spLocks noChangeArrowheads="1"/>
          </p:cNvSpPr>
          <p:nvPr/>
        </p:nvSpPr>
        <p:spPr bwMode="white">
          <a:xfrm>
            <a:off x="0" y="6705600"/>
            <a:ext cx="9144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0"/>
            <a:ext cx="9144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8991600" y="0"/>
            <a:ext cx="1524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49352" y="6388385"/>
            <a:ext cx="8833104"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5791200" y="6404984"/>
            <a:ext cx="3044952" cy="365760"/>
          </a:xfrm>
          <a:prstGeom prst="rect"/>
        </p:spPr>
        <p:txBody>
          <a:bodyPr vert="horz"/>
          <a:lstStyle>
            <a:lvl1pPr algn="r" eaLnBrk="1" hangingPunct="1" latinLnBrk="0">
              <a:defRPr sz="1400" kumimoji="0">
                <a:solidFill>
                  <a:srgbClr val="FFFFFF"/>
                </a:solidFill>
              </a:defRPr>
            </a:lvl1pPr>
          </a:lstStyle>
          <a:p>
            <a:fld id="{891B913B-E6C8-42B7-91B6-8E192B5A0425}" type="datetimeFigureOut">
              <a:rPr lang="en-US" smtClean="0"/>
            </a:fld>
            <a:endParaRPr lang="en-US"/>
          </a:p>
        </p:txBody>
      </p:sp>
      <p:sp>
        <p:nvSpPr>
          <p:cNvPr id="1048582" name="Footer Placeholder 2"/>
          <p:cNvSpPr>
            <a:spLocks noGrp="1"/>
          </p:cNvSpPr>
          <p:nvPr>
            <p:ph type="ftr" sz="quarter" idx="3"/>
          </p:nvPr>
        </p:nvSpPr>
        <p:spPr>
          <a:xfrm>
            <a:off x="304800" y="6410848"/>
            <a:ext cx="3581400" cy="365760"/>
          </a:xfrm>
          <a:prstGeom prst="rect"/>
        </p:spPr>
        <p:txBody>
          <a:bodyPr vert="horz"/>
          <a:lstStyle>
            <a:lvl1pPr algn="l" eaLnBrk="1" hangingPunct="1" latinLnBrk="0">
              <a:defRPr sz="1200" kumimoji="0">
                <a:solidFill>
                  <a:srgbClr val="FFFFFF"/>
                </a:solidFill>
              </a:defRPr>
            </a:lvl1pPr>
          </a:lstStyle>
          <a:p>
            <a:endParaRPr lang="en-US"/>
          </a:p>
        </p:txBody>
      </p:sp>
      <p:sp>
        <p:nvSpPr>
          <p:cNvPr id="1048583" name="Rectangle 7"/>
          <p:cNvSpPr>
            <a:spLocks noChangeArrowheads="1"/>
          </p:cNvSpPr>
          <p:nvPr/>
        </p:nvSpPr>
        <p:spPr bwMode="auto">
          <a:xfrm>
            <a:off x="152400" y="155448"/>
            <a:ext cx="8833104"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152400" y="1276743"/>
            <a:ext cx="8833104"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4267200" y="956036"/>
            <a:ext cx="6096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4361688" y="1050524"/>
            <a:ext cx="420624"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4343400" y="1040174"/>
            <a:ext cx="4572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716A6B0B-82AA-40A5-8A33-5C2A105644F3}" type="slidenum">
              <a:rPr lang="en-US" smtClean="0"/>
            </a:fld>
            <a:endParaRPr lang="en-US"/>
          </a:p>
        </p:txBody>
      </p:sp>
      <p:sp>
        <p:nvSpPr>
          <p:cNvPr id="1048588" name="Title Placeholder 21"/>
          <p:cNvSpPr>
            <a:spLocks noGrp="1"/>
          </p:cNvSpPr>
          <p:nvPr>
            <p:ph type="title"/>
          </p:nvPr>
        </p:nvSpPr>
        <p:spPr>
          <a:xfrm>
            <a:off x="301752" y="228600"/>
            <a:ext cx="85344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301752" y="1524000"/>
            <a:ext cx="85344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xml"/><Relationship Id="rId4" Type="http://schemas.openxmlformats.org/officeDocument/2006/relationships/notesSlide" Target="../notesSlides/notesSlide19.xml"/><Relationship Id="rId5" Type="http://schemas.openxmlformats.org/officeDocument/2006/relationships/comments" Target="../comments/comment1.xml"/></Relationships>
</file>

<file path=ppt/slides/_rels/slide5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58.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64.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6.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Subtitle 2"/>
          <p:cNvSpPr>
            <a:spLocks noGrp="1"/>
          </p:cNvSpPr>
          <p:nvPr>
            <p:ph type="subTitle" idx="1"/>
          </p:nvPr>
        </p:nvSpPr>
        <p:spPr/>
        <p:txBody>
          <a:bodyPr>
            <a:noAutofit/>
          </a:bodyPr>
          <a:p>
            <a:r>
              <a:rPr dirty="0" sz="3200" lang="en-US" smtClean="0"/>
              <a:t> </a:t>
            </a:r>
            <a:r>
              <a:rPr dirty="0" sz="3200" lang="en-US">
                <a:solidFill>
                  <a:schemeClr val="tx1"/>
                </a:solidFill>
              </a:rPr>
              <a:t/>
            </a:r>
            <a:br>
              <a:rPr dirty="0" sz="3200" lang="en-US">
                <a:solidFill>
                  <a:schemeClr val="tx1"/>
                </a:solidFill>
              </a:rPr>
            </a:br>
            <a:r>
              <a:rPr dirty="0" sz="3200" lang="en-US">
                <a:solidFill>
                  <a:schemeClr val="tx1"/>
                </a:solidFill>
              </a:rPr>
              <a:t>Basic C programming concepts</a:t>
            </a:r>
            <a:endParaRPr dirty="0" sz="3200" lang="en-US"/>
          </a:p>
          <a:p>
            <a:r>
              <a:rPr dirty="0" sz="3200" lang="en-US">
                <a:solidFill>
                  <a:schemeClr val="tx1"/>
                </a:solidFill>
              </a:rPr>
              <a:t/>
            </a:r>
            <a:br>
              <a:rPr dirty="0" sz="3200" lang="en-US">
                <a:solidFill>
                  <a:schemeClr val="tx1"/>
                </a:solidFill>
              </a:rPr>
            </a:br>
            <a:r>
              <a:rPr dirty="0" sz="3200" lang="en-US">
                <a:solidFill>
                  <a:schemeClr val="tx1"/>
                </a:solidFill>
              </a:rPr>
              <a:t/>
            </a:r>
            <a:br>
              <a:rPr dirty="0" sz="3200" lang="en-US">
                <a:solidFill>
                  <a:schemeClr val="tx1"/>
                </a:solidFill>
              </a:rPr>
            </a:br>
            <a:r>
              <a:rPr dirty="0" sz="3200" lang="en-US">
                <a:solidFill>
                  <a:schemeClr val="tx1"/>
                </a:solidFill>
              </a:rPr>
              <a:t/>
            </a:r>
            <a:br>
              <a:rPr dirty="0" sz="3200" lang="en-US">
                <a:solidFill>
                  <a:schemeClr val="tx1"/>
                </a:solidFill>
              </a:rPr>
            </a:br>
            <a:endParaRPr dirty="0" sz="3200" lang="en-US"/>
          </a:p>
        </p:txBody>
      </p:sp>
      <p:sp>
        <p:nvSpPr>
          <p:cNvPr id="1048605" name="Title 1"/>
          <p:cNvSpPr>
            <a:spLocks noGrp="1"/>
          </p:cNvSpPr>
          <p:nvPr>
            <p:ph type="ctrTitle"/>
          </p:nvPr>
        </p:nvSpPr>
        <p:spPr/>
        <p:txBody>
          <a:bodyPr>
            <a:normAutofit/>
          </a:bodyPr>
          <a:p>
            <a:r>
              <a:rPr b="1" dirty="0" lang="en-US" smtClean="0"/>
              <a:t>Module-1</a:t>
            </a:r>
            <a:endParaRPr b="1"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45" name="Title 1"/>
          <p:cNvSpPr>
            <a:spLocks noGrp="1"/>
          </p:cNvSpPr>
          <p:nvPr>
            <p:ph type="title"/>
          </p:nvPr>
        </p:nvSpPr>
        <p:spPr>
          <a:xfrm>
            <a:off x="301752" y="189411"/>
            <a:ext cx="8534400" cy="758952"/>
          </a:xfrm>
        </p:spPr>
        <p:txBody>
          <a:bodyPr/>
          <a:p>
            <a:r>
              <a:rPr b="1" dirty="0" lang="en-US" smtClean="0">
                <a:solidFill>
                  <a:schemeClr val="tx1"/>
                </a:solidFill>
              </a:rPr>
              <a:t>Important Number Conversions</a:t>
            </a:r>
            <a:endParaRPr b="1" dirty="0" lang="en-US">
              <a:solidFill>
                <a:schemeClr val="tx1"/>
              </a:solidFill>
            </a:endParaRPr>
          </a:p>
        </p:txBody>
      </p:sp>
      <p:sp>
        <p:nvSpPr>
          <p:cNvPr id="1048646" name="Content Placeholder 2"/>
          <p:cNvSpPr>
            <a:spLocks noGrp="1"/>
          </p:cNvSpPr>
          <p:nvPr>
            <p:ph sz="quarter" idx="1"/>
          </p:nvPr>
        </p:nvSpPr>
        <p:spPr/>
        <p:txBody>
          <a:bodyPr/>
          <a:p>
            <a:pPr indent="0" marL="0">
              <a:buNone/>
            </a:pPr>
            <a:r>
              <a:rPr b="1" dirty="0" sz="2000" lang="en-US"/>
              <a:t>Conversion from Hexadecimal to Binary</a:t>
            </a:r>
          </a:p>
          <a:p>
            <a:pPr indent="0" marL="0">
              <a:buNone/>
            </a:pPr>
            <a:endParaRPr dirty="0" lang="en-US" smtClean="0"/>
          </a:p>
          <a:p>
            <a:endParaRPr dirty="0" lang="en-US"/>
          </a:p>
          <a:p>
            <a:pPr indent="0" marL="0">
              <a:buNone/>
            </a:pPr>
            <a:endParaRPr b="1" dirty="0" lang="en-US" smtClean="0"/>
          </a:p>
          <a:p>
            <a:pPr indent="0" marL="0">
              <a:buNone/>
            </a:pPr>
            <a:endParaRPr b="1" dirty="0" sz="2000" lang="en-US" smtClean="0"/>
          </a:p>
          <a:p>
            <a:pPr indent="0" marL="0">
              <a:buNone/>
            </a:pPr>
            <a:r>
              <a:rPr b="1" dirty="0" sz="2000" lang="en-US" smtClean="0"/>
              <a:t>Conversion </a:t>
            </a:r>
            <a:r>
              <a:rPr b="1" dirty="0" sz="2000" lang="en-US"/>
              <a:t>from Binary to Hexadecimal</a:t>
            </a:r>
          </a:p>
          <a:p>
            <a:pPr indent="0" marL="0">
              <a:buNone/>
            </a:pPr>
            <a:endParaRPr dirty="0" lang="en-US"/>
          </a:p>
          <a:p>
            <a:endParaRPr dirty="0" lang="en-US" smtClean="0"/>
          </a:p>
          <a:p>
            <a:endParaRPr dirty="0" lang="en-US"/>
          </a:p>
          <a:p>
            <a:endParaRPr dirty="0" lang="en-US"/>
          </a:p>
        </p:txBody>
      </p:sp>
      <p:sp>
        <p:nvSpPr>
          <p:cNvPr id="1048647" name="Rectangle 1"/>
          <p:cNvSpPr>
            <a:spLocks noChangeArrowheads="1"/>
          </p:cNvSpPr>
          <p:nvPr/>
        </p:nvSpPr>
        <p:spPr bwMode="auto">
          <a:xfrm>
            <a:off x="286512" y="4099567"/>
            <a:ext cx="8503920" cy="2154436"/>
          </a:xfrm>
          <a:prstGeom prst="rect"/>
          <a:solidFill>
            <a:srgbClr val="FFFFFF"/>
          </a:solidFill>
          <a:ln>
            <a:noFill/>
          </a:ln>
          <a:effectLst/>
        </p:spPr>
        <p:txBody>
          <a:bodyPr anchor="ctr" anchorCtr="0" bIns="0" compatLnSpc="1" lIns="0" numCol="1" rIns="0" tIns="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Segoe UI" panose="020B0502040204020203" pitchFamily="34" charset="0"/>
              </a:rPr>
              <a:t>Starting from the right-most bit (least-significant bit), replace each group of 4 bits by the equivalent hex digit (pad the left-most bits with zero if necessary), for examples,</a:t>
            </a:r>
            <a:endParaRPr altLang="en-US" baseline="0" b="0" cap="none" dirty="0" sz="2000" i="0" kumimoji="0" lang="en-US" normalizeH="0" strike="noStrike" u="none" smtClean="0">
              <a:ln>
                <a:noFill/>
              </a:ln>
              <a:solidFill>
                <a:srgbClr val="000000"/>
              </a:solidFill>
              <a:effectLst/>
              <a:latin typeface="+mj-lt"/>
              <a:cs typeface="Consolas" panose="020B0609020204030204" pitchFamily="49"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Consolas" panose="020B0609020204030204" pitchFamily="49" charset="0"/>
              </a:rPr>
              <a:t>1001001010B = 0010 0100 1010B = 24AH </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Consolas" panose="020B0609020204030204" pitchFamily="49" charset="0"/>
              </a:rPr>
              <a:t>10001011001011B = 0010 0010 1100 1011B = 22CBH</a:t>
            </a:r>
            <a:endParaRPr altLang="en-US" baseline="0" b="0" cap="none" dirty="0" sz="2000" i="0" kumimoji="0" lang="en-US" normalizeH="0" strike="noStrike" u="none" smtClean="0">
              <a:ln>
                <a:noFill/>
              </a:ln>
              <a:solidFill>
                <a:schemeClr val="tx1"/>
              </a:solidFill>
              <a:effectLst/>
              <a:latin typeface="+mj-lt"/>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Segoe UI" panose="020B0502040204020203" pitchFamily="34" charset="0"/>
              </a:rPr>
              <a:t>It is important to note that hexadecimal number provides a </a:t>
            </a:r>
            <a:r>
              <a:rPr altLang="en-US" baseline="0" b="0" cap="none" dirty="0" sz="2000" i="1" kumimoji="0" lang="en-US" normalizeH="0" strike="noStrike" u="none" smtClean="0">
                <a:ln>
                  <a:noFill/>
                </a:ln>
                <a:solidFill>
                  <a:srgbClr val="000000"/>
                </a:solidFill>
                <a:effectLst/>
                <a:latin typeface="+mj-lt"/>
                <a:cs typeface="Segoe UI" panose="020B0502040204020203" pitchFamily="34" charset="0"/>
              </a:rPr>
              <a:t>compact form</a:t>
            </a:r>
            <a:r>
              <a:rPr altLang="en-US" baseline="0" b="0" cap="none" dirty="0" sz="2000" i="0" kumimoji="0" lang="en-US" normalizeH="0" strike="noStrike" u="none" smtClean="0">
                <a:ln>
                  <a:noFill/>
                </a:ln>
                <a:solidFill>
                  <a:srgbClr val="000000"/>
                </a:solidFill>
                <a:effectLst/>
                <a:latin typeface="+mj-lt"/>
                <a:cs typeface="Segoe UI" panose="020B0502040204020203" pitchFamily="34" charset="0"/>
              </a:rPr>
              <a:t> or </a:t>
            </a:r>
            <a:r>
              <a:rPr altLang="en-US" baseline="0" b="0" cap="none" dirty="0" sz="2000" i="1" kumimoji="0" lang="en-US" normalizeH="0" strike="noStrike" u="none" smtClean="0">
                <a:ln>
                  <a:noFill/>
                </a:ln>
                <a:solidFill>
                  <a:srgbClr val="000000"/>
                </a:solidFill>
                <a:effectLst/>
                <a:latin typeface="+mj-lt"/>
                <a:cs typeface="Segoe UI" panose="020B0502040204020203" pitchFamily="34" charset="0"/>
              </a:rPr>
              <a:t>shorthand</a:t>
            </a:r>
            <a:r>
              <a:rPr altLang="en-US" baseline="0" b="0" cap="none" dirty="0" sz="2000" i="0" kumimoji="0" lang="en-US" normalizeH="0" strike="noStrike" u="none" smtClean="0">
                <a:ln>
                  <a:noFill/>
                </a:ln>
                <a:solidFill>
                  <a:srgbClr val="000000"/>
                </a:solidFill>
                <a:effectLst/>
                <a:latin typeface="+mj-lt"/>
                <a:cs typeface="Segoe UI" panose="020B0502040204020203" pitchFamily="34" charset="0"/>
              </a:rPr>
              <a:t> for representing binary bits.</a:t>
            </a:r>
            <a:endParaRPr altLang="en-US" baseline="0" b="0" cap="none" dirty="0" sz="2000" i="0" kumimoji="0" lang="en-US" normalizeH="0" strike="noStrike" u="none" smtClean="0">
              <a:ln>
                <a:noFill/>
              </a:ln>
              <a:solidFill>
                <a:schemeClr val="tx1"/>
              </a:solidFill>
              <a:effectLst/>
              <a:latin typeface="+mj-lt"/>
            </a:endParaRPr>
          </a:p>
        </p:txBody>
      </p:sp>
      <p:sp>
        <p:nvSpPr>
          <p:cNvPr id="1048648" name="Rectangle 3"/>
          <p:cNvSpPr>
            <a:spLocks noChangeArrowheads="1"/>
          </p:cNvSpPr>
          <p:nvPr/>
        </p:nvSpPr>
        <p:spPr bwMode="auto">
          <a:xfrm>
            <a:off x="273448" y="2017493"/>
            <a:ext cx="8534401" cy="1040312"/>
          </a:xfrm>
          <a:prstGeom prst="rect"/>
          <a:solidFill>
            <a:srgbClr val="D7ECD3"/>
          </a:solidFill>
          <a:ln>
            <a:noFill/>
          </a:ln>
          <a:effectLst/>
        </p:spPr>
        <p:txBody>
          <a:bodyPr anchor="ctr" anchorCtr="0" bIns="71415" compatLnSpc="1" lIns="0" numCol="1" rIns="0" tIns="44436"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Segoe UI" panose="020B0502040204020203" pitchFamily="34" charset="0"/>
              </a:rPr>
              <a:t>Replace each hex digit by the 4 equivalent bits, for examples,</a:t>
            </a:r>
            <a:endParaRPr altLang="en-US" baseline="0" b="0" cap="none" dirty="0" sz="2000" i="0" kumimoji="0" lang="en-US" normalizeH="0" strike="noStrike" u="none" smtClean="0">
              <a:ln>
                <a:noFill/>
              </a:ln>
              <a:solidFill>
                <a:srgbClr val="000000"/>
              </a:solidFill>
              <a:effectLst/>
              <a:latin typeface="+mj-lt"/>
              <a:cs typeface="Consolas" panose="020B0609020204030204" pitchFamily="49"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Consolas" panose="020B0609020204030204" pitchFamily="49" charset="0"/>
              </a:rPr>
              <a:t>A3C5H = 1010 0011 1100 0101B </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000" i="0" kumimoji="0" lang="en-US" normalizeH="0" strike="noStrike" u="none" smtClean="0">
                <a:ln>
                  <a:noFill/>
                </a:ln>
                <a:solidFill>
                  <a:srgbClr val="000000"/>
                </a:solidFill>
                <a:effectLst/>
                <a:latin typeface="+mj-lt"/>
                <a:cs typeface="Consolas" panose="020B0609020204030204" pitchFamily="49" charset="0"/>
              </a:rPr>
              <a:t>102AH = 0001 0000 0010 1010B</a:t>
            </a:r>
            <a:r>
              <a:rPr altLang="en-US" baseline="0" b="0" cap="none" dirty="0" sz="2000" i="0" kumimoji="0" lang="en-US" normalizeH="0" strike="noStrike" u="none" smtClean="0">
                <a:ln>
                  <a:noFill/>
                </a:ln>
                <a:solidFill>
                  <a:schemeClr val="tx1"/>
                </a:solidFill>
                <a:effectLst/>
                <a:latin typeface="+mj-l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49" name="Title 1"/>
          <p:cNvSpPr>
            <a:spLocks noGrp="1"/>
          </p:cNvSpPr>
          <p:nvPr>
            <p:ph type="title"/>
          </p:nvPr>
        </p:nvSpPr>
        <p:spPr/>
        <p:txBody>
          <a:bodyPr/>
          <a:p>
            <a:r>
              <a:rPr b="1" dirty="0" lang="en-US" smtClean="0">
                <a:solidFill>
                  <a:schemeClr val="tx1"/>
                </a:solidFill>
              </a:rPr>
              <a:t>Books</a:t>
            </a:r>
            <a:endParaRPr b="1" dirty="0" lang="en-US">
              <a:solidFill>
                <a:schemeClr val="tx1"/>
              </a:solidFill>
            </a:endParaRPr>
          </a:p>
        </p:txBody>
      </p:sp>
      <p:sp>
        <p:nvSpPr>
          <p:cNvPr id="1048650" name="Content Placeholder 2"/>
          <p:cNvSpPr>
            <a:spLocks noGrp="1"/>
          </p:cNvSpPr>
          <p:nvPr>
            <p:ph sz="quarter" idx="1"/>
          </p:nvPr>
        </p:nvSpPr>
        <p:spPr/>
        <p:txBody>
          <a:bodyPr>
            <a:normAutofit/>
          </a:bodyPr>
          <a:p>
            <a:pPr indent="-457200" lvl="0" marL="457200">
              <a:buFont typeface="+mj-lt"/>
              <a:buAutoNum type="arabicPeriod"/>
            </a:pPr>
            <a:r>
              <a:rPr dirty="0" sz="2000" lang="en-US" err="1"/>
              <a:t>Yashwant</a:t>
            </a:r>
            <a:r>
              <a:rPr dirty="0" sz="2000" lang="en-US"/>
              <a:t> </a:t>
            </a:r>
            <a:r>
              <a:rPr dirty="0" sz="2000" lang="en-US" err="1"/>
              <a:t>Kanetkar</a:t>
            </a:r>
            <a:r>
              <a:rPr dirty="0" sz="2000" lang="en-US"/>
              <a:t>, “Let Us C”. </a:t>
            </a:r>
          </a:p>
          <a:p>
            <a:pPr indent="-457200" lvl="0" marL="457200">
              <a:buFont typeface="+mj-lt"/>
              <a:buAutoNum type="arabicPeriod"/>
            </a:pPr>
            <a:r>
              <a:rPr dirty="0" sz="2000" lang="en-US" err="1"/>
              <a:t>Schaum</a:t>
            </a:r>
            <a:r>
              <a:rPr dirty="0" sz="2000" lang="en-US"/>
              <a:t> Series, “Data Structure”.</a:t>
            </a:r>
          </a:p>
          <a:p>
            <a:pPr indent="-457200" lvl="0" marL="457200">
              <a:buFont typeface="+mj-lt"/>
              <a:buAutoNum type="arabicPeriod"/>
            </a:pPr>
            <a:r>
              <a:rPr dirty="0" sz="2000" lang="en-US"/>
              <a:t>Ellis Horowitz and </a:t>
            </a:r>
            <a:r>
              <a:rPr dirty="0" sz="2000" lang="en-US" err="1"/>
              <a:t>Sartaz</a:t>
            </a:r>
            <a:r>
              <a:rPr dirty="0" sz="2000" lang="en-US"/>
              <a:t> </a:t>
            </a:r>
            <a:r>
              <a:rPr dirty="0" sz="2000" lang="en-US" err="1"/>
              <a:t>Sahni</a:t>
            </a:r>
            <a:r>
              <a:rPr dirty="0" sz="2000" lang="en-US"/>
              <a:t>, “Data Structure using C”.</a:t>
            </a:r>
          </a:p>
          <a:p>
            <a:pPr indent="-457200" marL="457200">
              <a:buFont typeface="+mj-lt"/>
              <a:buAutoNum type="arabicPeriod"/>
            </a:pPr>
            <a:r>
              <a:rPr dirty="0" sz="2000" lang="en-US"/>
              <a:t>P.K. Sinha and P.K. Sinha, “Computer Fundamentals</a:t>
            </a:r>
            <a:r>
              <a:rPr dirty="0" sz="2000" lang="en-US" smtClean="0"/>
              <a:t>”</a:t>
            </a:r>
          </a:p>
          <a:p>
            <a:pPr indent="0" marL="0">
              <a:buNone/>
            </a:pPr>
            <a:endParaRPr dirty="0" sz="2000" lang="en-US" smtClean="0"/>
          </a:p>
          <a:p>
            <a:pPr indent="0" marL="0">
              <a:buNone/>
            </a:pPr>
            <a:r>
              <a:rPr dirty="0" sz="2000" lang="en-US" u="sng"/>
              <a:t>Reference Books</a:t>
            </a:r>
            <a:endParaRPr dirty="0" sz="2000" lang="en-US"/>
          </a:p>
          <a:p>
            <a:r>
              <a:rPr dirty="0" sz="2000" lang="en-US"/>
              <a:t>E </a:t>
            </a:r>
            <a:r>
              <a:rPr dirty="0" sz="2000" lang="en-US" err="1"/>
              <a:t>Balaguruswamy</a:t>
            </a:r>
            <a:r>
              <a:rPr dirty="0" sz="2000" lang="en-US"/>
              <a:t>, “Programming in ANSI C”.</a:t>
            </a:r>
          </a:p>
          <a:p>
            <a:endParaRPr dirty="0" sz="20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51" name="Title 1"/>
          <p:cNvSpPr>
            <a:spLocks noGrp="1"/>
          </p:cNvSpPr>
          <p:nvPr>
            <p:ph type="title"/>
          </p:nvPr>
        </p:nvSpPr>
        <p:spPr/>
        <p:txBody>
          <a:bodyPr/>
          <a:p>
            <a:r>
              <a:rPr b="1" dirty="0" lang="en-US" smtClean="0">
                <a:solidFill>
                  <a:schemeClr val="tx1"/>
                </a:solidFill>
              </a:rPr>
              <a:t>Course Plan</a:t>
            </a:r>
            <a:endParaRPr b="1" dirty="0" lang="en-US">
              <a:solidFill>
                <a:schemeClr val="tx1"/>
              </a:solidFill>
            </a:endParaRPr>
          </a:p>
        </p:txBody>
      </p:sp>
      <p:graphicFrame>
        <p:nvGraphicFramePr>
          <p:cNvPr id="4194304" name="Content Placeholder 3"/>
          <p:cNvGraphicFramePr>
            <a:graphicFrameLocks noGrp="1"/>
          </p:cNvGraphicFramePr>
          <p:nvPr>
            <p:ph sz="quarter" idx="1"/>
          </p:nvPr>
        </p:nvGraphicFramePr>
        <p:xfrm>
          <a:off x="598964" y="1600199"/>
          <a:ext cx="7909560" cy="4419600"/>
        </p:xfrm>
        <a:graphic>
          <a:graphicData uri="http://schemas.openxmlformats.org/drawingml/2006/table">
            <a:tbl>
              <a:tblPr firstRow="1" firstCol="1" bandRow="1">
                <a:tableStyleId>{5C22544A-7EE6-4342-B048-85BDC9FD1C3A}</a:tableStyleId>
              </a:tblPr>
              <a:tblGrid>
                <a:gridCol w="3954780"/>
                <a:gridCol w="3954780"/>
              </a:tblGrid>
              <a:tr h="1473200">
                <a:tc>
                  <a:txBody>
                    <a:bodyPr/>
                    <a:p>
                      <a:pPr algn="just" marL="0" marR="0">
                        <a:spcBef>
                          <a:spcPts val="0"/>
                        </a:spcBef>
                        <a:spcAft>
                          <a:spcPts val="0"/>
                        </a:spcAft>
                      </a:pPr>
                      <a:r>
                        <a:rPr dirty="0" sz="2000" lang="en-US" smtClean="0">
                          <a:solidFill>
                            <a:schemeClr val="tx1"/>
                          </a:solidFill>
                          <a:effectLst/>
                        </a:rPr>
                        <a:t>Module</a:t>
                      </a:r>
                      <a:r>
                        <a:rPr baseline="0" dirty="0" sz="2000" lang="en-US" smtClean="0">
                          <a:solidFill>
                            <a:schemeClr val="tx1"/>
                          </a:solidFill>
                          <a:effectLst/>
                        </a:rPr>
                        <a:t> </a:t>
                      </a:r>
                      <a:r>
                        <a:rPr dirty="0" sz="2000" lang="en-US" smtClean="0">
                          <a:solidFill>
                            <a:schemeClr val="tx1"/>
                          </a:solidFill>
                          <a:effectLst/>
                        </a:rPr>
                        <a:t>1</a:t>
                      </a:r>
                      <a:r>
                        <a:rPr dirty="0" sz="2000" lang="en-US">
                          <a:solidFill>
                            <a:schemeClr val="tx1"/>
                          </a:solidFill>
                          <a:effectLst/>
                        </a:rPr>
                        <a:t>: Basic C programming concepts</a:t>
                      </a:r>
                      <a:endParaRPr dirty="0" sz="2000" lang="en-US">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p>
                      <a:pPr algn="just" marL="0" marR="0">
                        <a:spcBef>
                          <a:spcPts val="0"/>
                        </a:spcBef>
                        <a:spcAft>
                          <a:spcPts val="0"/>
                        </a:spcAft>
                      </a:pPr>
                      <a:r>
                        <a:rPr dirty="0" sz="2000" lang="en-US">
                          <a:solidFill>
                            <a:schemeClr val="tx1"/>
                          </a:solidFill>
                          <a:effectLst/>
                        </a:rPr>
                        <a:t>Module 4: Queue, Stack and Linked List</a:t>
                      </a:r>
                      <a:endParaRPr dirty="0" sz="2000" lang="en-US">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r>
              <a:tr h="1473200">
                <a:tc>
                  <a:txBody>
                    <a:bodyPr/>
                    <a:p>
                      <a:pPr algn="just" marL="0" marR="0">
                        <a:spcBef>
                          <a:spcPts val="0"/>
                        </a:spcBef>
                        <a:spcAft>
                          <a:spcPts val="0"/>
                        </a:spcAft>
                      </a:pPr>
                      <a:r>
                        <a:rPr sz="2000" lang="en-US">
                          <a:solidFill>
                            <a:schemeClr val="tx1"/>
                          </a:solidFill>
                          <a:effectLst/>
                        </a:rPr>
                        <a:t>Module 2: Pointers and Functions</a:t>
                      </a:r>
                      <a:endParaRPr sz="2000" lang="en-US">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p>
                      <a:pPr algn="just" marL="0" marR="0">
                        <a:spcBef>
                          <a:spcPts val="0"/>
                        </a:spcBef>
                        <a:spcAft>
                          <a:spcPts val="0"/>
                        </a:spcAft>
                      </a:pPr>
                      <a:r>
                        <a:rPr b="1" dirty="0" sz="2000" lang="en-US">
                          <a:solidFill>
                            <a:schemeClr val="tx1"/>
                          </a:solidFill>
                          <a:effectLst/>
                        </a:rPr>
                        <a:t>Module 5: Searching, Sorting and File Handling</a:t>
                      </a:r>
                      <a:endParaRPr b="1" dirty="0" sz="2000" lang="en-US">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r>
              <a:tr h="1473200">
                <a:tc>
                  <a:txBody>
                    <a:bodyPr/>
                    <a:p>
                      <a:pPr algn="just" marL="0" marR="0">
                        <a:spcBef>
                          <a:spcPts val="0"/>
                        </a:spcBef>
                        <a:spcAft>
                          <a:spcPts val="0"/>
                        </a:spcAft>
                      </a:pPr>
                      <a:r>
                        <a:rPr sz="2000" lang="en-US">
                          <a:solidFill>
                            <a:schemeClr val="tx1"/>
                          </a:solidFill>
                          <a:effectLst/>
                        </a:rPr>
                        <a:t>Module 3: Array, Structure and Union</a:t>
                      </a:r>
                      <a:endParaRPr sz="2000" lang="en-US">
                        <a:solidFill>
                          <a:schemeClr val="tx1"/>
                        </a:solidFill>
                        <a:effectLst/>
                        <a:latin typeface="Tahoma"/>
                        <a:ea typeface="Times New Roman"/>
                        <a:cs typeface="Mangal"/>
                      </a:endParaRPr>
                    </a:p>
                  </a:txBody>
                  <a:tcPr marL="68580" marR="68580" marT="0" marB="0" anchor="ctr">
                    <a:solidFill>
                      <a:schemeClr val="accent2">
                        <a:lumMod val="20000"/>
                        <a:lumOff val="80000"/>
                      </a:schemeClr>
                    </a:solidFill>
                  </a:tcPr>
                </a:tc>
                <a:tc>
                  <a:txBody>
                    <a:bodyPr/>
                    <a:p>
                      <a:pPr algn="just" marL="0" marR="0">
                        <a:spcBef>
                          <a:spcPts val="0"/>
                        </a:spcBef>
                        <a:spcAft>
                          <a:spcPts val="0"/>
                        </a:spcAft>
                      </a:pPr>
                      <a:r>
                        <a:rPr dirty="0" sz="2000" lang="en-US">
                          <a:solidFill>
                            <a:schemeClr val="tx1"/>
                          </a:solidFill>
                          <a:effectLst/>
                        </a:rPr>
                        <a:t> </a:t>
                      </a:r>
                      <a:endParaRPr dirty="0" sz="2000" lang="en-US">
                        <a:solidFill>
                          <a:schemeClr val="tx1"/>
                        </a:solidFill>
                        <a:effectLst/>
                        <a:latin typeface="Tahoma"/>
                        <a:ea typeface="Times New Roman"/>
                        <a:cs typeface="Mangal"/>
                      </a:endParaRPr>
                    </a:p>
                  </a:txBody>
                  <a:tcPr marL="68580" marR="68580" marT="0" marB="0">
                    <a:solidFill>
                      <a:schemeClr val="accent2">
                        <a:lumMod val="20000"/>
                        <a:lumOff val="80000"/>
                      </a:schemeClr>
                    </a:solidFill>
                  </a:tcPr>
                </a:tc>
              </a:tr>
            </a:tbl>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52" name="Title 1"/>
          <p:cNvSpPr>
            <a:spLocks noGrp="1"/>
          </p:cNvSpPr>
          <p:nvPr>
            <p:ph type="title"/>
          </p:nvPr>
        </p:nvSpPr>
        <p:spPr/>
        <p:txBody>
          <a:bodyPr>
            <a:normAutofit fontScale="90000"/>
          </a:bodyPr>
          <a:p>
            <a:r>
              <a:rPr dirty="0" sz="3600" lang="en-US">
                <a:solidFill>
                  <a:schemeClr val="tx1"/>
                </a:solidFill>
              </a:rPr>
              <a:t>Module 1: Basic C programming </a:t>
            </a:r>
            <a:r>
              <a:rPr dirty="0" sz="3600" lang="en-US" smtClean="0">
                <a:solidFill>
                  <a:schemeClr val="tx1"/>
                </a:solidFill>
              </a:rPr>
              <a:t>concepts</a:t>
            </a:r>
            <a:endParaRPr dirty="0" lang="en-US"/>
          </a:p>
        </p:txBody>
      </p:sp>
      <p:graphicFrame>
        <p:nvGraphicFramePr>
          <p:cNvPr id="4194305" name="Content Placeholder 3"/>
          <p:cNvGraphicFramePr>
            <a:graphicFrameLocks noGrp="1"/>
          </p:cNvGraphicFramePr>
          <p:nvPr>
            <p:ph sz="quarter" idx="1"/>
          </p:nvPr>
        </p:nvGraphicFramePr>
        <p:xfrm>
          <a:off x="304800" y="1524003"/>
          <a:ext cx="8504238" cy="5181601"/>
        </p:xfrm>
        <a:graphic>
          <a:graphicData uri="http://schemas.openxmlformats.org/drawingml/2006/table">
            <a:tbl>
              <a:tblPr firstRow="1" firstCol="1" bandRow="1">
                <a:tableStyleId>{5C22544A-7EE6-4342-B048-85BDC9FD1C3A}</a:tableStyleId>
              </a:tblPr>
              <a:tblGrid>
                <a:gridCol w="8504238"/>
              </a:tblGrid>
              <a:tr h="451094">
                <a:tc>
                  <a:txBody>
                    <a:bodyPr/>
                    <a:p>
                      <a:pPr marL="0" marR="0">
                        <a:spcBef>
                          <a:spcPts val="0"/>
                        </a:spcBef>
                        <a:spcAft>
                          <a:spcPts val="0"/>
                        </a:spcAft>
                      </a:pPr>
                      <a:r>
                        <a:rPr dirty="0" sz="1400" lang="en-US">
                          <a:solidFill>
                            <a:schemeClr val="tx1"/>
                          </a:solidFill>
                          <a:effectLst/>
                        </a:rPr>
                        <a:t>Algorithm, Pseudo code and Flow-chart</a:t>
                      </a:r>
                      <a:endParaRPr dirty="0" sz="1100" lang="en-US">
                        <a:solidFill>
                          <a:schemeClr val="tx1"/>
                        </a:solidFill>
                        <a:effectLst/>
                        <a:latin typeface="Tahoma"/>
                        <a:ea typeface="Times New Roman"/>
                      </a:endParaRPr>
                    </a:p>
                  </a:txBody>
                  <a:tcPr marL="62416" marR="62416" marT="0" marB="0" anchor="ctr">
                    <a:solidFill>
                      <a:schemeClr val="bg1"/>
                    </a:solidFill>
                  </a:tcPr>
                </a:tc>
              </a:tr>
              <a:tr h="219567">
                <a:tc>
                  <a:txBody>
                    <a:bodyPr/>
                    <a:p>
                      <a:pPr marL="0" marR="0">
                        <a:spcBef>
                          <a:spcPts val="0"/>
                        </a:spcBef>
                        <a:spcAft>
                          <a:spcPts val="0"/>
                        </a:spcAft>
                      </a:pPr>
                      <a:r>
                        <a:rPr dirty="0" sz="1400" lang="en-US">
                          <a:solidFill>
                            <a:schemeClr val="tx1"/>
                          </a:solidFill>
                          <a:effectLst/>
                        </a:rPr>
                        <a:t>Program Development steps, Use of translators, Linkers, Loaders, Editors and Locaters</a:t>
                      </a:r>
                      <a:endParaRPr dirty="0"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Structure of C program, A Simple C program, Identifiers, Data types, Sizes of Data Types</a:t>
                      </a:r>
                      <a:endParaRPr dirty="0"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rgbClr val="FF0000"/>
                          </a:solidFill>
                          <a:effectLst/>
                        </a:rPr>
                        <a:t>Size-of operator, Modifiers, Use of </a:t>
                      </a:r>
                      <a:r>
                        <a:rPr dirty="0" sz="1400" lang="en-US" err="1">
                          <a:solidFill>
                            <a:srgbClr val="FF0000"/>
                          </a:solidFill>
                          <a:effectLst/>
                        </a:rPr>
                        <a:t>values.h</a:t>
                      </a:r>
                      <a:r>
                        <a:rPr dirty="0" sz="1400" lang="en-US">
                          <a:solidFill>
                            <a:srgbClr val="FF0000"/>
                          </a:solidFill>
                          <a:effectLst/>
                        </a:rPr>
                        <a:t> and </a:t>
                      </a:r>
                      <a:r>
                        <a:rPr dirty="0" sz="1400" lang="en-US" err="1">
                          <a:solidFill>
                            <a:srgbClr val="FF0000"/>
                          </a:solidFill>
                          <a:effectLst/>
                        </a:rPr>
                        <a:t>limits.h</a:t>
                      </a:r>
                      <a:endParaRPr dirty="0" sz="1100" lang="en-US">
                        <a:solidFill>
                          <a:srgbClr val="FF0000"/>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Variables, Declaration vs. Definition, Types of Variables, Global vs. Local Variable, Literals, Constants &amp; </a:t>
                      </a:r>
                      <a:r>
                        <a:rPr dirty="0" sz="1400" lang="en-US">
                          <a:solidFill>
                            <a:srgbClr val="00B050"/>
                          </a:solidFill>
                          <a:effectLst/>
                        </a:rPr>
                        <a:t>Qualifiers</a:t>
                      </a:r>
                      <a:endParaRPr dirty="0" sz="1100" lang="en-US">
                        <a:solidFill>
                          <a:srgbClr val="00B050"/>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Arithmetic operators, Relational and Logical operators</a:t>
                      </a:r>
                      <a:endParaRPr dirty="0"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Assignment operators, Increment and Decrement operators, Conditional operator, Bit-wise operators</a:t>
                      </a:r>
                      <a:endParaRPr dirty="0"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rgbClr val="FF0000"/>
                          </a:solidFill>
                          <a:effectLst/>
                        </a:rPr>
                        <a:t>Expressions, Precedence and Order of evaluation (Associativity), Type conversions</a:t>
                      </a:r>
                      <a:endParaRPr dirty="0" sz="1100" lang="en-US">
                        <a:solidFill>
                          <a:srgbClr val="FF0000"/>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if statements, Conditional expressions, Input-output statements, statements and blocks </a:t>
                      </a:r>
                      <a:endParaRPr dirty="0"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sz="1400" lang="en-US">
                          <a:solidFill>
                            <a:schemeClr val="tx1"/>
                          </a:solidFill>
                          <a:effectLst/>
                        </a:rPr>
                        <a:t>Loops: while, do-while, for statements</a:t>
                      </a:r>
                      <a:endParaRPr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sz="1400" lang="en-US">
                          <a:solidFill>
                            <a:schemeClr val="tx1"/>
                          </a:solidFill>
                          <a:effectLst/>
                        </a:rPr>
                        <a:t>Switch statements, break, continue, goto and labels</a:t>
                      </a:r>
                      <a:endParaRPr sz="1100" lang="en-US">
                        <a:solidFill>
                          <a:schemeClr val="tx1"/>
                        </a:solidFill>
                        <a:effectLst/>
                        <a:latin typeface="Tahoma"/>
                        <a:ea typeface="Times New Roman"/>
                      </a:endParaRPr>
                    </a:p>
                  </a:txBody>
                  <a:tcPr marL="62416" marR="62416" marT="0" marB="0" anchor="ctr">
                    <a:solidFill>
                      <a:schemeClr val="bg1"/>
                    </a:solidFill>
                  </a:tcPr>
                </a:tc>
              </a:tr>
              <a:tr h="451094">
                <a:tc>
                  <a:txBody>
                    <a:bodyPr/>
                    <a:p>
                      <a:pPr marL="0" marR="0">
                        <a:spcBef>
                          <a:spcPts val="0"/>
                        </a:spcBef>
                        <a:spcAft>
                          <a:spcPts val="0"/>
                        </a:spcAft>
                      </a:pPr>
                      <a:r>
                        <a:rPr dirty="0" sz="1400" lang="en-US">
                          <a:solidFill>
                            <a:schemeClr val="tx1"/>
                          </a:solidFill>
                          <a:effectLst/>
                        </a:rPr>
                        <a:t>Reflection &amp; Discussion</a:t>
                      </a:r>
                      <a:endParaRPr dirty="0" sz="1100" lang="en-US">
                        <a:solidFill>
                          <a:schemeClr val="tx1"/>
                        </a:solidFill>
                        <a:effectLst/>
                        <a:latin typeface="Tahoma"/>
                        <a:ea typeface="Times New Roman"/>
                      </a:endParaRPr>
                    </a:p>
                  </a:txBody>
                  <a:tcPr marL="62416" marR="62416" marT="0" marB="0" anchor="ctr">
                    <a:solidFill>
                      <a:schemeClr val="bg1"/>
                    </a:solidFill>
                  </a:tcPr>
                </a:tc>
              </a:tr>
            </a:tbl>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53" name="Title 1"/>
          <p:cNvSpPr>
            <a:spLocks noGrp="1"/>
          </p:cNvSpPr>
          <p:nvPr>
            <p:ph type="title"/>
          </p:nvPr>
        </p:nvSpPr>
        <p:spPr/>
        <p:txBody>
          <a:bodyPr>
            <a:normAutofit/>
          </a:bodyPr>
          <a:p>
            <a:r>
              <a:rPr b="1" dirty="0" lang="en-US" smtClean="0">
                <a:solidFill>
                  <a:schemeClr val="tx1"/>
                </a:solidFill>
              </a:rPr>
              <a:t>Basic Organization of a Computer </a:t>
            </a:r>
            <a:r>
              <a:rPr b="1" dirty="0" lang="en-US">
                <a:solidFill>
                  <a:schemeClr val="tx1"/>
                </a:solidFill>
              </a:rPr>
              <a:t>S</a:t>
            </a:r>
            <a:r>
              <a:rPr b="1" dirty="0" lang="en-US" smtClean="0">
                <a:solidFill>
                  <a:schemeClr val="tx1"/>
                </a:solidFill>
              </a:rPr>
              <a:t>ystem</a:t>
            </a:r>
            <a:endParaRPr b="1" dirty="0" lang="en-US">
              <a:solidFill>
                <a:schemeClr val="tx1"/>
              </a:solidFill>
            </a:endParaRPr>
          </a:p>
        </p:txBody>
      </p:sp>
      <p:sp>
        <p:nvSpPr>
          <p:cNvPr id="1048654" name="Content Placeholder 2"/>
          <p:cNvSpPr>
            <a:spLocks noGrp="1"/>
          </p:cNvSpPr>
          <p:nvPr>
            <p:ph sz="quarter" idx="1"/>
          </p:nvPr>
        </p:nvSpPr>
        <p:spPr/>
        <p:txBody>
          <a:bodyPr/>
          <a:p>
            <a:endParaRPr dirty="0" lang="en-US"/>
          </a:p>
        </p:txBody>
      </p:sp>
      <p:pic>
        <p:nvPicPr>
          <p:cNvPr id="2097156" name="Picture 2"/>
          <p:cNvPicPr>
            <a:picLocks noChangeAspect="1" noChangeArrowheads="1"/>
          </p:cNvPicPr>
          <p:nvPr/>
        </p:nvPicPr>
        <p:blipFill>
          <a:blip xmlns:r="http://schemas.openxmlformats.org/officeDocument/2006/relationships" r:embed="rId1"/>
          <a:srcRect/>
          <a:stretch>
            <a:fillRect/>
          </a:stretch>
        </p:blipFill>
        <p:spPr bwMode="auto">
          <a:xfrm>
            <a:off x="200025" y="1533525"/>
            <a:ext cx="8743950" cy="4943475"/>
          </a:xfrm>
          <a:prstGeom prst="rect"/>
          <a:noFill/>
          <a:ln>
            <a:noFill/>
          </a:ln>
        </p:spPr>
      </p:pic>
      <p:pic>
        <p:nvPicPr>
          <p:cNvPr id="2097157" name="Picture 2"/>
          <p:cNvPicPr>
            <a:picLocks noChangeAspect="1" noChangeArrowheads="1"/>
          </p:cNvPicPr>
          <p:nvPr/>
        </p:nvPicPr>
        <p:blipFill>
          <a:blip xmlns:r="http://schemas.openxmlformats.org/officeDocument/2006/relationships" r:embed="rId2"/>
          <a:srcRect/>
          <a:stretch>
            <a:fillRect/>
          </a:stretch>
        </p:blipFill>
        <p:spPr bwMode="auto">
          <a:xfrm>
            <a:off x="5095875" y="6200775"/>
            <a:ext cx="3848100" cy="200025"/>
          </a:xfrm>
          <a:prstGeom prst="rect"/>
          <a:noFill/>
          <a:ln>
            <a:noFill/>
          </a:ln>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58" name="Title 1"/>
          <p:cNvSpPr>
            <a:spLocks noGrp="1"/>
          </p:cNvSpPr>
          <p:nvPr>
            <p:ph type="title"/>
          </p:nvPr>
        </p:nvSpPr>
        <p:spPr/>
        <p:txBody>
          <a:bodyPr/>
          <a:p>
            <a:r>
              <a:rPr b="1" dirty="0" lang="en-US" smtClean="0">
                <a:solidFill>
                  <a:schemeClr val="tx1"/>
                </a:solidFill>
              </a:rPr>
              <a:t>Algorithm</a:t>
            </a:r>
            <a:endParaRPr b="1" dirty="0" lang="en-US">
              <a:solidFill>
                <a:schemeClr val="tx1"/>
              </a:solidFill>
            </a:endParaRPr>
          </a:p>
        </p:txBody>
      </p:sp>
      <p:sp>
        <p:nvSpPr>
          <p:cNvPr id="1048659" name="Content Placeholder 2"/>
          <p:cNvSpPr>
            <a:spLocks noGrp="1"/>
          </p:cNvSpPr>
          <p:nvPr>
            <p:ph sz="quarter" idx="1"/>
          </p:nvPr>
        </p:nvSpPr>
        <p:spPr>
          <a:xfrm>
            <a:off x="301752" y="1527048"/>
            <a:ext cx="8503920" cy="5026152"/>
          </a:xfrm>
        </p:spPr>
        <p:txBody>
          <a:bodyPr>
            <a:noAutofit/>
          </a:bodyPr>
          <a:p>
            <a:r>
              <a:rPr dirty="0" sz="2000" lang="en-US"/>
              <a:t>An algorithm is simply a solution to a problem. An algorithm presents the solution to a problem as a well defined set of steps or instructions. </a:t>
            </a:r>
            <a:endParaRPr dirty="0" sz="2000" lang="en-US" smtClean="0"/>
          </a:p>
          <a:p>
            <a:pPr indent="0" marL="0">
              <a:buNone/>
            </a:pPr>
            <a:r>
              <a:rPr b="1" dirty="0" sz="2000" lang="en-US" smtClean="0"/>
              <a:t>Qualities </a:t>
            </a:r>
            <a:r>
              <a:rPr b="1" dirty="0" sz="2000" lang="en-US"/>
              <a:t>of a good algorithm</a:t>
            </a:r>
          </a:p>
          <a:p>
            <a:r>
              <a:rPr dirty="0" sz="2000" lang="en-US"/>
              <a:t>Inputs and outputs should be defined precisely.</a:t>
            </a:r>
          </a:p>
          <a:p>
            <a:r>
              <a:rPr dirty="0" sz="2000" lang="en-US"/>
              <a:t>Each steps in algorithm should be clear and unambiguous.</a:t>
            </a:r>
          </a:p>
          <a:p>
            <a:r>
              <a:rPr dirty="0" sz="2000" lang="en-US"/>
              <a:t>Algorithm should be most effective among many different ways to solve a problem.</a:t>
            </a:r>
          </a:p>
          <a:p>
            <a:r>
              <a:rPr dirty="0" sz="2000" lang="en-US"/>
              <a:t>An algorithm shouldn't have computer code. Instead, the algorithm should be written in such a way that, it can be used in similar programming languages.</a:t>
            </a:r>
          </a:p>
          <a:p>
            <a:pPr indent="0" marL="0">
              <a:buNone/>
            </a:pPr>
            <a:endParaRPr dirty="0" sz="200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63" name="Title 1"/>
          <p:cNvSpPr>
            <a:spLocks noGrp="1"/>
          </p:cNvSpPr>
          <p:nvPr>
            <p:ph type="title"/>
          </p:nvPr>
        </p:nvSpPr>
        <p:spPr/>
        <p:txBody>
          <a:bodyPr/>
          <a:p>
            <a:r>
              <a:rPr b="1" dirty="0" lang="en-US" smtClean="0">
                <a:solidFill>
                  <a:schemeClr val="tx1"/>
                </a:solidFill>
              </a:rPr>
              <a:t>pseudocode</a:t>
            </a:r>
            <a:endParaRPr b="1" dirty="0" lang="en-US">
              <a:solidFill>
                <a:schemeClr val="tx1"/>
              </a:solidFill>
            </a:endParaRPr>
          </a:p>
        </p:txBody>
      </p:sp>
      <p:sp>
        <p:nvSpPr>
          <p:cNvPr id="1048664" name="Content Placeholder 2"/>
          <p:cNvSpPr>
            <a:spLocks noGrp="1"/>
          </p:cNvSpPr>
          <p:nvPr>
            <p:ph sz="quarter" idx="1"/>
          </p:nvPr>
        </p:nvSpPr>
        <p:spPr/>
        <p:txBody>
          <a:bodyPr>
            <a:normAutofit/>
          </a:bodyPr>
          <a:p>
            <a:r>
              <a:rPr dirty="0" sz="2000" lang="en-US" smtClean="0"/>
              <a:t>A set of specific instructions which are very similar to computer code, but not specific to any one computer.</a:t>
            </a:r>
          </a:p>
          <a:p>
            <a:r>
              <a:rPr dirty="0" sz="2000" lang="en-US"/>
              <a:t> Pseudocode allows to include control structures such as </a:t>
            </a:r>
            <a:r>
              <a:rPr dirty="0" sz="2000" lang="en-US" smtClean="0"/>
              <a:t>while, </a:t>
            </a:r>
            <a:r>
              <a:rPr dirty="0" sz="2000" lang="en-US" err="1" smtClean="0"/>
              <a:t>if,if</a:t>
            </a:r>
            <a:r>
              <a:rPr dirty="0" sz="2000" lang="en-US" smtClean="0"/>
              <a:t> then-else, repeat-until, for, case etc., </a:t>
            </a:r>
            <a:r>
              <a:rPr dirty="0" sz="2000" lang="en-US"/>
              <a:t>which are present in many high level languages</a:t>
            </a:r>
            <a:r>
              <a:rPr dirty="0" sz="2000" lang="en-US" smtClean="0"/>
              <a:t>.</a:t>
            </a:r>
          </a:p>
          <a:p>
            <a:r>
              <a:rPr dirty="0" sz="2000" lang="en-US"/>
              <a:t>While algorithms can be written in natural language, pseudocode is written in a format that is closely related to high level programming language structures</a:t>
            </a:r>
            <a:r>
              <a:rPr dirty="0" sz="2000" lang="en-US" smtClean="0"/>
              <a:t>.</a:t>
            </a:r>
          </a:p>
          <a:p>
            <a:r>
              <a:rPr dirty="0" sz="2000" lang="en-US"/>
              <a:t>Additionally, transforming an algorithm presented in pseudocode to programming code could be much easier than converting an algorithm written in natural language.</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68" name="Title 1"/>
          <p:cNvSpPr>
            <a:spLocks noGrp="1"/>
          </p:cNvSpPr>
          <p:nvPr>
            <p:ph type="title"/>
          </p:nvPr>
        </p:nvSpPr>
        <p:spPr/>
        <p:txBody>
          <a:bodyPr/>
          <a:p>
            <a:r>
              <a:rPr b="1" dirty="0" lang="en-US" smtClean="0">
                <a:solidFill>
                  <a:schemeClr val="tx1"/>
                </a:solidFill>
              </a:rPr>
              <a:t>Flow chart</a:t>
            </a:r>
            <a:endParaRPr b="1" dirty="0" lang="en-US">
              <a:solidFill>
                <a:schemeClr val="tx1"/>
              </a:solidFill>
            </a:endParaRPr>
          </a:p>
        </p:txBody>
      </p:sp>
      <p:sp>
        <p:nvSpPr>
          <p:cNvPr id="1048669" name="Content Placeholder 2"/>
          <p:cNvSpPr>
            <a:spLocks noGrp="1"/>
          </p:cNvSpPr>
          <p:nvPr>
            <p:ph sz="quarter" idx="1"/>
          </p:nvPr>
        </p:nvSpPr>
        <p:spPr/>
        <p:txBody>
          <a:bodyPr>
            <a:normAutofit/>
          </a:bodyPr>
          <a:p>
            <a:r>
              <a:rPr dirty="0" sz="2000" lang="en-US"/>
              <a:t>A flowchart is a pictorial representation of an algorithm in which the steps are drawn in the form of different shapes of boxes and the logical flow is indicated by interconnecting arrows. </a:t>
            </a:r>
            <a:endParaRPr dirty="0" sz="2000" lang="en-US" smtClean="0"/>
          </a:p>
          <a:p>
            <a:r>
              <a:rPr dirty="0" sz="2000" lang="en-US" smtClean="0"/>
              <a:t>The </a:t>
            </a:r>
            <a:r>
              <a:rPr dirty="0" sz="2000" lang="en-US"/>
              <a:t>boxes represent operations and the arrows represent the sequence in which the operations </a:t>
            </a:r>
            <a:r>
              <a:rPr dirty="0" sz="2000" lang="en-US" smtClean="0"/>
              <a:t>are </a:t>
            </a:r>
            <a:r>
              <a:rPr dirty="0" sz="2000" lang="en-US"/>
              <a:t>implemented</a:t>
            </a:r>
            <a:r>
              <a:rPr dirty="0" sz="2000" lang="en-US" smtClean="0"/>
              <a:t>.</a:t>
            </a:r>
          </a:p>
          <a:p>
            <a:pPr indent="0" marL="0">
              <a:buNone/>
            </a:pPr>
            <a:r>
              <a:rPr b="1" dirty="0" sz="2000" lang="en-US"/>
              <a:t>Flowchart Symbols </a:t>
            </a:r>
            <a:endParaRPr b="1" dirty="0" sz="2000" lang="en-US" smtClean="0"/>
          </a:p>
          <a:p>
            <a:pPr indent="0" marL="0">
              <a:buNone/>
            </a:pPr>
            <a:endParaRPr b="1" dirty="0" sz="2000" lang="en-US"/>
          </a:p>
        </p:txBody>
      </p:sp>
      <p:pic>
        <p:nvPicPr>
          <p:cNvPr id="2097158" name="Picture 3"/>
          <p:cNvPicPr>
            <a:picLocks noChangeAspect="1" noChangeArrowheads="1"/>
          </p:cNvPicPr>
          <p:nvPr/>
        </p:nvPicPr>
        <p:blipFill>
          <a:blip xmlns:r="http://schemas.openxmlformats.org/officeDocument/2006/relationships" r:embed="rId1"/>
          <a:srcRect/>
          <a:stretch>
            <a:fillRect/>
          </a:stretch>
        </p:blipFill>
        <p:spPr bwMode="auto">
          <a:xfrm>
            <a:off x="3629025" y="3276600"/>
            <a:ext cx="5286375" cy="3276600"/>
          </a:xfrm>
          <a:prstGeom prst="rect"/>
          <a:noFill/>
          <a:ln>
            <a:noFill/>
          </a:ln>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70" name="Title 1"/>
          <p:cNvSpPr>
            <a:spLocks noGrp="1"/>
          </p:cNvSpPr>
          <p:nvPr>
            <p:ph type="title"/>
          </p:nvPr>
        </p:nvSpPr>
        <p:spPr/>
        <p:txBody>
          <a:bodyPr/>
          <a:p>
            <a:r>
              <a:rPr b="1" dirty="0" lang="en-US">
                <a:solidFill>
                  <a:schemeClr val="tx1"/>
                </a:solidFill>
              </a:rPr>
              <a:t>Flow chart</a:t>
            </a:r>
            <a:endParaRPr dirty="0" lang="en-US">
              <a:solidFill>
                <a:schemeClr val="tx1"/>
              </a:solidFill>
            </a:endParaRPr>
          </a:p>
        </p:txBody>
      </p:sp>
      <p:pic>
        <p:nvPicPr>
          <p:cNvPr id="2097159"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066800" y="1447800"/>
            <a:ext cx="7086600" cy="4953000"/>
          </a:xfrm>
          <a:prstGeom prst="rect"/>
          <a:noFill/>
          <a:ln>
            <a:noFill/>
          </a:ln>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71" name="Title 1"/>
          <p:cNvSpPr>
            <a:spLocks noGrp="1"/>
          </p:cNvSpPr>
          <p:nvPr>
            <p:ph type="title"/>
          </p:nvPr>
        </p:nvSpPr>
        <p:spPr/>
        <p:txBody>
          <a:bodyPr/>
          <a:p>
            <a:r>
              <a:rPr b="1" dirty="0" lang="en-US" smtClean="0">
                <a:solidFill>
                  <a:schemeClr val="tx1"/>
                </a:solidFill>
              </a:rPr>
              <a:t>Activity</a:t>
            </a:r>
            <a:endParaRPr b="1" dirty="0" lang="en-US">
              <a:solidFill>
                <a:schemeClr val="tx1"/>
              </a:solidFill>
            </a:endParaRPr>
          </a:p>
        </p:txBody>
      </p:sp>
      <p:sp>
        <p:nvSpPr>
          <p:cNvPr id="1048672" name="Content Placeholder 2"/>
          <p:cNvSpPr>
            <a:spLocks noGrp="1"/>
          </p:cNvSpPr>
          <p:nvPr>
            <p:ph sz="quarter" idx="1"/>
          </p:nvPr>
        </p:nvSpPr>
        <p:spPr/>
        <p:txBody>
          <a:bodyPr>
            <a:normAutofit/>
          </a:bodyPr>
          <a:p>
            <a:pPr indent="0" marL="0">
              <a:buNone/>
            </a:pPr>
            <a:r>
              <a:rPr dirty="0" sz="2000" lang="en-US"/>
              <a:t>Let's say that you have a friend arriving at the </a:t>
            </a:r>
            <a:r>
              <a:rPr dirty="0" sz="2000" lang="en-US" smtClean="0"/>
              <a:t>airport, </a:t>
            </a:r>
            <a:r>
              <a:rPr dirty="0" sz="2000" lang="en-US"/>
              <a:t>and your friend needs to get from the airport to your house. </a:t>
            </a:r>
            <a:r>
              <a:rPr dirty="0" sz="2000" lang="en-US" smtClean="0"/>
              <a:t>What are the algorithms </a:t>
            </a:r>
            <a:r>
              <a:rPr dirty="0" sz="2000" lang="en-US"/>
              <a:t>that </a:t>
            </a:r>
            <a:r>
              <a:rPr dirty="0" sz="2000" lang="en-US" smtClean="0"/>
              <a:t>you </a:t>
            </a:r>
            <a:r>
              <a:rPr dirty="0" sz="2000" lang="en-US"/>
              <a:t>might give your friend for getting to your home</a:t>
            </a:r>
            <a:r>
              <a:rPr dirty="0" sz="2000" lang="en-US" smtClean="0"/>
              <a:t>:</a:t>
            </a:r>
          </a:p>
          <a:p>
            <a:endParaRPr dirty="0" sz="20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tx1"/>
                </a:solidFill>
              </a:rPr>
              <a:t>History of C Standards</a:t>
            </a:r>
            <a:endParaRPr b="1" dirty="0" lang="en-US">
              <a:solidFill>
                <a:schemeClr val="tx1"/>
              </a:solidFill>
            </a:endParaRPr>
          </a:p>
        </p:txBody>
      </p:sp>
      <p:sp>
        <p:nvSpPr>
          <p:cNvPr id="1048612" name="Content Placeholder 2"/>
          <p:cNvSpPr>
            <a:spLocks noGrp="1"/>
          </p:cNvSpPr>
          <p:nvPr>
            <p:ph sz="quarter" idx="1"/>
          </p:nvPr>
        </p:nvSpPr>
        <p:spPr>
          <a:xfrm>
            <a:off x="301752" y="1527048"/>
            <a:ext cx="8503920" cy="4873752"/>
          </a:xfrm>
        </p:spPr>
        <p:txBody>
          <a:bodyPr>
            <a:noAutofit/>
          </a:bodyPr>
          <a:p>
            <a:pPr indent="0" marL="0">
              <a:buNone/>
            </a:pPr>
            <a:r>
              <a:rPr dirty="0" sz="2000" lang="en-US" smtClean="0"/>
              <a:t>1) </a:t>
            </a:r>
            <a:r>
              <a:rPr b="1" dirty="0" sz="2000" lang="en-US" smtClean="0"/>
              <a:t>K&amp;R </a:t>
            </a:r>
            <a:r>
              <a:rPr b="1" dirty="0" sz="2000" lang="en-US"/>
              <a:t>C</a:t>
            </a:r>
          </a:p>
          <a:p>
            <a:r>
              <a:rPr dirty="0" sz="2000" lang="en-US" smtClean="0"/>
              <a:t>In </a:t>
            </a:r>
            <a:r>
              <a:rPr dirty="0" sz="2000" lang="en-US"/>
              <a:t>1978, Brian Kernighan and Dennis Ritchie published the first edition of The C Programming Language</a:t>
            </a:r>
            <a:r>
              <a:rPr dirty="0" sz="2000" lang="en-US" smtClean="0"/>
              <a:t>. </a:t>
            </a:r>
            <a:r>
              <a:rPr dirty="0" sz="2000" lang="en-US"/>
              <a:t>This book, known to C programmers as "K&amp;R", served for many years as an informal specification of the language.</a:t>
            </a:r>
            <a:endParaRPr dirty="0" sz="2000" lang="en-US" smtClean="0"/>
          </a:p>
          <a:p>
            <a:pPr indent="0" marL="0">
              <a:buNone/>
            </a:pPr>
            <a:r>
              <a:rPr dirty="0" sz="2000" lang="en-US" smtClean="0"/>
              <a:t>2) </a:t>
            </a:r>
            <a:r>
              <a:rPr b="1" dirty="0" sz="2000" lang="en-US" smtClean="0"/>
              <a:t>ANSI </a:t>
            </a:r>
            <a:r>
              <a:rPr b="1" dirty="0" sz="2000" lang="en-US"/>
              <a:t>C and ISO </a:t>
            </a:r>
            <a:r>
              <a:rPr b="1" dirty="0" sz="2000" lang="en-US" smtClean="0"/>
              <a:t>C  (C89 or C90)</a:t>
            </a:r>
          </a:p>
          <a:p>
            <a:r>
              <a:rPr dirty="0" sz="2000" lang="en-US" smtClean="0"/>
              <a:t>ANSI</a:t>
            </a:r>
            <a:r>
              <a:rPr dirty="0" sz="2000" lang="en-US"/>
              <a:t> (American National Standards Institute) is the primary organization for </a:t>
            </a:r>
            <a:r>
              <a:rPr dirty="0" sz="2000" lang="en-US" smtClean="0"/>
              <a:t>encouraging </a:t>
            </a:r>
            <a:r>
              <a:rPr dirty="0" sz="2000" lang="en-US"/>
              <a:t>the development of technology standards in the United States</a:t>
            </a:r>
            <a:r>
              <a:rPr dirty="0" sz="2000" lang="en-US" smtClean="0"/>
              <a:t>. </a:t>
            </a:r>
          </a:p>
          <a:p>
            <a:r>
              <a:rPr dirty="0" sz="2000" lang="en-US"/>
              <a:t>In 1983, the American National Standards Institute (ANSI) formed a committee, </a:t>
            </a:r>
            <a:r>
              <a:rPr dirty="0" sz="2000" lang="en-US" smtClean="0"/>
              <a:t>to </a:t>
            </a:r>
            <a:r>
              <a:rPr dirty="0" sz="2000" lang="en-US"/>
              <a:t>establish a standard specification of </a:t>
            </a:r>
            <a:r>
              <a:rPr dirty="0" sz="2000" lang="en-US" smtClean="0"/>
              <a:t>C. </a:t>
            </a:r>
            <a:r>
              <a:rPr dirty="0" sz="2000" lang="en-US"/>
              <a:t>In 1989, the C standard was ratified as ANSI X3.159-1989 "Programming Language C". This version of the language is often referred to as ANSI C, Standard C, or sometimes </a:t>
            </a:r>
            <a:r>
              <a:rPr dirty="0" sz="2000" lang="en-US" smtClean="0"/>
              <a:t>C89.</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73" name="Title 1"/>
          <p:cNvSpPr>
            <a:spLocks noGrp="1"/>
          </p:cNvSpPr>
          <p:nvPr>
            <p:ph type="title"/>
          </p:nvPr>
        </p:nvSpPr>
        <p:spPr/>
        <p:txBody>
          <a:bodyPr/>
          <a:p>
            <a:r>
              <a:rPr b="1" dirty="0" lang="en-US" smtClean="0">
                <a:solidFill>
                  <a:schemeClr val="tx1"/>
                </a:solidFill>
              </a:rPr>
              <a:t>Possible Solutions?</a:t>
            </a:r>
            <a:endParaRPr b="1" dirty="0" lang="en-US">
              <a:solidFill>
                <a:schemeClr val="tx1"/>
              </a:solidFill>
            </a:endParaRPr>
          </a:p>
        </p:txBody>
      </p:sp>
      <p:sp>
        <p:nvSpPr>
          <p:cNvPr id="1048674" name="Content Placeholder 2"/>
          <p:cNvSpPr>
            <a:spLocks noGrp="1"/>
          </p:cNvSpPr>
          <p:nvPr>
            <p:ph sz="quarter" idx="1"/>
          </p:nvPr>
        </p:nvSpPr>
        <p:spPr/>
        <p:txBody>
          <a:bodyPr>
            <a:normAutofit/>
          </a:bodyPr>
          <a:p>
            <a:pPr indent="0" marL="0">
              <a:buNone/>
            </a:pPr>
            <a:r>
              <a:rPr b="1" dirty="0" sz="2000" lang="en-US"/>
              <a:t>The taxi algorithm</a:t>
            </a:r>
            <a:r>
              <a:rPr dirty="0" sz="2000" lang="en-US"/>
              <a:t>:</a:t>
            </a:r>
          </a:p>
          <a:p>
            <a:r>
              <a:rPr dirty="0" sz="2000" lang="en-US"/>
              <a:t>Go to the taxi stand.</a:t>
            </a:r>
          </a:p>
          <a:p>
            <a:r>
              <a:rPr dirty="0" sz="2000" lang="en-US"/>
              <a:t>Get in a taxi.</a:t>
            </a:r>
          </a:p>
          <a:p>
            <a:r>
              <a:rPr dirty="0" sz="2000" lang="en-US"/>
              <a:t>Give the driver my address.</a:t>
            </a:r>
          </a:p>
          <a:p>
            <a:pPr indent="0" marL="0">
              <a:buNone/>
            </a:pPr>
            <a:r>
              <a:rPr b="1" dirty="0" sz="2000" lang="en-US"/>
              <a:t>The call-me algorithm</a:t>
            </a:r>
            <a:r>
              <a:rPr dirty="0" sz="2000" lang="en-US"/>
              <a:t>:</a:t>
            </a:r>
          </a:p>
          <a:p>
            <a:r>
              <a:rPr dirty="0" sz="2000" lang="en-US"/>
              <a:t>When your </a:t>
            </a:r>
            <a:r>
              <a:rPr dirty="0" sz="2000" lang="en-US" smtClean="0"/>
              <a:t>plane</a:t>
            </a:r>
            <a:r>
              <a:rPr dirty="0" sz="2000" lang="en-US"/>
              <a:t> arrives, call </a:t>
            </a:r>
            <a:r>
              <a:rPr dirty="0" sz="2000" lang="en-US" smtClean="0"/>
              <a:t>me.</a:t>
            </a:r>
            <a:endParaRPr dirty="0" sz="2000" lang="en-US"/>
          </a:p>
          <a:p>
            <a:r>
              <a:rPr dirty="0" sz="2000" lang="en-US"/>
              <a:t>Meet me outside </a:t>
            </a:r>
            <a:r>
              <a:rPr dirty="0" sz="2000" lang="en-US" smtClean="0"/>
              <a:t>the airport.</a:t>
            </a:r>
            <a:endParaRPr dirty="0" sz="2000" lang="en-US"/>
          </a:p>
          <a:p>
            <a:pPr indent="0" marL="0">
              <a:buNone/>
            </a:pPr>
            <a:r>
              <a:rPr b="1" dirty="0" sz="2000" lang="en-US"/>
              <a:t>The bus algorithm</a:t>
            </a:r>
            <a:r>
              <a:rPr dirty="0" sz="2000" lang="en-US"/>
              <a:t>:</a:t>
            </a:r>
          </a:p>
          <a:p>
            <a:r>
              <a:rPr dirty="0" sz="2000" lang="en-US"/>
              <a:t>Outside baggage claim, catch bus </a:t>
            </a:r>
            <a:r>
              <a:rPr dirty="0" sz="2000" lang="en-US" smtClean="0"/>
              <a:t>for ISBT Dehradun</a:t>
            </a:r>
            <a:endParaRPr dirty="0" sz="2000" lang="en-US"/>
          </a:p>
          <a:p>
            <a:r>
              <a:rPr dirty="0" sz="2000" lang="en-US" smtClean="0"/>
              <a:t>On reaching Dehradun ISBT catch bus for </a:t>
            </a:r>
            <a:r>
              <a:rPr dirty="0" sz="2000" lang="en-US" err="1" smtClean="0"/>
              <a:t>ballupur</a:t>
            </a:r>
            <a:r>
              <a:rPr dirty="0" sz="2000" lang="en-US" smtClean="0"/>
              <a:t>.</a:t>
            </a:r>
            <a:endParaRPr dirty="0" sz="2000" lang="en-US"/>
          </a:p>
          <a:p>
            <a:r>
              <a:rPr dirty="0" sz="2000" lang="en-US"/>
              <a:t>Get off on </a:t>
            </a:r>
            <a:r>
              <a:rPr dirty="0" sz="2000" lang="en-US" err="1" smtClean="0"/>
              <a:t>ballupur</a:t>
            </a:r>
            <a:r>
              <a:rPr dirty="0" sz="2000" lang="en-US" smtClean="0"/>
              <a:t>.</a:t>
            </a:r>
            <a:endParaRPr dirty="0" sz="2000" lang="en-US"/>
          </a:p>
          <a:p>
            <a:r>
              <a:rPr dirty="0" sz="2000" lang="en-US"/>
              <a:t>Walk two blocks north to my house.</a:t>
            </a:r>
          </a:p>
          <a:p>
            <a:endParaRPr dirty="0" sz="2000"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75" name="Title 1"/>
          <p:cNvSpPr>
            <a:spLocks noGrp="1"/>
          </p:cNvSpPr>
          <p:nvPr>
            <p:ph type="title"/>
          </p:nvPr>
        </p:nvSpPr>
        <p:spPr/>
        <p:txBody>
          <a:bodyPr/>
          <a:p>
            <a:r>
              <a:rPr b="1" dirty="0" lang="en-US" smtClean="0">
                <a:solidFill>
                  <a:schemeClr val="tx1"/>
                </a:solidFill>
              </a:rPr>
              <a:t>Choosing the best Algorithm</a:t>
            </a:r>
            <a:endParaRPr b="1" dirty="0" lang="en-US">
              <a:solidFill>
                <a:schemeClr val="tx1"/>
              </a:solidFill>
            </a:endParaRPr>
          </a:p>
        </p:txBody>
      </p:sp>
      <p:sp>
        <p:nvSpPr>
          <p:cNvPr id="1048676" name="Content Placeholder 2"/>
          <p:cNvSpPr>
            <a:spLocks noGrp="1"/>
          </p:cNvSpPr>
          <p:nvPr>
            <p:ph sz="quarter" idx="1"/>
          </p:nvPr>
        </p:nvSpPr>
        <p:spPr/>
        <p:txBody>
          <a:bodyPr>
            <a:normAutofit/>
          </a:bodyPr>
          <a:p>
            <a:pPr indent="0" marL="0">
              <a:buNone/>
            </a:pPr>
            <a:r>
              <a:rPr dirty="0" sz="2000" lang="en-US"/>
              <a:t>All four of these algorithms accomplish exactly the same goal, but each algorithm does it in completely different way. Each algorithm also has a different cost and a different travel time. Taking a taxi, for example, is probably the fastest way, but also the most expensive. Taking the bus is definitely less expensive, but a whole lot slower. You choose the algorithm based on the circumstances.</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77" name="Title 1"/>
          <p:cNvSpPr>
            <a:spLocks noGrp="1"/>
          </p:cNvSpPr>
          <p:nvPr>
            <p:ph type="title"/>
          </p:nvPr>
        </p:nvSpPr>
        <p:spPr/>
        <p:txBody>
          <a:bodyPr/>
          <a:p>
            <a:r>
              <a:rPr b="1" dirty="0" lang="en-US" smtClean="0">
                <a:solidFill>
                  <a:schemeClr val="tx1"/>
                </a:solidFill>
              </a:rPr>
              <a:t>Example-1</a:t>
            </a:r>
            <a:endParaRPr b="1" dirty="0" lang="en-US">
              <a:solidFill>
                <a:schemeClr val="tx1"/>
              </a:solidFill>
            </a:endParaRPr>
          </a:p>
        </p:txBody>
      </p:sp>
      <p:sp>
        <p:nvSpPr>
          <p:cNvPr id="1048678" name="Content Placeholder 2"/>
          <p:cNvSpPr>
            <a:spLocks noGrp="1"/>
          </p:cNvSpPr>
          <p:nvPr>
            <p:ph sz="quarter" idx="1"/>
          </p:nvPr>
        </p:nvSpPr>
        <p:spPr>
          <a:xfrm>
            <a:off x="301752" y="1527048"/>
            <a:ext cx="8503920" cy="5102352"/>
          </a:xfrm>
        </p:spPr>
        <p:txBody>
          <a:bodyPr>
            <a:noAutofit/>
          </a:bodyPr>
          <a:p>
            <a:pPr indent="0" marL="0">
              <a:buNone/>
            </a:pPr>
            <a:r>
              <a:rPr dirty="0" sz="2000" lang="en-US" smtClean="0"/>
              <a:t>Ques: Write </a:t>
            </a:r>
            <a:r>
              <a:rPr dirty="0" sz="2000" lang="en-US"/>
              <a:t>an </a:t>
            </a:r>
            <a:r>
              <a:rPr dirty="0" sz="2000" lang="en-US" smtClean="0"/>
              <a:t>algorithm, pseudocode  and draw corresponding flow chart </a:t>
            </a:r>
            <a:r>
              <a:rPr dirty="0" sz="2000" lang="en-US"/>
              <a:t>to determine </a:t>
            </a:r>
            <a:r>
              <a:rPr dirty="0" sz="2000" lang="en-US" smtClean="0"/>
              <a:t>a student’s final grade and indicate whether it is passing or failing. If final grade is less than 40, student is considered as fail. The final grade is calculated as the average of four marks. </a:t>
            </a:r>
          </a:p>
          <a:p>
            <a:pPr fontAlgn="base" indent="-457200" marL="457200">
              <a:buFont typeface="+mj-lt"/>
              <a:buAutoNum type="arabicPeriod"/>
            </a:pPr>
            <a:endParaRPr dirty="0" sz="2000" lang="en-US"/>
          </a:p>
          <a:p>
            <a:endParaRPr dirty="0" sz="2000" lang="en-US" smtClean="0"/>
          </a:p>
          <a:p>
            <a:endParaRPr dirty="0" sz="2000" lang="en-US"/>
          </a:p>
          <a:p>
            <a:endParaRPr dirty="0" sz="2000" lang="en-US" smtClean="0"/>
          </a:p>
          <a:p>
            <a:endParaRPr dirty="0" sz="2000"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79" name="Title 1"/>
          <p:cNvSpPr>
            <a:spLocks noGrp="1"/>
          </p:cNvSpPr>
          <p:nvPr>
            <p:ph type="title"/>
          </p:nvPr>
        </p:nvSpPr>
        <p:spPr/>
        <p:txBody>
          <a:bodyPr/>
          <a:p>
            <a:r>
              <a:rPr b="1" dirty="0" lang="en-US">
                <a:solidFill>
                  <a:schemeClr val="tx1"/>
                </a:solidFill>
              </a:rPr>
              <a:t>Example-1</a:t>
            </a:r>
            <a:endParaRPr dirty="0" lang="en-US">
              <a:solidFill>
                <a:schemeClr val="tx1"/>
              </a:solidFill>
            </a:endParaRPr>
          </a:p>
        </p:txBody>
      </p:sp>
      <p:sp>
        <p:nvSpPr>
          <p:cNvPr id="1048680" name="Content Placeholder 2"/>
          <p:cNvSpPr>
            <a:spLocks noGrp="1"/>
          </p:cNvSpPr>
          <p:nvPr>
            <p:ph sz="quarter" idx="1"/>
          </p:nvPr>
        </p:nvSpPr>
        <p:spPr/>
        <p:txBody>
          <a:bodyPr/>
          <a:p>
            <a:pPr indent="0" marL="0">
              <a:buNone/>
            </a:pPr>
            <a:r>
              <a:rPr dirty="0" sz="2000" lang="en-US" err="1"/>
              <a:t>Ans</a:t>
            </a:r>
            <a:r>
              <a:rPr dirty="0" sz="2000" lang="en-US"/>
              <a:t>: </a:t>
            </a:r>
            <a:r>
              <a:rPr b="1" dirty="0" sz="2000" lang="en-US"/>
              <a:t>Algorithm:</a:t>
            </a:r>
          </a:p>
          <a:p>
            <a:pPr indent="0" marL="0">
              <a:buNone/>
            </a:pPr>
            <a:r>
              <a:rPr dirty="0" sz="2000" lang="en-US"/>
              <a:t>1. Input set of marks</a:t>
            </a:r>
          </a:p>
          <a:p>
            <a:pPr indent="0" marL="0">
              <a:buNone/>
            </a:pPr>
            <a:r>
              <a:rPr dirty="0" sz="2000" lang="en-US"/>
              <a:t>2. Find the average by adding the marks and dividing them by 4</a:t>
            </a:r>
          </a:p>
          <a:p>
            <a:pPr fontAlgn="base" indent="0" marL="0">
              <a:buNone/>
            </a:pPr>
            <a:r>
              <a:rPr dirty="0" sz="2000" lang="en-US"/>
              <a:t>3.  if average is less than 40 then display fail otherwise pass </a:t>
            </a:r>
          </a:p>
          <a:p>
            <a:pPr fontAlgn="base" indent="0" marL="0">
              <a:buNone/>
            </a:pPr>
            <a:r>
              <a:rPr b="1" dirty="0" sz="2000" lang="en-US"/>
              <a:t>Pseudocode:</a:t>
            </a:r>
          </a:p>
          <a:p>
            <a:pPr indent="0" marL="0">
              <a:buNone/>
            </a:pPr>
            <a:r>
              <a:rPr dirty="0" sz="2000" lang="en-US"/>
              <a:t>1. Input set of 4 marks </a:t>
            </a:r>
            <a:r>
              <a:rPr dirty="0" sz="2000" lang="en-US" err="1"/>
              <a:t>a,b,c,d</a:t>
            </a:r>
            <a:endParaRPr dirty="0" sz="2000" lang="en-US"/>
          </a:p>
          <a:p>
            <a:pPr indent="0" marL="0">
              <a:buNone/>
            </a:pPr>
            <a:r>
              <a:rPr dirty="0" sz="2000" lang="en-US"/>
              <a:t>2. Compute average as  (</a:t>
            </a:r>
            <a:r>
              <a:rPr dirty="0" sz="2000" lang="en-US" err="1"/>
              <a:t>a+b+c+d</a:t>
            </a:r>
            <a:r>
              <a:rPr dirty="0" sz="2000" lang="en-US"/>
              <a:t>)/4</a:t>
            </a:r>
          </a:p>
          <a:p>
            <a:pPr indent="0" marL="0">
              <a:buNone/>
            </a:pPr>
            <a:r>
              <a:rPr dirty="0" sz="2000" lang="en-US"/>
              <a:t>3. if (average&lt;40) then</a:t>
            </a:r>
          </a:p>
          <a:p>
            <a:pPr lvl="1"/>
            <a:r>
              <a:rPr dirty="0" sz="2000" lang="en-US">
                <a:solidFill>
                  <a:schemeClr val="tx1"/>
                </a:solidFill>
              </a:rPr>
              <a:t>display fail</a:t>
            </a:r>
          </a:p>
          <a:p>
            <a:pPr lvl="1"/>
            <a:r>
              <a:rPr dirty="0" sz="2000" lang="en-US">
                <a:solidFill>
                  <a:schemeClr val="tx1"/>
                </a:solidFill>
              </a:rPr>
              <a:t>else display pass</a:t>
            </a:r>
          </a:p>
          <a:p>
            <a:pPr indent="0" marL="0">
              <a:buNone/>
            </a:pPr>
            <a:endParaRPr dirty="0" lang="en-US"/>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81" name="Title 1"/>
          <p:cNvSpPr>
            <a:spLocks noGrp="1"/>
          </p:cNvSpPr>
          <p:nvPr>
            <p:ph type="title"/>
          </p:nvPr>
        </p:nvSpPr>
        <p:spPr/>
        <p:txBody>
          <a:bodyPr/>
          <a:p>
            <a:r>
              <a:rPr b="1" dirty="0" lang="en-US" smtClean="0">
                <a:solidFill>
                  <a:schemeClr val="tx1"/>
                </a:solidFill>
              </a:rPr>
              <a:t>Example-2</a:t>
            </a:r>
            <a:endParaRPr b="1" dirty="0" lang="en-US">
              <a:solidFill>
                <a:schemeClr val="tx1"/>
              </a:solidFill>
            </a:endParaRPr>
          </a:p>
        </p:txBody>
      </p:sp>
      <p:sp>
        <p:nvSpPr>
          <p:cNvPr id="1048682" name="Content Placeholder 2"/>
          <p:cNvSpPr>
            <a:spLocks noGrp="1"/>
          </p:cNvSpPr>
          <p:nvPr>
            <p:ph sz="quarter" idx="1"/>
          </p:nvPr>
        </p:nvSpPr>
        <p:spPr/>
        <p:txBody>
          <a:bodyPr>
            <a:normAutofit/>
          </a:bodyPr>
          <a:p>
            <a:pPr indent="0" marL="0">
              <a:buNone/>
            </a:pPr>
            <a:r>
              <a:rPr b="1" dirty="0" sz="2000" lang="en-US" smtClean="0"/>
              <a:t>Q)Write </a:t>
            </a:r>
            <a:r>
              <a:rPr b="1" dirty="0" sz="2000" lang="en-US"/>
              <a:t>an algorithm </a:t>
            </a:r>
            <a:r>
              <a:rPr b="1" dirty="0" sz="2000" lang="en-US" smtClean="0"/>
              <a:t>and pseudocode and </a:t>
            </a:r>
            <a:r>
              <a:rPr b="1" dirty="0" sz="2000" lang="en-US"/>
              <a:t>draw a corresponding flow chart to print the sum of the digits of a given </a:t>
            </a:r>
            <a:r>
              <a:rPr b="1" dirty="0" sz="2000" lang="en-US" smtClean="0"/>
              <a:t>number</a:t>
            </a:r>
          </a:p>
          <a:p>
            <a:pPr indent="0" marL="0">
              <a:buNone/>
            </a:pPr>
            <a:r>
              <a:rPr b="1" dirty="0" sz="2000" lang="en-US" err="1" smtClean="0"/>
              <a:t>Ans</a:t>
            </a:r>
            <a:r>
              <a:rPr b="1" dirty="0" sz="2000" lang="en-US" smtClean="0"/>
              <a:t>:  Algorithm:</a:t>
            </a:r>
          </a:p>
          <a:p>
            <a:pPr fontAlgn="base" indent="-457200" marL="457200">
              <a:buFont typeface="+mj-lt"/>
              <a:buAutoNum type="arabicPeriod"/>
            </a:pPr>
            <a:r>
              <a:rPr dirty="0" sz="2000" lang="en-US"/>
              <a:t>Input a Number</a:t>
            </a:r>
          </a:p>
          <a:p>
            <a:pPr fontAlgn="base" indent="-457200" marL="457200">
              <a:buFont typeface="+mj-lt"/>
              <a:buAutoNum type="arabicPeriod"/>
            </a:pPr>
            <a:r>
              <a:rPr dirty="0" sz="2000" lang="en-US"/>
              <a:t>Initialize Sum to zero</a:t>
            </a:r>
          </a:p>
          <a:p>
            <a:pPr fontAlgn="base" indent="-457200" marL="457200">
              <a:buFont typeface="+mj-lt"/>
              <a:buAutoNum type="arabicPeriod"/>
            </a:pPr>
            <a:r>
              <a:rPr dirty="0" sz="2000" lang="en-US"/>
              <a:t>While Number is not zero</a:t>
            </a:r>
          </a:p>
          <a:p>
            <a:pPr fontAlgn="base" indent="-457200" marL="457200">
              <a:buFont typeface="+mj-lt"/>
              <a:buAutoNum type="arabicPeriod"/>
            </a:pPr>
            <a:r>
              <a:rPr dirty="0" sz="2000" lang="en-US"/>
              <a:t>               Get Remainder by Number Mod 10</a:t>
            </a:r>
          </a:p>
          <a:p>
            <a:pPr fontAlgn="base" indent="-457200" marL="457200">
              <a:buFont typeface="+mj-lt"/>
              <a:buAutoNum type="arabicPeriod"/>
            </a:pPr>
            <a:r>
              <a:rPr dirty="0" sz="2000" lang="en-US"/>
              <a:t>               Add Remainder to Sum</a:t>
            </a:r>
          </a:p>
          <a:p>
            <a:pPr fontAlgn="base" indent="-457200" marL="457200">
              <a:buFont typeface="+mj-lt"/>
              <a:buAutoNum type="arabicPeriod"/>
            </a:pPr>
            <a:r>
              <a:rPr dirty="0" sz="2000" lang="en-US"/>
              <a:t>               Divide Number by 10</a:t>
            </a:r>
          </a:p>
          <a:p>
            <a:pPr fontAlgn="base" indent="-457200" marL="457200">
              <a:buFont typeface="+mj-lt"/>
              <a:buAutoNum type="arabicPeriod"/>
            </a:pPr>
            <a:r>
              <a:rPr dirty="0" sz="2000" lang="en-US"/>
              <a:t>Print sum </a:t>
            </a:r>
          </a:p>
          <a:p>
            <a:endParaRPr dirty="0" sz="2000"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83" name="Title 1"/>
          <p:cNvSpPr>
            <a:spLocks noGrp="1"/>
          </p:cNvSpPr>
          <p:nvPr>
            <p:ph type="title"/>
          </p:nvPr>
        </p:nvSpPr>
        <p:spPr/>
        <p:txBody>
          <a:bodyPr/>
          <a:p>
            <a:r>
              <a:rPr b="1" dirty="0" lang="en-US" smtClean="0">
                <a:solidFill>
                  <a:schemeClr val="tx1"/>
                </a:solidFill>
              </a:rPr>
              <a:t>Example-2</a:t>
            </a:r>
            <a:endParaRPr dirty="0" lang="en-US">
              <a:solidFill>
                <a:schemeClr val="tx1"/>
              </a:solidFill>
            </a:endParaRPr>
          </a:p>
        </p:txBody>
      </p:sp>
      <p:sp>
        <p:nvSpPr>
          <p:cNvPr id="1048684" name="Content Placeholder 2"/>
          <p:cNvSpPr>
            <a:spLocks noGrp="1"/>
          </p:cNvSpPr>
          <p:nvPr>
            <p:ph sz="quarter" idx="1"/>
          </p:nvPr>
        </p:nvSpPr>
        <p:spPr/>
        <p:txBody>
          <a:bodyPr>
            <a:normAutofit/>
          </a:bodyPr>
          <a:p>
            <a:pPr fontAlgn="base" indent="0" marL="0">
              <a:buNone/>
            </a:pPr>
            <a:r>
              <a:rPr b="1" dirty="0" sz="2000" lang="en-US"/>
              <a:t>pseudocode </a:t>
            </a:r>
            <a:r>
              <a:rPr b="1" dirty="0" sz="2000" lang="en-US" smtClean="0"/>
              <a:t>:</a:t>
            </a:r>
          </a:p>
          <a:p>
            <a:pPr fontAlgn="base" indent="0" marL="0">
              <a:buNone/>
            </a:pPr>
            <a:r>
              <a:rPr dirty="0" sz="2000" lang="en-US" smtClean="0"/>
              <a:t>Step </a:t>
            </a:r>
            <a:r>
              <a:rPr dirty="0" sz="2000" lang="en-US"/>
              <a:t>1:  Input N</a:t>
            </a:r>
          </a:p>
          <a:p>
            <a:pPr fontAlgn="base" indent="0" marL="0">
              <a:buNone/>
            </a:pPr>
            <a:r>
              <a:rPr dirty="0" sz="2000" lang="en-US"/>
              <a:t>Step 2:  Sum = 0</a:t>
            </a:r>
          </a:p>
          <a:p>
            <a:pPr fontAlgn="base" indent="0" marL="0">
              <a:buNone/>
            </a:pPr>
            <a:r>
              <a:rPr dirty="0" sz="2000" lang="en-US"/>
              <a:t>Step 3:  While (N != 0)</a:t>
            </a:r>
          </a:p>
          <a:p>
            <a:pPr fontAlgn="base" indent="0" marL="0">
              <a:buNone/>
            </a:pPr>
            <a:r>
              <a:rPr dirty="0" sz="2000" lang="en-US"/>
              <a:t>                        Rem = N % 10;</a:t>
            </a:r>
          </a:p>
          <a:p>
            <a:pPr fontAlgn="base" indent="0" marL="0">
              <a:buNone/>
            </a:pPr>
            <a:r>
              <a:rPr dirty="0" sz="2000" lang="en-US"/>
              <a:t>                        Sum = Sum + Rem;</a:t>
            </a:r>
          </a:p>
          <a:p>
            <a:pPr fontAlgn="base" indent="0" marL="0">
              <a:buNone/>
            </a:pPr>
            <a:r>
              <a:rPr dirty="0" sz="2000" lang="en-US"/>
              <a:t>                        N = N / 10;</a:t>
            </a:r>
          </a:p>
          <a:p>
            <a:pPr fontAlgn="base" indent="0" marL="0">
              <a:buNone/>
            </a:pPr>
            <a:r>
              <a:rPr dirty="0" sz="2000" lang="en-US"/>
              <a:t>Step 4:  Print Sum</a:t>
            </a:r>
          </a:p>
          <a:p>
            <a:pPr indent="0" marL="0">
              <a:buNone/>
            </a:pPr>
            <a:endParaRPr dirty="0" sz="2000"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85" name="Title 1"/>
          <p:cNvSpPr>
            <a:spLocks noGrp="1"/>
          </p:cNvSpPr>
          <p:nvPr>
            <p:ph type="title"/>
          </p:nvPr>
        </p:nvSpPr>
        <p:spPr/>
        <p:txBody>
          <a:bodyPr/>
          <a:p>
            <a:r>
              <a:rPr b="1" dirty="0" lang="en-US" smtClean="0">
                <a:solidFill>
                  <a:schemeClr val="tx1"/>
                </a:solidFill>
              </a:rPr>
              <a:t>Example-2</a:t>
            </a:r>
            <a:endParaRPr dirty="0" lang="en-US">
              <a:solidFill>
                <a:schemeClr val="tx1"/>
              </a:solidFill>
            </a:endParaRPr>
          </a:p>
        </p:txBody>
      </p:sp>
      <p:pic>
        <p:nvPicPr>
          <p:cNvPr id="2097160"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752600" y="1374775"/>
            <a:ext cx="4800600" cy="5026025"/>
          </a:xfrm>
          <a:prstGeom prst="rect"/>
          <a:noFill/>
          <a:ln>
            <a:noFill/>
          </a:ln>
        </p:spPr>
      </p:pic>
      <p:sp>
        <p:nvSpPr>
          <p:cNvPr id="1048686" name="TextBox 4"/>
          <p:cNvSpPr txBox="1"/>
          <p:nvPr/>
        </p:nvSpPr>
        <p:spPr>
          <a:xfrm>
            <a:off x="152400" y="3429000"/>
            <a:ext cx="2514600" cy="461665"/>
          </a:xfrm>
          <a:prstGeom prst="rect"/>
          <a:noFill/>
        </p:spPr>
        <p:txBody>
          <a:bodyPr rtlCol="0" wrap="square">
            <a:spAutoFit/>
          </a:bodyPr>
          <a:p>
            <a:r>
              <a:rPr b="1" dirty="0" sz="2400" lang="en-US" smtClean="0"/>
              <a:t>Flow Chart</a:t>
            </a:r>
            <a:endParaRPr b="1" dirty="0" sz="2400"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87" name="Title 1"/>
          <p:cNvSpPr>
            <a:spLocks noGrp="1"/>
          </p:cNvSpPr>
          <p:nvPr>
            <p:ph type="title"/>
          </p:nvPr>
        </p:nvSpPr>
        <p:spPr/>
        <p:txBody>
          <a:bodyPr/>
          <a:p>
            <a:r>
              <a:rPr b="1" dirty="0" lang="en-US" smtClean="0">
                <a:solidFill>
                  <a:schemeClr val="tx1"/>
                </a:solidFill>
              </a:rPr>
              <a:t>Questions</a:t>
            </a:r>
            <a:r>
              <a:rPr dirty="0" lang="en-US" smtClean="0"/>
              <a:t>?</a:t>
            </a:r>
            <a:endParaRPr dirty="0" lang="en-US"/>
          </a:p>
        </p:txBody>
      </p:sp>
      <p:sp>
        <p:nvSpPr>
          <p:cNvPr id="1048688" name="Content Placeholder 2"/>
          <p:cNvSpPr>
            <a:spLocks noGrp="1"/>
          </p:cNvSpPr>
          <p:nvPr>
            <p:ph sz="quarter" idx="1"/>
          </p:nvPr>
        </p:nvSpPr>
        <p:spPr/>
        <p:txBody>
          <a:bodyPr>
            <a:normAutofit/>
          </a:bodyPr>
          <a:p>
            <a:pPr indent="0" lvl="0" marL="0">
              <a:buNone/>
            </a:pPr>
            <a:r>
              <a:rPr b="1" dirty="0" sz="2000" lang="en-US" smtClean="0"/>
              <a:t>Write an algorithm, pseudocode and draw corresponding flow chart for the Questions given below:</a:t>
            </a:r>
          </a:p>
          <a:p>
            <a:pPr indent="0" lvl="0" marL="0">
              <a:buNone/>
            </a:pPr>
            <a:endParaRPr dirty="0" sz="2000" lang="en-US" smtClean="0"/>
          </a:p>
          <a:p>
            <a:pPr indent="0" lvl="0" marL="0">
              <a:buNone/>
            </a:pPr>
            <a:r>
              <a:rPr dirty="0" sz="2000" lang="en-US"/>
              <a:t>1</a:t>
            </a:r>
            <a:r>
              <a:rPr dirty="0" sz="2000" lang="en-US" smtClean="0"/>
              <a:t>)Find </a:t>
            </a:r>
            <a:r>
              <a:rPr dirty="0" sz="2000" lang="en-US"/>
              <a:t>the sum of all the multiples of 3 or 5 below </a:t>
            </a:r>
            <a:r>
              <a:rPr dirty="0" sz="2000" lang="en-US" smtClean="0"/>
              <a:t>1000.</a:t>
            </a:r>
          </a:p>
          <a:p>
            <a:pPr indent="0" lvl="0" marL="0">
              <a:buNone/>
            </a:pPr>
            <a:r>
              <a:rPr dirty="0" sz="2000" lang="en-US"/>
              <a:t>2</a:t>
            </a:r>
            <a:r>
              <a:rPr dirty="0" sz="2000" lang="en-US" smtClean="0"/>
              <a:t>) find </a:t>
            </a:r>
            <a:r>
              <a:rPr dirty="0" sz="2000" lang="en-US"/>
              <a:t>all the roots of a quadratic equation </a:t>
            </a:r>
            <a:r>
              <a:rPr dirty="0" sz="2000" lang="en-US" smtClean="0"/>
              <a:t>ax</a:t>
            </a:r>
            <a:r>
              <a:rPr baseline="30000" dirty="0" sz="2000" lang="en-US" smtClean="0"/>
              <a:t>2</a:t>
            </a:r>
            <a:r>
              <a:rPr dirty="0" sz="2000" lang="en-US" smtClean="0"/>
              <a:t>+bx+c=0</a:t>
            </a:r>
          </a:p>
          <a:p>
            <a:pPr indent="0" lvl="0" marL="0">
              <a:buNone/>
            </a:pPr>
            <a:r>
              <a:rPr dirty="0" sz="2000" lang="en-US" smtClean="0"/>
              <a:t>3) find </a:t>
            </a:r>
            <a:r>
              <a:rPr dirty="0" sz="2000" lang="en-US"/>
              <a:t>the largest among three different numbers entered by user</a:t>
            </a:r>
            <a:r>
              <a:rPr dirty="0" sz="2000" lang="en-US" smtClean="0"/>
              <a:t>.</a:t>
            </a:r>
          </a:p>
          <a:p>
            <a:pPr indent="0" lvl="0" marL="0">
              <a:buNone/>
            </a:pPr>
            <a:r>
              <a:rPr dirty="0" sz="2000" lang="en-US"/>
              <a:t>4</a:t>
            </a:r>
            <a:r>
              <a:rPr dirty="0" sz="2000" lang="en-US" smtClean="0"/>
              <a:t>)Determine </a:t>
            </a:r>
            <a:r>
              <a:rPr dirty="0" sz="2000" lang="en-US"/>
              <a:t>and Output Whether Number N is Even or </a:t>
            </a:r>
            <a:r>
              <a:rPr dirty="0" sz="2000" lang="en-US" smtClean="0"/>
              <a:t>Odd</a:t>
            </a:r>
          </a:p>
          <a:p>
            <a:pPr indent="0" lvl="0" marL="0">
              <a:buNone/>
            </a:pPr>
            <a:r>
              <a:rPr dirty="0" sz="2000" lang="en-US"/>
              <a:t>5</a:t>
            </a:r>
            <a:r>
              <a:rPr dirty="0" sz="2000" lang="en-US" smtClean="0"/>
              <a:t>)Calculate the</a:t>
            </a:r>
            <a:r>
              <a:rPr dirty="0" sz="2000" lang="en-US"/>
              <a:t> </a:t>
            </a:r>
            <a:r>
              <a:rPr dirty="0" sz="2000" lang="en-US" smtClean="0"/>
              <a:t>remainder, </a:t>
            </a:r>
            <a:r>
              <a:rPr dirty="0" sz="2000" lang="en-US"/>
              <a:t>and the quotient </a:t>
            </a:r>
            <a:r>
              <a:rPr dirty="0" sz="2000" lang="en-US" smtClean="0"/>
              <a:t>of </a:t>
            </a:r>
            <a:r>
              <a:rPr dirty="0" sz="2000" lang="en-US"/>
              <a:t>two given numbers</a:t>
            </a:r>
            <a:r>
              <a:rPr dirty="0" sz="2000" lang="en-US" smtClean="0"/>
              <a:t>.</a:t>
            </a:r>
          </a:p>
          <a:p>
            <a:pPr indent="0" lvl="0" marL="0">
              <a:buNone/>
            </a:pPr>
            <a:r>
              <a:rPr dirty="0" sz="2000" lang="en-US"/>
              <a:t>6</a:t>
            </a:r>
            <a:r>
              <a:rPr dirty="0" sz="2000" lang="en-US" smtClean="0"/>
              <a:t>) Generate even </a:t>
            </a:r>
            <a:r>
              <a:rPr dirty="0" sz="2000" lang="en-US"/>
              <a:t>numbers between </a:t>
            </a:r>
            <a:r>
              <a:rPr dirty="0" sz="2000" lang="en-US" smtClean="0"/>
              <a:t>100and 200.</a:t>
            </a:r>
            <a:endParaRPr dirty="0" sz="2000" lang="en-US"/>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92" name="Title 1"/>
          <p:cNvSpPr>
            <a:spLocks noGrp="1"/>
          </p:cNvSpPr>
          <p:nvPr>
            <p:ph type="title"/>
          </p:nvPr>
        </p:nvSpPr>
        <p:spPr/>
        <p:txBody>
          <a:bodyPr>
            <a:normAutofit/>
          </a:bodyPr>
          <a:p>
            <a:r>
              <a:rPr b="1" dirty="0" sz="3600" lang="en-US">
                <a:solidFill>
                  <a:schemeClr val="tx1"/>
                </a:solidFill>
              </a:rPr>
              <a:t>Compiling and executing a ‘C’ </a:t>
            </a:r>
            <a:r>
              <a:rPr b="1" dirty="0" sz="3600" lang="en-US" smtClean="0">
                <a:solidFill>
                  <a:schemeClr val="tx1"/>
                </a:solidFill>
              </a:rPr>
              <a:t>code</a:t>
            </a:r>
            <a:endParaRPr b="1" dirty="0" sz="3600" lang="en-US">
              <a:solidFill>
                <a:schemeClr val="tx1"/>
              </a:solidFill>
            </a:endParaRPr>
          </a:p>
        </p:txBody>
      </p:sp>
      <p:sp>
        <p:nvSpPr>
          <p:cNvPr id="1048693" name="Content Placeholder 2"/>
          <p:cNvSpPr>
            <a:spLocks noGrp="1"/>
          </p:cNvSpPr>
          <p:nvPr>
            <p:ph sz="quarter" idx="1"/>
          </p:nvPr>
        </p:nvSpPr>
        <p:spPr>
          <a:xfrm>
            <a:off x="304800" y="1524000"/>
            <a:ext cx="8503920" cy="5026152"/>
          </a:xfrm>
        </p:spPr>
        <p:txBody>
          <a:bodyPr>
            <a:noAutofit/>
          </a:bodyPr>
          <a:p>
            <a:pPr indent="0" marL="0">
              <a:buNone/>
            </a:pPr>
            <a:r>
              <a:rPr dirty="0" sz="2000" lang="en-US" smtClean="0"/>
              <a:t>#</a:t>
            </a:r>
            <a:r>
              <a:rPr dirty="0" sz="2000" lang="en-US"/>
              <a:t>include &lt;</a:t>
            </a:r>
            <a:r>
              <a:rPr dirty="0" sz="2000" lang="en-US" err="1"/>
              <a:t>stdio.h</a:t>
            </a:r>
            <a:r>
              <a:rPr dirty="0" sz="2000" lang="en-US"/>
              <a:t>&gt;</a:t>
            </a:r>
          </a:p>
          <a:p>
            <a:pPr indent="0" marL="0">
              <a:buNone/>
            </a:pPr>
            <a:r>
              <a:rPr dirty="0" sz="2000" lang="en-US"/>
              <a:t>#define </a:t>
            </a:r>
            <a:r>
              <a:rPr dirty="0" sz="2000" lang="en-US" smtClean="0"/>
              <a:t>SOMETHING "Hello </a:t>
            </a:r>
            <a:r>
              <a:rPr dirty="0" sz="2000" lang="en-US"/>
              <a:t>World"</a:t>
            </a:r>
          </a:p>
          <a:p>
            <a:pPr indent="0" marL="0">
              <a:buNone/>
            </a:pPr>
            <a:r>
              <a:rPr dirty="0" sz="2000" lang="en-US" err="1"/>
              <a:t>int</a:t>
            </a:r>
            <a:r>
              <a:rPr dirty="0" sz="2000" lang="en-US"/>
              <a:t> </a:t>
            </a:r>
            <a:r>
              <a:rPr dirty="0" sz="2000" lang="en-US" smtClean="0"/>
              <a:t>main()</a:t>
            </a:r>
            <a:endParaRPr dirty="0" sz="2000" lang="en-US"/>
          </a:p>
          <a:p>
            <a:pPr indent="0" marL="0">
              <a:buNone/>
            </a:pPr>
            <a:r>
              <a:rPr dirty="0" sz="2000" lang="en-US"/>
              <a:t>{</a:t>
            </a:r>
          </a:p>
          <a:p>
            <a:pPr indent="0" marL="0">
              <a:buNone/>
            </a:pPr>
            <a:r>
              <a:rPr dirty="0" sz="2000" lang="en-US"/>
              <a:t>/* Using a macro to print 'Hello World</a:t>
            </a:r>
            <a:r>
              <a:rPr dirty="0" sz="2000" lang="en-US" smtClean="0"/>
              <a:t>'*/</a:t>
            </a:r>
          </a:p>
          <a:p>
            <a:pPr indent="0" marL="0">
              <a:buNone/>
            </a:pPr>
            <a:r>
              <a:rPr dirty="0" sz="2000" lang="en-US" err="1"/>
              <a:t>p</a:t>
            </a:r>
            <a:r>
              <a:rPr dirty="0" sz="2000" lang="en-US" err="1" smtClean="0"/>
              <a:t>rintf</a:t>
            </a:r>
            <a:r>
              <a:rPr dirty="0" sz="2000" lang="en-US" smtClean="0"/>
              <a:t>(“Hi”);</a:t>
            </a:r>
            <a:endParaRPr dirty="0" sz="2000" lang="en-US"/>
          </a:p>
          <a:p>
            <a:pPr indent="0" marL="0">
              <a:buNone/>
            </a:pPr>
            <a:r>
              <a:rPr dirty="0" sz="2000" lang="en-US" err="1" smtClean="0"/>
              <a:t>printf</a:t>
            </a:r>
            <a:r>
              <a:rPr dirty="0" sz="2000" lang="en-US" smtClean="0"/>
              <a:t>(SOMETHING);</a:t>
            </a:r>
            <a:endParaRPr dirty="0" sz="2000" lang="en-US"/>
          </a:p>
          <a:p>
            <a:pPr indent="0" marL="0">
              <a:buNone/>
            </a:pPr>
            <a:r>
              <a:rPr dirty="0" sz="2000" lang="en-US"/>
              <a:t>return 0;</a:t>
            </a:r>
          </a:p>
          <a:p>
            <a:pPr indent="0" marL="0">
              <a:buNone/>
            </a:pPr>
            <a:r>
              <a:rPr dirty="0" sz="2000" lang="en-US" smtClean="0"/>
              <a:t>}</a:t>
            </a:r>
          </a:p>
          <a:p>
            <a:pPr indent="0" marL="0">
              <a:buNone/>
            </a:pPr>
            <a:r>
              <a:rPr b="1" dirty="0" sz="2000" lang="en-US" err="1"/>
              <a:t>gcc</a:t>
            </a:r>
            <a:r>
              <a:rPr b="1" dirty="0" sz="2000" lang="en-US"/>
              <a:t> </a:t>
            </a:r>
            <a:r>
              <a:rPr b="1" dirty="0" sz="2000" lang="en-US" err="1" smtClean="0"/>
              <a:t>Test.c</a:t>
            </a:r>
            <a:r>
              <a:rPr b="1" dirty="0" sz="2000" lang="en-US" smtClean="0"/>
              <a:t> </a:t>
            </a:r>
            <a:r>
              <a:rPr b="1" dirty="0" sz="2000" lang="en-US"/>
              <a:t>-o </a:t>
            </a:r>
            <a:r>
              <a:rPr b="1" dirty="0" sz="2000" lang="en-US" smtClean="0"/>
              <a:t>Test.exe</a:t>
            </a:r>
          </a:p>
          <a:p>
            <a:pPr indent="0" marL="0">
              <a:buNone/>
            </a:pPr>
            <a:r>
              <a:rPr b="1" dirty="0" sz="2000" lang="pt-BR" smtClean="0"/>
              <a:t>gcc </a:t>
            </a:r>
            <a:r>
              <a:rPr b="1" dirty="0" sz="2000" lang="pt-BR"/>
              <a:t>-E -o </a:t>
            </a:r>
            <a:r>
              <a:rPr b="1" dirty="0" sz="2000" lang="pt-BR" smtClean="0"/>
              <a:t>Test.i Test.c  </a:t>
            </a:r>
            <a:endParaRPr b="1" dirty="0" sz="2000" lang="en-US" smtClean="0"/>
          </a:p>
        </p:txBody>
      </p:sp>
      <p:pic>
        <p:nvPicPr>
          <p:cNvPr id="2097161" name="Picture 2"/>
          <p:cNvPicPr>
            <a:picLocks noChangeAspect="1" noChangeArrowheads="1"/>
          </p:cNvPicPr>
          <p:nvPr/>
        </p:nvPicPr>
        <p:blipFill>
          <a:blip xmlns:r="http://schemas.openxmlformats.org/officeDocument/2006/relationships" r:embed="rId1"/>
          <a:srcRect/>
          <a:stretch>
            <a:fillRect/>
          </a:stretch>
        </p:blipFill>
        <p:spPr bwMode="auto">
          <a:xfrm>
            <a:off x="6086211" y="2236851"/>
            <a:ext cx="2514600" cy="3600450"/>
          </a:xfrm>
          <a:prstGeom prst="rect"/>
          <a:noFill/>
          <a:ln>
            <a:noFill/>
          </a:ln>
        </p:spPr>
      </p:pic>
      <p:sp>
        <p:nvSpPr>
          <p:cNvPr id="1048694" name="TextBox 3"/>
          <p:cNvSpPr txBox="1"/>
          <p:nvPr/>
        </p:nvSpPr>
        <p:spPr>
          <a:xfrm>
            <a:off x="5902251" y="1814060"/>
            <a:ext cx="2882520" cy="369332"/>
          </a:xfrm>
          <a:prstGeom prst="rect"/>
          <a:noFill/>
        </p:spPr>
        <p:txBody>
          <a:bodyPr rtlCol="0" wrap="none">
            <a:spAutoFit/>
          </a:bodyPr>
          <a:p>
            <a:r>
              <a:rPr b="1" dirty="0" lang="en-US" smtClean="0">
                <a:solidFill>
                  <a:srgbClr val="FF0000"/>
                </a:solidFill>
              </a:rPr>
              <a:t>Preprocessor directive</a:t>
            </a:r>
            <a:endParaRPr b="1" dirty="0" lang="en-US">
              <a:solidFill>
                <a:srgbClr val="FF0000"/>
              </a:solidFill>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98" name="Title 1"/>
          <p:cNvSpPr>
            <a:spLocks noGrp="1"/>
          </p:cNvSpPr>
          <p:nvPr>
            <p:ph type="title"/>
          </p:nvPr>
        </p:nvSpPr>
        <p:spPr/>
        <p:txBody>
          <a:bodyPr/>
          <a:p>
            <a:r>
              <a:rPr b="1" dirty="0" sz="3200" lang="en-US">
                <a:solidFill>
                  <a:schemeClr val="tx1"/>
                </a:solidFill>
              </a:rPr>
              <a:t>Compiling and executing a ‘C’ code</a:t>
            </a:r>
            <a:endParaRPr dirty="0" lang="en-US">
              <a:solidFill>
                <a:schemeClr val="tx1"/>
              </a:solidFill>
            </a:endParaRPr>
          </a:p>
        </p:txBody>
      </p:sp>
      <p:sp>
        <p:nvSpPr>
          <p:cNvPr id="1048699" name="Content Placeholder 2"/>
          <p:cNvSpPr>
            <a:spLocks noGrp="1"/>
          </p:cNvSpPr>
          <p:nvPr>
            <p:ph sz="quarter" idx="1"/>
          </p:nvPr>
        </p:nvSpPr>
        <p:spPr/>
        <p:txBody>
          <a:bodyPr>
            <a:normAutofit/>
          </a:bodyPr>
          <a:p>
            <a:r>
              <a:rPr dirty="0" sz="2000" lang="en-US"/>
              <a:t>There are four main stages through which a source code passes in order to finally become an executable.</a:t>
            </a:r>
            <a:br>
              <a:rPr dirty="0" sz="2000" lang="en-US"/>
            </a:br>
            <a:r>
              <a:rPr dirty="0" sz="2000" lang="en-US"/>
              <a:t/>
            </a:r>
            <a:br>
              <a:rPr dirty="0" sz="2000" lang="en-US"/>
            </a:br>
            <a:r>
              <a:rPr dirty="0" sz="2000" lang="en-US"/>
              <a:t>The four stages for a C program to become an executable are the following:</a:t>
            </a:r>
          </a:p>
          <a:p>
            <a:r>
              <a:rPr dirty="0" sz="2000" lang="en-US"/>
              <a:t>Pre-processing</a:t>
            </a:r>
          </a:p>
          <a:p>
            <a:r>
              <a:rPr dirty="0" sz="2000" lang="en-US"/>
              <a:t>Compilation</a:t>
            </a:r>
          </a:p>
          <a:p>
            <a:r>
              <a:rPr dirty="0" sz="2000" lang="en-US"/>
              <a:t>Assembly</a:t>
            </a:r>
          </a:p>
          <a:p>
            <a:r>
              <a:rPr dirty="0" sz="2000" lang="en-US" smtClean="0"/>
              <a:t>Linking</a:t>
            </a:r>
          </a:p>
          <a:p>
            <a:endParaRPr dirty="0" sz="200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16" name="Title 1"/>
          <p:cNvSpPr>
            <a:spLocks noGrp="1"/>
          </p:cNvSpPr>
          <p:nvPr>
            <p:ph type="title"/>
          </p:nvPr>
        </p:nvSpPr>
        <p:spPr/>
        <p:txBody>
          <a:bodyPr/>
          <a:p>
            <a:r>
              <a:rPr b="1" dirty="0" lang="en-US">
                <a:solidFill>
                  <a:schemeClr val="tx1"/>
                </a:solidFill>
              </a:rPr>
              <a:t>History of C Standards</a:t>
            </a:r>
            <a:endParaRPr dirty="0" lang="en-US"/>
          </a:p>
        </p:txBody>
      </p:sp>
      <p:sp>
        <p:nvSpPr>
          <p:cNvPr id="1048617" name="Content Placeholder 2"/>
          <p:cNvSpPr>
            <a:spLocks noGrp="1"/>
          </p:cNvSpPr>
          <p:nvPr>
            <p:ph sz="quarter" idx="1"/>
          </p:nvPr>
        </p:nvSpPr>
        <p:spPr/>
        <p:txBody>
          <a:bodyPr>
            <a:normAutofit/>
          </a:bodyPr>
          <a:p>
            <a:r>
              <a:rPr dirty="0" sz="2000" lang="en-US"/>
              <a:t>In 1990, the ANSI C standard (with formatting changes) was adopted by the International Organization for Standardization (ISO) as ISO/IEC 9899:1990, which is sometimes called C90. Therefore, the terms "C89" and "C90" refer to the same programming language</a:t>
            </a:r>
            <a:r>
              <a:rPr dirty="0" sz="2000" lang="en-US" smtClean="0"/>
              <a:t>.</a:t>
            </a:r>
          </a:p>
          <a:p>
            <a:pPr indent="0" marL="0">
              <a:buNone/>
            </a:pPr>
            <a:r>
              <a:rPr b="1" dirty="0" sz="2000" lang="en-US" smtClean="0"/>
              <a:t>3) C99</a:t>
            </a:r>
          </a:p>
          <a:p>
            <a:r>
              <a:rPr dirty="0" sz="2000" lang="en-US"/>
              <a:t>The C standard was further revised in the late 1990s, leading to the publication of ISO/IEC 9899:1999 in 1999, which is commonly referred to as </a:t>
            </a:r>
            <a:r>
              <a:rPr dirty="0" sz="2000" lang="en-US" smtClean="0"/>
              <a:t>C99</a:t>
            </a:r>
          </a:p>
          <a:p>
            <a:pPr indent="0" marL="0">
              <a:buNone/>
            </a:pPr>
            <a:r>
              <a:rPr b="1" dirty="0" sz="2000" lang="en-US" smtClean="0"/>
              <a:t>4) </a:t>
            </a:r>
            <a:r>
              <a:rPr b="1" dirty="0" sz="2000" lang="en-US"/>
              <a:t>C11</a:t>
            </a:r>
          </a:p>
          <a:p>
            <a:r>
              <a:rPr dirty="0" sz="2000" lang="en-US"/>
              <a:t>The latest C standard is ISO/IEC 9899:2011, also known as C11 as the final draft was published in 2011</a:t>
            </a:r>
            <a:r>
              <a:rPr sz="2000" lang="en-US"/>
              <a:t>. </a:t>
            </a:r>
            <a:r>
              <a:rPr sz="2000" lang="en-US" smtClean="0"/>
              <a:t> </a:t>
            </a:r>
            <a:endParaRPr dirty="0" sz="2000" lang="en-US">
              <a:solidFill>
                <a:srgbClr val="0070C0"/>
              </a:solidFill>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703" name="Title 1"/>
          <p:cNvSpPr>
            <a:spLocks noGrp="1"/>
          </p:cNvSpPr>
          <p:nvPr>
            <p:ph type="title"/>
          </p:nvPr>
        </p:nvSpPr>
        <p:spPr/>
        <p:txBody>
          <a:bodyPr/>
          <a:p>
            <a:r>
              <a:rPr b="1" dirty="0" sz="3200" lang="en-US">
                <a:solidFill>
                  <a:schemeClr val="tx1"/>
                </a:solidFill>
              </a:rPr>
              <a:t>Compiling and executing a ‘C’ code</a:t>
            </a:r>
            <a:endParaRPr dirty="0" lang="en-US">
              <a:solidFill>
                <a:schemeClr val="tx1"/>
              </a:solidFill>
            </a:endParaRPr>
          </a:p>
        </p:txBody>
      </p:sp>
      <p:sp>
        <p:nvSpPr>
          <p:cNvPr id="1048704" name="Content Placeholder 2"/>
          <p:cNvSpPr>
            <a:spLocks noGrp="1"/>
          </p:cNvSpPr>
          <p:nvPr>
            <p:ph sz="quarter" idx="1"/>
          </p:nvPr>
        </p:nvSpPr>
        <p:spPr/>
        <p:txBody>
          <a:bodyPr>
            <a:normAutofit/>
          </a:bodyPr>
          <a:p>
            <a:pPr indent="0" marL="0">
              <a:buNone/>
            </a:pPr>
            <a:r>
              <a:rPr dirty="0" sz="2000" lang="en-US" smtClean="0"/>
              <a:t>1) </a:t>
            </a:r>
            <a:r>
              <a:rPr b="1" dirty="0" sz="2000" lang="en-US" smtClean="0"/>
              <a:t>Preprocessing</a:t>
            </a:r>
            <a:r>
              <a:rPr dirty="0" sz="2000" lang="en-US" smtClean="0"/>
              <a:t>: This </a:t>
            </a:r>
            <a:r>
              <a:rPr dirty="0" sz="2000" lang="en-US"/>
              <a:t>is the very first stage through which a source code passes. In this stage the following tasks are done:</a:t>
            </a:r>
          </a:p>
          <a:p>
            <a:pPr lvl="1"/>
            <a:r>
              <a:rPr dirty="0" sz="2000" lang="en-US">
                <a:solidFill>
                  <a:schemeClr val="tx1"/>
                </a:solidFill>
              </a:rPr>
              <a:t>Expansion of the included </a:t>
            </a:r>
            <a:r>
              <a:rPr dirty="0" sz="2000" lang="en-US" smtClean="0">
                <a:solidFill>
                  <a:schemeClr val="tx1"/>
                </a:solidFill>
              </a:rPr>
              <a:t>files</a:t>
            </a:r>
          </a:p>
          <a:p>
            <a:pPr lvl="1"/>
            <a:r>
              <a:rPr dirty="0" sz="2000" lang="en-US" smtClean="0">
                <a:solidFill>
                  <a:schemeClr val="tx1"/>
                </a:solidFill>
              </a:rPr>
              <a:t>Macro </a:t>
            </a:r>
            <a:r>
              <a:rPr dirty="0" sz="2000" lang="en-US">
                <a:solidFill>
                  <a:schemeClr val="tx1"/>
                </a:solidFill>
              </a:rPr>
              <a:t>substitution</a:t>
            </a:r>
          </a:p>
          <a:p>
            <a:pPr lvl="1"/>
            <a:r>
              <a:rPr dirty="0" sz="2000" lang="en-US">
                <a:solidFill>
                  <a:schemeClr val="tx1"/>
                </a:solidFill>
              </a:rPr>
              <a:t>Comments are stripped off</a:t>
            </a:r>
          </a:p>
          <a:p>
            <a:r>
              <a:rPr dirty="0" sz="2000" lang="en-US" smtClean="0"/>
              <a:t>The </a:t>
            </a:r>
            <a:r>
              <a:rPr dirty="0" sz="2000" lang="en-US"/>
              <a:t>first observation is that the argument to </a:t>
            </a:r>
            <a:r>
              <a:rPr dirty="0" sz="2000" lang="en-US" err="1"/>
              <a:t>printf</a:t>
            </a:r>
            <a:r>
              <a:rPr dirty="0" sz="2000" lang="en-US"/>
              <a:t>() now contains directly the string “Hello World” rather than the macro. </a:t>
            </a:r>
          </a:p>
          <a:p>
            <a:r>
              <a:rPr dirty="0" sz="2000" lang="en-US"/>
              <a:t>The second observation is that the comment that we wrote in our original code is not there. </a:t>
            </a:r>
          </a:p>
          <a:p>
            <a:r>
              <a:rPr dirty="0" sz="2000" lang="en-US"/>
              <a:t>The </a:t>
            </a:r>
            <a:r>
              <a:rPr dirty="0" sz="2000" lang="en-US" smtClean="0"/>
              <a:t>third observation </a:t>
            </a:r>
            <a:r>
              <a:rPr dirty="0" sz="2000" lang="en-US"/>
              <a:t>is that the comment that we wrote in our original code is not there. This proves that all the comments are stripped off</a:t>
            </a:r>
            <a:r>
              <a:rPr dirty="0" sz="2000" lang="en-US" smtClean="0"/>
              <a:t>.</a:t>
            </a:r>
          </a:p>
          <a:p>
            <a:pPr indent="0" marL="0">
              <a:buNone/>
            </a:pPr>
            <a:r>
              <a:rPr dirty="0" sz="2000" lang="en-US"/>
              <a:t> </a:t>
            </a:r>
            <a:r>
              <a:rPr dirty="0" sz="2000" lang="en-US" smtClean="0"/>
              <a:t>      </a:t>
            </a:r>
            <a:r>
              <a:rPr b="1" dirty="0" sz="2000" lang="en-US" err="1" smtClean="0"/>
              <a:t>gcc</a:t>
            </a:r>
            <a:r>
              <a:rPr b="1" dirty="0" sz="2000" lang="en-US" smtClean="0"/>
              <a:t> </a:t>
            </a:r>
            <a:r>
              <a:rPr b="1" dirty="0" sz="2000" lang="en-US"/>
              <a:t>-E </a:t>
            </a:r>
            <a:r>
              <a:rPr b="1" dirty="0" sz="2000" lang="en-US" err="1"/>
              <a:t>Test.c</a:t>
            </a:r>
            <a:r>
              <a:rPr b="1" dirty="0" sz="2000" lang="en-US"/>
              <a:t> -o </a:t>
            </a:r>
            <a:r>
              <a:rPr b="1" dirty="0" sz="2000" lang="en-US" err="1" smtClean="0"/>
              <a:t>Test.i</a:t>
            </a:r>
            <a:r>
              <a:rPr b="1" dirty="0" sz="2000" lang="en-US" smtClean="0"/>
              <a:t>  </a:t>
            </a:r>
          </a:p>
          <a:p>
            <a:pPr indent="0" marL="0">
              <a:buNone/>
            </a:pPr>
            <a:r>
              <a:rPr b="1" dirty="0" sz="2000" lang="en-US" smtClean="0"/>
              <a:t>      </a:t>
            </a:r>
            <a:endParaRPr dirty="0" sz="2000"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708" name="Title 1"/>
          <p:cNvSpPr>
            <a:spLocks noGrp="1"/>
          </p:cNvSpPr>
          <p:nvPr>
            <p:ph type="title"/>
          </p:nvPr>
        </p:nvSpPr>
        <p:spPr/>
        <p:txBody>
          <a:bodyPr/>
          <a:p>
            <a:r>
              <a:rPr b="1" dirty="0" sz="3600" lang="en-US">
                <a:solidFill>
                  <a:schemeClr val="tx1"/>
                </a:solidFill>
              </a:rPr>
              <a:t>Compiling and executing a ‘C’ code</a:t>
            </a:r>
            <a:endParaRPr dirty="0" lang="en-US">
              <a:solidFill>
                <a:schemeClr val="tx1"/>
              </a:solidFill>
            </a:endParaRPr>
          </a:p>
        </p:txBody>
      </p:sp>
      <p:sp>
        <p:nvSpPr>
          <p:cNvPr id="1048709" name="Content Placeholder 2"/>
          <p:cNvSpPr>
            <a:spLocks noGrp="1"/>
          </p:cNvSpPr>
          <p:nvPr>
            <p:ph sz="quarter" idx="1"/>
          </p:nvPr>
        </p:nvSpPr>
        <p:spPr/>
        <p:txBody>
          <a:bodyPr>
            <a:normAutofit fontScale="95000" lnSpcReduction="10000"/>
          </a:bodyPr>
          <a:p>
            <a:pPr indent="0" marL="0">
              <a:buNone/>
            </a:pPr>
            <a:r>
              <a:rPr dirty="0" sz="2000" lang="en-US" smtClean="0"/>
              <a:t>2) </a:t>
            </a:r>
            <a:r>
              <a:rPr b="1" dirty="0" sz="2000" lang="en-US" err="1" smtClean="0"/>
              <a:t>Compilation:</a:t>
            </a:r>
            <a:r>
              <a:rPr dirty="0" sz="2000" lang="en-US" err="1"/>
              <a:t>In</a:t>
            </a:r>
            <a:r>
              <a:rPr dirty="0" sz="2000" lang="en-US"/>
              <a:t> this phase compilation proper takes place. The compiler (</a:t>
            </a:r>
            <a:r>
              <a:rPr dirty="0" sz="2000" i="1" lang="en-US"/>
              <a:t>ccl</a:t>
            </a:r>
            <a:r>
              <a:rPr dirty="0" sz="2000" lang="en-US"/>
              <a:t>) translates </a:t>
            </a:r>
            <a:r>
              <a:rPr dirty="0" sz="2000" lang="en-US" err="1" smtClean="0"/>
              <a:t>Test.i</a:t>
            </a:r>
            <a:r>
              <a:rPr dirty="0" sz="2000" lang="en-US"/>
              <a:t> into </a:t>
            </a:r>
            <a:r>
              <a:rPr dirty="0" sz="2000" lang="en-US" err="1" smtClean="0"/>
              <a:t>Test.s</a:t>
            </a:r>
            <a:r>
              <a:rPr dirty="0" sz="2000" lang="en-US"/>
              <a:t>. File </a:t>
            </a:r>
            <a:r>
              <a:rPr dirty="0" sz="2000" lang="en-US" err="1" smtClean="0"/>
              <a:t>Test.s</a:t>
            </a:r>
            <a:r>
              <a:rPr dirty="0" sz="2000" lang="en-US"/>
              <a:t> contains assembly code. You can explicitly tell </a:t>
            </a:r>
            <a:r>
              <a:rPr dirty="0" sz="2000" i="1" lang="en-US" err="1"/>
              <a:t>gcc</a:t>
            </a:r>
            <a:r>
              <a:rPr dirty="0" sz="2000" lang="en-US"/>
              <a:t> to translate </a:t>
            </a:r>
            <a:r>
              <a:rPr dirty="0" sz="2000" lang="en-US" err="1" smtClean="0"/>
              <a:t>Test.i</a:t>
            </a:r>
            <a:r>
              <a:rPr dirty="0" sz="2000" lang="en-US"/>
              <a:t> to </a:t>
            </a:r>
            <a:r>
              <a:rPr dirty="0" sz="2000" lang="en-US" err="1" smtClean="0"/>
              <a:t>Test.s</a:t>
            </a:r>
            <a:r>
              <a:rPr dirty="0" sz="2000" lang="en-US"/>
              <a:t> by executing the following command.</a:t>
            </a:r>
          </a:p>
          <a:p>
            <a:pPr indent="0" marL="0">
              <a:buNone/>
            </a:pPr>
            <a:r>
              <a:rPr dirty="0" sz="2000" lang="en-US" smtClean="0"/>
              <a:t>	</a:t>
            </a:r>
            <a:r>
              <a:rPr b="1" dirty="0" sz="2000" lang="en-US" err="1" smtClean="0"/>
              <a:t>gcc</a:t>
            </a:r>
            <a:r>
              <a:rPr b="1" dirty="0" sz="2000" lang="en-US" smtClean="0"/>
              <a:t> </a:t>
            </a:r>
            <a:r>
              <a:rPr b="1" dirty="0" sz="2000" lang="en-US"/>
              <a:t>-S </a:t>
            </a:r>
            <a:r>
              <a:rPr b="1" dirty="0" sz="2000" lang="en-US" err="1" smtClean="0"/>
              <a:t>Test.i</a:t>
            </a:r>
            <a:endParaRPr b="1" dirty="0" sz="2000" lang="en-US"/>
          </a:p>
          <a:p>
            <a:r>
              <a:rPr dirty="0" sz="2000" lang="en-US"/>
              <a:t>The command line option -S tells the compiler to convert the preprocessed code to assembly language without creating an object file. After having created </a:t>
            </a:r>
            <a:r>
              <a:rPr dirty="0" sz="2000" lang="en-US" err="1" smtClean="0"/>
              <a:t>Test.s</a:t>
            </a:r>
            <a:r>
              <a:rPr dirty="0" sz="2000" lang="en-US" smtClean="0"/>
              <a:t> we </a:t>
            </a:r>
            <a:r>
              <a:rPr dirty="0" sz="2000" lang="en-US"/>
              <a:t>can see the content of this file. While looking at assembly code </a:t>
            </a:r>
            <a:r>
              <a:rPr dirty="0" sz="2000" lang="en-US" smtClean="0"/>
              <a:t>we may </a:t>
            </a:r>
            <a:r>
              <a:rPr dirty="0" sz="2000" lang="en-US"/>
              <a:t>note that the assembly code contains a call to the external function </a:t>
            </a:r>
            <a:r>
              <a:rPr dirty="0" sz="2000" lang="en-US" err="1"/>
              <a:t>printf</a:t>
            </a:r>
            <a:r>
              <a:rPr dirty="0" sz="2000" lang="en-US" smtClean="0"/>
              <a:t>.</a:t>
            </a:r>
          </a:p>
          <a:p>
            <a:pPr indent="0" marL="0">
              <a:buNone/>
            </a:pPr>
            <a:r>
              <a:rPr b="1" dirty="0" sz="2000" lang="en-US" smtClean="0"/>
              <a:t>3) Assembly:</a:t>
            </a:r>
            <a:r>
              <a:rPr b="1" dirty="0" sz="2000" lang="en-US"/>
              <a:t> </a:t>
            </a:r>
            <a:r>
              <a:rPr dirty="0" sz="2000" lang="en-US" smtClean="0"/>
              <a:t>Here</a:t>
            </a:r>
            <a:r>
              <a:rPr dirty="0" sz="2000" lang="en-US"/>
              <a:t>, the assembler (</a:t>
            </a:r>
            <a:r>
              <a:rPr dirty="0" sz="2000" i="1" lang="en-US"/>
              <a:t>as</a:t>
            </a:r>
            <a:r>
              <a:rPr dirty="0" sz="2000" lang="en-US"/>
              <a:t>) translates </a:t>
            </a:r>
            <a:r>
              <a:rPr dirty="0" sz="2000" lang="en-US" err="1" smtClean="0"/>
              <a:t>Test.s</a:t>
            </a:r>
            <a:r>
              <a:rPr dirty="0" sz="2000" lang="en-US"/>
              <a:t> into machine language instructions, and generates an object file </a:t>
            </a:r>
            <a:r>
              <a:rPr dirty="0" sz="2000" lang="en-US" err="1" smtClean="0"/>
              <a:t>Test.o</a:t>
            </a:r>
            <a:r>
              <a:rPr dirty="0" sz="2000" lang="en-US"/>
              <a:t>. You can invoke the assembler at your own by executing the following command.</a:t>
            </a:r>
          </a:p>
          <a:p>
            <a:pPr indent="0" marL="0">
              <a:buNone/>
            </a:pPr>
            <a:r>
              <a:rPr dirty="0" sz="2000" lang="en-US" smtClean="0"/>
              <a:t>	</a:t>
            </a:r>
            <a:r>
              <a:rPr b="1" dirty="0" sz="2000" lang="en-US" err="1"/>
              <a:t>g</a:t>
            </a:r>
            <a:r>
              <a:rPr b="1" dirty="0" sz="2000" lang="en-US" err="1" smtClean="0"/>
              <a:t>cc</a:t>
            </a:r>
            <a:r>
              <a:rPr b="1" dirty="0" sz="2000" lang="en-US" smtClean="0"/>
              <a:t> </a:t>
            </a:r>
            <a:r>
              <a:rPr b="1" dirty="0" sz="2000" lang="en-US" err="1" smtClean="0"/>
              <a:t>Test.s</a:t>
            </a:r>
            <a:r>
              <a:rPr b="1" dirty="0" sz="2000" lang="en-US" smtClean="0"/>
              <a:t> </a:t>
            </a:r>
            <a:r>
              <a:rPr b="1" dirty="0" sz="2000" lang="en-US"/>
              <a:t>-o </a:t>
            </a:r>
            <a:r>
              <a:rPr b="1" dirty="0" sz="2000" lang="en-US" err="1" smtClean="0"/>
              <a:t>Test.o</a:t>
            </a:r>
            <a:endParaRPr b="1" dirty="0" sz="2000" lang="en-US"/>
          </a:p>
          <a:p>
            <a:endParaRPr dirty="0" sz="2000" lang="en-US"/>
          </a:p>
          <a:p>
            <a:endParaRPr dirty="0" sz="2000"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713" name="Title 1"/>
          <p:cNvSpPr>
            <a:spLocks noGrp="1"/>
          </p:cNvSpPr>
          <p:nvPr>
            <p:ph type="title"/>
          </p:nvPr>
        </p:nvSpPr>
        <p:spPr/>
        <p:txBody>
          <a:bodyPr/>
          <a:p>
            <a:r>
              <a:rPr b="1" dirty="0" sz="3200" lang="en-US">
                <a:solidFill>
                  <a:schemeClr val="tx1"/>
                </a:solidFill>
              </a:rPr>
              <a:t>Compiling and executing a ‘C’ code</a:t>
            </a:r>
            <a:endParaRPr dirty="0" lang="en-US">
              <a:solidFill>
                <a:schemeClr val="tx1"/>
              </a:solidFill>
            </a:endParaRPr>
          </a:p>
        </p:txBody>
      </p:sp>
      <p:sp>
        <p:nvSpPr>
          <p:cNvPr id="1048714" name="Content Placeholder 2"/>
          <p:cNvSpPr>
            <a:spLocks noGrp="1"/>
          </p:cNvSpPr>
          <p:nvPr>
            <p:ph sz="quarter" idx="1"/>
          </p:nvPr>
        </p:nvSpPr>
        <p:spPr/>
        <p:txBody>
          <a:bodyPr>
            <a:normAutofit/>
          </a:bodyPr>
          <a:p>
            <a:r>
              <a:rPr dirty="0" sz="2000" lang="en-US"/>
              <a:t>The above command will generate </a:t>
            </a:r>
            <a:r>
              <a:rPr dirty="0" sz="2000" lang="en-US" err="1" smtClean="0"/>
              <a:t>Test.o</a:t>
            </a:r>
            <a:r>
              <a:rPr dirty="0" sz="2000" lang="en-US"/>
              <a:t> as it is specified with -o option. And, the resulting file contains the machine instructions for the classic "Hello World!" program, with an undefined reference to </a:t>
            </a:r>
            <a:r>
              <a:rPr dirty="0" sz="2000" lang="en-US" err="1"/>
              <a:t>printf</a:t>
            </a:r>
            <a:r>
              <a:rPr dirty="0" sz="2000" lang="en-US"/>
              <a:t>.</a:t>
            </a:r>
          </a:p>
          <a:p>
            <a:pPr indent="0" marL="0">
              <a:buNone/>
            </a:pPr>
            <a:r>
              <a:rPr b="1" dirty="0" sz="2000" lang="en-US" smtClean="0"/>
              <a:t>4) Linking: </a:t>
            </a:r>
            <a:r>
              <a:rPr dirty="0" sz="2000" lang="en-US" smtClean="0"/>
              <a:t>This </a:t>
            </a:r>
            <a:r>
              <a:rPr dirty="0" sz="2000" lang="en-US"/>
              <a:t>is the final stage in compilation of "Hello World!" program. This phase links object files to produce final executable file. An executable file requires many external resources (system functions, C run-time libraries etc.). Regarding our "Hello World!" program you have noticed that it calls the </a:t>
            </a:r>
            <a:r>
              <a:rPr dirty="0" sz="2000" lang="en-US" err="1"/>
              <a:t>printf</a:t>
            </a:r>
            <a:r>
              <a:rPr dirty="0" sz="2000" lang="en-US"/>
              <a:t> function to print the 'Hello World!' message on console. This function is contained in a separate pre compiled object file </a:t>
            </a:r>
            <a:r>
              <a:rPr dirty="0" sz="2000" lang="en-US" err="1"/>
              <a:t>printf.o</a:t>
            </a:r>
            <a:r>
              <a:rPr dirty="0" sz="2000" lang="en-US"/>
              <a:t>, which must somehow be merged with our </a:t>
            </a:r>
            <a:r>
              <a:rPr dirty="0" sz="2000" lang="en-US" err="1"/>
              <a:t>helloworld.o</a:t>
            </a:r>
            <a:r>
              <a:rPr dirty="0" sz="2000" lang="en-US"/>
              <a:t> file. The linker (</a:t>
            </a:r>
            <a:r>
              <a:rPr dirty="0" sz="2000" i="1" lang="en-US" err="1"/>
              <a:t>ld</a:t>
            </a:r>
            <a:r>
              <a:rPr dirty="0" sz="2000" lang="en-US"/>
              <a:t>) performs this task for you. Eventually, the resulting file </a:t>
            </a:r>
            <a:r>
              <a:rPr dirty="0" sz="2000" lang="en-US" err="1"/>
              <a:t>helloworld</a:t>
            </a:r>
            <a:r>
              <a:rPr dirty="0" sz="2000" lang="en-US"/>
              <a:t> is produced, which is an executable. This is now ready to be loaded into memory and executed by the system.</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718" name="Title 1"/>
          <p:cNvSpPr>
            <a:spLocks noGrp="1"/>
          </p:cNvSpPr>
          <p:nvPr>
            <p:ph type="title"/>
          </p:nvPr>
        </p:nvSpPr>
        <p:spPr/>
        <p:txBody>
          <a:bodyPr>
            <a:normAutofit/>
          </a:bodyPr>
          <a:p>
            <a:r>
              <a:rPr dirty="0" sz="3600" lang="en-US">
                <a:solidFill>
                  <a:schemeClr val="tx1"/>
                </a:solidFill>
              </a:rPr>
              <a:t>Sample Code of C “Hello World” </a:t>
            </a:r>
            <a:r>
              <a:rPr dirty="0" sz="3600" lang="en-US" smtClean="0">
                <a:solidFill>
                  <a:schemeClr val="tx1"/>
                </a:solidFill>
              </a:rPr>
              <a:t>Program</a:t>
            </a:r>
            <a:endParaRPr dirty="0" lang="en-US">
              <a:solidFill>
                <a:schemeClr val="tx1"/>
              </a:solidFill>
            </a:endParaRPr>
          </a:p>
        </p:txBody>
      </p:sp>
      <p:pic>
        <p:nvPicPr>
          <p:cNvPr id="2097162" name="Picture 3"/>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533400" y="1600200"/>
            <a:ext cx="8229600" cy="4876799"/>
          </a:xfrm>
          <a:prstGeom prst="rect"/>
          <a:noFill/>
          <a:ln>
            <a:noFill/>
          </a:ln>
        </p:spPr>
      </p:pic>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722" name="Title 1"/>
          <p:cNvSpPr>
            <a:spLocks noGrp="1"/>
          </p:cNvSpPr>
          <p:nvPr>
            <p:ph type="title"/>
          </p:nvPr>
        </p:nvSpPr>
        <p:spPr/>
        <p:txBody>
          <a:bodyPr/>
          <a:p>
            <a:r>
              <a:rPr b="1" dirty="0" sz="3600" lang="en-US">
                <a:solidFill>
                  <a:schemeClr val="tx1"/>
                </a:solidFill>
              </a:rPr>
              <a:t>Structure of </a:t>
            </a:r>
            <a:r>
              <a:rPr b="1" dirty="0" sz="3600" lang="en-US" smtClean="0">
                <a:solidFill>
                  <a:schemeClr val="tx1"/>
                </a:solidFill>
              </a:rPr>
              <a:t>a C </a:t>
            </a:r>
            <a:r>
              <a:rPr b="1" dirty="0" sz="3600" lang="en-US">
                <a:solidFill>
                  <a:schemeClr val="tx1"/>
                </a:solidFill>
              </a:rPr>
              <a:t>program</a:t>
            </a:r>
            <a:endParaRPr b="1" dirty="0" lang="en-US"/>
          </a:p>
        </p:txBody>
      </p:sp>
      <p:sp>
        <p:nvSpPr>
          <p:cNvPr id="1048723" name="Content Placeholder 2"/>
          <p:cNvSpPr>
            <a:spLocks noGrp="1"/>
          </p:cNvSpPr>
          <p:nvPr>
            <p:ph sz="quarter" idx="1"/>
          </p:nvPr>
        </p:nvSpPr>
        <p:spPr/>
        <p:txBody>
          <a:bodyPr>
            <a:noAutofit/>
          </a:bodyPr>
          <a:p>
            <a:r>
              <a:rPr b="1" dirty="0" sz="2000" lang="en-US"/>
              <a:t>Documentations (Documentation </a:t>
            </a:r>
            <a:r>
              <a:rPr b="1" dirty="0" sz="2000" lang="en-US" smtClean="0"/>
              <a:t>Section): </a:t>
            </a:r>
            <a:r>
              <a:rPr dirty="0" sz="2000" lang="en-US" smtClean="0"/>
              <a:t>The </a:t>
            </a:r>
            <a:r>
              <a:rPr dirty="0" sz="2000" lang="en-US"/>
              <a:t>Documentation section usually contains the collection of comment lines giving the name of the program, author’s or programmer’s name and few other details.</a:t>
            </a:r>
          </a:p>
          <a:p>
            <a:r>
              <a:rPr b="1" dirty="0" sz="2000" lang="en-US"/>
              <a:t>Preprocessor Statements (Link Section</a:t>
            </a:r>
            <a:r>
              <a:rPr b="1" dirty="0" sz="2000" lang="en-US" smtClean="0"/>
              <a:t>): </a:t>
            </a:r>
            <a:r>
              <a:rPr dirty="0" sz="2000" lang="en-US" smtClean="0"/>
              <a:t>It links predefined functions in library files into your program</a:t>
            </a:r>
            <a:endParaRPr dirty="0" sz="2000" lang="en-US"/>
          </a:p>
          <a:p>
            <a:r>
              <a:rPr b="1" dirty="0" sz="2000" lang="en-US"/>
              <a:t>Global Declarations </a:t>
            </a:r>
            <a:r>
              <a:rPr dirty="0" sz="2000" lang="en-US" smtClean="0"/>
              <a:t>:</a:t>
            </a:r>
            <a:r>
              <a:rPr dirty="0" sz="2000" lang="en-US"/>
              <a:t> used to define those variables that are used globally within the entire program and is used in more than one function</a:t>
            </a:r>
          </a:p>
          <a:p>
            <a:r>
              <a:rPr b="1" dirty="0" sz="2000" lang="en-US" smtClean="0"/>
              <a:t>The </a:t>
            </a:r>
            <a:r>
              <a:rPr b="1" dirty="0" sz="2000" lang="en-US"/>
              <a:t>main() function</a:t>
            </a:r>
          </a:p>
          <a:p>
            <a:pPr lvl="1"/>
            <a:r>
              <a:rPr dirty="0" sz="2000" lang="en-US">
                <a:solidFill>
                  <a:schemeClr val="tx1"/>
                </a:solidFill>
              </a:rPr>
              <a:t>Local Declarations</a:t>
            </a:r>
          </a:p>
          <a:p>
            <a:pPr lvl="1"/>
            <a:r>
              <a:rPr dirty="0" sz="2000" lang="en-US">
                <a:solidFill>
                  <a:schemeClr val="tx1"/>
                </a:solidFill>
              </a:rPr>
              <a:t>Program Statements &amp; Expressions</a:t>
            </a:r>
          </a:p>
          <a:p>
            <a:r>
              <a:rPr b="1" dirty="0" sz="2000" lang="en-US"/>
              <a:t>User Defined Functions</a:t>
            </a:r>
          </a:p>
          <a:p>
            <a:pPr indent="0" marL="0">
              <a:buNone/>
            </a:pPr>
            <a:r>
              <a:rPr dirty="0" sz="2000" lang="en-US" u="sng"/>
              <a:t/>
            </a:r>
            <a:br>
              <a:rPr dirty="0" sz="2000" lang="en-US" u="sng"/>
            </a:br>
            <a:endParaRPr dirty="0" sz="2000"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24" name="Title 1"/>
          <p:cNvSpPr>
            <a:spLocks noGrp="1"/>
          </p:cNvSpPr>
          <p:nvPr>
            <p:ph type="title"/>
          </p:nvPr>
        </p:nvSpPr>
        <p:spPr/>
        <p:txBody>
          <a:bodyPr/>
          <a:p>
            <a:r>
              <a:rPr b="1" dirty="0" sz="3200" lang="en-US">
                <a:solidFill>
                  <a:schemeClr val="tx1"/>
                </a:solidFill>
              </a:rPr>
              <a:t>Structure of </a:t>
            </a:r>
            <a:r>
              <a:rPr b="1" dirty="0" sz="3200" lang="en-US" smtClean="0">
                <a:solidFill>
                  <a:schemeClr val="tx1"/>
                </a:solidFill>
              </a:rPr>
              <a:t>a C </a:t>
            </a:r>
            <a:r>
              <a:rPr b="1" dirty="0" sz="3200" lang="en-US">
                <a:solidFill>
                  <a:schemeClr val="tx1"/>
                </a:solidFill>
              </a:rPr>
              <a:t>program</a:t>
            </a:r>
            <a:endParaRPr dirty="0" lang="en-US"/>
          </a:p>
        </p:txBody>
      </p:sp>
      <p:graphicFrame>
        <p:nvGraphicFramePr>
          <p:cNvPr id="4194306" name="Content Placeholder 3"/>
          <p:cNvGraphicFramePr>
            <a:graphicFrameLocks noGrp="1"/>
          </p:cNvGraphicFramePr>
          <p:nvPr>
            <p:ph sz="quarter" idx="1"/>
          </p:nvPr>
        </p:nvGraphicFramePr>
        <p:xfrm>
          <a:off x="533400" y="1527175"/>
          <a:ext cx="8077200" cy="4241504"/>
        </p:xfrm>
        <a:graphic>
          <a:graphicData uri="http://schemas.openxmlformats.org/drawingml/2006/table">
            <a:tbl>
              <a:tblPr/>
              <a:tblGrid>
                <a:gridCol w="1981200"/>
                <a:gridCol w="6096000"/>
              </a:tblGrid>
              <a:tr h="1139825">
                <a:tc>
                  <a:txBody>
                    <a:bodyPr/>
                    <a:p>
                      <a:pPr fontAlgn="t"/>
                      <a:r>
                        <a:rPr dirty="0" sz="1800" lang="en-US">
                          <a:solidFill>
                            <a:srgbClr val="111111"/>
                          </a:solidFill>
                          <a:effectLst/>
                        </a:rPr>
                        <a:t>* Comments */</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p>
                      <a:pPr fontAlgn="t"/>
                      <a:r>
                        <a:rPr dirty="0" sz="1800" lang="en-US" smtClean="0">
                          <a:solidFill>
                            <a:srgbClr val="111111"/>
                          </a:solidFill>
                          <a:effectLst/>
                        </a:rPr>
                        <a:t>This </a:t>
                      </a:r>
                      <a:r>
                        <a:rPr dirty="0" sz="1800" lang="en-US">
                          <a:solidFill>
                            <a:srgbClr val="111111"/>
                          </a:solidFill>
                          <a:effectLst/>
                        </a:rPr>
                        <a:t>is a comment block, which is ignored by the compiler. Comment is used anywhere in program to add info about program or code block, which can be helpful for programmer to understand the code easily in feature.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84467">
                <a:tc>
                  <a:txBody>
                    <a:bodyPr/>
                    <a:p>
                      <a:pPr fontAlgn="t"/>
                      <a:r>
                        <a:rPr dirty="0" sz="1800" lang="en-US">
                          <a:solidFill>
                            <a:srgbClr val="111111"/>
                          </a:solidFill>
                          <a:effectLst/>
                        </a:rPr>
                        <a:t>#include&lt;</a:t>
                      </a:r>
                      <a:r>
                        <a:rPr dirty="0" sz="1800" lang="en-US" err="1">
                          <a:solidFill>
                            <a:srgbClr val="111111"/>
                          </a:solidFill>
                          <a:effectLst/>
                        </a:rPr>
                        <a:t>stdio.h</a:t>
                      </a:r>
                      <a:r>
                        <a:rPr dirty="0" sz="1800" lang="en-US">
                          <a:solidFill>
                            <a:srgbClr val="111111"/>
                          </a:solidFill>
                          <a:effectLst/>
                        </a:rPr>
                        <a:t>&gt;</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p>
                      <a:pPr fontAlgn="t"/>
                      <a:r>
                        <a:rPr dirty="0" sz="1800" lang="en-US" smtClean="0">
                          <a:solidFill>
                            <a:srgbClr val="111111"/>
                          </a:solidFill>
                          <a:effectLst/>
                        </a:rPr>
                        <a:t>This </a:t>
                      </a:r>
                      <a:r>
                        <a:rPr dirty="0" sz="1800" lang="en-US">
                          <a:solidFill>
                            <a:srgbClr val="111111"/>
                          </a:solidFill>
                          <a:effectLst/>
                        </a:rPr>
                        <a:t>is a preprocessor </a:t>
                      </a:r>
                      <a:r>
                        <a:rPr dirty="0" sz="1800" lang="en-US" smtClean="0">
                          <a:solidFill>
                            <a:srgbClr val="111111"/>
                          </a:solidFill>
                          <a:effectLst/>
                        </a:rPr>
                        <a:t>command</a:t>
                      </a:r>
                      <a:r>
                        <a:rPr baseline="0" dirty="0" sz="1800" lang="en-US" smtClean="0">
                          <a:solidFill>
                            <a:srgbClr val="111111"/>
                          </a:solidFill>
                          <a:effectLst/>
                        </a:rPr>
                        <a:t> to </a:t>
                      </a:r>
                      <a:r>
                        <a:rPr dirty="0" sz="1800" lang="en-US" smtClean="0">
                          <a:solidFill>
                            <a:srgbClr val="111111"/>
                          </a:solidFill>
                          <a:effectLst/>
                        </a:rPr>
                        <a:t>include </a:t>
                      </a:r>
                      <a:r>
                        <a:rPr dirty="0" sz="1800" lang="en-US">
                          <a:solidFill>
                            <a:srgbClr val="111111"/>
                          </a:solidFill>
                          <a:effectLst/>
                        </a:rPr>
                        <a:t>the header file </a:t>
                      </a:r>
                      <a:r>
                        <a:rPr dirty="0" sz="1800" lang="en-US" err="1">
                          <a:solidFill>
                            <a:srgbClr val="111111"/>
                          </a:solidFill>
                          <a:effectLst/>
                        </a:rPr>
                        <a:t>stdio.h</a:t>
                      </a:r>
                      <a:r>
                        <a:rPr dirty="0" sz="1800" lang="en-US">
                          <a:solidFill>
                            <a:srgbClr val="111111"/>
                          </a:solidFill>
                          <a:effectLst/>
                        </a:rPr>
                        <a:t> in the program before compiling the source-code.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912645">
                <a:tc>
                  <a:txBody>
                    <a:bodyPr/>
                    <a:p>
                      <a:pPr fontAlgn="t"/>
                      <a:r>
                        <a:rPr dirty="0" sz="1800" lang="en-US">
                          <a:solidFill>
                            <a:srgbClr val="111111"/>
                          </a:solidFill>
                          <a:effectLst/>
                        </a:rPr>
                        <a:t>main()</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p>
                      <a:pPr fontAlgn="t"/>
                      <a:r>
                        <a:rPr dirty="0" sz="1800" lang="en-US">
                          <a:solidFill>
                            <a:srgbClr val="111111"/>
                          </a:solidFill>
                          <a:effectLst/>
                        </a:rPr>
                        <a:t>The main() is the main function where program execution begins. Every C program must contain only one main </a:t>
                      </a:r>
                      <a:r>
                        <a:rPr dirty="0" sz="1800" lang="en-US" smtClean="0">
                          <a:solidFill>
                            <a:srgbClr val="111111"/>
                          </a:solidFill>
                          <a:effectLst/>
                        </a:rPr>
                        <a:t>function.</a:t>
                      </a:r>
                      <a:endParaRPr dirty="0" sz="1800" lang="en-US">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7750">
                <a:tc>
                  <a:txBody>
                    <a:bodyPr/>
                    <a:p>
                      <a:pPr fontAlgn="t"/>
                      <a:r>
                        <a:rPr sz="1800" lang="en-US">
                          <a:solidFill>
                            <a:srgbClr val="111111"/>
                          </a:solidFill>
                          <a:effectLst/>
                        </a:rPr>
                        <a:t>Braces</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p>
                      <a:pPr fontAlgn="t"/>
                      <a:r>
                        <a:rPr dirty="0" sz="1800" lang="en-US" err="1" smtClean="0">
                          <a:solidFill>
                            <a:srgbClr val="111111"/>
                          </a:solidFill>
                          <a:effectLst/>
                        </a:rPr>
                        <a:t>TCurly</a:t>
                      </a:r>
                      <a:r>
                        <a:rPr dirty="0" sz="1800" lang="en-US" smtClean="0">
                          <a:solidFill>
                            <a:srgbClr val="111111"/>
                          </a:solidFill>
                          <a:effectLst/>
                        </a:rPr>
                        <a:t> </a:t>
                      </a:r>
                      <a:r>
                        <a:rPr dirty="0" sz="1800" lang="en-US">
                          <a:solidFill>
                            <a:srgbClr val="111111"/>
                          </a:solidFill>
                          <a:effectLst/>
                        </a:rPr>
                        <a:t>braces which shows how much the main() function has its scope.</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17750">
                <a:tc>
                  <a:txBody>
                    <a:bodyPr/>
                    <a:p>
                      <a:pPr fontAlgn="t"/>
                      <a:r>
                        <a:rPr sz="1800" lang="en-US">
                          <a:solidFill>
                            <a:srgbClr val="111111"/>
                          </a:solidFill>
                          <a:effectLst/>
                        </a:rPr>
                        <a:t>printf()</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p>
                      <a:pPr fontAlgn="t"/>
                      <a:r>
                        <a:rPr dirty="0" sz="1800" lang="en-US">
                          <a:solidFill>
                            <a:srgbClr val="111111"/>
                          </a:solidFill>
                          <a:effectLst/>
                        </a:rPr>
                        <a:t>It is a </a:t>
                      </a:r>
                      <a:r>
                        <a:rPr dirty="0" sz="1800" lang="en-US" smtClean="0">
                          <a:solidFill>
                            <a:srgbClr val="111111"/>
                          </a:solidFill>
                          <a:effectLst/>
                        </a:rPr>
                        <a:t>predefined (already</a:t>
                      </a:r>
                      <a:r>
                        <a:rPr baseline="0" dirty="0" sz="1800" lang="en-US" smtClean="0">
                          <a:solidFill>
                            <a:srgbClr val="111111"/>
                          </a:solidFill>
                          <a:effectLst/>
                        </a:rPr>
                        <a:t> written and compiled) </a:t>
                      </a:r>
                      <a:r>
                        <a:rPr dirty="0" sz="1800" lang="en-US" smtClean="0">
                          <a:solidFill>
                            <a:srgbClr val="111111"/>
                          </a:solidFill>
                          <a:effectLst/>
                        </a:rPr>
                        <a:t>function </a:t>
                      </a:r>
                      <a:r>
                        <a:rPr dirty="0" sz="1800" lang="en-US">
                          <a:solidFill>
                            <a:srgbClr val="111111"/>
                          </a:solidFill>
                          <a:effectLst/>
                        </a:rPr>
                        <a:t>in C, which prints text on the </a:t>
                      </a:r>
                      <a:r>
                        <a:rPr dirty="0" sz="1800" lang="en-US" smtClean="0">
                          <a:solidFill>
                            <a:srgbClr val="111111"/>
                          </a:solidFill>
                          <a:effectLst/>
                        </a:rPr>
                        <a:t>screen</a:t>
                      </a:r>
                      <a:endParaRPr dirty="0" sz="1800" lang="en-US">
                        <a:solidFill>
                          <a:srgbClr val="111111"/>
                        </a:solidFill>
                        <a:effectLst/>
                      </a:endParaRP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01835">
                <a:tc>
                  <a:txBody>
                    <a:bodyPr/>
                    <a:p>
                      <a:pPr fontAlgn="t"/>
                      <a:r>
                        <a:rPr dirty="0" sz="1800" lang="en-US">
                          <a:solidFill>
                            <a:srgbClr val="111111"/>
                          </a:solidFill>
                          <a:effectLst/>
                        </a:rPr>
                        <a:t>return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p>
                      <a:pPr fontAlgn="t"/>
                      <a:r>
                        <a:rPr dirty="0" sz="1800" lang="en-US">
                          <a:solidFill>
                            <a:srgbClr val="111111"/>
                          </a:solidFill>
                          <a:effectLst/>
                        </a:rPr>
                        <a:t>At the end of the main function returns value 0.</a:t>
                      </a:r>
                    </a:p>
                  </a:txBody>
                  <a:tcPr marL="21939" marR="21939" marT="21939" marB="21939">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728" name="Title 1"/>
          <p:cNvSpPr>
            <a:spLocks noGrp="1"/>
          </p:cNvSpPr>
          <p:nvPr>
            <p:ph type="title"/>
          </p:nvPr>
        </p:nvSpPr>
        <p:spPr/>
        <p:txBody>
          <a:bodyPr/>
          <a:p>
            <a:r>
              <a:rPr b="1" dirty="0" lang="en-US" smtClean="0">
                <a:solidFill>
                  <a:schemeClr val="tx1"/>
                </a:solidFill>
              </a:rPr>
              <a:t>Memory Management in C</a:t>
            </a:r>
            <a:endParaRPr b="1" dirty="0" lang="en-US">
              <a:solidFill>
                <a:schemeClr val="tx1"/>
              </a:solidFill>
            </a:endParaRPr>
          </a:p>
        </p:txBody>
      </p:sp>
      <p:pic>
        <p:nvPicPr>
          <p:cNvPr id="2097163"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990600" y="1524000"/>
            <a:ext cx="7239000" cy="4876800"/>
          </a:xfrm>
          <a:prstGeom prst="rect"/>
          <a:noFill/>
          <a:ln>
            <a:noFill/>
          </a:ln>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29" name="Title 1"/>
          <p:cNvSpPr>
            <a:spLocks noGrp="1"/>
          </p:cNvSpPr>
          <p:nvPr>
            <p:ph type="title"/>
          </p:nvPr>
        </p:nvSpPr>
        <p:spPr/>
        <p:txBody>
          <a:bodyPr/>
          <a:p>
            <a:r>
              <a:rPr b="1" dirty="0" lang="en-US">
                <a:solidFill>
                  <a:schemeClr val="tx1"/>
                </a:solidFill>
              </a:rPr>
              <a:t>Memory Management in C</a:t>
            </a:r>
            <a:endParaRPr dirty="0" lang="en-US"/>
          </a:p>
        </p:txBody>
      </p:sp>
      <p:sp>
        <p:nvSpPr>
          <p:cNvPr id="1048730" name="Content Placeholder 2"/>
          <p:cNvSpPr>
            <a:spLocks noGrp="1"/>
          </p:cNvSpPr>
          <p:nvPr>
            <p:ph sz="quarter" idx="1"/>
          </p:nvPr>
        </p:nvSpPr>
        <p:spPr>
          <a:xfrm>
            <a:off x="301752" y="1527048"/>
            <a:ext cx="8503920" cy="4797552"/>
          </a:xfrm>
        </p:spPr>
        <p:txBody>
          <a:bodyPr>
            <a:normAutofit fontScale="95000" lnSpcReduction="10000"/>
          </a:bodyPr>
          <a:p>
            <a:pPr fontAlgn="base" indent="0" marL="0">
              <a:buNone/>
            </a:pPr>
            <a:r>
              <a:rPr b="1" dirty="0" sz="2000" lang="en-US" smtClean="0"/>
              <a:t>A </a:t>
            </a:r>
            <a:r>
              <a:rPr b="1" dirty="0" sz="2000" lang="en-US"/>
              <a:t>typical memory layout of a running process</a:t>
            </a:r>
          </a:p>
          <a:p>
            <a:pPr fontAlgn="base" indent="0" marL="0">
              <a:buNone/>
            </a:pPr>
            <a:r>
              <a:rPr b="1" dirty="0" sz="2000" lang="en-US"/>
              <a:t>1. Text </a:t>
            </a:r>
            <a:r>
              <a:rPr b="1" dirty="0" sz="2000" lang="en-US" smtClean="0"/>
              <a:t>Segment: </a:t>
            </a:r>
            <a:r>
              <a:rPr dirty="0" sz="2000" lang="en-US"/>
              <a:t>which contains executable instructions</a:t>
            </a:r>
            <a:r>
              <a:rPr dirty="0" sz="2000" lang="en-US" smtClean="0"/>
              <a:t>. </a:t>
            </a:r>
            <a:r>
              <a:rPr dirty="0" sz="2000" lang="en-US"/>
              <a:t>the text segment is often read-only, to prevent a program from accidentally modifying its instructions</a:t>
            </a:r>
            <a:r>
              <a:rPr dirty="0" sz="2000" lang="en-US" smtClean="0"/>
              <a:t>.</a:t>
            </a:r>
          </a:p>
          <a:p>
            <a:pPr fontAlgn="base" indent="0" marL="0">
              <a:buNone/>
            </a:pPr>
            <a:r>
              <a:rPr b="1" dirty="0" sz="2000" lang="en-US" smtClean="0"/>
              <a:t>2. Initialized </a:t>
            </a:r>
            <a:r>
              <a:rPr b="1" dirty="0" sz="2000" lang="en-US"/>
              <a:t>Data Segment</a:t>
            </a:r>
            <a:r>
              <a:rPr b="1" dirty="0" sz="2000" lang="en-US" smtClean="0"/>
              <a:t>: </a:t>
            </a:r>
            <a:r>
              <a:rPr dirty="0" sz="2000" lang="en-US"/>
              <a:t>contains the </a:t>
            </a:r>
            <a:r>
              <a:rPr b="1" dirty="0" sz="2000" lang="en-US"/>
              <a:t>global</a:t>
            </a:r>
            <a:r>
              <a:rPr dirty="0" sz="2000" lang="en-US"/>
              <a:t> variables and </a:t>
            </a:r>
            <a:r>
              <a:rPr b="1" dirty="0" sz="2000" lang="en-US"/>
              <a:t>static</a:t>
            </a:r>
            <a:r>
              <a:rPr dirty="0" sz="2000" lang="en-US"/>
              <a:t> variables that are initialized by the programmer</a:t>
            </a:r>
            <a:r>
              <a:rPr dirty="0" sz="2000" lang="en-US" smtClean="0"/>
              <a:t>. </a:t>
            </a:r>
          </a:p>
          <a:p>
            <a:pPr fontAlgn="base"/>
            <a:r>
              <a:rPr dirty="0" sz="2000" lang="en-US"/>
              <a:t>D</a:t>
            </a:r>
            <a:r>
              <a:rPr dirty="0" sz="2000" lang="en-US" smtClean="0"/>
              <a:t>ata </a:t>
            </a:r>
            <a:r>
              <a:rPr dirty="0" sz="2000" lang="en-US"/>
              <a:t>segment is not read-only, since the values of the variables can be altered at run time</a:t>
            </a:r>
            <a:r>
              <a:rPr dirty="0" sz="2000" lang="en-US" smtClean="0"/>
              <a:t>.</a:t>
            </a:r>
          </a:p>
          <a:p>
            <a:pPr fontAlgn="base"/>
            <a:r>
              <a:rPr dirty="0" sz="2000" lang="en-US"/>
              <a:t>This segment can be further classified into initialized read-only area and initialized read-write area</a:t>
            </a:r>
            <a:r>
              <a:rPr dirty="0" sz="2000" lang="en-US" smtClean="0"/>
              <a:t>.</a:t>
            </a:r>
          </a:p>
          <a:p>
            <a:pPr fontAlgn="base"/>
            <a:r>
              <a:rPr dirty="0" sz="2000" lang="en-US" smtClean="0"/>
              <a:t>Example: A global C statement </a:t>
            </a:r>
            <a:r>
              <a:rPr b="1" dirty="0" sz="2000" lang="en-US" err="1" smtClean="0"/>
              <a:t>int</a:t>
            </a:r>
            <a:r>
              <a:rPr b="1" dirty="0" sz="2000" lang="en-US" smtClean="0"/>
              <a:t> a=1 </a:t>
            </a:r>
            <a:r>
              <a:rPr dirty="0" sz="2000" lang="en-US" smtClean="0"/>
              <a:t>would </a:t>
            </a:r>
            <a:r>
              <a:rPr dirty="0" sz="2000" lang="en-US"/>
              <a:t>be stored in initialized read-write area. And a global C statement like </a:t>
            </a:r>
            <a:r>
              <a:rPr b="1" dirty="0" sz="2000" lang="en-US" err="1"/>
              <a:t>const</a:t>
            </a:r>
            <a:r>
              <a:rPr b="1" dirty="0" sz="2000" lang="en-US"/>
              <a:t> char* </a:t>
            </a:r>
            <a:r>
              <a:rPr b="1" dirty="0" sz="2000" lang="en-US" smtClean="0"/>
              <a:t>a </a:t>
            </a:r>
            <a:r>
              <a:rPr b="1" dirty="0" sz="2000" lang="en-US"/>
              <a:t>= “hello world”</a:t>
            </a:r>
            <a:r>
              <a:rPr dirty="0" sz="2000" lang="en-US"/>
              <a:t> makes the string literal “hello world” to be stored in initialized read-only area and the character pointer variable string in initialized read-write area.</a:t>
            </a:r>
          </a:p>
          <a:p>
            <a:endParaRPr dirty="0" sz="2000" lang="en-US"/>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734" name="Title 1"/>
          <p:cNvSpPr>
            <a:spLocks noGrp="1"/>
          </p:cNvSpPr>
          <p:nvPr>
            <p:ph type="title"/>
          </p:nvPr>
        </p:nvSpPr>
        <p:spPr/>
        <p:txBody>
          <a:bodyPr/>
          <a:p>
            <a:r>
              <a:rPr b="1" dirty="0" lang="en-US">
                <a:solidFill>
                  <a:schemeClr val="tx1"/>
                </a:solidFill>
              </a:rPr>
              <a:t>Memory Management in C</a:t>
            </a:r>
            <a:endParaRPr dirty="0" lang="en-US"/>
          </a:p>
        </p:txBody>
      </p:sp>
      <p:sp>
        <p:nvSpPr>
          <p:cNvPr id="1048735" name="Content Placeholder 2"/>
          <p:cNvSpPr>
            <a:spLocks noGrp="1"/>
          </p:cNvSpPr>
          <p:nvPr>
            <p:ph sz="quarter" idx="1"/>
          </p:nvPr>
        </p:nvSpPr>
        <p:spPr/>
        <p:txBody>
          <a:bodyPr>
            <a:normAutofit fontScale="95000" lnSpcReduction="10000"/>
          </a:bodyPr>
          <a:p>
            <a:pPr indent="0" marL="0">
              <a:buNone/>
            </a:pPr>
            <a:r>
              <a:rPr b="1" dirty="0" sz="2000" lang="en-US" smtClean="0"/>
              <a:t>3. Uninitialized </a:t>
            </a:r>
            <a:r>
              <a:rPr b="1" dirty="0" sz="2000" lang="en-US"/>
              <a:t>Data Segment</a:t>
            </a:r>
            <a:r>
              <a:rPr b="1" dirty="0" sz="2000" lang="en-US" smtClean="0"/>
              <a:t>: </a:t>
            </a:r>
            <a:r>
              <a:rPr dirty="0" sz="2000" lang="en-US"/>
              <a:t>Uninitialized data segment, often called the “</a:t>
            </a:r>
            <a:r>
              <a:rPr dirty="0" sz="2000" lang="en-US" err="1"/>
              <a:t>bss</a:t>
            </a:r>
            <a:r>
              <a:rPr dirty="0" sz="2000" lang="en-US"/>
              <a:t>” segment, named after an ancient assembler operator that stood for “block started by symbol</a:t>
            </a:r>
            <a:r>
              <a:rPr dirty="0" sz="2000" lang="en-US" smtClean="0"/>
              <a:t>.</a:t>
            </a:r>
          </a:p>
          <a:p>
            <a:r>
              <a:rPr dirty="0" sz="2000" lang="en-US"/>
              <a:t>Data in this segment is initialized by the kernel to arithmetic 0 before the program starts </a:t>
            </a:r>
            <a:r>
              <a:rPr dirty="0" sz="2000" lang="en-US" smtClean="0"/>
              <a:t>executing.</a:t>
            </a:r>
          </a:p>
          <a:p>
            <a:pPr indent="0" marL="0">
              <a:buNone/>
            </a:pPr>
            <a:r>
              <a:rPr b="1" dirty="0" sz="2000" lang="en-US" smtClean="0"/>
              <a:t>4. Stack: </a:t>
            </a:r>
            <a:r>
              <a:rPr dirty="0" sz="2000" lang="en-US"/>
              <a:t>The stack area traditionally adjoined the heap area and grew the opposite direction; when the stack pointer met the heap pointer, free memory was exhausted</a:t>
            </a:r>
            <a:r>
              <a:rPr dirty="0" sz="2000" lang="en-US" smtClean="0"/>
              <a:t>.</a:t>
            </a:r>
          </a:p>
          <a:p>
            <a:r>
              <a:rPr dirty="0" sz="2000" lang="en-US"/>
              <a:t>T</a:t>
            </a:r>
            <a:r>
              <a:rPr dirty="0" sz="2000" lang="en-US" smtClean="0"/>
              <a:t>he </a:t>
            </a:r>
            <a:r>
              <a:rPr dirty="0" sz="2000" lang="en-US"/>
              <a:t>stack grows and shrinks as functions push and pop local variables</a:t>
            </a:r>
          </a:p>
          <a:p>
            <a:r>
              <a:rPr dirty="0" sz="2000" lang="en-US"/>
              <a:t>T</a:t>
            </a:r>
            <a:r>
              <a:rPr dirty="0" sz="2000" lang="en-US" smtClean="0"/>
              <a:t>here </a:t>
            </a:r>
            <a:r>
              <a:rPr dirty="0" sz="2000" lang="en-US"/>
              <a:t>is no need to manage the memory yourself, variables are allocated and freed automatically</a:t>
            </a:r>
          </a:p>
          <a:p>
            <a:r>
              <a:rPr dirty="0" sz="2000" lang="en-US"/>
              <a:t>T</a:t>
            </a:r>
            <a:r>
              <a:rPr dirty="0" sz="2000" lang="en-US" smtClean="0"/>
              <a:t>he </a:t>
            </a:r>
            <a:r>
              <a:rPr dirty="0" sz="2000" lang="en-US"/>
              <a:t>stack has size limits</a:t>
            </a:r>
          </a:p>
          <a:p>
            <a:r>
              <a:rPr dirty="0" sz="2000" lang="en-US" smtClean="0"/>
              <a:t>Stack </a:t>
            </a:r>
            <a:r>
              <a:rPr dirty="0" sz="2000" lang="en-US"/>
              <a:t>variables only exist while the function that created them, is running</a:t>
            </a:r>
          </a:p>
          <a:p>
            <a:endParaRPr dirty="0" sz="2000" lang="en-US" smtClean="0"/>
          </a:p>
          <a:p>
            <a:endParaRPr dirty="0" sz="2000" lang="en-US" smtClean="0"/>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739" name="Title 1"/>
          <p:cNvSpPr>
            <a:spLocks noGrp="1"/>
          </p:cNvSpPr>
          <p:nvPr>
            <p:ph type="title"/>
          </p:nvPr>
        </p:nvSpPr>
        <p:spPr/>
        <p:txBody>
          <a:bodyPr/>
          <a:p>
            <a:r>
              <a:rPr b="1" dirty="0" lang="en-US">
                <a:solidFill>
                  <a:schemeClr val="tx1"/>
                </a:solidFill>
              </a:rPr>
              <a:t>Memory Management in C</a:t>
            </a:r>
            <a:endParaRPr dirty="0" lang="en-US"/>
          </a:p>
        </p:txBody>
      </p:sp>
      <p:sp>
        <p:nvSpPr>
          <p:cNvPr id="1048740" name="Content Placeholder 2"/>
          <p:cNvSpPr>
            <a:spLocks noGrp="1"/>
          </p:cNvSpPr>
          <p:nvPr>
            <p:ph sz="quarter" idx="1"/>
          </p:nvPr>
        </p:nvSpPr>
        <p:spPr/>
        <p:txBody>
          <a:bodyPr>
            <a:normAutofit fontScale="81481" lnSpcReduction="20000"/>
          </a:bodyPr>
          <a:p>
            <a:pPr fontAlgn="base"/>
            <a:r>
              <a:rPr dirty="0" lang="en-US"/>
              <a:t>Variables created on the stack will go out of scope and are automatically deallocated.</a:t>
            </a:r>
          </a:p>
          <a:p>
            <a:pPr fontAlgn="base"/>
            <a:r>
              <a:rPr dirty="0" lang="en-US"/>
              <a:t>Much faster to allocate in comparison to variables on the heap.</a:t>
            </a:r>
          </a:p>
          <a:p>
            <a:pPr fontAlgn="base"/>
            <a:r>
              <a:rPr dirty="0" lang="en-US"/>
              <a:t>Implemented with an actual stack data structure.</a:t>
            </a:r>
          </a:p>
          <a:p>
            <a:pPr fontAlgn="base"/>
            <a:r>
              <a:rPr dirty="0" lang="en-US"/>
              <a:t>Stores </a:t>
            </a:r>
            <a:r>
              <a:rPr b="1" dirty="0" lang="en-US"/>
              <a:t>local data, return </a:t>
            </a:r>
            <a:r>
              <a:rPr b="1" dirty="0" lang="en-US" smtClean="0"/>
              <a:t>addresses</a:t>
            </a:r>
            <a:r>
              <a:rPr dirty="0" lang="en-US" smtClean="0"/>
              <a:t>, </a:t>
            </a:r>
            <a:r>
              <a:rPr b="1" dirty="0" lang="en-US" smtClean="0"/>
              <a:t>used </a:t>
            </a:r>
            <a:r>
              <a:rPr b="1" dirty="0" lang="en-US"/>
              <a:t>for parameter passing</a:t>
            </a:r>
            <a:r>
              <a:rPr dirty="0" lang="en-US"/>
              <a:t>.</a:t>
            </a:r>
          </a:p>
          <a:p>
            <a:pPr fontAlgn="base"/>
            <a:r>
              <a:rPr dirty="0" lang="en-US"/>
              <a:t>Can have a stack overflow when too much of the stack is used (mostly from infinite or too deep recursion, very large allocations).</a:t>
            </a:r>
          </a:p>
          <a:p>
            <a:pPr fontAlgn="base"/>
            <a:r>
              <a:rPr dirty="0" lang="en-US"/>
              <a:t>Data created on the stack can be used without pointers</a:t>
            </a:r>
            <a:r>
              <a:rPr dirty="0" lang="en-US" smtClean="0"/>
              <a:t>.</a:t>
            </a:r>
          </a:p>
          <a:p>
            <a:pPr fontAlgn="base" indent="0" marL="0">
              <a:buNone/>
            </a:pPr>
            <a:r>
              <a:rPr dirty="0" lang="en-US" smtClean="0"/>
              <a:t>4</a:t>
            </a:r>
            <a:r>
              <a:rPr b="1" dirty="0" lang="en-US" smtClean="0"/>
              <a:t>. Heap: </a:t>
            </a:r>
            <a:r>
              <a:rPr dirty="0" lang="en-US" smtClean="0"/>
              <a:t>It is used </a:t>
            </a:r>
            <a:r>
              <a:rPr dirty="0" lang="en-US"/>
              <a:t>on demand to allocate a block of data for use by  </a:t>
            </a:r>
            <a:r>
              <a:rPr dirty="0" lang="en-US" smtClean="0"/>
              <a:t>   the </a:t>
            </a:r>
            <a:r>
              <a:rPr dirty="0" lang="en-US"/>
              <a:t>program</a:t>
            </a:r>
            <a:r>
              <a:rPr dirty="0" lang="en-US" smtClean="0"/>
              <a:t>.</a:t>
            </a:r>
            <a:endParaRPr b="1" dirty="0" lang="en-US" smtClean="0"/>
          </a:p>
          <a:p>
            <a:pPr fontAlgn="base"/>
            <a:r>
              <a:rPr dirty="0" lang="en-US" smtClean="0"/>
              <a:t>Slower </a:t>
            </a:r>
            <a:r>
              <a:rPr dirty="0" lang="en-US"/>
              <a:t>to allocate in comparison to variables on the stack.</a:t>
            </a:r>
          </a:p>
          <a:p>
            <a:pPr fontAlgn="base"/>
            <a:r>
              <a:rPr dirty="0" lang="en-US" smtClean="0"/>
              <a:t>Can </a:t>
            </a:r>
            <a:r>
              <a:rPr dirty="0" lang="en-US"/>
              <a:t>have fragmentation when there are a lot of allocations and deallocations.</a:t>
            </a:r>
          </a:p>
          <a:p>
            <a:pPr fontAlgn="base" indent="0" marL="0">
              <a:buNone/>
            </a:pPr>
            <a:endParaRPr dirty="0" lang="en-US"/>
          </a:p>
          <a:p>
            <a:endParaRPr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27" name="Title 1"/>
          <p:cNvSpPr txBox="1">
            <a:spLocks noGrp="1"/>
          </p:cNvSpPr>
          <p:nvPr>
            <p:ph type="title" idx="4294967295"/>
          </p:nvPr>
        </p:nvSpPr>
        <p:spPr>
          <a:xfrm>
            <a:off x="301680" y="228600"/>
            <a:ext cx="8534160" cy="758520"/>
          </a:xfrm>
          <a:noFill/>
          <a:ln>
            <a:noFill/>
          </a:ln>
        </p:spPr>
        <p:txBody>
          <a:bodyPr anchor="b" bIns="45000" lIns="90000" rIns="90000" tIns="45000" wrap="square">
            <a:noAutofit/>
          </a:bodyPr>
          <a:p>
            <a:pPr algn="ctr" lvl="0">
              <a:lnSpc>
                <a:spcPct val="100000"/>
              </a:lnSpc>
              <a:spcBef>
                <a:spcPts val="0"/>
              </a:spcBef>
            </a:pPr>
            <a:r>
              <a:rPr b="1" sz="3300" lang="en-US">
                <a:solidFill>
                  <a:srgbClr val="000000"/>
                </a:solidFill>
                <a:highlight>
                  <a:scrgbClr r="0" g="0" b="0">
                    <a:alpha val="0"/>
                  </a:scrgbClr>
                </a:highlight>
                <a:latin typeface="Georgia"/>
              </a:rPr>
              <a:t>Example</a:t>
            </a:r>
          </a:p>
        </p:txBody>
      </p:sp>
      <p:sp>
        <p:nvSpPr>
          <p:cNvPr id="1048628" name="Content Placeholder 2"/>
          <p:cNvSpPr txBox="1">
            <a:spLocks noGrp="1"/>
          </p:cNvSpPr>
          <p:nvPr>
            <p:ph type="body" idx="4294967295"/>
          </p:nvPr>
        </p:nvSpPr>
        <p:spPr>
          <a:xfrm>
            <a:off x="301680" y="1527120"/>
            <a:ext cx="8503560" cy="4571640"/>
          </a:xfrm>
          <a:noFill/>
          <a:ln>
            <a:noFill/>
          </a:ln>
        </p:spPr>
        <p:txBody>
          <a:bodyPr anchor="t" bIns="45000" lIns="90000" rIns="90000" tIns="45000" wrap="square">
            <a:noAutofit/>
          </a:bodyPr>
          <a:p>
            <a:pPr lvl="0">
              <a:lnSpc>
                <a:spcPct val="100000"/>
              </a:lnSpc>
              <a:spcBef>
                <a:spcPts val="1417"/>
              </a:spcBef>
              <a:buNone/>
            </a:pPr>
            <a:r>
              <a:rPr sz="2000" lang="en-US">
                <a:solidFill>
                  <a:srgbClr val="000000"/>
                </a:solidFill>
                <a:highlight>
                  <a:scrgbClr r="0" g="0" b="0">
                    <a:alpha val="0"/>
                  </a:scrgbClr>
                </a:highlight>
                <a:latin typeface="Georgia"/>
              </a:rPr>
              <a:t>void main()</a:t>
            </a:r>
          </a:p>
          <a:p>
            <a:pPr lvl="0">
              <a:lnSpc>
                <a:spcPct val="100000"/>
              </a:lnSpc>
              <a:spcBef>
                <a:spcPts val="1417"/>
              </a:spcBef>
              <a:buNone/>
            </a:pPr>
            <a:r>
              <a:rPr sz="2000" lang="en-US">
                <a:solidFill>
                  <a:srgbClr val="000000"/>
                </a:solidFill>
                <a:highlight>
                  <a:scrgbClr r="0" g="0" b="0">
                    <a:alpha val="0"/>
                  </a:scrgbClr>
                </a:highlight>
                <a:latin typeface="Georgia"/>
              </a:rPr>
              <a:t>{  </a:t>
            </a:r>
          </a:p>
          <a:p>
            <a:pPr lvl="0">
              <a:lnSpc>
                <a:spcPct val="100000"/>
              </a:lnSpc>
              <a:spcBef>
                <a:spcPts val="1417"/>
              </a:spcBef>
              <a:buNone/>
            </a:pPr>
            <a:r>
              <a:rPr sz="2000" lang="en-US">
                <a:solidFill>
                  <a:srgbClr val="000000"/>
                </a:solidFill>
                <a:highlight>
                  <a:scrgbClr r="0" g="0" b="0">
                    <a:alpha val="0"/>
                  </a:scrgbClr>
                </a:highlight>
                <a:latin typeface="Georgia"/>
              </a:rPr>
              <a:t>}</a:t>
            </a:r>
          </a:p>
          <a:p>
            <a:pPr lvl="0">
              <a:lnSpc>
                <a:spcPct val="100000"/>
              </a:lnSpc>
              <a:spcBef>
                <a:spcPts val="1417"/>
              </a:spcBef>
              <a:buNone/>
            </a:pPr>
            <a:r>
              <a:rPr sz="2000" lang="en-US">
                <a:solidFill>
                  <a:srgbClr val="000000"/>
                </a:solidFill>
                <a:highlight>
                  <a:scrgbClr r="0" g="0" b="0">
                    <a:alpha val="0"/>
                  </a:scrgbClr>
                </a:highlight>
                <a:latin typeface="Georgia"/>
              </a:rPr>
              <a:t>The above program fails in g++ compiler as the return type of main is void, but it compiles in Turbo C. How do we decide whether it is a legitimate C program or not?</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741" name="Title 1"/>
          <p:cNvSpPr>
            <a:spLocks noGrp="1"/>
          </p:cNvSpPr>
          <p:nvPr>
            <p:ph type="title"/>
          </p:nvPr>
        </p:nvSpPr>
        <p:spPr/>
        <p:txBody>
          <a:bodyPr/>
          <a:p>
            <a:r>
              <a:rPr b="1" dirty="0" lang="en-US">
                <a:solidFill>
                  <a:schemeClr val="tx1"/>
                </a:solidFill>
              </a:rPr>
              <a:t>Memory Management in </a:t>
            </a:r>
            <a:r>
              <a:rPr b="1" dirty="0" lang="en-US" smtClean="0">
                <a:solidFill>
                  <a:schemeClr val="tx1"/>
                </a:solidFill>
              </a:rPr>
              <a:t>C</a:t>
            </a:r>
            <a:endParaRPr dirty="0" lang="en-US"/>
          </a:p>
        </p:txBody>
      </p:sp>
      <p:sp>
        <p:nvSpPr>
          <p:cNvPr id="1048742" name="Content Placeholder 2"/>
          <p:cNvSpPr>
            <a:spLocks noGrp="1"/>
          </p:cNvSpPr>
          <p:nvPr>
            <p:ph sz="quarter" idx="1"/>
          </p:nvPr>
        </p:nvSpPr>
        <p:spPr/>
        <p:txBody>
          <a:bodyPr>
            <a:normAutofit/>
          </a:bodyPr>
          <a:p>
            <a:pPr fontAlgn="base"/>
            <a:r>
              <a:rPr dirty="0" sz="2000" lang="en-US" smtClean="0"/>
              <a:t>In </a:t>
            </a:r>
            <a:r>
              <a:rPr dirty="0" sz="2000" lang="en-US"/>
              <a:t>C++ or C, data created on the heap will be pointed to by pointers and allocated with new or </a:t>
            </a:r>
            <a:r>
              <a:rPr dirty="0" sz="2000" lang="en-US" err="1"/>
              <a:t>malloc</a:t>
            </a:r>
            <a:r>
              <a:rPr dirty="0" sz="2000" lang="en-US"/>
              <a:t> respectively</a:t>
            </a:r>
            <a:r>
              <a:rPr dirty="0" sz="2000" lang="en-US" smtClean="0"/>
              <a:t>.</a:t>
            </a:r>
          </a:p>
          <a:p>
            <a:pPr fontAlgn="base"/>
            <a:r>
              <a:rPr dirty="0" sz="2000" lang="en-US" smtClean="0"/>
              <a:t>WE use </a:t>
            </a:r>
            <a:r>
              <a:rPr dirty="0" sz="2000" lang="en-US"/>
              <a:t>the heap if </a:t>
            </a:r>
            <a:r>
              <a:rPr dirty="0" sz="2000" lang="en-US" smtClean="0"/>
              <a:t>we </a:t>
            </a:r>
            <a:r>
              <a:rPr dirty="0" sz="2000" lang="en-US"/>
              <a:t>don't know exactly how much data </a:t>
            </a:r>
            <a:r>
              <a:rPr dirty="0" sz="2000" lang="en-US" smtClean="0"/>
              <a:t>we </a:t>
            </a:r>
            <a:r>
              <a:rPr dirty="0" sz="2000" lang="en-US"/>
              <a:t>will need at run </a:t>
            </a:r>
            <a:r>
              <a:rPr dirty="0" sz="2000" lang="en-US" smtClean="0"/>
              <a:t>time.</a:t>
            </a:r>
          </a:p>
          <a:p>
            <a:endParaRPr dirty="0" sz="2000"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46" name="Title 1"/>
          <p:cNvSpPr>
            <a:spLocks noGrp="1"/>
          </p:cNvSpPr>
          <p:nvPr>
            <p:ph type="title"/>
          </p:nvPr>
        </p:nvSpPr>
        <p:spPr>
          <a:xfrm>
            <a:off x="301752" y="76200"/>
            <a:ext cx="8534400" cy="1066800"/>
          </a:xfrm>
        </p:spPr>
        <p:txBody>
          <a:bodyPr>
            <a:normAutofit fontScale="90000"/>
          </a:bodyPr>
          <a:p>
            <a:r>
              <a:rPr dirty="0" lang="en-US" smtClean="0">
                <a:solidFill>
                  <a:schemeClr val="tx1"/>
                </a:solidFill>
              </a:rPr>
              <a:t/>
            </a:r>
            <a:br>
              <a:rPr dirty="0" lang="en-US" smtClean="0">
                <a:solidFill>
                  <a:schemeClr val="tx1"/>
                </a:solidFill>
              </a:rPr>
            </a:br>
            <a:r>
              <a:rPr dirty="0" lang="en-US">
                <a:solidFill>
                  <a:schemeClr val="tx1"/>
                </a:solidFill>
              </a:rPr>
              <a:t/>
            </a:r>
            <a:br>
              <a:rPr dirty="0" lang="en-US">
                <a:solidFill>
                  <a:schemeClr val="tx1"/>
                </a:solidFill>
              </a:rPr>
            </a:br>
            <a:r>
              <a:rPr dirty="0" lang="en-US" smtClean="0">
                <a:solidFill>
                  <a:schemeClr val="tx1"/>
                </a:solidFill>
              </a:rPr>
              <a:t/>
            </a:r>
            <a:br>
              <a:rPr dirty="0" lang="en-US" smtClean="0">
                <a:solidFill>
                  <a:schemeClr val="tx1"/>
                </a:solidFill>
              </a:rPr>
            </a:br>
            <a:r>
              <a:rPr dirty="0" lang="en-US">
                <a:solidFill>
                  <a:schemeClr val="tx1"/>
                </a:solidFill>
              </a:rPr>
              <a:t/>
            </a:r>
            <a:br>
              <a:rPr dirty="0" lang="en-US">
                <a:solidFill>
                  <a:schemeClr val="tx1"/>
                </a:solidFill>
              </a:rPr>
            </a:br>
            <a:r>
              <a:rPr dirty="0" lang="en-US" smtClean="0">
                <a:solidFill>
                  <a:schemeClr val="tx1"/>
                </a:solidFill>
              </a:rPr>
              <a:t>Example </a:t>
            </a:r>
            <a:r>
              <a:rPr dirty="0" lang="en-US" smtClean="0">
                <a:solidFill>
                  <a:schemeClr val="tx1"/>
                </a:solidFill>
              </a:rPr>
              <a:t>to compare the size of uninitialized data segment(</a:t>
            </a:r>
            <a:r>
              <a:rPr dirty="0" lang="en-US" err="1" smtClean="0">
                <a:solidFill>
                  <a:schemeClr val="tx1"/>
                </a:solidFill>
              </a:rPr>
              <a:t>bss</a:t>
            </a:r>
            <a:r>
              <a:rPr dirty="0" lang="en-US" smtClean="0">
                <a:solidFill>
                  <a:schemeClr val="tx1"/>
                </a:solidFill>
              </a:rPr>
              <a:t>) </a:t>
            </a:r>
            <a:endParaRPr dirty="0" lang="en-US">
              <a:solidFill>
                <a:schemeClr val="tx1"/>
              </a:solidFill>
            </a:endParaRPr>
          </a:p>
        </p:txBody>
      </p:sp>
      <p:pic>
        <p:nvPicPr>
          <p:cNvPr id="2097164"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52400" y="1447800"/>
            <a:ext cx="5105400" cy="1676400"/>
          </a:xfrm>
          <a:prstGeom prst="rect"/>
          <a:noFill/>
          <a:ln>
            <a:noFill/>
          </a:ln>
        </p:spPr>
      </p:pic>
      <p:pic>
        <p:nvPicPr>
          <p:cNvPr id="2097165" name="Picture 3"/>
          <p:cNvPicPr>
            <a:picLocks noChangeAspect="1" noChangeArrowheads="1"/>
          </p:cNvPicPr>
          <p:nvPr/>
        </p:nvPicPr>
        <p:blipFill>
          <a:blip xmlns:r="http://schemas.openxmlformats.org/officeDocument/2006/relationships" r:embed="rId2"/>
          <a:srcRect/>
          <a:stretch>
            <a:fillRect/>
          </a:stretch>
        </p:blipFill>
        <p:spPr bwMode="auto">
          <a:xfrm>
            <a:off x="152400" y="4876800"/>
            <a:ext cx="7772400" cy="1066800"/>
          </a:xfrm>
          <a:prstGeom prst="rect"/>
          <a:noFill/>
          <a:ln>
            <a:noFill/>
          </a:ln>
        </p:spPr>
      </p:pic>
      <p:pic>
        <p:nvPicPr>
          <p:cNvPr id="2097166" name="Picture 3"/>
          <p:cNvPicPr>
            <a:picLocks noChangeAspect="1" noChangeArrowheads="1"/>
          </p:cNvPicPr>
          <p:nvPr/>
        </p:nvPicPr>
        <p:blipFill>
          <a:blip xmlns:r="http://schemas.openxmlformats.org/officeDocument/2006/relationships" r:embed="rId3"/>
          <a:srcRect/>
          <a:stretch>
            <a:fillRect/>
          </a:stretch>
        </p:blipFill>
        <p:spPr bwMode="auto">
          <a:xfrm>
            <a:off x="161109" y="3581400"/>
            <a:ext cx="7696200" cy="819150"/>
          </a:xfrm>
          <a:prstGeom prst="rect"/>
          <a:noFill/>
          <a:ln>
            <a:noFill/>
          </a:ln>
        </p:spPr>
      </p:pic>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47" name="Title 1"/>
          <p:cNvSpPr>
            <a:spLocks noGrp="1"/>
          </p:cNvSpPr>
          <p:nvPr>
            <p:ph type="title"/>
          </p:nvPr>
        </p:nvSpPr>
        <p:spPr>
          <a:xfrm>
            <a:off x="301752" y="152400"/>
            <a:ext cx="8534400" cy="971550"/>
          </a:xfrm>
        </p:spPr>
        <p:txBody>
          <a:bodyPr>
            <a:normAutofit fontScale="90000"/>
          </a:bodyPr>
          <a:p>
            <a:r>
              <a:rPr dirty="0" lang="en-US">
                <a:solidFill>
                  <a:schemeClr val="tx1"/>
                </a:solidFill>
              </a:rPr>
              <a:t>Example to compare the size of uninitialized data segment(</a:t>
            </a:r>
            <a:r>
              <a:rPr dirty="0" lang="en-US" err="1">
                <a:solidFill>
                  <a:schemeClr val="tx1"/>
                </a:solidFill>
              </a:rPr>
              <a:t>bss</a:t>
            </a:r>
            <a:r>
              <a:rPr dirty="0" lang="en-US">
                <a:solidFill>
                  <a:schemeClr val="tx1"/>
                </a:solidFill>
              </a:rPr>
              <a:t>) </a:t>
            </a:r>
            <a:endParaRPr dirty="0" lang="en-US"/>
          </a:p>
        </p:txBody>
      </p:sp>
      <p:pic>
        <p:nvPicPr>
          <p:cNvPr id="2097167" name="Picture 3"/>
          <p:cNvPicPr>
            <a:picLocks noChangeAspect="1" noChangeArrowheads="1"/>
          </p:cNvPicPr>
          <p:nvPr/>
        </p:nvPicPr>
        <p:blipFill>
          <a:blip xmlns:r="http://schemas.openxmlformats.org/officeDocument/2006/relationships" r:embed="rId1"/>
          <a:srcRect/>
          <a:stretch>
            <a:fillRect/>
          </a:stretch>
        </p:blipFill>
        <p:spPr bwMode="auto">
          <a:xfrm>
            <a:off x="301752" y="4114800"/>
            <a:ext cx="8153400" cy="819150"/>
          </a:xfrm>
          <a:prstGeom prst="rect"/>
          <a:noFill/>
          <a:ln>
            <a:noFill/>
          </a:ln>
        </p:spPr>
      </p:pic>
      <p:pic>
        <p:nvPicPr>
          <p:cNvPr id="2097168" name="Picture 4"/>
          <p:cNvPicPr>
            <a:picLocks noChangeAspect="1" noChangeArrowheads="1"/>
          </p:cNvPicPr>
          <p:nvPr/>
        </p:nvPicPr>
        <p:blipFill>
          <a:blip xmlns:r="http://schemas.openxmlformats.org/officeDocument/2006/relationships" r:embed="rId2"/>
          <a:srcRect/>
          <a:stretch>
            <a:fillRect/>
          </a:stretch>
        </p:blipFill>
        <p:spPr bwMode="auto">
          <a:xfrm>
            <a:off x="301752" y="5257800"/>
            <a:ext cx="8153400" cy="1123950"/>
          </a:xfrm>
          <a:prstGeom prst="rect"/>
          <a:noFill/>
          <a:ln>
            <a:noFill/>
          </a:ln>
        </p:spPr>
      </p:pic>
      <p:pic>
        <p:nvPicPr>
          <p:cNvPr id="2097169" name="Picture 5"/>
          <p:cNvPicPr>
            <a:picLocks noChangeAspect="1" noGrp="1" noChangeArrowheads="1"/>
          </p:cNvPicPr>
          <p:nvPr>
            <p:ph sz="quarter" idx="1"/>
          </p:nvPr>
        </p:nvPicPr>
        <p:blipFill>
          <a:blip xmlns:r="http://schemas.openxmlformats.org/officeDocument/2006/relationships" r:embed="rId3"/>
          <a:srcRect/>
          <a:stretch>
            <a:fillRect/>
          </a:stretch>
        </p:blipFill>
        <p:spPr bwMode="auto">
          <a:xfrm>
            <a:off x="381000" y="1447800"/>
            <a:ext cx="6781800" cy="2438400"/>
          </a:xfrm>
          <a:prstGeom prst="rect"/>
          <a:noFill/>
          <a:ln>
            <a:noFill/>
          </a:ln>
        </p:spPr>
      </p:pic>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48" name="Title 1"/>
          <p:cNvSpPr>
            <a:spLocks noGrp="1"/>
          </p:cNvSpPr>
          <p:nvPr>
            <p:ph type="title"/>
          </p:nvPr>
        </p:nvSpPr>
        <p:spPr/>
        <p:txBody>
          <a:bodyPr/>
          <a:p>
            <a:r>
              <a:rPr b="1" dirty="0" lang="en-US" smtClean="0">
                <a:solidFill>
                  <a:schemeClr val="tx1"/>
                </a:solidFill>
              </a:rPr>
              <a:t>Keywords</a:t>
            </a:r>
            <a:endParaRPr b="1" dirty="0" lang="en-US">
              <a:solidFill>
                <a:schemeClr val="tx1"/>
              </a:solidFill>
            </a:endParaRPr>
          </a:p>
        </p:txBody>
      </p:sp>
      <p:sp>
        <p:nvSpPr>
          <p:cNvPr id="1048749" name="Content Placeholder 2"/>
          <p:cNvSpPr>
            <a:spLocks noGrp="1"/>
          </p:cNvSpPr>
          <p:nvPr>
            <p:ph sz="quarter" idx="1"/>
          </p:nvPr>
        </p:nvSpPr>
        <p:spPr>
          <a:xfrm>
            <a:off x="332232" y="1447800"/>
            <a:ext cx="8503920" cy="5102352"/>
          </a:xfrm>
        </p:spPr>
        <p:txBody>
          <a:bodyPr>
            <a:normAutofit/>
          </a:bodyPr>
          <a:p>
            <a:pPr algn="just" indent="0" marL="0">
              <a:buNone/>
            </a:pPr>
            <a:r>
              <a:rPr dirty="0" sz="2000" lang="en-US"/>
              <a:t>Keywords are predefined, reserved words used in programming that have special meanings to the compiler. </a:t>
            </a:r>
            <a:r>
              <a:rPr dirty="0" sz="2000" lang="en-US"/>
              <a:t>As C is a case sensitive language, all keywords must be written in lowercase. Here is a list of all keywords allowed in ANSI C.</a:t>
            </a:r>
            <a:endParaRPr dirty="0" sz="2000" lang="en-US" smtClean="0"/>
          </a:p>
          <a:p>
            <a:endParaRPr dirty="0" sz="2000" lang="en-US"/>
          </a:p>
          <a:p>
            <a:endParaRPr dirty="0" sz="2000" lang="en-US" smtClean="0"/>
          </a:p>
          <a:p>
            <a:endParaRPr dirty="0" sz="2000" lang="en-US"/>
          </a:p>
          <a:p>
            <a:endParaRPr dirty="0" sz="2000" lang="en-US" smtClean="0"/>
          </a:p>
          <a:p>
            <a:endParaRPr dirty="0" sz="2000" lang="en-US"/>
          </a:p>
          <a:p>
            <a:endParaRPr dirty="0" sz="2000" lang="en-US" smtClean="0"/>
          </a:p>
          <a:p>
            <a:endParaRPr dirty="0" sz="2000" lang="en-US"/>
          </a:p>
          <a:p>
            <a:endParaRPr dirty="0" sz="2000" lang="en-US" smtClean="0"/>
          </a:p>
          <a:p>
            <a:endParaRPr dirty="0" sz="2000" lang="en-US"/>
          </a:p>
        </p:txBody>
      </p:sp>
      <p:pic>
        <p:nvPicPr>
          <p:cNvPr id="2097170" name="Picture 3"/>
          <p:cNvPicPr>
            <a:picLocks noChangeAspect="1"/>
          </p:cNvPicPr>
          <p:nvPr/>
        </p:nvPicPr>
        <p:blipFill>
          <a:blip xmlns:r="http://schemas.openxmlformats.org/officeDocument/2006/relationships" r:embed="rId1"/>
          <a:stretch>
            <a:fillRect/>
          </a:stretch>
        </p:blipFill>
        <p:spPr>
          <a:xfrm>
            <a:off x="762000" y="2743200"/>
            <a:ext cx="7467600" cy="3657600"/>
          </a:xfrm>
          <a:prstGeom prst="rec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53" name="Title 1"/>
          <p:cNvSpPr>
            <a:spLocks noGrp="1"/>
          </p:cNvSpPr>
          <p:nvPr>
            <p:ph type="title"/>
          </p:nvPr>
        </p:nvSpPr>
        <p:spPr/>
        <p:txBody>
          <a:bodyPr/>
          <a:p>
            <a:r>
              <a:rPr b="1" dirty="0" lang="en-US" smtClean="0">
                <a:solidFill>
                  <a:schemeClr val="tx1"/>
                </a:solidFill>
              </a:rPr>
              <a:t>Identifiers</a:t>
            </a:r>
            <a:endParaRPr b="1" dirty="0" lang="en-US">
              <a:solidFill>
                <a:schemeClr val="tx1"/>
              </a:solidFill>
            </a:endParaRPr>
          </a:p>
        </p:txBody>
      </p:sp>
      <p:sp>
        <p:nvSpPr>
          <p:cNvPr id="1048754" name="Content Placeholder 2"/>
          <p:cNvSpPr>
            <a:spLocks noGrp="1"/>
          </p:cNvSpPr>
          <p:nvPr>
            <p:ph sz="quarter" idx="1"/>
          </p:nvPr>
        </p:nvSpPr>
        <p:spPr/>
        <p:txBody>
          <a:bodyPr>
            <a:noAutofit/>
          </a:bodyPr>
          <a:p>
            <a:r>
              <a:rPr dirty="0" sz="2000" lang="en-US"/>
              <a:t>In C language identifiers are the names given to variables, constants, functions and user-define data. These identifier are </a:t>
            </a:r>
            <a:r>
              <a:rPr dirty="0" sz="2000" lang="en-US" smtClean="0"/>
              <a:t>defined </a:t>
            </a:r>
            <a:r>
              <a:rPr dirty="0" sz="2000" lang="en-US"/>
              <a:t>against a set of rules</a:t>
            </a:r>
            <a:r>
              <a:rPr dirty="0" sz="2000" lang="en-US" smtClean="0"/>
              <a:t>.</a:t>
            </a:r>
          </a:p>
          <a:p>
            <a:pPr indent="0" marL="0">
              <a:buNone/>
            </a:pPr>
            <a:r>
              <a:rPr b="1" dirty="0" sz="2000" lang="en-US"/>
              <a:t>Rules for an Identifier</a:t>
            </a:r>
          </a:p>
          <a:p>
            <a:r>
              <a:rPr dirty="0" sz="2000" lang="en-US"/>
              <a:t>An Identifier can only have alphanumeric characters( a-z , A-Z , 0-9 ) and underscore( _ ).</a:t>
            </a:r>
          </a:p>
          <a:p>
            <a:r>
              <a:rPr dirty="0" sz="2000" lang="en-US"/>
              <a:t>The first character of an identifier can only contain alphabet( a-z , A-Z ) or underscore ( _ ).</a:t>
            </a:r>
          </a:p>
          <a:p>
            <a:r>
              <a:rPr dirty="0" sz="2000" lang="en-US"/>
              <a:t>Identifiers are also case sensitive in C. For example </a:t>
            </a:r>
            <a:r>
              <a:rPr dirty="0" sz="2000" i="1" lang="en-US"/>
              <a:t>name</a:t>
            </a:r>
            <a:r>
              <a:rPr dirty="0" sz="2000" lang="en-US"/>
              <a:t> and </a:t>
            </a:r>
            <a:r>
              <a:rPr dirty="0" sz="2000" i="1" lang="en-US"/>
              <a:t>Name</a:t>
            </a:r>
            <a:r>
              <a:rPr dirty="0" sz="2000" lang="en-US"/>
              <a:t> are two different identifier in C.</a:t>
            </a:r>
          </a:p>
          <a:p>
            <a:r>
              <a:rPr dirty="0" sz="2000" lang="en-US"/>
              <a:t>Keywords are not allowed to be used as Identifiers.</a:t>
            </a:r>
          </a:p>
          <a:p>
            <a:r>
              <a:rPr dirty="0" sz="2000" lang="en-US"/>
              <a:t>No special characters, such as semicolon, period, whitespaces, slash or comma are permitted to be used in or as Identifier.</a:t>
            </a:r>
          </a:p>
          <a:p>
            <a:pPr indent="0" marL="0">
              <a:buNone/>
            </a:pPr>
            <a:r>
              <a:rPr dirty="0" sz="2000" lang="en-US"/>
              <a:t/>
            </a:r>
            <a:br>
              <a:rPr dirty="0" sz="2000" lang="en-US"/>
            </a:br>
            <a:endParaRPr dirty="0" sz="200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55" name="Title 1"/>
          <p:cNvSpPr>
            <a:spLocks noGrp="1"/>
          </p:cNvSpPr>
          <p:nvPr>
            <p:ph type="title"/>
          </p:nvPr>
        </p:nvSpPr>
        <p:spPr/>
        <p:txBody>
          <a:bodyPr/>
          <a:p>
            <a:r>
              <a:rPr b="1" dirty="0" lang="en-US" smtClean="0">
                <a:solidFill>
                  <a:schemeClr val="tx1"/>
                </a:solidFill>
              </a:rPr>
              <a:t>Identifiers (Note)</a:t>
            </a:r>
            <a:endParaRPr b="1" dirty="0" lang="en-US">
              <a:solidFill>
                <a:schemeClr val="tx1"/>
              </a:solidFill>
            </a:endParaRPr>
          </a:p>
        </p:txBody>
      </p:sp>
      <p:sp>
        <p:nvSpPr>
          <p:cNvPr id="1048756" name="Content Placeholder 2"/>
          <p:cNvSpPr>
            <a:spLocks noGrp="1"/>
          </p:cNvSpPr>
          <p:nvPr>
            <p:ph sz="quarter" idx="1"/>
          </p:nvPr>
        </p:nvSpPr>
        <p:spPr/>
        <p:txBody>
          <a:bodyPr>
            <a:normAutofit/>
          </a:bodyPr>
          <a:p>
            <a:endParaRPr dirty="0" sz="2000" lang="en-US" smtClean="0"/>
          </a:p>
          <a:p>
            <a:endParaRPr dirty="0" sz="2000" lang="en-US"/>
          </a:p>
          <a:p>
            <a:endParaRPr dirty="0" sz="2000" lang="en-US" smtClean="0"/>
          </a:p>
          <a:p>
            <a:endParaRPr dirty="0" sz="2000" lang="en-US"/>
          </a:p>
          <a:p>
            <a:endParaRPr dirty="0" sz="2000" lang="en-US" smtClean="0"/>
          </a:p>
          <a:p>
            <a:endParaRPr dirty="0" sz="2000" lang="en-US"/>
          </a:p>
          <a:p>
            <a:endParaRPr dirty="0" sz="2000" lang="en-US" smtClean="0"/>
          </a:p>
          <a:p>
            <a:r>
              <a:rPr dirty="0" sz="2000" lang="en-US" smtClean="0"/>
              <a:t>It </a:t>
            </a:r>
            <a:r>
              <a:rPr dirty="0" sz="2000" lang="en-US"/>
              <a:t>won’t give any compile error and </a:t>
            </a:r>
            <a:r>
              <a:rPr dirty="0" sz="2000" lang="en-US" smtClean="0"/>
              <a:t> prints “</a:t>
            </a:r>
            <a:r>
              <a:rPr b="1" dirty="0" sz="2000" lang="en-US" smtClean="0"/>
              <a:t>main</a:t>
            </a:r>
            <a:r>
              <a:rPr dirty="0" sz="2000" lang="en-US" smtClean="0"/>
              <a:t>”</a:t>
            </a:r>
          </a:p>
          <a:p>
            <a:r>
              <a:rPr dirty="0" sz="2000" lang="en-US"/>
              <a:t>C language standard (i.e. C99 and C11) defines a predefined identifier </a:t>
            </a:r>
            <a:r>
              <a:rPr dirty="0" sz="2000" lang="en-US" smtClean="0"/>
              <a:t> therefore </a:t>
            </a:r>
            <a:r>
              <a:rPr dirty="0" sz="2000" lang="en-US" smtClean="0"/>
              <a:t>C </a:t>
            </a:r>
            <a:r>
              <a:rPr dirty="0" sz="2000" lang="en-US"/>
              <a:t>compiler implicitly adds __</a:t>
            </a:r>
            <a:r>
              <a:rPr dirty="0" sz="2000" lang="en-US" err="1"/>
              <a:t>func</a:t>
            </a:r>
            <a:r>
              <a:rPr dirty="0" sz="2000" lang="en-US" smtClean="0"/>
              <a:t>__ variable </a:t>
            </a:r>
            <a:r>
              <a:rPr dirty="0" sz="2000" lang="en-US"/>
              <a:t> in every function so that it can be used in that function to get the function name</a:t>
            </a:r>
            <a:r>
              <a:rPr dirty="0" sz="2000" lang="en-US" smtClean="0"/>
              <a:t>.</a:t>
            </a:r>
          </a:p>
          <a:p>
            <a:r>
              <a:rPr dirty="0" sz="2000" lang="en-US"/>
              <a:t>Syntax</a:t>
            </a:r>
            <a:r>
              <a:rPr b="1" dirty="0" sz="2000" lang="en-US"/>
              <a:t>: static </a:t>
            </a:r>
            <a:r>
              <a:rPr b="1" dirty="0" sz="2000" lang="en-US" err="1"/>
              <a:t>const</a:t>
            </a:r>
            <a:r>
              <a:rPr b="1" dirty="0" sz="2000" lang="en-US"/>
              <a:t> char __</a:t>
            </a:r>
            <a:r>
              <a:rPr b="1" dirty="0" sz="2000" lang="en-US" err="1"/>
              <a:t>func</a:t>
            </a:r>
            <a:r>
              <a:rPr b="1" dirty="0" sz="2000" lang="en-US"/>
              <a:t>__[] = “function-name”;</a:t>
            </a:r>
            <a:endParaRPr b="1" dirty="0" sz="2000" lang="en-US"/>
          </a:p>
        </p:txBody>
      </p:sp>
      <p:pic>
        <p:nvPicPr>
          <p:cNvPr id="2097171" name="Picture 4"/>
          <p:cNvPicPr>
            <a:picLocks noChangeAspect="1"/>
          </p:cNvPicPr>
          <p:nvPr/>
        </p:nvPicPr>
        <p:blipFill>
          <a:blip xmlns:r="http://schemas.openxmlformats.org/officeDocument/2006/relationships" r:embed="rId1"/>
          <a:stretch>
            <a:fillRect/>
          </a:stretch>
        </p:blipFill>
        <p:spPr>
          <a:xfrm>
            <a:off x="301752" y="1548818"/>
            <a:ext cx="4270248" cy="2261181"/>
          </a:xfrm>
          <a:prstGeom prst="rect"/>
        </p:spPr>
      </p:pic>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57" name="Title 1"/>
          <p:cNvSpPr>
            <a:spLocks noGrp="1"/>
          </p:cNvSpPr>
          <p:nvPr>
            <p:ph type="title"/>
          </p:nvPr>
        </p:nvSpPr>
        <p:spPr/>
        <p:txBody>
          <a:bodyPr/>
          <a:p>
            <a:r>
              <a:rPr b="1" dirty="0" lang="en-US">
                <a:solidFill>
                  <a:schemeClr val="tx1"/>
                </a:solidFill>
              </a:rPr>
              <a:t>Data types</a:t>
            </a:r>
            <a:endParaRPr b="1" dirty="0" lang="en-US">
              <a:solidFill>
                <a:schemeClr val="tx1"/>
              </a:solidFill>
            </a:endParaRPr>
          </a:p>
        </p:txBody>
      </p:sp>
      <p:sp>
        <p:nvSpPr>
          <p:cNvPr id="1048758" name="Content Placeholder 5"/>
          <p:cNvSpPr>
            <a:spLocks noGrp="1"/>
          </p:cNvSpPr>
          <p:nvPr>
            <p:ph sz="quarter" idx="1"/>
          </p:nvPr>
        </p:nvSpPr>
        <p:spPr/>
        <p:txBody>
          <a:bodyPr>
            <a:normAutofit/>
          </a:bodyPr>
          <a:p>
            <a:r>
              <a:rPr dirty="0" sz="2000" lang="en-US"/>
              <a:t>In C programming, variables or memory locations should be declared before it can be used. </a:t>
            </a:r>
            <a:endParaRPr dirty="0" sz="2000" lang="en-US" smtClean="0"/>
          </a:p>
          <a:p>
            <a:r>
              <a:rPr dirty="0" sz="2000" lang="en-US" smtClean="0"/>
              <a:t>Data </a:t>
            </a:r>
            <a:r>
              <a:rPr dirty="0" sz="2000" lang="en-US"/>
              <a:t>types in c </a:t>
            </a:r>
            <a:r>
              <a:rPr dirty="0" sz="2000" lang="en-US" smtClean="0"/>
              <a:t>is used to declare </a:t>
            </a:r>
            <a:r>
              <a:rPr dirty="0" sz="2000" lang="en-US"/>
              <a:t>variables or functions of different types. The type of a variable determines how much space it occupies in storage and how the bit pattern stored is interpreted</a:t>
            </a:r>
            <a:r>
              <a:rPr dirty="0" sz="2000" lang="en-US" smtClean="0"/>
              <a:t>.</a:t>
            </a:r>
          </a:p>
          <a:p>
            <a:endParaRPr dirty="0" sz="2000" lang="en-US" smtClean="0"/>
          </a:p>
          <a:p>
            <a:endParaRPr dirty="0" sz="2000" lang="en-US"/>
          </a:p>
          <a:p>
            <a:endParaRPr dirty="0" sz="2000" lang="en-US" smtClean="0"/>
          </a:p>
          <a:p>
            <a:endParaRPr dirty="0" sz="2000" lang="en-US"/>
          </a:p>
          <a:p>
            <a:endParaRPr dirty="0" sz="2000" lang="en-US"/>
          </a:p>
        </p:txBody>
      </p:sp>
      <p:pic>
        <p:nvPicPr>
          <p:cNvPr id="2097172" name="Picture 6"/>
          <p:cNvPicPr>
            <a:picLocks noChangeAspect="1"/>
          </p:cNvPicPr>
          <p:nvPr/>
        </p:nvPicPr>
        <p:blipFill>
          <a:blip xmlns:r="http://schemas.openxmlformats.org/officeDocument/2006/relationships" r:embed="rId1"/>
          <a:stretch>
            <a:fillRect/>
          </a:stretch>
        </p:blipFill>
        <p:spPr>
          <a:xfrm>
            <a:off x="685800" y="3429000"/>
            <a:ext cx="5257800" cy="2670048"/>
          </a:xfrm>
          <a:prstGeom prst="rect"/>
        </p:spPr>
      </p:pic>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59" name="Title 1"/>
          <p:cNvSpPr>
            <a:spLocks noGrp="1"/>
          </p:cNvSpPr>
          <p:nvPr>
            <p:ph type="title"/>
          </p:nvPr>
        </p:nvSpPr>
        <p:spPr/>
        <p:txBody>
          <a:bodyPr/>
          <a:p>
            <a:r>
              <a:rPr b="1" dirty="0" lang="en-US">
                <a:solidFill>
                  <a:schemeClr val="tx1"/>
                </a:solidFill>
              </a:rPr>
              <a:t>Data types</a:t>
            </a:r>
            <a:endParaRPr dirty="0" lang="en-US"/>
          </a:p>
        </p:txBody>
      </p:sp>
      <p:sp>
        <p:nvSpPr>
          <p:cNvPr id="1048760" name="Content Placeholder 2"/>
          <p:cNvSpPr>
            <a:spLocks noGrp="1"/>
          </p:cNvSpPr>
          <p:nvPr>
            <p:ph sz="quarter" idx="1"/>
          </p:nvPr>
        </p:nvSpPr>
        <p:spPr/>
        <p:txBody>
          <a:bodyPr>
            <a:noAutofit/>
          </a:bodyPr>
          <a:p>
            <a:endParaRPr dirty="0" sz="2000" lang="en-US"/>
          </a:p>
          <a:p>
            <a:endParaRPr dirty="0" sz="2000" lang="en-US"/>
          </a:p>
          <a:p>
            <a:endParaRPr dirty="0" sz="2000" lang="en-US"/>
          </a:p>
          <a:p>
            <a:endParaRPr dirty="0" sz="2000" lang="en-US" smtClean="0"/>
          </a:p>
          <a:p>
            <a:endParaRPr dirty="0" sz="2000" lang="en-US"/>
          </a:p>
          <a:p>
            <a:pPr indent="0" marL="0">
              <a:buNone/>
            </a:pPr>
            <a:endParaRPr dirty="0" sz="2000" lang="en-US"/>
          </a:p>
          <a:p>
            <a:endParaRPr dirty="0" sz="2000" lang="en-US" smtClean="0"/>
          </a:p>
          <a:p>
            <a:pPr indent="0" marL="0">
              <a:buNone/>
            </a:pPr>
            <a:r>
              <a:rPr b="1" dirty="0" sz="2000" lang="en-US" smtClean="0"/>
              <a:t> Basic Type:</a:t>
            </a:r>
          </a:p>
          <a:p>
            <a:pPr indent="0" marL="0">
              <a:buNone/>
            </a:pPr>
            <a:r>
              <a:rPr dirty="0" sz="2000" lang="en-US" smtClean="0"/>
              <a:t>1. </a:t>
            </a:r>
            <a:r>
              <a:rPr b="1" dirty="0" sz="2000" lang="en-US" smtClean="0"/>
              <a:t>Integer Type</a:t>
            </a:r>
            <a:r>
              <a:rPr dirty="0" sz="2000" lang="en-US" smtClean="0"/>
              <a:t>: </a:t>
            </a:r>
            <a:r>
              <a:rPr dirty="0" sz="2000" lang="en-US"/>
              <a:t>Integers are whole numbers that can have both positive and negative values but no decimal values. Example: 0, -5, </a:t>
            </a:r>
            <a:r>
              <a:rPr dirty="0" sz="2000" lang="en-US" smtClean="0"/>
              <a:t>10</a:t>
            </a:r>
          </a:p>
          <a:p>
            <a:r>
              <a:rPr dirty="0" sz="2000" lang="en-US" smtClean="0"/>
              <a:t>In </a:t>
            </a:r>
            <a:r>
              <a:rPr dirty="0" sz="2000" lang="en-US"/>
              <a:t>C programming, keyword </a:t>
            </a:r>
            <a:r>
              <a:rPr b="1" dirty="0" sz="2000" lang="en-US" err="1"/>
              <a:t>int</a:t>
            </a:r>
            <a:r>
              <a:rPr dirty="0" sz="2000" lang="en-US"/>
              <a:t> is used for declaring integer variable. For </a:t>
            </a:r>
            <a:r>
              <a:rPr dirty="0" sz="2000" lang="en-US" smtClean="0"/>
              <a:t>example: </a:t>
            </a:r>
            <a:r>
              <a:rPr b="1" dirty="0" sz="2000" lang="en-US" err="1" smtClean="0"/>
              <a:t>int</a:t>
            </a:r>
            <a:r>
              <a:rPr b="1" dirty="0" sz="2000" lang="en-US" smtClean="0"/>
              <a:t> a;		</a:t>
            </a:r>
          </a:p>
          <a:p>
            <a:r>
              <a:rPr dirty="0" sz="2000" lang="en-US" smtClean="0"/>
              <a:t>Here</a:t>
            </a:r>
            <a:r>
              <a:rPr dirty="0" sz="2000" lang="en-US"/>
              <a:t>, a is a variable of type integer.</a:t>
            </a:r>
          </a:p>
          <a:p>
            <a:endParaRPr dirty="0" sz="2000" lang="en-US" smtClean="0"/>
          </a:p>
          <a:p>
            <a:pPr indent="0" marL="0">
              <a:buNone/>
            </a:pPr>
            <a:endParaRPr dirty="0" sz="2000" lang="en-US"/>
          </a:p>
        </p:txBody>
      </p:sp>
      <p:pic>
        <p:nvPicPr>
          <p:cNvPr id="2097173" name="Picture 4"/>
          <p:cNvPicPr>
            <a:picLocks noChangeAspect="1"/>
          </p:cNvPicPr>
          <p:nvPr/>
        </p:nvPicPr>
        <p:blipFill>
          <a:blip xmlns:r="http://schemas.openxmlformats.org/officeDocument/2006/relationships" r:embed="rId1"/>
          <a:stretch>
            <a:fillRect/>
          </a:stretch>
        </p:blipFill>
        <p:spPr>
          <a:xfrm>
            <a:off x="457200" y="1505276"/>
            <a:ext cx="6248400" cy="2533323"/>
          </a:xfrm>
          <a:prstGeom prst="rect"/>
        </p:spPr>
      </p:pic>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61" name="Title 1"/>
          <p:cNvSpPr>
            <a:spLocks noGrp="1"/>
          </p:cNvSpPr>
          <p:nvPr>
            <p:ph type="title"/>
          </p:nvPr>
        </p:nvSpPr>
        <p:spPr/>
        <p:txBody>
          <a:bodyPr/>
          <a:p>
            <a:r>
              <a:rPr b="1" dirty="0" lang="en-US">
                <a:solidFill>
                  <a:schemeClr val="tx1"/>
                </a:solidFill>
              </a:rPr>
              <a:t>Data types</a:t>
            </a:r>
            <a:endParaRPr dirty="0" lang="en-US"/>
          </a:p>
        </p:txBody>
      </p:sp>
      <p:sp>
        <p:nvSpPr>
          <p:cNvPr id="1048762" name="Content Placeholder 2"/>
          <p:cNvSpPr>
            <a:spLocks noGrp="1"/>
          </p:cNvSpPr>
          <p:nvPr>
            <p:ph sz="quarter" idx="1"/>
          </p:nvPr>
        </p:nvSpPr>
        <p:spPr/>
        <p:txBody>
          <a:bodyPr>
            <a:normAutofit/>
          </a:bodyPr>
          <a:p>
            <a:r>
              <a:rPr dirty="0" sz="2000" lang="en-US" smtClean="0"/>
              <a:t>We </a:t>
            </a:r>
            <a:r>
              <a:rPr dirty="0" sz="2000" lang="en-US"/>
              <a:t>can declare multiple variable at once in C programming. For </a:t>
            </a:r>
            <a:r>
              <a:rPr dirty="0" sz="2000" lang="en-US" smtClean="0"/>
              <a:t>example: </a:t>
            </a:r>
            <a:r>
              <a:rPr dirty="0" sz="2000" lang="en-US" err="1" smtClean="0"/>
              <a:t>int</a:t>
            </a:r>
            <a:r>
              <a:rPr dirty="0" sz="2000" lang="en-US" smtClean="0"/>
              <a:t> a, b;</a:t>
            </a:r>
          </a:p>
          <a:p>
            <a:pPr indent="0" marL="0">
              <a:buNone/>
            </a:pPr>
            <a:r>
              <a:rPr b="1" dirty="0" sz="2000" lang="en-US"/>
              <a:t>2. float - Floating </a:t>
            </a:r>
            <a:r>
              <a:rPr b="1" dirty="0" sz="2000" lang="en-US" smtClean="0"/>
              <a:t>types</a:t>
            </a:r>
            <a:r>
              <a:rPr b="1" dirty="0" sz="2000" lang="en-US"/>
              <a:t>: </a:t>
            </a:r>
            <a:r>
              <a:rPr dirty="0" sz="2000" lang="en-US"/>
              <a:t>Floating type variables can hold real numbers such as: 2.34, -9.382, 5.0 etc. You can declare a floating point variable in C by using either float or double keyword. For example</a:t>
            </a:r>
            <a:r>
              <a:rPr dirty="0" sz="2000" lang="en-US" smtClean="0"/>
              <a:t>:</a:t>
            </a:r>
          </a:p>
          <a:p>
            <a:pPr indent="0" marL="0">
              <a:buNone/>
            </a:pPr>
            <a:r>
              <a:rPr dirty="0" sz="2000" lang="en-US" smtClean="0"/>
              <a:t> float a;</a:t>
            </a:r>
          </a:p>
          <a:p>
            <a:pPr indent="0" marL="0">
              <a:buNone/>
            </a:pPr>
            <a:r>
              <a:rPr dirty="0" sz="2000" lang="en-US"/>
              <a:t> </a:t>
            </a:r>
            <a:r>
              <a:rPr dirty="0" sz="2000" lang="en-US" smtClean="0"/>
              <a:t>double  b;</a:t>
            </a:r>
          </a:p>
          <a:p>
            <a:pPr indent="0" marL="0">
              <a:buNone/>
            </a:pPr>
            <a:r>
              <a:rPr b="1" dirty="0" sz="2000" lang="en-US"/>
              <a:t>double</a:t>
            </a:r>
            <a:r>
              <a:rPr dirty="0" sz="2000" lang="en-US"/>
              <a:t>: It is used to store decimal numbers (numbers with floating point value) with double </a:t>
            </a:r>
            <a:r>
              <a:rPr dirty="0" sz="2000" lang="en-US" smtClean="0"/>
              <a:t>precision.</a:t>
            </a:r>
          </a:p>
          <a:p>
            <a:pPr indent="0" marL="0">
              <a:buNone/>
            </a:pPr>
            <a:endParaRPr dirty="0" sz="2000" lang="en-US" smtClean="0"/>
          </a:p>
          <a:p>
            <a:pPr indent="0" marL="0">
              <a:buNone/>
            </a:pPr>
            <a:r>
              <a:rPr b="1" dirty="0" sz="2000" lang="en-US" smtClean="0">
                <a:solidFill>
                  <a:srgbClr val="FF0000"/>
                </a:solidFill>
              </a:rPr>
              <a:t>/* Discussion-1 is based on this topic */</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63" name="Title 1"/>
          <p:cNvSpPr>
            <a:spLocks noGrp="1"/>
          </p:cNvSpPr>
          <p:nvPr>
            <p:ph type="title"/>
          </p:nvPr>
        </p:nvSpPr>
        <p:spPr/>
        <p:txBody>
          <a:bodyPr/>
          <a:p>
            <a:r>
              <a:rPr b="1" dirty="0" lang="en-US">
                <a:solidFill>
                  <a:schemeClr val="tx1"/>
                </a:solidFill>
              </a:rPr>
              <a:t>Data types</a:t>
            </a:r>
            <a:endParaRPr dirty="0" lang="en-US"/>
          </a:p>
        </p:txBody>
      </p:sp>
      <p:sp>
        <p:nvSpPr>
          <p:cNvPr id="1048764" name="Content Placeholder 2"/>
          <p:cNvSpPr>
            <a:spLocks noGrp="1"/>
          </p:cNvSpPr>
          <p:nvPr>
            <p:ph sz="quarter" idx="1"/>
          </p:nvPr>
        </p:nvSpPr>
        <p:spPr/>
        <p:txBody>
          <a:bodyPr>
            <a:normAutofit/>
          </a:bodyPr>
          <a:p>
            <a:pPr indent="0" marL="0">
              <a:buNone/>
            </a:pPr>
            <a:r>
              <a:rPr dirty="0" sz="2000" lang="en-US"/>
              <a:t>3. </a:t>
            </a:r>
            <a:r>
              <a:rPr b="1" dirty="0" sz="2000" lang="en-US"/>
              <a:t>char</a:t>
            </a:r>
            <a:r>
              <a:rPr dirty="0" sz="2000" lang="en-US"/>
              <a:t>: The most basic data type in C. It stores a single character and requires a single byte of memory in almost all compilers</a:t>
            </a:r>
            <a:r>
              <a:rPr dirty="0" sz="2000" lang="en-US" smtClean="0"/>
              <a:t>.</a:t>
            </a:r>
          </a:p>
          <a:p>
            <a:r>
              <a:rPr dirty="0" sz="2000" lang="en-US"/>
              <a:t>Keyword char is used for declaring character type variables. For example</a:t>
            </a:r>
            <a:r>
              <a:rPr dirty="0" sz="2000" lang="en-US" smtClean="0"/>
              <a:t>:</a:t>
            </a:r>
            <a:endParaRPr dirty="0" sz="2000" lang="en-US"/>
          </a:p>
          <a:p>
            <a:pPr indent="0" marL="0">
              <a:buNone/>
            </a:pPr>
            <a:r>
              <a:rPr dirty="0" sz="2000" lang="en-US" smtClean="0"/>
              <a:t>    </a:t>
            </a:r>
            <a:r>
              <a:rPr b="1" dirty="0" sz="2000" lang="en-US" smtClean="0"/>
              <a:t>char test = 'h';</a:t>
            </a:r>
          </a:p>
          <a:p>
            <a:r>
              <a:rPr dirty="0" sz="2000" lang="en-US" smtClean="0"/>
              <a:t>Here</a:t>
            </a:r>
            <a:r>
              <a:rPr dirty="0" sz="2000" lang="en-US"/>
              <a:t>, test is a character variable. The value of test is 'h'.</a:t>
            </a:r>
          </a:p>
          <a:p>
            <a:r>
              <a:rPr dirty="0" sz="2000" lang="en-US"/>
              <a:t>The size of character variable is 1 byte</a:t>
            </a:r>
            <a:r>
              <a:rPr dirty="0" sz="2000" lang="en-US" smtClean="0"/>
              <a:t>.</a:t>
            </a:r>
          </a:p>
          <a:p>
            <a:pPr indent="0" marL="0">
              <a:buNone/>
            </a:pPr>
            <a:endParaRPr dirty="0" sz="2000" lang="en-US"/>
          </a:p>
          <a:p>
            <a:endParaRPr dirty="0" sz="2000" lang="en-US"/>
          </a:p>
          <a:p>
            <a:endParaRPr dirty="0" sz="2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32" name="Title 1"/>
          <p:cNvSpPr>
            <a:spLocks noGrp="1"/>
          </p:cNvSpPr>
          <p:nvPr>
            <p:ph type="title"/>
          </p:nvPr>
        </p:nvSpPr>
        <p:spPr/>
        <p:txBody>
          <a:bodyPr/>
          <a:p>
            <a:r>
              <a:rPr b="1" dirty="0" lang="en-US" smtClean="0">
                <a:solidFill>
                  <a:schemeClr val="tx1"/>
                </a:solidFill>
              </a:rPr>
              <a:t>Example</a:t>
            </a:r>
            <a:endParaRPr b="1" dirty="0" lang="en-US">
              <a:solidFill>
                <a:schemeClr val="tx1"/>
              </a:solidFill>
            </a:endParaRPr>
          </a:p>
        </p:txBody>
      </p:sp>
      <p:sp>
        <p:nvSpPr>
          <p:cNvPr id="1048633" name="Content Placeholder 2"/>
          <p:cNvSpPr>
            <a:spLocks noGrp="1"/>
          </p:cNvSpPr>
          <p:nvPr>
            <p:ph sz="quarter" idx="1"/>
          </p:nvPr>
        </p:nvSpPr>
        <p:spPr/>
        <p:txBody>
          <a:bodyPr>
            <a:normAutofit/>
          </a:bodyPr>
          <a:p>
            <a:r>
              <a:rPr dirty="0" sz="2000" lang="en-US" smtClean="0"/>
              <a:t>On compiling the program with </a:t>
            </a:r>
            <a:r>
              <a:rPr dirty="0" sz="2000" lang="en-US" err="1" smtClean="0"/>
              <a:t>gcc</a:t>
            </a:r>
            <a:r>
              <a:rPr dirty="0" sz="2000" lang="en-US" smtClean="0"/>
              <a:t> compiler on Ubuntu</a:t>
            </a:r>
          </a:p>
          <a:p>
            <a:endParaRPr dirty="0" sz="2000" lang="en-US"/>
          </a:p>
          <a:p>
            <a:endParaRPr dirty="0" sz="2000" lang="en-US" smtClean="0"/>
          </a:p>
          <a:p>
            <a:endParaRPr dirty="0" sz="2000" lang="en-US"/>
          </a:p>
          <a:p>
            <a:pPr indent="0" marL="0">
              <a:buNone/>
            </a:pPr>
            <a:endParaRPr dirty="0" sz="2000" lang="en-US"/>
          </a:p>
          <a:p>
            <a:endParaRPr dirty="0" sz="2000" lang="en-US" smtClean="0"/>
          </a:p>
          <a:p>
            <a:r>
              <a:rPr dirty="0" sz="2000" lang="en-US" smtClean="0"/>
              <a:t>On </a:t>
            </a:r>
            <a:r>
              <a:rPr dirty="0" sz="2000" lang="en-US"/>
              <a:t>compiling the program with </a:t>
            </a:r>
            <a:r>
              <a:rPr dirty="0" sz="2000" lang="en-US" smtClean="0"/>
              <a:t>g++ </a:t>
            </a:r>
            <a:r>
              <a:rPr dirty="0" sz="2000" lang="en-US"/>
              <a:t>compiler on Ubuntu</a:t>
            </a:r>
          </a:p>
          <a:p>
            <a:endParaRPr dirty="0" sz="2000" lang="en-US" smtClean="0"/>
          </a:p>
          <a:p>
            <a:endParaRPr dirty="0" sz="2000" lang="en-US"/>
          </a:p>
        </p:txBody>
      </p:sp>
      <p:pic>
        <p:nvPicPr>
          <p:cNvPr id="2097152" name="Picture 4"/>
          <p:cNvPicPr>
            <a:picLocks noChangeAspect="1"/>
          </p:cNvPicPr>
          <p:nvPr/>
        </p:nvPicPr>
        <p:blipFill>
          <a:blip xmlns:r="http://schemas.openxmlformats.org/officeDocument/2006/relationships" r:embed="rId1"/>
          <a:stretch>
            <a:fillRect/>
          </a:stretch>
        </p:blipFill>
        <p:spPr>
          <a:xfrm>
            <a:off x="509016" y="1981200"/>
            <a:ext cx="8119872" cy="1524000"/>
          </a:xfrm>
          <a:prstGeom prst="rect"/>
        </p:spPr>
      </p:pic>
      <p:pic>
        <p:nvPicPr>
          <p:cNvPr id="2097153" name="Picture 5"/>
          <p:cNvPicPr>
            <a:picLocks noChangeAspect="1"/>
          </p:cNvPicPr>
          <p:nvPr/>
        </p:nvPicPr>
        <p:blipFill>
          <a:blip xmlns:r="http://schemas.openxmlformats.org/officeDocument/2006/relationships" r:embed="rId2"/>
          <a:stretch>
            <a:fillRect/>
          </a:stretch>
        </p:blipFill>
        <p:spPr>
          <a:xfrm>
            <a:off x="509016" y="4343400"/>
            <a:ext cx="8119872" cy="1600200"/>
          </a:xfrm>
          <a:prstGeom prst="rect"/>
        </p:spPr>
      </p:pic>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65" name="Title 1"/>
          <p:cNvSpPr>
            <a:spLocks noGrp="1"/>
          </p:cNvSpPr>
          <p:nvPr>
            <p:ph type="title"/>
          </p:nvPr>
        </p:nvSpPr>
        <p:spPr/>
        <p:txBody>
          <a:bodyPr/>
          <a:p>
            <a:r>
              <a:rPr b="1" dirty="0" lang="en-US">
                <a:solidFill>
                  <a:schemeClr val="tx1"/>
                </a:solidFill>
              </a:rPr>
              <a:t>Data </a:t>
            </a:r>
            <a:r>
              <a:rPr b="1" dirty="0" lang="en-US" smtClean="0">
                <a:solidFill>
                  <a:schemeClr val="tx1"/>
                </a:solidFill>
              </a:rPr>
              <a:t>types and sizes of Data types</a:t>
            </a:r>
            <a:endParaRPr dirty="0" lang="en-US"/>
          </a:p>
        </p:txBody>
      </p:sp>
      <p:sp>
        <p:nvSpPr>
          <p:cNvPr id="1048766" name="Content Placeholder 2"/>
          <p:cNvSpPr>
            <a:spLocks noGrp="1"/>
          </p:cNvSpPr>
          <p:nvPr>
            <p:ph sz="quarter" idx="1"/>
          </p:nvPr>
        </p:nvSpPr>
        <p:spPr/>
        <p:txBody>
          <a:bodyPr>
            <a:normAutofit/>
          </a:bodyPr>
          <a:p>
            <a:pPr indent="0" marL="0">
              <a:buNone/>
            </a:pPr>
            <a:r>
              <a:rPr dirty="0" sz="2000" lang="en-US" smtClean="0"/>
              <a:t>Different </a:t>
            </a:r>
            <a:r>
              <a:rPr dirty="0" sz="2000" lang="en-US"/>
              <a:t>data types also have different ranges </a:t>
            </a:r>
            <a:r>
              <a:rPr dirty="0" sz="2000" lang="en-US" err="1"/>
              <a:t>upto</a:t>
            </a:r>
            <a:r>
              <a:rPr dirty="0" sz="2000" lang="en-US"/>
              <a:t> which they can store numbers. These ranges may vary from compiler to compiler. Below is list of ranges along with the memory requirement and format specifiers on 32 bit </a:t>
            </a:r>
            <a:r>
              <a:rPr dirty="0" sz="2000" lang="en-US" err="1"/>
              <a:t>gcc</a:t>
            </a:r>
            <a:r>
              <a:rPr dirty="0" sz="2000" lang="en-US"/>
              <a:t> compiler.</a:t>
            </a:r>
            <a:endParaRPr dirty="0" sz="2000" lang="en-US" smtClean="0"/>
          </a:p>
          <a:p>
            <a:pPr indent="0" marL="0">
              <a:buNone/>
            </a:pPr>
            <a:endParaRPr dirty="0" sz="2000" lang="en-US"/>
          </a:p>
        </p:txBody>
      </p:sp>
      <p:pic>
        <p:nvPicPr>
          <p:cNvPr id="2097174" name="Picture 4"/>
          <p:cNvPicPr>
            <a:picLocks noChangeAspect="1"/>
          </p:cNvPicPr>
          <p:nvPr/>
        </p:nvPicPr>
        <p:blipFill>
          <a:blip xmlns:r="http://schemas.openxmlformats.org/officeDocument/2006/relationships" r:embed="rId1"/>
          <a:stretch>
            <a:fillRect/>
          </a:stretch>
        </p:blipFill>
        <p:spPr>
          <a:xfrm>
            <a:off x="301752" y="2819400"/>
            <a:ext cx="8534400" cy="3581400"/>
          </a:xfrm>
          <a:prstGeom prst="rec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67" name="Title 1"/>
          <p:cNvSpPr>
            <a:spLocks noGrp="1"/>
          </p:cNvSpPr>
          <p:nvPr>
            <p:ph type="title"/>
          </p:nvPr>
        </p:nvSpPr>
        <p:spPr/>
        <p:txBody>
          <a:bodyPr/>
          <a:p>
            <a:r>
              <a:rPr b="1" dirty="0" lang="en-US" smtClean="0">
                <a:solidFill>
                  <a:schemeClr val="tx1"/>
                </a:solidFill>
              </a:rPr>
              <a:t>Online Lecture</a:t>
            </a:r>
            <a:endParaRPr b="1" dirty="0" lang="en-US">
              <a:solidFill>
                <a:schemeClr val="tx1"/>
              </a:solidFill>
            </a:endParaRPr>
          </a:p>
        </p:txBody>
      </p:sp>
      <p:sp>
        <p:nvSpPr>
          <p:cNvPr id="1048768" name="Content Placeholder 2"/>
          <p:cNvSpPr>
            <a:spLocks noGrp="1"/>
          </p:cNvSpPr>
          <p:nvPr>
            <p:ph sz="quarter" idx="1"/>
          </p:nvPr>
        </p:nvSpPr>
        <p:spPr/>
        <p:txBody>
          <a:bodyPr>
            <a:normAutofit/>
          </a:bodyPr>
          <a:p>
            <a:r>
              <a:rPr dirty="0" sz="2000" lang="en-US" smtClean="0">
                <a:solidFill>
                  <a:srgbClr val="FF0000"/>
                </a:solidFill>
              </a:rPr>
              <a:t>Size-of </a:t>
            </a:r>
            <a:r>
              <a:rPr dirty="0" sz="2000" lang="en-US">
                <a:solidFill>
                  <a:srgbClr val="FF0000"/>
                </a:solidFill>
              </a:rPr>
              <a:t>operator, Modifiers, Use of </a:t>
            </a:r>
            <a:r>
              <a:rPr dirty="0" sz="2000" lang="en-US" err="1">
                <a:solidFill>
                  <a:srgbClr val="FF0000"/>
                </a:solidFill>
              </a:rPr>
              <a:t>values.h</a:t>
            </a:r>
            <a:r>
              <a:rPr dirty="0" sz="2000" lang="en-US">
                <a:solidFill>
                  <a:srgbClr val="FF0000"/>
                </a:solidFill>
              </a:rPr>
              <a:t> and </a:t>
            </a:r>
            <a:r>
              <a:rPr dirty="0" sz="2000" lang="en-US" err="1">
                <a:solidFill>
                  <a:srgbClr val="FF0000"/>
                </a:solidFill>
              </a:rPr>
              <a:t>limits.h</a:t>
            </a:r>
            <a:endParaRPr dirty="0" sz="2000" lang="en-US">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69" name="Title 1"/>
          <p:cNvSpPr>
            <a:spLocks noGrp="1"/>
          </p:cNvSpPr>
          <p:nvPr>
            <p:ph type="title"/>
          </p:nvPr>
        </p:nvSpPr>
        <p:spPr/>
        <p:txBody>
          <a:bodyPr/>
          <a:p>
            <a:r>
              <a:rPr b="1" dirty="0" lang="en-US">
                <a:solidFill>
                  <a:schemeClr val="tx1"/>
                </a:solidFill>
              </a:rPr>
              <a:t>Variables</a:t>
            </a:r>
            <a:endParaRPr b="1" dirty="0" lang="en-US">
              <a:solidFill>
                <a:schemeClr val="tx1"/>
              </a:solidFill>
            </a:endParaRPr>
          </a:p>
        </p:txBody>
      </p:sp>
      <p:sp>
        <p:nvSpPr>
          <p:cNvPr id="1048770" name="Content Placeholder 2"/>
          <p:cNvSpPr>
            <a:spLocks noGrp="1"/>
          </p:cNvSpPr>
          <p:nvPr>
            <p:ph sz="quarter" idx="1"/>
          </p:nvPr>
        </p:nvSpPr>
        <p:spPr/>
        <p:txBody>
          <a:bodyPr>
            <a:noAutofit/>
          </a:bodyPr>
          <a:p>
            <a:r>
              <a:rPr dirty="0" sz="2000" lang="en-US"/>
              <a:t>A variable is a name of memory location. It is used to store data. Its value can be changed and it can be reused many times</a:t>
            </a:r>
            <a:r>
              <a:rPr dirty="0" sz="2000" lang="en-US" smtClean="0"/>
              <a:t>.</a:t>
            </a:r>
            <a:endParaRPr dirty="0" sz="2000" lang="en-US"/>
          </a:p>
          <a:p>
            <a:r>
              <a:rPr dirty="0" sz="2000" lang="en-US"/>
              <a:t>It is a way to represent memory location through symbol so that it can be easily identified</a:t>
            </a:r>
            <a:r>
              <a:rPr dirty="0" sz="2000" lang="en-US" smtClean="0"/>
              <a:t>.</a:t>
            </a:r>
          </a:p>
          <a:p>
            <a:r>
              <a:rPr dirty="0" sz="2000" lang="en-US"/>
              <a:t>type </a:t>
            </a:r>
            <a:r>
              <a:rPr dirty="0" sz="2000" lang="en-US" err="1"/>
              <a:t>variable_list</a:t>
            </a:r>
            <a:r>
              <a:rPr dirty="0" sz="2000" lang="en-US"/>
              <a:t>;  </a:t>
            </a:r>
            <a:endParaRPr dirty="0" sz="2000" lang="en-US" smtClean="0"/>
          </a:p>
          <a:p>
            <a:pPr indent="0" marL="0">
              <a:buNone/>
            </a:pPr>
            <a:r>
              <a:rPr b="1" dirty="0" sz="2000" lang="en-US" smtClean="0"/>
              <a:t>	</a:t>
            </a:r>
            <a:r>
              <a:rPr b="1" dirty="0" sz="2000" lang="en-US" err="1" smtClean="0"/>
              <a:t>int</a:t>
            </a:r>
            <a:r>
              <a:rPr dirty="0" sz="2000" lang="en-US"/>
              <a:t> a;  </a:t>
            </a:r>
          </a:p>
          <a:p>
            <a:pPr indent="0" marL="0">
              <a:buNone/>
            </a:pPr>
            <a:r>
              <a:rPr b="1" dirty="0" sz="2000" lang="en-US" smtClean="0"/>
              <a:t>	float</a:t>
            </a:r>
            <a:r>
              <a:rPr dirty="0" sz="2000" lang="en-US"/>
              <a:t> b;  </a:t>
            </a:r>
          </a:p>
          <a:p>
            <a:pPr indent="0" marL="0">
              <a:buNone/>
            </a:pPr>
            <a:r>
              <a:rPr b="1" dirty="0" sz="2000" lang="en-US" smtClean="0"/>
              <a:t>	char</a:t>
            </a:r>
            <a:r>
              <a:rPr dirty="0" sz="2000" lang="en-US"/>
              <a:t> c;  </a:t>
            </a:r>
          </a:p>
          <a:p>
            <a:r>
              <a:rPr dirty="0" sz="2000" lang="en-US" smtClean="0"/>
              <a:t>Here</a:t>
            </a:r>
            <a:r>
              <a:rPr dirty="0" sz="2000" lang="en-US"/>
              <a:t>, a, b, c are variables and </a:t>
            </a:r>
            <a:r>
              <a:rPr dirty="0" sz="2000" lang="en-US" err="1"/>
              <a:t>int</a:t>
            </a:r>
            <a:r>
              <a:rPr dirty="0" sz="2000" lang="en-US" smtClean="0"/>
              <a:t>, float, char </a:t>
            </a:r>
            <a:r>
              <a:rPr dirty="0" sz="2000" lang="en-US"/>
              <a:t>are data types</a:t>
            </a:r>
            <a:r>
              <a:rPr dirty="0" sz="2000" lang="en-US" smtClean="0"/>
              <a:t>.</a:t>
            </a:r>
          </a:p>
          <a:p>
            <a:pPr indent="0" marL="0">
              <a:buNone/>
            </a:pPr>
            <a:r>
              <a:rPr b="1" dirty="0" sz="2000" lang="en-US"/>
              <a:t>Rules to define variable </a:t>
            </a:r>
            <a:r>
              <a:rPr b="1" dirty="0" sz="2000" lang="en-US" smtClean="0"/>
              <a:t>name</a:t>
            </a:r>
            <a:endParaRPr dirty="0" sz="2000" lang="en-US"/>
          </a:p>
          <a:p>
            <a:r>
              <a:rPr dirty="0" sz="2000" lang="en-US"/>
              <a:t>Variable name must not start with a digit.</a:t>
            </a:r>
          </a:p>
          <a:p>
            <a:r>
              <a:rPr dirty="0" sz="2000" lang="en-US"/>
              <a:t>Variable name can consist of alphabets, digits and special symbols like underscore _.</a:t>
            </a:r>
          </a:p>
          <a:p>
            <a:endParaRPr dirty="0" sz="200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71" name="Title 1"/>
          <p:cNvSpPr>
            <a:spLocks noGrp="1"/>
          </p:cNvSpPr>
          <p:nvPr>
            <p:ph type="title"/>
          </p:nvPr>
        </p:nvSpPr>
        <p:spPr/>
        <p:txBody>
          <a:bodyPr/>
          <a:p>
            <a:r>
              <a:rPr b="1" dirty="0" lang="en-US">
                <a:solidFill>
                  <a:schemeClr val="tx1"/>
                </a:solidFill>
              </a:rPr>
              <a:t>Variables</a:t>
            </a:r>
            <a:endParaRPr dirty="0" lang="en-US"/>
          </a:p>
        </p:txBody>
      </p:sp>
      <p:sp>
        <p:nvSpPr>
          <p:cNvPr id="1048772" name="Content Placeholder 2"/>
          <p:cNvSpPr>
            <a:spLocks noGrp="1"/>
          </p:cNvSpPr>
          <p:nvPr>
            <p:ph sz="quarter" idx="1"/>
          </p:nvPr>
        </p:nvSpPr>
        <p:spPr/>
        <p:txBody>
          <a:bodyPr>
            <a:normAutofit/>
          </a:bodyPr>
          <a:p>
            <a:r>
              <a:rPr dirty="0" sz="2000" lang="en-US"/>
              <a:t>Blank or spaces are not allowed in variable name.</a:t>
            </a:r>
          </a:p>
          <a:p>
            <a:r>
              <a:rPr dirty="0" sz="2000" lang="en-US"/>
              <a:t>Keywords are not allowed as variable name</a:t>
            </a:r>
            <a:r>
              <a:rPr dirty="0" sz="2000" lang="en-US" smtClean="0"/>
              <a:t>.</a:t>
            </a:r>
          </a:p>
          <a:p>
            <a:pPr indent="0" marL="0">
              <a:buNone/>
            </a:pPr>
            <a:r>
              <a:rPr b="1" dirty="0" sz="2000" lang="en-US"/>
              <a:t>Declaration and Definition of variable</a:t>
            </a:r>
          </a:p>
          <a:p>
            <a:r>
              <a:rPr dirty="0" sz="2000" lang="en-US"/>
              <a:t>Declaration of variables must be done before they are used in the program. Declaration does two things.</a:t>
            </a:r>
          </a:p>
          <a:p>
            <a:r>
              <a:rPr dirty="0" sz="2000" lang="en-US"/>
              <a:t>It tells the compiler what the variable name is.</a:t>
            </a:r>
          </a:p>
          <a:p>
            <a:r>
              <a:rPr dirty="0" sz="2000" lang="en-US"/>
              <a:t>It specifies what type of data the variable will hold.</a:t>
            </a:r>
          </a:p>
          <a:p>
            <a:r>
              <a:rPr dirty="0" sz="2000" lang="en-US"/>
              <a:t>Definition of variable means to assign a value to a variable</a:t>
            </a:r>
            <a:r>
              <a:rPr dirty="0" sz="2000" lang="en-US" smtClean="0"/>
              <a:t>.</a:t>
            </a:r>
          </a:p>
          <a:p>
            <a:r>
              <a:rPr dirty="0" sz="2000" lang="en-US" smtClean="0"/>
              <a:t>Definition </a:t>
            </a:r>
            <a:r>
              <a:rPr dirty="0" sz="2000" lang="en-US"/>
              <a:t>specify what code or data the variable describes. A variable must be declared before it can be defined.</a:t>
            </a:r>
          </a:p>
          <a:p>
            <a:endParaRPr dirty="0" sz="200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73" name="Title 1"/>
          <p:cNvSpPr>
            <a:spLocks noGrp="1"/>
          </p:cNvSpPr>
          <p:nvPr>
            <p:ph type="title"/>
          </p:nvPr>
        </p:nvSpPr>
        <p:spPr/>
        <p:txBody>
          <a:bodyPr/>
          <a:p>
            <a:r>
              <a:rPr b="1" dirty="0" lang="en-US" smtClean="0">
                <a:solidFill>
                  <a:schemeClr val="tx1"/>
                </a:solidFill>
              </a:rPr>
              <a:t>Example</a:t>
            </a:r>
            <a:endParaRPr b="1" dirty="0" lang="en-US">
              <a:solidFill>
                <a:schemeClr val="tx1"/>
              </a:solidFill>
            </a:endParaRPr>
          </a:p>
        </p:txBody>
      </p:sp>
      <p:sp>
        <p:nvSpPr>
          <p:cNvPr id="1048774" name="Content Placeholder 2"/>
          <p:cNvSpPr>
            <a:spLocks noGrp="1"/>
          </p:cNvSpPr>
          <p:nvPr>
            <p:ph sz="quarter" idx="1"/>
          </p:nvPr>
        </p:nvSpPr>
        <p:spPr/>
        <p:txBody>
          <a:bodyPr/>
          <a:p>
            <a:endParaRPr dirty="0" lang="en-US" smtClean="0"/>
          </a:p>
          <a:p>
            <a:endParaRPr dirty="0" lang="en-US"/>
          </a:p>
          <a:p>
            <a:endParaRPr dirty="0" lang="en-US" smtClean="0"/>
          </a:p>
          <a:p>
            <a:endParaRPr dirty="0" lang="en-US"/>
          </a:p>
          <a:p>
            <a:endParaRPr dirty="0" lang="en-US" smtClean="0"/>
          </a:p>
          <a:p>
            <a:endParaRPr dirty="0" lang="en-US" smtClean="0"/>
          </a:p>
          <a:p>
            <a:pPr lvl="8"/>
            <a:endParaRPr dirty="0" lang="en-US" smtClean="0"/>
          </a:p>
          <a:p>
            <a:pPr indent="0" marL="0">
              <a:buNone/>
            </a:pPr>
            <a:endParaRPr dirty="0" lang="en-US"/>
          </a:p>
        </p:txBody>
      </p:sp>
      <p:pic>
        <p:nvPicPr>
          <p:cNvPr id="2097175" name="Picture 5"/>
          <p:cNvPicPr>
            <a:picLocks noChangeAspect="1"/>
          </p:cNvPicPr>
          <p:nvPr/>
        </p:nvPicPr>
        <p:blipFill>
          <a:blip xmlns:r="http://schemas.openxmlformats.org/officeDocument/2006/relationships" r:embed="rId1"/>
          <a:stretch>
            <a:fillRect/>
          </a:stretch>
        </p:blipFill>
        <p:spPr>
          <a:xfrm>
            <a:off x="323523" y="1612773"/>
            <a:ext cx="4019877" cy="2425827"/>
          </a:xfrm>
          <a:prstGeom prst="rect"/>
        </p:spPr>
      </p:pic>
      <p:pic>
        <p:nvPicPr>
          <p:cNvPr id="2097176" name="Picture 6"/>
          <p:cNvPicPr>
            <a:picLocks noChangeAspect="1"/>
          </p:cNvPicPr>
          <p:nvPr/>
        </p:nvPicPr>
        <p:blipFill>
          <a:blip xmlns:r="http://schemas.openxmlformats.org/officeDocument/2006/relationships" r:embed="rId2"/>
          <a:stretch>
            <a:fillRect/>
          </a:stretch>
        </p:blipFill>
        <p:spPr>
          <a:xfrm>
            <a:off x="4953000" y="1612772"/>
            <a:ext cx="3883152" cy="2425828"/>
          </a:xfrm>
          <a:prstGeom prst="rect"/>
        </p:spPr>
      </p:pic>
      <p:sp>
        <p:nvSpPr>
          <p:cNvPr id="1048775" name="TextBox 8"/>
          <p:cNvSpPr txBox="1"/>
          <p:nvPr/>
        </p:nvSpPr>
        <p:spPr>
          <a:xfrm>
            <a:off x="323523" y="4343400"/>
            <a:ext cx="2081019" cy="369332"/>
          </a:xfrm>
          <a:prstGeom prst="rect"/>
          <a:noFill/>
        </p:spPr>
        <p:txBody>
          <a:bodyPr rtlCol="0" wrap="none">
            <a:spAutoFit/>
          </a:bodyPr>
          <a:p>
            <a:r>
              <a:rPr dirty="0" lang="en-US" smtClean="0"/>
              <a:t>Output:  sum is 30</a:t>
            </a:r>
            <a:endParaRPr dirty="0" lang="en-US"/>
          </a:p>
        </p:txBody>
      </p:sp>
      <p:sp>
        <p:nvSpPr>
          <p:cNvPr id="1048776" name="TextBox 9"/>
          <p:cNvSpPr txBox="1"/>
          <p:nvPr/>
        </p:nvSpPr>
        <p:spPr>
          <a:xfrm>
            <a:off x="4837506" y="4479154"/>
            <a:ext cx="4092787" cy="369332"/>
          </a:xfrm>
          <a:prstGeom prst="rect"/>
          <a:noFill/>
        </p:spPr>
        <p:txBody>
          <a:bodyPr rtlCol="0" wrap="none">
            <a:spAutoFit/>
          </a:bodyPr>
          <a:p>
            <a:r>
              <a:rPr dirty="0" lang="en-US" smtClean="0"/>
              <a:t>Output:  unpredictable(garbage value)</a:t>
            </a:r>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80" name="Title 1"/>
          <p:cNvSpPr>
            <a:spLocks noGrp="1"/>
          </p:cNvSpPr>
          <p:nvPr>
            <p:ph type="title"/>
          </p:nvPr>
        </p:nvSpPr>
        <p:spPr/>
        <p:txBody>
          <a:bodyPr/>
          <a:p>
            <a:r>
              <a:rPr b="1" dirty="0" lang="en-US" smtClean="0">
                <a:solidFill>
                  <a:schemeClr val="tx1"/>
                </a:solidFill>
              </a:rPr>
              <a:t>Local and Global variables</a:t>
            </a:r>
            <a:endParaRPr b="1" dirty="0" lang="en-US">
              <a:solidFill>
                <a:schemeClr val="tx1"/>
              </a:solidFill>
            </a:endParaRPr>
          </a:p>
        </p:txBody>
      </p:sp>
      <p:sp>
        <p:nvSpPr>
          <p:cNvPr id="1048781" name="Content Placeholder 2"/>
          <p:cNvSpPr>
            <a:spLocks noGrp="1"/>
          </p:cNvSpPr>
          <p:nvPr>
            <p:ph sz="quarter" idx="1"/>
          </p:nvPr>
        </p:nvSpPr>
        <p:spPr/>
        <p:txBody>
          <a:bodyPr>
            <a:normAutofit/>
          </a:bodyPr>
          <a:p>
            <a:pPr indent="0" marL="0">
              <a:buNone/>
            </a:pPr>
            <a:r>
              <a:rPr b="1" dirty="0" sz="2000" lang="en-US" smtClean="0"/>
              <a:t>Local variables: </a:t>
            </a:r>
            <a:r>
              <a:rPr dirty="0" sz="2000" lang="en-US" smtClean="0"/>
              <a:t>Variables </a:t>
            </a:r>
            <a:r>
              <a:rPr dirty="0" sz="2000" lang="en-US"/>
              <a:t>that are declared inside a function or block are called local variables. </a:t>
            </a:r>
            <a:r>
              <a:rPr dirty="0" sz="2000" lang="en-US" smtClean="0"/>
              <a:t>Local </a:t>
            </a:r>
            <a:r>
              <a:rPr dirty="0" sz="2000" lang="en-US"/>
              <a:t>variables are not known to functions outside their own. </a:t>
            </a:r>
            <a:r>
              <a:rPr dirty="0" sz="2000" lang="en-US" smtClean="0"/>
              <a:t>Example: Here </a:t>
            </a:r>
            <a:r>
              <a:rPr dirty="0" sz="2000" lang="en-US"/>
              <a:t>all the variables a, b, and c are local to main() function.</a:t>
            </a:r>
          </a:p>
        </p:txBody>
      </p:sp>
      <p:pic>
        <p:nvPicPr>
          <p:cNvPr id="2097177" name="Picture 3"/>
          <p:cNvPicPr>
            <a:picLocks noChangeAspect="1"/>
          </p:cNvPicPr>
          <p:nvPr/>
        </p:nvPicPr>
        <p:blipFill>
          <a:blip xmlns:r="http://schemas.openxmlformats.org/officeDocument/2006/relationships" r:embed="rId1"/>
          <a:stretch>
            <a:fillRect/>
          </a:stretch>
        </p:blipFill>
        <p:spPr>
          <a:xfrm>
            <a:off x="319169" y="2819400"/>
            <a:ext cx="6996031" cy="3581401"/>
          </a:xfrm>
          <a:prstGeom prst="rect"/>
        </p:spPr>
      </p:pic>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82" name="Title 1"/>
          <p:cNvSpPr>
            <a:spLocks noGrp="1"/>
          </p:cNvSpPr>
          <p:nvPr>
            <p:ph type="title"/>
          </p:nvPr>
        </p:nvSpPr>
        <p:spPr/>
        <p:txBody>
          <a:bodyPr/>
          <a:p>
            <a:r>
              <a:rPr b="1" dirty="0" lang="en-US">
                <a:solidFill>
                  <a:schemeClr val="tx1"/>
                </a:solidFill>
              </a:rPr>
              <a:t>Local and Global variables</a:t>
            </a:r>
            <a:endParaRPr dirty="0" lang="en-US"/>
          </a:p>
        </p:txBody>
      </p:sp>
      <p:sp>
        <p:nvSpPr>
          <p:cNvPr id="1048783" name="Content Placeholder 2"/>
          <p:cNvSpPr>
            <a:spLocks noGrp="1"/>
          </p:cNvSpPr>
          <p:nvPr>
            <p:ph sz="quarter" idx="1"/>
          </p:nvPr>
        </p:nvSpPr>
        <p:spPr>
          <a:xfrm>
            <a:off x="301752" y="1527048"/>
            <a:ext cx="8503920" cy="5330952"/>
          </a:xfrm>
        </p:spPr>
        <p:txBody>
          <a:bodyPr>
            <a:normAutofit/>
          </a:bodyPr>
          <a:p>
            <a:pPr indent="0" marL="0">
              <a:buNone/>
            </a:pPr>
            <a:r>
              <a:rPr b="1" dirty="0" sz="2000" lang="en-US"/>
              <a:t>Global </a:t>
            </a:r>
            <a:r>
              <a:rPr b="1" dirty="0" sz="2000" lang="en-US" smtClean="0"/>
              <a:t>variables: </a:t>
            </a:r>
            <a:r>
              <a:rPr dirty="0" sz="2000" lang="en-US" smtClean="0"/>
              <a:t>They</a:t>
            </a:r>
            <a:r>
              <a:rPr b="1" dirty="0" sz="2000" lang="en-US" smtClean="0"/>
              <a:t> </a:t>
            </a:r>
            <a:r>
              <a:rPr dirty="0" sz="2000" lang="en-US"/>
              <a:t>are defined outside a function, usually on top of the program. Global variables hold their values throughout the lifetime of your program </a:t>
            </a:r>
            <a:r>
              <a:rPr dirty="0" sz="2000" lang="en-US" smtClean="0"/>
              <a:t>and </a:t>
            </a:r>
            <a:r>
              <a:rPr dirty="0" sz="2000" lang="en-US"/>
              <a:t>can be accessed inside any </a:t>
            </a:r>
            <a:r>
              <a:rPr dirty="0" sz="2000" lang="en-US" smtClean="0"/>
              <a:t>functions </a:t>
            </a:r>
            <a:r>
              <a:rPr dirty="0" sz="2000" lang="en-US"/>
              <a:t>defined for the program.</a:t>
            </a:r>
          </a:p>
        </p:txBody>
      </p:sp>
      <p:pic>
        <p:nvPicPr>
          <p:cNvPr id="2097178" name="Picture 3"/>
          <p:cNvPicPr>
            <a:picLocks noChangeAspect="1"/>
          </p:cNvPicPr>
          <p:nvPr/>
        </p:nvPicPr>
        <p:blipFill>
          <a:blip xmlns:r="http://schemas.openxmlformats.org/officeDocument/2006/relationships" r:embed="rId1"/>
          <a:stretch>
            <a:fillRect/>
          </a:stretch>
        </p:blipFill>
        <p:spPr>
          <a:xfrm>
            <a:off x="301752" y="2819400"/>
            <a:ext cx="7470648" cy="3581400"/>
          </a:xfrm>
          <a:prstGeom prst="rect"/>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84" name="Title 1"/>
          <p:cNvSpPr>
            <a:spLocks noGrp="1"/>
          </p:cNvSpPr>
          <p:nvPr>
            <p:ph type="title"/>
          </p:nvPr>
        </p:nvSpPr>
        <p:spPr/>
        <p:txBody>
          <a:bodyPr/>
          <a:p>
            <a:r>
              <a:rPr b="1" dirty="0" lang="en-US">
                <a:solidFill>
                  <a:schemeClr val="tx1"/>
                </a:solidFill>
              </a:rPr>
              <a:t>Local and Global variables</a:t>
            </a:r>
            <a:endParaRPr dirty="0" lang="en-US"/>
          </a:p>
        </p:txBody>
      </p:sp>
      <p:sp>
        <p:nvSpPr>
          <p:cNvPr id="1048785" name="Content Placeholder 2"/>
          <p:cNvSpPr>
            <a:spLocks noGrp="1"/>
          </p:cNvSpPr>
          <p:nvPr>
            <p:ph sz="quarter" idx="1"/>
          </p:nvPr>
        </p:nvSpPr>
        <p:spPr/>
        <p:txBody>
          <a:bodyPr>
            <a:normAutofit/>
          </a:bodyPr>
          <a:p>
            <a:pPr indent="0" marL="0">
              <a:buNone/>
            </a:pPr>
            <a:r>
              <a:rPr b="1" dirty="0" sz="2000" lang="en-US" smtClean="0"/>
              <a:t>Note: </a:t>
            </a:r>
            <a:r>
              <a:rPr dirty="0" sz="2000" lang="en-US" smtClean="0"/>
              <a:t>A </a:t>
            </a:r>
            <a:r>
              <a:rPr dirty="0" sz="2000" lang="en-US"/>
              <a:t>program can have same name for local and global variables but the value of local variable inside a function will take preference. </a:t>
            </a:r>
            <a:endParaRPr dirty="0" sz="2000" lang="en-US" smtClean="0"/>
          </a:p>
          <a:p>
            <a:pPr indent="0" marL="0">
              <a:buNone/>
            </a:pPr>
            <a:r>
              <a:rPr b="1" dirty="0" sz="2000" lang="en-US" smtClean="0"/>
              <a:t>Example:</a:t>
            </a:r>
            <a:endParaRPr b="1" dirty="0" sz="2000" lang="en-US"/>
          </a:p>
        </p:txBody>
      </p:sp>
      <p:pic>
        <p:nvPicPr>
          <p:cNvPr id="2097179" name="Picture 3"/>
          <p:cNvPicPr>
            <a:picLocks noChangeAspect="1"/>
          </p:cNvPicPr>
          <p:nvPr/>
        </p:nvPicPr>
        <p:blipFill>
          <a:blip xmlns:r="http://schemas.openxmlformats.org/officeDocument/2006/relationships" r:embed="rId1"/>
          <a:stretch>
            <a:fillRect/>
          </a:stretch>
        </p:blipFill>
        <p:spPr>
          <a:xfrm>
            <a:off x="381000" y="2590801"/>
            <a:ext cx="8001000" cy="3657600"/>
          </a:xfrm>
          <a:prstGeom prst="rect"/>
        </p:spPr>
      </p:pic>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89" name="Title 1"/>
          <p:cNvSpPr>
            <a:spLocks noGrp="1"/>
          </p:cNvSpPr>
          <p:nvPr>
            <p:ph type="title"/>
          </p:nvPr>
        </p:nvSpPr>
        <p:spPr/>
        <p:txBody>
          <a:bodyPr/>
          <a:p>
            <a:r>
              <a:rPr b="1" dirty="0" lang="en-US" smtClean="0">
                <a:solidFill>
                  <a:schemeClr val="tx1"/>
                </a:solidFill>
              </a:rPr>
              <a:t>Constant in C</a:t>
            </a:r>
            <a:endParaRPr b="1" dirty="0" lang="en-US">
              <a:solidFill>
                <a:schemeClr val="tx1"/>
              </a:solidFill>
            </a:endParaRPr>
          </a:p>
        </p:txBody>
      </p:sp>
      <p:sp>
        <p:nvSpPr>
          <p:cNvPr id="1048790" name="Content Placeholder 2"/>
          <p:cNvSpPr>
            <a:spLocks noGrp="1"/>
          </p:cNvSpPr>
          <p:nvPr>
            <p:ph sz="quarter" idx="1"/>
          </p:nvPr>
        </p:nvSpPr>
        <p:spPr>
          <a:xfrm>
            <a:off x="301752" y="1527048"/>
            <a:ext cx="8503920" cy="5102352"/>
          </a:xfrm>
        </p:spPr>
        <p:txBody>
          <a:bodyPr>
            <a:normAutofit/>
          </a:bodyPr>
          <a:p>
            <a:r>
              <a:rPr dirty="0" sz="2000" lang="en-US" smtClean="0"/>
              <a:t>Constant is a value that never changes.</a:t>
            </a:r>
          </a:p>
          <a:p>
            <a:r>
              <a:rPr dirty="0" sz="2000" lang="en-US" smtClean="0"/>
              <a:t>Constant in C means the content whose value </a:t>
            </a:r>
            <a:r>
              <a:rPr dirty="0" sz="2000" lang="en-US" err="1" smtClean="0"/>
              <a:t>doesnot</a:t>
            </a:r>
            <a:r>
              <a:rPr dirty="0" sz="2000" lang="en-US" smtClean="0"/>
              <a:t> change at the time of execution of the program.</a:t>
            </a:r>
          </a:p>
          <a:p>
            <a:r>
              <a:rPr dirty="0" sz="2000" lang="en-US" smtClean="0"/>
              <a:t>It is considered as the best practice to define constants using only upper-case names.</a:t>
            </a:r>
          </a:p>
          <a:p>
            <a:r>
              <a:rPr dirty="0" sz="2000" lang="en-US" smtClean="0"/>
              <a:t>Syntax: 	</a:t>
            </a:r>
            <a:r>
              <a:rPr b="1" dirty="0" sz="2000" lang="en-US" err="1" smtClean="0"/>
              <a:t>const</a:t>
            </a:r>
            <a:r>
              <a:rPr b="1" dirty="0" sz="2000" lang="en-US" smtClean="0"/>
              <a:t> type </a:t>
            </a:r>
            <a:r>
              <a:rPr b="1" dirty="0" sz="2000" lang="en-US" err="1" smtClean="0"/>
              <a:t>constant_name</a:t>
            </a:r>
            <a:r>
              <a:rPr b="1" dirty="0" sz="2000" lang="en-US" smtClean="0"/>
              <a:t>; or </a:t>
            </a:r>
            <a:r>
              <a:rPr b="1" dirty="0" sz="2000" lang="en-US" err="1"/>
              <a:t>const</a:t>
            </a:r>
            <a:r>
              <a:rPr b="1" dirty="0" sz="2000" lang="en-US"/>
              <a:t> </a:t>
            </a:r>
            <a:r>
              <a:rPr b="1" dirty="0" sz="2000" lang="en-US" err="1"/>
              <a:t>data_type</a:t>
            </a:r>
            <a:r>
              <a:rPr b="1" dirty="0" sz="2000" lang="en-US"/>
              <a:t> *</a:t>
            </a:r>
            <a:r>
              <a:rPr b="1" dirty="0" sz="2000" lang="en-US" err="1"/>
              <a:t>variable_name</a:t>
            </a:r>
            <a:r>
              <a:rPr b="1" dirty="0" sz="2000" lang="en-US" smtClean="0"/>
              <a:t>;</a:t>
            </a:r>
          </a:p>
          <a:p>
            <a:pPr indent="0" marL="0">
              <a:buNone/>
            </a:pPr>
            <a:r>
              <a:rPr dirty="0" sz="2000" lang="en-US"/>
              <a:t>We can define constants in C in two ways.</a:t>
            </a:r>
          </a:p>
          <a:p>
            <a:r>
              <a:rPr dirty="0" sz="2000" lang="en-US"/>
              <a:t>Using </a:t>
            </a:r>
            <a:r>
              <a:rPr dirty="0" sz="2000" lang="en-US" err="1"/>
              <a:t>const</a:t>
            </a:r>
            <a:r>
              <a:rPr dirty="0" sz="2000" lang="en-US"/>
              <a:t> keyword in variable declaration.</a:t>
            </a:r>
          </a:p>
          <a:p>
            <a:r>
              <a:rPr dirty="0" sz="2000" lang="en-US"/>
              <a:t>Using #define preprocessor </a:t>
            </a:r>
            <a:r>
              <a:rPr dirty="0" sz="2000" lang="en-US" smtClean="0"/>
              <a:t>directives.</a:t>
            </a:r>
          </a:p>
          <a:p>
            <a:pPr indent="0" marL="0">
              <a:buNone/>
            </a:pPr>
            <a:r>
              <a:rPr b="1" dirty="0" sz="2000" lang="en-US" smtClean="0"/>
              <a:t>Types</a:t>
            </a:r>
            <a:r>
              <a:rPr b="1" dirty="0" sz="2000" lang="en-US" smtClean="0"/>
              <a:t>:</a:t>
            </a:r>
          </a:p>
          <a:p>
            <a:endParaRPr b="1" dirty="0" sz="2000" lang="en-US" smtClean="0"/>
          </a:p>
        </p:txBody>
      </p:sp>
      <p:pic>
        <p:nvPicPr>
          <p:cNvPr id="2097180" name="Picture 2"/>
          <p:cNvPicPr>
            <a:picLocks noChangeAspect="1" noChangeArrowheads="1"/>
          </p:cNvPicPr>
          <p:nvPr/>
        </p:nvPicPr>
        <p:blipFill>
          <a:blip xmlns:r="http://schemas.openxmlformats.org/officeDocument/2006/relationships" r:embed="rId1"/>
          <a:srcRect/>
          <a:stretch>
            <a:fillRect/>
          </a:stretch>
        </p:blipFill>
        <p:spPr bwMode="auto">
          <a:xfrm>
            <a:off x="1905000" y="5029200"/>
            <a:ext cx="2971800" cy="1295400"/>
          </a:xfrm>
          <a:prstGeom prst="rect"/>
          <a:noFill/>
          <a:ln>
            <a:noFill/>
          </a:ln>
        </p:spPr>
      </p:pic>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91" name="Title 1"/>
          <p:cNvSpPr>
            <a:spLocks noGrp="1"/>
          </p:cNvSpPr>
          <p:nvPr>
            <p:ph type="title"/>
          </p:nvPr>
        </p:nvSpPr>
        <p:spPr/>
        <p:txBody>
          <a:bodyPr/>
          <a:p>
            <a:r>
              <a:rPr b="1" dirty="0" lang="en-US">
                <a:solidFill>
                  <a:schemeClr val="tx1"/>
                </a:solidFill>
              </a:rPr>
              <a:t>Constant in C</a:t>
            </a:r>
            <a:endParaRPr dirty="0" lang="en-US"/>
          </a:p>
        </p:txBody>
      </p:sp>
      <p:sp>
        <p:nvSpPr>
          <p:cNvPr id="1048792" name="Content Placeholder 2"/>
          <p:cNvSpPr>
            <a:spLocks noGrp="1"/>
          </p:cNvSpPr>
          <p:nvPr>
            <p:ph sz="quarter" idx="1"/>
          </p:nvPr>
        </p:nvSpPr>
        <p:spPr/>
        <p:txBody>
          <a:bodyPr>
            <a:normAutofit/>
          </a:bodyPr>
          <a:p>
            <a:pPr indent="0" marL="0">
              <a:buNone/>
            </a:pPr>
            <a:r>
              <a:rPr b="1" dirty="0" sz="2000" lang="en-US" smtClean="0"/>
              <a:t>Integer Constant: </a:t>
            </a:r>
          </a:p>
          <a:p>
            <a:r>
              <a:rPr dirty="0" sz="2000" lang="en-US" smtClean="0"/>
              <a:t>An integer constant is a decimal(base 10), octal(base 8), or hexadecimal(base 16) number that represents an integer value.</a:t>
            </a:r>
          </a:p>
          <a:p>
            <a:r>
              <a:rPr dirty="0" sz="2000" lang="en-US" smtClean="0"/>
              <a:t>Integer constants are used to represent integer value that cannot be changed.</a:t>
            </a:r>
          </a:p>
          <a:p>
            <a:r>
              <a:rPr b="1" dirty="0" sz="2000" lang="en-US" smtClean="0"/>
              <a:t>Example</a:t>
            </a:r>
            <a:r>
              <a:rPr dirty="0" sz="2000" lang="en-US" smtClean="0"/>
              <a:t>: 10, -121, 0, 0256, +14, 0x6, 0xA</a:t>
            </a:r>
          </a:p>
          <a:p>
            <a:pPr indent="0" marL="0">
              <a:buNone/>
            </a:pPr>
            <a:r>
              <a:rPr b="1" dirty="0" sz="2000" lang="en-US" smtClean="0"/>
              <a:t>Rules for constructing integer constant:</a:t>
            </a:r>
          </a:p>
          <a:p>
            <a:pPr indent="0" marL="0">
              <a:buNone/>
            </a:pPr>
            <a:r>
              <a:rPr dirty="0" sz="2000" lang="en-US" smtClean="0"/>
              <a:t>1</a:t>
            </a:r>
            <a:r>
              <a:rPr dirty="0" sz="2000" lang="en-US"/>
              <a:t>) An integer constant must have at least one digit.</a:t>
            </a:r>
            <a:br>
              <a:rPr dirty="0" sz="2000" lang="en-US"/>
            </a:br>
            <a:r>
              <a:rPr dirty="0" sz="2000" lang="en-US"/>
              <a:t>2) It must not have a decimal point.</a:t>
            </a:r>
            <a:br>
              <a:rPr dirty="0" sz="2000" lang="en-US"/>
            </a:br>
            <a:r>
              <a:rPr dirty="0" sz="2000" lang="en-US"/>
              <a:t>3) It can either be positive or negative.</a:t>
            </a:r>
            <a:br>
              <a:rPr dirty="0" sz="2000" lang="en-US"/>
            </a:br>
            <a:r>
              <a:rPr dirty="0" sz="2000" lang="en-US"/>
              <a:t>4) No commas or blanks are allowed within an integer constant.</a:t>
            </a:r>
            <a:br>
              <a:rPr dirty="0" sz="2000" lang="en-US"/>
            </a:br>
            <a:r>
              <a:rPr dirty="0" sz="2000" lang="en-US"/>
              <a:t>5) If no sign precedes an integer constant, it is assumed to be positive.</a:t>
            </a:r>
            <a:br>
              <a:rPr dirty="0" sz="2000" lang="en-US"/>
            </a:br>
            <a:endParaRPr dirty="0" sz="200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34" name="Title 1"/>
          <p:cNvSpPr txBox="1">
            <a:spLocks noGrp="1"/>
          </p:cNvSpPr>
          <p:nvPr>
            <p:ph type="title" idx="4294967295"/>
          </p:nvPr>
        </p:nvSpPr>
        <p:spPr>
          <a:xfrm>
            <a:off x="301680" y="228600"/>
            <a:ext cx="8534160" cy="758520"/>
          </a:xfrm>
          <a:noFill/>
          <a:ln>
            <a:noFill/>
          </a:ln>
        </p:spPr>
        <p:txBody>
          <a:bodyPr anchor="b" bIns="45000" lIns="90000" rIns="90000" tIns="45000" wrap="square">
            <a:noAutofit/>
          </a:bodyPr>
          <a:p>
            <a:pPr algn="ctr" lvl="0">
              <a:lnSpc>
                <a:spcPct val="100000"/>
              </a:lnSpc>
              <a:spcBef>
                <a:spcPts val="0"/>
              </a:spcBef>
            </a:pPr>
            <a:r>
              <a:rPr b="1" sz="3300" lang="en-US">
                <a:solidFill>
                  <a:srgbClr val="000000"/>
                </a:solidFill>
                <a:highlight>
                  <a:scrgbClr r="0" g="0" b="0">
                    <a:alpha val="0"/>
                  </a:scrgbClr>
                </a:highlight>
                <a:latin typeface="Georgia"/>
              </a:rPr>
              <a:t>Example</a:t>
            </a:r>
          </a:p>
        </p:txBody>
      </p:sp>
      <p:pic>
        <p:nvPicPr>
          <p:cNvPr id="2097154" name="Content Placeholder 4"/>
          <p:cNvPicPr>
            <a:picLocks noChangeAspect="1"/>
          </p:cNvPicPr>
          <p:nvPr/>
        </p:nvPicPr>
        <p:blipFill>
          <a:blip xmlns:r="http://schemas.openxmlformats.org/officeDocument/2006/relationships" r:embed="rId1">
            <a:lum/>
            <a:alphaModFix/>
          </a:blip>
          <a:srcRect/>
          <a:stretch>
            <a:fillRect/>
          </a:stretch>
        </p:blipFill>
        <p:spPr>
          <a:xfrm rot="10200">
            <a:off x="1046547" y="2113414"/>
            <a:ext cx="7187399" cy="4096440"/>
          </a:xfrm>
          <a:prstGeom prst="rect"/>
          <a:noFill/>
          <a:ln>
            <a:noFill/>
          </a:ln>
        </p:spPr>
      </p:pic>
      <p:sp>
        <p:nvSpPr>
          <p:cNvPr id="1048635" name="TextBox 3"/>
          <p:cNvSpPr txBox="1"/>
          <p:nvPr/>
        </p:nvSpPr>
        <p:spPr>
          <a:xfrm>
            <a:off x="1116000" y="1477080"/>
            <a:ext cx="6948000" cy="621000"/>
          </a:xfrm>
          <a:prstGeom prst="rect"/>
          <a:noFill/>
          <a:ln>
            <a:noFill/>
          </a:ln>
        </p:spPr>
        <p:txBody>
          <a:bodyPr anchorCtr="0" bIns="45000" compatLnSpc="0" lIns="90000" rIns="90000" tIns="45000" vert="horz" wrap="none"/>
          <a:p>
            <a:pPr hangingPunct="0" indent="0" lvl="0" marL="0" marR="0" rtl="0">
              <a:lnSpc>
                <a:spcPct val="100000"/>
              </a:lnSpc>
              <a:spcBef>
                <a:spcPts val="1191"/>
              </a:spcBef>
              <a:spcAft>
                <a:spcPts val="992"/>
              </a:spcAft>
              <a:buNone/>
              <a:defRPr sz="1000">
                <a:latin typeface="Georgia" pitchFamily="16"/>
              </a:defRPr>
            </a:pPr>
            <a:r>
              <a:rPr b="0" cap="none" sz="1800" i="0" kern="1200" lang="en-IN" strike="noStrike" u="none">
                <a:ln>
                  <a:noFill/>
                </a:ln>
                <a:latin typeface="Georgia" pitchFamily="18"/>
                <a:ea typeface="Noto Sans CJK SC Regular" pitchFamily="2"/>
                <a:cs typeface="FreeSans" pitchFamily="2"/>
              </a:rPr>
              <a:t>“void main() {}”, the standard says following about prototype of main().</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93" name="Title 1"/>
          <p:cNvSpPr>
            <a:spLocks noGrp="1"/>
          </p:cNvSpPr>
          <p:nvPr>
            <p:ph type="title"/>
          </p:nvPr>
        </p:nvSpPr>
        <p:spPr/>
        <p:txBody>
          <a:bodyPr/>
          <a:p>
            <a:r>
              <a:rPr b="1" dirty="0" lang="en-US">
                <a:solidFill>
                  <a:schemeClr val="tx1"/>
                </a:solidFill>
              </a:rPr>
              <a:t>Constant in C</a:t>
            </a:r>
            <a:endParaRPr dirty="0" lang="en-US"/>
          </a:p>
        </p:txBody>
      </p:sp>
      <p:sp>
        <p:nvSpPr>
          <p:cNvPr id="1048794" name="Content Placeholder 2"/>
          <p:cNvSpPr>
            <a:spLocks noGrp="1"/>
          </p:cNvSpPr>
          <p:nvPr>
            <p:ph sz="quarter" idx="1"/>
          </p:nvPr>
        </p:nvSpPr>
        <p:spPr/>
        <p:txBody>
          <a:bodyPr>
            <a:noAutofit/>
          </a:bodyPr>
          <a:p>
            <a:pPr fontAlgn="base" indent="0" marL="0">
              <a:buNone/>
            </a:pPr>
            <a:r>
              <a:rPr b="1" dirty="0" sz="2000" lang="en-US"/>
              <a:t>Decimal Integer constant:</a:t>
            </a:r>
            <a:r>
              <a:rPr dirty="0" sz="2000" lang="en-US"/>
              <a:t/>
            </a:r>
            <a:br>
              <a:rPr dirty="0" sz="2000" lang="en-US"/>
            </a:br>
            <a:r>
              <a:rPr dirty="0" sz="2000" lang="en-US"/>
              <a:t>• 0 to 9</a:t>
            </a:r>
            <a:br>
              <a:rPr dirty="0" sz="2000" lang="en-US"/>
            </a:br>
            <a:r>
              <a:rPr dirty="0" sz="2000" lang="en-US"/>
              <a:t>• E.g.: 49, 58, -62 … </a:t>
            </a:r>
            <a:endParaRPr dirty="0" sz="2000" lang="en-US" smtClean="0"/>
          </a:p>
          <a:p>
            <a:pPr fontAlgn="base" indent="0" marL="0">
              <a:buNone/>
            </a:pPr>
            <a:r>
              <a:rPr b="1" dirty="0" sz="2000" lang="en-US" smtClean="0"/>
              <a:t>Octal </a:t>
            </a:r>
            <a:r>
              <a:rPr b="1" dirty="0" sz="2000" lang="en-US"/>
              <a:t>Integer constant:</a:t>
            </a:r>
            <a:r>
              <a:rPr dirty="0" sz="2000" lang="en-US"/>
              <a:t/>
            </a:r>
            <a:br>
              <a:rPr dirty="0" sz="2000" lang="en-US"/>
            </a:br>
            <a:r>
              <a:rPr dirty="0" sz="2000" lang="en-US"/>
              <a:t>• 0 to 7</a:t>
            </a:r>
            <a:br>
              <a:rPr dirty="0" sz="2000" lang="en-US"/>
            </a:br>
            <a:r>
              <a:rPr dirty="0" sz="2000" lang="en-US"/>
              <a:t>• Add “0” before the value.</a:t>
            </a:r>
            <a:br>
              <a:rPr dirty="0" sz="2000" lang="en-US"/>
            </a:br>
            <a:r>
              <a:rPr dirty="0" sz="2000" lang="en-US"/>
              <a:t>• E.g.: 045, 056, 067</a:t>
            </a:r>
          </a:p>
          <a:p>
            <a:pPr fontAlgn="base" indent="0" marL="0">
              <a:buNone/>
            </a:pPr>
            <a:r>
              <a:rPr b="1" dirty="0" sz="2000" lang="en-US"/>
              <a:t>Hexadecimal Integer constant:</a:t>
            </a:r>
            <a:r>
              <a:rPr dirty="0" sz="2000" lang="en-US"/>
              <a:t/>
            </a:r>
            <a:br>
              <a:rPr dirty="0" sz="2000" lang="en-US"/>
            </a:br>
            <a:r>
              <a:rPr dirty="0" sz="2000" lang="en-US"/>
              <a:t>• 0 to 9 and A to F</a:t>
            </a:r>
            <a:br>
              <a:rPr dirty="0" sz="2000" lang="en-US"/>
            </a:br>
            <a:r>
              <a:rPr dirty="0" sz="2000" lang="en-US"/>
              <a:t>• Add 0x before the value</a:t>
            </a:r>
            <a:br>
              <a:rPr dirty="0" sz="2000" lang="en-US"/>
            </a:br>
            <a:r>
              <a:rPr dirty="0" sz="2000" lang="en-US"/>
              <a:t>• E.g.: 0x42, 0x56, 0x67</a:t>
            </a:r>
          </a:p>
          <a:p>
            <a:endParaRPr dirty="0" sz="2000" lang="en-US"/>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98" name="Title 1"/>
          <p:cNvSpPr>
            <a:spLocks noGrp="1"/>
          </p:cNvSpPr>
          <p:nvPr>
            <p:ph type="title"/>
          </p:nvPr>
        </p:nvSpPr>
        <p:spPr>
          <a:xfrm>
            <a:off x="-88773" y="146754"/>
            <a:ext cx="8534400" cy="758952"/>
          </a:xfrm>
        </p:spPr>
        <p:txBody>
          <a:bodyPr/>
          <a:p>
            <a:r>
              <a:rPr b="1" dirty="0" lang="en-US">
                <a:solidFill>
                  <a:schemeClr val="tx1"/>
                </a:solidFill>
              </a:rPr>
              <a:t>Constant in C</a:t>
            </a:r>
            <a:endParaRPr dirty="0" lang="en-US"/>
          </a:p>
        </p:txBody>
      </p:sp>
      <p:sp>
        <p:nvSpPr>
          <p:cNvPr id="1048799" name="Content Placeholder 2"/>
          <p:cNvSpPr>
            <a:spLocks noGrp="1"/>
          </p:cNvSpPr>
          <p:nvPr>
            <p:ph sz="quarter" idx="1"/>
          </p:nvPr>
        </p:nvSpPr>
        <p:spPr>
          <a:xfrm>
            <a:off x="228600" y="1512207"/>
            <a:ext cx="8503920" cy="4572000"/>
          </a:xfrm>
        </p:spPr>
        <p:txBody>
          <a:bodyPr>
            <a:normAutofit/>
          </a:bodyPr>
          <a:p>
            <a:pPr fontAlgn="base" indent="0" marL="0">
              <a:buNone/>
            </a:pPr>
            <a:r>
              <a:rPr b="1" dirty="0" sz="2000" lang="en-US" smtClean="0"/>
              <a:t>Backslash Character Constants In C:</a:t>
            </a:r>
            <a:endParaRPr dirty="0" sz="2000" lang="en-US" smtClean="0"/>
          </a:p>
          <a:p>
            <a:pPr fontAlgn="base"/>
            <a:r>
              <a:rPr dirty="0" sz="2000" lang="en-US" smtClean="0"/>
              <a:t>There </a:t>
            </a:r>
            <a:r>
              <a:rPr dirty="0" sz="2000" lang="en-US"/>
              <a:t>are some characters which have special meaning in C language.</a:t>
            </a:r>
          </a:p>
          <a:p>
            <a:pPr fontAlgn="base"/>
            <a:r>
              <a:rPr dirty="0" sz="2000" lang="en-US"/>
              <a:t>They should be preceded by backslash symbol to make use of special function of them</a:t>
            </a:r>
            <a:r>
              <a:rPr dirty="0" sz="2000" lang="en-US" smtClean="0"/>
              <a:t>.</a:t>
            </a:r>
            <a:endParaRPr dirty="0" sz="2000" lang="en-US"/>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00" name="Title 1"/>
          <p:cNvSpPr>
            <a:spLocks noGrp="1"/>
          </p:cNvSpPr>
          <p:nvPr>
            <p:ph type="title"/>
          </p:nvPr>
        </p:nvSpPr>
        <p:spPr/>
        <p:txBody>
          <a:bodyPr/>
          <a:p>
            <a:r>
              <a:rPr b="1" dirty="0" lang="en-US">
                <a:solidFill>
                  <a:schemeClr val="tx1"/>
                </a:solidFill>
              </a:rPr>
              <a:t>Constant in C</a:t>
            </a:r>
            <a:endParaRPr dirty="0" lang="en-US"/>
          </a:p>
        </p:txBody>
      </p:sp>
      <p:pic>
        <p:nvPicPr>
          <p:cNvPr id="2097181"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1295400" y="1523999"/>
            <a:ext cx="6553200" cy="4876801"/>
          </a:xfrm>
          <a:prstGeom prst="rect"/>
          <a:noFill/>
          <a:ln>
            <a:noFill/>
          </a:ln>
        </p:spPr>
      </p:pic>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01" name="Title 1"/>
          <p:cNvSpPr>
            <a:spLocks noGrp="1"/>
          </p:cNvSpPr>
          <p:nvPr>
            <p:ph type="title"/>
          </p:nvPr>
        </p:nvSpPr>
        <p:spPr/>
        <p:txBody>
          <a:bodyPr/>
          <a:p>
            <a:r>
              <a:rPr b="1" dirty="0" lang="en-US" smtClean="0">
                <a:solidFill>
                  <a:schemeClr val="tx1"/>
                </a:solidFill>
              </a:rPr>
              <a:t>Example:1(using </a:t>
            </a:r>
            <a:r>
              <a:rPr b="1" dirty="0" lang="en-US" err="1" smtClean="0">
                <a:solidFill>
                  <a:schemeClr val="tx1"/>
                </a:solidFill>
              </a:rPr>
              <a:t>const</a:t>
            </a:r>
            <a:r>
              <a:rPr b="1" dirty="0" lang="en-US" smtClean="0">
                <a:solidFill>
                  <a:schemeClr val="tx1"/>
                </a:solidFill>
              </a:rPr>
              <a:t> keyword)</a:t>
            </a:r>
            <a:endParaRPr b="1" dirty="0" lang="en-US">
              <a:solidFill>
                <a:schemeClr val="tx1"/>
              </a:solidFill>
            </a:endParaRPr>
          </a:p>
        </p:txBody>
      </p:sp>
      <p:pic>
        <p:nvPicPr>
          <p:cNvPr id="2097182" name="Picture 4"/>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228601" y="1447801"/>
            <a:ext cx="8607552" cy="5181599"/>
          </a:xfrm>
          <a:prstGeom prst="rect"/>
          <a:noFill/>
          <a:ln>
            <a:noFill/>
          </a:ln>
        </p:spPr>
      </p:pic>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05" name="Title 1"/>
          <p:cNvSpPr>
            <a:spLocks noGrp="1"/>
          </p:cNvSpPr>
          <p:nvPr>
            <p:ph type="title"/>
          </p:nvPr>
        </p:nvSpPr>
        <p:spPr/>
        <p:txBody>
          <a:bodyPr>
            <a:normAutofit/>
          </a:bodyPr>
          <a:p>
            <a:r>
              <a:rPr b="1" dirty="0" lang="en-US" smtClean="0">
                <a:solidFill>
                  <a:schemeClr val="tx1"/>
                </a:solidFill>
              </a:rPr>
              <a:t>Example-2(using #preprocessor directive)</a:t>
            </a:r>
            <a:endParaRPr b="1" dirty="0" lang="en-US">
              <a:solidFill>
                <a:schemeClr val="tx1"/>
              </a:solidFill>
            </a:endParaRPr>
          </a:p>
        </p:txBody>
      </p:sp>
      <p:pic>
        <p:nvPicPr>
          <p:cNvPr id="2097183" name="Picture 3"/>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228600" y="1371601"/>
            <a:ext cx="8763000" cy="5410199"/>
          </a:xfrm>
          <a:prstGeom prst="rect"/>
          <a:noFill/>
          <a:ln>
            <a:noFill/>
          </a:ln>
        </p:spPr>
      </p:pic>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09" name="Title 1"/>
          <p:cNvSpPr>
            <a:spLocks noGrp="1"/>
          </p:cNvSpPr>
          <p:nvPr>
            <p:ph type="title"/>
          </p:nvPr>
        </p:nvSpPr>
        <p:spPr/>
        <p:txBody>
          <a:bodyPr/>
          <a:p>
            <a:r>
              <a:rPr b="1" dirty="0" lang="en-US" smtClean="0">
                <a:solidFill>
                  <a:schemeClr val="tx1"/>
                </a:solidFill>
              </a:rPr>
              <a:t>Literal</a:t>
            </a:r>
            <a:endParaRPr b="1" dirty="0" lang="en-US">
              <a:solidFill>
                <a:schemeClr val="tx1"/>
              </a:solidFill>
            </a:endParaRPr>
          </a:p>
        </p:txBody>
      </p:sp>
      <p:sp>
        <p:nvSpPr>
          <p:cNvPr id="1048810" name="Content Placeholder 2"/>
          <p:cNvSpPr>
            <a:spLocks noGrp="1"/>
          </p:cNvSpPr>
          <p:nvPr>
            <p:ph sz="quarter" idx="1"/>
          </p:nvPr>
        </p:nvSpPr>
        <p:spPr/>
        <p:txBody>
          <a:bodyPr>
            <a:normAutofit/>
          </a:bodyPr>
          <a:p>
            <a:r>
              <a:rPr dirty="0" sz="2000" lang="en-US" smtClean="0"/>
              <a:t>A</a:t>
            </a:r>
            <a:r>
              <a:rPr dirty="0" sz="2000" lang="en-US"/>
              <a:t> </a:t>
            </a:r>
            <a:r>
              <a:rPr b="1" dirty="0" sz="2000" lang="en-US"/>
              <a:t>literal</a:t>
            </a:r>
            <a:r>
              <a:rPr dirty="0" sz="2000" lang="en-US"/>
              <a:t> is a value that is expressed as itself. For example, the number 25 or the string "Hello World" are both literals</a:t>
            </a:r>
            <a:r>
              <a:rPr dirty="0" sz="2000" lang="en-US" smtClean="0"/>
              <a:t>.</a:t>
            </a:r>
          </a:p>
          <a:p>
            <a:r>
              <a:rPr dirty="0" sz="2000" lang="en-US"/>
              <a:t>A </a:t>
            </a:r>
            <a:r>
              <a:rPr b="1" dirty="0" sz="2000" lang="en-US"/>
              <a:t>constant</a:t>
            </a:r>
            <a:r>
              <a:rPr dirty="0" sz="2000" lang="en-US"/>
              <a:t> is a data type that substitutes a literal. Constants are useful in situations </a:t>
            </a:r>
            <a:r>
              <a:rPr dirty="0" sz="2000" lang="en-US" smtClean="0"/>
              <a:t>where a </a:t>
            </a:r>
            <a:r>
              <a:rPr dirty="0" sz="2000" lang="en-US"/>
              <a:t>specific, unchanging value is to be used at various times during the software program</a:t>
            </a:r>
          </a:p>
          <a:p>
            <a:endParaRPr dirty="0" sz="2000" lang="en-US" smtClean="0"/>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14" name="Title 1"/>
          <p:cNvSpPr>
            <a:spLocks noGrp="1"/>
          </p:cNvSpPr>
          <p:nvPr>
            <p:ph type="title"/>
          </p:nvPr>
        </p:nvSpPr>
        <p:spPr/>
        <p:txBody>
          <a:bodyPr/>
          <a:p>
            <a:r>
              <a:rPr b="1" dirty="0" lang="en-US" smtClean="0">
                <a:solidFill>
                  <a:schemeClr val="tx1"/>
                </a:solidFill>
              </a:rPr>
              <a:t>Example: literal vs constant</a:t>
            </a:r>
            <a:endParaRPr b="1" dirty="0" lang="en-US">
              <a:solidFill>
                <a:schemeClr val="tx1"/>
              </a:solidFill>
            </a:endParaRPr>
          </a:p>
        </p:txBody>
      </p:sp>
      <p:pic>
        <p:nvPicPr>
          <p:cNvPr id="2097184" name="Picture 2"/>
          <p:cNvPicPr>
            <a:picLocks noChangeAspect="1" noGrp="1" noChangeArrowheads="1"/>
          </p:cNvPicPr>
          <p:nvPr>
            <p:ph sz="quarter" idx="1"/>
          </p:nvPr>
        </p:nvPicPr>
        <p:blipFill>
          <a:blip xmlns:r="http://schemas.openxmlformats.org/officeDocument/2006/relationships" r:embed="rId1"/>
          <a:srcRect/>
          <a:stretch>
            <a:fillRect/>
          </a:stretch>
        </p:blipFill>
        <p:spPr bwMode="auto">
          <a:xfrm>
            <a:off x="228600" y="1524000"/>
            <a:ext cx="8458200" cy="4876800"/>
          </a:xfrm>
          <a:prstGeom prst="rect"/>
          <a:noFill/>
          <a:ln>
            <a:noFill/>
          </a:ln>
        </p:spPr>
      </p:pic>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18" name="Title 1"/>
          <p:cNvSpPr>
            <a:spLocks noGrp="1"/>
          </p:cNvSpPr>
          <p:nvPr>
            <p:ph type="title"/>
          </p:nvPr>
        </p:nvSpPr>
        <p:spPr/>
        <p:txBody>
          <a:bodyPr/>
          <a:p>
            <a:r>
              <a:rPr b="1" dirty="0" lang="en-US" smtClean="0">
                <a:solidFill>
                  <a:schemeClr val="tx1"/>
                </a:solidFill>
              </a:rPr>
              <a:t>Operators in C</a:t>
            </a:r>
            <a:endParaRPr b="1" dirty="0" lang="en-US">
              <a:solidFill>
                <a:schemeClr val="tx1"/>
              </a:solidFill>
            </a:endParaRPr>
          </a:p>
        </p:txBody>
      </p:sp>
      <p:sp>
        <p:nvSpPr>
          <p:cNvPr id="1048819" name="Content Placeholder 2"/>
          <p:cNvSpPr>
            <a:spLocks noGrp="1"/>
          </p:cNvSpPr>
          <p:nvPr>
            <p:ph sz="quarter" idx="1"/>
          </p:nvPr>
        </p:nvSpPr>
        <p:spPr/>
        <p:txBody>
          <a:bodyPr>
            <a:normAutofit/>
          </a:bodyPr>
          <a:p>
            <a:pPr indent="0" marL="0">
              <a:buNone/>
            </a:pPr>
            <a:r>
              <a:rPr b="1" dirty="0" sz="2000" lang="en-US" smtClean="0"/>
              <a:t>Operators</a:t>
            </a:r>
            <a:r>
              <a:rPr dirty="0" sz="2000" lang="en-US" smtClean="0"/>
              <a:t>: operators </a:t>
            </a:r>
            <a:r>
              <a:rPr dirty="0" sz="2000" lang="en-US"/>
              <a:t>as symbols that helps us to perform specific mathematical and logical computations on operands</a:t>
            </a:r>
            <a:r>
              <a:rPr dirty="0" sz="2000" lang="en-US" smtClean="0"/>
              <a:t>.</a:t>
            </a:r>
          </a:p>
          <a:p>
            <a:pPr indent="0" marL="0">
              <a:buNone/>
            </a:pPr>
            <a:endParaRPr dirty="0" sz="2000" lang="en-US" smtClean="0"/>
          </a:p>
          <a:p>
            <a:pPr fontAlgn="base" indent="0" marL="0">
              <a:buNone/>
            </a:pPr>
            <a:r>
              <a:rPr b="1" dirty="0" sz="2000" lang="en-US" smtClean="0"/>
              <a:t>1) Arithmetic Operator: </a:t>
            </a:r>
            <a:r>
              <a:rPr dirty="0" sz="2000" lang="en-US"/>
              <a:t>O</a:t>
            </a:r>
            <a:r>
              <a:rPr dirty="0" sz="2000" lang="en-US" smtClean="0"/>
              <a:t>perators </a:t>
            </a:r>
            <a:r>
              <a:rPr dirty="0" sz="2000" lang="en-US"/>
              <a:t>used to perform arithmetic/mathematical operations on operands. Examples: (+, -, *, /, %,++,–).</a:t>
            </a:r>
            <a:br>
              <a:rPr dirty="0" sz="2000" lang="en-US"/>
            </a:br>
            <a:r>
              <a:rPr dirty="0" sz="2000" lang="en-US"/>
              <a:t>Arithmetic operator are of two types:</a:t>
            </a:r>
          </a:p>
          <a:p>
            <a:pPr fontAlgn="base" indent="0" lvl="1" marL="274320">
              <a:buNone/>
            </a:pPr>
            <a:r>
              <a:rPr b="1" dirty="0" sz="2000" lang="en-US">
                <a:solidFill>
                  <a:schemeClr val="tx1"/>
                </a:solidFill>
              </a:rPr>
              <a:t>Unary Operators</a:t>
            </a:r>
            <a:r>
              <a:rPr dirty="0" sz="2000" lang="en-US">
                <a:solidFill>
                  <a:schemeClr val="tx1"/>
                </a:solidFill>
              </a:rPr>
              <a:t>: Operators that operates or works with a single operand are unary operators.</a:t>
            </a:r>
            <a:br>
              <a:rPr dirty="0" sz="2000" lang="en-US">
                <a:solidFill>
                  <a:schemeClr val="tx1"/>
                </a:solidFill>
              </a:rPr>
            </a:br>
            <a:r>
              <a:rPr dirty="0" sz="2000" lang="en-US">
                <a:solidFill>
                  <a:schemeClr val="tx1"/>
                </a:solidFill>
              </a:rPr>
              <a:t>For example: (++ , –)</a:t>
            </a:r>
          </a:p>
          <a:p>
            <a:pPr fontAlgn="base" indent="0" lvl="1" marL="274320">
              <a:buNone/>
            </a:pPr>
            <a:r>
              <a:rPr b="1" dirty="0" sz="2000" lang="en-US">
                <a:solidFill>
                  <a:schemeClr val="tx1"/>
                </a:solidFill>
              </a:rPr>
              <a:t>Binary Operators</a:t>
            </a:r>
            <a:r>
              <a:rPr dirty="0" sz="2000" lang="en-US">
                <a:solidFill>
                  <a:schemeClr val="tx1"/>
                </a:solidFill>
              </a:rPr>
              <a:t>: Operators that operates or works with two operands are binary operators</a:t>
            </a:r>
            <a:r>
              <a:rPr dirty="0" sz="2000" lang="en-US" smtClean="0">
                <a:solidFill>
                  <a:schemeClr val="tx1"/>
                </a:solidFill>
              </a:rPr>
              <a:t>. For </a:t>
            </a:r>
            <a:r>
              <a:rPr dirty="0" sz="2000" lang="en-US">
                <a:solidFill>
                  <a:schemeClr val="tx1"/>
                </a:solidFill>
              </a:rPr>
              <a:t>example: (+ , – , * , </a:t>
            </a:r>
            <a:r>
              <a:rPr dirty="0" sz="2000" lang="en-US" smtClean="0">
                <a:solidFill>
                  <a:schemeClr val="tx1"/>
                </a:solidFill>
              </a:rPr>
              <a:t>/)</a:t>
            </a:r>
            <a:endParaRPr dirty="0" sz="2000" lang="en-US">
              <a:solidFill>
                <a:schemeClr val="tx1"/>
              </a:solidFill>
            </a:endParaRPr>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20" name="Title 1"/>
          <p:cNvSpPr>
            <a:spLocks noGrp="1"/>
          </p:cNvSpPr>
          <p:nvPr>
            <p:ph type="title"/>
          </p:nvPr>
        </p:nvSpPr>
        <p:spPr/>
        <p:txBody>
          <a:bodyPr>
            <a:normAutofit/>
          </a:bodyPr>
          <a:p>
            <a:r>
              <a:rPr b="1" dirty="0" sz="3200" lang="en-US">
                <a:solidFill>
                  <a:schemeClr val="tx1"/>
                </a:solidFill>
              </a:rPr>
              <a:t>Arithmetic Operator</a:t>
            </a:r>
            <a:endParaRPr dirty="0" sz="3200" lang="en-US">
              <a:solidFill>
                <a:schemeClr val="tx1"/>
              </a:solidFill>
            </a:endParaRPr>
          </a:p>
        </p:txBody>
      </p:sp>
      <p:sp>
        <p:nvSpPr>
          <p:cNvPr id="1048821" name="Content Placeholder 2"/>
          <p:cNvSpPr>
            <a:spLocks noGrp="1"/>
          </p:cNvSpPr>
          <p:nvPr>
            <p:ph sz="quarter" idx="1"/>
          </p:nvPr>
        </p:nvSpPr>
        <p:spPr/>
        <p:txBody>
          <a:bodyPr>
            <a:normAutofit/>
          </a:bodyPr>
          <a:p>
            <a:pPr fontAlgn="base"/>
            <a:r>
              <a:rPr b="1" dirty="0" sz="2000" lang="en-US"/>
              <a:t>Arithmetic Operators:</a:t>
            </a:r>
            <a:r>
              <a:rPr dirty="0" sz="2000" lang="en-US"/>
              <a:t> These are used to perform arithmetic/mathematical operations on operands. The binary operators falling in this category are:</a:t>
            </a:r>
          </a:p>
          <a:p>
            <a:pPr fontAlgn="base" lvl="1"/>
            <a:r>
              <a:rPr b="1" dirty="0" sz="2000" lang="en-US">
                <a:solidFill>
                  <a:schemeClr val="tx1"/>
                </a:solidFill>
              </a:rPr>
              <a:t>Addition:</a:t>
            </a:r>
            <a:r>
              <a:rPr dirty="0" sz="2000" lang="en-US">
                <a:solidFill>
                  <a:schemeClr val="tx1"/>
                </a:solidFill>
              </a:rPr>
              <a:t> The </a:t>
            </a:r>
            <a:r>
              <a:rPr b="1" dirty="0" sz="2000" lang="en-US">
                <a:solidFill>
                  <a:schemeClr val="tx1"/>
                </a:solidFill>
              </a:rPr>
              <a:t>‘+’</a:t>
            </a:r>
            <a:r>
              <a:rPr dirty="0" sz="2000" lang="en-US">
                <a:solidFill>
                  <a:schemeClr val="tx1"/>
                </a:solidFill>
              </a:rPr>
              <a:t> operator adds two operands. For example, </a:t>
            </a:r>
            <a:r>
              <a:rPr b="1" dirty="0" sz="2000" lang="en-US" err="1">
                <a:solidFill>
                  <a:schemeClr val="tx1"/>
                </a:solidFill>
              </a:rPr>
              <a:t>x+y</a:t>
            </a:r>
            <a:r>
              <a:rPr dirty="0" sz="2000" lang="en-US">
                <a:solidFill>
                  <a:schemeClr val="tx1"/>
                </a:solidFill>
              </a:rPr>
              <a:t>.</a:t>
            </a:r>
          </a:p>
          <a:p>
            <a:pPr fontAlgn="base" lvl="1"/>
            <a:r>
              <a:rPr b="1" dirty="0" sz="2000" lang="en-US">
                <a:solidFill>
                  <a:schemeClr val="tx1"/>
                </a:solidFill>
              </a:rPr>
              <a:t>Subtraction:</a:t>
            </a:r>
            <a:r>
              <a:rPr dirty="0" sz="2000" lang="en-US">
                <a:solidFill>
                  <a:schemeClr val="tx1"/>
                </a:solidFill>
              </a:rPr>
              <a:t> The </a:t>
            </a:r>
            <a:r>
              <a:rPr b="1" dirty="0" sz="2000" lang="en-US">
                <a:solidFill>
                  <a:schemeClr val="tx1"/>
                </a:solidFill>
              </a:rPr>
              <a:t>‘-‘</a:t>
            </a:r>
            <a:r>
              <a:rPr dirty="0" sz="2000" lang="en-US">
                <a:solidFill>
                  <a:schemeClr val="tx1"/>
                </a:solidFill>
              </a:rPr>
              <a:t> operator subtracts two operands. For example, </a:t>
            </a:r>
            <a:r>
              <a:rPr b="1" dirty="0" sz="2000" lang="en-US">
                <a:solidFill>
                  <a:schemeClr val="tx1"/>
                </a:solidFill>
              </a:rPr>
              <a:t>x-y</a:t>
            </a:r>
            <a:r>
              <a:rPr dirty="0" sz="2000" lang="en-US">
                <a:solidFill>
                  <a:schemeClr val="tx1"/>
                </a:solidFill>
              </a:rPr>
              <a:t>.</a:t>
            </a:r>
          </a:p>
          <a:p>
            <a:pPr fontAlgn="base" lvl="1"/>
            <a:r>
              <a:rPr b="1" dirty="0" sz="2000" lang="en-US">
                <a:solidFill>
                  <a:schemeClr val="tx1"/>
                </a:solidFill>
              </a:rPr>
              <a:t>Multiplication:</a:t>
            </a:r>
            <a:r>
              <a:rPr dirty="0" sz="2000" lang="en-US">
                <a:solidFill>
                  <a:schemeClr val="tx1"/>
                </a:solidFill>
              </a:rPr>
              <a:t> The </a:t>
            </a:r>
            <a:r>
              <a:rPr b="1" dirty="0" sz="2000" lang="en-US">
                <a:solidFill>
                  <a:schemeClr val="tx1"/>
                </a:solidFill>
              </a:rPr>
              <a:t>‘*’</a:t>
            </a:r>
            <a:r>
              <a:rPr dirty="0" sz="2000" lang="en-US">
                <a:solidFill>
                  <a:schemeClr val="tx1"/>
                </a:solidFill>
              </a:rPr>
              <a:t> operator multiplies two operands. For example, </a:t>
            </a:r>
            <a:r>
              <a:rPr b="1" dirty="0" sz="2000" lang="en-US">
                <a:solidFill>
                  <a:schemeClr val="tx1"/>
                </a:solidFill>
              </a:rPr>
              <a:t>x*y</a:t>
            </a:r>
            <a:r>
              <a:rPr dirty="0" sz="2000" lang="en-US">
                <a:solidFill>
                  <a:schemeClr val="tx1"/>
                </a:solidFill>
              </a:rPr>
              <a:t>.</a:t>
            </a:r>
          </a:p>
          <a:p>
            <a:pPr fontAlgn="base" lvl="1"/>
            <a:r>
              <a:rPr b="1" dirty="0" sz="2000" lang="en-US">
                <a:solidFill>
                  <a:schemeClr val="tx1"/>
                </a:solidFill>
              </a:rPr>
              <a:t>Division:</a:t>
            </a:r>
            <a:r>
              <a:rPr dirty="0" sz="2000" lang="en-US">
                <a:solidFill>
                  <a:schemeClr val="tx1"/>
                </a:solidFill>
              </a:rPr>
              <a:t> The </a:t>
            </a:r>
            <a:r>
              <a:rPr b="1" dirty="0" sz="2000" lang="en-US">
                <a:solidFill>
                  <a:schemeClr val="tx1"/>
                </a:solidFill>
              </a:rPr>
              <a:t>‘/’</a:t>
            </a:r>
            <a:r>
              <a:rPr dirty="0" sz="2000" lang="en-US">
                <a:solidFill>
                  <a:schemeClr val="tx1"/>
                </a:solidFill>
              </a:rPr>
              <a:t> operator divides the first operand by the second. For example, </a:t>
            </a:r>
            <a:r>
              <a:rPr b="1" dirty="0" sz="2000" lang="en-US">
                <a:solidFill>
                  <a:schemeClr val="tx1"/>
                </a:solidFill>
              </a:rPr>
              <a:t>x/y</a:t>
            </a:r>
            <a:r>
              <a:rPr dirty="0" sz="2000" lang="en-US">
                <a:solidFill>
                  <a:schemeClr val="tx1"/>
                </a:solidFill>
              </a:rPr>
              <a:t>.</a:t>
            </a:r>
          </a:p>
          <a:p>
            <a:pPr fontAlgn="base" lvl="1"/>
            <a:r>
              <a:rPr b="1" dirty="0" sz="2000" lang="en-US">
                <a:solidFill>
                  <a:schemeClr val="tx1"/>
                </a:solidFill>
              </a:rPr>
              <a:t>Modulus:</a:t>
            </a:r>
            <a:r>
              <a:rPr dirty="0" sz="2000" lang="en-US">
                <a:solidFill>
                  <a:schemeClr val="tx1"/>
                </a:solidFill>
              </a:rPr>
              <a:t> The </a:t>
            </a:r>
            <a:r>
              <a:rPr b="1" dirty="0" sz="2000" lang="en-US">
                <a:solidFill>
                  <a:schemeClr val="tx1"/>
                </a:solidFill>
              </a:rPr>
              <a:t>‘%’</a:t>
            </a:r>
            <a:r>
              <a:rPr dirty="0" sz="2000" lang="en-US">
                <a:solidFill>
                  <a:schemeClr val="tx1"/>
                </a:solidFill>
              </a:rPr>
              <a:t> operator returns the remainder when first operand is divided by the second. For example, </a:t>
            </a:r>
            <a:r>
              <a:rPr b="1" dirty="0" sz="2000" lang="en-US" err="1">
                <a:solidFill>
                  <a:schemeClr val="tx1"/>
                </a:solidFill>
              </a:rPr>
              <a:t>x%y</a:t>
            </a:r>
            <a:r>
              <a:rPr dirty="0" sz="2000" lang="en-US">
                <a:solidFill>
                  <a:schemeClr val="tx1"/>
                </a:solidFill>
              </a:rPr>
              <a:t>.</a:t>
            </a:r>
          </a:p>
          <a:p>
            <a:endParaRPr dirty="0" sz="2000"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22" name="Title 1"/>
          <p:cNvSpPr>
            <a:spLocks noGrp="1"/>
          </p:cNvSpPr>
          <p:nvPr>
            <p:ph type="title"/>
          </p:nvPr>
        </p:nvSpPr>
        <p:spPr/>
        <p:txBody>
          <a:bodyPr/>
          <a:p>
            <a:r>
              <a:rPr b="1" dirty="0" sz="3600" lang="en-US">
                <a:solidFill>
                  <a:schemeClr val="tx1"/>
                </a:solidFill>
              </a:rPr>
              <a:t>Arithmetic Operator</a:t>
            </a:r>
            <a:endParaRPr dirty="0" lang="en-US"/>
          </a:p>
        </p:txBody>
      </p:sp>
      <p:pic>
        <p:nvPicPr>
          <p:cNvPr id="2097185" name="Content Placeholder 3"/>
          <p:cNvPicPr>
            <a:picLocks noChangeAspect="1" noGrp="1"/>
          </p:cNvPicPr>
          <p:nvPr>
            <p:ph sz="quarter" idx="1"/>
          </p:nvPr>
        </p:nvPicPr>
        <p:blipFill>
          <a:blip xmlns:r="http://schemas.openxmlformats.org/officeDocument/2006/relationships" r:embed="rId1"/>
          <a:stretch>
            <a:fillRect/>
          </a:stretch>
        </p:blipFill>
        <p:spPr>
          <a:xfrm>
            <a:off x="301753" y="1524000"/>
            <a:ext cx="6632448" cy="48768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39" name="Title 1"/>
          <p:cNvSpPr>
            <a:spLocks noGrp="1"/>
          </p:cNvSpPr>
          <p:nvPr>
            <p:ph type="title"/>
          </p:nvPr>
        </p:nvSpPr>
        <p:spPr/>
        <p:txBody>
          <a:bodyPr/>
          <a:p>
            <a:r>
              <a:rPr b="1" dirty="0" lang="en-US" smtClean="0">
                <a:solidFill>
                  <a:schemeClr val="tx1"/>
                </a:solidFill>
              </a:rPr>
              <a:t>Number Systems</a:t>
            </a:r>
            <a:endParaRPr b="1" dirty="0" lang="en-US">
              <a:solidFill>
                <a:schemeClr val="tx1"/>
              </a:solidFill>
            </a:endParaRPr>
          </a:p>
        </p:txBody>
      </p:sp>
      <p:sp>
        <p:nvSpPr>
          <p:cNvPr id="1048640" name="Content Placeholder 2"/>
          <p:cNvSpPr>
            <a:spLocks noGrp="1"/>
          </p:cNvSpPr>
          <p:nvPr>
            <p:ph sz="quarter" idx="1"/>
          </p:nvPr>
        </p:nvSpPr>
        <p:spPr/>
        <p:txBody>
          <a:bodyPr>
            <a:normAutofit/>
          </a:bodyPr>
          <a:p>
            <a:pPr algn="just" indent="0" marL="0">
              <a:buNone/>
            </a:pPr>
            <a:r>
              <a:rPr dirty="0" sz="2000" lang="en-US"/>
              <a:t>Computer uses a fixed number of bits to represent a piece of data, which could be a number, a character, or others. A n-bit storage location can represent up to 2^n distinct entities. For example, a 3-bit memory location can hold one of these eight binary patterns: 000, 001, 010, 011, 100, 101, 110, or 111. Hence, it can represent at most 8 distinct entities</a:t>
            </a:r>
            <a:r>
              <a:rPr dirty="0" sz="2000" lang="en-US" smtClean="0"/>
              <a:t>.</a:t>
            </a:r>
          </a:p>
          <a:p>
            <a:pPr algn="just" indent="0" marL="0">
              <a:buNone/>
            </a:pPr>
            <a:endParaRPr dirty="0" sz="2000" lang="en-US" smtClean="0"/>
          </a:p>
          <a:p>
            <a:pPr algn="just" indent="0" marL="0">
              <a:buNone/>
            </a:pPr>
            <a:r>
              <a:rPr b="1" dirty="0" sz="2000" lang="en-US" smtClean="0"/>
              <a:t>1. Decimal </a:t>
            </a:r>
            <a:r>
              <a:rPr b="1" dirty="0" sz="2000" lang="en-US"/>
              <a:t>number system :</a:t>
            </a:r>
            <a:r>
              <a:rPr dirty="0" sz="2000" lang="en-US" smtClean="0"/>
              <a:t>It has </a:t>
            </a:r>
            <a:r>
              <a:rPr dirty="0" sz="2000" lang="en-US"/>
              <a:t>ten symbols: 0, 1, 2, 3, 4, 5, 6, 7, 8, and 9, called digits. It uses positional notation. That is, the least-significant digit (right-most digit) is of the order of 10^0 (units or ones), the second right-most digit is of the order of 10^1 (tens), the third right-most digit is of the order of 10^2 (hundreds), and so on. For example</a:t>
            </a:r>
            <a:r>
              <a:rPr dirty="0" sz="2000" lang="en-US" smtClean="0"/>
              <a:t>,</a:t>
            </a:r>
          </a:p>
          <a:p>
            <a:pPr algn="just"/>
            <a:endParaRPr dirty="0" sz="2000" lang="en-US"/>
          </a:p>
          <a:p>
            <a:pPr algn="just"/>
            <a:endParaRPr dirty="0" sz="2000" lang="en-US"/>
          </a:p>
          <a:p>
            <a:pPr algn="just"/>
            <a:endParaRPr dirty="0" sz="2000" lang="en-US"/>
          </a:p>
        </p:txBody>
      </p:sp>
      <p:pic>
        <p:nvPicPr>
          <p:cNvPr id="2097155" name="Picture 8"/>
          <p:cNvPicPr>
            <a:picLocks noChangeAspect="1"/>
          </p:cNvPicPr>
          <p:nvPr/>
        </p:nvPicPr>
        <p:blipFill>
          <a:blip xmlns:r="http://schemas.openxmlformats.org/officeDocument/2006/relationships" r:embed="rId1"/>
          <a:stretch>
            <a:fillRect/>
          </a:stretch>
        </p:blipFill>
        <p:spPr>
          <a:xfrm>
            <a:off x="301752" y="5334000"/>
            <a:ext cx="4267200" cy="536448"/>
          </a:xfrm>
          <a:prstGeom prst="rec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26" name="Title 1"/>
          <p:cNvSpPr>
            <a:spLocks noGrp="1"/>
          </p:cNvSpPr>
          <p:nvPr>
            <p:ph type="title"/>
          </p:nvPr>
        </p:nvSpPr>
        <p:spPr/>
        <p:txBody>
          <a:bodyPr/>
          <a:p>
            <a:r>
              <a:rPr b="1" dirty="0" lang="en-US" smtClean="0">
                <a:solidFill>
                  <a:schemeClr val="tx1"/>
                </a:solidFill>
              </a:rPr>
              <a:t>Unary Operators</a:t>
            </a:r>
            <a:endParaRPr b="1" dirty="0" lang="en-US">
              <a:solidFill>
                <a:schemeClr val="tx1"/>
              </a:solidFill>
            </a:endParaRPr>
          </a:p>
        </p:txBody>
      </p:sp>
      <p:sp>
        <p:nvSpPr>
          <p:cNvPr id="1048827" name="Content Placeholder 2"/>
          <p:cNvSpPr>
            <a:spLocks noGrp="1"/>
          </p:cNvSpPr>
          <p:nvPr>
            <p:ph sz="quarter" idx="1"/>
          </p:nvPr>
        </p:nvSpPr>
        <p:spPr/>
        <p:txBody>
          <a:bodyPr>
            <a:normAutofit/>
          </a:bodyPr>
          <a:p>
            <a:r>
              <a:rPr dirty="0" sz="2000" lang="en-US"/>
              <a:t>! (logical negation),</a:t>
            </a:r>
          </a:p>
          <a:p>
            <a:r>
              <a:rPr dirty="0" sz="2000" lang="en-US"/>
              <a:t>~ (one’s complement or bitwise negation)</a:t>
            </a:r>
          </a:p>
          <a:p>
            <a:r>
              <a:rPr dirty="0" sz="2000" lang="en-US"/>
              <a:t>– (unary minus),</a:t>
            </a:r>
          </a:p>
          <a:p>
            <a:r>
              <a:rPr dirty="0" sz="2000" lang="en-US"/>
              <a:t>+ (unary plus),</a:t>
            </a:r>
          </a:p>
          <a:p>
            <a:r>
              <a:rPr dirty="0" sz="2000" lang="en-US"/>
              <a:t>&amp; (</a:t>
            </a:r>
            <a:r>
              <a:rPr dirty="0" sz="2000" lang="en-US" err="1"/>
              <a:t>addressof</a:t>
            </a:r>
            <a:r>
              <a:rPr dirty="0" sz="2000" lang="en-US"/>
              <a:t>),</a:t>
            </a:r>
          </a:p>
          <a:p>
            <a:r>
              <a:rPr dirty="0" sz="2000" lang="en-US"/>
              <a:t>* (dereferencing),</a:t>
            </a:r>
          </a:p>
          <a:p>
            <a:r>
              <a:rPr dirty="0" sz="2000" lang="en-US"/>
              <a:t>++ (pre-increment),</a:t>
            </a:r>
          </a:p>
          <a:p>
            <a:r>
              <a:rPr dirty="0" sz="2000" lang="en-US"/>
              <a:t>— (pre-decrement),</a:t>
            </a:r>
          </a:p>
          <a:p>
            <a:r>
              <a:rPr dirty="0" sz="2000" lang="en-US" err="1"/>
              <a:t>sizeof</a:t>
            </a:r>
            <a:r>
              <a:rPr dirty="0" sz="2000" lang="en-US"/>
              <a:t> operator,</a:t>
            </a:r>
          </a:p>
          <a:p>
            <a:r>
              <a:rPr dirty="0" sz="2000" lang="en-US"/>
              <a:t>(type) or cast </a:t>
            </a:r>
            <a:r>
              <a:rPr dirty="0" sz="2000" lang="en-US" smtClean="0"/>
              <a:t>operator</a:t>
            </a:r>
            <a:endParaRPr dirty="0" sz="2000" lang="en-US"/>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28" name="Title 1"/>
          <p:cNvSpPr>
            <a:spLocks noGrp="1"/>
          </p:cNvSpPr>
          <p:nvPr>
            <p:ph type="title"/>
          </p:nvPr>
        </p:nvSpPr>
        <p:spPr/>
        <p:txBody>
          <a:bodyPr/>
          <a:p>
            <a:r>
              <a:rPr b="1" dirty="0" lang="en-US">
                <a:solidFill>
                  <a:schemeClr val="tx1"/>
                </a:solidFill>
              </a:rPr>
              <a:t>Unary Operators</a:t>
            </a:r>
            <a:endParaRPr dirty="0" lang="en-US"/>
          </a:p>
        </p:txBody>
      </p:sp>
      <p:sp>
        <p:nvSpPr>
          <p:cNvPr id="1048829" name="Content Placeholder 2"/>
          <p:cNvSpPr>
            <a:spLocks noGrp="1"/>
          </p:cNvSpPr>
          <p:nvPr>
            <p:ph sz="quarter" idx="1"/>
          </p:nvPr>
        </p:nvSpPr>
        <p:spPr/>
        <p:txBody>
          <a:bodyPr>
            <a:noAutofit/>
          </a:bodyPr>
          <a:p>
            <a:pPr fontAlgn="base"/>
            <a:r>
              <a:rPr b="1" dirty="0" sz="2000" lang="en-US"/>
              <a:t>Increment:</a:t>
            </a:r>
            <a:r>
              <a:rPr dirty="0" sz="2000" lang="en-US"/>
              <a:t> The </a:t>
            </a:r>
            <a:r>
              <a:rPr b="1" dirty="0" sz="2000" lang="en-US"/>
              <a:t>‘++’</a:t>
            </a:r>
            <a:r>
              <a:rPr dirty="0" sz="2000" lang="en-US"/>
              <a:t> operator is used to increment the value of an integer. When placed before the variable name (also called pre-increment operator), its value is incremented instantly. For example, </a:t>
            </a:r>
            <a:r>
              <a:rPr b="1" dirty="0" sz="2000" lang="en-US"/>
              <a:t>++</a:t>
            </a:r>
            <a:r>
              <a:rPr b="1" dirty="0" sz="2000" lang="en-US" smtClean="0"/>
              <a:t>x</a:t>
            </a:r>
            <a:r>
              <a:rPr dirty="0" sz="2000" lang="en-US" smtClean="0"/>
              <a:t>. And </a:t>
            </a:r>
            <a:r>
              <a:rPr dirty="0" sz="2000" lang="en-US"/>
              <a:t>when it is placed after the variable name (also called post-increment operator), its value is preserved temporarily until the execution of this statement and it gets updated before the execution of the next statement. For example, </a:t>
            </a:r>
            <a:r>
              <a:rPr b="1" dirty="0" sz="2000" lang="en-US"/>
              <a:t>x++</a:t>
            </a:r>
            <a:r>
              <a:rPr dirty="0" sz="2000" lang="en-US"/>
              <a:t>.</a:t>
            </a:r>
          </a:p>
          <a:p>
            <a:pPr fontAlgn="base"/>
            <a:r>
              <a:rPr b="1" dirty="0" sz="2000" lang="en-US"/>
              <a:t>Decrement:</a:t>
            </a:r>
            <a:r>
              <a:rPr dirty="0" sz="2000" lang="en-US"/>
              <a:t> The </a:t>
            </a:r>
            <a:r>
              <a:rPr b="1" dirty="0" sz="2000" lang="en-US"/>
              <a:t>‘–‘</a:t>
            </a:r>
            <a:r>
              <a:rPr dirty="0" sz="2000" lang="en-US"/>
              <a:t> operator is used to decrement the value of an integer. When placed before the variable name (also called pre-decrement operator), its value is decremented instantly. For example, </a:t>
            </a:r>
            <a:r>
              <a:rPr b="1" dirty="0" sz="2000" lang="en-US"/>
              <a:t>–</a:t>
            </a:r>
            <a:r>
              <a:rPr b="1" dirty="0" sz="2000" lang="en-US" smtClean="0"/>
              <a:t>x</a:t>
            </a:r>
            <a:r>
              <a:rPr dirty="0" sz="2000" lang="en-US" smtClean="0"/>
              <a:t>. And </a:t>
            </a:r>
            <a:r>
              <a:rPr dirty="0" sz="2000" lang="en-US"/>
              <a:t>when it is placed after the variable name (also called post-decrement operator), its value is preserved temporarily until the execution of this statement and it gets updated before the execution of the next statement. For example, </a:t>
            </a:r>
            <a:r>
              <a:rPr b="1" dirty="0" sz="2000" lang="en-US"/>
              <a:t>x–</a:t>
            </a:r>
            <a:r>
              <a:rPr dirty="0" sz="2000" lang="en-US"/>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30" name="Title 1"/>
          <p:cNvSpPr>
            <a:spLocks noGrp="1"/>
          </p:cNvSpPr>
          <p:nvPr>
            <p:ph type="title"/>
          </p:nvPr>
        </p:nvSpPr>
        <p:spPr/>
        <p:txBody>
          <a:bodyPr/>
          <a:p>
            <a:r>
              <a:rPr b="1" dirty="0" lang="en-US">
                <a:solidFill>
                  <a:schemeClr val="tx1"/>
                </a:solidFill>
              </a:rPr>
              <a:t>Unary Operators</a:t>
            </a:r>
            <a:endParaRPr dirty="0" lang="en-US"/>
          </a:p>
        </p:txBody>
      </p:sp>
      <p:pic>
        <p:nvPicPr>
          <p:cNvPr id="2097186" name="Content Placeholder 3"/>
          <p:cNvPicPr>
            <a:picLocks noChangeAspect="1" noGrp="1"/>
          </p:cNvPicPr>
          <p:nvPr>
            <p:ph sz="quarter" idx="1"/>
          </p:nvPr>
        </p:nvPicPr>
        <p:blipFill>
          <a:blip xmlns:r="http://schemas.openxmlformats.org/officeDocument/2006/relationships" r:embed="rId1"/>
          <a:stretch>
            <a:fillRect/>
          </a:stretch>
        </p:blipFill>
        <p:spPr>
          <a:xfrm>
            <a:off x="301752" y="1527175"/>
            <a:ext cx="8534400" cy="487362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41" name="Title 1"/>
          <p:cNvSpPr>
            <a:spLocks noGrp="1"/>
          </p:cNvSpPr>
          <p:nvPr>
            <p:ph type="title"/>
          </p:nvPr>
        </p:nvSpPr>
        <p:spPr/>
        <p:txBody>
          <a:bodyPr/>
          <a:p>
            <a:r>
              <a:rPr b="1" dirty="0" lang="en-US">
                <a:solidFill>
                  <a:schemeClr val="tx1"/>
                </a:solidFill>
              </a:rPr>
              <a:t>Number Systems</a:t>
            </a:r>
            <a:endParaRPr dirty="0" lang="en-US"/>
          </a:p>
        </p:txBody>
      </p:sp>
      <p:sp>
        <p:nvSpPr>
          <p:cNvPr id="1048642" name="Content Placeholder 2"/>
          <p:cNvSpPr>
            <a:spLocks noGrp="1"/>
          </p:cNvSpPr>
          <p:nvPr>
            <p:ph sz="quarter" idx="1"/>
          </p:nvPr>
        </p:nvSpPr>
        <p:spPr/>
        <p:txBody>
          <a:bodyPr>
            <a:noAutofit/>
          </a:bodyPr>
          <a:p>
            <a:pPr algn="just" indent="0" marL="0">
              <a:buNone/>
            </a:pPr>
            <a:r>
              <a:rPr b="1" dirty="0" sz="2000" lang="en-US" smtClean="0"/>
              <a:t>2. Binary </a:t>
            </a:r>
            <a:r>
              <a:rPr b="1" dirty="0" sz="2000" lang="en-US"/>
              <a:t>(Base 2) Number </a:t>
            </a:r>
            <a:r>
              <a:rPr b="1" dirty="0" sz="2000" lang="en-US" smtClean="0"/>
              <a:t>System</a:t>
            </a:r>
            <a:r>
              <a:rPr b="1" dirty="0" sz="2000" lang="en-US"/>
              <a:t>: </a:t>
            </a:r>
            <a:r>
              <a:rPr dirty="0" sz="2000" lang="en-US"/>
              <a:t>Binary number system has two symbols: 0 and 1, called bits. It is also a positional notation, for example,</a:t>
            </a:r>
          </a:p>
          <a:p>
            <a:pPr algn="just" indent="0" marL="0">
              <a:buNone/>
            </a:pPr>
            <a:r>
              <a:rPr b="1" dirty="0" sz="2000" lang="en-US" smtClean="0"/>
              <a:t> 10110B </a:t>
            </a:r>
            <a:r>
              <a:rPr b="1" dirty="0" sz="2000" lang="en-US"/>
              <a:t>= 1×2^4 + 0×2^3 + 1×2^2 + 1×2^1 + 0×2^0</a:t>
            </a:r>
          </a:p>
          <a:p>
            <a:pPr algn="just"/>
            <a:r>
              <a:rPr dirty="0" sz="2000" lang="en-US"/>
              <a:t>We shall denote a binary number with a suffix B. </a:t>
            </a:r>
            <a:endParaRPr dirty="0" sz="2000" lang="en-US" smtClean="0"/>
          </a:p>
          <a:p>
            <a:pPr algn="just"/>
            <a:r>
              <a:rPr dirty="0" sz="2000" lang="en-US" smtClean="0"/>
              <a:t>A </a:t>
            </a:r>
            <a:r>
              <a:rPr dirty="0" sz="2000" lang="en-US"/>
              <a:t>binary digit is called a bit. Eight bits is called a byte (why 8-bit unit? Probably because </a:t>
            </a:r>
            <a:r>
              <a:rPr dirty="0" sz="2000" lang="en-US" smtClean="0"/>
              <a:t>8=2^3).</a:t>
            </a:r>
          </a:p>
          <a:p>
            <a:pPr algn="just" indent="0" marL="0">
              <a:buNone/>
            </a:pPr>
            <a:r>
              <a:rPr b="1" dirty="0" sz="2000" lang="en-US"/>
              <a:t>3. Hexadecimal (Base 16) Number </a:t>
            </a:r>
            <a:r>
              <a:rPr b="1" dirty="0" sz="2000" lang="en-US" smtClean="0"/>
              <a:t>System: </a:t>
            </a:r>
            <a:r>
              <a:rPr dirty="0" sz="2000" lang="en-US" smtClean="0"/>
              <a:t>Hexadecimal </a:t>
            </a:r>
            <a:r>
              <a:rPr dirty="0" sz="2000" lang="en-US"/>
              <a:t>number system uses 16 symbols: 0, 1, 2, 3, 4, 5, 6, 7, 8, 9, A, B, C, D, E, and F, called hex digits. It is a positional notation, for example,</a:t>
            </a:r>
          </a:p>
          <a:p>
            <a:pPr algn="just" indent="0" marL="0">
              <a:buNone/>
            </a:pPr>
            <a:r>
              <a:rPr b="1" dirty="0" sz="2000" lang="en-US"/>
              <a:t>A3EH = 10×16^2 + 3×16^1 + 14×16^0</a:t>
            </a:r>
          </a:p>
          <a:p>
            <a:pPr algn="just" indent="0" marL="0">
              <a:buNone/>
            </a:pPr>
            <a:r>
              <a:rPr dirty="0" sz="2000" lang="en-US"/>
              <a:t>We shall denote a hexadecimal number (in short, hex) with a suffix H. Some programming languages denote hex numbers with prefix 0x (e.g., 0x1A3C5F), or prefix x with hex digit quoted (e.g., x'C3A4D98B</a:t>
            </a:r>
            <a:r>
              <a:rPr dirty="0" sz="2000" lang="en-US" smtClean="0"/>
              <a: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43" name="Title 1"/>
          <p:cNvSpPr>
            <a:spLocks noGrp="1"/>
          </p:cNvSpPr>
          <p:nvPr>
            <p:ph type="title"/>
          </p:nvPr>
        </p:nvSpPr>
        <p:spPr/>
        <p:txBody>
          <a:bodyPr/>
          <a:p>
            <a:r>
              <a:rPr b="1" dirty="0" lang="en-US">
                <a:solidFill>
                  <a:schemeClr val="tx1"/>
                </a:solidFill>
              </a:rPr>
              <a:t>Number Systems</a:t>
            </a:r>
            <a:endParaRPr dirty="0" lang="en-US"/>
          </a:p>
        </p:txBody>
      </p:sp>
      <p:sp>
        <p:nvSpPr>
          <p:cNvPr id="1048644" name="Content Placeholder 2"/>
          <p:cNvSpPr>
            <a:spLocks noGrp="1"/>
          </p:cNvSpPr>
          <p:nvPr>
            <p:ph sz="quarter" idx="1"/>
          </p:nvPr>
        </p:nvSpPr>
        <p:spPr/>
        <p:txBody>
          <a:bodyPr>
            <a:normAutofit/>
          </a:bodyPr>
          <a:p>
            <a:pPr algn="just"/>
            <a:r>
              <a:rPr dirty="0" sz="2000" lang="en-US"/>
              <a:t>Each hexadecimal digit is also called a hex digit. Most programming languages accept lowercase 'a' to 'f' as well as uppercase 'A' to 'F'.</a:t>
            </a:r>
          </a:p>
          <a:p>
            <a:pPr algn="just"/>
            <a:r>
              <a:rPr dirty="0" sz="2000" lang="en-US"/>
              <a:t>Computers uses binary system in their internal operations, as they are built from binary digital electronic components. However, writing or reading a long sequence of binary bits is cumbersome and error-prone. Hexadecimal system is used as a compact form or shorthand for binary bits. Each hex digit is equivalent to 4 binary bits, i.e., shorthand for 4 bits, as follows:</a:t>
            </a:r>
            <a:endParaRPr dirty="0" sz="20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lastClr="000000" val="windowText"/>
      </a:dk1>
      <a:lt1>
        <a:sysClr lastClr="FFFFFF" val="window"/>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Deepa Joshi</dc:creator>
  <cp:lastModifiedBy>Deepa Joshi</cp:lastModifiedBy>
  <dcterms:created xsi:type="dcterms:W3CDTF">2017-08-07T16:49:26Z</dcterms:created>
  <dcterms:modified xsi:type="dcterms:W3CDTF">2017-12-09T12:44:51Z</dcterms:modified>
</cp:coreProperties>
</file>