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Lst>
  <p:notesMasterIdLst>
    <p:notesMasterId r:id="rId23"/>
  </p:notesMasterIdLst>
  <p:sldIdLst>
    <p:sldId id="281" r:id="rId5"/>
    <p:sldId id="282" r:id="rId6"/>
    <p:sldId id="283" r:id="rId7"/>
    <p:sldId id="284" r:id="rId8"/>
    <p:sldId id="285" r:id="rId9"/>
    <p:sldId id="286" r:id="rId10"/>
    <p:sldId id="287" r:id="rId11"/>
    <p:sldId id="264" r:id="rId12"/>
    <p:sldId id="280" r:id="rId13"/>
    <p:sldId id="278" r:id="rId14"/>
    <p:sldId id="276" r:id="rId15"/>
    <p:sldId id="266" r:id="rId16"/>
    <p:sldId id="275" r:id="rId17"/>
    <p:sldId id="267" r:id="rId18"/>
    <p:sldId id="279" r:id="rId19"/>
    <p:sldId id="268" r:id="rId20"/>
    <p:sldId id="269"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23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3.wmf"/><Relationship Id="rId7" Type="http://schemas.openxmlformats.org/officeDocument/2006/relationships/image" Target="../media/image46.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9"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70EA0-C5A2-40EB-A93A-874394B095FB}" type="datetimeFigureOut">
              <a:rPr lang="en-US" smtClean="0"/>
              <a:t>1/24/2014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1BC52-1B25-4939-8772-C5FD0A591E30}" type="slidenum">
              <a:rPr lang="en-US" smtClean="0"/>
              <a:t>‹#›</a:t>
            </a:fld>
            <a:endParaRPr lang="en-US"/>
          </a:p>
        </p:txBody>
      </p:sp>
    </p:spTree>
    <p:extLst>
      <p:ext uri="{BB962C8B-B14F-4D97-AF65-F5344CB8AC3E}">
        <p14:creationId xmlns:p14="http://schemas.microsoft.com/office/powerpoint/2010/main" val="11206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3175" y="4267200"/>
            <a:ext cx="9140825" cy="2590800"/>
            <a:chOff x="2" y="2688"/>
            <a:chExt cx="5758" cy="1632"/>
          </a:xfrm>
        </p:grpSpPr>
        <p:sp>
          <p:nvSpPr>
            <p:cNvPr id="5123"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5124" name="Group 4"/>
            <p:cNvGrpSpPr>
              <a:grpSpLocks/>
            </p:cNvGrpSpPr>
            <p:nvPr userDrawn="1"/>
          </p:nvGrpSpPr>
          <p:grpSpPr bwMode="auto">
            <a:xfrm>
              <a:off x="3528" y="3715"/>
              <a:ext cx="792" cy="521"/>
              <a:chOff x="3527" y="3715"/>
              <a:chExt cx="792" cy="521"/>
            </a:xfrm>
          </p:grpSpPr>
          <p:sp>
            <p:nvSpPr>
              <p:cNvPr id="5125"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26"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27"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28"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29"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30" name="Freeform 10"/>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1" name="Freeform 11"/>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2" name="Freeform 12"/>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3" name="Freeform 13"/>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4" name="Freeform 14"/>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5"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5136" name="Group 16"/>
            <p:cNvGrpSpPr>
              <a:grpSpLocks/>
            </p:cNvGrpSpPr>
            <p:nvPr userDrawn="1"/>
          </p:nvGrpSpPr>
          <p:grpSpPr bwMode="auto">
            <a:xfrm>
              <a:off x="1776" y="3631"/>
              <a:ext cx="1626" cy="683"/>
              <a:chOff x="1776" y="3631"/>
              <a:chExt cx="1626" cy="683"/>
            </a:xfrm>
          </p:grpSpPr>
          <p:sp>
            <p:nvSpPr>
              <p:cNvPr id="5137"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38"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39"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0"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1"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2"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3"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4"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5" name="Freeform 25"/>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46" name="Freeform 26"/>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47" name="Freeform 27"/>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48" name="Freeform 28"/>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49"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0"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1" name="Freeform 31"/>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2" name="Freeform 32"/>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3" name="Freeform 33"/>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4"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5155" name="Group 35"/>
            <p:cNvGrpSpPr>
              <a:grpSpLocks/>
            </p:cNvGrpSpPr>
            <p:nvPr userDrawn="1"/>
          </p:nvGrpSpPr>
          <p:grpSpPr bwMode="auto">
            <a:xfrm>
              <a:off x="4128" y="3360"/>
              <a:ext cx="1351" cy="821"/>
              <a:chOff x="4128" y="3360"/>
              <a:chExt cx="1351" cy="821"/>
            </a:xfrm>
          </p:grpSpPr>
          <p:sp>
            <p:nvSpPr>
              <p:cNvPr id="5156" name="Freeform 36"/>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7" name="Freeform 37"/>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8" name="Freeform 38"/>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9" name="Freeform 39"/>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0" name="Freeform 40"/>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1" name="Freeform 41"/>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2" name="Freeform 42"/>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3"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4" name="Freeform 44"/>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5" name="Freeform 45"/>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6" name="Freeform 46"/>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7"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68"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69"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70"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71"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72"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5173" name="Group 53"/>
            <p:cNvGrpSpPr>
              <a:grpSpLocks/>
            </p:cNvGrpSpPr>
            <p:nvPr userDrawn="1"/>
          </p:nvGrpSpPr>
          <p:grpSpPr bwMode="auto">
            <a:xfrm>
              <a:off x="5280" y="3024"/>
              <a:ext cx="425" cy="258"/>
              <a:chOff x="5280" y="3024"/>
              <a:chExt cx="425" cy="258"/>
            </a:xfrm>
          </p:grpSpPr>
          <p:sp>
            <p:nvSpPr>
              <p:cNvPr id="5174" name="Freeform 54"/>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5"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6"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7"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8"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9" name="Freeform 59"/>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80"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5181" name="Group 61"/>
              <p:cNvGrpSpPr>
                <a:grpSpLocks/>
              </p:cNvGrpSpPr>
              <p:nvPr/>
            </p:nvGrpSpPr>
            <p:grpSpPr bwMode="auto">
              <a:xfrm>
                <a:off x="5381" y="3085"/>
                <a:ext cx="227" cy="132"/>
                <a:chOff x="5381" y="3085"/>
                <a:chExt cx="227" cy="132"/>
              </a:xfrm>
            </p:grpSpPr>
            <p:sp>
              <p:nvSpPr>
                <p:cNvPr id="5182"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83"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84"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85"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grpSp>
      <p:sp>
        <p:nvSpPr>
          <p:cNvPr id="5186" name="Rectangle 66"/>
          <p:cNvSpPr>
            <a:spLocks noGrp="1" noChangeArrowheads="1"/>
          </p:cNvSpPr>
          <p:nvPr>
            <p:ph type="ctrTitle" sz="quarter"/>
          </p:nvPr>
        </p:nvSpPr>
        <p:spPr>
          <a:xfrm>
            <a:off x="685800" y="381000"/>
            <a:ext cx="7696200" cy="914400"/>
          </a:xfrm>
        </p:spPr>
        <p:txBody>
          <a:bodyPr anchor="b"/>
          <a:lstStyle>
            <a:lvl1pPr>
              <a:defRPr sz="3600"/>
            </a:lvl1pPr>
          </a:lstStyle>
          <a:p>
            <a:pPr lvl="0"/>
            <a:endParaRPr lang="en-US" altLang="en-US" noProof="0" smtClean="0"/>
          </a:p>
        </p:txBody>
      </p:sp>
      <p:sp>
        <p:nvSpPr>
          <p:cNvPr id="5187" name="Rectangle 67"/>
          <p:cNvSpPr>
            <a:spLocks noGrp="1" noChangeArrowheads="1"/>
          </p:cNvSpPr>
          <p:nvPr>
            <p:ph type="subTitle" sz="quarter" idx="1"/>
          </p:nvPr>
        </p:nvSpPr>
        <p:spPr>
          <a:xfrm>
            <a:off x="685800" y="1371600"/>
            <a:ext cx="8077200" cy="4648200"/>
          </a:xfrm>
        </p:spPr>
        <p:txBody>
          <a:bodyPr/>
          <a:lstStyle>
            <a:lvl1pPr marL="0" indent="0" algn="ctr">
              <a:buFont typeface="Wingdings" pitchFamily="2" charset="2"/>
              <a:buNone/>
              <a:defRPr sz="2800"/>
            </a:lvl1pPr>
          </a:lstStyle>
          <a:p>
            <a:pPr lvl="0"/>
            <a:r>
              <a:rPr lang="en-US" altLang="en-US" noProof="0" smtClean="0"/>
              <a:t>Click to edit Master subtitle style</a:t>
            </a:r>
          </a:p>
        </p:txBody>
      </p:sp>
    </p:spTree>
    <p:extLst>
      <p:ext uri="{BB962C8B-B14F-4D97-AF65-F5344CB8AC3E}">
        <p14:creationId xmlns:p14="http://schemas.microsoft.com/office/powerpoint/2010/main" val="14016151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8BB59167-CD81-499F-9EC2-2C001897548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00669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CED2D9B0-BBCC-4EF1-BC90-A0EF12DED28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090898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40EA6CA9-38E4-4E82-8497-9AB525C7370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570806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FFFF"/>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815F4224-C8CA-41B3-8946-06A0CB96BE3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36363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FFFF"/>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F5801724-CE24-4996-973C-85E89441EE6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97822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FFFF"/>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FFFFFF"/>
              </a:solidFill>
            </a:endParaRPr>
          </a:p>
        </p:txBody>
      </p:sp>
      <p:sp>
        <p:nvSpPr>
          <p:cNvPr id="4" name="Slide Number Placeholder 3"/>
          <p:cNvSpPr>
            <a:spLocks noGrp="1"/>
          </p:cNvSpPr>
          <p:nvPr>
            <p:ph type="sldNum" sz="quarter" idx="12"/>
          </p:nvPr>
        </p:nvSpPr>
        <p:spPr/>
        <p:txBody>
          <a:bodyPr/>
          <a:lstStyle>
            <a:lvl1pPr>
              <a:defRPr/>
            </a:lvl1pPr>
          </a:lstStyle>
          <a:p>
            <a:fld id="{F69AE442-5A06-4220-BB80-AF83F88058C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99619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BE7FFC94-79A7-4491-91FE-A8EF200ECC0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97477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5944C148-3EC7-4302-9A4C-40FA576872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1621361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FAF9836C-37CB-4BD4-B6B4-77C68B4D0E7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4992590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E4ECA08C-13BD-4A6D-9D71-7DA4CDB6E91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95604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3175" y="4267200"/>
            <a:ext cx="9140825" cy="2590800"/>
            <a:chOff x="2" y="2688"/>
            <a:chExt cx="5758" cy="1632"/>
          </a:xfrm>
        </p:grpSpPr>
        <p:sp>
          <p:nvSpPr>
            <p:cNvPr id="5123"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5124" name="Group 4"/>
            <p:cNvGrpSpPr>
              <a:grpSpLocks/>
            </p:cNvGrpSpPr>
            <p:nvPr userDrawn="1"/>
          </p:nvGrpSpPr>
          <p:grpSpPr bwMode="auto">
            <a:xfrm>
              <a:off x="3528" y="3715"/>
              <a:ext cx="792" cy="521"/>
              <a:chOff x="3527" y="3715"/>
              <a:chExt cx="792" cy="521"/>
            </a:xfrm>
          </p:grpSpPr>
          <p:sp>
            <p:nvSpPr>
              <p:cNvPr id="5125"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26"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27"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28"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29"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30" name="Freeform 10"/>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1" name="Freeform 11"/>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2" name="Freeform 12"/>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3" name="Freeform 13"/>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4" name="Freeform 14"/>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5"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5136" name="Group 16"/>
            <p:cNvGrpSpPr>
              <a:grpSpLocks/>
            </p:cNvGrpSpPr>
            <p:nvPr userDrawn="1"/>
          </p:nvGrpSpPr>
          <p:grpSpPr bwMode="auto">
            <a:xfrm>
              <a:off x="1776" y="3631"/>
              <a:ext cx="1626" cy="683"/>
              <a:chOff x="1776" y="3631"/>
              <a:chExt cx="1626" cy="683"/>
            </a:xfrm>
          </p:grpSpPr>
          <p:sp>
            <p:nvSpPr>
              <p:cNvPr id="5137"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38"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39"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0"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1"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2"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3"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4"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5" name="Freeform 25"/>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46" name="Freeform 26"/>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47" name="Freeform 27"/>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48" name="Freeform 28"/>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49"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0"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1" name="Freeform 31"/>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2" name="Freeform 32"/>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3" name="Freeform 33"/>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4"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5155" name="Group 35"/>
            <p:cNvGrpSpPr>
              <a:grpSpLocks/>
            </p:cNvGrpSpPr>
            <p:nvPr userDrawn="1"/>
          </p:nvGrpSpPr>
          <p:grpSpPr bwMode="auto">
            <a:xfrm>
              <a:off x="4128" y="3360"/>
              <a:ext cx="1351" cy="821"/>
              <a:chOff x="4128" y="3360"/>
              <a:chExt cx="1351" cy="821"/>
            </a:xfrm>
          </p:grpSpPr>
          <p:sp>
            <p:nvSpPr>
              <p:cNvPr id="5156" name="Freeform 36"/>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7" name="Freeform 37"/>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8" name="Freeform 38"/>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9" name="Freeform 39"/>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0" name="Freeform 40"/>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1" name="Freeform 41"/>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2" name="Freeform 42"/>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3"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4" name="Freeform 44"/>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5" name="Freeform 45"/>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6" name="Freeform 46"/>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7"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68"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69"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70"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71"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72"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5173" name="Group 53"/>
            <p:cNvGrpSpPr>
              <a:grpSpLocks/>
            </p:cNvGrpSpPr>
            <p:nvPr userDrawn="1"/>
          </p:nvGrpSpPr>
          <p:grpSpPr bwMode="auto">
            <a:xfrm>
              <a:off x="5280" y="3024"/>
              <a:ext cx="425" cy="258"/>
              <a:chOff x="5280" y="3024"/>
              <a:chExt cx="425" cy="258"/>
            </a:xfrm>
          </p:grpSpPr>
          <p:sp>
            <p:nvSpPr>
              <p:cNvPr id="5174" name="Freeform 54"/>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5"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6"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7"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8"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9" name="Freeform 59"/>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80"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5181" name="Group 61"/>
              <p:cNvGrpSpPr>
                <a:grpSpLocks/>
              </p:cNvGrpSpPr>
              <p:nvPr/>
            </p:nvGrpSpPr>
            <p:grpSpPr bwMode="auto">
              <a:xfrm>
                <a:off x="5381" y="3085"/>
                <a:ext cx="227" cy="132"/>
                <a:chOff x="5381" y="3085"/>
                <a:chExt cx="227" cy="132"/>
              </a:xfrm>
            </p:grpSpPr>
            <p:sp>
              <p:nvSpPr>
                <p:cNvPr id="5182"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83"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84"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85"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grpSp>
      <p:sp>
        <p:nvSpPr>
          <p:cNvPr id="5186" name="Rectangle 66"/>
          <p:cNvSpPr>
            <a:spLocks noGrp="1" noChangeArrowheads="1"/>
          </p:cNvSpPr>
          <p:nvPr>
            <p:ph type="ctrTitle" sz="quarter"/>
          </p:nvPr>
        </p:nvSpPr>
        <p:spPr>
          <a:xfrm>
            <a:off x="685800" y="381000"/>
            <a:ext cx="7696200" cy="914400"/>
          </a:xfrm>
        </p:spPr>
        <p:txBody>
          <a:bodyPr anchor="b"/>
          <a:lstStyle>
            <a:lvl1pPr>
              <a:defRPr sz="3600"/>
            </a:lvl1pPr>
          </a:lstStyle>
          <a:p>
            <a:pPr lvl="0"/>
            <a:endParaRPr lang="en-US" altLang="en-US" noProof="0" smtClean="0"/>
          </a:p>
        </p:txBody>
      </p:sp>
      <p:sp>
        <p:nvSpPr>
          <p:cNvPr id="5187" name="Rectangle 67"/>
          <p:cNvSpPr>
            <a:spLocks noGrp="1" noChangeArrowheads="1"/>
          </p:cNvSpPr>
          <p:nvPr>
            <p:ph type="subTitle" sz="quarter" idx="1"/>
          </p:nvPr>
        </p:nvSpPr>
        <p:spPr>
          <a:xfrm>
            <a:off x="685800" y="1371600"/>
            <a:ext cx="8077200" cy="4648200"/>
          </a:xfrm>
        </p:spPr>
        <p:txBody>
          <a:bodyPr/>
          <a:lstStyle>
            <a:lvl1pPr marL="0" indent="0" algn="ctr">
              <a:buFont typeface="Wingdings" pitchFamily="2" charset="2"/>
              <a:buNone/>
              <a:defRPr sz="2800"/>
            </a:lvl1pPr>
          </a:lstStyle>
          <a:p>
            <a:pPr lvl="0"/>
            <a:r>
              <a:rPr lang="en-US" altLang="en-US" noProof="0" smtClean="0"/>
              <a:t>Click to edit Master subtitle style</a:t>
            </a:r>
          </a:p>
        </p:txBody>
      </p:sp>
    </p:spTree>
    <p:extLst>
      <p:ext uri="{BB962C8B-B14F-4D97-AF65-F5344CB8AC3E}">
        <p14:creationId xmlns:p14="http://schemas.microsoft.com/office/powerpoint/2010/main" val="35120344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8BB59167-CD81-499F-9EC2-2C001897548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6993395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CED2D9B0-BBCC-4EF1-BC90-A0EF12DED28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154395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40EA6CA9-38E4-4E82-8497-9AB525C7370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7265110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FFFF"/>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815F4224-C8CA-41B3-8946-06A0CB96BE3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67777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FFFF"/>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F5801724-CE24-4996-973C-85E89441EE6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404709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FFFF"/>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FFFFFF"/>
              </a:solidFill>
            </a:endParaRPr>
          </a:p>
        </p:txBody>
      </p:sp>
      <p:sp>
        <p:nvSpPr>
          <p:cNvPr id="4" name="Slide Number Placeholder 3"/>
          <p:cNvSpPr>
            <a:spLocks noGrp="1"/>
          </p:cNvSpPr>
          <p:nvPr>
            <p:ph type="sldNum" sz="quarter" idx="12"/>
          </p:nvPr>
        </p:nvSpPr>
        <p:spPr/>
        <p:txBody>
          <a:bodyPr/>
          <a:lstStyle>
            <a:lvl1pPr>
              <a:defRPr/>
            </a:lvl1pPr>
          </a:lstStyle>
          <a:p>
            <a:fld id="{F69AE442-5A06-4220-BB80-AF83F88058C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6003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BE7FFC94-79A7-4491-91FE-A8EF200ECC0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501478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5944C148-3EC7-4302-9A4C-40FA576872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399072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FAF9836C-37CB-4BD4-B6B4-77C68B4D0E7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69150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E4ECA08C-13BD-4A6D-9D71-7DA4CDB6E91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275698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3175" y="4267200"/>
            <a:ext cx="9140825" cy="2590800"/>
            <a:chOff x="2" y="2688"/>
            <a:chExt cx="5758" cy="1632"/>
          </a:xfrm>
        </p:grpSpPr>
        <p:sp>
          <p:nvSpPr>
            <p:cNvPr id="5123" name="Freeform 3"/>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5124" name="Group 4"/>
            <p:cNvGrpSpPr>
              <a:grpSpLocks/>
            </p:cNvGrpSpPr>
            <p:nvPr userDrawn="1"/>
          </p:nvGrpSpPr>
          <p:grpSpPr bwMode="auto">
            <a:xfrm>
              <a:off x="3528" y="3715"/>
              <a:ext cx="792" cy="521"/>
              <a:chOff x="3527" y="3715"/>
              <a:chExt cx="792" cy="521"/>
            </a:xfrm>
          </p:grpSpPr>
          <p:sp>
            <p:nvSpPr>
              <p:cNvPr id="5125"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26"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27"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28"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29"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30" name="Freeform 10"/>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1" name="Freeform 11"/>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2" name="Freeform 12"/>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3" name="Freeform 13"/>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4" name="Freeform 14"/>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35"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5136" name="Group 16"/>
            <p:cNvGrpSpPr>
              <a:grpSpLocks/>
            </p:cNvGrpSpPr>
            <p:nvPr userDrawn="1"/>
          </p:nvGrpSpPr>
          <p:grpSpPr bwMode="auto">
            <a:xfrm>
              <a:off x="1776" y="3631"/>
              <a:ext cx="1626" cy="683"/>
              <a:chOff x="1776" y="3631"/>
              <a:chExt cx="1626" cy="683"/>
            </a:xfrm>
          </p:grpSpPr>
          <p:sp>
            <p:nvSpPr>
              <p:cNvPr id="5137"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38"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39"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0"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1"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2"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3"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4"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45" name="Freeform 25"/>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46" name="Freeform 26"/>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47" name="Freeform 27"/>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48" name="Freeform 28"/>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49"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0"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1" name="Freeform 31"/>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2" name="Freeform 32"/>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3" name="Freeform 33"/>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4"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5155" name="Group 35"/>
            <p:cNvGrpSpPr>
              <a:grpSpLocks/>
            </p:cNvGrpSpPr>
            <p:nvPr userDrawn="1"/>
          </p:nvGrpSpPr>
          <p:grpSpPr bwMode="auto">
            <a:xfrm>
              <a:off x="4128" y="3360"/>
              <a:ext cx="1351" cy="821"/>
              <a:chOff x="4128" y="3360"/>
              <a:chExt cx="1351" cy="821"/>
            </a:xfrm>
          </p:grpSpPr>
          <p:sp>
            <p:nvSpPr>
              <p:cNvPr id="5156" name="Freeform 36"/>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7" name="Freeform 37"/>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8" name="Freeform 38"/>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59" name="Freeform 39"/>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0" name="Freeform 40"/>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1" name="Freeform 41"/>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2" name="Freeform 42"/>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3"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4" name="Freeform 44"/>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5" name="Freeform 45"/>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6" name="Freeform 46"/>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67"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68"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69"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70"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71"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72"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5173" name="Group 53"/>
            <p:cNvGrpSpPr>
              <a:grpSpLocks/>
            </p:cNvGrpSpPr>
            <p:nvPr userDrawn="1"/>
          </p:nvGrpSpPr>
          <p:grpSpPr bwMode="auto">
            <a:xfrm>
              <a:off x="5280" y="3024"/>
              <a:ext cx="425" cy="258"/>
              <a:chOff x="5280" y="3024"/>
              <a:chExt cx="425" cy="258"/>
            </a:xfrm>
          </p:grpSpPr>
          <p:sp>
            <p:nvSpPr>
              <p:cNvPr id="5174" name="Freeform 54"/>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5"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6"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7"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8"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79" name="Freeform 59"/>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5180"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5181" name="Group 61"/>
              <p:cNvGrpSpPr>
                <a:grpSpLocks/>
              </p:cNvGrpSpPr>
              <p:nvPr/>
            </p:nvGrpSpPr>
            <p:grpSpPr bwMode="auto">
              <a:xfrm>
                <a:off x="5381" y="3085"/>
                <a:ext cx="227" cy="132"/>
                <a:chOff x="5381" y="3085"/>
                <a:chExt cx="227" cy="132"/>
              </a:xfrm>
            </p:grpSpPr>
            <p:sp>
              <p:nvSpPr>
                <p:cNvPr id="5182"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83"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84"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5185"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grpSp>
      <p:sp>
        <p:nvSpPr>
          <p:cNvPr id="5186" name="Rectangle 66"/>
          <p:cNvSpPr>
            <a:spLocks noGrp="1" noChangeArrowheads="1"/>
          </p:cNvSpPr>
          <p:nvPr>
            <p:ph type="ctrTitle" sz="quarter"/>
          </p:nvPr>
        </p:nvSpPr>
        <p:spPr>
          <a:xfrm>
            <a:off x="685800" y="381000"/>
            <a:ext cx="7696200" cy="914400"/>
          </a:xfrm>
        </p:spPr>
        <p:txBody>
          <a:bodyPr anchor="b"/>
          <a:lstStyle>
            <a:lvl1pPr>
              <a:defRPr sz="3600"/>
            </a:lvl1pPr>
          </a:lstStyle>
          <a:p>
            <a:pPr lvl="0"/>
            <a:endParaRPr lang="en-US" altLang="en-US" noProof="0" smtClean="0"/>
          </a:p>
        </p:txBody>
      </p:sp>
      <p:sp>
        <p:nvSpPr>
          <p:cNvPr id="5187" name="Rectangle 67"/>
          <p:cNvSpPr>
            <a:spLocks noGrp="1" noChangeArrowheads="1"/>
          </p:cNvSpPr>
          <p:nvPr>
            <p:ph type="subTitle" sz="quarter" idx="1"/>
          </p:nvPr>
        </p:nvSpPr>
        <p:spPr>
          <a:xfrm>
            <a:off x="685800" y="1371600"/>
            <a:ext cx="8077200" cy="4648200"/>
          </a:xfrm>
        </p:spPr>
        <p:txBody>
          <a:bodyPr/>
          <a:lstStyle>
            <a:lvl1pPr marL="0" indent="0" algn="ctr">
              <a:buFont typeface="Wingdings" pitchFamily="2" charset="2"/>
              <a:buNone/>
              <a:defRPr sz="2800"/>
            </a:lvl1pPr>
          </a:lstStyle>
          <a:p>
            <a:pPr lvl="0"/>
            <a:r>
              <a:rPr lang="en-US" altLang="en-US" noProof="0" smtClean="0"/>
              <a:t>Click to edit Master subtitle style</a:t>
            </a:r>
          </a:p>
        </p:txBody>
      </p:sp>
    </p:spTree>
    <p:extLst>
      <p:ext uri="{BB962C8B-B14F-4D97-AF65-F5344CB8AC3E}">
        <p14:creationId xmlns:p14="http://schemas.microsoft.com/office/powerpoint/2010/main" val="329767376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8BB59167-CD81-499F-9EC2-2C0018975485}"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985128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CED2D9B0-BBCC-4EF1-BC90-A0EF12DED28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622432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40EA6CA9-38E4-4E82-8497-9AB525C7370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380149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FFFF"/>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815F4224-C8CA-41B3-8946-06A0CB96BE3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1023978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FFFF"/>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F5801724-CE24-4996-973C-85E89441EE6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90553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FFFF"/>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FFFFFF"/>
              </a:solidFill>
            </a:endParaRPr>
          </a:p>
        </p:txBody>
      </p:sp>
      <p:sp>
        <p:nvSpPr>
          <p:cNvPr id="4" name="Slide Number Placeholder 3"/>
          <p:cNvSpPr>
            <a:spLocks noGrp="1"/>
          </p:cNvSpPr>
          <p:nvPr>
            <p:ph type="sldNum" sz="quarter" idx="12"/>
          </p:nvPr>
        </p:nvSpPr>
        <p:spPr/>
        <p:txBody>
          <a:bodyPr/>
          <a:lstStyle>
            <a:lvl1pPr>
              <a:defRPr/>
            </a:lvl1pPr>
          </a:lstStyle>
          <a:p>
            <a:fld id="{F69AE442-5A06-4220-BB80-AF83F88058C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7061962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BE7FFC94-79A7-4491-91FE-A8EF200ECC0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1789849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5944C148-3EC7-4302-9A4C-40FA5768728E}"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051552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FAF9836C-37CB-4BD4-B6B4-77C68B4D0E7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734910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E4ECA08C-13BD-4A6D-9D71-7DA4CDB6E919}"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0079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Freeform 2"/>
          <p:cNvSpPr>
            <a:spLocks/>
          </p:cNvSpPr>
          <p:nvPr/>
        </p:nvSpPr>
        <p:spPr bwMode="hidden">
          <a:xfrm>
            <a:off x="6627813" y="6429375"/>
            <a:ext cx="285750" cy="209550"/>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4099" name="Group 3"/>
          <p:cNvGrpSpPr>
            <a:grpSpLocks/>
          </p:cNvGrpSpPr>
          <p:nvPr/>
        </p:nvGrpSpPr>
        <p:grpSpPr bwMode="auto">
          <a:xfrm>
            <a:off x="3175" y="4267200"/>
            <a:ext cx="9140825" cy="2590800"/>
            <a:chOff x="2" y="2688"/>
            <a:chExt cx="5758" cy="1632"/>
          </a:xfrm>
        </p:grpSpPr>
        <p:sp>
          <p:nvSpPr>
            <p:cNvPr id="4100" name="Freeform 4"/>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4101" name="Group 5"/>
            <p:cNvGrpSpPr>
              <a:grpSpLocks/>
            </p:cNvGrpSpPr>
            <p:nvPr userDrawn="1"/>
          </p:nvGrpSpPr>
          <p:grpSpPr bwMode="auto">
            <a:xfrm>
              <a:off x="3528" y="3715"/>
              <a:ext cx="792" cy="521"/>
              <a:chOff x="3527" y="3715"/>
              <a:chExt cx="792" cy="521"/>
            </a:xfrm>
          </p:grpSpPr>
          <p:sp>
            <p:nvSpPr>
              <p:cNvPr id="4102"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3"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4"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5"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6"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7" name="Freeform 11"/>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08" name="Freeform 12"/>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09" name="Freeform 13"/>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10" name="Freeform 14"/>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11" name="Freeform 15"/>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12"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4113" name="Group 17"/>
            <p:cNvGrpSpPr>
              <a:grpSpLocks/>
            </p:cNvGrpSpPr>
            <p:nvPr userDrawn="1"/>
          </p:nvGrpSpPr>
          <p:grpSpPr bwMode="auto">
            <a:xfrm>
              <a:off x="1776" y="3631"/>
              <a:ext cx="1626" cy="683"/>
              <a:chOff x="1776" y="3631"/>
              <a:chExt cx="1626" cy="683"/>
            </a:xfrm>
          </p:grpSpPr>
          <p:sp>
            <p:nvSpPr>
              <p:cNvPr id="4114"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5"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6"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7"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8"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9"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20"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21"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22" name="Freeform 26"/>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3" name="Freeform 27"/>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4" name="Freeform 28"/>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5" name="Freeform 29"/>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6"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7"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8" name="Freeform 32"/>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9" name="Freeform 33"/>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0" name="Freeform 34"/>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1"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4132" name="Group 36"/>
            <p:cNvGrpSpPr>
              <a:grpSpLocks/>
            </p:cNvGrpSpPr>
            <p:nvPr userDrawn="1"/>
          </p:nvGrpSpPr>
          <p:grpSpPr bwMode="auto">
            <a:xfrm>
              <a:off x="4128" y="3360"/>
              <a:ext cx="1351" cy="821"/>
              <a:chOff x="4128" y="3360"/>
              <a:chExt cx="1351" cy="821"/>
            </a:xfrm>
          </p:grpSpPr>
          <p:sp>
            <p:nvSpPr>
              <p:cNvPr id="4133" name="Freeform 37"/>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4" name="Freeform 38"/>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5" name="Freeform 39"/>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6" name="Freeform 40"/>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7" name="Freeform 41"/>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8" name="Freeform 42"/>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9" name="Freeform 43"/>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0"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1" name="Freeform 45"/>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2" name="Freeform 46"/>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3" name="Freeform 47"/>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4"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5"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6"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7"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8"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9"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4150" name="Group 54"/>
            <p:cNvGrpSpPr>
              <a:grpSpLocks/>
            </p:cNvGrpSpPr>
            <p:nvPr userDrawn="1"/>
          </p:nvGrpSpPr>
          <p:grpSpPr bwMode="auto">
            <a:xfrm>
              <a:off x="5280" y="3024"/>
              <a:ext cx="425" cy="258"/>
              <a:chOff x="5280" y="3024"/>
              <a:chExt cx="425" cy="258"/>
            </a:xfrm>
          </p:grpSpPr>
          <p:sp>
            <p:nvSpPr>
              <p:cNvPr id="4151" name="Freeform 55"/>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2"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3"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4"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5"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6" name="Freeform 60"/>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7"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4158" name="Group 62"/>
              <p:cNvGrpSpPr>
                <a:grpSpLocks/>
              </p:cNvGrpSpPr>
              <p:nvPr/>
            </p:nvGrpSpPr>
            <p:grpSpPr bwMode="auto">
              <a:xfrm>
                <a:off x="5381" y="3085"/>
                <a:ext cx="227" cy="132"/>
                <a:chOff x="5381" y="3085"/>
                <a:chExt cx="227" cy="132"/>
              </a:xfrm>
            </p:grpSpPr>
            <p:sp>
              <p:nvSpPr>
                <p:cNvPr id="4159"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60"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61"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62"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grpSp>
      <p:sp>
        <p:nvSpPr>
          <p:cNvPr id="4163" name="Rectangle 67"/>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ltLang="en-US" smtClean="0"/>
              <a:t>Click to edit Master title style</a:t>
            </a:r>
          </a:p>
        </p:txBody>
      </p:sp>
      <p:sp>
        <p:nvSpPr>
          <p:cNvPr id="4164" name="Rectangle 68"/>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65" name="Rectangle 69"/>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defRPr>
            </a:lvl1pPr>
          </a:lstStyle>
          <a:p>
            <a:pPr fontAlgn="base">
              <a:spcBef>
                <a:spcPct val="0"/>
              </a:spcBef>
              <a:spcAft>
                <a:spcPct val="0"/>
              </a:spcAft>
            </a:pPr>
            <a:endParaRPr lang="en-US" altLang="en-US" smtClean="0">
              <a:solidFill>
                <a:srgbClr val="FFFFFF"/>
              </a:solidFill>
            </a:endParaRPr>
          </a:p>
        </p:txBody>
      </p:sp>
      <p:sp>
        <p:nvSpPr>
          <p:cNvPr id="4166" name="Rectangle 7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pPr fontAlgn="base">
              <a:spcBef>
                <a:spcPct val="0"/>
              </a:spcBef>
              <a:spcAft>
                <a:spcPct val="0"/>
              </a:spcAft>
            </a:pPr>
            <a:endParaRPr lang="en-US" altLang="en-US" smtClean="0">
              <a:solidFill>
                <a:srgbClr val="FFFFFF"/>
              </a:solidFill>
            </a:endParaRPr>
          </a:p>
        </p:txBody>
      </p:sp>
      <p:sp>
        <p:nvSpPr>
          <p:cNvPr id="4167" name="Rectangle 7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fontAlgn="base">
              <a:spcBef>
                <a:spcPct val="0"/>
              </a:spcBef>
              <a:spcAft>
                <a:spcPct val="0"/>
              </a:spcAft>
            </a:pPr>
            <a:fld id="{84F934A4-B293-48DF-B81C-81CF56967FE7}"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1305853110"/>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Freeform 2"/>
          <p:cNvSpPr>
            <a:spLocks/>
          </p:cNvSpPr>
          <p:nvPr/>
        </p:nvSpPr>
        <p:spPr bwMode="hidden">
          <a:xfrm>
            <a:off x="6627813" y="6429375"/>
            <a:ext cx="285750" cy="209550"/>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4099" name="Group 3"/>
          <p:cNvGrpSpPr>
            <a:grpSpLocks/>
          </p:cNvGrpSpPr>
          <p:nvPr/>
        </p:nvGrpSpPr>
        <p:grpSpPr bwMode="auto">
          <a:xfrm>
            <a:off x="3175" y="4267200"/>
            <a:ext cx="9140825" cy="2590800"/>
            <a:chOff x="2" y="2688"/>
            <a:chExt cx="5758" cy="1632"/>
          </a:xfrm>
        </p:grpSpPr>
        <p:sp>
          <p:nvSpPr>
            <p:cNvPr id="4100" name="Freeform 4"/>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4101" name="Group 5"/>
            <p:cNvGrpSpPr>
              <a:grpSpLocks/>
            </p:cNvGrpSpPr>
            <p:nvPr userDrawn="1"/>
          </p:nvGrpSpPr>
          <p:grpSpPr bwMode="auto">
            <a:xfrm>
              <a:off x="3528" y="3715"/>
              <a:ext cx="792" cy="521"/>
              <a:chOff x="3527" y="3715"/>
              <a:chExt cx="792" cy="521"/>
            </a:xfrm>
          </p:grpSpPr>
          <p:sp>
            <p:nvSpPr>
              <p:cNvPr id="4102"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3"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4"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5"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6"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7" name="Freeform 11"/>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08" name="Freeform 12"/>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09" name="Freeform 13"/>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10" name="Freeform 14"/>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11" name="Freeform 15"/>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12"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4113" name="Group 17"/>
            <p:cNvGrpSpPr>
              <a:grpSpLocks/>
            </p:cNvGrpSpPr>
            <p:nvPr userDrawn="1"/>
          </p:nvGrpSpPr>
          <p:grpSpPr bwMode="auto">
            <a:xfrm>
              <a:off x="1776" y="3631"/>
              <a:ext cx="1626" cy="683"/>
              <a:chOff x="1776" y="3631"/>
              <a:chExt cx="1626" cy="683"/>
            </a:xfrm>
          </p:grpSpPr>
          <p:sp>
            <p:nvSpPr>
              <p:cNvPr id="4114"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5"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6"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7"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8"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9"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20"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21"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22" name="Freeform 26"/>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3" name="Freeform 27"/>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4" name="Freeform 28"/>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5" name="Freeform 29"/>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6"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7"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8" name="Freeform 32"/>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9" name="Freeform 33"/>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0" name="Freeform 34"/>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1"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4132" name="Group 36"/>
            <p:cNvGrpSpPr>
              <a:grpSpLocks/>
            </p:cNvGrpSpPr>
            <p:nvPr userDrawn="1"/>
          </p:nvGrpSpPr>
          <p:grpSpPr bwMode="auto">
            <a:xfrm>
              <a:off x="4128" y="3360"/>
              <a:ext cx="1351" cy="821"/>
              <a:chOff x="4128" y="3360"/>
              <a:chExt cx="1351" cy="821"/>
            </a:xfrm>
          </p:grpSpPr>
          <p:sp>
            <p:nvSpPr>
              <p:cNvPr id="4133" name="Freeform 37"/>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4" name="Freeform 38"/>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5" name="Freeform 39"/>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6" name="Freeform 40"/>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7" name="Freeform 41"/>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8" name="Freeform 42"/>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9" name="Freeform 43"/>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0"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1" name="Freeform 45"/>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2" name="Freeform 46"/>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3" name="Freeform 47"/>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4"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5"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6"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7"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8"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9"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4150" name="Group 54"/>
            <p:cNvGrpSpPr>
              <a:grpSpLocks/>
            </p:cNvGrpSpPr>
            <p:nvPr userDrawn="1"/>
          </p:nvGrpSpPr>
          <p:grpSpPr bwMode="auto">
            <a:xfrm>
              <a:off x="5280" y="3024"/>
              <a:ext cx="425" cy="258"/>
              <a:chOff x="5280" y="3024"/>
              <a:chExt cx="425" cy="258"/>
            </a:xfrm>
          </p:grpSpPr>
          <p:sp>
            <p:nvSpPr>
              <p:cNvPr id="4151" name="Freeform 55"/>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2"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3"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4"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5"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6" name="Freeform 60"/>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7"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4158" name="Group 62"/>
              <p:cNvGrpSpPr>
                <a:grpSpLocks/>
              </p:cNvGrpSpPr>
              <p:nvPr/>
            </p:nvGrpSpPr>
            <p:grpSpPr bwMode="auto">
              <a:xfrm>
                <a:off x="5381" y="3085"/>
                <a:ext cx="227" cy="132"/>
                <a:chOff x="5381" y="3085"/>
                <a:chExt cx="227" cy="132"/>
              </a:xfrm>
            </p:grpSpPr>
            <p:sp>
              <p:nvSpPr>
                <p:cNvPr id="4159"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60"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61"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62"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grpSp>
      <p:sp>
        <p:nvSpPr>
          <p:cNvPr id="4163" name="Rectangle 67"/>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ltLang="en-US" smtClean="0"/>
              <a:t>Click to edit Master title style</a:t>
            </a:r>
          </a:p>
        </p:txBody>
      </p:sp>
      <p:sp>
        <p:nvSpPr>
          <p:cNvPr id="4164" name="Rectangle 68"/>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65" name="Rectangle 69"/>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defRPr>
            </a:lvl1pPr>
          </a:lstStyle>
          <a:p>
            <a:pPr fontAlgn="base">
              <a:spcBef>
                <a:spcPct val="0"/>
              </a:spcBef>
              <a:spcAft>
                <a:spcPct val="0"/>
              </a:spcAft>
            </a:pPr>
            <a:endParaRPr lang="en-US" altLang="en-US" smtClean="0">
              <a:solidFill>
                <a:srgbClr val="FFFFFF"/>
              </a:solidFill>
            </a:endParaRPr>
          </a:p>
        </p:txBody>
      </p:sp>
      <p:sp>
        <p:nvSpPr>
          <p:cNvPr id="4166" name="Rectangle 7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pPr fontAlgn="base">
              <a:spcBef>
                <a:spcPct val="0"/>
              </a:spcBef>
              <a:spcAft>
                <a:spcPct val="0"/>
              </a:spcAft>
            </a:pPr>
            <a:endParaRPr lang="en-US" altLang="en-US" smtClean="0">
              <a:solidFill>
                <a:srgbClr val="FFFFFF"/>
              </a:solidFill>
            </a:endParaRPr>
          </a:p>
        </p:txBody>
      </p:sp>
      <p:sp>
        <p:nvSpPr>
          <p:cNvPr id="4167" name="Rectangle 7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fontAlgn="base">
              <a:spcBef>
                <a:spcPct val="0"/>
              </a:spcBef>
              <a:spcAft>
                <a:spcPct val="0"/>
              </a:spcAft>
            </a:pPr>
            <a:fld id="{84F934A4-B293-48DF-B81C-81CF56967FE7}"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534813533"/>
      </p:ext>
    </p:extLst>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Freeform 2"/>
          <p:cNvSpPr>
            <a:spLocks/>
          </p:cNvSpPr>
          <p:nvPr/>
        </p:nvSpPr>
        <p:spPr bwMode="hidden">
          <a:xfrm>
            <a:off x="6627813" y="6429375"/>
            <a:ext cx="285750" cy="209550"/>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4099" name="Group 3"/>
          <p:cNvGrpSpPr>
            <a:grpSpLocks/>
          </p:cNvGrpSpPr>
          <p:nvPr/>
        </p:nvGrpSpPr>
        <p:grpSpPr bwMode="auto">
          <a:xfrm>
            <a:off x="3175" y="4267200"/>
            <a:ext cx="9140825" cy="2590800"/>
            <a:chOff x="2" y="2688"/>
            <a:chExt cx="5758" cy="1632"/>
          </a:xfrm>
        </p:grpSpPr>
        <p:sp>
          <p:nvSpPr>
            <p:cNvPr id="4100" name="Freeform 4"/>
            <p:cNvSpPr>
              <a:spLocks/>
            </p:cNvSpPr>
            <p:nvPr/>
          </p:nvSpPr>
          <p:spPr bwMode="hidden">
            <a:xfrm>
              <a:off x="2" y="2688"/>
              <a:ext cx="5758" cy="1632"/>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Lst>
              <a:ahLst/>
              <a:cxnLst>
                <a:cxn ang="0">
                  <a:pos x="T0" y="T1"/>
                </a:cxn>
                <a:cxn ang="0">
                  <a:pos x="T2" y="T3"/>
                </a:cxn>
                <a:cxn ang="0">
                  <a:pos x="T4" y="T5"/>
                </a:cxn>
                <a:cxn ang="0">
                  <a:pos x="T6" y="T7"/>
                </a:cxn>
                <a:cxn ang="0">
                  <a:pos x="T8" y="T9"/>
                </a:cxn>
                <a:cxn ang="0">
                  <a:pos x="T10" y="T11"/>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4101" name="Group 5"/>
            <p:cNvGrpSpPr>
              <a:grpSpLocks/>
            </p:cNvGrpSpPr>
            <p:nvPr userDrawn="1"/>
          </p:nvGrpSpPr>
          <p:grpSpPr bwMode="auto">
            <a:xfrm>
              <a:off x="3528" y="3715"/>
              <a:ext cx="792" cy="521"/>
              <a:chOff x="3527" y="3715"/>
              <a:chExt cx="792" cy="521"/>
            </a:xfrm>
          </p:grpSpPr>
          <p:sp>
            <p:nvSpPr>
              <p:cNvPr id="4102"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3"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4"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5"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6"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07" name="Freeform 11"/>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08" name="Freeform 12"/>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09" name="Freeform 13"/>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10" name="Freeform 14"/>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11" name="Freeform 15"/>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12"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4113" name="Group 17"/>
            <p:cNvGrpSpPr>
              <a:grpSpLocks/>
            </p:cNvGrpSpPr>
            <p:nvPr userDrawn="1"/>
          </p:nvGrpSpPr>
          <p:grpSpPr bwMode="auto">
            <a:xfrm>
              <a:off x="1776" y="3631"/>
              <a:ext cx="1626" cy="683"/>
              <a:chOff x="1776" y="3631"/>
              <a:chExt cx="1626" cy="683"/>
            </a:xfrm>
          </p:grpSpPr>
          <p:sp>
            <p:nvSpPr>
              <p:cNvPr id="4114"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5"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6"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7"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8"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19"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20"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21"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22" name="Freeform 26"/>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3" name="Freeform 27"/>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4" name="Freeform 28"/>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5" name="Freeform 29"/>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6"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7"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8" name="Freeform 32"/>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29" name="Freeform 33"/>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0" name="Freeform 34"/>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1"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4132" name="Group 36"/>
            <p:cNvGrpSpPr>
              <a:grpSpLocks/>
            </p:cNvGrpSpPr>
            <p:nvPr userDrawn="1"/>
          </p:nvGrpSpPr>
          <p:grpSpPr bwMode="auto">
            <a:xfrm>
              <a:off x="4128" y="3360"/>
              <a:ext cx="1351" cy="821"/>
              <a:chOff x="4128" y="3360"/>
              <a:chExt cx="1351" cy="821"/>
            </a:xfrm>
          </p:grpSpPr>
          <p:sp>
            <p:nvSpPr>
              <p:cNvPr id="4133" name="Freeform 37"/>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4" name="Freeform 38"/>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5" name="Freeform 39"/>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6" name="Freeform 40"/>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7" name="Freeform 41"/>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8" name="Freeform 42"/>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39" name="Freeform 43"/>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0"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1" name="Freeform 45"/>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2" name="Freeform 46"/>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3" name="Freeform 47"/>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44"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5"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6"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7"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8"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49"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nvGrpSpPr>
            <p:cNvPr id="4150" name="Group 54"/>
            <p:cNvGrpSpPr>
              <a:grpSpLocks/>
            </p:cNvGrpSpPr>
            <p:nvPr userDrawn="1"/>
          </p:nvGrpSpPr>
          <p:grpSpPr bwMode="auto">
            <a:xfrm>
              <a:off x="5280" y="3024"/>
              <a:ext cx="425" cy="258"/>
              <a:chOff x="5280" y="3024"/>
              <a:chExt cx="425" cy="258"/>
            </a:xfrm>
          </p:grpSpPr>
          <p:sp>
            <p:nvSpPr>
              <p:cNvPr id="4151" name="Freeform 55"/>
              <p:cNvSpPr>
                <a:spLocks/>
              </p:cNvSpPr>
              <p:nvPr/>
            </p:nvSpPr>
            <p:spPr bwMode="hidden">
              <a:xfrm>
                <a:off x="5280" y="3186"/>
                <a:ext cx="383" cy="96"/>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2"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3"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4"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5"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6" name="Freeform 60"/>
              <p:cNvSpPr>
                <a:spLocks/>
              </p:cNvSpPr>
              <p:nvPr/>
            </p:nvSpPr>
            <p:spPr bwMode="hidden">
              <a:xfrm>
                <a:off x="5489" y="3042"/>
                <a:ext cx="186" cy="210"/>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sp>
            <p:nvSpPr>
              <p:cNvPr id="4157"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FFFFFF"/>
                  </a:solidFill>
                </a:endParaRPr>
              </a:p>
            </p:txBody>
          </p:sp>
          <p:grpSp>
            <p:nvGrpSpPr>
              <p:cNvPr id="4158" name="Group 62"/>
              <p:cNvGrpSpPr>
                <a:grpSpLocks/>
              </p:cNvGrpSpPr>
              <p:nvPr/>
            </p:nvGrpSpPr>
            <p:grpSpPr bwMode="auto">
              <a:xfrm>
                <a:off x="5381" y="3085"/>
                <a:ext cx="227" cy="132"/>
                <a:chOff x="5381" y="3085"/>
                <a:chExt cx="227" cy="132"/>
              </a:xfrm>
            </p:grpSpPr>
            <p:sp>
              <p:nvSpPr>
                <p:cNvPr id="4159"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60"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61"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sp>
              <p:nvSpPr>
                <p:cNvPr id="4162"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mtClean="0">
                    <a:solidFill>
                      <a:srgbClr val="FFFFFF"/>
                    </a:solidFill>
                  </a:endParaRPr>
                </a:p>
              </p:txBody>
            </p:sp>
          </p:grpSp>
        </p:grpSp>
      </p:grpSp>
      <p:sp>
        <p:nvSpPr>
          <p:cNvPr id="4163" name="Rectangle 67"/>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ltLang="en-US" smtClean="0"/>
              <a:t>Click to edit Master title style</a:t>
            </a:r>
          </a:p>
        </p:txBody>
      </p:sp>
      <p:sp>
        <p:nvSpPr>
          <p:cNvPr id="4164" name="Rectangle 68"/>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65" name="Rectangle 69"/>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defRPr>
            </a:lvl1pPr>
          </a:lstStyle>
          <a:p>
            <a:pPr fontAlgn="base">
              <a:spcBef>
                <a:spcPct val="0"/>
              </a:spcBef>
              <a:spcAft>
                <a:spcPct val="0"/>
              </a:spcAft>
            </a:pPr>
            <a:endParaRPr lang="en-US" altLang="en-US" smtClean="0">
              <a:solidFill>
                <a:srgbClr val="FFFFFF"/>
              </a:solidFill>
            </a:endParaRPr>
          </a:p>
        </p:txBody>
      </p:sp>
      <p:sp>
        <p:nvSpPr>
          <p:cNvPr id="4166" name="Rectangle 7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pPr fontAlgn="base">
              <a:spcBef>
                <a:spcPct val="0"/>
              </a:spcBef>
              <a:spcAft>
                <a:spcPct val="0"/>
              </a:spcAft>
            </a:pPr>
            <a:endParaRPr lang="en-US" altLang="en-US" smtClean="0">
              <a:solidFill>
                <a:srgbClr val="FFFFFF"/>
              </a:solidFill>
            </a:endParaRPr>
          </a:p>
        </p:txBody>
      </p:sp>
      <p:sp>
        <p:nvSpPr>
          <p:cNvPr id="4167" name="Rectangle 71"/>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fontAlgn="base">
              <a:spcBef>
                <a:spcPct val="0"/>
              </a:spcBef>
              <a:spcAft>
                <a:spcPct val="0"/>
              </a:spcAft>
            </a:pPr>
            <a:fld id="{84F934A4-B293-48DF-B81C-81CF56967FE7}" type="slidenum">
              <a:rPr lang="en-US" altLang="en-US" smtClean="0">
                <a:solidFill>
                  <a:srgbClr val="FFFFFF"/>
                </a:solidFill>
              </a:rPr>
              <a:pPr fontAlgn="base">
                <a:spcBef>
                  <a:spcPct val="0"/>
                </a:spcBef>
                <a:spcAft>
                  <a:spcPct val="0"/>
                </a:spcAft>
              </a:pPr>
              <a:t>‹#›</a:t>
            </a:fld>
            <a:endParaRPr lang="en-US" altLang="en-US" smtClean="0">
              <a:solidFill>
                <a:srgbClr val="FFFFFF"/>
              </a:solidFill>
            </a:endParaRPr>
          </a:p>
        </p:txBody>
      </p:sp>
    </p:spTree>
    <p:extLst>
      <p:ext uri="{BB962C8B-B14F-4D97-AF65-F5344CB8AC3E}">
        <p14:creationId xmlns:p14="http://schemas.microsoft.com/office/powerpoint/2010/main" val="908138946"/>
      </p:ext>
    </p:extLst>
  </p:cSld>
  <p:clrMap bg1="dk2" tx1="lt1" bg2="dk1"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image" Target="../media/image11.png"/><Relationship Id="rId21" Type="http://schemas.openxmlformats.org/officeDocument/2006/relationships/image" Target="../media/image9.wmf"/><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23" Type="http://schemas.openxmlformats.org/officeDocument/2006/relationships/image" Target="../media/image10.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7.wmf"/><Relationship Id="rId5" Type="http://schemas.openxmlformats.org/officeDocument/2006/relationships/oleObject" Target="../embeddings/oleObject46.bin"/><Relationship Id="rId4" Type="http://schemas.openxmlformats.org/officeDocument/2006/relationships/image" Target="../media/image46.wmf"/></Relationships>
</file>

<file path=ppt/slides/_rels/slide12.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hyperlink" Target="http://en.wikipedia.org/wiki/Electronvolt" TargetMode="External"/><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hyperlink" Target="http://en.wikipedia.org/wiki/Nobel_Prize_in_Physics" TargetMode="External"/><Relationship Id="rId5" Type="http://schemas.openxmlformats.org/officeDocument/2006/relationships/hyperlink" Target="http://en.wikipedia.org/wiki/Cloud_chamber" TargetMode="External"/><Relationship Id="rId4" Type="http://schemas.openxmlformats.org/officeDocument/2006/relationships/hyperlink" Target="http://en.wikipedia.org/wiki/Patrick_Maynard_Stuart_Blacket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0.wmf"/><Relationship Id="rId5" Type="http://schemas.openxmlformats.org/officeDocument/2006/relationships/oleObject" Target="../embeddings/oleObject49.bin"/><Relationship Id="rId4" Type="http://schemas.openxmlformats.org/officeDocument/2006/relationships/image" Target="../media/image49.wmf"/></Relationships>
</file>

<file path=ppt/slides/_rels/slide15.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55.wmf"/><Relationship Id="rId18" Type="http://schemas.openxmlformats.org/officeDocument/2006/relationships/oleObject" Target="../embeddings/oleObject60.bin"/><Relationship Id="rId3" Type="http://schemas.openxmlformats.org/officeDocument/2006/relationships/oleObject" Target="../embeddings/oleObject51.bin"/><Relationship Id="rId21" Type="http://schemas.openxmlformats.org/officeDocument/2006/relationships/image" Target="../media/image57.wmf"/><Relationship Id="rId7" Type="http://schemas.openxmlformats.org/officeDocument/2006/relationships/oleObject" Target="../embeddings/oleObject53.bin"/><Relationship Id="rId12" Type="http://schemas.openxmlformats.org/officeDocument/2006/relationships/oleObject" Target="../embeddings/oleObject56.bin"/><Relationship Id="rId17" Type="http://schemas.openxmlformats.org/officeDocument/2006/relationships/oleObject" Target="../embeddings/oleObject59.bin"/><Relationship Id="rId2" Type="http://schemas.openxmlformats.org/officeDocument/2006/relationships/slideLayout" Target="../slideLayouts/slideLayout2.xml"/><Relationship Id="rId16" Type="http://schemas.openxmlformats.org/officeDocument/2006/relationships/image" Target="../media/image56.wmf"/><Relationship Id="rId20" Type="http://schemas.openxmlformats.org/officeDocument/2006/relationships/oleObject" Target="../embeddings/oleObject61.bin"/><Relationship Id="rId1" Type="http://schemas.openxmlformats.org/officeDocument/2006/relationships/vmlDrawing" Target="../drawings/vmlDrawing12.vml"/><Relationship Id="rId6" Type="http://schemas.openxmlformats.org/officeDocument/2006/relationships/image" Target="../media/image52.wmf"/><Relationship Id="rId11" Type="http://schemas.openxmlformats.org/officeDocument/2006/relationships/image" Target="../media/image54.wmf"/><Relationship Id="rId5" Type="http://schemas.openxmlformats.org/officeDocument/2006/relationships/oleObject" Target="../embeddings/oleObject52.bin"/><Relationship Id="rId15" Type="http://schemas.openxmlformats.org/officeDocument/2006/relationships/oleObject" Target="../embeddings/oleObject58.bin"/><Relationship Id="rId23" Type="http://schemas.openxmlformats.org/officeDocument/2006/relationships/image" Target="../media/image58.wmf"/><Relationship Id="rId10" Type="http://schemas.openxmlformats.org/officeDocument/2006/relationships/oleObject" Target="../embeddings/oleObject55.bin"/><Relationship Id="rId19" Type="http://schemas.openxmlformats.org/officeDocument/2006/relationships/image" Target="../media/image46.wmf"/><Relationship Id="rId4" Type="http://schemas.openxmlformats.org/officeDocument/2006/relationships/image" Target="../media/image51.wmf"/><Relationship Id="rId9" Type="http://schemas.openxmlformats.org/officeDocument/2006/relationships/oleObject" Target="../embeddings/oleObject54.bin"/><Relationship Id="rId14" Type="http://schemas.openxmlformats.org/officeDocument/2006/relationships/oleObject" Target="../embeddings/oleObject57.bin"/><Relationship Id="rId22" Type="http://schemas.openxmlformats.org/officeDocument/2006/relationships/oleObject" Target="../embeddings/oleObject62.bin"/></Relationships>
</file>

<file path=ppt/slides/_rels/slide17.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3.wmf"/><Relationship Id="rId2" Type="http://schemas.openxmlformats.org/officeDocument/2006/relationships/slideLayout" Target="../slideLayouts/slideLayout2.xml"/><Relationship Id="rId16" Type="http://schemas.openxmlformats.org/officeDocument/2006/relationships/image" Target="../media/image65.wmf"/><Relationship Id="rId1" Type="http://schemas.openxmlformats.org/officeDocument/2006/relationships/vmlDrawing" Target="../drawings/vmlDrawing13.vml"/><Relationship Id="rId6" Type="http://schemas.openxmlformats.org/officeDocument/2006/relationships/image" Target="../media/image60.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66.bin"/><Relationship Id="rId14" Type="http://schemas.openxmlformats.org/officeDocument/2006/relationships/image" Target="../media/image6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6.wmf"/></Relationships>
</file>

<file path=ppt/slides/_rels/slide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20.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2.bin"/></Relationships>
</file>

<file path=ppt/slides/_rels/slide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24.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6.bin"/></Relationships>
</file>

<file path=ppt/slides/_rels/slide6.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2.bin"/><Relationship Id="rId18" Type="http://schemas.openxmlformats.org/officeDocument/2006/relationships/image" Target="../media/image35.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2.wmf"/><Relationship Id="rId17" Type="http://schemas.openxmlformats.org/officeDocument/2006/relationships/oleObject" Target="../embeddings/oleObject34.bin"/><Relationship Id="rId2" Type="http://schemas.openxmlformats.org/officeDocument/2006/relationships/slideLayout" Target="../slideLayouts/slideLayout2.xml"/><Relationship Id="rId16" Type="http://schemas.openxmlformats.org/officeDocument/2006/relationships/image" Target="../media/image34.wmf"/><Relationship Id="rId1" Type="http://schemas.openxmlformats.org/officeDocument/2006/relationships/vmlDrawing" Target="../drawings/vmlDrawing6.vml"/><Relationship Id="rId6" Type="http://schemas.openxmlformats.org/officeDocument/2006/relationships/image" Target="../media/image29.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0.bin"/><Relationship Id="rId14" Type="http://schemas.openxmlformats.org/officeDocument/2006/relationships/image" Target="../media/image33.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image" Target="../media/image37.jpeg"/><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6.bin"/><Relationship Id="rId5" Type="http://schemas.openxmlformats.org/officeDocument/2006/relationships/image" Target="../media/image33.wmf"/><Relationship Id="rId4" Type="http://schemas.openxmlformats.org/officeDocument/2006/relationships/oleObject" Target="../embeddings/oleObject35.bin"/></Relationships>
</file>

<file path=ppt/slides/_rels/slide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9.w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1.bin"/><Relationship Id="rId14" Type="http://schemas.openxmlformats.org/officeDocument/2006/relationships/image" Target="../media/image43.wmf"/></Relationships>
</file>

<file path=ppt/slides/_rels/slide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gif"/><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6" name="Title 1"/>
          <p:cNvSpPr>
            <a:spLocks noGrp="1"/>
          </p:cNvSpPr>
          <p:nvPr>
            <p:ph type="title"/>
          </p:nvPr>
        </p:nvSpPr>
        <p:spPr>
          <a:xfrm>
            <a:off x="457200" y="-76200"/>
            <a:ext cx="8229600" cy="1143000"/>
          </a:xfrm>
        </p:spPr>
        <p:txBody>
          <a:bodyPr/>
          <a:lstStyle/>
          <a:p>
            <a:r>
              <a:rPr lang="en-US" altLang="en-US" sz="3200" b="1" smtClean="0"/>
              <a:t>Compton Effect</a:t>
            </a:r>
          </a:p>
        </p:txBody>
      </p:sp>
      <p:sp>
        <p:nvSpPr>
          <p:cNvPr id="6157" name="Text Box 5"/>
          <p:cNvSpPr txBox="1">
            <a:spLocks noChangeArrowheads="1"/>
          </p:cNvSpPr>
          <p:nvPr/>
        </p:nvSpPr>
        <p:spPr bwMode="auto">
          <a:xfrm>
            <a:off x="228600" y="914400"/>
            <a:ext cx="87677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GB" altLang="en-US" sz="2400">
                <a:solidFill>
                  <a:srgbClr val="000000"/>
                </a:solidFill>
              </a:rPr>
              <a:t>When a monochromatic beam of X-rays is scattered from a material then both the wavelength of primary radiation (unmodified radiation) and the radiation of higher wavelength (modified radiation) are found to be present in the scattered radiation. Presence of modified radiation in scattered X-rays is called Compton effect. </a:t>
            </a:r>
            <a:endParaRPr lang="en-GB" altLang="en-US" sz="2400">
              <a:solidFill>
                <a:srgbClr val="000000"/>
              </a:solidFill>
              <a:sym typeface="Symbol" pitchFamily="18" charset="2"/>
            </a:endParaRPr>
          </a:p>
        </p:txBody>
      </p:sp>
      <p:sp>
        <p:nvSpPr>
          <p:cNvPr id="20" name="Oval 19"/>
          <p:cNvSpPr/>
          <p:nvPr/>
        </p:nvSpPr>
        <p:spPr>
          <a:xfrm>
            <a:off x="3505200" y="4495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nvGrpSpPr>
          <p:cNvPr id="2" name="Group 25"/>
          <p:cNvGrpSpPr>
            <a:grpSpLocks/>
          </p:cNvGrpSpPr>
          <p:nvPr/>
        </p:nvGrpSpPr>
        <p:grpSpPr bwMode="auto">
          <a:xfrm>
            <a:off x="1600200" y="3962400"/>
            <a:ext cx="1905000" cy="838200"/>
            <a:chOff x="2590799" y="2743200"/>
            <a:chExt cx="6172201" cy="2362200"/>
          </a:xfrm>
        </p:grpSpPr>
        <p:pic>
          <p:nvPicPr>
            <p:cNvPr id="6177" name="Picture 4" descr="bush_03_07"/>
            <p:cNvPicPr>
              <a:picLocks noChangeAspect="1" noChangeArrowheads="1"/>
            </p:cNvPicPr>
            <p:nvPr/>
          </p:nvPicPr>
          <p:blipFill>
            <a:blip r:embed="rId3">
              <a:extLst>
                <a:ext uri="{28A0092B-C50C-407E-A947-70E740481C1C}">
                  <a14:useLocalDpi xmlns:a14="http://schemas.microsoft.com/office/drawing/2010/main" val="0"/>
                </a:ext>
              </a:extLst>
            </a:blip>
            <a:srcRect l="17227" t="74265" r="61345" b="20833"/>
            <a:stretch>
              <a:fillRect/>
            </a:stretch>
          </p:blipFill>
          <p:spPr bwMode="auto">
            <a:xfrm>
              <a:off x="1676400" y="4493342"/>
              <a:ext cx="1699212" cy="4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Oval 27"/>
            <p:cNvSpPr/>
            <p:nvPr/>
          </p:nvSpPr>
          <p:spPr>
            <a:xfrm>
              <a:off x="6479286" y="2743200"/>
              <a:ext cx="838392" cy="152558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9" name="Oval 28"/>
            <p:cNvSpPr/>
            <p:nvPr/>
          </p:nvSpPr>
          <p:spPr>
            <a:xfrm>
              <a:off x="7240524" y="4192732"/>
              <a:ext cx="1522476" cy="9126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2" name="Oval 31"/>
            <p:cNvSpPr/>
            <p:nvPr/>
          </p:nvSpPr>
          <p:spPr>
            <a:xfrm>
              <a:off x="7698297" y="3199534"/>
              <a:ext cx="606933" cy="8410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sp>
        <p:nvSpPr>
          <p:cNvPr id="33" name="Content Placeholder 2"/>
          <p:cNvSpPr txBox="1">
            <a:spLocks/>
          </p:cNvSpPr>
          <p:nvPr/>
        </p:nvSpPr>
        <p:spPr bwMode="auto">
          <a:xfrm>
            <a:off x="2133600" y="4876800"/>
            <a:ext cx="19812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solidFill>
                  <a:srgbClr val="000000"/>
                </a:solidFill>
                <a:latin typeface="Arial"/>
                <a:cs typeface="+mn-cs"/>
              </a:rPr>
              <a:t>     electron</a:t>
            </a:r>
          </a:p>
        </p:txBody>
      </p:sp>
      <p:sp>
        <p:nvSpPr>
          <p:cNvPr id="34" name="Content Placeholder 2"/>
          <p:cNvSpPr txBox="1">
            <a:spLocks/>
          </p:cNvSpPr>
          <p:nvPr/>
        </p:nvSpPr>
        <p:spPr bwMode="auto">
          <a:xfrm>
            <a:off x="6477000" y="3200400"/>
            <a:ext cx="1981200" cy="838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solidFill>
                  <a:srgbClr val="000000"/>
                </a:solidFill>
                <a:latin typeface="Arial"/>
                <a:cs typeface="+mn-cs"/>
              </a:rPr>
              <a:t>     scattered photon</a:t>
            </a:r>
          </a:p>
        </p:txBody>
      </p:sp>
      <p:sp>
        <p:nvSpPr>
          <p:cNvPr id="35" name="Content Placeholder 2"/>
          <p:cNvSpPr txBox="1">
            <a:spLocks/>
          </p:cNvSpPr>
          <p:nvPr/>
        </p:nvSpPr>
        <p:spPr bwMode="auto">
          <a:xfrm>
            <a:off x="4724400" y="5638800"/>
            <a:ext cx="3048000" cy="533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solidFill>
                  <a:srgbClr val="000000"/>
                </a:solidFill>
                <a:latin typeface="Arial"/>
                <a:cs typeface="+mn-cs"/>
              </a:rPr>
              <a:t>     recoiled electron</a:t>
            </a:r>
          </a:p>
        </p:txBody>
      </p:sp>
      <p:graphicFrame>
        <p:nvGraphicFramePr>
          <p:cNvPr id="30722" name="Object 2"/>
          <p:cNvGraphicFramePr>
            <a:graphicFrameLocks noChangeAspect="1"/>
          </p:cNvGraphicFramePr>
          <p:nvPr/>
        </p:nvGraphicFramePr>
        <p:xfrm>
          <a:off x="1981200" y="3962400"/>
          <a:ext cx="1033463" cy="381000"/>
        </p:xfrm>
        <a:graphic>
          <a:graphicData uri="http://schemas.openxmlformats.org/presentationml/2006/ole">
            <mc:AlternateContent xmlns:mc="http://schemas.openxmlformats.org/markup-compatibility/2006">
              <mc:Choice xmlns:v="urn:schemas-microsoft-com:vml" Requires="v">
                <p:oleObj spid="_x0000_s27660" name="Equation" r:id="rId4" imgW="482400" imgH="177480" progId="Equation.3">
                  <p:embed/>
                </p:oleObj>
              </mc:Choice>
              <mc:Fallback>
                <p:oleObj name="Equation" r:id="rId4" imgW="48240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962400"/>
                        <a:ext cx="10334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 name="Object 3"/>
          <p:cNvGraphicFramePr>
            <a:graphicFrameLocks noChangeAspect="1"/>
          </p:cNvGraphicFramePr>
          <p:nvPr/>
        </p:nvGraphicFramePr>
        <p:xfrm>
          <a:off x="685800" y="4953000"/>
          <a:ext cx="1087438" cy="844550"/>
        </p:xfrm>
        <a:graphic>
          <a:graphicData uri="http://schemas.openxmlformats.org/presentationml/2006/ole">
            <mc:AlternateContent xmlns:mc="http://schemas.openxmlformats.org/markup-compatibility/2006">
              <mc:Choice xmlns:v="urn:schemas-microsoft-com:vml" Requires="v">
                <p:oleObj spid="_x0000_s27661" name="Equation" r:id="rId6" imgW="507960" imgH="393480" progId="Equation.3">
                  <p:embed/>
                </p:oleObj>
              </mc:Choice>
              <mc:Fallback>
                <p:oleObj name="Equation" r:id="rId6" imgW="50796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953000"/>
                        <a:ext cx="1087438"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2" name="Straight Arrow Connector 41"/>
          <p:cNvCxnSpPr/>
          <p:nvPr/>
        </p:nvCxnSpPr>
        <p:spPr>
          <a:xfrm flipV="1">
            <a:off x="3810000" y="3676650"/>
            <a:ext cx="1600200" cy="876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181600" y="5410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cxnSp>
        <p:nvCxnSpPr>
          <p:cNvPr id="44" name="Straight Arrow Connector 43"/>
          <p:cNvCxnSpPr/>
          <p:nvPr/>
        </p:nvCxnSpPr>
        <p:spPr>
          <a:xfrm>
            <a:off x="3810000" y="4572000"/>
            <a:ext cx="12954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810000" y="4572000"/>
            <a:ext cx="3810000"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 name="Group 48"/>
          <p:cNvGrpSpPr>
            <a:grpSpLocks/>
          </p:cNvGrpSpPr>
          <p:nvPr/>
        </p:nvGrpSpPr>
        <p:grpSpPr bwMode="auto">
          <a:xfrm rot="-1397164">
            <a:off x="4860925" y="3348038"/>
            <a:ext cx="1652588" cy="647700"/>
            <a:chOff x="2590800" y="2743200"/>
            <a:chExt cx="6172200" cy="2362200"/>
          </a:xfrm>
        </p:grpSpPr>
        <p:pic>
          <p:nvPicPr>
            <p:cNvPr id="6173" name="Picture 4" descr="bush_03_07"/>
            <p:cNvPicPr>
              <a:picLocks noChangeAspect="1" noChangeArrowheads="1"/>
            </p:cNvPicPr>
            <p:nvPr/>
          </p:nvPicPr>
          <p:blipFill>
            <a:blip r:embed="rId3" cstate="print">
              <a:extLst>
                <a:ext uri="{28A0092B-C50C-407E-A947-70E740481C1C}">
                  <a14:useLocalDpi xmlns:a14="http://schemas.microsoft.com/office/drawing/2010/main" val="0"/>
                </a:ext>
              </a:extLst>
            </a:blip>
            <a:srcRect l="17227" t="74265" r="61345" b="20833"/>
            <a:stretch>
              <a:fillRect/>
            </a:stretch>
          </p:blipFill>
          <p:spPr bwMode="auto">
            <a:xfrm rot="-1397164">
              <a:off x="5299139" y="3484700"/>
              <a:ext cx="1473078" cy="31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50"/>
            <p:cNvSpPr/>
            <p:nvPr/>
          </p:nvSpPr>
          <p:spPr>
            <a:xfrm>
              <a:off x="6478178" y="2696475"/>
              <a:ext cx="841933" cy="15226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2" name="Oval 51"/>
            <p:cNvSpPr/>
            <p:nvPr/>
          </p:nvSpPr>
          <p:spPr>
            <a:xfrm>
              <a:off x="7215279" y="4149985"/>
              <a:ext cx="1523778" cy="91477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3" name="Oval 52"/>
            <p:cNvSpPr/>
            <p:nvPr/>
          </p:nvSpPr>
          <p:spPr>
            <a:xfrm>
              <a:off x="7694775" y="3198218"/>
              <a:ext cx="610700" cy="83950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graphicFrame>
        <p:nvGraphicFramePr>
          <p:cNvPr id="30724" name="Object 4"/>
          <p:cNvGraphicFramePr>
            <a:graphicFrameLocks noChangeAspect="1"/>
          </p:cNvGraphicFramePr>
          <p:nvPr/>
        </p:nvGraphicFramePr>
        <p:xfrm>
          <a:off x="5410200" y="2819400"/>
          <a:ext cx="1114425" cy="381000"/>
        </p:xfrm>
        <a:graphic>
          <a:graphicData uri="http://schemas.openxmlformats.org/presentationml/2006/ole">
            <mc:AlternateContent xmlns:mc="http://schemas.openxmlformats.org/markup-compatibility/2006">
              <mc:Choice xmlns:v="urn:schemas-microsoft-com:vml" Requires="v">
                <p:oleObj spid="_x0000_s27662" name="Equation" r:id="rId8" imgW="520560" imgH="177480" progId="Equation.3">
                  <p:embed/>
                </p:oleObj>
              </mc:Choice>
              <mc:Fallback>
                <p:oleObj name="Equation" r:id="rId8" imgW="52056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0200" y="2819400"/>
                        <a:ext cx="11144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5"/>
          <p:cNvGraphicFramePr>
            <a:graphicFrameLocks noChangeAspect="1"/>
          </p:cNvGraphicFramePr>
          <p:nvPr/>
        </p:nvGraphicFramePr>
        <p:xfrm>
          <a:off x="5457825" y="5262563"/>
          <a:ext cx="271463" cy="300037"/>
        </p:xfrm>
        <a:graphic>
          <a:graphicData uri="http://schemas.openxmlformats.org/presentationml/2006/ole">
            <mc:AlternateContent xmlns:mc="http://schemas.openxmlformats.org/markup-compatibility/2006">
              <mc:Choice xmlns:v="urn:schemas-microsoft-com:vml" Requires="v">
                <p:oleObj spid="_x0000_s27663" name="Equation" r:id="rId10" imgW="126720" imgH="139680" progId="Equation.3">
                  <p:embed/>
                </p:oleObj>
              </mc:Choice>
              <mc:Fallback>
                <p:oleObj name="Equation" r:id="rId10" imgW="126720" imgH="1396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57825" y="5262563"/>
                        <a:ext cx="271463"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6"/>
          <p:cNvGraphicFramePr>
            <a:graphicFrameLocks noChangeAspect="1"/>
          </p:cNvGraphicFramePr>
          <p:nvPr/>
        </p:nvGraphicFramePr>
        <p:xfrm>
          <a:off x="4300538" y="4191000"/>
          <a:ext cx="271462" cy="381000"/>
        </p:xfrm>
        <a:graphic>
          <a:graphicData uri="http://schemas.openxmlformats.org/presentationml/2006/ole">
            <mc:AlternateContent xmlns:mc="http://schemas.openxmlformats.org/markup-compatibility/2006">
              <mc:Choice xmlns:v="urn:schemas-microsoft-com:vml" Requires="v">
                <p:oleObj spid="_x0000_s27664" name="Equation" r:id="rId12" imgW="126720" imgH="177480" progId="Equation.3">
                  <p:embed/>
                </p:oleObj>
              </mc:Choice>
              <mc:Fallback>
                <p:oleObj name="Equation" r:id="rId12" imgW="126720" imgH="177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00538" y="4191000"/>
                        <a:ext cx="2714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7"/>
          <p:cNvGraphicFramePr>
            <a:graphicFrameLocks noChangeAspect="1"/>
          </p:cNvGraphicFramePr>
          <p:nvPr/>
        </p:nvGraphicFramePr>
        <p:xfrm>
          <a:off x="4330700" y="4579938"/>
          <a:ext cx="271463" cy="436562"/>
        </p:xfrm>
        <a:graphic>
          <a:graphicData uri="http://schemas.openxmlformats.org/presentationml/2006/ole">
            <mc:AlternateContent xmlns:mc="http://schemas.openxmlformats.org/markup-compatibility/2006">
              <mc:Choice xmlns:v="urn:schemas-microsoft-com:vml" Requires="v">
                <p:oleObj spid="_x0000_s27665" name="Equation" r:id="rId14" imgW="126720" imgH="203040" progId="Equation.3">
                  <p:embed/>
                </p:oleObj>
              </mc:Choice>
              <mc:Fallback>
                <p:oleObj name="Equation" r:id="rId14" imgW="126720" imgH="2030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30700" y="4579938"/>
                        <a:ext cx="271463"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8"/>
          <p:cNvGraphicFramePr>
            <a:graphicFrameLocks noChangeAspect="1"/>
          </p:cNvGraphicFramePr>
          <p:nvPr/>
        </p:nvGraphicFramePr>
        <p:xfrm>
          <a:off x="5321300" y="4648200"/>
          <a:ext cx="1195388" cy="434975"/>
        </p:xfrm>
        <a:graphic>
          <a:graphicData uri="http://schemas.openxmlformats.org/presentationml/2006/ole">
            <mc:AlternateContent xmlns:mc="http://schemas.openxmlformats.org/markup-compatibility/2006">
              <mc:Choice xmlns:v="urn:schemas-microsoft-com:vml" Requires="v">
                <p:oleObj spid="_x0000_s27666" name="Equation" r:id="rId16" imgW="558720" imgH="203040" progId="Equation.3">
                  <p:embed/>
                </p:oleObj>
              </mc:Choice>
              <mc:Fallback>
                <p:oleObj name="Equation" r:id="rId16" imgW="558720" imgH="203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21300" y="4648200"/>
                        <a:ext cx="1195388"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9"/>
          <p:cNvGraphicFramePr>
            <a:graphicFrameLocks noChangeAspect="1"/>
          </p:cNvGraphicFramePr>
          <p:nvPr/>
        </p:nvGraphicFramePr>
        <p:xfrm>
          <a:off x="3289300" y="5737225"/>
          <a:ext cx="1141413" cy="434975"/>
        </p:xfrm>
        <a:graphic>
          <a:graphicData uri="http://schemas.openxmlformats.org/presentationml/2006/ole">
            <mc:AlternateContent xmlns:mc="http://schemas.openxmlformats.org/markup-compatibility/2006">
              <mc:Choice xmlns:v="urn:schemas-microsoft-com:vml" Requires="v">
                <p:oleObj spid="_x0000_s27667" name="Equation" r:id="rId18" imgW="533160" imgH="203040" progId="Equation.3">
                  <p:embed/>
                </p:oleObj>
              </mc:Choice>
              <mc:Fallback>
                <p:oleObj name="Equation" r:id="rId18" imgW="533160" imgH="203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89300" y="5737225"/>
                        <a:ext cx="1141413"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8" name="Straight Connector 57"/>
          <p:cNvCxnSpPr/>
          <p:nvPr/>
        </p:nvCxnSpPr>
        <p:spPr>
          <a:xfrm flipV="1">
            <a:off x="3810000" y="3352800"/>
            <a:ext cx="0" cy="228600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9" name="Content Placeholder 2"/>
          <p:cNvSpPr txBox="1">
            <a:spLocks/>
          </p:cNvSpPr>
          <p:nvPr/>
        </p:nvSpPr>
        <p:spPr bwMode="auto">
          <a:xfrm>
            <a:off x="0" y="3733800"/>
            <a:ext cx="1981200" cy="838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solidFill>
                  <a:srgbClr val="000000"/>
                </a:solidFill>
                <a:latin typeface="Arial"/>
                <a:cs typeface="+mn-cs"/>
              </a:rPr>
              <a:t>     incident photon</a:t>
            </a:r>
          </a:p>
        </p:txBody>
      </p:sp>
      <p:graphicFrame>
        <p:nvGraphicFramePr>
          <p:cNvPr id="30730" name="Object 10"/>
          <p:cNvGraphicFramePr>
            <a:graphicFrameLocks noChangeAspect="1"/>
          </p:cNvGraphicFramePr>
          <p:nvPr/>
        </p:nvGraphicFramePr>
        <p:xfrm>
          <a:off x="7381875" y="4572000"/>
          <a:ext cx="1304925" cy="844550"/>
        </p:xfrm>
        <a:graphic>
          <a:graphicData uri="http://schemas.openxmlformats.org/presentationml/2006/ole">
            <mc:AlternateContent xmlns:mc="http://schemas.openxmlformats.org/markup-compatibility/2006">
              <mc:Choice xmlns:v="urn:schemas-microsoft-com:vml" Requires="v">
                <p:oleObj spid="_x0000_s27668" name="Equation" r:id="rId20" imgW="609480" imgH="393480" progId="Equation.3">
                  <p:embed/>
                </p:oleObj>
              </mc:Choice>
              <mc:Fallback>
                <p:oleObj name="Equation" r:id="rId20" imgW="609480" imgH="393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81875" y="4572000"/>
                        <a:ext cx="1304925"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1" name="Object 11"/>
          <p:cNvGraphicFramePr>
            <a:graphicFrameLocks noChangeAspect="1"/>
          </p:cNvGraphicFramePr>
          <p:nvPr/>
        </p:nvGraphicFramePr>
        <p:xfrm>
          <a:off x="3854450" y="3117850"/>
          <a:ext cx="1250950" cy="844550"/>
        </p:xfrm>
        <a:graphic>
          <a:graphicData uri="http://schemas.openxmlformats.org/presentationml/2006/ole">
            <mc:AlternateContent xmlns:mc="http://schemas.openxmlformats.org/markup-compatibility/2006">
              <mc:Choice xmlns:v="urn:schemas-microsoft-com:vml" Requires="v">
                <p:oleObj spid="_x0000_s27669" name="Equation" r:id="rId22" imgW="583920" imgH="393480" progId="Equation.3">
                  <p:embed/>
                </p:oleObj>
              </mc:Choice>
              <mc:Fallback>
                <p:oleObj name="Equation" r:id="rId22" imgW="583920" imgH="393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54450" y="3117850"/>
                        <a:ext cx="125095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5" name="Straight Arrow Connector 64"/>
          <p:cNvCxnSpPr/>
          <p:nvPr/>
        </p:nvCxnSpPr>
        <p:spPr>
          <a:xfrm>
            <a:off x="3810000" y="4876800"/>
            <a:ext cx="0" cy="76200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3810000" y="3352800"/>
            <a:ext cx="0" cy="76200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162800" y="4572000"/>
            <a:ext cx="609600" cy="0"/>
          </a:xfrm>
          <a:prstGeom prst="straightConnector1">
            <a:avLst/>
          </a:prstGeom>
          <a:ln>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2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7"/>
                                        </p:tgtEl>
                                        <p:attrNameLst>
                                          <p:attrName>style.visibility</p:attrName>
                                        </p:attrNameLst>
                                      </p:cBhvr>
                                      <p:to>
                                        <p:strVal val="visible"/>
                                      </p:to>
                                    </p:set>
                                    <p:animEffect transition="in" filter="blinds(horizontal)">
                                      <p:cBhvr>
                                        <p:cTn id="7" dur="500"/>
                                        <p:tgtEl>
                                          <p:spTgt spid="6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blinds(horizontal)">
                                      <p:cBhvr>
                                        <p:cTn id="23" dur="500"/>
                                        <p:tgtEl>
                                          <p:spTgt spid="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0722"/>
                                        </p:tgtEl>
                                        <p:attrNameLst>
                                          <p:attrName>style.visibility</p:attrName>
                                        </p:attrNameLst>
                                      </p:cBhvr>
                                      <p:to>
                                        <p:strVal val="visible"/>
                                      </p:to>
                                    </p:set>
                                    <p:animEffect transition="in" filter="blinds(horizontal)">
                                      <p:cBhvr>
                                        <p:cTn id="28" dur="500"/>
                                        <p:tgtEl>
                                          <p:spTgt spid="30722"/>
                                        </p:tgtEl>
                                      </p:cBhvr>
                                    </p:animEffect>
                                  </p:childTnLst>
                                </p:cTn>
                              </p:par>
                              <p:par>
                                <p:cTn id="29" presetID="3" presetClass="entr" presetSubtype="10" fill="hold" nodeType="withEffect">
                                  <p:stCondLst>
                                    <p:cond delay="0"/>
                                  </p:stCondLst>
                                  <p:childTnLst>
                                    <p:set>
                                      <p:cBhvr>
                                        <p:cTn id="30" dur="1" fill="hold">
                                          <p:stCondLst>
                                            <p:cond delay="0"/>
                                          </p:stCondLst>
                                        </p:cTn>
                                        <p:tgtEl>
                                          <p:spTgt spid="30723"/>
                                        </p:tgtEl>
                                        <p:attrNameLst>
                                          <p:attrName>style.visibility</p:attrName>
                                        </p:attrNameLst>
                                      </p:cBhvr>
                                      <p:to>
                                        <p:strVal val="visible"/>
                                      </p:to>
                                    </p:set>
                                    <p:animEffect transition="in" filter="blinds(horizontal)">
                                      <p:cBhvr>
                                        <p:cTn id="31" dur="500"/>
                                        <p:tgtEl>
                                          <p:spTgt spid="307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blinds(horizontal)">
                                      <p:cBhvr>
                                        <p:cTn id="36" dur="500"/>
                                        <p:tgtEl>
                                          <p:spTgt spid="66"/>
                                        </p:tgtEl>
                                      </p:cBhvr>
                                    </p:animEffect>
                                  </p:childTnLst>
                                </p:cTn>
                              </p:par>
                              <p:par>
                                <p:cTn id="37" presetID="3" presetClass="entr" presetSubtype="1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linds(horizontal)">
                                      <p:cBhvr>
                                        <p:cTn id="39" dur="500"/>
                                        <p:tgtEl>
                                          <p:spTgt spid="65"/>
                                        </p:tgtEl>
                                      </p:cBhvr>
                                    </p:animEffect>
                                  </p:childTnLst>
                                </p:cTn>
                              </p:par>
                              <p:par>
                                <p:cTn id="40" presetID="3" presetClass="entr" presetSubtype="1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blinds(horizontal)">
                                      <p:cBhvr>
                                        <p:cTn id="42" dur="500"/>
                                        <p:tgtEl>
                                          <p:spTgt spid="58"/>
                                        </p:tgtEl>
                                      </p:cBhvr>
                                    </p:animEffect>
                                  </p:childTnLst>
                                </p:cTn>
                              </p:par>
                              <p:par>
                                <p:cTn id="43" presetID="3" presetClass="entr" presetSubtype="1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blinds(horizontal)">
                                      <p:cBhvr>
                                        <p:cTn id="45" dur="500"/>
                                        <p:tgtEl>
                                          <p:spTgt spid="42"/>
                                        </p:tgtEl>
                                      </p:cBhvr>
                                    </p:animEffect>
                                  </p:childTnLst>
                                </p:cTn>
                              </p:par>
                              <p:par>
                                <p:cTn id="46" presetID="3" presetClass="entr" presetSubtype="1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blinds(horizontal)">
                                      <p:cBhvr>
                                        <p:cTn id="48" dur="500"/>
                                        <p:tgtEl>
                                          <p:spTgt spid="44"/>
                                        </p:tgtEl>
                                      </p:cBhvr>
                                    </p:animEffect>
                                  </p:childTnLst>
                                </p:cTn>
                              </p:par>
                              <p:par>
                                <p:cTn id="49" presetID="3" presetClass="entr" presetSubtype="10"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blinds(horizontal)">
                                      <p:cBhvr>
                                        <p:cTn id="51" dur="500"/>
                                        <p:tgtEl>
                                          <p:spTgt spid="68"/>
                                        </p:tgtEl>
                                      </p:cBhvr>
                                    </p:animEffect>
                                  </p:childTnLst>
                                </p:cTn>
                              </p:par>
                              <p:par>
                                <p:cTn id="52" presetID="3" presetClass="entr" presetSubtype="10" fill="hold"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blinds(horizontal)">
                                      <p:cBhvr>
                                        <p:cTn id="54" dur="500"/>
                                        <p:tgtEl>
                                          <p:spTgt spid="47"/>
                                        </p:tgtEl>
                                      </p:cBhvr>
                                    </p:animEffect>
                                  </p:childTnLst>
                                </p:cTn>
                              </p:par>
                              <p:par>
                                <p:cTn id="55" presetID="3" presetClass="entr" presetSubtype="10" fill="hold"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blinds(horizontal)">
                                      <p:cBhvr>
                                        <p:cTn id="60" dur="500"/>
                                        <p:tgtEl>
                                          <p:spTgt spid="43"/>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blinds(horizontal)">
                                      <p:cBhvr>
                                        <p:cTn id="63" dur="500"/>
                                        <p:tgtEl>
                                          <p:spTgt spid="3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blinds(horizontal)">
                                      <p:cBhvr>
                                        <p:cTn id="66" dur="500"/>
                                        <p:tgtEl>
                                          <p:spTgt spid="3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30724"/>
                                        </p:tgtEl>
                                        <p:attrNameLst>
                                          <p:attrName>style.visibility</p:attrName>
                                        </p:attrNameLst>
                                      </p:cBhvr>
                                      <p:to>
                                        <p:strVal val="visible"/>
                                      </p:to>
                                    </p:set>
                                    <p:animEffect transition="in" filter="blinds(horizontal)">
                                      <p:cBhvr>
                                        <p:cTn id="71" dur="500"/>
                                        <p:tgtEl>
                                          <p:spTgt spid="30724"/>
                                        </p:tgtEl>
                                      </p:cBhvr>
                                    </p:animEffect>
                                  </p:childTnLst>
                                </p:cTn>
                              </p:par>
                              <p:par>
                                <p:cTn id="72" presetID="3" presetClass="entr" presetSubtype="10" fill="hold" nodeType="withEffect">
                                  <p:stCondLst>
                                    <p:cond delay="0"/>
                                  </p:stCondLst>
                                  <p:childTnLst>
                                    <p:set>
                                      <p:cBhvr>
                                        <p:cTn id="73" dur="1" fill="hold">
                                          <p:stCondLst>
                                            <p:cond delay="0"/>
                                          </p:stCondLst>
                                        </p:cTn>
                                        <p:tgtEl>
                                          <p:spTgt spid="30725"/>
                                        </p:tgtEl>
                                        <p:attrNameLst>
                                          <p:attrName>style.visibility</p:attrName>
                                        </p:attrNameLst>
                                      </p:cBhvr>
                                      <p:to>
                                        <p:strVal val="visible"/>
                                      </p:to>
                                    </p:set>
                                    <p:animEffect transition="in" filter="blinds(horizontal)">
                                      <p:cBhvr>
                                        <p:cTn id="74" dur="500"/>
                                        <p:tgtEl>
                                          <p:spTgt spid="3072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30726"/>
                                        </p:tgtEl>
                                        <p:attrNameLst>
                                          <p:attrName>style.visibility</p:attrName>
                                        </p:attrNameLst>
                                      </p:cBhvr>
                                      <p:to>
                                        <p:strVal val="visible"/>
                                      </p:to>
                                    </p:set>
                                    <p:animEffect transition="in" filter="blinds(horizontal)">
                                      <p:cBhvr>
                                        <p:cTn id="79" dur="500"/>
                                        <p:tgtEl>
                                          <p:spTgt spid="30726"/>
                                        </p:tgtEl>
                                      </p:cBhvr>
                                    </p:animEffect>
                                  </p:childTnLst>
                                </p:cTn>
                              </p:par>
                              <p:par>
                                <p:cTn id="80" presetID="3" presetClass="entr" presetSubtype="10" fill="hold" nodeType="withEffect">
                                  <p:stCondLst>
                                    <p:cond delay="0"/>
                                  </p:stCondLst>
                                  <p:childTnLst>
                                    <p:set>
                                      <p:cBhvr>
                                        <p:cTn id="81" dur="1" fill="hold">
                                          <p:stCondLst>
                                            <p:cond delay="0"/>
                                          </p:stCondLst>
                                        </p:cTn>
                                        <p:tgtEl>
                                          <p:spTgt spid="30727"/>
                                        </p:tgtEl>
                                        <p:attrNameLst>
                                          <p:attrName>style.visibility</p:attrName>
                                        </p:attrNameLst>
                                      </p:cBhvr>
                                      <p:to>
                                        <p:strVal val="visible"/>
                                      </p:to>
                                    </p:set>
                                    <p:animEffect transition="in" filter="blinds(horizontal)">
                                      <p:cBhvr>
                                        <p:cTn id="82" dur="500"/>
                                        <p:tgtEl>
                                          <p:spTgt spid="3072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30728"/>
                                        </p:tgtEl>
                                        <p:attrNameLst>
                                          <p:attrName>style.visibility</p:attrName>
                                        </p:attrNameLst>
                                      </p:cBhvr>
                                      <p:to>
                                        <p:strVal val="visible"/>
                                      </p:to>
                                    </p:set>
                                    <p:animEffect transition="in" filter="blinds(horizontal)">
                                      <p:cBhvr>
                                        <p:cTn id="87" dur="500"/>
                                        <p:tgtEl>
                                          <p:spTgt spid="30728"/>
                                        </p:tgtEl>
                                      </p:cBhvr>
                                    </p:animEffect>
                                  </p:childTnLst>
                                </p:cTn>
                              </p:par>
                              <p:par>
                                <p:cTn id="88" presetID="3" presetClass="entr" presetSubtype="10" fill="hold" nodeType="withEffect">
                                  <p:stCondLst>
                                    <p:cond delay="0"/>
                                  </p:stCondLst>
                                  <p:childTnLst>
                                    <p:set>
                                      <p:cBhvr>
                                        <p:cTn id="89" dur="1" fill="hold">
                                          <p:stCondLst>
                                            <p:cond delay="0"/>
                                          </p:stCondLst>
                                        </p:cTn>
                                        <p:tgtEl>
                                          <p:spTgt spid="30729"/>
                                        </p:tgtEl>
                                        <p:attrNameLst>
                                          <p:attrName>style.visibility</p:attrName>
                                        </p:attrNameLst>
                                      </p:cBhvr>
                                      <p:to>
                                        <p:strVal val="visible"/>
                                      </p:to>
                                    </p:set>
                                    <p:animEffect transition="in" filter="blinds(horizontal)">
                                      <p:cBhvr>
                                        <p:cTn id="90" dur="500"/>
                                        <p:tgtEl>
                                          <p:spTgt spid="3072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nodeType="clickEffect">
                                  <p:stCondLst>
                                    <p:cond delay="0"/>
                                  </p:stCondLst>
                                  <p:childTnLst>
                                    <p:set>
                                      <p:cBhvr>
                                        <p:cTn id="94" dur="1" fill="hold">
                                          <p:stCondLst>
                                            <p:cond delay="0"/>
                                          </p:stCondLst>
                                        </p:cTn>
                                        <p:tgtEl>
                                          <p:spTgt spid="30730"/>
                                        </p:tgtEl>
                                        <p:attrNameLst>
                                          <p:attrName>style.visibility</p:attrName>
                                        </p:attrNameLst>
                                      </p:cBhvr>
                                      <p:to>
                                        <p:strVal val="visible"/>
                                      </p:to>
                                    </p:set>
                                    <p:animEffect transition="in" filter="blinds(horizontal)">
                                      <p:cBhvr>
                                        <p:cTn id="95" dur="500"/>
                                        <p:tgtEl>
                                          <p:spTgt spid="30730"/>
                                        </p:tgtEl>
                                      </p:cBhvr>
                                    </p:animEffect>
                                  </p:childTnLst>
                                </p:cTn>
                              </p:par>
                              <p:par>
                                <p:cTn id="96" presetID="3" presetClass="entr" presetSubtype="10" fill="hold" nodeType="withEffect">
                                  <p:stCondLst>
                                    <p:cond delay="0"/>
                                  </p:stCondLst>
                                  <p:childTnLst>
                                    <p:set>
                                      <p:cBhvr>
                                        <p:cTn id="97" dur="1" fill="hold">
                                          <p:stCondLst>
                                            <p:cond delay="0"/>
                                          </p:stCondLst>
                                        </p:cTn>
                                        <p:tgtEl>
                                          <p:spTgt spid="30731"/>
                                        </p:tgtEl>
                                        <p:attrNameLst>
                                          <p:attrName>style.visibility</p:attrName>
                                        </p:attrNameLst>
                                      </p:cBhvr>
                                      <p:to>
                                        <p:strVal val="visible"/>
                                      </p:to>
                                    </p:set>
                                    <p:animEffect transition="in" filter="blinds(horizontal)">
                                      <p:cBhvr>
                                        <p:cTn id="98"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7" grpId="0"/>
      <p:bldP spid="20" grpId="0" animBg="1"/>
      <p:bldP spid="33" grpId="0"/>
      <p:bldP spid="34" grpId="0"/>
      <p:bldP spid="35" grpId="0"/>
      <p:bldP spid="43" grpId="0" animBg="1"/>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4000"/>
              <a:t>So what if a particle “decayed into two similar mass particles? </a:t>
            </a:r>
          </a:p>
        </p:txBody>
      </p:sp>
      <p:sp>
        <p:nvSpPr>
          <p:cNvPr id="8195" name="Rectangle 3"/>
          <p:cNvSpPr>
            <a:spLocks noGrp="1" noChangeArrowheads="1"/>
          </p:cNvSpPr>
          <p:nvPr>
            <p:ph type="body" idx="1"/>
          </p:nvPr>
        </p:nvSpPr>
        <p:spPr/>
        <p:txBody>
          <a:bodyPr/>
          <a:lstStyle/>
          <a:p>
            <a:endParaRPr lang="en-US" altLang="en-US"/>
          </a:p>
        </p:txBody>
      </p:sp>
      <p:sp>
        <p:nvSpPr>
          <p:cNvPr id="8196" name="Oval 4"/>
          <p:cNvSpPr>
            <a:spLocks noChangeArrowheads="1"/>
          </p:cNvSpPr>
          <p:nvPr/>
        </p:nvSpPr>
        <p:spPr bwMode="auto">
          <a:xfrm>
            <a:off x="228600" y="2514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endParaRPr>
          </a:p>
        </p:txBody>
      </p:sp>
      <p:sp>
        <p:nvSpPr>
          <p:cNvPr id="8197" name="Oval 5"/>
          <p:cNvSpPr>
            <a:spLocks noChangeArrowheads="1"/>
          </p:cNvSpPr>
          <p:nvPr/>
        </p:nvSpPr>
        <p:spPr bwMode="auto">
          <a:xfrm>
            <a:off x="2438400" y="22098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endParaRPr>
          </a:p>
        </p:txBody>
      </p:sp>
      <p:sp>
        <p:nvSpPr>
          <p:cNvPr id="8198" name="Oval 6"/>
          <p:cNvSpPr>
            <a:spLocks noChangeArrowheads="1"/>
          </p:cNvSpPr>
          <p:nvPr/>
        </p:nvSpPr>
        <p:spPr bwMode="auto">
          <a:xfrm>
            <a:off x="2362200" y="2895600"/>
            <a:ext cx="457200" cy="457200"/>
          </a:xfrm>
          <a:prstGeom prst="ellipse">
            <a:avLst/>
          </a:prstGeom>
          <a:solidFill>
            <a:srgbClr val="A9AD0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endParaRPr>
          </a:p>
        </p:txBody>
      </p:sp>
    </p:spTree>
    <p:extLst>
      <p:ext uri="{BB962C8B-B14F-4D97-AF65-F5344CB8AC3E}">
        <p14:creationId xmlns:p14="http://schemas.microsoft.com/office/powerpoint/2010/main" val="2581253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grpId="0" nodeType="clickEffect">
                                  <p:stCondLst>
                                    <p:cond delay="0"/>
                                  </p:stCondLst>
                                  <p:childTnLst>
                                    <p:animMotion origin="layout" path="M -0.05834 -8.0481E-7 L 0.19166 -8.0481E-7 " pathEditMode="relative" rAng="0" ptsTypes="AA">
                                      <p:cBhvr>
                                        <p:cTn id="6" dur="2000" fill="hold"/>
                                        <p:tgtEl>
                                          <p:spTgt spid="8196"/>
                                        </p:tgtEl>
                                        <p:attrNameLst>
                                          <p:attrName>ppt_x</p:attrName>
                                          <p:attrName>ppt_y</p:attrName>
                                        </p:attrNameLst>
                                      </p:cBhvr>
                                      <p:rCtr x="12500" y="0"/>
                                    </p:animMotion>
                                  </p:childTnLst>
                                </p:cTn>
                              </p:par>
                            </p:childTnLst>
                          </p:cTn>
                        </p:par>
                        <p:par>
                          <p:cTn id="7" fill="hold" nodeType="afterGroup">
                            <p:stCondLst>
                              <p:cond delay="2000"/>
                            </p:stCondLst>
                            <p:childTnLst>
                              <p:par>
                                <p:cTn id="8" presetID="9" presetClass="exit" presetSubtype="0" fill="hold" grpId="1" nodeType="afterEffect">
                                  <p:stCondLst>
                                    <p:cond delay="0"/>
                                  </p:stCondLst>
                                  <p:childTnLst>
                                    <p:animEffect transition="out" filter="dissolve">
                                      <p:cBhvr>
                                        <p:cTn id="9" dur="500"/>
                                        <p:tgtEl>
                                          <p:spTgt spid="8196"/>
                                        </p:tgtEl>
                                      </p:cBhvr>
                                    </p:animEffect>
                                    <p:set>
                                      <p:cBhvr>
                                        <p:cTn id="10" dur="1" fill="hold">
                                          <p:stCondLst>
                                            <p:cond delay="499"/>
                                          </p:stCondLst>
                                        </p:cTn>
                                        <p:tgtEl>
                                          <p:spTgt spid="8196"/>
                                        </p:tgtEl>
                                        <p:attrNameLst>
                                          <p:attrName>style.visibility</p:attrName>
                                        </p:attrNameLst>
                                      </p:cBhvr>
                                      <p:to>
                                        <p:strVal val="hidden"/>
                                      </p:to>
                                    </p:set>
                                  </p:childTnLst>
                                </p:cTn>
                              </p:par>
                            </p:childTnLst>
                          </p:cTn>
                        </p:par>
                        <p:par>
                          <p:cTn id="11" fill="hold" nodeType="afterGroup">
                            <p:stCondLst>
                              <p:cond delay="2500"/>
                            </p:stCondLst>
                            <p:childTnLst>
                              <p:par>
                                <p:cTn id="12" presetID="9" presetClass="entr" presetSubtype="0" fill="hold" grpId="0" nodeType="afterEffect">
                                  <p:stCondLst>
                                    <p:cond delay="0"/>
                                  </p:stCondLst>
                                  <p:childTnLst>
                                    <p:set>
                                      <p:cBhvr>
                                        <p:cTn id="13" dur="1" fill="hold">
                                          <p:stCondLst>
                                            <p:cond delay="0"/>
                                          </p:stCondLst>
                                        </p:cTn>
                                        <p:tgtEl>
                                          <p:spTgt spid="8197"/>
                                        </p:tgtEl>
                                        <p:attrNameLst>
                                          <p:attrName>style.visibility</p:attrName>
                                        </p:attrNameLst>
                                      </p:cBhvr>
                                      <p:to>
                                        <p:strVal val="visible"/>
                                      </p:to>
                                    </p:set>
                                    <p:animEffect transition="in" filter="dissolve">
                                      <p:cBhvr>
                                        <p:cTn id="14" dur="500"/>
                                        <p:tgtEl>
                                          <p:spTgt spid="8197"/>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dissolve">
                                      <p:cBhvr>
                                        <p:cTn id="17" dur="500"/>
                                        <p:tgtEl>
                                          <p:spTgt spid="8198"/>
                                        </p:tgtEl>
                                      </p:cBhvr>
                                    </p:animEffect>
                                  </p:childTnLst>
                                </p:cTn>
                              </p:par>
                            </p:childTnLst>
                          </p:cTn>
                        </p:par>
                        <p:par>
                          <p:cTn id="18" fill="hold" nodeType="afterGroup">
                            <p:stCondLst>
                              <p:cond delay="3000"/>
                            </p:stCondLst>
                            <p:childTnLst>
                              <p:par>
                                <p:cTn id="19" presetID="63" presetClass="path" presetSubtype="0" accel="50000" decel="50000" fill="hold" grpId="1" nodeType="afterEffect">
                                  <p:stCondLst>
                                    <p:cond delay="0"/>
                                  </p:stCondLst>
                                  <p:childTnLst>
                                    <p:animMotion origin="layout" path="M 3.33333E-6 3.358E-6 L 0.775 3.358E-6 " pathEditMode="relative" rAng="0" ptsTypes="AA">
                                      <p:cBhvr>
                                        <p:cTn id="20" dur="2000" fill="hold"/>
                                        <p:tgtEl>
                                          <p:spTgt spid="8197"/>
                                        </p:tgtEl>
                                        <p:attrNameLst>
                                          <p:attrName>ppt_x</p:attrName>
                                          <p:attrName>ppt_y</p:attrName>
                                        </p:attrNameLst>
                                      </p:cBhvr>
                                      <p:rCtr x="38750" y="0"/>
                                    </p:animMotion>
                                  </p:childTnLst>
                                </p:cTn>
                              </p:par>
                              <p:par>
                                <p:cTn id="21" presetID="63" presetClass="path" presetSubtype="0" accel="50000" decel="50000" fill="hold" grpId="1" nodeType="withEffect">
                                  <p:stCondLst>
                                    <p:cond delay="0"/>
                                  </p:stCondLst>
                                  <p:childTnLst>
                                    <p:animMotion origin="layout" path="M -3.33333E-6 -4.13506E-6 L 0.83334 -4.13506E-6 " pathEditMode="relative" rAng="0" ptsTypes="AA">
                                      <p:cBhvr>
                                        <p:cTn id="22" dur="2000" fill="hold"/>
                                        <p:tgtEl>
                                          <p:spTgt spid="8198"/>
                                        </p:tgtEl>
                                        <p:attrNameLst>
                                          <p:attrName>ppt_x</p:attrName>
                                          <p:attrName>ppt_y</p:attrName>
                                        </p:attrNameLst>
                                      </p:cBhvr>
                                      <p:rCtr x="416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P spid="8196" grpId="1" animBg="1"/>
      <p:bldP spid="8197" grpId="0" animBg="1"/>
      <p:bldP spid="8197" grpId="1" animBg="1"/>
      <p:bldP spid="8198" grpId="0" animBg="1"/>
      <p:bldP spid="819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229600" cy="639763"/>
          </a:xfrm>
        </p:spPr>
        <p:txBody>
          <a:bodyPr/>
          <a:lstStyle/>
          <a:p>
            <a:r>
              <a:rPr lang="en-US" altLang="en-US" sz="3000" b="1" smtClean="0"/>
              <a:t>Pair Production</a:t>
            </a:r>
          </a:p>
        </p:txBody>
      </p:sp>
      <p:sp>
        <p:nvSpPr>
          <p:cNvPr id="18" name="Content Placeholder 2"/>
          <p:cNvSpPr txBox="1">
            <a:spLocks/>
          </p:cNvSpPr>
          <p:nvPr/>
        </p:nvSpPr>
        <p:spPr bwMode="auto">
          <a:xfrm>
            <a:off x="76200" y="1066800"/>
            <a:ext cx="8686800" cy="1676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When a photon (electromagnetic energy) of sufficient energy passes near the field of nucleus, it materializes into an electron and positron. This phenomenon is known as pair production.</a:t>
            </a:r>
          </a:p>
        </p:txBody>
      </p:sp>
      <p:sp>
        <p:nvSpPr>
          <p:cNvPr id="8" name="Content Placeholder 2"/>
          <p:cNvSpPr txBox="1">
            <a:spLocks/>
          </p:cNvSpPr>
          <p:nvPr/>
        </p:nvSpPr>
        <p:spPr bwMode="auto">
          <a:xfrm>
            <a:off x="-76200" y="4648200"/>
            <a:ext cx="8686800" cy="914400"/>
          </a:xfrm>
          <a:prstGeom prst="rect">
            <a:avLst/>
          </a:prstGeom>
          <a:noFill/>
          <a:ln w="9525">
            <a:noFill/>
            <a:miter lim="800000"/>
            <a:headEnd/>
            <a:tailEnd/>
          </a:ln>
        </p:spPr>
        <p:txBody>
          <a:bodyPr/>
          <a:lstStyle/>
          <a:p>
            <a:pPr marL="342900" indent="-342900" algn="just" eaLnBrk="0" hangingPunct="0">
              <a:spcBef>
                <a:spcPct val="20000"/>
              </a:spcBef>
              <a:defRPr/>
            </a:pPr>
            <a:r>
              <a:rPr lang="en-US" sz="2400" kern="0" dirty="0">
                <a:latin typeface="+mn-lt"/>
                <a:cs typeface="+mn-cs"/>
              </a:rPr>
              <a:t>    In this process charge, energy and momentum remains conserved prior and after the production of pair.</a:t>
            </a:r>
            <a:endParaRPr lang="en-US" sz="2400" b="1" kern="0" dirty="0">
              <a:solidFill>
                <a:schemeClr val="accent2">
                  <a:lumMod val="75000"/>
                </a:schemeClr>
              </a:solidFill>
              <a:latin typeface="+mn-lt"/>
              <a:cs typeface="+mn-cs"/>
            </a:endParaRPr>
          </a:p>
        </p:txBody>
      </p:sp>
      <p:sp>
        <p:nvSpPr>
          <p:cNvPr id="6" name="Freeform 9"/>
          <p:cNvSpPr>
            <a:spLocks/>
          </p:cNvSpPr>
          <p:nvPr/>
        </p:nvSpPr>
        <p:spPr bwMode="auto">
          <a:xfrm>
            <a:off x="1524000" y="2971800"/>
            <a:ext cx="1371600" cy="571500"/>
          </a:xfrm>
          <a:custGeom>
            <a:avLst/>
            <a:gdLst>
              <a:gd name="T0" fmla="*/ 0 w 912"/>
              <a:gd name="T1" fmla="*/ 2147483647 h 360"/>
              <a:gd name="T2" fmla="*/ 2147483647 w 912"/>
              <a:gd name="T3" fmla="*/ 2147483647 h 360"/>
              <a:gd name="T4" fmla="*/ 2147483647 w 912"/>
              <a:gd name="T5" fmla="*/ 2147483647 h 360"/>
              <a:gd name="T6" fmla="*/ 2147483647 w 912"/>
              <a:gd name="T7" fmla="*/ 2147483647 h 360"/>
              <a:gd name="T8" fmla="*/ 2147483647 w 912"/>
              <a:gd name="T9" fmla="*/ 2147483647 h 360"/>
              <a:gd name="T10" fmla="*/ 2147483647 w 912"/>
              <a:gd name="T11" fmla="*/ 2147483647 h 360"/>
              <a:gd name="T12" fmla="*/ 2147483647 w 912"/>
              <a:gd name="T13" fmla="*/ 2147483647 h 360"/>
              <a:gd name="T14" fmla="*/ 2147483647 w 912"/>
              <a:gd name="T15" fmla="*/ 2147483647 h 360"/>
              <a:gd name="T16" fmla="*/ 0 60000 65536"/>
              <a:gd name="T17" fmla="*/ 0 60000 65536"/>
              <a:gd name="T18" fmla="*/ 0 60000 65536"/>
              <a:gd name="T19" fmla="*/ 0 60000 65536"/>
              <a:gd name="T20" fmla="*/ 0 60000 65536"/>
              <a:gd name="T21" fmla="*/ 0 60000 65536"/>
              <a:gd name="T22" fmla="*/ 0 60000 65536"/>
              <a:gd name="T23" fmla="*/ 0 60000 65536"/>
              <a:gd name="T24" fmla="*/ 0 w 912"/>
              <a:gd name="T25" fmla="*/ 0 h 360"/>
              <a:gd name="T26" fmla="*/ 912 w 912"/>
              <a:gd name="T27" fmla="*/ 360 h 3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2" h="360">
                <a:moveTo>
                  <a:pt x="0" y="296"/>
                </a:moveTo>
                <a:cubicBezTo>
                  <a:pt x="28" y="156"/>
                  <a:pt x="56" y="16"/>
                  <a:pt x="96" y="8"/>
                </a:cubicBezTo>
                <a:cubicBezTo>
                  <a:pt x="136" y="0"/>
                  <a:pt x="200" y="240"/>
                  <a:pt x="240" y="248"/>
                </a:cubicBezTo>
                <a:cubicBezTo>
                  <a:pt x="280" y="256"/>
                  <a:pt x="304" y="40"/>
                  <a:pt x="336" y="56"/>
                </a:cubicBezTo>
                <a:cubicBezTo>
                  <a:pt x="368" y="72"/>
                  <a:pt x="400" y="328"/>
                  <a:pt x="432" y="344"/>
                </a:cubicBezTo>
                <a:cubicBezTo>
                  <a:pt x="464" y="360"/>
                  <a:pt x="480" y="168"/>
                  <a:pt x="528" y="152"/>
                </a:cubicBezTo>
                <a:cubicBezTo>
                  <a:pt x="576" y="136"/>
                  <a:pt x="656" y="240"/>
                  <a:pt x="720" y="248"/>
                </a:cubicBezTo>
                <a:cubicBezTo>
                  <a:pt x="784" y="256"/>
                  <a:pt x="848" y="228"/>
                  <a:pt x="912" y="200"/>
                </a:cubicBezTo>
              </a:path>
            </a:pathLst>
          </a:custGeom>
          <a:noFill/>
          <a:ln w="57150" cmpd="sng">
            <a:solidFill>
              <a:srgbClr val="FA3C72"/>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Oval 6"/>
          <p:cNvSpPr/>
          <p:nvPr/>
        </p:nvSpPr>
        <p:spPr>
          <a:xfrm>
            <a:off x="3352800" y="3295650"/>
            <a:ext cx="38100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Arrow Connector 8"/>
          <p:cNvCxnSpPr/>
          <p:nvPr/>
        </p:nvCxnSpPr>
        <p:spPr>
          <a:xfrm flipV="1">
            <a:off x="3810000" y="2590800"/>
            <a:ext cx="1600200" cy="876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10000" y="3486150"/>
            <a:ext cx="1524000" cy="4762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410200" y="3886200"/>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5486400" y="2514600"/>
            <a:ext cx="228600" cy="228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Text Box 19"/>
          <p:cNvSpPr txBox="1">
            <a:spLocks noChangeArrowheads="1"/>
          </p:cNvSpPr>
          <p:nvPr/>
        </p:nvSpPr>
        <p:spPr bwMode="auto">
          <a:xfrm>
            <a:off x="1374775" y="3621088"/>
            <a:ext cx="996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000"/>
              <a:t>Photon</a:t>
            </a:r>
          </a:p>
        </p:txBody>
      </p:sp>
      <p:sp>
        <p:nvSpPr>
          <p:cNvPr id="19" name="Text Box 19"/>
          <p:cNvSpPr txBox="1">
            <a:spLocks noChangeArrowheads="1"/>
          </p:cNvSpPr>
          <p:nvPr/>
        </p:nvSpPr>
        <p:spPr bwMode="auto">
          <a:xfrm>
            <a:off x="2819400" y="3790950"/>
            <a:ext cx="177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000"/>
              <a:t>Nucleus (+ve)</a:t>
            </a:r>
          </a:p>
        </p:txBody>
      </p:sp>
      <p:graphicFrame>
        <p:nvGraphicFramePr>
          <p:cNvPr id="37898" name="Object 10"/>
          <p:cNvGraphicFramePr>
            <a:graphicFrameLocks noChangeAspect="1"/>
          </p:cNvGraphicFramePr>
          <p:nvPr/>
        </p:nvGraphicFramePr>
        <p:xfrm>
          <a:off x="5827713" y="2438400"/>
          <a:ext cx="420687" cy="482600"/>
        </p:xfrm>
        <a:graphic>
          <a:graphicData uri="http://schemas.openxmlformats.org/presentationml/2006/ole">
            <mc:AlternateContent xmlns:mc="http://schemas.openxmlformats.org/markup-compatibility/2006">
              <mc:Choice xmlns:v="urn:schemas-microsoft-com:vml" Requires="v">
                <p:oleObj spid="_x0000_s19466" name="Equation" r:id="rId3" imgW="177569" imgH="202936" progId="Equation.3">
                  <p:embed/>
                </p:oleObj>
              </mc:Choice>
              <mc:Fallback>
                <p:oleObj name="Equation" r:id="rId3" imgW="177569" imgH="20293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713" y="2438400"/>
                        <a:ext cx="4206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0"/>
          <p:cNvGraphicFramePr>
            <a:graphicFrameLocks noChangeAspect="1"/>
          </p:cNvGraphicFramePr>
          <p:nvPr/>
        </p:nvGraphicFramePr>
        <p:xfrm>
          <a:off x="5675313" y="3784600"/>
          <a:ext cx="420687" cy="482600"/>
        </p:xfrm>
        <a:graphic>
          <a:graphicData uri="http://schemas.openxmlformats.org/presentationml/2006/ole">
            <mc:AlternateContent xmlns:mc="http://schemas.openxmlformats.org/markup-compatibility/2006">
              <mc:Choice xmlns:v="urn:schemas-microsoft-com:vml" Requires="v">
                <p:oleObj spid="_x0000_s19467" name="Equation" r:id="rId5" imgW="177569" imgH="202936" progId="Equation.3">
                  <p:embed/>
                </p:oleObj>
              </mc:Choice>
              <mc:Fallback>
                <p:oleObj name="Equation" r:id="rId5" imgW="177569" imgH="20293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5313" y="3784600"/>
                        <a:ext cx="4206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281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par>
                                <p:cTn id="33" presetID="3" presetClass="entr" presetSubtype="10" fill="hold" nodeType="withEffect">
                                  <p:stCondLst>
                                    <p:cond delay="0"/>
                                  </p:stCondLst>
                                  <p:childTnLst>
                                    <p:set>
                                      <p:cBhvr>
                                        <p:cTn id="34" dur="1" fill="hold">
                                          <p:stCondLst>
                                            <p:cond delay="0"/>
                                          </p:stCondLst>
                                        </p:cTn>
                                        <p:tgtEl>
                                          <p:spTgt spid="37898"/>
                                        </p:tgtEl>
                                        <p:attrNameLst>
                                          <p:attrName>style.visibility</p:attrName>
                                        </p:attrNameLst>
                                      </p:cBhvr>
                                      <p:to>
                                        <p:strVal val="visible"/>
                                      </p:to>
                                    </p:set>
                                    <p:animEffect transition="in" filter="blinds(horizontal)">
                                      <p:cBhvr>
                                        <p:cTn id="35" dur="500"/>
                                        <p:tgtEl>
                                          <p:spTgt spid="37898"/>
                                        </p:tgtEl>
                                      </p:cBhvr>
                                    </p:animEffect>
                                  </p:childTnLst>
                                </p:cTn>
                              </p:par>
                              <p:par>
                                <p:cTn id="36" presetID="3" presetClass="entr" presetSubtype="1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p:bldP spid="6" grpId="0" animBg="1"/>
      <p:bldP spid="7" grpId="0" animBg="1"/>
      <p:bldP spid="12" grpId="0" animBg="1"/>
      <p:bldP spid="13" grpId="0" animBg="1"/>
      <p:bldP spid="14"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txBox="1">
            <a:spLocks/>
          </p:cNvSpPr>
          <p:nvPr/>
        </p:nvSpPr>
        <p:spPr bwMode="auto">
          <a:xfrm>
            <a:off x="76200" y="2286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rest mass energy of an electron or positron is 0.51 </a:t>
            </a:r>
            <a:r>
              <a:rPr lang="en-US" sz="2400" kern="0" dirty="0" err="1">
                <a:latin typeface="+mn-lt"/>
                <a:cs typeface="+mn-cs"/>
              </a:rPr>
              <a:t>MeV</a:t>
            </a:r>
            <a:r>
              <a:rPr lang="en-US" sz="2400" kern="0" dirty="0">
                <a:latin typeface="+mn-lt"/>
                <a:cs typeface="+mn-cs"/>
              </a:rPr>
              <a:t> (according to E = mc</a:t>
            </a:r>
            <a:r>
              <a:rPr lang="en-US" sz="2400" kern="0" baseline="30000" dirty="0">
                <a:latin typeface="+mn-lt"/>
                <a:cs typeface="+mn-cs"/>
              </a:rPr>
              <a:t>2</a:t>
            </a:r>
            <a:r>
              <a:rPr lang="en-US" sz="2400" kern="0" dirty="0">
                <a:latin typeface="+mn-lt"/>
                <a:cs typeface="+mn-cs"/>
              </a:rPr>
              <a:t>). </a:t>
            </a:r>
          </a:p>
        </p:txBody>
      </p:sp>
      <p:sp>
        <p:nvSpPr>
          <p:cNvPr id="19" name="Content Placeholder 2"/>
          <p:cNvSpPr txBox="1">
            <a:spLocks/>
          </p:cNvSpPr>
          <p:nvPr/>
        </p:nvSpPr>
        <p:spPr bwMode="auto">
          <a:xfrm>
            <a:off x="76200" y="12954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minimum energy required for pair production is 1.02 </a:t>
            </a:r>
            <a:r>
              <a:rPr lang="en-US" sz="2400" kern="0" dirty="0" err="1">
                <a:latin typeface="+mn-lt"/>
                <a:cs typeface="+mn-cs"/>
              </a:rPr>
              <a:t>MeV</a:t>
            </a:r>
            <a:r>
              <a:rPr lang="en-US" sz="2400" kern="0" dirty="0">
                <a:latin typeface="+mn-lt"/>
                <a:cs typeface="+mn-cs"/>
              </a:rPr>
              <a:t>.</a:t>
            </a:r>
          </a:p>
        </p:txBody>
      </p:sp>
      <p:sp>
        <p:nvSpPr>
          <p:cNvPr id="20" name="Content Placeholder 2"/>
          <p:cNvSpPr txBox="1">
            <a:spLocks/>
          </p:cNvSpPr>
          <p:nvPr/>
        </p:nvSpPr>
        <p:spPr bwMode="auto">
          <a:xfrm>
            <a:off x="76200" y="20574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Any additional photon energy becomes the kinetic energy of the electron and positron.</a:t>
            </a:r>
          </a:p>
        </p:txBody>
      </p:sp>
      <p:sp>
        <p:nvSpPr>
          <p:cNvPr id="21" name="Content Placeholder 2"/>
          <p:cNvSpPr txBox="1">
            <a:spLocks/>
          </p:cNvSpPr>
          <p:nvPr/>
        </p:nvSpPr>
        <p:spPr bwMode="auto">
          <a:xfrm>
            <a:off x="76200" y="2971800"/>
            <a:ext cx="8686800" cy="34290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corresponding maximum photon wavelength is 1.2 pm. Electromagnetic waves with such wavelengths are called gamma rays       .  </a:t>
            </a:r>
            <a:endParaRPr lang="en-US" sz="2400" kern="0" dirty="0" smtClean="0">
              <a:latin typeface="+mn-lt"/>
              <a:cs typeface="+mn-cs"/>
            </a:endParaRPr>
          </a:p>
          <a:p>
            <a:pPr marL="457200" indent="-457200" algn="just" eaLnBrk="0" hangingPunct="0">
              <a:spcBef>
                <a:spcPct val="20000"/>
              </a:spcBef>
              <a:defRPr/>
            </a:pPr>
            <a:r>
              <a:rPr lang="en-US" sz="2400" dirty="0" smtClean="0"/>
              <a:t>       </a:t>
            </a:r>
          </a:p>
          <a:p>
            <a:pPr marL="457200" indent="-457200" algn="just" eaLnBrk="0" hangingPunct="0">
              <a:spcBef>
                <a:spcPct val="20000"/>
              </a:spcBef>
              <a:defRPr/>
            </a:pPr>
            <a:r>
              <a:rPr lang="en-US" sz="2400" dirty="0"/>
              <a:t> </a:t>
            </a:r>
            <a:r>
              <a:rPr lang="en-US" sz="2400" dirty="0" smtClean="0"/>
              <a:t>      Photon-nucleus </a:t>
            </a:r>
            <a:r>
              <a:rPr lang="en-US" sz="2400" dirty="0"/>
              <a:t>pair production can only occur if the photons have an energy exceeding twice the rest energy (</a:t>
            </a:r>
            <a:r>
              <a:rPr lang="en-US" sz="2400" i="1" dirty="0"/>
              <a:t>m</a:t>
            </a:r>
            <a:r>
              <a:rPr lang="en-US" sz="2400" i="1" baseline="-25000" dirty="0"/>
              <a:t>e</a:t>
            </a:r>
            <a:r>
              <a:rPr lang="en-US" sz="2400" i="1" dirty="0"/>
              <a:t>c</a:t>
            </a:r>
            <a:r>
              <a:rPr lang="en-US" sz="2400" baseline="30000" dirty="0"/>
              <a:t>2</a:t>
            </a:r>
            <a:r>
              <a:rPr lang="en-US" sz="2400" dirty="0"/>
              <a:t>) of an electron (1.022 </a:t>
            </a:r>
            <a:r>
              <a:rPr lang="en-US" sz="2400" dirty="0">
                <a:hlinkClick r:id="rId3" tooltip="Electronvolt"/>
              </a:rPr>
              <a:t>MeV</a:t>
            </a:r>
            <a:r>
              <a:rPr lang="en-US" sz="2400" dirty="0"/>
              <a:t>). These interactions were first observed in </a:t>
            </a:r>
            <a:r>
              <a:rPr lang="en-US" sz="2400" dirty="0">
                <a:hlinkClick r:id="rId4" tooltip="Patrick Maynard Stuart Blackett"/>
              </a:rPr>
              <a:t>Patrick </a:t>
            </a:r>
            <a:r>
              <a:rPr lang="en-US" sz="2400" dirty="0" err="1">
                <a:hlinkClick r:id="rId4" tooltip="Patrick Maynard Stuart Blackett"/>
              </a:rPr>
              <a:t>Blackett</a:t>
            </a:r>
            <a:r>
              <a:rPr lang="en-US" sz="2400" dirty="0" err="1"/>
              <a:t>'s</a:t>
            </a:r>
            <a:r>
              <a:rPr lang="en-US" sz="2400" dirty="0"/>
              <a:t> counter-controlled</a:t>
            </a:r>
            <a:r>
              <a:rPr lang="en-US" sz="2400" u="sng" dirty="0"/>
              <a:t> </a:t>
            </a:r>
            <a:r>
              <a:rPr lang="en-US" sz="2400" u="sng" dirty="0">
                <a:hlinkClick r:id="rId5" tooltip="Cloud chamber"/>
              </a:rPr>
              <a:t>cloud chamber</a:t>
            </a:r>
            <a:r>
              <a:rPr lang="en-US" sz="2400" u="sng" dirty="0"/>
              <a:t>,</a:t>
            </a:r>
            <a:r>
              <a:rPr lang="en-US" sz="2400" dirty="0"/>
              <a:t> leading to the 1948 </a:t>
            </a:r>
            <a:r>
              <a:rPr lang="en-US" sz="2400" dirty="0">
                <a:hlinkClick r:id="rId6" tooltip="Nobel Prize in Physics"/>
              </a:rPr>
              <a:t>Nobel Prize in Physics</a:t>
            </a:r>
            <a:r>
              <a:rPr lang="en-US" sz="2400" dirty="0"/>
              <a:t>.</a:t>
            </a:r>
            <a:endParaRPr lang="en-US" sz="2400" kern="0" dirty="0"/>
          </a:p>
        </p:txBody>
      </p:sp>
      <p:graphicFrame>
        <p:nvGraphicFramePr>
          <p:cNvPr id="37898" name="Object 10"/>
          <p:cNvGraphicFramePr>
            <a:graphicFrameLocks noChangeAspect="1"/>
          </p:cNvGraphicFramePr>
          <p:nvPr>
            <p:extLst>
              <p:ext uri="{D42A27DB-BD31-4B8C-83A1-F6EECF244321}">
                <p14:modId xmlns:p14="http://schemas.microsoft.com/office/powerpoint/2010/main" val="3087714897"/>
              </p:ext>
            </p:extLst>
          </p:nvPr>
        </p:nvGraphicFramePr>
        <p:xfrm>
          <a:off x="1143000" y="3676650"/>
          <a:ext cx="569912" cy="482600"/>
        </p:xfrm>
        <a:graphic>
          <a:graphicData uri="http://schemas.openxmlformats.org/presentationml/2006/ole">
            <mc:AlternateContent xmlns:mc="http://schemas.openxmlformats.org/markup-compatibility/2006">
              <mc:Choice xmlns:v="urn:schemas-microsoft-com:vml" Requires="v">
                <p:oleObj spid="_x0000_s11285" name="Equation" r:id="rId7" imgW="241195" imgH="203112" progId="Equation.3">
                  <p:embed/>
                </p:oleObj>
              </mc:Choice>
              <mc:Fallback>
                <p:oleObj name="Equation" r:id="rId7" imgW="241195"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3676650"/>
                        <a:ext cx="5699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3432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898"/>
                                        </p:tgtEl>
                                        <p:attrNameLst>
                                          <p:attrName>style.visibility</p:attrName>
                                        </p:attrNameLst>
                                      </p:cBhvr>
                                      <p:to>
                                        <p:strVal val="visible"/>
                                      </p:to>
                                    </p:set>
                                    <p:animEffect transition="in" filter="blinds(horizontal)">
                                      <p:cBhvr>
                                        <p:cTn id="17" dur="500"/>
                                        <p:tgtEl>
                                          <p:spTgt spid="3789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linds(horizontal)">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77882"/>
            <a:ext cx="8229600" cy="4401205"/>
          </a:xfrm>
          <a:prstGeom prst="rect">
            <a:avLst/>
          </a:prstGeom>
        </p:spPr>
        <p:txBody>
          <a:bodyPr wrap="square">
            <a:spAutoFit/>
          </a:bodyPr>
          <a:lstStyle/>
          <a:p>
            <a:pPr marL="457200" indent="-457200" algn="just">
              <a:buFont typeface="Wingdings" panose="05000000000000000000" pitchFamily="2" charset="2"/>
              <a:buChar char="Ø"/>
            </a:pPr>
            <a:r>
              <a:rPr lang="en-US" sz="2800" dirty="0"/>
              <a:t>If  </a:t>
            </a:r>
            <a:r>
              <a:rPr lang="en-US" sz="2800" dirty="0" err="1" smtClean="0"/>
              <a:t>hν</a:t>
            </a:r>
            <a:r>
              <a:rPr lang="en-US" sz="2800" dirty="0" smtClean="0"/>
              <a:t> &gt; 2m</a:t>
            </a:r>
            <a:r>
              <a:rPr lang="en-US" sz="2800" i="1" dirty="0"/>
              <a:t>c</a:t>
            </a:r>
            <a:r>
              <a:rPr lang="en-US" sz="2800" baseline="30000" dirty="0"/>
              <a:t>2</a:t>
            </a:r>
            <a:r>
              <a:rPr lang="en-US" sz="2800" dirty="0" smtClean="0"/>
              <a:t> ≈ </a:t>
            </a:r>
            <a:r>
              <a:rPr lang="en-US" sz="2800" dirty="0"/>
              <a:t>1.02 </a:t>
            </a:r>
            <a:r>
              <a:rPr lang="en-US" sz="2800" dirty="0" smtClean="0"/>
              <a:t>MeV, the </a:t>
            </a:r>
            <a:r>
              <a:rPr lang="en-US" sz="2800" dirty="0"/>
              <a:t>production of a pair of electron and </a:t>
            </a:r>
            <a:r>
              <a:rPr lang="en-US" sz="2800" dirty="0" smtClean="0"/>
              <a:t>positron becomes </a:t>
            </a:r>
            <a:r>
              <a:rPr lang="en-US" sz="2800" dirty="0"/>
              <a:t>possible close to a charged massive object </a:t>
            </a:r>
            <a:r>
              <a:rPr lang="en-US" sz="2800" dirty="0" smtClean="0"/>
              <a:t>(</a:t>
            </a:r>
            <a:r>
              <a:rPr lang="en-US" sz="2800" dirty="0" err="1" smtClean="0"/>
              <a:t>eg</a:t>
            </a:r>
            <a:r>
              <a:rPr lang="en-US" sz="2800" dirty="0"/>
              <a:t>. a nucleus) which </a:t>
            </a:r>
            <a:r>
              <a:rPr lang="en-US" sz="2800" dirty="0" smtClean="0"/>
              <a:t>takes </a:t>
            </a:r>
            <a:r>
              <a:rPr lang="en-US" sz="2800" dirty="0"/>
              <a:t>away the amount of momentum needed to preserve </a:t>
            </a:r>
            <a:r>
              <a:rPr lang="en-US" sz="2800" dirty="0" smtClean="0"/>
              <a:t>momentum conservation </a:t>
            </a:r>
            <a:r>
              <a:rPr lang="en-US" sz="2800" dirty="0"/>
              <a:t>during the interaction with the </a:t>
            </a:r>
            <a:r>
              <a:rPr lang="en-US" sz="2800" dirty="0" err="1" smtClean="0"/>
              <a:t>Coloumb</a:t>
            </a:r>
            <a:r>
              <a:rPr lang="en-US" sz="2800" dirty="0" smtClean="0"/>
              <a:t> field </a:t>
            </a:r>
            <a:r>
              <a:rPr lang="en-US" sz="2800" dirty="0"/>
              <a:t>of the </a:t>
            </a:r>
            <a:r>
              <a:rPr lang="en-US" sz="2800" dirty="0" smtClean="0"/>
              <a:t>massive object </a:t>
            </a:r>
            <a:r>
              <a:rPr lang="en-US" sz="2800" dirty="0"/>
              <a:t>itself. </a:t>
            </a:r>
            <a:endParaRPr lang="en-US" sz="2800" dirty="0" smtClean="0"/>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smtClean="0"/>
              <a:t>The </a:t>
            </a:r>
            <a:r>
              <a:rPr lang="en-US" sz="2800" dirty="0"/>
              <a:t>probability of pair production is a slowly increasing function </a:t>
            </a:r>
            <a:r>
              <a:rPr lang="en-US" sz="2800" dirty="0" smtClean="0"/>
              <a:t>of energy </a:t>
            </a:r>
            <a:r>
              <a:rPr lang="en-US" sz="2800" dirty="0"/>
              <a:t>while the Compton probability decreases rapidly with increasing </a:t>
            </a:r>
            <a:r>
              <a:rPr lang="en-US" sz="2800" dirty="0" smtClean="0"/>
              <a:t>energy.</a:t>
            </a:r>
            <a:endParaRPr lang="en-US" sz="2800" dirty="0"/>
          </a:p>
        </p:txBody>
      </p:sp>
    </p:spTree>
    <p:extLst>
      <p:ext uri="{BB962C8B-B14F-4D97-AF65-F5344CB8AC3E}">
        <p14:creationId xmlns:p14="http://schemas.microsoft.com/office/powerpoint/2010/main" val="1495463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6200"/>
            <a:ext cx="8229600" cy="1143000"/>
          </a:xfrm>
        </p:spPr>
        <p:txBody>
          <a:bodyPr/>
          <a:lstStyle/>
          <a:p>
            <a:r>
              <a:rPr lang="en-US" altLang="en-US" sz="3200" b="1" smtClean="0"/>
              <a:t>Pair Annihilation</a:t>
            </a:r>
          </a:p>
        </p:txBody>
      </p:sp>
      <p:sp>
        <p:nvSpPr>
          <p:cNvPr id="31" name="Content Placeholder 2"/>
          <p:cNvSpPr txBox="1">
            <a:spLocks/>
          </p:cNvSpPr>
          <p:nvPr/>
        </p:nvSpPr>
        <p:spPr bwMode="auto">
          <a:xfrm>
            <a:off x="76200" y="1066800"/>
            <a:ext cx="8686800" cy="1676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When an electron and positron interact with each other due to their opposite charge, both the particle can annihilate converting their mass into electromagnetic energy in the form of two     - rays photon.</a:t>
            </a:r>
          </a:p>
        </p:txBody>
      </p:sp>
      <p:graphicFrame>
        <p:nvGraphicFramePr>
          <p:cNvPr id="23556" name="Object 10"/>
          <p:cNvGraphicFramePr>
            <a:graphicFrameLocks noChangeAspect="1"/>
          </p:cNvGraphicFramePr>
          <p:nvPr>
            <p:extLst>
              <p:ext uri="{D42A27DB-BD31-4B8C-83A1-F6EECF244321}">
                <p14:modId xmlns:p14="http://schemas.microsoft.com/office/powerpoint/2010/main" val="1921352970"/>
              </p:ext>
            </p:extLst>
          </p:nvPr>
        </p:nvGraphicFramePr>
        <p:xfrm>
          <a:off x="1147762" y="2254250"/>
          <a:ext cx="300038" cy="392113"/>
        </p:xfrm>
        <a:graphic>
          <a:graphicData uri="http://schemas.openxmlformats.org/presentationml/2006/ole">
            <mc:AlternateContent xmlns:mc="http://schemas.openxmlformats.org/markup-compatibility/2006">
              <mc:Choice xmlns:v="urn:schemas-microsoft-com:vml" Requires="v">
                <p:oleObj spid="_x0000_s12347" name="Equation" r:id="rId3" imgW="126780" imgH="164814" progId="Equation.3">
                  <p:embed/>
                </p:oleObj>
              </mc:Choice>
              <mc:Fallback>
                <p:oleObj name="Equation" r:id="rId3" imgW="126780" imgH="1648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2" y="2254250"/>
                        <a:ext cx="300038"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
          <p:cNvGraphicFramePr>
            <a:graphicFrameLocks noChangeAspect="1"/>
          </p:cNvGraphicFramePr>
          <p:nvPr/>
        </p:nvGraphicFramePr>
        <p:xfrm>
          <a:off x="3024188" y="2743200"/>
          <a:ext cx="2309812" cy="542925"/>
        </p:xfrm>
        <a:graphic>
          <a:graphicData uri="http://schemas.openxmlformats.org/presentationml/2006/ole">
            <mc:AlternateContent xmlns:mc="http://schemas.openxmlformats.org/markup-compatibility/2006">
              <mc:Choice xmlns:v="urn:schemas-microsoft-com:vml" Requires="v">
                <p:oleObj spid="_x0000_s12348" name="Equation" r:id="rId5" imgW="977900" imgH="228600" progId="Equation.3">
                  <p:embed/>
                </p:oleObj>
              </mc:Choice>
              <mc:Fallback>
                <p:oleObj name="Equation" r:id="rId5" imgW="977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2743200"/>
                        <a:ext cx="2309812"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Content Placeholder 2"/>
          <p:cNvSpPr txBox="1">
            <a:spLocks/>
          </p:cNvSpPr>
          <p:nvPr/>
        </p:nvSpPr>
        <p:spPr bwMode="auto">
          <a:xfrm>
            <a:off x="76200" y="3429000"/>
            <a:ext cx="8686800" cy="1676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Charge, energy and momentum are again conversed. Two                          - photons are produced (each of energy 0.51 </a:t>
            </a:r>
            <a:r>
              <a:rPr lang="en-US" sz="2400" kern="0" dirty="0" err="1">
                <a:latin typeface="+mn-lt"/>
                <a:cs typeface="+mn-cs"/>
              </a:rPr>
              <a:t>MeV</a:t>
            </a:r>
            <a:r>
              <a:rPr lang="en-US" sz="2400" kern="0" dirty="0">
                <a:latin typeface="+mn-lt"/>
                <a:cs typeface="+mn-cs"/>
              </a:rPr>
              <a:t> plus half the K.E. of the particles) to conserve the momentum.</a:t>
            </a:r>
          </a:p>
        </p:txBody>
      </p:sp>
      <p:graphicFrame>
        <p:nvGraphicFramePr>
          <p:cNvPr id="6" name="Object 10"/>
          <p:cNvGraphicFramePr>
            <a:graphicFrameLocks noChangeAspect="1"/>
          </p:cNvGraphicFramePr>
          <p:nvPr/>
        </p:nvGraphicFramePr>
        <p:xfrm>
          <a:off x="381000" y="3886200"/>
          <a:ext cx="300038" cy="392113"/>
        </p:xfrm>
        <a:graphic>
          <a:graphicData uri="http://schemas.openxmlformats.org/presentationml/2006/ole">
            <mc:AlternateContent xmlns:mc="http://schemas.openxmlformats.org/markup-compatibility/2006">
              <mc:Choice xmlns:v="urn:schemas-microsoft-com:vml" Requires="v">
                <p:oleObj spid="_x0000_s12349" name="Equation" r:id="rId7" imgW="126780" imgH="164814" progId="Equation.3">
                  <p:embed/>
                </p:oleObj>
              </mc:Choice>
              <mc:Fallback>
                <p:oleObj name="Equation" r:id="rId7" imgW="126780" imgH="1648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886200"/>
                        <a:ext cx="300038"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97318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4000"/>
              <a:t>The virtual particles must recombine </a:t>
            </a:r>
          </a:p>
        </p:txBody>
      </p:sp>
      <p:sp>
        <p:nvSpPr>
          <p:cNvPr id="13316" name="Oval 4"/>
          <p:cNvSpPr>
            <a:spLocks noChangeArrowheads="1"/>
          </p:cNvSpPr>
          <p:nvPr/>
        </p:nvSpPr>
        <p:spPr bwMode="auto">
          <a:xfrm>
            <a:off x="228600" y="2514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endParaRPr>
          </a:p>
        </p:txBody>
      </p:sp>
      <p:sp>
        <p:nvSpPr>
          <p:cNvPr id="13317" name="Oval 5"/>
          <p:cNvSpPr>
            <a:spLocks noChangeArrowheads="1"/>
          </p:cNvSpPr>
          <p:nvPr/>
        </p:nvSpPr>
        <p:spPr bwMode="auto">
          <a:xfrm>
            <a:off x="2438400" y="22098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endParaRPr>
          </a:p>
        </p:txBody>
      </p:sp>
      <p:sp>
        <p:nvSpPr>
          <p:cNvPr id="13318" name="Oval 6"/>
          <p:cNvSpPr>
            <a:spLocks noChangeArrowheads="1"/>
          </p:cNvSpPr>
          <p:nvPr/>
        </p:nvSpPr>
        <p:spPr bwMode="auto">
          <a:xfrm>
            <a:off x="2362200" y="2895600"/>
            <a:ext cx="457200" cy="457200"/>
          </a:xfrm>
          <a:prstGeom prst="ellipse">
            <a:avLst/>
          </a:prstGeom>
          <a:solidFill>
            <a:srgbClr val="A9AD0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endParaRPr>
          </a:p>
        </p:txBody>
      </p:sp>
      <p:sp>
        <p:nvSpPr>
          <p:cNvPr id="13322" name="Oval 10"/>
          <p:cNvSpPr>
            <a:spLocks noChangeArrowheads="1"/>
          </p:cNvSpPr>
          <p:nvPr/>
        </p:nvSpPr>
        <p:spPr bwMode="auto">
          <a:xfrm>
            <a:off x="5410200" y="2514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mtClean="0">
              <a:solidFill>
                <a:srgbClr val="FFFFFF"/>
              </a:solidFill>
            </a:endParaRPr>
          </a:p>
        </p:txBody>
      </p:sp>
      <p:sp>
        <p:nvSpPr>
          <p:cNvPr id="13323" name="Text Box 11"/>
          <p:cNvSpPr txBox="1">
            <a:spLocks noChangeArrowheads="1"/>
          </p:cNvSpPr>
          <p:nvPr/>
        </p:nvSpPr>
        <p:spPr bwMode="auto">
          <a:xfrm>
            <a:off x="1371600" y="4495800"/>
            <a:ext cx="609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en-US" smtClean="0">
                <a:solidFill>
                  <a:srgbClr val="FFFFFF"/>
                </a:solidFill>
              </a:rPr>
              <a:t>You would never know it happens</a:t>
            </a:r>
          </a:p>
        </p:txBody>
      </p:sp>
      <p:sp>
        <p:nvSpPr>
          <p:cNvPr id="13324" name="Text Box 12"/>
          <p:cNvSpPr txBox="1">
            <a:spLocks noChangeArrowheads="1"/>
          </p:cNvSpPr>
          <p:nvPr/>
        </p:nvSpPr>
        <p:spPr bwMode="auto">
          <a:xfrm>
            <a:off x="533400" y="5105400"/>
            <a:ext cx="609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en-US" smtClean="0">
                <a:solidFill>
                  <a:srgbClr val="FFFFFF"/>
                </a:solidFill>
              </a:rPr>
              <a:t>….unless another particle “interferes” by changing the momentum and energy of the system!  </a:t>
            </a:r>
          </a:p>
        </p:txBody>
      </p:sp>
      <p:pic>
        <p:nvPicPr>
          <p:cNvPr id="13325" name="Picture 13" descr="PairProduc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5638800"/>
            <a:ext cx="190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318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grpId="0" nodeType="clickEffect">
                                  <p:stCondLst>
                                    <p:cond delay="0"/>
                                  </p:stCondLst>
                                  <p:childTnLst>
                                    <p:animMotion origin="layout" path="M -3.33333E-6 2.77521E-8 L 0.25 2.77521E-8 " pathEditMode="relative" rAng="0" ptsTypes="AA">
                                      <p:cBhvr>
                                        <p:cTn id="6" dur="2000" fill="hold"/>
                                        <p:tgtEl>
                                          <p:spTgt spid="13316"/>
                                        </p:tgtEl>
                                        <p:attrNameLst>
                                          <p:attrName>ppt_x</p:attrName>
                                          <p:attrName>ppt_y</p:attrName>
                                        </p:attrNameLst>
                                      </p:cBhvr>
                                      <p:rCtr x="12500" y="0"/>
                                    </p:animMotion>
                                  </p:childTnLst>
                                </p:cTn>
                              </p:par>
                            </p:childTnLst>
                          </p:cTn>
                        </p:par>
                        <p:par>
                          <p:cTn id="7" fill="hold" nodeType="afterGroup">
                            <p:stCondLst>
                              <p:cond delay="2000"/>
                            </p:stCondLst>
                            <p:childTnLst>
                              <p:par>
                                <p:cTn id="8" presetID="9" presetClass="exit" presetSubtype="0" fill="hold" grpId="1" nodeType="afterEffect">
                                  <p:stCondLst>
                                    <p:cond delay="0"/>
                                  </p:stCondLst>
                                  <p:childTnLst>
                                    <p:animEffect transition="out" filter="dissolve">
                                      <p:cBhvr>
                                        <p:cTn id="9" dur="500"/>
                                        <p:tgtEl>
                                          <p:spTgt spid="13316"/>
                                        </p:tgtEl>
                                      </p:cBhvr>
                                    </p:animEffect>
                                    <p:set>
                                      <p:cBhvr>
                                        <p:cTn id="10" dur="1" fill="hold">
                                          <p:stCondLst>
                                            <p:cond delay="499"/>
                                          </p:stCondLst>
                                        </p:cTn>
                                        <p:tgtEl>
                                          <p:spTgt spid="13316"/>
                                        </p:tgtEl>
                                        <p:attrNameLst>
                                          <p:attrName>style.visibility</p:attrName>
                                        </p:attrNameLst>
                                      </p:cBhvr>
                                      <p:to>
                                        <p:strVal val="hidden"/>
                                      </p:to>
                                    </p:set>
                                  </p:childTnLst>
                                </p:cTn>
                              </p:par>
                            </p:childTnLst>
                          </p:cTn>
                        </p:par>
                        <p:par>
                          <p:cTn id="11" fill="hold" nodeType="afterGroup">
                            <p:stCondLst>
                              <p:cond delay="2500"/>
                            </p:stCondLst>
                            <p:childTnLst>
                              <p:par>
                                <p:cTn id="12" presetID="9" presetClass="entr" presetSubtype="0" fill="hold" grpId="0" nodeType="afterEffect">
                                  <p:stCondLst>
                                    <p:cond delay="0"/>
                                  </p:stCondLst>
                                  <p:childTnLst>
                                    <p:set>
                                      <p:cBhvr>
                                        <p:cTn id="13" dur="1" fill="hold">
                                          <p:stCondLst>
                                            <p:cond delay="0"/>
                                          </p:stCondLst>
                                        </p:cTn>
                                        <p:tgtEl>
                                          <p:spTgt spid="13317"/>
                                        </p:tgtEl>
                                        <p:attrNameLst>
                                          <p:attrName>style.visibility</p:attrName>
                                        </p:attrNameLst>
                                      </p:cBhvr>
                                      <p:to>
                                        <p:strVal val="visible"/>
                                      </p:to>
                                    </p:set>
                                    <p:animEffect transition="in" filter="dissolve">
                                      <p:cBhvr>
                                        <p:cTn id="14" dur="500"/>
                                        <p:tgtEl>
                                          <p:spTgt spid="13317"/>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dissolve">
                                      <p:cBhvr>
                                        <p:cTn id="17" dur="500"/>
                                        <p:tgtEl>
                                          <p:spTgt spid="13318"/>
                                        </p:tgtEl>
                                      </p:cBhvr>
                                    </p:animEffect>
                                  </p:childTnLst>
                                </p:cTn>
                              </p:par>
                            </p:childTnLst>
                          </p:cTn>
                        </p:par>
                        <p:par>
                          <p:cTn id="18" fill="hold" nodeType="afterGroup">
                            <p:stCondLst>
                              <p:cond delay="3000"/>
                            </p:stCondLst>
                            <p:childTnLst>
                              <p:par>
                                <p:cTn id="19" presetID="63" presetClass="path" presetSubtype="0" accel="50000" decel="50000" fill="hold" grpId="1" nodeType="afterEffect">
                                  <p:stCondLst>
                                    <p:cond delay="0"/>
                                  </p:stCondLst>
                                  <p:childTnLst>
                                    <p:animMotion origin="layout" path="M 3.33333E-6 3.358E-6 L 0.31666 3.358E-6 " pathEditMode="relative" rAng="0" ptsTypes="AA">
                                      <p:cBhvr>
                                        <p:cTn id="20" dur="2000" fill="hold"/>
                                        <p:tgtEl>
                                          <p:spTgt spid="13317"/>
                                        </p:tgtEl>
                                        <p:attrNameLst>
                                          <p:attrName>ppt_x</p:attrName>
                                          <p:attrName>ppt_y</p:attrName>
                                        </p:attrNameLst>
                                      </p:cBhvr>
                                      <p:rCtr x="15833" y="0"/>
                                    </p:animMotion>
                                  </p:childTnLst>
                                </p:cTn>
                              </p:par>
                              <p:par>
                                <p:cTn id="21" presetID="63" presetClass="path" presetSubtype="0" accel="50000" decel="50000" fill="hold" grpId="1" nodeType="withEffect">
                                  <p:stCondLst>
                                    <p:cond delay="0"/>
                                  </p:stCondLst>
                                  <p:childTnLst>
                                    <p:animMotion origin="layout" path="M -3.33333E-6 -4.13506E-6 L 0.31667 -4.13506E-6 " pathEditMode="relative" rAng="0" ptsTypes="AA">
                                      <p:cBhvr>
                                        <p:cTn id="22" dur="2000" fill="hold"/>
                                        <p:tgtEl>
                                          <p:spTgt spid="13318"/>
                                        </p:tgtEl>
                                        <p:attrNameLst>
                                          <p:attrName>ppt_x</p:attrName>
                                          <p:attrName>ppt_y</p:attrName>
                                        </p:attrNameLst>
                                      </p:cBhvr>
                                      <p:rCtr x="15833" y="0"/>
                                    </p:animMotion>
                                  </p:childTnLst>
                                </p:cTn>
                              </p:par>
                            </p:childTnLst>
                          </p:cTn>
                        </p:par>
                        <p:par>
                          <p:cTn id="23" fill="hold" nodeType="afterGroup">
                            <p:stCondLst>
                              <p:cond delay="5000"/>
                            </p:stCondLst>
                            <p:childTnLst>
                              <p:par>
                                <p:cTn id="24" presetID="9" presetClass="exit" presetSubtype="0" fill="hold" grpId="2" nodeType="afterEffect">
                                  <p:stCondLst>
                                    <p:cond delay="0"/>
                                  </p:stCondLst>
                                  <p:childTnLst>
                                    <p:animEffect transition="out" filter="dissolve">
                                      <p:cBhvr>
                                        <p:cTn id="25" dur="500"/>
                                        <p:tgtEl>
                                          <p:spTgt spid="13317"/>
                                        </p:tgtEl>
                                      </p:cBhvr>
                                    </p:animEffect>
                                    <p:set>
                                      <p:cBhvr>
                                        <p:cTn id="26" dur="1" fill="hold">
                                          <p:stCondLst>
                                            <p:cond delay="499"/>
                                          </p:stCondLst>
                                        </p:cTn>
                                        <p:tgtEl>
                                          <p:spTgt spid="13317"/>
                                        </p:tgtEl>
                                        <p:attrNameLst>
                                          <p:attrName>style.visibility</p:attrName>
                                        </p:attrNameLst>
                                      </p:cBhvr>
                                      <p:to>
                                        <p:strVal val="hidden"/>
                                      </p:to>
                                    </p:set>
                                  </p:childTnLst>
                                </p:cTn>
                              </p:par>
                              <p:par>
                                <p:cTn id="27" presetID="9" presetClass="exit" presetSubtype="0" fill="hold" grpId="2" nodeType="withEffect">
                                  <p:stCondLst>
                                    <p:cond delay="0"/>
                                  </p:stCondLst>
                                  <p:childTnLst>
                                    <p:animEffect transition="out" filter="dissolve">
                                      <p:cBhvr>
                                        <p:cTn id="28" dur="500"/>
                                        <p:tgtEl>
                                          <p:spTgt spid="13318"/>
                                        </p:tgtEl>
                                      </p:cBhvr>
                                    </p:animEffect>
                                    <p:set>
                                      <p:cBhvr>
                                        <p:cTn id="29" dur="1" fill="hold">
                                          <p:stCondLst>
                                            <p:cond delay="499"/>
                                          </p:stCondLst>
                                        </p:cTn>
                                        <p:tgtEl>
                                          <p:spTgt spid="13318"/>
                                        </p:tgtEl>
                                        <p:attrNameLst>
                                          <p:attrName>style.visibility</p:attrName>
                                        </p:attrNameLst>
                                      </p:cBhvr>
                                      <p:to>
                                        <p:strVal val="hidden"/>
                                      </p:to>
                                    </p:set>
                                  </p:childTnLst>
                                </p:cTn>
                              </p:par>
                            </p:childTnLst>
                          </p:cTn>
                        </p:par>
                        <p:par>
                          <p:cTn id="30" fill="hold" nodeType="afterGroup">
                            <p:stCondLst>
                              <p:cond delay="5500"/>
                            </p:stCondLst>
                            <p:childTnLst>
                              <p:par>
                                <p:cTn id="31" presetID="9" presetClass="entr" presetSubtype="0" fill="hold" grpId="0" nodeType="afterEffect">
                                  <p:stCondLst>
                                    <p:cond delay="0"/>
                                  </p:stCondLst>
                                  <p:childTnLst>
                                    <p:set>
                                      <p:cBhvr>
                                        <p:cTn id="32" dur="1" fill="hold">
                                          <p:stCondLst>
                                            <p:cond delay="0"/>
                                          </p:stCondLst>
                                        </p:cTn>
                                        <p:tgtEl>
                                          <p:spTgt spid="13322"/>
                                        </p:tgtEl>
                                        <p:attrNameLst>
                                          <p:attrName>style.visibility</p:attrName>
                                        </p:attrNameLst>
                                      </p:cBhvr>
                                      <p:to>
                                        <p:strVal val="visible"/>
                                      </p:to>
                                    </p:set>
                                    <p:animEffect transition="in" filter="dissolve">
                                      <p:cBhvr>
                                        <p:cTn id="33" dur="500"/>
                                        <p:tgtEl>
                                          <p:spTgt spid="13322"/>
                                        </p:tgtEl>
                                      </p:cBhvr>
                                    </p:animEffect>
                                  </p:childTnLst>
                                </p:cTn>
                              </p:par>
                            </p:childTnLst>
                          </p:cTn>
                        </p:par>
                        <p:par>
                          <p:cTn id="34" fill="hold" nodeType="afterGroup">
                            <p:stCondLst>
                              <p:cond delay="6000"/>
                            </p:stCondLst>
                            <p:childTnLst>
                              <p:par>
                                <p:cTn id="35" presetID="63" presetClass="path" presetSubtype="0" accel="50000" decel="50000" fill="hold" grpId="1" nodeType="afterEffect">
                                  <p:stCondLst>
                                    <p:cond delay="0"/>
                                  </p:stCondLst>
                                  <p:childTnLst>
                                    <p:animMotion origin="layout" path="M -0.00834 2.77521E-8 L 0.425 2.77521E-8 " pathEditMode="relative" rAng="0" ptsTypes="AA">
                                      <p:cBhvr>
                                        <p:cTn id="36" dur="2000" fill="hold"/>
                                        <p:tgtEl>
                                          <p:spTgt spid="13322"/>
                                        </p:tgtEl>
                                        <p:attrNameLst>
                                          <p:attrName>ppt_x</p:attrName>
                                          <p:attrName>ppt_y</p:attrName>
                                        </p:attrNameLst>
                                      </p:cBhvr>
                                      <p:rCtr x="21667" y="0"/>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3323"/>
                                        </p:tgtEl>
                                        <p:attrNameLst>
                                          <p:attrName>style.visibility</p:attrName>
                                        </p:attrNameLst>
                                      </p:cBhvr>
                                      <p:to>
                                        <p:strVal val="visible"/>
                                      </p:to>
                                    </p:set>
                                    <p:animEffect transition="in" filter="dissolve">
                                      <p:cBhvr>
                                        <p:cTn id="41" dur="500"/>
                                        <p:tgtEl>
                                          <p:spTgt spid="133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3324"/>
                                        </p:tgtEl>
                                        <p:attrNameLst>
                                          <p:attrName>style.visibility</p:attrName>
                                        </p:attrNameLst>
                                      </p:cBhvr>
                                      <p:to>
                                        <p:strVal val="visible"/>
                                      </p:to>
                                    </p:set>
                                    <p:anim calcmode="lin" valueType="num">
                                      <p:cBhvr additive="base">
                                        <p:cTn id="46" dur="500" fill="hold"/>
                                        <p:tgtEl>
                                          <p:spTgt spid="13324"/>
                                        </p:tgtEl>
                                        <p:attrNameLst>
                                          <p:attrName>ppt_x</p:attrName>
                                        </p:attrNameLst>
                                      </p:cBhvr>
                                      <p:tavLst>
                                        <p:tav tm="0">
                                          <p:val>
                                            <p:strVal val="#ppt_x"/>
                                          </p:val>
                                        </p:tav>
                                        <p:tav tm="100000">
                                          <p:val>
                                            <p:strVal val="#ppt_x"/>
                                          </p:val>
                                        </p:tav>
                                      </p:tavLst>
                                    </p:anim>
                                    <p:anim calcmode="lin" valueType="num">
                                      <p:cBhvr additive="base">
                                        <p:cTn id="47" dur="500" fill="hold"/>
                                        <p:tgtEl>
                                          <p:spTgt spid="13324"/>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3325"/>
                                        </p:tgtEl>
                                        <p:attrNameLst>
                                          <p:attrName>style.visibility</p:attrName>
                                        </p:attrNameLst>
                                      </p:cBhvr>
                                      <p:to>
                                        <p:strVal val="visible"/>
                                      </p:to>
                                    </p:set>
                                    <p:animEffect transition="in" filter="dissolve">
                                      <p:cBhvr>
                                        <p:cTn id="52" dur="500"/>
                                        <p:tgtEl>
                                          <p:spTgt spid="13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6" grpId="1" animBg="1"/>
      <p:bldP spid="13317" grpId="0" animBg="1"/>
      <p:bldP spid="13317" grpId="1" animBg="1"/>
      <p:bldP spid="13317" grpId="2" animBg="1"/>
      <p:bldP spid="13318" grpId="0" animBg="1"/>
      <p:bldP spid="13318" grpId="1" animBg="1"/>
      <p:bldP spid="13318" grpId="2" animBg="1"/>
      <p:bldP spid="13322" grpId="0" animBg="1"/>
      <p:bldP spid="13322" grpId="1" animBg="1"/>
      <p:bldP spid="13323" grpId="0"/>
      <p:bldP spid="133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376238" y="838200"/>
            <a:ext cx="54911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t>From conservation of energy</a:t>
            </a:r>
            <a:endParaRPr lang="en-GB" altLang="en-US" sz="2400">
              <a:sym typeface="Symbol" pitchFamily="18" charset="2"/>
            </a:endParaRPr>
          </a:p>
        </p:txBody>
      </p:sp>
      <p:graphicFrame>
        <p:nvGraphicFramePr>
          <p:cNvPr id="24579" name="Object 7"/>
          <p:cNvGraphicFramePr>
            <a:graphicFrameLocks noChangeAspect="1"/>
          </p:cNvGraphicFramePr>
          <p:nvPr/>
        </p:nvGraphicFramePr>
        <p:xfrm>
          <a:off x="4618038" y="1050925"/>
          <a:ext cx="2058987" cy="603250"/>
        </p:xfrm>
        <a:graphic>
          <a:graphicData uri="http://schemas.openxmlformats.org/presentationml/2006/ole">
            <mc:AlternateContent xmlns:mc="http://schemas.openxmlformats.org/markup-compatibility/2006">
              <mc:Choice xmlns:v="urn:schemas-microsoft-com:vml" Requires="v">
                <p:oleObj spid="_x0000_s13542" name="Equation" r:id="rId3" imgW="825500" imgH="241300" progId="Equation.3">
                  <p:embed/>
                </p:oleObj>
              </mc:Choice>
              <mc:Fallback>
                <p:oleObj name="Equation" r:id="rId3" imgW="8255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8038" y="1050925"/>
                        <a:ext cx="2058987"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0" name="Title 1"/>
          <p:cNvSpPr>
            <a:spLocks noGrp="1"/>
          </p:cNvSpPr>
          <p:nvPr>
            <p:ph type="title"/>
          </p:nvPr>
        </p:nvSpPr>
        <p:spPr>
          <a:xfrm>
            <a:off x="457200" y="-76200"/>
            <a:ext cx="8382000" cy="914400"/>
          </a:xfrm>
        </p:spPr>
        <p:txBody>
          <a:bodyPr/>
          <a:lstStyle/>
          <a:p>
            <a:r>
              <a:rPr lang="en-US" altLang="en-US" sz="2800" b="1" smtClean="0"/>
              <a:t>Pair production cannot occur in empty space</a:t>
            </a:r>
          </a:p>
        </p:txBody>
      </p:sp>
      <p:sp>
        <p:nvSpPr>
          <p:cNvPr id="21" name="Text Box 5"/>
          <p:cNvSpPr txBox="1">
            <a:spLocks noChangeArrowheads="1"/>
          </p:cNvSpPr>
          <p:nvPr/>
        </p:nvSpPr>
        <p:spPr bwMode="auto">
          <a:xfrm>
            <a:off x="457200" y="4953000"/>
            <a:ext cx="8153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t>In the direction of motion of the photon, the momentum is conserved if</a:t>
            </a:r>
            <a:endParaRPr lang="en-GB" altLang="en-US" sz="2400">
              <a:sym typeface="Symbol" pitchFamily="18" charset="2"/>
            </a:endParaRPr>
          </a:p>
        </p:txBody>
      </p:sp>
      <p:graphicFrame>
        <p:nvGraphicFramePr>
          <p:cNvPr id="37899" name="Object 11"/>
          <p:cNvGraphicFramePr>
            <a:graphicFrameLocks noChangeAspect="1"/>
          </p:cNvGraphicFramePr>
          <p:nvPr/>
        </p:nvGraphicFramePr>
        <p:xfrm>
          <a:off x="3092450" y="5618163"/>
          <a:ext cx="2165350" cy="935037"/>
        </p:xfrm>
        <a:graphic>
          <a:graphicData uri="http://schemas.openxmlformats.org/presentationml/2006/ole">
            <mc:AlternateContent xmlns:mc="http://schemas.openxmlformats.org/markup-compatibility/2006">
              <mc:Choice xmlns:v="urn:schemas-microsoft-com:vml" Requires="v">
                <p:oleObj spid="_x0000_s13543" name="Equation" r:id="rId5" imgW="914400" imgH="393700" progId="Equation.3">
                  <p:embed/>
                </p:oleObj>
              </mc:Choice>
              <mc:Fallback>
                <p:oleObj name="Equation" r:id="rId5" imgW="9144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2450" y="5618163"/>
                        <a:ext cx="216535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0" name="Object 12"/>
          <p:cNvGraphicFramePr>
            <a:graphicFrameLocks noChangeAspect="1"/>
          </p:cNvGraphicFramePr>
          <p:nvPr/>
        </p:nvGraphicFramePr>
        <p:xfrm>
          <a:off x="5338763" y="3505200"/>
          <a:ext cx="300037" cy="422275"/>
        </p:xfrm>
        <a:graphic>
          <a:graphicData uri="http://schemas.openxmlformats.org/presentationml/2006/ole">
            <mc:AlternateContent xmlns:mc="http://schemas.openxmlformats.org/markup-compatibility/2006">
              <mc:Choice xmlns:v="urn:schemas-microsoft-com:vml" Requires="v">
                <p:oleObj spid="_x0000_s13544" name="Equation" r:id="rId7" imgW="126725" imgH="177415" progId="Equation.3">
                  <p:embed/>
                </p:oleObj>
              </mc:Choice>
              <mc:Fallback>
                <p:oleObj name="Equation" r:id="rId7" imgW="126725" imgH="17741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8763" y="3505200"/>
                        <a:ext cx="3000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6" name="Straight Arrow Connector 35"/>
          <p:cNvCxnSpPr/>
          <p:nvPr/>
        </p:nvCxnSpPr>
        <p:spPr>
          <a:xfrm>
            <a:off x="1447800" y="3886200"/>
            <a:ext cx="3200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648200" y="3886200"/>
            <a:ext cx="2362200" cy="0"/>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648200" y="2971800"/>
            <a:ext cx="17526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648200" y="3886200"/>
            <a:ext cx="16764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 name="Object 12"/>
          <p:cNvGraphicFramePr>
            <a:graphicFrameLocks noChangeAspect="1"/>
          </p:cNvGraphicFramePr>
          <p:nvPr/>
        </p:nvGraphicFramePr>
        <p:xfrm>
          <a:off x="5334000" y="3921125"/>
          <a:ext cx="300038" cy="422275"/>
        </p:xfrm>
        <a:graphic>
          <a:graphicData uri="http://schemas.openxmlformats.org/presentationml/2006/ole">
            <mc:AlternateContent xmlns:mc="http://schemas.openxmlformats.org/markup-compatibility/2006">
              <mc:Choice xmlns:v="urn:schemas-microsoft-com:vml" Requires="v">
                <p:oleObj spid="_x0000_s13545" name="Equation" r:id="rId9" imgW="126725" imgH="177415" progId="Equation.3">
                  <p:embed/>
                </p:oleObj>
              </mc:Choice>
              <mc:Fallback>
                <p:oleObj name="Equation" r:id="rId9" imgW="126725" imgH="17741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3921125"/>
                        <a:ext cx="30003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2"/>
          <p:cNvGraphicFramePr>
            <a:graphicFrameLocks noChangeAspect="1"/>
          </p:cNvGraphicFramePr>
          <p:nvPr/>
        </p:nvGraphicFramePr>
        <p:xfrm>
          <a:off x="2701925" y="3962400"/>
          <a:ext cx="839788" cy="512763"/>
        </p:xfrm>
        <a:graphic>
          <a:graphicData uri="http://schemas.openxmlformats.org/presentationml/2006/ole">
            <mc:AlternateContent xmlns:mc="http://schemas.openxmlformats.org/markup-compatibility/2006">
              <mc:Choice xmlns:v="urn:schemas-microsoft-com:vml" Requires="v">
                <p:oleObj spid="_x0000_s13546" name="Equation" r:id="rId10" imgW="355292" imgH="215713" progId="Equation.3">
                  <p:embed/>
                </p:oleObj>
              </mc:Choice>
              <mc:Fallback>
                <p:oleObj name="Equation" r:id="rId10" imgW="355292" imgH="215713"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1925" y="3962400"/>
                        <a:ext cx="839788"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2"/>
          <p:cNvGraphicFramePr>
            <a:graphicFrameLocks noChangeAspect="1"/>
          </p:cNvGraphicFramePr>
          <p:nvPr/>
        </p:nvGraphicFramePr>
        <p:xfrm>
          <a:off x="6046788" y="3429000"/>
          <a:ext cx="1039812" cy="452438"/>
        </p:xfrm>
        <a:graphic>
          <a:graphicData uri="http://schemas.openxmlformats.org/presentationml/2006/ole">
            <mc:AlternateContent xmlns:mc="http://schemas.openxmlformats.org/markup-compatibility/2006">
              <mc:Choice xmlns:v="urn:schemas-microsoft-com:vml" Requires="v">
                <p:oleObj spid="_x0000_s13547" name="Equation" r:id="rId12" imgW="469696" imgH="203112" progId="Equation.3">
                  <p:embed/>
                </p:oleObj>
              </mc:Choice>
              <mc:Fallback>
                <p:oleObj name="Equation" r:id="rId12" imgW="469696" imgH="20311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46788" y="3429000"/>
                        <a:ext cx="1039812"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2"/>
          <p:cNvGraphicFramePr>
            <a:graphicFrameLocks noChangeAspect="1"/>
          </p:cNvGraphicFramePr>
          <p:nvPr/>
        </p:nvGraphicFramePr>
        <p:xfrm>
          <a:off x="6076950" y="3890963"/>
          <a:ext cx="1039813" cy="452437"/>
        </p:xfrm>
        <a:graphic>
          <a:graphicData uri="http://schemas.openxmlformats.org/presentationml/2006/ole">
            <mc:AlternateContent xmlns:mc="http://schemas.openxmlformats.org/markup-compatibility/2006">
              <mc:Choice xmlns:v="urn:schemas-microsoft-com:vml" Requires="v">
                <p:oleObj spid="_x0000_s13548" name="Equation" r:id="rId14" imgW="469696" imgH="203112" progId="Equation.3">
                  <p:embed/>
                </p:oleObj>
              </mc:Choice>
              <mc:Fallback>
                <p:oleObj name="Equation" r:id="rId14" imgW="469696" imgH="20311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76950" y="3890963"/>
                        <a:ext cx="1039813"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505345391"/>
              </p:ext>
            </p:extLst>
          </p:nvPr>
        </p:nvGraphicFramePr>
        <p:xfrm>
          <a:off x="5354637" y="2971800"/>
          <a:ext cx="360363" cy="392113"/>
        </p:xfrm>
        <a:graphic>
          <a:graphicData uri="http://schemas.openxmlformats.org/presentationml/2006/ole">
            <mc:AlternateContent xmlns:mc="http://schemas.openxmlformats.org/markup-compatibility/2006">
              <mc:Choice xmlns:v="urn:schemas-microsoft-com:vml" Requires="v">
                <p:oleObj spid="_x0000_s13549" name="Equation" r:id="rId15" imgW="152268" imgH="164957" progId="Equation.3">
                  <p:embed/>
                </p:oleObj>
              </mc:Choice>
              <mc:Fallback>
                <p:oleObj name="Equation" r:id="rId15" imgW="152268" imgH="16495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54637" y="2971800"/>
                        <a:ext cx="36036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2"/>
          <p:cNvGraphicFramePr>
            <a:graphicFrameLocks noChangeAspect="1"/>
          </p:cNvGraphicFramePr>
          <p:nvPr/>
        </p:nvGraphicFramePr>
        <p:xfrm>
          <a:off x="5105400" y="4408488"/>
          <a:ext cx="360363" cy="392112"/>
        </p:xfrm>
        <a:graphic>
          <a:graphicData uri="http://schemas.openxmlformats.org/presentationml/2006/ole">
            <mc:AlternateContent xmlns:mc="http://schemas.openxmlformats.org/markup-compatibility/2006">
              <mc:Choice xmlns:v="urn:schemas-microsoft-com:vml" Requires="v">
                <p:oleObj spid="_x0000_s13550" name="Equation" r:id="rId17" imgW="152268" imgH="164957" progId="Equation.3">
                  <p:embed/>
                </p:oleObj>
              </mc:Choice>
              <mc:Fallback>
                <p:oleObj name="Equation" r:id="rId17" imgW="152268" imgH="16495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05400" y="4408488"/>
                        <a:ext cx="36036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p:cNvGraphicFramePr>
            <a:graphicFrameLocks noChangeAspect="1"/>
          </p:cNvGraphicFramePr>
          <p:nvPr/>
        </p:nvGraphicFramePr>
        <p:xfrm>
          <a:off x="6589713" y="2590800"/>
          <a:ext cx="420687" cy="482600"/>
        </p:xfrm>
        <a:graphic>
          <a:graphicData uri="http://schemas.openxmlformats.org/presentationml/2006/ole">
            <mc:AlternateContent xmlns:mc="http://schemas.openxmlformats.org/markup-compatibility/2006">
              <mc:Choice xmlns:v="urn:schemas-microsoft-com:vml" Requires="v">
                <p:oleObj spid="_x0000_s13551" name="Equation" r:id="rId18" imgW="177569" imgH="202936" progId="Equation.3">
                  <p:embed/>
                </p:oleObj>
              </mc:Choice>
              <mc:Fallback>
                <p:oleObj name="Equation" r:id="rId18" imgW="177569" imgH="202936"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89713" y="2590800"/>
                        <a:ext cx="4206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
          <p:cNvGraphicFramePr>
            <a:graphicFrameLocks noChangeAspect="1"/>
          </p:cNvGraphicFramePr>
          <p:nvPr/>
        </p:nvGraphicFramePr>
        <p:xfrm>
          <a:off x="6553200" y="4470400"/>
          <a:ext cx="420688" cy="482600"/>
        </p:xfrm>
        <a:graphic>
          <a:graphicData uri="http://schemas.openxmlformats.org/presentationml/2006/ole">
            <mc:AlternateContent xmlns:mc="http://schemas.openxmlformats.org/markup-compatibility/2006">
              <mc:Choice xmlns:v="urn:schemas-microsoft-com:vml" Requires="v">
                <p:oleObj spid="_x0000_s13552" name="Equation" r:id="rId20" imgW="177569" imgH="202936" progId="Equation.3">
                  <p:embed/>
                </p:oleObj>
              </mc:Choice>
              <mc:Fallback>
                <p:oleObj name="Equation" r:id="rId20" imgW="177569" imgH="202936"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53200" y="4470400"/>
                        <a:ext cx="42068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6" name="Text Box 5"/>
          <p:cNvSpPr txBox="1">
            <a:spLocks noChangeArrowheads="1"/>
          </p:cNvSpPr>
          <p:nvPr/>
        </p:nvSpPr>
        <p:spPr bwMode="auto">
          <a:xfrm>
            <a:off x="381000" y="1905000"/>
            <a:ext cx="54911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t>here m</a:t>
            </a:r>
            <a:r>
              <a:rPr lang="en-GB" altLang="en-US" sz="2400" baseline="-25000"/>
              <a:t>o</a:t>
            </a:r>
            <a:r>
              <a:rPr lang="en-GB" altLang="en-US" sz="2400"/>
              <a:t> is the rest mass and</a:t>
            </a:r>
            <a:endParaRPr lang="en-GB" altLang="en-US" sz="2400">
              <a:sym typeface="Symbol" pitchFamily="18" charset="2"/>
            </a:endParaRPr>
          </a:p>
        </p:txBody>
      </p:sp>
      <p:graphicFrame>
        <p:nvGraphicFramePr>
          <p:cNvPr id="24597" name="Object 7"/>
          <p:cNvGraphicFramePr>
            <a:graphicFrameLocks noChangeAspect="1"/>
          </p:cNvGraphicFramePr>
          <p:nvPr/>
        </p:nvGraphicFramePr>
        <p:xfrm>
          <a:off x="4491038" y="1739900"/>
          <a:ext cx="2595562" cy="698500"/>
        </p:xfrm>
        <a:graphic>
          <a:graphicData uri="http://schemas.openxmlformats.org/presentationml/2006/ole">
            <mc:AlternateContent xmlns:mc="http://schemas.openxmlformats.org/markup-compatibility/2006">
              <mc:Choice xmlns:v="urn:schemas-microsoft-com:vml" Requires="v">
                <p:oleObj spid="_x0000_s13553" name="Equation" r:id="rId22" imgW="1040948" imgH="279279" progId="Equation.3">
                  <p:embed/>
                </p:oleObj>
              </mc:Choice>
              <mc:Fallback>
                <p:oleObj name="Equation" r:id="rId22" imgW="1040948" imgH="279279"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91038" y="1739900"/>
                        <a:ext cx="2595562"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31943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par>
                                <p:cTn id="16" presetID="3" presetClass="entr" presetSubtype="1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linds(horizontal)">
                                      <p:cBhvr>
                                        <p:cTn id="18" dur="500"/>
                                        <p:tgtEl>
                                          <p:spTgt spid="42"/>
                                        </p:tgtEl>
                                      </p:cBhvr>
                                    </p:animEffect>
                                  </p:childTnLst>
                                </p:cTn>
                              </p:par>
                              <p:par>
                                <p:cTn id="19" presetID="3"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par>
                                <p:cTn id="28" presetID="3"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par>
                                <p:cTn id="31" presetID="3" presetClass="entr" presetSubtype="1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par>
                                <p:cTn id="34" presetID="3" presetClass="entr" presetSubtype="10" fill="hold" nodeType="withEffect">
                                  <p:stCondLst>
                                    <p:cond delay="0"/>
                                  </p:stCondLst>
                                  <p:childTnLst>
                                    <p:set>
                                      <p:cBhvr>
                                        <p:cTn id="35" dur="1" fill="hold">
                                          <p:stCondLst>
                                            <p:cond delay="0"/>
                                          </p:stCondLst>
                                        </p:cTn>
                                        <p:tgtEl>
                                          <p:spTgt spid="37900"/>
                                        </p:tgtEl>
                                        <p:attrNameLst>
                                          <p:attrName>style.visibility</p:attrName>
                                        </p:attrNameLst>
                                      </p:cBhvr>
                                      <p:to>
                                        <p:strVal val="visible"/>
                                      </p:to>
                                    </p:set>
                                    <p:animEffect transition="in" filter="blinds(horizontal)">
                                      <p:cBhvr>
                                        <p:cTn id="36" dur="500"/>
                                        <p:tgtEl>
                                          <p:spTgt spid="37900"/>
                                        </p:tgtEl>
                                      </p:cBhvr>
                                    </p:animEffect>
                                  </p:childTnLst>
                                </p:cTn>
                              </p:par>
                              <p:par>
                                <p:cTn id="37" presetID="3" presetClass="entr" presetSubtype="1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linds(horizontal)">
                                      <p:cBhvr>
                                        <p:cTn id="44" dur="500"/>
                                        <p:tgtEl>
                                          <p:spTgt spid="4"/>
                                        </p:tgtEl>
                                      </p:cBhvr>
                                    </p:animEffect>
                                  </p:childTnLst>
                                </p:cTn>
                              </p:par>
                              <p:par>
                                <p:cTn id="45" presetID="3" presetClass="entr" presetSubtype="1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7899"/>
                                        </p:tgtEl>
                                        <p:attrNameLst>
                                          <p:attrName>style.visibility</p:attrName>
                                        </p:attrNameLst>
                                      </p:cBhvr>
                                      <p:to>
                                        <p:strVal val="visible"/>
                                      </p:to>
                                    </p:set>
                                    <p:animEffect transition="in" filter="blinds(horizontal)">
                                      <p:cBhvr>
                                        <p:cTn id="57" dur="500"/>
                                        <p:tgtEl>
                                          <p:spTgt spid="3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6"/>
          <p:cNvGraphicFramePr>
            <a:graphicFrameLocks noChangeAspect="1"/>
          </p:cNvGraphicFramePr>
          <p:nvPr/>
        </p:nvGraphicFramePr>
        <p:xfrm>
          <a:off x="3476625" y="1449388"/>
          <a:ext cx="1446213" cy="541337"/>
        </p:xfrm>
        <a:graphic>
          <a:graphicData uri="http://schemas.openxmlformats.org/presentationml/2006/ole">
            <mc:AlternateContent xmlns:mc="http://schemas.openxmlformats.org/markup-compatibility/2006">
              <mc:Choice xmlns:v="urn:schemas-microsoft-com:vml" Requires="v">
                <p:oleObj spid="_x0000_s14471" name="Equation" r:id="rId3" imgW="609600" imgH="228600" progId="Equation.3">
                  <p:embed/>
                </p:oleObj>
              </mc:Choice>
              <mc:Fallback>
                <p:oleObj name="Equation" r:id="rId3" imgW="609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25" y="1449388"/>
                        <a:ext cx="1446213"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5"/>
          <p:cNvSpPr txBox="1">
            <a:spLocks noChangeArrowheads="1"/>
          </p:cNvSpPr>
          <p:nvPr/>
        </p:nvSpPr>
        <p:spPr bwMode="auto">
          <a:xfrm>
            <a:off x="457200" y="9144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t>Momentum of electron and positron is</a:t>
            </a:r>
            <a:endParaRPr lang="en-GB" altLang="en-US" sz="2400">
              <a:sym typeface="Symbol" pitchFamily="18" charset="2"/>
            </a:endParaRPr>
          </a:p>
        </p:txBody>
      </p:sp>
      <p:sp>
        <p:nvSpPr>
          <p:cNvPr id="25604" name="Text Box 5"/>
          <p:cNvSpPr txBox="1">
            <a:spLocks noChangeArrowheads="1"/>
          </p:cNvSpPr>
          <p:nvPr/>
        </p:nvSpPr>
        <p:spPr bwMode="auto">
          <a:xfrm>
            <a:off x="6929438" y="381000"/>
            <a:ext cx="1300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t>(i) </a:t>
            </a:r>
            <a:endParaRPr lang="en-GB" altLang="en-US" sz="2400">
              <a:sym typeface="Symbol" pitchFamily="18" charset="2"/>
            </a:endParaRPr>
          </a:p>
        </p:txBody>
      </p:sp>
      <p:graphicFrame>
        <p:nvGraphicFramePr>
          <p:cNvPr id="37899" name="Object 11"/>
          <p:cNvGraphicFramePr>
            <a:graphicFrameLocks noChangeAspect="1"/>
          </p:cNvGraphicFramePr>
          <p:nvPr/>
        </p:nvGraphicFramePr>
        <p:xfrm>
          <a:off x="4573588" y="4572000"/>
          <a:ext cx="1293812" cy="422275"/>
        </p:xfrm>
        <a:graphic>
          <a:graphicData uri="http://schemas.openxmlformats.org/presentationml/2006/ole">
            <mc:AlternateContent xmlns:mc="http://schemas.openxmlformats.org/markup-compatibility/2006">
              <mc:Choice xmlns:v="urn:schemas-microsoft-com:vml" Requires="v">
                <p:oleObj spid="_x0000_s14472" name="Equation" r:id="rId5" imgW="545626" imgH="177646" progId="Equation.3">
                  <p:embed/>
                </p:oleObj>
              </mc:Choice>
              <mc:Fallback>
                <p:oleObj name="Equation" r:id="rId5" imgW="545626"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3588" y="4572000"/>
                        <a:ext cx="129381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0" name="Object 12"/>
          <p:cNvGraphicFramePr>
            <a:graphicFrameLocks noChangeAspect="1"/>
          </p:cNvGraphicFramePr>
          <p:nvPr/>
        </p:nvGraphicFramePr>
        <p:xfrm>
          <a:off x="1828800" y="4419600"/>
          <a:ext cx="1023938" cy="723900"/>
        </p:xfrm>
        <a:graphic>
          <a:graphicData uri="http://schemas.openxmlformats.org/presentationml/2006/ole">
            <mc:AlternateContent xmlns:mc="http://schemas.openxmlformats.org/markup-compatibility/2006">
              <mc:Choice xmlns:v="urn:schemas-microsoft-com:vml" Requires="v">
                <p:oleObj spid="_x0000_s14473" name="Equation" r:id="rId7" imgW="431613" imgH="304668" progId="Equation.3">
                  <p:embed/>
                </p:oleObj>
              </mc:Choice>
              <mc:Fallback>
                <p:oleObj name="Equation" r:id="rId7" imgW="431613" imgH="30466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4419600"/>
                        <a:ext cx="1023938"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5"/>
          <p:cNvSpPr txBox="1">
            <a:spLocks noChangeArrowheads="1"/>
          </p:cNvSpPr>
          <p:nvPr/>
        </p:nvSpPr>
        <p:spPr bwMode="auto">
          <a:xfrm>
            <a:off x="685800" y="4495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t>But</a:t>
            </a:r>
            <a:endParaRPr lang="en-GB" altLang="en-US" sz="2400">
              <a:sym typeface="Symbol" pitchFamily="18" charset="2"/>
            </a:endParaRPr>
          </a:p>
        </p:txBody>
      </p:sp>
      <p:graphicFrame>
        <p:nvGraphicFramePr>
          <p:cNvPr id="25608" name="Object 11"/>
          <p:cNvGraphicFramePr>
            <a:graphicFrameLocks noChangeAspect="1"/>
          </p:cNvGraphicFramePr>
          <p:nvPr/>
        </p:nvGraphicFramePr>
        <p:xfrm>
          <a:off x="3352800" y="381000"/>
          <a:ext cx="2195513" cy="482600"/>
        </p:xfrm>
        <a:graphic>
          <a:graphicData uri="http://schemas.openxmlformats.org/presentationml/2006/ole">
            <mc:AlternateContent xmlns:mc="http://schemas.openxmlformats.org/markup-compatibility/2006">
              <mc:Choice xmlns:v="urn:schemas-microsoft-com:vml" Requires="v">
                <p:oleObj spid="_x0000_s14474" name="Equation" r:id="rId9" imgW="926698" imgH="203112" progId="Equation.3">
                  <p:embed/>
                </p:oleObj>
              </mc:Choice>
              <mc:Fallback>
                <p:oleObj name="Equation" r:id="rId9" imgW="926698"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381000"/>
                        <a:ext cx="219551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5"/>
          <p:cNvSpPr txBox="1">
            <a:spLocks noChangeArrowheads="1"/>
          </p:cNvSpPr>
          <p:nvPr/>
        </p:nvSpPr>
        <p:spPr bwMode="auto">
          <a:xfrm>
            <a:off x="381000" y="20574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t>Equation (i) now becomes</a:t>
            </a:r>
            <a:endParaRPr lang="en-GB" altLang="en-US" sz="2400">
              <a:sym typeface="Symbol" pitchFamily="18" charset="2"/>
            </a:endParaRPr>
          </a:p>
        </p:txBody>
      </p:sp>
      <p:graphicFrame>
        <p:nvGraphicFramePr>
          <p:cNvPr id="4" name="Object 11"/>
          <p:cNvGraphicFramePr>
            <a:graphicFrameLocks noChangeAspect="1"/>
          </p:cNvGraphicFramePr>
          <p:nvPr/>
        </p:nvGraphicFramePr>
        <p:xfrm>
          <a:off x="2911475" y="2636838"/>
          <a:ext cx="2767013" cy="542925"/>
        </p:xfrm>
        <a:graphic>
          <a:graphicData uri="http://schemas.openxmlformats.org/presentationml/2006/ole">
            <mc:AlternateContent xmlns:mc="http://schemas.openxmlformats.org/markup-compatibility/2006">
              <mc:Choice xmlns:v="urn:schemas-microsoft-com:vml" Requires="v">
                <p:oleObj spid="_x0000_s14475" name="Equation" r:id="rId11" imgW="1168400" imgH="228600" progId="Equation.3">
                  <p:embed/>
                </p:oleObj>
              </mc:Choice>
              <mc:Fallback>
                <p:oleObj name="Equation" r:id="rId11" imgW="11684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1475" y="2636838"/>
                        <a:ext cx="2767013"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1"/>
          <p:cNvGraphicFramePr>
            <a:graphicFrameLocks noChangeAspect="1"/>
          </p:cNvGraphicFramePr>
          <p:nvPr/>
        </p:nvGraphicFramePr>
        <p:xfrm>
          <a:off x="2606675" y="3276600"/>
          <a:ext cx="3308350" cy="1025525"/>
        </p:xfrm>
        <a:graphic>
          <a:graphicData uri="http://schemas.openxmlformats.org/presentationml/2006/ole">
            <mc:AlternateContent xmlns:mc="http://schemas.openxmlformats.org/markup-compatibility/2006">
              <mc:Choice xmlns:v="urn:schemas-microsoft-com:vml" Requires="v">
                <p:oleObj spid="_x0000_s14476" name="Equation" r:id="rId13" imgW="1397000" imgH="431800" progId="Equation.3">
                  <p:embed/>
                </p:oleObj>
              </mc:Choice>
              <mc:Fallback>
                <p:oleObj name="Equation" r:id="rId13" imgW="1397000" imgH="431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6675" y="3276600"/>
                        <a:ext cx="330835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5"/>
          <p:cNvSpPr txBox="1">
            <a:spLocks noChangeArrowheads="1"/>
          </p:cNvSpPr>
          <p:nvPr/>
        </p:nvSpPr>
        <p:spPr bwMode="auto">
          <a:xfrm>
            <a:off x="3429000" y="4572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t>and</a:t>
            </a:r>
            <a:endParaRPr lang="en-GB" altLang="en-US" sz="2400">
              <a:sym typeface="Symbol" pitchFamily="18" charset="2"/>
            </a:endParaRPr>
          </a:p>
        </p:txBody>
      </p:sp>
      <p:graphicFrame>
        <p:nvGraphicFramePr>
          <p:cNvPr id="6" name="Object 11"/>
          <p:cNvGraphicFramePr>
            <a:graphicFrameLocks noChangeAspect="1"/>
          </p:cNvGraphicFramePr>
          <p:nvPr/>
        </p:nvGraphicFramePr>
        <p:xfrm>
          <a:off x="3308350" y="5167313"/>
          <a:ext cx="1954213" cy="573087"/>
        </p:xfrm>
        <a:graphic>
          <a:graphicData uri="http://schemas.openxmlformats.org/presentationml/2006/ole">
            <mc:AlternateContent xmlns:mc="http://schemas.openxmlformats.org/markup-compatibility/2006">
              <mc:Choice xmlns:v="urn:schemas-microsoft-com:vml" Requires="v">
                <p:oleObj spid="_x0000_s14477" name="Equation" r:id="rId15" imgW="825500" imgH="241300" progId="Equation.3">
                  <p:embed/>
                </p:oleObj>
              </mc:Choice>
              <mc:Fallback>
                <p:oleObj name="Equation" r:id="rId15" imgW="825500" imgH="2413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08350" y="5167313"/>
                        <a:ext cx="195421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98990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nodeType="withEffect">
                                  <p:stCondLst>
                                    <p:cond delay="0"/>
                                  </p:stCondLst>
                                  <p:childTnLst>
                                    <p:set>
                                      <p:cBhvr>
                                        <p:cTn id="9" dur="1" fill="hold">
                                          <p:stCondLst>
                                            <p:cond delay="0"/>
                                          </p:stCondLst>
                                        </p:cTn>
                                        <p:tgtEl>
                                          <p:spTgt spid="13314"/>
                                        </p:tgtEl>
                                        <p:attrNameLst>
                                          <p:attrName>style.visibility</p:attrName>
                                        </p:attrNameLst>
                                      </p:cBhvr>
                                      <p:to>
                                        <p:strVal val="visible"/>
                                      </p:to>
                                    </p:set>
                                    <p:animEffect transition="in" filter="blinds(horizontal)">
                                      <p:cBhvr>
                                        <p:cTn id="10" dur="500"/>
                                        <p:tgtEl>
                                          <p:spTgt spid="133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37900"/>
                                        </p:tgtEl>
                                        <p:attrNameLst>
                                          <p:attrName>style.visibility</p:attrName>
                                        </p:attrNameLst>
                                      </p:cBhvr>
                                      <p:to>
                                        <p:strVal val="visible"/>
                                      </p:to>
                                    </p:set>
                                    <p:animEffect transition="in" filter="blinds(horizontal)">
                                      <p:cBhvr>
                                        <p:cTn id="31" dur="500"/>
                                        <p:tgtEl>
                                          <p:spTgt spid="3790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par>
                                <p:cTn id="37" presetID="3" presetClass="entr" presetSubtype="10" fill="hold" nodeType="withEffect">
                                  <p:stCondLst>
                                    <p:cond delay="0"/>
                                  </p:stCondLst>
                                  <p:childTnLst>
                                    <p:set>
                                      <p:cBhvr>
                                        <p:cTn id="38" dur="1" fill="hold">
                                          <p:stCondLst>
                                            <p:cond delay="0"/>
                                          </p:stCondLst>
                                        </p:cTn>
                                        <p:tgtEl>
                                          <p:spTgt spid="37899"/>
                                        </p:tgtEl>
                                        <p:attrNameLst>
                                          <p:attrName>style.visibility</p:attrName>
                                        </p:attrNameLst>
                                      </p:cBhvr>
                                      <p:to>
                                        <p:strVal val="visible"/>
                                      </p:to>
                                    </p:set>
                                    <p:animEffect transition="in" filter="blinds(horizontal)">
                                      <p:cBhvr>
                                        <p:cTn id="39" dur="500"/>
                                        <p:tgtEl>
                                          <p:spTgt spid="3789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txBox="1">
            <a:spLocks/>
          </p:cNvSpPr>
          <p:nvPr/>
        </p:nvSpPr>
        <p:spPr bwMode="auto">
          <a:xfrm>
            <a:off x="76200" y="533400"/>
            <a:ext cx="8686800" cy="533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a:t>
            </a:r>
            <a:r>
              <a:rPr lang="en-US" sz="2400" kern="0" dirty="0" smtClean="0">
                <a:latin typeface="+mn-lt"/>
                <a:cs typeface="+mn-cs"/>
              </a:rPr>
              <a:t> But </a:t>
            </a:r>
            <a:r>
              <a:rPr lang="en-US" sz="2400" kern="0" dirty="0">
                <a:latin typeface="+mn-lt"/>
                <a:cs typeface="+mn-cs"/>
              </a:rPr>
              <a:t>conservation of energy requires that</a:t>
            </a:r>
          </a:p>
        </p:txBody>
      </p:sp>
      <p:graphicFrame>
        <p:nvGraphicFramePr>
          <p:cNvPr id="37899" name="Object 11"/>
          <p:cNvGraphicFramePr>
            <a:graphicFrameLocks noChangeAspect="1"/>
          </p:cNvGraphicFramePr>
          <p:nvPr/>
        </p:nvGraphicFramePr>
        <p:xfrm>
          <a:off x="3308350" y="1204913"/>
          <a:ext cx="1954213" cy="573087"/>
        </p:xfrm>
        <a:graphic>
          <a:graphicData uri="http://schemas.openxmlformats.org/presentationml/2006/ole">
            <mc:AlternateContent xmlns:mc="http://schemas.openxmlformats.org/markup-compatibility/2006">
              <mc:Choice xmlns:v="urn:schemas-microsoft-com:vml" Requires="v">
                <p:oleObj spid="_x0000_s15381" name="Equation" r:id="rId3" imgW="825500" imgH="241300" progId="Equation.3">
                  <p:embed/>
                </p:oleObj>
              </mc:Choice>
              <mc:Fallback>
                <p:oleObj name="Equation" r:id="rId3" imgW="8255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8350" y="1204913"/>
                        <a:ext cx="195421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Content Placeholder 2"/>
          <p:cNvSpPr txBox="1">
            <a:spLocks/>
          </p:cNvSpPr>
          <p:nvPr/>
        </p:nvSpPr>
        <p:spPr bwMode="auto">
          <a:xfrm>
            <a:off x="0" y="1905000"/>
            <a:ext cx="8686800" cy="18288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a:t>
            </a:r>
            <a:r>
              <a:rPr lang="en-US" sz="2400" kern="0" dirty="0" smtClean="0">
                <a:latin typeface="+mn-lt"/>
                <a:cs typeface="+mn-cs"/>
              </a:rPr>
              <a:t>  Hence </a:t>
            </a:r>
            <a:r>
              <a:rPr lang="en-US" sz="2400" kern="0" dirty="0">
                <a:latin typeface="+mn-lt"/>
                <a:cs typeface="+mn-cs"/>
              </a:rPr>
              <a:t>it is impossible for pair production to conserve both the energy and momentum unless some other object is involved in the process to carry away part of the initial photon momentum. Therefore pair production cannot occur in empty space.</a:t>
            </a:r>
          </a:p>
        </p:txBody>
      </p:sp>
    </p:spTree>
    <p:extLst>
      <p:ext uri="{BB962C8B-B14F-4D97-AF65-F5344CB8AC3E}">
        <p14:creationId xmlns:p14="http://schemas.microsoft.com/office/powerpoint/2010/main" val="3555247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9"/>
                                        </p:tgtEl>
                                        <p:attrNameLst>
                                          <p:attrName>style.visibility</p:attrName>
                                        </p:attrNameLst>
                                      </p:cBhvr>
                                      <p:to>
                                        <p:strVal val="visible"/>
                                      </p:to>
                                    </p:set>
                                    <p:animEffect transition="in" filter="blinds(horizontal)">
                                      <p:cBhvr>
                                        <p:cTn id="7" dur="500"/>
                                        <p:tgtEl>
                                          <p:spTgt spid="37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ext Box 5"/>
          <p:cNvSpPr txBox="1">
            <a:spLocks noChangeArrowheads="1"/>
          </p:cNvSpPr>
          <p:nvPr/>
        </p:nvSpPr>
        <p:spPr bwMode="auto">
          <a:xfrm>
            <a:off x="300038" y="255588"/>
            <a:ext cx="8767762"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From Theory of Relativity, total energy of the recoiled electron with v ~ c is</a:t>
            </a:r>
            <a:endParaRPr lang="en-GB" altLang="en-US" sz="2400">
              <a:solidFill>
                <a:srgbClr val="000000"/>
              </a:solidFill>
              <a:sym typeface="Symbol" pitchFamily="18" charset="2"/>
            </a:endParaRPr>
          </a:p>
        </p:txBody>
      </p:sp>
      <p:graphicFrame>
        <p:nvGraphicFramePr>
          <p:cNvPr id="7170" name="Object 2"/>
          <p:cNvGraphicFramePr>
            <a:graphicFrameLocks noChangeAspect="1"/>
          </p:cNvGraphicFramePr>
          <p:nvPr/>
        </p:nvGraphicFramePr>
        <p:xfrm>
          <a:off x="2209800" y="914400"/>
          <a:ext cx="2951163" cy="571500"/>
        </p:xfrm>
        <a:graphic>
          <a:graphicData uri="http://schemas.openxmlformats.org/presentationml/2006/ole">
            <mc:AlternateContent xmlns:mc="http://schemas.openxmlformats.org/markup-compatibility/2006">
              <mc:Choice xmlns:v="urn:schemas-microsoft-com:vml" Requires="v">
                <p:oleObj spid="_x0000_s28679" name="Equation" r:id="rId3" imgW="1244520" imgH="241200" progId="Equation.3">
                  <p:embed/>
                </p:oleObj>
              </mc:Choice>
              <mc:Fallback>
                <p:oleObj name="Equation" r:id="rId3" imgW="124452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914400"/>
                        <a:ext cx="29511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10" name="Text Box 22"/>
          <p:cNvSpPr txBox="1">
            <a:spLocks noChangeArrowheads="1"/>
          </p:cNvSpPr>
          <p:nvPr/>
        </p:nvSpPr>
        <p:spPr bwMode="auto">
          <a:xfrm>
            <a:off x="152400" y="48006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Similarly, momentum of recoiled electron is</a:t>
            </a:r>
          </a:p>
        </p:txBody>
      </p:sp>
      <p:graphicFrame>
        <p:nvGraphicFramePr>
          <p:cNvPr id="31747" name="Object 3"/>
          <p:cNvGraphicFramePr>
            <a:graphicFrameLocks noChangeAspect="1"/>
          </p:cNvGraphicFramePr>
          <p:nvPr/>
        </p:nvGraphicFramePr>
        <p:xfrm>
          <a:off x="2435225" y="1562100"/>
          <a:ext cx="2347913" cy="571500"/>
        </p:xfrm>
        <a:graphic>
          <a:graphicData uri="http://schemas.openxmlformats.org/presentationml/2006/ole">
            <mc:AlternateContent xmlns:mc="http://schemas.openxmlformats.org/markup-compatibility/2006">
              <mc:Choice xmlns:v="urn:schemas-microsoft-com:vml" Requires="v">
                <p:oleObj spid="_x0000_s28680" name="Equation" r:id="rId5" imgW="990360" imgH="241200" progId="Equation.3">
                  <p:embed/>
                </p:oleObj>
              </mc:Choice>
              <mc:Fallback>
                <p:oleObj name="Equation" r:id="rId5" imgW="99036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225" y="1562100"/>
                        <a:ext cx="23479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4"/>
          <p:cNvGraphicFramePr>
            <a:graphicFrameLocks noChangeAspect="1"/>
          </p:cNvGraphicFramePr>
          <p:nvPr/>
        </p:nvGraphicFramePr>
        <p:xfrm>
          <a:off x="2008188" y="2103438"/>
          <a:ext cx="3341687" cy="1173162"/>
        </p:xfrm>
        <a:graphic>
          <a:graphicData uri="http://schemas.openxmlformats.org/presentationml/2006/ole">
            <mc:AlternateContent xmlns:mc="http://schemas.openxmlformats.org/markup-compatibility/2006">
              <mc:Choice xmlns:v="urn:schemas-microsoft-com:vml" Requires="v">
                <p:oleObj spid="_x0000_s28681" name="Equation" r:id="rId7" imgW="1409400" imgH="495000" progId="Equation.3">
                  <p:embed/>
                </p:oleObj>
              </mc:Choice>
              <mc:Fallback>
                <p:oleObj name="Equation" r:id="rId7" imgW="1409400" imgH="495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8188" y="2103438"/>
                        <a:ext cx="3341687"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5"/>
          <p:cNvGraphicFramePr>
            <a:graphicFrameLocks noChangeAspect="1"/>
          </p:cNvGraphicFramePr>
          <p:nvPr>
            <p:extLst>
              <p:ext uri="{D42A27DB-BD31-4B8C-83A1-F6EECF244321}">
                <p14:modId xmlns:p14="http://schemas.microsoft.com/office/powerpoint/2010/main" val="1360773573"/>
              </p:ext>
            </p:extLst>
          </p:nvPr>
        </p:nvGraphicFramePr>
        <p:xfrm>
          <a:off x="1509713" y="3324225"/>
          <a:ext cx="3794125" cy="1323975"/>
        </p:xfrm>
        <a:graphic>
          <a:graphicData uri="http://schemas.openxmlformats.org/presentationml/2006/ole">
            <mc:AlternateContent xmlns:mc="http://schemas.openxmlformats.org/markup-compatibility/2006">
              <mc:Choice xmlns:v="urn:schemas-microsoft-com:vml" Requires="v">
                <p:oleObj spid="_x0000_s28682" name="Equation" r:id="rId9" imgW="1600200" imgH="558720" progId="Equation.3">
                  <p:embed/>
                </p:oleObj>
              </mc:Choice>
              <mc:Fallback>
                <p:oleObj name="Equation" r:id="rId9" imgW="1600200" imgH="558720" progId="Equation.3">
                  <p:embed/>
                  <p:pic>
                    <p:nvPicPr>
                      <p:cNvPr id="0" name=""/>
                      <p:cNvPicPr>
                        <a:picLocks noChangeAspect="1" noChangeArrowheads="1"/>
                      </p:cNvPicPr>
                      <p:nvPr/>
                    </p:nvPicPr>
                    <p:blipFill>
                      <a:blip r:embed="rId10"/>
                      <a:srcRect/>
                      <a:stretch>
                        <a:fillRect/>
                      </a:stretch>
                    </p:blipFill>
                    <p:spPr bwMode="auto">
                      <a:xfrm>
                        <a:off x="1509713" y="3324225"/>
                        <a:ext cx="3794125"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p:cNvGraphicFramePr>
            <a:graphicFrameLocks noChangeAspect="1"/>
          </p:cNvGraphicFramePr>
          <p:nvPr/>
        </p:nvGraphicFramePr>
        <p:xfrm>
          <a:off x="2581275" y="5257800"/>
          <a:ext cx="2498725" cy="1112838"/>
        </p:xfrm>
        <a:graphic>
          <a:graphicData uri="http://schemas.openxmlformats.org/presentationml/2006/ole">
            <mc:AlternateContent xmlns:mc="http://schemas.openxmlformats.org/markup-compatibility/2006">
              <mc:Choice xmlns:v="urn:schemas-microsoft-com:vml" Requires="v">
                <p:oleObj spid="_x0000_s28683" name="Equation" r:id="rId11" imgW="1054080" imgH="469800" progId="Equation.3">
                  <p:embed/>
                </p:oleObj>
              </mc:Choice>
              <mc:Fallback>
                <p:oleObj name="Equation" r:id="rId11" imgW="1054080" imgH="469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81275" y="5257800"/>
                        <a:ext cx="2498725"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52879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horizontal)">
                                      <p:cBhvr>
                                        <p:cTn id="7" dur="500"/>
                                        <p:tgtEl>
                                          <p:spTgt spid="31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blinds(horizontal)">
                                      <p:cBhvr>
                                        <p:cTn id="12" dur="500"/>
                                        <p:tgtEl>
                                          <p:spTgt spid="31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blinds(horizontal)">
                                      <p:cBhvr>
                                        <p:cTn id="17" dur="500"/>
                                        <p:tgtEl>
                                          <p:spTgt spid="317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750"/>
                                        </p:tgtEl>
                                        <p:attrNameLst>
                                          <p:attrName>style.visibility</p:attrName>
                                        </p:attrNameLst>
                                      </p:cBhvr>
                                      <p:to>
                                        <p:strVal val="visible"/>
                                      </p:to>
                                    </p:set>
                                    <p:animEffect transition="in" filter="blinds(horizontal)">
                                      <p:cBhvr>
                                        <p:cTn id="22" dur="500"/>
                                        <p:tgtEl>
                                          <p:spTgt spid="3175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9110"/>
                                        </p:tgtEl>
                                        <p:attrNameLst>
                                          <p:attrName>style.visibility</p:attrName>
                                        </p:attrNameLst>
                                      </p:cBhvr>
                                      <p:to>
                                        <p:strVal val="visible"/>
                                      </p:to>
                                    </p:set>
                                    <p:animEffect transition="in" filter="blinds(horizontal)">
                                      <p:cBhvr>
                                        <p:cTn id="25" dur="500"/>
                                        <p:tgtEl>
                                          <p:spTgt spid="89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5"/>
          <p:cNvSpPr txBox="1">
            <a:spLocks noChangeArrowheads="1"/>
          </p:cNvSpPr>
          <p:nvPr/>
        </p:nvSpPr>
        <p:spPr bwMode="auto">
          <a:xfrm>
            <a:off x="300038" y="255588"/>
            <a:ext cx="87677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Now from Energy Conservation</a:t>
            </a:r>
            <a:endParaRPr lang="en-GB" altLang="en-US" sz="2400">
              <a:solidFill>
                <a:srgbClr val="000000"/>
              </a:solidFill>
              <a:sym typeface="Symbol" pitchFamily="18" charset="2"/>
            </a:endParaRPr>
          </a:p>
        </p:txBody>
      </p:sp>
      <p:graphicFrame>
        <p:nvGraphicFramePr>
          <p:cNvPr id="31749" name="Object 5"/>
          <p:cNvGraphicFramePr>
            <a:graphicFrameLocks noChangeAspect="1"/>
          </p:cNvGraphicFramePr>
          <p:nvPr/>
        </p:nvGraphicFramePr>
        <p:xfrm>
          <a:off x="938213" y="2590800"/>
          <a:ext cx="4937125" cy="1112838"/>
        </p:xfrm>
        <a:graphic>
          <a:graphicData uri="http://schemas.openxmlformats.org/presentationml/2006/ole">
            <mc:AlternateContent xmlns:mc="http://schemas.openxmlformats.org/markup-compatibility/2006">
              <mc:Choice xmlns:v="urn:schemas-microsoft-com:vml" Requires="v">
                <p:oleObj spid="_x0000_s29701" name="Equation" r:id="rId3" imgW="2082600" imgH="469800" progId="Equation.3">
                  <p:embed/>
                </p:oleObj>
              </mc:Choice>
              <mc:Fallback>
                <p:oleObj name="Equation" r:id="rId3" imgW="208260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2590800"/>
                        <a:ext cx="4937125"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7"/>
          <p:cNvGraphicFramePr>
            <a:graphicFrameLocks noChangeAspect="1"/>
          </p:cNvGraphicFramePr>
          <p:nvPr/>
        </p:nvGraphicFramePr>
        <p:xfrm>
          <a:off x="1592263" y="685800"/>
          <a:ext cx="4637087" cy="1323975"/>
        </p:xfrm>
        <a:graphic>
          <a:graphicData uri="http://schemas.openxmlformats.org/presentationml/2006/ole">
            <mc:AlternateContent xmlns:mc="http://schemas.openxmlformats.org/markup-compatibility/2006">
              <mc:Choice xmlns:v="urn:schemas-microsoft-com:vml" Requires="v">
                <p:oleObj spid="_x0000_s29702" name="Equation" r:id="rId5" imgW="1955520" imgH="558720" progId="Equation.3">
                  <p:embed/>
                </p:oleObj>
              </mc:Choice>
              <mc:Fallback>
                <p:oleObj name="Equation" r:id="rId5" imgW="1955520" imgH="558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2263" y="685800"/>
                        <a:ext cx="4637087"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Text Box 5"/>
          <p:cNvSpPr txBox="1">
            <a:spLocks noChangeArrowheads="1"/>
          </p:cNvSpPr>
          <p:nvPr/>
        </p:nvSpPr>
        <p:spPr bwMode="auto">
          <a:xfrm>
            <a:off x="6705600" y="1066800"/>
            <a:ext cx="4619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(i)</a:t>
            </a:r>
            <a:endParaRPr lang="en-GB" altLang="en-US" sz="2400">
              <a:solidFill>
                <a:srgbClr val="000000"/>
              </a:solidFill>
              <a:sym typeface="Symbol" pitchFamily="18" charset="2"/>
            </a:endParaRPr>
          </a:p>
        </p:txBody>
      </p:sp>
      <p:sp>
        <p:nvSpPr>
          <p:cNvPr id="11" name="Text Box 5"/>
          <p:cNvSpPr txBox="1">
            <a:spLocks noChangeArrowheads="1"/>
          </p:cNvSpPr>
          <p:nvPr/>
        </p:nvSpPr>
        <p:spPr bwMode="auto">
          <a:xfrm>
            <a:off x="304800" y="2133600"/>
            <a:ext cx="8767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From Momentum Conservation</a:t>
            </a:r>
            <a:endParaRPr lang="en-GB" altLang="en-US" sz="2400">
              <a:solidFill>
                <a:srgbClr val="000000"/>
              </a:solidFill>
              <a:sym typeface="Symbol" pitchFamily="18" charset="2"/>
            </a:endParaRPr>
          </a:p>
        </p:txBody>
      </p:sp>
      <p:sp>
        <p:nvSpPr>
          <p:cNvPr id="12" name="Text Box 5"/>
          <p:cNvSpPr txBox="1">
            <a:spLocks noChangeArrowheads="1"/>
          </p:cNvSpPr>
          <p:nvPr/>
        </p:nvSpPr>
        <p:spPr bwMode="auto">
          <a:xfrm>
            <a:off x="6477000" y="2819400"/>
            <a:ext cx="766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(ii)</a:t>
            </a:r>
            <a:endParaRPr lang="en-GB" altLang="en-US" sz="2400">
              <a:solidFill>
                <a:srgbClr val="000000"/>
              </a:solidFill>
              <a:sym typeface="Symbol" pitchFamily="18" charset="2"/>
            </a:endParaRPr>
          </a:p>
        </p:txBody>
      </p:sp>
      <p:sp>
        <p:nvSpPr>
          <p:cNvPr id="13" name="Text Box 5"/>
          <p:cNvSpPr txBox="1">
            <a:spLocks noChangeArrowheads="1"/>
          </p:cNvSpPr>
          <p:nvPr/>
        </p:nvSpPr>
        <p:spPr bwMode="auto">
          <a:xfrm>
            <a:off x="7162800" y="2846388"/>
            <a:ext cx="17526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200">
                <a:solidFill>
                  <a:srgbClr val="000000"/>
                </a:solidFill>
                <a:sym typeface="Symbol" pitchFamily="18" charset="2"/>
              </a:rPr>
              <a:t>along x-axis</a:t>
            </a:r>
          </a:p>
        </p:txBody>
      </p:sp>
      <p:graphicFrame>
        <p:nvGraphicFramePr>
          <p:cNvPr id="32777" name="Object 9"/>
          <p:cNvGraphicFramePr>
            <a:graphicFrameLocks noChangeAspect="1"/>
          </p:cNvGraphicFramePr>
          <p:nvPr/>
        </p:nvGraphicFramePr>
        <p:xfrm>
          <a:off x="1579563" y="4419600"/>
          <a:ext cx="4516437" cy="1112838"/>
        </p:xfrm>
        <a:graphic>
          <a:graphicData uri="http://schemas.openxmlformats.org/presentationml/2006/ole">
            <mc:AlternateContent xmlns:mc="http://schemas.openxmlformats.org/markup-compatibility/2006">
              <mc:Choice xmlns:v="urn:schemas-microsoft-com:vml" Requires="v">
                <p:oleObj spid="_x0000_s29703" name="Equation" r:id="rId7" imgW="1904760" imgH="469800" progId="Equation.3">
                  <p:embed/>
                </p:oleObj>
              </mc:Choice>
              <mc:Fallback>
                <p:oleObj name="Equation" r:id="rId7" imgW="1904760" imgH="469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9563" y="4419600"/>
                        <a:ext cx="4516437"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5"/>
          <p:cNvSpPr txBox="1">
            <a:spLocks noChangeArrowheads="1"/>
          </p:cNvSpPr>
          <p:nvPr/>
        </p:nvSpPr>
        <p:spPr bwMode="auto">
          <a:xfrm>
            <a:off x="6324600" y="4648200"/>
            <a:ext cx="766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(iii)</a:t>
            </a:r>
            <a:endParaRPr lang="en-GB" altLang="en-US" sz="2400">
              <a:solidFill>
                <a:srgbClr val="000000"/>
              </a:solidFill>
              <a:sym typeface="Symbol" pitchFamily="18" charset="2"/>
            </a:endParaRPr>
          </a:p>
        </p:txBody>
      </p:sp>
      <p:sp>
        <p:nvSpPr>
          <p:cNvPr id="17" name="Text Box 5"/>
          <p:cNvSpPr txBox="1">
            <a:spLocks noChangeArrowheads="1"/>
          </p:cNvSpPr>
          <p:nvPr/>
        </p:nvSpPr>
        <p:spPr bwMode="auto">
          <a:xfrm>
            <a:off x="7239000" y="4724400"/>
            <a:ext cx="17526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200">
                <a:solidFill>
                  <a:srgbClr val="000000"/>
                </a:solidFill>
                <a:sym typeface="Symbol" pitchFamily="18" charset="2"/>
              </a:rPr>
              <a:t>along y-axis</a:t>
            </a:r>
          </a:p>
        </p:txBody>
      </p:sp>
      <p:sp>
        <p:nvSpPr>
          <p:cNvPr id="18" name="Text Box 5"/>
          <p:cNvSpPr txBox="1">
            <a:spLocks noChangeArrowheads="1"/>
          </p:cNvSpPr>
          <p:nvPr/>
        </p:nvSpPr>
        <p:spPr bwMode="auto">
          <a:xfrm>
            <a:off x="228600" y="3810000"/>
            <a:ext cx="17526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200">
                <a:solidFill>
                  <a:srgbClr val="000000"/>
                </a:solidFill>
                <a:sym typeface="Symbol" pitchFamily="18" charset="2"/>
              </a:rPr>
              <a:t>and</a:t>
            </a:r>
          </a:p>
        </p:txBody>
      </p:sp>
    </p:spTree>
    <p:extLst>
      <p:ext uri="{BB962C8B-B14F-4D97-AF65-F5344CB8AC3E}">
        <p14:creationId xmlns:p14="http://schemas.microsoft.com/office/powerpoint/2010/main" val="176536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31749"/>
                                        </p:tgtEl>
                                        <p:attrNameLst>
                                          <p:attrName>style.visibility</p:attrName>
                                        </p:attrNameLst>
                                      </p:cBhvr>
                                      <p:to>
                                        <p:strVal val="visible"/>
                                      </p:to>
                                    </p:set>
                                    <p:animEffect transition="in" filter="blinds(horizontal)">
                                      <p:cBhvr>
                                        <p:cTn id="10" dur="500"/>
                                        <p:tgtEl>
                                          <p:spTgt spid="3174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2777"/>
                                        </p:tgtEl>
                                        <p:attrNameLst>
                                          <p:attrName>style.visibility</p:attrName>
                                        </p:attrNameLst>
                                      </p:cBhvr>
                                      <p:to>
                                        <p:strVal val="visible"/>
                                      </p:to>
                                    </p:set>
                                    <p:animEffect transition="in" filter="blinds(horizontal)">
                                      <p:cBhvr>
                                        <p:cTn id="26" dur="500"/>
                                        <p:tgtEl>
                                          <p:spTgt spid="3277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Text Box 5"/>
          <p:cNvSpPr txBox="1">
            <a:spLocks noChangeArrowheads="1"/>
          </p:cNvSpPr>
          <p:nvPr/>
        </p:nvSpPr>
        <p:spPr bwMode="auto">
          <a:xfrm>
            <a:off x="300038" y="76200"/>
            <a:ext cx="8767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Rearranging (ii)  and squaring both sides</a:t>
            </a:r>
            <a:endParaRPr lang="en-GB" altLang="en-US" sz="2400">
              <a:solidFill>
                <a:srgbClr val="000000"/>
              </a:solidFill>
              <a:sym typeface="Symbol" pitchFamily="18" charset="2"/>
            </a:endParaRPr>
          </a:p>
        </p:txBody>
      </p:sp>
      <p:graphicFrame>
        <p:nvGraphicFramePr>
          <p:cNvPr id="9218" name="Object 2"/>
          <p:cNvGraphicFramePr>
            <a:graphicFrameLocks noChangeAspect="1"/>
          </p:cNvGraphicFramePr>
          <p:nvPr/>
        </p:nvGraphicFramePr>
        <p:xfrm>
          <a:off x="858838" y="533400"/>
          <a:ext cx="5329237" cy="1143000"/>
        </p:xfrm>
        <a:graphic>
          <a:graphicData uri="http://schemas.openxmlformats.org/presentationml/2006/ole">
            <mc:AlternateContent xmlns:mc="http://schemas.openxmlformats.org/markup-compatibility/2006">
              <mc:Choice xmlns:v="urn:schemas-microsoft-com:vml" Requires="v">
                <p:oleObj spid="_x0000_s30726" name="Equation" r:id="rId3" imgW="2247840" imgH="482400" progId="Equation.3">
                  <p:embed/>
                </p:oleObj>
              </mc:Choice>
              <mc:Fallback>
                <p:oleObj name="Equation" r:id="rId3" imgW="22478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38" y="533400"/>
                        <a:ext cx="532923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Text Box 5"/>
          <p:cNvSpPr txBox="1">
            <a:spLocks noChangeArrowheads="1"/>
          </p:cNvSpPr>
          <p:nvPr/>
        </p:nvSpPr>
        <p:spPr bwMode="auto">
          <a:xfrm>
            <a:off x="7081838" y="838200"/>
            <a:ext cx="766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(iv)</a:t>
            </a:r>
            <a:endParaRPr lang="en-GB" altLang="en-US" sz="2400">
              <a:solidFill>
                <a:srgbClr val="000000"/>
              </a:solidFill>
              <a:sym typeface="Symbol" pitchFamily="18" charset="2"/>
            </a:endParaRPr>
          </a:p>
        </p:txBody>
      </p:sp>
      <p:graphicFrame>
        <p:nvGraphicFramePr>
          <p:cNvPr id="32777" name="Object 5"/>
          <p:cNvGraphicFramePr>
            <a:graphicFrameLocks noChangeAspect="1"/>
          </p:cNvGraphicFramePr>
          <p:nvPr/>
        </p:nvGraphicFramePr>
        <p:xfrm>
          <a:off x="1127125" y="2133600"/>
          <a:ext cx="4425950" cy="1141413"/>
        </p:xfrm>
        <a:graphic>
          <a:graphicData uri="http://schemas.openxmlformats.org/presentationml/2006/ole">
            <mc:AlternateContent xmlns:mc="http://schemas.openxmlformats.org/markup-compatibility/2006">
              <mc:Choice xmlns:v="urn:schemas-microsoft-com:vml" Requires="v">
                <p:oleObj spid="_x0000_s30727" name="Equation" r:id="rId5" imgW="1866600" imgH="482400" progId="Equation.3">
                  <p:embed/>
                </p:oleObj>
              </mc:Choice>
              <mc:Fallback>
                <p:oleObj name="Equation" r:id="rId5" imgW="186660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7125" y="2133600"/>
                        <a:ext cx="4425950"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5"/>
          <p:cNvSpPr txBox="1">
            <a:spLocks noChangeArrowheads="1"/>
          </p:cNvSpPr>
          <p:nvPr/>
        </p:nvSpPr>
        <p:spPr bwMode="auto">
          <a:xfrm>
            <a:off x="6324600" y="2438400"/>
            <a:ext cx="766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(v)</a:t>
            </a:r>
            <a:endParaRPr lang="en-GB" altLang="en-US" sz="2400">
              <a:solidFill>
                <a:srgbClr val="000000"/>
              </a:solidFill>
              <a:sym typeface="Symbol" pitchFamily="18" charset="2"/>
            </a:endParaRPr>
          </a:p>
        </p:txBody>
      </p:sp>
      <p:sp>
        <p:nvSpPr>
          <p:cNvPr id="14" name="Text Box 5"/>
          <p:cNvSpPr txBox="1">
            <a:spLocks noChangeArrowheads="1"/>
          </p:cNvSpPr>
          <p:nvPr/>
        </p:nvSpPr>
        <p:spPr bwMode="auto">
          <a:xfrm>
            <a:off x="452438" y="1676400"/>
            <a:ext cx="8767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Rearranging (iii)  and squaring both sides</a:t>
            </a:r>
            <a:endParaRPr lang="en-GB" altLang="en-US" sz="2400">
              <a:solidFill>
                <a:srgbClr val="000000"/>
              </a:solidFill>
              <a:sym typeface="Symbol" pitchFamily="18" charset="2"/>
            </a:endParaRPr>
          </a:p>
        </p:txBody>
      </p:sp>
      <p:sp>
        <p:nvSpPr>
          <p:cNvPr id="15" name="Text Box 5"/>
          <p:cNvSpPr txBox="1">
            <a:spLocks noChangeArrowheads="1"/>
          </p:cNvSpPr>
          <p:nvPr/>
        </p:nvSpPr>
        <p:spPr bwMode="auto">
          <a:xfrm>
            <a:off x="457200" y="3276600"/>
            <a:ext cx="87677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Adding (iv) and (v)</a:t>
            </a:r>
            <a:endParaRPr lang="en-GB" altLang="en-US" sz="2400">
              <a:solidFill>
                <a:srgbClr val="000000"/>
              </a:solidFill>
              <a:sym typeface="Symbol" pitchFamily="18" charset="2"/>
            </a:endParaRPr>
          </a:p>
        </p:txBody>
      </p:sp>
      <p:graphicFrame>
        <p:nvGraphicFramePr>
          <p:cNvPr id="33798" name="Object 6"/>
          <p:cNvGraphicFramePr>
            <a:graphicFrameLocks noChangeAspect="1"/>
          </p:cNvGraphicFramePr>
          <p:nvPr/>
        </p:nvGraphicFramePr>
        <p:xfrm>
          <a:off x="560388" y="3733800"/>
          <a:ext cx="6232525" cy="1143000"/>
        </p:xfrm>
        <a:graphic>
          <a:graphicData uri="http://schemas.openxmlformats.org/presentationml/2006/ole">
            <mc:AlternateContent xmlns:mc="http://schemas.openxmlformats.org/markup-compatibility/2006">
              <mc:Choice xmlns:v="urn:schemas-microsoft-com:vml" Requires="v">
                <p:oleObj spid="_x0000_s30728" name="Equation" r:id="rId7" imgW="2628720" imgH="482400" progId="Equation.3">
                  <p:embed/>
                </p:oleObj>
              </mc:Choice>
              <mc:Fallback>
                <p:oleObj name="Equation" r:id="rId7" imgW="262872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388" y="3733800"/>
                        <a:ext cx="62325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5"/>
          <p:cNvSpPr txBox="1">
            <a:spLocks noChangeArrowheads="1"/>
          </p:cNvSpPr>
          <p:nvPr/>
        </p:nvSpPr>
        <p:spPr bwMode="auto">
          <a:xfrm>
            <a:off x="7234238" y="4114800"/>
            <a:ext cx="766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(vi)</a:t>
            </a:r>
            <a:endParaRPr lang="en-GB" altLang="en-US" sz="2400">
              <a:solidFill>
                <a:srgbClr val="000000"/>
              </a:solidFill>
              <a:sym typeface="Symbol" pitchFamily="18" charset="2"/>
            </a:endParaRPr>
          </a:p>
        </p:txBody>
      </p:sp>
      <p:sp>
        <p:nvSpPr>
          <p:cNvPr id="19" name="Text Box 5"/>
          <p:cNvSpPr txBox="1">
            <a:spLocks noChangeArrowheads="1"/>
          </p:cNvSpPr>
          <p:nvPr/>
        </p:nvSpPr>
        <p:spPr bwMode="auto">
          <a:xfrm>
            <a:off x="609600" y="4979988"/>
            <a:ext cx="87677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From equation (i)</a:t>
            </a:r>
            <a:endParaRPr lang="en-GB" altLang="en-US" sz="2400">
              <a:solidFill>
                <a:srgbClr val="000000"/>
              </a:solidFill>
              <a:sym typeface="Symbol" pitchFamily="18" charset="2"/>
            </a:endParaRPr>
          </a:p>
        </p:txBody>
      </p:sp>
      <p:graphicFrame>
        <p:nvGraphicFramePr>
          <p:cNvPr id="33799" name="Object 7"/>
          <p:cNvGraphicFramePr>
            <a:graphicFrameLocks noChangeAspect="1"/>
          </p:cNvGraphicFramePr>
          <p:nvPr/>
        </p:nvGraphicFramePr>
        <p:xfrm>
          <a:off x="1836738" y="5514975"/>
          <a:ext cx="4275137" cy="1114425"/>
        </p:xfrm>
        <a:graphic>
          <a:graphicData uri="http://schemas.openxmlformats.org/presentationml/2006/ole">
            <mc:AlternateContent xmlns:mc="http://schemas.openxmlformats.org/markup-compatibility/2006">
              <mc:Choice xmlns:v="urn:schemas-microsoft-com:vml" Requires="v">
                <p:oleObj spid="_x0000_s30729" name="Equation" r:id="rId9" imgW="1803240" imgH="469800" progId="Equation.3">
                  <p:embed/>
                </p:oleObj>
              </mc:Choice>
              <mc:Fallback>
                <p:oleObj name="Equation" r:id="rId9" imgW="1803240" imgH="469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6738" y="5514975"/>
                        <a:ext cx="4275137"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59523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32777"/>
                                        </p:tgtEl>
                                        <p:attrNameLst>
                                          <p:attrName>style.visibility</p:attrName>
                                        </p:attrNameLst>
                                      </p:cBhvr>
                                      <p:to>
                                        <p:strVal val="visible"/>
                                      </p:to>
                                    </p:set>
                                    <p:animEffect transition="in" filter="blinds(horizontal)">
                                      <p:cBhvr>
                                        <p:cTn id="10" dur="500"/>
                                        <p:tgtEl>
                                          <p:spTgt spid="3277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nodeType="withEffect">
                                  <p:stCondLst>
                                    <p:cond delay="0"/>
                                  </p:stCondLst>
                                  <p:childTnLst>
                                    <p:set>
                                      <p:cBhvr>
                                        <p:cTn id="20" dur="1" fill="hold">
                                          <p:stCondLst>
                                            <p:cond delay="0"/>
                                          </p:stCondLst>
                                        </p:cTn>
                                        <p:tgtEl>
                                          <p:spTgt spid="33798"/>
                                        </p:tgtEl>
                                        <p:attrNameLst>
                                          <p:attrName>style.visibility</p:attrName>
                                        </p:attrNameLst>
                                      </p:cBhvr>
                                      <p:to>
                                        <p:strVal val="visible"/>
                                      </p:to>
                                    </p:set>
                                    <p:animEffect transition="in" filter="blinds(horizontal)">
                                      <p:cBhvr>
                                        <p:cTn id="21" dur="500"/>
                                        <p:tgtEl>
                                          <p:spTgt spid="3379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linds(horizontal)">
                                      <p:cBhvr>
                                        <p:cTn id="29" dur="500"/>
                                        <p:tgtEl>
                                          <p:spTgt spid="19"/>
                                        </p:tgtEl>
                                      </p:cBhvr>
                                    </p:animEffect>
                                  </p:childTnLst>
                                </p:cTn>
                              </p:par>
                              <p:par>
                                <p:cTn id="30" presetID="3" presetClass="entr" presetSubtype="10" fill="hold" nodeType="withEffect">
                                  <p:stCondLst>
                                    <p:cond delay="0"/>
                                  </p:stCondLst>
                                  <p:childTnLst>
                                    <p:set>
                                      <p:cBhvr>
                                        <p:cTn id="31" dur="1" fill="hold">
                                          <p:stCondLst>
                                            <p:cond delay="0"/>
                                          </p:stCondLst>
                                        </p:cTn>
                                        <p:tgtEl>
                                          <p:spTgt spid="33799"/>
                                        </p:tgtEl>
                                        <p:attrNameLst>
                                          <p:attrName>style.visibility</p:attrName>
                                        </p:attrNameLst>
                                      </p:cBhvr>
                                      <p:to>
                                        <p:strVal val="visible"/>
                                      </p:to>
                                    </p:set>
                                    <p:animEffect transition="in" filter="blinds(horizontal)">
                                      <p:cBhvr>
                                        <p:cTn id="32"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p:bldP spid="15"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ext Box 5"/>
          <p:cNvSpPr txBox="1">
            <a:spLocks noChangeArrowheads="1"/>
          </p:cNvSpPr>
          <p:nvPr/>
        </p:nvSpPr>
        <p:spPr bwMode="auto">
          <a:xfrm>
            <a:off x="300038" y="76200"/>
            <a:ext cx="8767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On squaring, we get</a:t>
            </a:r>
            <a:endParaRPr lang="en-GB" altLang="en-US" sz="2400">
              <a:solidFill>
                <a:srgbClr val="000000"/>
              </a:solidFill>
              <a:sym typeface="Symbol" pitchFamily="18" charset="2"/>
            </a:endParaRPr>
          </a:p>
        </p:txBody>
      </p:sp>
      <p:sp>
        <p:nvSpPr>
          <p:cNvPr id="15" name="Text Box 5"/>
          <p:cNvSpPr txBox="1">
            <a:spLocks noChangeArrowheads="1"/>
          </p:cNvSpPr>
          <p:nvPr/>
        </p:nvSpPr>
        <p:spPr bwMode="auto">
          <a:xfrm>
            <a:off x="228600" y="2236788"/>
            <a:ext cx="87677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Subtracting (vi) from (vii)</a:t>
            </a:r>
            <a:endParaRPr lang="en-GB" altLang="en-US" sz="2400">
              <a:solidFill>
                <a:srgbClr val="000000"/>
              </a:solidFill>
              <a:sym typeface="Symbol" pitchFamily="18" charset="2"/>
            </a:endParaRPr>
          </a:p>
        </p:txBody>
      </p:sp>
      <p:sp>
        <p:nvSpPr>
          <p:cNvPr id="10248" name="Text Box 5"/>
          <p:cNvSpPr txBox="1">
            <a:spLocks noChangeArrowheads="1"/>
          </p:cNvSpPr>
          <p:nvPr/>
        </p:nvSpPr>
        <p:spPr bwMode="auto">
          <a:xfrm>
            <a:off x="8072438" y="1828800"/>
            <a:ext cx="7667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(vii)</a:t>
            </a:r>
            <a:endParaRPr lang="en-GB" altLang="en-US" sz="2400">
              <a:solidFill>
                <a:srgbClr val="000000"/>
              </a:solidFill>
              <a:sym typeface="Symbol" pitchFamily="18" charset="2"/>
            </a:endParaRPr>
          </a:p>
        </p:txBody>
      </p:sp>
      <p:graphicFrame>
        <p:nvGraphicFramePr>
          <p:cNvPr id="10242" name="Object 6"/>
          <p:cNvGraphicFramePr>
            <a:graphicFrameLocks noChangeAspect="1"/>
          </p:cNvGraphicFramePr>
          <p:nvPr/>
        </p:nvGraphicFramePr>
        <p:xfrm>
          <a:off x="200025" y="595313"/>
          <a:ext cx="8672513" cy="1141412"/>
        </p:xfrm>
        <a:graphic>
          <a:graphicData uri="http://schemas.openxmlformats.org/presentationml/2006/ole">
            <mc:AlternateContent xmlns:mc="http://schemas.openxmlformats.org/markup-compatibility/2006">
              <mc:Choice xmlns:v="urn:schemas-microsoft-com:vml" Requires="v">
                <p:oleObj spid="_x0000_s31750" name="Equation" r:id="rId3" imgW="3657600" imgH="482400" progId="Equation.3">
                  <p:embed/>
                </p:oleObj>
              </mc:Choice>
              <mc:Fallback>
                <p:oleObj name="Equation" r:id="rId3" imgW="36576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595313"/>
                        <a:ext cx="86725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7"/>
          <p:cNvGraphicFramePr>
            <a:graphicFrameLocks noChangeAspect="1"/>
          </p:cNvGraphicFramePr>
          <p:nvPr/>
        </p:nvGraphicFramePr>
        <p:xfrm>
          <a:off x="1931988" y="2743200"/>
          <a:ext cx="5510212" cy="992188"/>
        </p:xfrm>
        <a:graphic>
          <a:graphicData uri="http://schemas.openxmlformats.org/presentationml/2006/ole">
            <mc:AlternateContent xmlns:mc="http://schemas.openxmlformats.org/markup-compatibility/2006">
              <mc:Choice xmlns:v="urn:schemas-microsoft-com:vml" Requires="v">
                <p:oleObj spid="_x0000_s31751" name="Equation" r:id="rId5" imgW="2323800" imgH="419040" progId="Equation.3">
                  <p:embed/>
                </p:oleObj>
              </mc:Choice>
              <mc:Fallback>
                <p:oleObj name="Equation" r:id="rId5" imgW="232380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988" y="2743200"/>
                        <a:ext cx="5510212"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8"/>
          <p:cNvGraphicFramePr>
            <a:graphicFrameLocks noChangeAspect="1"/>
          </p:cNvGraphicFramePr>
          <p:nvPr/>
        </p:nvGraphicFramePr>
        <p:xfrm>
          <a:off x="2357438" y="3733800"/>
          <a:ext cx="4756150" cy="992188"/>
        </p:xfrm>
        <a:graphic>
          <a:graphicData uri="http://schemas.openxmlformats.org/presentationml/2006/ole">
            <mc:AlternateContent xmlns:mc="http://schemas.openxmlformats.org/markup-compatibility/2006">
              <mc:Choice xmlns:v="urn:schemas-microsoft-com:vml" Requires="v">
                <p:oleObj spid="_x0000_s31752" name="Equation" r:id="rId7" imgW="2006280" imgH="419040" progId="Equation.3">
                  <p:embed/>
                </p:oleObj>
              </mc:Choice>
              <mc:Fallback>
                <p:oleObj name="Equation" r:id="rId7" imgW="200628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38" y="3733800"/>
                        <a:ext cx="475615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5" name="Object 9"/>
          <p:cNvGraphicFramePr>
            <a:graphicFrameLocks noChangeAspect="1"/>
          </p:cNvGraphicFramePr>
          <p:nvPr/>
        </p:nvGraphicFramePr>
        <p:xfrm>
          <a:off x="2601913" y="4876800"/>
          <a:ext cx="4122737" cy="931863"/>
        </p:xfrm>
        <a:graphic>
          <a:graphicData uri="http://schemas.openxmlformats.org/presentationml/2006/ole">
            <mc:AlternateContent xmlns:mc="http://schemas.openxmlformats.org/markup-compatibility/2006">
              <mc:Choice xmlns:v="urn:schemas-microsoft-com:vml" Requires="v">
                <p:oleObj spid="_x0000_s31753" name="Equation" r:id="rId9" imgW="1739880" imgH="393480" progId="Equation.3">
                  <p:embed/>
                </p:oleObj>
              </mc:Choice>
              <mc:Fallback>
                <p:oleObj name="Equation" r:id="rId9" imgW="173988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1913" y="4876800"/>
                        <a:ext cx="4122737"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50056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23"/>
                                        </p:tgtEl>
                                        <p:attrNameLst>
                                          <p:attrName>style.visibility</p:attrName>
                                        </p:attrNameLst>
                                      </p:cBhvr>
                                      <p:to>
                                        <p:strVal val="visible"/>
                                      </p:to>
                                    </p:set>
                                    <p:animEffect transition="in" filter="blinds(horizontal)">
                                      <p:cBhvr>
                                        <p:cTn id="12" dur="500"/>
                                        <p:tgtEl>
                                          <p:spTgt spid="348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24"/>
                                        </p:tgtEl>
                                        <p:attrNameLst>
                                          <p:attrName>style.visibility</p:attrName>
                                        </p:attrNameLst>
                                      </p:cBhvr>
                                      <p:to>
                                        <p:strVal val="visible"/>
                                      </p:to>
                                    </p:set>
                                    <p:animEffect transition="in" filter="blinds(horizontal)">
                                      <p:cBhvr>
                                        <p:cTn id="17" dur="500"/>
                                        <p:tgtEl>
                                          <p:spTgt spid="348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25"/>
                                        </p:tgtEl>
                                        <p:attrNameLst>
                                          <p:attrName>style.visibility</p:attrName>
                                        </p:attrNameLst>
                                      </p:cBhvr>
                                      <p:to>
                                        <p:strVal val="visible"/>
                                      </p:to>
                                    </p:set>
                                    <p:animEffect transition="in" filter="blinds(horizontal)">
                                      <p:cBhvr>
                                        <p:cTn id="22" dur="500"/>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 name="Text Box 5"/>
          <p:cNvSpPr txBox="1">
            <a:spLocks noChangeArrowheads="1"/>
          </p:cNvSpPr>
          <p:nvPr/>
        </p:nvSpPr>
        <p:spPr bwMode="auto">
          <a:xfrm>
            <a:off x="300038" y="255588"/>
            <a:ext cx="876776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But</a:t>
            </a:r>
            <a:endParaRPr lang="en-GB" altLang="en-US" sz="2400">
              <a:solidFill>
                <a:srgbClr val="000000"/>
              </a:solidFill>
              <a:sym typeface="Symbol" pitchFamily="18" charset="2"/>
            </a:endParaRPr>
          </a:p>
        </p:txBody>
      </p:sp>
      <p:sp>
        <p:nvSpPr>
          <p:cNvPr id="15" name="Text Box 5"/>
          <p:cNvSpPr txBox="1">
            <a:spLocks noChangeArrowheads="1"/>
          </p:cNvSpPr>
          <p:nvPr/>
        </p:nvSpPr>
        <p:spPr bwMode="auto">
          <a:xfrm>
            <a:off x="452438" y="4495800"/>
            <a:ext cx="8767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rPr>
              <a:t>         is the Compton Shift.</a:t>
            </a:r>
            <a:endParaRPr lang="en-GB" altLang="en-US" sz="2400">
              <a:solidFill>
                <a:srgbClr val="000000"/>
              </a:solidFill>
              <a:sym typeface="Symbol" pitchFamily="18" charset="2"/>
            </a:endParaRPr>
          </a:p>
        </p:txBody>
      </p:sp>
      <p:graphicFrame>
        <p:nvGraphicFramePr>
          <p:cNvPr id="11266" name="Object 3"/>
          <p:cNvGraphicFramePr>
            <a:graphicFrameLocks noChangeAspect="1"/>
          </p:cNvGraphicFramePr>
          <p:nvPr/>
        </p:nvGraphicFramePr>
        <p:xfrm>
          <a:off x="1295400" y="58738"/>
          <a:ext cx="933450" cy="931862"/>
        </p:xfrm>
        <a:graphic>
          <a:graphicData uri="http://schemas.openxmlformats.org/presentationml/2006/ole">
            <mc:AlternateContent xmlns:mc="http://schemas.openxmlformats.org/markup-compatibility/2006">
              <mc:Choice xmlns:v="urn:schemas-microsoft-com:vml" Requires="v">
                <p:oleObj spid="_x0000_s32778" name="Equation" r:id="rId3" imgW="393480" imgH="393480" progId="Equation.3">
                  <p:embed/>
                </p:oleObj>
              </mc:Choice>
              <mc:Fallback>
                <p:oleObj name="Equation" r:id="rId3" imgW="3934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8738"/>
                        <a:ext cx="933450"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5" name="Object 5"/>
          <p:cNvGraphicFramePr>
            <a:graphicFrameLocks noChangeAspect="1"/>
          </p:cNvGraphicFramePr>
          <p:nvPr/>
        </p:nvGraphicFramePr>
        <p:xfrm>
          <a:off x="1752600" y="1066800"/>
          <a:ext cx="4273550" cy="1022350"/>
        </p:xfrm>
        <a:graphic>
          <a:graphicData uri="http://schemas.openxmlformats.org/presentationml/2006/ole">
            <mc:AlternateContent xmlns:mc="http://schemas.openxmlformats.org/markup-compatibility/2006">
              <mc:Choice xmlns:v="urn:schemas-microsoft-com:vml" Requires="v">
                <p:oleObj spid="_x0000_s32779" name="Equation" r:id="rId5" imgW="1803240" imgH="431640" progId="Equation.3">
                  <p:embed/>
                </p:oleObj>
              </mc:Choice>
              <mc:Fallback>
                <p:oleObj name="Equation" r:id="rId5" imgW="180324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066800"/>
                        <a:ext cx="427355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6" name="Text Box 5"/>
          <p:cNvSpPr txBox="1">
            <a:spLocks noChangeArrowheads="1"/>
          </p:cNvSpPr>
          <p:nvPr/>
        </p:nvSpPr>
        <p:spPr bwMode="auto">
          <a:xfrm>
            <a:off x="2438400" y="228600"/>
            <a:ext cx="16002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sym typeface="Symbol" pitchFamily="18" charset="2"/>
              </a:rPr>
              <a:t>and</a:t>
            </a:r>
          </a:p>
        </p:txBody>
      </p:sp>
      <p:graphicFrame>
        <p:nvGraphicFramePr>
          <p:cNvPr id="11268" name="Object 6"/>
          <p:cNvGraphicFramePr>
            <a:graphicFrameLocks noChangeAspect="1"/>
          </p:cNvGraphicFramePr>
          <p:nvPr/>
        </p:nvGraphicFramePr>
        <p:xfrm>
          <a:off x="3517900" y="58738"/>
          <a:ext cx="1023938" cy="931862"/>
        </p:xfrm>
        <a:graphic>
          <a:graphicData uri="http://schemas.openxmlformats.org/presentationml/2006/ole">
            <mc:AlternateContent xmlns:mc="http://schemas.openxmlformats.org/markup-compatibility/2006">
              <mc:Choice xmlns:v="urn:schemas-microsoft-com:vml" Requires="v">
                <p:oleObj spid="_x0000_s32780" name="Equation" r:id="rId7" imgW="431640" imgH="393480" progId="Equation.3">
                  <p:embed/>
                </p:oleObj>
              </mc:Choice>
              <mc:Fallback>
                <p:oleObj name="Equation" r:id="rId7" imgW="43164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7900" y="58738"/>
                        <a:ext cx="1023938"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7" name="Text Box 5"/>
          <p:cNvSpPr txBox="1">
            <a:spLocks noChangeArrowheads="1"/>
          </p:cNvSpPr>
          <p:nvPr/>
        </p:nvSpPr>
        <p:spPr bwMode="auto">
          <a:xfrm>
            <a:off x="4876800" y="228600"/>
            <a:ext cx="16002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solidFill>
                  <a:srgbClr val="000000"/>
                </a:solidFill>
                <a:sym typeface="Symbol" pitchFamily="18" charset="2"/>
              </a:rPr>
              <a:t>So,</a:t>
            </a:r>
          </a:p>
        </p:txBody>
      </p:sp>
      <p:graphicFrame>
        <p:nvGraphicFramePr>
          <p:cNvPr id="35847" name="Object 7"/>
          <p:cNvGraphicFramePr>
            <a:graphicFrameLocks noChangeAspect="1"/>
          </p:cNvGraphicFramePr>
          <p:nvPr/>
        </p:nvGraphicFramePr>
        <p:xfrm>
          <a:off x="1820863" y="2286000"/>
          <a:ext cx="4122737" cy="1022350"/>
        </p:xfrm>
        <a:graphic>
          <a:graphicData uri="http://schemas.openxmlformats.org/presentationml/2006/ole">
            <mc:AlternateContent xmlns:mc="http://schemas.openxmlformats.org/markup-compatibility/2006">
              <mc:Choice xmlns:v="urn:schemas-microsoft-com:vml" Requires="v">
                <p:oleObj spid="_x0000_s32781" name="Equation" r:id="rId9" imgW="1739880" imgH="431640" progId="Equation.3">
                  <p:embed/>
                </p:oleObj>
              </mc:Choice>
              <mc:Fallback>
                <p:oleObj name="Equation" r:id="rId9" imgW="173988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0863" y="2286000"/>
                        <a:ext cx="4122737"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p:cNvGraphicFramePr>
            <a:graphicFrameLocks noChangeAspect="1"/>
          </p:cNvGraphicFramePr>
          <p:nvPr/>
        </p:nvGraphicFramePr>
        <p:xfrm>
          <a:off x="2017713" y="3429000"/>
          <a:ext cx="4032250" cy="1022350"/>
        </p:xfrm>
        <a:graphic>
          <a:graphicData uri="http://schemas.openxmlformats.org/presentationml/2006/ole">
            <mc:AlternateContent xmlns:mc="http://schemas.openxmlformats.org/markup-compatibility/2006">
              <mc:Choice xmlns:v="urn:schemas-microsoft-com:vml" Requires="v">
                <p:oleObj spid="_x0000_s32782" name="Equation" r:id="rId11" imgW="1701720" imgH="431640" progId="Equation.3">
                  <p:embed/>
                </p:oleObj>
              </mc:Choice>
              <mc:Fallback>
                <p:oleObj name="Equation" r:id="rId11" imgW="1701720" imgH="431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7713" y="3429000"/>
                        <a:ext cx="403225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9"/>
          <p:cNvGraphicFramePr>
            <a:graphicFrameLocks noChangeAspect="1"/>
          </p:cNvGraphicFramePr>
          <p:nvPr/>
        </p:nvGraphicFramePr>
        <p:xfrm>
          <a:off x="685800" y="4495800"/>
          <a:ext cx="571500" cy="422275"/>
        </p:xfrm>
        <a:graphic>
          <a:graphicData uri="http://schemas.openxmlformats.org/presentationml/2006/ole">
            <mc:AlternateContent xmlns:mc="http://schemas.openxmlformats.org/markup-compatibility/2006">
              <mc:Choice xmlns:v="urn:schemas-microsoft-com:vml" Requires="v">
                <p:oleObj spid="_x0000_s32783" name="Equation" r:id="rId13" imgW="241200" imgH="177480" progId="Equation.3">
                  <p:embed/>
                </p:oleObj>
              </mc:Choice>
              <mc:Fallback>
                <p:oleObj name="Equation" r:id="rId13" imgW="24120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44958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10"/>
          <p:cNvGraphicFramePr>
            <a:graphicFrameLocks noChangeAspect="1"/>
          </p:cNvGraphicFramePr>
          <p:nvPr/>
        </p:nvGraphicFramePr>
        <p:xfrm>
          <a:off x="8615363" y="5257800"/>
          <a:ext cx="300037" cy="422275"/>
        </p:xfrm>
        <a:graphic>
          <a:graphicData uri="http://schemas.openxmlformats.org/presentationml/2006/ole">
            <mc:AlternateContent xmlns:mc="http://schemas.openxmlformats.org/markup-compatibility/2006">
              <mc:Choice xmlns:v="urn:schemas-microsoft-com:vml" Requires="v">
                <p:oleObj spid="_x0000_s32784" name="Equation" r:id="rId15" imgW="126720" imgH="177480" progId="Equation.3">
                  <p:embed/>
                </p:oleObj>
              </mc:Choice>
              <mc:Fallback>
                <p:oleObj name="Equation" r:id="rId15" imgW="12672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15363" y="5257800"/>
                        <a:ext cx="3000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5"/>
          <p:cNvSpPr txBox="1">
            <a:spLocks noChangeArrowheads="1"/>
          </p:cNvSpPr>
          <p:nvPr/>
        </p:nvSpPr>
        <p:spPr bwMode="auto">
          <a:xfrm>
            <a:off x="152400" y="4876800"/>
            <a:ext cx="883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GB" altLang="en-US" sz="2400">
                <a:solidFill>
                  <a:srgbClr val="000000"/>
                </a:solidFill>
              </a:rPr>
              <a:t>It neither depends on the incident wavelength nor on the scattering material. It depends only on the scattering angle i.e.      </a:t>
            </a:r>
            <a:endParaRPr lang="en-US" altLang="en-US" sz="2400">
              <a:solidFill>
                <a:srgbClr val="000000"/>
              </a:solidFill>
            </a:endParaRPr>
          </a:p>
          <a:p>
            <a:pPr algn="just" eaLnBrk="1" hangingPunct="1"/>
            <a:endParaRPr lang="en-GB" altLang="en-US" sz="2400">
              <a:solidFill>
                <a:srgbClr val="000000"/>
              </a:solidFill>
              <a:sym typeface="Symbol" pitchFamily="18" charset="2"/>
            </a:endParaRPr>
          </a:p>
        </p:txBody>
      </p:sp>
      <p:sp>
        <p:nvSpPr>
          <p:cNvPr id="22" name="Text Box 5"/>
          <p:cNvSpPr txBox="1">
            <a:spLocks noChangeArrowheads="1"/>
          </p:cNvSpPr>
          <p:nvPr/>
        </p:nvSpPr>
        <p:spPr bwMode="auto">
          <a:xfrm>
            <a:off x="304800" y="5715000"/>
            <a:ext cx="883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GB" altLang="en-US" sz="2400">
                <a:solidFill>
                  <a:srgbClr val="000000"/>
                </a:solidFill>
              </a:rPr>
              <a:t>              is called the Compton wavelength of the electron </a:t>
            </a:r>
          </a:p>
          <a:p>
            <a:pPr algn="just" eaLnBrk="1" hangingPunct="1"/>
            <a:r>
              <a:rPr lang="en-GB" altLang="en-US" sz="2400">
                <a:solidFill>
                  <a:srgbClr val="000000"/>
                </a:solidFill>
              </a:rPr>
              <a:t>                  and its value is 0.0243 Å.</a:t>
            </a:r>
            <a:endParaRPr lang="en-GB" altLang="en-US" sz="2400">
              <a:solidFill>
                <a:srgbClr val="000000"/>
              </a:solidFill>
              <a:sym typeface="Symbol" pitchFamily="18" charset="2"/>
            </a:endParaRPr>
          </a:p>
        </p:txBody>
      </p:sp>
      <p:graphicFrame>
        <p:nvGraphicFramePr>
          <p:cNvPr id="35851" name="Object 11"/>
          <p:cNvGraphicFramePr>
            <a:graphicFrameLocks noChangeAspect="1"/>
          </p:cNvGraphicFramePr>
          <p:nvPr/>
        </p:nvGraphicFramePr>
        <p:xfrm>
          <a:off x="763588" y="5603875"/>
          <a:ext cx="722312" cy="1025525"/>
        </p:xfrm>
        <a:graphic>
          <a:graphicData uri="http://schemas.openxmlformats.org/presentationml/2006/ole">
            <mc:AlternateContent xmlns:mc="http://schemas.openxmlformats.org/markup-compatibility/2006">
              <mc:Choice xmlns:v="urn:schemas-microsoft-com:vml" Requires="v">
                <p:oleObj spid="_x0000_s32785" name="Equation" r:id="rId17" imgW="304560" imgH="431640" progId="Equation.3">
                  <p:embed/>
                </p:oleObj>
              </mc:Choice>
              <mc:Fallback>
                <p:oleObj name="Equation" r:id="rId17" imgW="304560" imgH="431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3588" y="5603875"/>
                        <a:ext cx="722312"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43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5"/>
                                        </p:tgtEl>
                                        <p:attrNameLst>
                                          <p:attrName>style.visibility</p:attrName>
                                        </p:attrNameLst>
                                      </p:cBhvr>
                                      <p:to>
                                        <p:strVal val="visible"/>
                                      </p:to>
                                    </p:set>
                                    <p:animEffect transition="in" filter="blinds(horizontal)">
                                      <p:cBhvr>
                                        <p:cTn id="7" dur="500"/>
                                        <p:tgtEl>
                                          <p:spTgt spid="34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7"/>
                                        </p:tgtEl>
                                        <p:attrNameLst>
                                          <p:attrName>style.visibility</p:attrName>
                                        </p:attrNameLst>
                                      </p:cBhvr>
                                      <p:to>
                                        <p:strVal val="visible"/>
                                      </p:to>
                                    </p:set>
                                    <p:animEffect transition="in" filter="blinds(horizontal)">
                                      <p:cBhvr>
                                        <p:cTn id="12" dur="500"/>
                                        <p:tgtEl>
                                          <p:spTgt spid="358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48"/>
                                        </p:tgtEl>
                                        <p:attrNameLst>
                                          <p:attrName>style.visibility</p:attrName>
                                        </p:attrNameLst>
                                      </p:cBhvr>
                                      <p:to>
                                        <p:strVal val="visible"/>
                                      </p:to>
                                    </p:set>
                                    <p:animEffect transition="in" filter="blinds(horizontal)">
                                      <p:cBhvr>
                                        <p:cTn id="17" dur="500"/>
                                        <p:tgtEl>
                                          <p:spTgt spid="358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849"/>
                                        </p:tgtEl>
                                        <p:attrNameLst>
                                          <p:attrName>style.visibility</p:attrName>
                                        </p:attrNameLst>
                                      </p:cBhvr>
                                      <p:to>
                                        <p:strVal val="visible"/>
                                      </p:to>
                                    </p:set>
                                    <p:animEffect transition="in" filter="blinds(horizontal)">
                                      <p:cBhvr>
                                        <p:cTn id="22" dur="500"/>
                                        <p:tgtEl>
                                          <p:spTgt spid="35849"/>
                                        </p:tgtEl>
                                      </p:cBhvr>
                                    </p:animEffect>
                                  </p:childTnLst>
                                </p:cTn>
                              </p:par>
                              <p:par>
                                <p:cTn id="23" presetID="3" presetClass="entr" presetSubtype="10" fill="hold"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blinds(horizontal)">
                                      <p:cBhvr>
                                        <p:cTn id="25" dur="500"/>
                                        <p:tgtEl>
                                          <p:spTgt spid="15">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5850"/>
                                        </p:tgtEl>
                                        <p:attrNameLst>
                                          <p:attrName>style.visibility</p:attrName>
                                        </p:attrNameLst>
                                      </p:cBhvr>
                                      <p:to>
                                        <p:strVal val="visible"/>
                                      </p:to>
                                    </p:set>
                                    <p:animEffect transition="in" filter="blinds(horizontal)">
                                      <p:cBhvr>
                                        <p:cTn id="30" dur="500"/>
                                        <p:tgtEl>
                                          <p:spTgt spid="3585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5851"/>
                                        </p:tgtEl>
                                        <p:attrNameLst>
                                          <p:attrName>style.visibility</p:attrName>
                                        </p:attrNameLst>
                                      </p:cBhvr>
                                      <p:to>
                                        <p:strVal val="visible"/>
                                      </p:to>
                                    </p:set>
                                    <p:animEffect transition="in" filter="blinds(horizontal)">
                                      <p:cBhvr>
                                        <p:cTn id="38" dur="500"/>
                                        <p:tgtEl>
                                          <p:spTgt spid="3585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can0007"/>
          <p:cNvPicPr>
            <a:picLocks noChangeAspect="1" noChangeArrowheads="1"/>
          </p:cNvPicPr>
          <p:nvPr/>
        </p:nvPicPr>
        <p:blipFill>
          <a:blip r:embed="rId3">
            <a:extLst>
              <a:ext uri="{28A0092B-C50C-407E-A947-70E740481C1C}">
                <a14:useLocalDpi xmlns:a14="http://schemas.microsoft.com/office/drawing/2010/main" val="0"/>
              </a:ext>
            </a:extLst>
          </a:blip>
          <a:srcRect r="5069" b="17740"/>
          <a:stretch>
            <a:fillRect/>
          </a:stretch>
        </p:blipFill>
        <p:spPr bwMode="auto">
          <a:xfrm>
            <a:off x="4618038" y="1295400"/>
            <a:ext cx="4525962" cy="504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itle 1"/>
          <p:cNvSpPr>
            <a:spLocks noGrp="1"/>
          </p:cNvSpPr>
          <p:nvPr>
            <p:ph type="title"/>
          </p:nvPr>
        </p:nvSpPr>
        <p:spPr>
          <a:xfrm>
            <a:off x="457200" y="-228600"/>
            <a:ext cx="8229600" cy="1143000"/>
          </a:xfrm>
        </p:spPr>
        <p:txBody>
          <a:bodyPr/>
          <a:lstStyle/>
          <a:p>
            <a:r>
              <a:rPr lang="en-US" altLang="en-US" sz="3200" b="1" smtClean="0"/>
              <a:t>Experimental Verification</a:t>
            </a:r>
          </a:p>
        </p:txBody>
      </p:sp>
      <p:grpSp>
        <p:nvGrpSpPr>
          <p:cNvPr id="12295" name="Group 30"/>
          <p:cNvGrpSpPr>
            <a:grpSpLocks/>
          </p:cNvGrpSpPr>
          <p:nvPr/>
        </p:nvGrpSpPr>
        <p:grpSpPr bwMode="auto">
          <a:xfrm>
            <a:off x="-107950" y="304800"/>
            <a:ext cx="5289550" cy="3810000"/>
            <a:chOff x="-183547" y="248848"/>
            <a:chExt cx="5288947" cy="3810000"/>
          </a:xfrm>
        </p:grpSpPr>
        <p:sp>
          <p:nvSpPr>
            <p:cNvPr id="21" name="Notched Right Arrow 20"/>
            <p:cNvSpPr/>
            <p:nvPr/>
          </p:nvSpPr>
          <p:spPr>
            <a:xfrm>
              <a:off x="152965" y="1849048"/>
              <a:ext cx="457148" cy="5334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301" name="Text Box 19"/>
            <p:cNvSpPr txBox="1">
              <a:spLocks noChangeArrowheads="1"/>
            </p:cNvSpPr>
            <p:nvPr/>
          </p:nvSpPr>
          <p:spPr bwMode="auto">
            <a:xfrm>
              <a:off x="76200" y="1143000"/>
              <a:ext cx="18261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solidFill>
                    <a:srgbClr val="000000"/>
                  </a:solidFill>
                </a:rPr>
                <a:t>Monochromatic </a:t>
              </a:r>
            </a:p>
            <a:p>
              <a:pPr eaLnBrk="1" hangingPunct="1"/>
              <a:r>
                <a:rPr lang="en-GB" altLang="en-US">
                  <a:solidFill>
                    <a:srgbClr val="000000"/>
                  </a:solidFill>
                </a:rPr>
                <a:t>X-ray Source</a:t>
              </a:r>
            </a:p>
          </p:txBody>
        </p:sp>
        <p:sp>
          <p:nvSpPr>
            <p:cNvPr id="26" name="Arc 25"/>
            <p:cNvSpPr/>
            <p:nvPr/>
          </p:nvSpPr>
          <p:spPr>
            <a:xfrm rot="2416929">
              <a:off x="-183547" y="248848"/>
              <a:ext cx="3580992" cy="3810000"/>
            </a:xfrm>
            <a:prstGeom prst="arc">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grpSp>
          <p:nvGrpSpPr>
            <p:cNvPr id="12303" name="Group 29"/>
            <p:cNvGrpSpPr>
              <a:grpSpLocks/>
            </p:cNvGrpSpPr>
            <p:nvPr/>
          </p:nvGrpSpPr>
          <p:grpSpPr bwMode="auto">
            <a:xfrm>
              <a:off x="609599" y="914400"/>
              <a:ext cx="4495801" cy="1981200"/>
              <a:chOff x="609599" y="914400"/>
              <a:chExt cx="4495801" cy="1981200"/>
            </a:xfrm>
          </p:grpSpPr>
          <p:grpSp>
            <p:nvGrpSpPr>
              <p:cNvPr id="12304" name="Group 19"/>
              <p:cNvGrpSpPr>
                <a:grpSpLocks/>
              </p:cNvGrpSpPr>
              <p:nvPr/>
            </p:nvGrpSpPr>
            <p:grpSpPr bwMode="auto">
              <a:xfrm>
                <a:off x="609599" y="914400"/>
                <a:ext cx="2362201" cy="1239448"/>
                <a:chOff x="2133598" y="1114425"/>
                <a:chExt cx="2362201" cy="1239448"/>
              </a:xfrm>
            </p:grpSpPr>
            <p:sp>
              <p:nvSpPr>
                <p:cNvPr id="12309" name="Line 12"/>
                <p:cNvSpPr>
                  <a:spLocks noChangeShapeType="1"/>
                </p:cNvSpPr>
                <p:nvPr/>
              </p:nvSpPr>
              <p:spPr bwMode="auto">
                <a:xfrm flipV="1">
                  <a:off x="2133598" y="2324100"/>
                  <a:ext cx="2362201"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2310" name="Oval 16"/>
                <p:cNvSpPr>
                  <a:spLocks noChangeArrowheads="1"/>
                </p:cNvSpPr>
                <p:nvPr/>
              </p:nvSpPr>
              <p:spPr bwMode="auto">
                <a:xfrm>
                  <a:off x="4076700" y="1414463"/>
                  <a:ext cx="227013" cy="227013"/>
                </a:xfrm>
                <a:prstGeom prst="ellipse">
                  <a:avLst/>
                </a:prstGeom>
                <a:solidFill>
                  <a:srgbClr val="800080"/>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solidFill>
                      <a:srgbClr val="000000"/>
                    </a:solidFill>
                  </a:endParaRPr>
                </a:p>
              </p:txBody>
            </p:sp>
            <p:sp>
              <p:nvSpPr>
                <p:cNvPr id="12311" name="Line 17"/>
                <p:cNvSpPr>
                  <a:spLocks noChangeShapeType="1"/>
                </p:cNvSpPr>
                <p:nvPr/>
              </p:nvSpPr>
              <p:spPr bwMode="auto">
                <a:xfrm rot="-1817358">
                  <a:off x="3249613" y="1835150"/>
                  <a:ext cx="849313" cy="9525"/>
                </a:xfrm>
                <a:prstGeom prst="line">
                  <a:avLst/>
                </a:prstGeom>
                <a:noFill/>
                <a:ln w="38100">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2312" name="Line 18"/>
                <p:cNvSpPr>
                  <a:spLocks noChangeShapeType="1"/>
                </p:cNvSpPr>
                <p:nvPr/>
              </p:nvSpPr>
              <p:spPr bwMode="auto">
                <a:xfrm flipV="1">
                  <a:off x="2960688" y="2019300"/>
                  <a:ext cx="407988" cy="2254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2313" name="Text Box 19"/>
                <p:cNvSpPr txBox="1">
                  <a:spLocks noChangeArrowheads="1"/>
                </p:cNvSpPr>
                <p:nvPr/>
              </p:nvSpPr>
              <p:spPr bwMode="auto">
                <a:xfrm>
                  <a:off x="3428999" y="1114425"/>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solidFill>
                        <a:srgbClr val="000000"/>
                      </a:solidFill>
                    </a:rPr>
                    <a:t>photon</a:t>
                  </a:r>
                </a:p>
              </p:txBody>
            </p:sp>
            <p:sp>
              <p:nvSpPr>
                <p:cNvPr id="12314" name="Text Box 21"/>
                <p:cNvSpPr txBox="1">
                  <a:spLocks noChangeArrowheads="1"/>
                </p:cNvSpPr>
                <p:nvPr/>
              </p:nvSpPr>
              <p:spPr bwMode="auto">
                <a:xfrm>
                  <a:off x="3233738" y="198454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solidFill>
                        <a:srgbClr val="000000"/>
                      </a:solidFill>
                      <a:sym typeface="Symbol" pitchFamily="18" charset="2"/>
                    </a:rPr>
                    <a:t>θ</a:t>
                  </a:r>
                </a:p>
              </p:txBody>
            </p:sp>
          </p:grpSp>
          <p:sp>
            <p:nvSpPr>
              <p:cNvPr id="23" name="Round Single Corner Rectangle 22"/>
              <p:cNvSpPr/>
              <p:nvPr/>
            </p:nvSpPr>
            <p:spPr>
              <a:xfrm>
                <a:off x="1295835" y="1980811"/>
                <a:ext cx="304765" cy="2286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306" name="Text Box 19"/>
              <p:cNvSpPr txBox="1">
                <a:spLocks noChangeArrowheads="1"/>
              </p:cNvSpPr>
              <p:nvPr/>
            </p:nvSpPr>
            <p:spPr bwMode="auto">
              <a:xfrm>
                <a:off x="987876" y="2249269"/>
                <a:ext cx="10695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solidFill>
                      <a:srgbClr val="000000"/>
                    </a:solidFill>
                  </a:rPr>
                  <a:t>Graphite</a:t>
                </a:r>
              </a:p>
              <a:p>
                <a:pPr eaLnBrk="1" hangingPunct="1"/>
                <a:r>
                  <a:rPr lang="en-GB" altLang="en-US">
                    <a:solidFill>
                      <a:srgbClr val="000000"/>
                    </a:solidFill>
                  </a:rPr>
                  <a:t> target</a:t>
                </a:r>
              </a:p>
            </p:txBody>
          </p:sp>
          <p:sp>
            <p:nvSpPr>
              <p:cNvPr id="27" name="Rounded Rectangle 26"/>
              <p:cNvSpPr/>
              <p:nvPr/>
            </p:nvSpPr>
            <p:spPr>
              <a:xfrm rot="19791517">
                <a:off x="2976806" y="939411"/>
                <a:ext cx="474608" cy="263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308" name="Text Box 19"/>
              <p:cNvSpPr txBox="1">
                <a:spLocks noChangeArrowheads="1"/>
              </p:cNvSpPr>
              <p:nvPr/>
            </p:nvSpPr>
            <p:spPr bwMode="auto">
              <a:xfrm>
                <a:off x="3462963" y="914400"/>
                <a:ext cx="1642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solidFill>
                      <a:srgbClr val="000000"/>
                    </a:solidFill>
                  </a:rPr>
                  <a:t>Bragg’s X-ray </a:t>
                </a:r>
              </a:p>
              <a:p>
                <a:pPr eaLnBrk="1" hangingPunct="1"/>
                <a:r>
                  <a:rPr lang="en-GB" altLang="en-US">
                    <a:solidFill>
                      <a:srgbClr val="000000"/>
                    </a:solidFill>
                  </a:rPr>
                  <a:t>Spectrometer</a:t>
                </a:r>
              </a:p>
            </p:txBody>
          </p:sp>
        </p:grpSp>
      </p:grpSp>
      <p:sp>
        <p:nvSpPr>
          <p:cNvPr id="32" name="Text Box 5"/>
          <p:cNvSpPr txBox="1">
            <a:spLocks noChangeArrowheads="1"/>
          </p:cNvSpPr>
          <p:nvPr/>
        </p:nvSpPr>
        <p:spPr bwMode="auto">
          <a:xfrm>
            <a:off x="76200" y="3581400"/>
            <a:ext cx="487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GB" altLang="en-US" sz="2200">
                <a:solidFill>
                  <a:srgbClr val="000000"/>
                </a:solidFill>
              </a:rPr>
              <a:t>1. One peak is found at same position. This is unmodified radiation</a:t>
            </a:r>
            <a:endParaRPr lang="en-GB" altLang="en-US" sz="2200">
              <a:solidFill>
                <a:srgbClr val="000000"/>
              </a:solidFill>
              <a:sym typeface="Symbol" pitchFamily="18" charset="2"/>
            </a:endParaRPr>
          </a:p>
        </p:txBody>
      </p:sp>
      <p:sp>
        <p:nvSpPr>
          <p:cNvPr id="33" name="Text Box 5"/>
          <p:cNvSpPr txBox="1">
            <a:spLocks noChangeArrowheads="1"/>
          </p:cNvSpPr>
          <p:nvPr/>
        </p:nvSpPr>
        <p:spPr bwMode="auto">
          <a:xfrm>
            <a:off x="76200" y="4343400"/>
            <a:ext cx="487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GB" altLang="en-US" sz="2200">
                <a:solidFill>
                  <a:srgbClr val="000000"/>
                </a:solidFill>
              </a:rPr>
              <a:t>2. Other peak is found at higher wavelength. This is modified signal of low energy.</a:t>
            </a:r>
            <a:endParaRPr lang="en-GB" altLang="en-US" sz="2200">
              <a:solidFill>
                <a:srgbClr val="000000"/>
              </a:solidFill>
              <a:sym typeface="Symbol" pitchFamily="18" charset="2"/>
            </a:endParaRPr>
          </a:p>
        </p:txBody>
      </p:sp>
      <p:sp>
        <p:nvSpPr>
          <p:cNvPr id="34" name="Text Box 5"/>
          <p:cNvSpPr txBox="1">
            <a:spLocks noChangeArrowheads="1"/>
          </p:cNvSpPr>
          <p:nvPr/>
        </p:nvSpPr>
        <p:spPr bwMode="auto">
          <a:xfrm>
            <a:off x="76200" y="5486400"/>
            <a:ext cx="4876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GB" altLang="en-US" sz="2200">
                <a:solidFill>
                  <a:srgbClr val="000000"/>
                </a:solidFill>
              </a:rPr>
              <a:t>3.        increases with increase in    .</a:t>
            </a:r>
            <a:endParaRPr lang="en-GB" altLang="en-US" sz="2200">
              <a:solidFill>
                <a:srgbClr val="000000"/>
              </a:solidFill>
              <a:sym typeface="Symbol" pitchFamily="18" charset="2"/>
            </a:endParaRPr>
          </a:p>
        </p:txBody>
      </p:sp>
      <p:graphicFrame>
        <p:nvGraphicFramePr>
          <p:cNvPr id="36866" name="Object 2"/>
          <p:cNvGraphicFramePr>
            <a:graphicFrameLocks noChangeAspect="1"/>
          </p:cNvGraphicFramePr>
          <p:nvPr/>
        </p:nvGraphicFramePr>
        <p:xfrm>
          <a:off x="457200" y="5486400"/>
          <a:ext cx="571500" cy="422275"/>
        </p:xfrm>
        <a:graphic>
          <a:graphicData uri="http://schemas.openxmlformats.org/presentationml/2006/ole">
            <mc:AlternateContent xmlns:mc="http://schemas.openxmlformats.org/markup-compatibility/2006">
              <mc:Choice xmlns:v="urn:schemas-microsoft-com:vml" Requires="v">
                <p:oleObj spid="_x0000_s33797" name="Equation" r:id="rId4" imgW="241200" imgH="177480" progId="Equation.3">
                  <p:embed/>
                </p:oleObj>
              </mc:Choice>
              <mc:Fallback>
                <p:oleObj name="Equation" r:id="rId4" imgW="24120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4864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7" name="Object 3"/>
          <p:cNvGraphicFramePr>
            <a:graphicFrameLocks noChangeAspect="1"/>
          </p:cNvGraphicFramePr>
          <p:nvPr/>
        </p:nvGraphicFramePr>
        <p:xfrm>
          <a:off x="4271963" y="5486400"/>
          <a:ext cx="300037" cy="422275"/>
        </p:xfrm>
        <a:graphic>
          <a:graphicData uri="http://schemas.openxmlformats.org/presentationml/2006/ole">
            <mc:AlternateContent xmlns:mc="http://schemas.openxmlformats.org/markup-compatibility/2006">
              <mc:Choice xmlns:v="urn:schemas-microsoft-com:vml" Requires="v">
                <p:oleObj spid="_x0000_s33798" name="Equation" r:id="rId6" imgW="126720" imgH="177480" progId="Equation.3">
                  <p:embed/>
                </p:oleObj>
              </mc:Choice>
              <mc:Fallback>
                <p:oleObj name="Equation" r:id="rId6" imgW="12672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1963" y="5486400"/>
                        <a:ext cx="3000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8" name="Object 4"/>
          <p:cNvGraphicFramePr>
            <a:graphicFrameLocks noChangeAspect="1"/>
          </p:cNvGraphicFramePr>
          <p:nvPr/>
        </p:nvGraphicFramePr>
        <p:xfrm>
          <a:off x="6667500" y="5105400"/>
          <a:ext cx="571500" cy="422275"/>
        </p:xfrm>
        <a:graphic>
          <a:graphicData uri="http://schemas.openxmlformats.org/presentationml/2006/ole">
            <mc:AlternateContent xmlns:mc="http://schemas.openxmlformats.org/markup-compatibility/2006">
              <mc:Choice xmlns:v="urn:schemas-microsoft-com:vml" Requires="v">
                <p:oleObj spid="_x0000_s33799" name="Equation" r:id="rId8" imgW="241200" imgH="177480" progId="Equation.3">
                  <p:embed/>
                </p:oleObj>
              </mc:Choice>
              <mc:Fallback>
                <p:oleObj name="Equation" r:id="rId8" imgW="24120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0" y="51054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9" name="Straight Arrow Connector 38"/>
          <p:cNvCxnSpPr/>
          <p:nvPr/>
        </p:nvCxnSpPr>
        <p:spPr>
          <a:xfrm>
            <a:off x="6172200" y="5486400"/>
            <a:ext cx="137160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324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866"/>
                                        </p:tgtEl>
                                        <p:attrNameLst>
                                          <p:attrName>style.visibility</p:attrName>
                                        </p:attrNameLst>
                                      </p:cBhvr>
                                      <p:to>
                                        <p:strVal val="visible"/>
                                      </p:to>
                                    </p:set>
                                    <p:animEffect transition="in" filter="blinds(horizontal)">
                                      <p:cBhvr>
                                        <p:cTn id="22" dur="500"/>
                                        <p:tgtEl>
                                          <p:spTgt spid="36866"/>
                                        </p:tgtEl>
                                      </p:cBhvr>
                                    </p:animEffect>
                                  </p:childTnLst>
                                </p:cTn>
                              </p:par>
                              <p:par>
                                <p:cTn id="23" presetID="3" presetClass="entr" presetSubtype="10" fill="hold" nodeType="withEffect">
                                  <p:stCondLst>
                                    <p:cond delay="0"/>
                                  </p:stCondLst>
                                  <p:childTnLst>
                                    <p:set>
                                      <p:cBhvr>
                                        <p:cTn id="24" dur="1" fill="hold">
                                          <p:stCondLst>
                                            <p:cond delay="0"/>
                                          </p:stCondLst>
                                        </p:cTn>
                                        <p:tgtEl>
                                          <p:spTgt spid="36867"/>
                                        </p:tgtEl>
                                        <p:attrNameLst>
                                          <p:attrName>style.visibility</p:attrName>
                                        </p:attrNameLst>
                                      </p:cBhvr>
                                      <p:to>
                                        <p:strVal val="visible"/>
                                      </p:to>
                                    </p:set>
                                    <p:animEffect transition="in" filter="blinds(horizontal)">
                                      <p:cBhvr>
                                        <p:cTn id="25" dur="500"/>
                                        <p:tgtEl>
                                          <p:spTgt spid="3686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linds(horizontal)">
                                      <p:cBhvr>
                                        <p:cTn id="28" dur="500"/>
                                        <p:tgtEl>
                                          <p:spTgt spid="34"/>
                                        </p:tgtEl>
                                      </p:cBhvr>
                                    </p:animEffect>
                                  </p:childTnLst>
                                </p:cTn>
                              </p:par>
                              <p:par>
                                <p:cTn id="29" presetID="3" presetClass="entr" presetSubtype="10" fill="hold" nodeType="withEffect">
                                  <p:stCondLst>
                                    <p:cond delay="0"/>
                                  </p:stCondLst>
                                  <p:childTnLst>
                                    <p:set>
                                      <p:cBhvr>
                                        <p:cTn id="30" dur="1" fill="hold">
                                          <p:stCondLst>
                                            <p:cond delay="0"/>
                                          </p:stCondLst>
                                        </p:cTn>
                                        <p:tgtEl>
                                          <p:spTgt spid="36868"/>
                                        </p:tgtEl>
                                        <p:attrNameLst>
                                          <p:attrName>style.visibility</p:attrName>
                                        </p:attrNameLst>
                                      </p:cBhvr>
                                      <p:to>
                                        <p:strVal val="visible"/>
                                      </p:to>
                                    </p:set>
                                    <p:animEffect transition="in" filter="blinds(horizontal)">
                                      <p:cBhvr>
                                        <p:cTn id="31" dur="500"/>
                                        <p:tgtEl>
                                          <p:spTgt spid="36868"/>
                                        </p:tgtEl>
                                      </p:cBhvr>
                                    </p:animEffect>
                                  </p:childTnLst>
                                </p:cTn>
                              </p:par>
                              <p:par>
                                <p:cTn id="32" presetID="3" presetClass="entr" presetSubtype="1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5"/>
          <p:cNvSpPr txBox="1">
            <a:spLocks noChangeArrowheads="1"/>
          </p:cNvSpPr>
          <p:nvPr/>
        </p:nvSpPr>
        <p:spPr bwMode="auto">
          <a:xfrm>
            <a:off x="4872038" y="1295400"/>
            <a:ext cx="3814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t>0.0243 (1- cos</a:t>
            </a:r>
            <a:r>
              <a:rPr lang="el-GR" altLang="en-US" sz="2400"/>
              <a:t>θ</a:t>
            </a:r>
            <a:r>
              <a:rPr lang="en-US" altLang="en-US" sz="2400"/>
              <a:t>) </a:t>
            </a:r>
            <a:r>
              <a:rPr lang="en-GB" altLang="en-US" sz="2400"/>
              <a:t>Å</a:t>
            </a:r>
            <a:endParaRPr lang="en-GB" altLang="en-US" sz="2400">
              <a:sym typeface="Symbol" pitchFamily="18" charset="2"/>
            </a:endParaRPr>
          </a:p>
        </p:txBody>
      </p:sp>
      <p:graphicFrame>
        <p:nvGraphicFramePr>
          <p:cNvPr id="20483" name="Object 6"/>
          <p:cNvGraphicFramePr>
            <a:graphicFrameLocks noChangeAspect="1"/>
          </p:cNvGraphicFramePr>
          <p:nvPr/>
        </p:nvGraphicFramePr>
        <p:xfrm>
          <a:off x="1600200" y="1066800"/>
          <a:ext cx="3251200" cy="1022350"/>
        </p:xfrm>
        <a:graphic>
          <a:graphicData uri="http://schemas.openxmlformats.org/presentationml/2006/ole">
            <mc:AlternateContent xmlns:mc="http://schemas.openxmlformats.org/markup-compatibility/2006">
              <mc:Choice xmlns:v="urn:schemas-microsoft-com:vml" Requires="v">
                <p:oleObj spid="_x0000_s9351" name="Equation" r:id="rId3" imgW="1371600" imgH="431800" progId="Equation.3">
                  <p:embed/>
                </p:oleObj>
              </mc:Choice>
              <mc:Fallback>
                <p:oleObj name="Equation" r:id="rId3" imgW="13716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066800"/>
                        <a:ext cx="32512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7"/>
          <p:cNvGraphicFramePr>
            <a:graphicFrameLocks noChangeAspect="1"/>
          </p:cNvGraphicFramePr>
          <p:nvPr/>
        </p:nvGraphicFramePr>
        <p:xfrm>
          <a:off x="2347913" y="2819400"/>
          <a:ext cx="1233487" cy="542925"/>
        </p:xfrm>
        <a:graphic>
          <a:graphicData uri="http://schemas.openxmlformats.org/presentationml/2006/ole">
            <mc:AlternateContent xmlns:mc="http://schemas.openxmlformats.org/markup-compatibility/2006">
              <mc:Choice xmlns:v="urn:schemas-microsoft-com:vml" Requires="v">
                <p:oleObj spid="_x0000_s9352" name="Equation" r:id="rId5" imgW="520700" imgH="228600" progId="Equation.3">
                  <p:embed/>
                </p:oleObj>
              </mc:Choice>
              <mc:Fallback>
                <p:oleObj name="Equation" r:id="rId5" imgW="5207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7913" y="2819400"/>
                        <a:ext cx="123348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8"/>
          <p:cNvGraphicFramePr>
            <a:graphicFrameLocks noChangeAspect="1"/>
          </p:cNvGraphicFramePr>
          <p:nvPr/>
        </p:nvGraphicFramePr>
        <p:xfrm>
          <a:off x="4114800" y="4419600"/>
          <a:ext cx="571500" cy="422275"/>
        </p:xfrm>
        <a:graphic>
          <a:graphicData uri="http://schemas.openxmlformats.org/presentationml/2006/ole">
            <mc:AlternateContent xmlns:mc="http://schemas.openxmlformats.org/markup-compatibility/2006">
              <mc:Choice xmlns:v="urn:schemas-microsoft-com:vml" Requires="v">
                <p:oleObj spid="_x0000_s9353" name="Equation" r:id="rId7" imgW="241091" imgH="177646" progId="Equation.3">
                  <p:embed/>
                </p:oleObj>
              </mc:Choice>
              <mc:Fallback>
                <p:oleObj name="Equation" r:id="rId7" imgW="241091"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44196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5"/>
          <p:cNvSpPr txBox="1">
            <a:spLocks noChangeArrowheads="1"/>
          </p:cNvSpPr>
          <p:nvPr/>
        </p:nvSpPr>
        <p:spPr bwMode="auto">
          <a:xfrm>
            <a:off x="228600" y="3429000"/>
            <a:ext cx="8839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spcBef>
                <a:spcPct val="0"/>
              </a:spcBef>
              <a:buFontTx/>
              <a:buNone/>
            </a:pPr>
            <a:r>
              <a:rPr lang="en-GB" altLang="en-US" sz="2400"/>
              <a:t>So Compton effect can be observed only for radiation having wavelength of few Å.</a:t>
            </a:r>
            <a:endParaRPr lang="en-GB" altLang="en-US" sz="2400">
              <a:sym typeface="Symbol" pitchFamily="18" charset="2"/>
            </a:endParaRPr>
          </a:p>
        </p:txBody>
      </p:sp>
      <p:sp>
        <p:nvSpPr>
          <p:cNvPr id="20487" name="Title 1"/>
          <p:cNvSpPr>
            <a:spLocks noGrp="1"/>
          </p:cNvSpPr>
          <p:nvPr>
            <p:ph type="title"/>
          </p:nvPr>
        </p:nvSpPr>
        <p:spPr>
          <a:xfrm>
            <a:off x="457200" y="-76200"/>
            <a:ext cx="8382000" cy="1143000"/>
          </a:xfrm>
        </p:spPr>
        <p:txBody>
          <a:bodyPr/>
          <a:lstStyle/>
          <a:p>
            <a:r>
              <a:rPr lang="en-US" altLang="en-US" sz="2800" b="1" dirty="0" smtClean="0"/>
              <a:t>Compton effect difficult to observe in Visible Light</a:t>
            </a:r>
          </a:p>
        </p:txBody>
      </p:sp>
      <p:sp>
        <p:nvSpPr>
          <p:cNvPr id="17" name="Text Box 5"/>
          <p:cNvSpPr txBox="1">
            <a:spLocks noChangeArrowheads="1"/>
          </p:cNvSpPr>
          <p:nvPr/>
        </p:nvSpPr>
        <p:spPr bwMode="auto">
          <a:xfrm>
            <a:off x="1295400" y="22098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t>is maximum when (1- cos</a:t>
            </a:r>
            <a:r>
              <a:rPr lang="el-GR" altLang="en-US" sz="2400"/>
              <a:t>θ</a:t>
            </a:r>
            <a:r>
              <a:rPr lang="en-US" altLang="en-US" sz="2400"/>
              <a:t>) is maximum i.e. 2.</a:t>
            </a:r>
            <a:endParaRPr lang="en-GB" altLang="en-US" sz="2400">
              <a:sym typeface="Symbol" pitchFamily="18" charset="2"/>
            </a:endParaRPr>
          </a:p>
        </p:txBody>
      </p:sp>
      <p:graphicFrame>
        <p:nvGraphicFramePr>
          <p:cNvPr id="37898" name="Object 10"/>
          <p:cNvGraphicFramePr>
            <a:graphicFrameLocks noChangeAspect="1"/>
          </p:cNvGraphicFramePr>
          <p:nvPr/>
        </p:nvGraphicFramePr>
        <p:xfrm>
          <a:off x="762000" y="2209800"/>
          <a:ext cx="571500" cy="422275"/>
        </p:xfrm>
        <a:graphic>
          <a:graphicData uri="http://schemas.openxmlformats.org/presentationml/2006/ole">
            <mc:AlternateContent xmlns:mc="http://schemas.openxmlformats.org/markup-compatibility/2006">
              <mc:Choice xmlns:v="urn:schemas-microsoft-com:vml" Requires="v">
                <p:oleObj spid="_x0000_s9354" name="Equation" r:id="rId9" imgW="241091" imgH="177646" progId="Equation.3">
                  <p:embed/>
                </p:oleObj>
              </mc:Choice>
              <mc:Fallback>
                <p:oleObj name="Equation" r:id="rId9" imgW="241091" imgH="1776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2209800"/>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5"/>
          <p:cNvSpPr txBox="1">
            <a:spLocks noChangeArrowheads="1"/>
          </p:cNvSpPr>
          <p:nvPr/>
        </p:nvSpPr>
        <p:spPr bwMode="auto">
          <a:xfrm>
            <a:off x="3657600" y="2819400"/>
            <a:ext cx="3814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t>0.05</a:t>
            </a:r>
            <a:r>
              <a:rPr lang="en-US" altLang="en-US" sz="2400"/>
              <a:t> </a:t>
            </a:r>
            <a:r>
              <a:rPr lang="en-GB" altLang="en-US" sz="2400"/>
              <a:t>Å </a:t>
            </a:r>
            <a:endParaRPr lang="en-GB" altLang="en-US" sz="2400">
              <a:sym typeface="Symbol" pitchFamily="18" charset="2"/>
            </a:endParaRPr>
          </a:p>
        </p:txBody>
      </p:sp>
      <p:sp>
        <p:nvSpPr>
          <p:cNvPr id="21" name="Text Box 5"/>
          <p:cNvSpPr txBox="1">
            <a:spLocks noChangeArrowheads="1"/>
          </p:cNvSpPr>
          <p:nvPr/>
        </p:nvSpPr>
        <p:spPr bwMode="auto">
          <a:xfrm>
            <a:off x="1676400" y="44196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t>For        1Å                  ~ 1%</a:t>
            </a:r>
            <a:endParaRPr lang="en-GB" altLang="en-US" sz="2400">
              <a:sym typeface="Symbol" pitchFamily="18" charset="2"/>
            </a:endParaRPr>
          </a:p>
        </p:txBody>
      </p:sp>
      <p:graphicFrame>
        <p:nvGraphicFramePr>
          <p:cNvPr id="37899" name="Object 11"/>
          <p:cNvGraphicFramePr>
            <a:graphicFrameLocks noChangeAspect="1"/>
          </p:cNvGraphicFramePr>
          <p:nvPr/>
        </p:nvGraphicFramePr>
        <p:xfrm>
          <a:off x="4686300" y="5140325"/>
          <a:ext cx="571500" cy="422275"/>
        </p:xfrm>
        <a:graphic>
          <a:graphicData uri="http://schemas.openxmlformats.org/presentationml/2006/ole">
            <mc:AlternateContent xmlns:mc="http://schemas.openxmlformats.org/markup-compatibility/2006">
              <mc:Choice xmlns:v="urn:schemas-microsoft-com:vml" Requires="v">
                <p:oleObj spid="_x0000_s9355" name="Equation" r:id="rId11" imgW="241091" imgH="177646" progId="Equation.3">
                  <p:embed/>
                </p:oleObj>
              </mc:Choice>
              <mc:Fallback>
                <p:oleObj name="Equation" r:id="rId11" imgW="241091" imgH="1776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6300" y="5140325"/>
                        <a:ext cx="5715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0" name="Object 12"/>
          <p:cNvGraphicFramePr>
            <a:graphicFrameLocks noChangeAspect="1"/>
          </p:cNvGraphicFramePr>
          <p:nvPr/>
        </p:nvGraphicFramePr>
        <p:xfrm>
          <a:off x="2217738" y="5105400"/>
          <a:ext cx="601662" cy="422275"/>
        </p:xfrm>
        <a:graphic>
          <a:graphicData uri="http://schemas.openxmlformats.org/presentationml/2006/ole">
            <mc:AlternateContent xmlns:mc="http://schemas.openxmlformats.org/markup-compatibility/2006">
              <mc:Choice xmlns:v="urn:schemas-microsoft-com:vml" Requires="v">
                <p:oleObj spid="_x0000_s9356" name="Equation" r:id="rId13" imgW="253670" imgH="177569" progId="Equation.3">
                  <p:embed/>
                </p:oleObj>
              </mc:Choice>
              <mc:Fallback>
                <p:oleObj name="Equation" r:id="rId13" imgW="253670" imgH="17756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7738" y="5105400"/>
                        <a:ext cx="60166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1" name="Object 13"/>
          <p:cNvGraphicFramePr>
            <a:graphicFrameLocks noChangeAspect="1"/>
          </p:cNvGraphicFramePr>
          <p:nvPr/>
        </p:nvGraphicFramePr>
        <p:xfrm>
          <a:off x="2209800" y="4419600"/>
          <a:ext cx="601663" cy="422275"/>
        </p:xfrm>
        <a:graphic>
          <a:graphicData uri="http://schemas.openxmlformats.org/presentationml/2006/ole">
            <mc:AlternateContent xmlns:mc="http://schemas.openxmlformats.org/markup-compatibility/2006">
              <mc:Choice xmlns:v="urn:schemas-microsoft-com:vml" Requires="v">
                <p:oleObj spid="_x0000_s9357" name="Equation" r:id="rId15" imgW="253670" imgH="177569" progId="Equation.3">
                  <p:embed/>
                </p:oleObj>
              </mc:Choice>
              <mc:Fallback>
                <p:oleObj name="Equation" r:id="rId15" imgW="253670" imgH="17756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9800" y="4419600"/>
                        <a:ext cx="60166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5"/>
          <p:cNvSpPr txBox="1">
            <a:spLocks noChangeArrowheads="1"/>
          </p:cNvSpPr>
          <p:nvPr/>
        </p:nvSpPr>
        <p:spPr bwMode="auto">
          <a:xfrm>
            <a:off x="1676400" y="5105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2400"/>
              <a:t>For        5000Å                  ~ 0.001% (undetectable)</a:t>
            </a:r>
            <a:endParaRPr lang="en-GB" altLang="en-US" sz="2400">
              <a:sym typeface="Symbol" pitchFamily="18" charset="2"/>
            </a:endParaRPr>
          </a:p>
        </p:txBody>
      </p:sp>
    </p:spTree>
    <p:extLst>
      <p:ext uri="{BB962C8B-B14F-4D97-AF65-F5344CB8AC3E}">
        <p14:creationId xmlns:p14="http://schemas.microsoft.com/office/powerpoint/2010/main" val="3276858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8"/>
                                        </p:tgtEl>
                                        <p:attrNameLst>
                                          <p:attrName>style.visibility</p:attrName>
                                        </p:attrNameLst>
                                      </p:cBhvr>
                                      <p:to>
                                        <p:strVal val="visible"/>
                                      </p:to>
                                    </p:set>
                                    <p:animEffect transition="in" filter="blinds(horizontal)">
                                      <p:cBhvr>
                                        <p:cTn id="7" dur="500"/>
                                        <p:tgtEl>
                                          <p:spTgt spid="378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5849"/>
                                        </p:tgtEl>
                                        <p:attrNameLst>
                                          <p:attrName>style.visibility</p:attrName>
                                        </p:attrNameLst>
                                      </p:cBhvr>
                                      <p:to>
                                        <p:strVal val="visible"/>
                                      </p:to>
                                    </p:set>
                                    <p:animEffect transition="in" filter="blinds(horizontal)">
                                      <p:cBhvr>
                                        <p:cTn id="15" dur="500"/>
                                        <p:tgtEl>
                                          <p:spTgt spid="3584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500"/>
                                        <p:tgtEl>
                                          <p:spTgt spid="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7901"/>
                                        </p:tgtEl>
                                        <p:attrNameLst>
                                          <p:attrName>style.visibility</p:attrName>
                                        </p:attrNameLst>
                                      </p:cBhvr>
                                      <p:to>
                                        <p:strVal val="visible"/>
                                      </p:to>
                                    </p:set>
                                    <p:animEffect transition="in" filter="blinds(horizontal)">
                                      <p:cBhvr>
                                        <p:cTn id="28" dur="500"/>
                                        <p:tgtEl>
                                          <p:spTgt spid="3790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nodeType="withEffect">
                                  <p:stCondLst>
                                    <p:cond delay="0"/>
                                  </p:stCondLst>
                                  <p:childTnLst>
                                    <p:set>
                                      <p:cBhvr>
                                        <p:cTn id="33" dur="1" fill="hold">
                                          <p:stCondLst>
                                            <p:cond delay="0"/>
                                          </p:stCondLst>
                                        </p:cTn>
                                        <p:tgtEl>
                                          <p:spTgt spid="35850"/>
                                        </p:tgtEl>
                                        <p:attrNameLst>
                                          <p:attrName>style.visibility</p:attrName>
                                        </p:attrNameLst>
                                      </p:cBhvr>
                                      <p:to>
                                        <p:strVal val="visible"/>
                                      </p:to>
                                    </p:set>
                                    <p:animEffect transition="in" filter="blinds(horizontal)">
                                      <p:cBhvr>
                                        <p:cTn id="34" dur="500"/>
                                        <p:tgtEl>
                                          <p:spTgt spid="3585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37899"/>
                                        </p:tgtEl>
                                        <p:attrNameLst>
                                          <p:attrName>style.visibility</p:attrName>
                                        </p:attrNameLst>
                                      </p:cBhvr>
                                      <p:to>
                                        <p:strVal val="visible"/>
                                      </p:to>
                                    </p:set>
                                    <p:animEffect transition="in" filter="blinds(horizontal)">
                                      <p:cBhvr>
                                        <p:cTn id="42" dur="500"/>
                                        <p:tgtEl>
                                          <p:spTgt spid="37899"/>
                                        </p:tgtEl>
                                      </p:cBhvr>
                                    </p:animEffect>
                                  </p:childTnLst>
                                </p:cTn>
                              </p:par>
                              <p:par>
                                <p:cTn id="43" presetID="3" presetClass="entr" presetSubtype="10" fill="hold" nodeType="withEffect">
                                  <p:stCondLst>
                                    <p:cond delay="0"/>
                                  </p:stCondLst>
                                  <p:childTnLst>
                                    <p:set>
                                      <p:cBhvr>
                                        <p:cTn id="44" dur="1" fill="hold">
                                          <p:stCondLst>
                                            <p:cond delay="0"/>
                                          </p:stCondLst>
                                        </p:cTn>
                                        <p:tgtEl>
                                          <p:spTgt spid="37900"/>
                                        </p:tgtEl>
                                        <p:attrNameLst>
                                          <p:attrName>style.visibility</p:attrName>
                                        </p:attrNameLst>
                                      </p:cBhvr>
                                      <p:to>
                                        <p:strVal val="visible"/>
                                      </p:to>
                                    </p:set>
                                    <p:animEffect transition="in" filter="blinds(horizontal)">
                                      <p:cBhvr>
                                        <p:cTn id="45" dur="500"/>
                                        <p:tgtEl>
                                          <p:spTgt spid="37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p:bldP spid="20" grpId="0"/>
      <p:bldP spid="21"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Pair Production </a:t>
            </a:r>
          </a:p>
        </p:txBody>
      </p:sp>
      <p:sp>
        <p:nvSpPr>
          <p:cNvPr id="2053" name="Text Box 5"/>
          <p:cNvSpPr txBox="1">
            <a:spLocks noChangeArrowheads="1"/>
          </p:cNvSpPr>
          <p:nvPr/>
        </p:nvSpPr>
        <p:spPr bwMode="auto">
          <a:xfrm>
            <a:off x="1752600" y="3276600"/>
            <a:ext cx="533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en-US" smtClean="0">
                <a:solidFill>
                  <a:srgbClr val="FFFFFF"/>
                </a:solidFill>
              </a:rPr>
              <a:t>Here a photon passes by a nucleus and converts to a particle anti particle pair. </a:t>
            </a:r>
          </a:p>
        </p:txBody>
      </p:sp>
      <p:pic>
        <p:nvPicPr>
          <p:cNvPr id="2057" name="Picture 9" descr="PairProduc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86000"/>
            <a:ext cx="19050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A138112-Electron-positron_pair _matterantimatter-SPL"/>
          <p:cNvPicPr>
            <a:picLocks noGrp="1" noChangeAspect="1" noChangeArrowheads="1"/>
          </p:cNvPicPr>
          <p:nvPr>
            <p:ph type="subTitle" idx="1"/>
          </p:nvPr>
        </p:nvPicPr>
        <p:blipFill>
          <a:blip r:embed="rId3">
            <a:extLst>
              <a:ext uri="{28A0092B-C50C-407E-A947-70E740481C1C}">
                <a14:useLocalDpi xmlns:a14="http://schemas.microsoft.com/office/drawing/2010/main" val="0"/>
              </a:ext>
            </a:extLst>
          </a:blip>
          <a:srcRect/>
          <a:stretch>
            <a:fillRect/>
          </a:stretch>
        </p:blipFill>
        <p:spPr>
          <a:xfrm>
            <a:off x="2590800" y="3917950"/>
            <a:ext cx="3733800" cy="2662238"/>
          </a:xfrm>
          <a:solidFill>
            <a:schemeClr val="tx1"/>
          </a:solidFill>
          <a:ln/>
        </p:spPr>
      </p:pic>
    </p:spTree>
    <p:extLst>
      <p:ext uri="{BB962C8B-B14F-4D97-AF65-F5344CB8AC3E}">
        <p14:creationId xmlns:p14="http://schemas.microsoft.com/office/powerpoint/2010/main" val="4288589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59"/>
                                        </p:tgtEl>
                                        <p:attrNameLst>
                                          <p:attrName>style.visibility</p:attrName>
                                        </p:attrNameLst>
                                      </p:cBhvr>
                                      <p:to>
                                        <p:strVal val="visible"/>
                                      </p:to>
                                    </p:set>
                                    <p:animEffect transition="in" filter="dissolve">
                                      <p:cBhvr>
                                        <p:cTn id="7" dur="500"/>
                                        <p:tgtEl>
                                          <p:spTgt spid="2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788</Words>
  <Application>Microsoft Office PowerPoint</Application>
  <PresentationFormat>On-screen Show (4:3)</PresentationFormat>
  <Paragraphs>86</Paragraphs>
  <Slides>18</Slides>
  <Notes>0</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18</vt:i4>
      </vt:variant>
    </vt:vector>
  </HeadingPairs>
  <TitlesOfParts>
    <vt:vector size="24" baseType="lpstr">
      <vt:lpstr>Office Theme</vt:lpstr>
      <vt:lpstr>1_Ripple</vt:lpstr>
      <vt:lpstr>2_Ripple</vt:lpstr>
      <vt:lpstr>Ripple</vt:lpstr>
      <vt:lpstr>Equation</vt:lpstr>
      <vt:lpstr>Microsoft Equation 3.0</vt:lpstr>
      <vt:lpstr>Compton Effect</vt:lpstr>
      <vt:lpstr>PowerPoint Presentation</vt:lpstr>
      <vt:lpstr>PowerPoint Presentation</vt:lpstr>
      <vt:lpstr>PowerPoint Presentation</vt:lpstr>
      <vt:lpstr>PowerPoint Presentation</vt:lpstr>
      <vt:lpstr>PowerPoint Presentation</vt:lpstr>
      <vt:lpstr>Experimental Verification</vt:lpstr>
      <vt:lpstr>Compton effect difficult to observe in Visible Light</vt:lpstr>
      <vt:lpstr>Pair Production </vt:lpstr>
      <vt:lpstr>So what if a particle “decayed into two similar mass particles? </vt:lpstr>
      <vt:lpstr>Pair Production</vt:lpstr>
      <vt:lpstr>PowerPoint Presentation</vt:lpstr>
      <vt:lpstr>PowerPoint Presentation</vt:lpstr>
      <vt:lpstr>Pair Annihilation</vt:lpstr>
      <vt:lpstr>The virtual particles must recombine </vt:lpstr>
      <vt:lpstr>Pair production cannot occur in empty space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Manjeet Singh Goyat</dc:creator>
  <cp:lastModifiedBy>Manjeet Singh Goyat</cp:lastModifiedBy>
  <cp:revision>16</cp:revision>
  <dcterms:created xsi:type="dcterms:W3CDTF">2006-08-16T00:00:00Z</dcterms:created>
  <dcterms:modified xsi:type="dcterms:W3CDTF">2014-01-24T04:07:21Z</dcterms:modified>
</cp:coreProperties>
</file>