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45B2D-02D1-4DCB-90C8-F6BB521B6B3A}">
  <a:tblStyle styleId="{14245B2D-02D1-4DCB-90C8-F6BB521B6B3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Arial"/>
          <a:ea typeface="Arial"/>
          <a:cs typeface="Arial"/>
        </a:font>
        <a:schemeClr val="lt1"/>
      </a:tcTxStyle>
      <a:tcStyle>
        <a:tcBdr/>
        <a:fill>
          <a:solidFill>
            <a:schemeClr val="accent6"/>
          </a:solidFill>
        </a:fill>
      </a:tcStyle>
    </a:lastCol>
    <a:firstCol>
      <a:tcTxStyle b="on" i="off">
        <a:font>
          <a:latin typeface="Arial"/>
          <a:ea typeface="Arial"/>
          <a:cs typeface="Arial"/>
        </a:font>
        <a:schemeClr val="lt1"/>
      </a:tcTxStyle>
      <a:tcStyle>
        <a:tcBdr/>
        <a:fill>
          <a:solidFill>
            <a:schemeClr val="accent6"/>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CDBB79F1-FF16-4E96-9557-BC826F9E2AB0}"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5"/>
          </a:solidFill>
        </a:fill>
      </a:tcStyle>
    </a:lastCol>
    <a:firstCol>
      <a:tcTxStyle b="on" i="off">
        <a:font>
          <a:latin typeface="Arial"/>
          <a:ea typeface="Arial"/>
          <a:cs typeface="Arial"/>
        </a:font>
        <a:schemeClr val="lt1"/>
      </a:tcTxStyle>
      <a:tcStyle>
        <a:tcBdr/>
        <a:fill>
          <a:solidFill>
            <a:schemeClr val="accent5"/>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20" autoAdjust="0"/>
  </p:normalViewPr>
  <p:slideViewPr>
    <p:cSldViewPr snapToGrid="0">
      <p:cViewPr varScale="1">
        <p:scale>
          <a:sx n="54" d="100"/>
          <a:sy n="54" d="100"/>
        </p:scale>
        <p:origin x="1824"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07091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Tell the participants that you will be talking about the next module in this session.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Inform them that you will discuss the different data storage mechanisms in this module.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You will be learning about the different data storage mechanisms in this module. </a:t>
            </a:r>
            <a:endParaRPr dirty="0"/>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10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Shape 92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Flat file databases and its characteristics to the participants.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Flat file databases now.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A flat file database is one that stores data in a plain text file. Each record is stored in one single line, rows, and the fields are separated by commas, or tabs. In a flat file database, data is organized in a single table and so it is suitable for many small applications. A flat file database uses a very simple structure and it cannot contain multiple table like that of a relational database. For example, a spreadsheet application li</a:t>
            </a:r>
            <a:r>
              <a:rPr lang="en-US"/>
              <a:t>ke Microsoft Excel can be used as a flat file database. Each row in a worksheet can be a record and each column, a field. The worksheet is effectively a table. </a:t>
            </a:r>
            <a:r>
              <a:rPr lang="en-US" sz="1200" b="0" i="0" u="none" strike="noStrike" cap="none">
                <a:solidFill>
                  <a:schemeClr val="dk1"/>
                </a:solidFill>
                <a:latin typeface="Calibri"/>
                <a:ea typeface="Calibri"/>
                <a:cs typeface="Calibri"/>
                <a:sym typeface="Calibri"/>
              </a:rPr>
              <a:t>Many database programs like Microsoft Access and FileMaker Pro have the ability to import flat file databases and it can be used in a large relational database. </a:t>
            </a:r>
            <a:endParaRPr/>
          </a:p>
          <a:p>
            <a:pPr marL="0" marR="0" lvl="0" indent="0" algn="l" rtl="0">
              <a:spcBef>
                <a:spcPts val="0"/>
              </a:spcBef>
              <a:spcAft>
                <a:spcPts val="0"/>
              </a:spcAft>
              <a:buClr>
                <a:schemeClr val="dk1"/>
              </a:buClr>
              <a:buSzPts val="1200"/>
              <a:buFont typeface="Calibri"/>
              <a:buNone/>
            </a:pP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flat file system should not be confused with flat file database. </a:t>
            </a:r>
            <a:r>
              <a:rPr lang="en-US"/>
              <a:t>A flat file system is </a:t>
            </a:r>
            <a:r>
              <a:rPr lang="en-US" sz="1200" b="0" i="0" u="none" strike="noStrike" cap="none">
                <a:solidFill>
                  <a:schemeClr val="dk1"/>
                </a:solidFill>
                <a:latin typeface="Calibri"/>
                <a:ea typeface="Calibri"/>
                <a:cs typeface="Calibri"/>
                <a:sym typeface="Calibri"/>
              </a:rPr>
              <a:t>a type of computer file system, that stores all data in a single directory. No folder or path is used to organize data. This might be a simple way to store data, but becomes inefficient as the amount of data increases.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926" name="Shape 92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3679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Shape 9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advantages and disadvantages of flat file databases to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Flat file databases have their own advantages and disadvantages.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Advantages include: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Flat file databases are simple, straightforward and are easier to work with, compared to other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Most of the software include free access to data. For a small number of cases, flat databases do a reasonably fair job.</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Data in flat file databases are readable by many of the available statistical, analytical and graphics software.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These types of databases do not require any additional layer to master.</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Disadvantages include: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Flat file databases consume a lot of storage space, by requiring it to keep all the information on items that are logically not available.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Flat databases are not conducive to complex search queries.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Increased data redundancy which may result in errors or inconsistencies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Data integrity or reliability is always an issue with flat file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File sizes become large with repeated data</a:t>
            </a:r>
            <a:endParaRPr dirty="0"/>
          </a:p>
        </p:txBody>
      </p:sp>
      <p:sp>
        <p:nvSpPr>
          <p:cNvPr id="935" name="Shape 9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395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7" name="Shape 9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Flat file database is unidimensional</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48" name="Shape 9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546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Shape 95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the Tabular databases to the participants and explain the characteristic features of the same.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As obvious from the name, this database is structured in a Tabular form, which has rows and columns. Using tabular structure may be one of the simplest and oldest methods of data storage.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Tabular databases have the following features: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These databases share the same set of properties per record. Each row has the same set of column titles.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Metadata is usually assigned to a column as its header title.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If any of the rows for a corresponding column lacks data, a missing value gets stored in the cell, which is related to the column’s metadata.</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These databases access records through unique identifiers.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In a tabular database, each of the tables contains a set of information that is related to each other and is connected to the database through key fields that describe the rows. In case of a query, the system searches for the record using the key fields.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56" name="Shape 95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82862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advantages and disadvantages of tabular databases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Go through the table and understand the advantages and disadvantages of tabular databases.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smtClean="0">
                <a:solidFill>
                  <a:schemeClr val="dk1"/>
                </a:solidFill>
                <a:latin typeface="Calibri"/>
                <a:ea typeface="Calibri"/>
                <a:cs typeface="Calibri"/>
                <a:sym typeface="Calibri"/>
              </a:rPr>
              <a:t>Advantages</a:t>
            </a:r>
            <a:endParaRPr i="0"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Tabular databases are best suited for applications for very small amounts of data. In these situations, data can be queried using simple queries. Organizing data in the form of tables is a primitive way of storing and querying data and is relatively simple and straightforward.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smtClean="0">
                <a:solidFill>
                  <a:schemeClr val="dk1"/>
                </a:solidFill>
                <a:latin typeface="Calibri"/>
                <a:ea typeface="Calibri"/>
                <a:cs typeface="Calibri"/>
                <a:sym typeface="Calibri"/>
              </a:rPr>
              <a:t>Disadvantages</a:t>
            </a:r>
            <a:endParaRPr i="0"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 with flat file databases, data redundancy is poorly controlled in a tabular database. For complex data, this type might not be suitable. In a table or CSV, bulk </a:t>
            </a:r>
            <a:r>
              <a:rPr lang="en-US" sz="1200" b="0" i="0" u="none" strike="noStrike" cap="none" dirty="0" err="1">
                <a:solidFill>
                  <a:schemeClr val="dk1"/>
                </a:solidFill>
                <a:latin typeface="Calibri"/>
                <a:ea typeface="Calibri"/>
                <a:cs typeface="Calibri"/>
                <a:sym typeface="Calibri"/>
              </a:rPr>
              <a:t>updation</a:t>
            </a:r>
            <a:r>
              <a:rPr lang="en-US" sz="1200" b="0" i="0" u="none" strike="noStrike" cap="none" dirty="0">
                <a:solidFill>
                  <a:schemeClr val="dk1"/>
                </a:solidFill>
                <a:latin typeface="Calibri"/>
                <a:ea typeface="Calibri"/>
                <a:cs typeface="Calibri"/>
                <a:sym typeface="Calibri"/>
              </a:rPr>
              <a:t> of data could be an issue and a table will be completely updated only if all the columns corresponding to a row are updated. Errors or inconsistencies may arise if group of data is removed.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615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False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196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Shape 9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Shape 98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the concept of the Relational database to the students. Explain them, the basic concepts of a Relational database, like tables, columns, rows, schema, primary key and foreign key.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Relational database is a collection of data stored in one or more tables. Relational databases require the schema to be predefined before data is populated in the database.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schema is the description of data in terms of the data model. The Schema defines the tables and their attributes, field or column.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Relational Database Management System (RDBMS) is a software that handles the way data is stored, maintained and retrieved in a relational database.</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RDBMS provides query and manipulation interface to the data.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Common examples of RDBMS are:</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MySQL</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Microsoft SQL Server</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Oracle</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MariaDB</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PostgreSQL</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SQLite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87" name="Shape 98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541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Shape 99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four important concepts of relational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SQL</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Data Integrity</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Transactions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ACID compliance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SQL</a:t>
            </a: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Structured Query Language serves as the primary interface to communicate with the relational databases. In 1986, SQL became one of the standards of the American National Standards Institute (ANSI). ANSI SQL is supported by all major relational database engines, and many of these have an extension ANSI SQL to support the functionalities of that engine. SQL is used in managing all the aspects of a database, including adding, updating or deleting rows of data and retrieving subsets of data for transaction processing and analytics applications.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Data Integrity</a:t>
            </a: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 integrity refers to the overall completeness, accuracy, availability and consistency of data. Relational databases follow certain integrity rules or constraints to maintain data integrity. The constraints include Primary Keys, Foreign Keys, ‘Not NULL’ constraint, ‘Unique’ constraint, ‘Default’ constraint and ‘Check’ constraints.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 a first rule, in a relational database. </a:t>
            </a:r>
            <a:r>
              <a:rPr lang="en-US" sz="1200" b="0" i="0" u="none" strike="noStrike" cap="none" dirty="0" smtClean="0">
                <a:solidFill>
                  <a:schemeClr val="dk1"/>
                </a:solidFill>
                <a:latin typeface="Calibri"/>
                <a:ea typeface="Calibri"/>
                <a:cs typeface="Calibri"/>
                <a:sym typeface="Calibri"/>
              </a:rPr>
              <a:t>All </a:t>
            </a:r>
            <a:r>
              <a:rPr lang="en-US" sz="1200" b="0" i="0" u="none" strike="noStrike" cap="none" dirty="0">
                <a:solidFill>
                  <a:schemeClr val="dk1"/>
                </a:solidFill>
                <a:latin typeface="Calibri"/>
                <a:ea typeface="Calibri"/>
                <a:cs typeface="Calibri"/>
                <a:sym typeface="Calibri"/>
              </a:rPr>
              <a:t>rows need to be distinct. In case of duplicate rows, issues like correctness of rows selected might occur. To overcome this, users can specify that rows should not be duplicated. If this is specified, the DBMS will prevent the addition of duplicate rows in an existing row. If each row is distinct, rows can be identified by using one or more columns. This unique column or group of columns is referred as Primary Key.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second rule is that column values must not be repeating groups or arrays. A third aspect of data integrity involves the concept of a null value. A database takes care of situations where data may not be available by using a null value to indicate that a value is missing. It does not equate to a blank or zero. A blank is considered equal to another blank, a zero is equal to another zero, but two null values are not considered equal.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Any column that is part of a primary key cannot be null; if it is null, the primary key would not be a complete identifier. This is called Entity integrity.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Transactions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One or more SQL statements executed as a sequence of operations that form a single logical unit of work is called a database transaction. Database transactions provide an ‘all-or-nothing’ proposition. The entire transaction must be complete as a single unit and written to the database, or no individual component of the transaction should go through. From a relational database viewpoint, a database transaction will result in a ‘Commit’ or a ‘Rollback’. Each transaction is carried out in a coherent and reliable way independent of other transactions.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ACID Compliance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relational database transaction needs to be ACID (Atomicity, Consistency, Isolation, Durability) compliant to maintain data integrity. </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Atomicity: </a:t>
            </a:r>
            <a:r>
              <a:rPr lang="en-US" sz="1200" b="0" i="0" u="none" strike="noStrike" cap="none" dirty="0">
                <a:solidFill>
                  <a:schemeClr val="dk1"/>
                </a:solidFill>
                <a:latin typeface="Calibri"/>
                <a:ea typeface="Calibri"/>
                <a:cs typeface="Calibri"/>
                <a:sym typeface="Calibri"/>
              </a:rPr>
              <a:t>A transaction, on the whole, should be successfully executed. If any part of the transaction fails, then the entire transaction becomes invalid.</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Consistency: </a:t>
            </a:r>
            <a:r>
              <a:rPr lang="en-US" sz="1200" b="0" i="0" u="none" strike="noStrike" cap="none" dirty="0">
                <a:solidFill>
                  <a:schemeClr val="dk1"/>
                </a:solidFill>
                <a:latin typeface="Calibri"/>
                <a:ea typeface="Calibri"/>
                <a:cs typeface="Calibri"/>
                <a:sym typeface="Calibri"/>
              </a:rPr>
              <a:t>Data written to the database must adhere to all defined rules and restrictions including constraints, cascades, and triggers for it to be consistent.</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Isolation: </a:t>
            </a:r>
            <a:r>
              <a:rPr lang="en-US" sz="1200" b="0" i="0" u="none" strike="noStrike" cap="none" dirty="0">
                <a:solidFill>
                  <a:schemeClr val="dk1"/>
                </a:solidFill>
                <a:latin typeface="Calibri"/>
                <a:ea typeface="Calibri"/>
                <a:cs typeface="Calibri"/>
                <a:sym typeface="Calibri"/>
              </a:rPr>
              <a:t>Isolation is important for controlling concurrency and to make sure that each transaction is independent of other transactions.</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Durability: </a:t>
            </a:r>
            <a:r>
              <a:rPr lang="en-US" sz="1200" b="0" i="0" u="none" strike="noStrike" cap="none" dirty="0">
                <a:solidFill>
                  <a:schemeClr val="dk1"/>
                </a:solidFill>
                <a:latin typeface="Calibri"/>
                <a:ea typeface="Calibri"/>
                <a:cs typeface="Calibri"/>
                <a:sym typeface="Calibri"/>
              </a:rPr>
              <a:t>Once a transaction is complete, all changes made to a database should be permanent.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96" name="Shape 99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3826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Shape 10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6" name="Shape 104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concept of Entities and tables and the relationships that exist between them in a relational database</a:t>
            </a:r>
            <a:r>
              <a:rPr lang="en-US" dirty="0"/>
              <a:t>, such as: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One-to-one relationships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One-to-many relationships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Many-to-many relationships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how values are stored in a table and identified by keys.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Entities are the real-world objects that are to be modelled in a database. Three different types of relationships occur between entities.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a:t>
            </a:r>
            <a:r>
              <a:rPr lang="en-US" sz="1200" b="0" i="0" u="none" strike="noStrike" cap="none" dirty="0" smtClean="0">
                <a:solidFill>
                  <a:schemeClr val="dk1"/>
                </a:solidFill>
                <a:latin typeface="Calibri"/>
                <a:ea typeface="Calibri"/>
                <a:cs typeface="Calibri"/>
                <a:sym typeface="Calibri"/>
              </a:rPr>
              <a:t>he </a:t>
            </a:r>
            <a:r>
              <a:rPr lang="en-US" sz="1200" b="0" i="0" u="none" strike="noStrike" cap="none" dirty="0">
                <a:solidFill>
                  <a:schemeClr val="dk1"/>
                </a:solidFill>
                <a:latin typeface="Calibri"/>
                <a:ea typeface="Calibri"/>
                <a:cs typeface="Calibri"/>
                <a:sym typeface="Calibri"/>
              </a:rPr>
              <a:t>concept of entities and tables and the relationships that exist between them in a relational database. Explain the concept of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One-to-one relationships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One-to-many relationships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Many-to-many relationships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Consider an example of an article published in a journal. A journal can have many articles (one-to-many), but an article can appear in only one journal (one-to-one).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 author can have many articles (one-to-many) and an article can have many authors (one-to-many).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relation has the following attributes.</a:t>
            </a:r>
            <a:endParaRPr dirty="0"/>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Name</a:t>
            </a:r>
            <a:r>
              <a:rPr lang="en-US" sz="1200" b="1"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Each table (relation) must have a name that is unique among other relations.</a:t>
            </a:r>
            <a:endParaRPr dirty="0"/>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Attributes</a:t>
            </a:r>
            <a:r>
              <a:rPr lang="en-US" sz="1200" b="1"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Each column in a table is called an Attribute. The Attributes are generally represented by Column Headings</a:t>
            </a:r>
            <a:endParaRPr dirty="0"/>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Tuples</a:t>
            </a:r>
            <a:r>
              <a:rPr lang="en-US" sz="1200" b="1"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Each row in a table is called a tuple. A tuple is a collection of attribute values. The total number of rows in a Relation is called the Cardinality of the Relation. Note that the cardinality of a relationship changes when Tuples are added or deleted. This makes the database dynamic.</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47" name="Shape 104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0718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4" name="Shape 105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above example to the participants and the types of relationships that exist between them.</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this example: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Rectangles represent the entity sets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Rounded rectangles represent the attributes.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Diamonds represent the relationship sets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Lines link attributes to entity sets and entity sets to relationship sets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Consider the above example.  </a:t>
            </a:r>
            <a:r>
              <a:rPr lang="en-US" sz="1600" dirty="0">
                <a:highlight>
                  <a:srgbClr val="FFFFFF"/>
                </a:highlight>
              </a:rPr>
              <a:t>∞ </a:t>
            </a:r>
            <a:r>
              <a:rPr lang="en-US" sz="1200" b="0" i="0" u="none" strike="noStrike" cap="none" dirty="0">
                <a:solidFill>
                  <a:schemeClr val="dk1"/>
                </a:solidFill>
                <a:latin typeface="Calibri"/>
                <a:ea typeface="Calibri"/>
                <a:cs typeface="Calibri"/>
                <a:sym typeface="Calibri"/>
              </a:rPr>
              <a:t>refer to many relationships and 1 represents one relationship. Books and authors share a many-to-many relationship. A publisher can publish many books (one-to-many) and a book will be published by one publisher (one-to-one). Similarly, an author can be a co-author for another book.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Consider the table’s Books, Authors, Publisher and Co-authors. ISBN, </a:t>
            </a:r>
            <a:r>
              <a:rPr lang="en-US" sz="1200" b="0" i="0" u="none" strike="noStrike" cap="none" dirty="0" err="1">
                <a:solidFill>
                  <a:schemeClr val="dk1"/>
                </a:solidFill>
                <a:latin typeface="Calibri"/>
                <a:ea typeface="Calibri"/>
                <a:cs typeface="Calibri"/>
                <a:sym typeface="Calibri"/>
              </a:rPr>
              <a:t>AuID</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PubID</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CoauID</a:t>
            </a:r>
            <a:r>
              <a:rPr lang="en-US" sz="1200" b="0" i="0" u="none" strike="noStrike" cap="none" dirty="0">
                <a:solidFill>
                  <a:schemeClr val="dk1"/>
                </a:solidFill>
                <a:latin typeface="Calibri"/>
                <a:ea typeface="Calibri"/>
                <a:cs typeface="Calibri"/>
                <a:sym typeface="Calibri"/>
              </a:rPr>
              <a:t> are all unique identifiers for the respective tables (relations) are the Primary keys. A foreign key links one table to another by the other table’s Primary key.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55" name="Shape 105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202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Shape 7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Reiterate the module objectives on the slide.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Note the module objectives. At the end of the module, you will be able to:</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Define Databases and </a:t>
            </a:r>
            <a:r>
              <a:rPr lang="en-US" sz="1200" b="0" i="0" u="none" strike="noStrike" cap="none" dirty="0" smtClean="0">
                <a:solidFill>
                  <a:schemeClr val="dk1"/>
                </a:solidFill>
                <a:latin typeface="Calibri"/>
                <a:ea typeface="Calibri"/>
                <a:cs typeface="Calibri"/>
                <a:sym typeface="Calibri"/>
              </a:rPr>
              <a:t>describe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purpose of using them.</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Differentiate between </a:t>
            </a:r>
            <a:r>
              <a:rPr lang="en-US" sz="1200" b="0" i="0" u="none" strike="noStrike" cap="none" dirty="0" smtClean="0">
                <a:solidFill>
                  <a:schemeClr val="dk1"/>
                </a:solidFill>
                <a:latin typeface="Calibri"/>
                <a:ea typeface="Calibri"/>
                <a:cs typeface="Calibri"/>
                <a:sym typeface="Calibri"/>
              </a:rPr>
              <a:t>the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types </a:t>
            </a:r>
            <a:r>
              <a:rPr lang="en-US" sz="1200" b="0" i="0" u="none" strike="noStrike" cap="none" dirty="0">
                <a:solidFill>
                  <a:schemeClr val="dk1"/>
                </a:solidFill>
                <a:latin typeface="Calibri"/>
                <a:ea typeface="Calibri"/>
                <a:cs typeface="Calibri"/>
                <a:sym typeface="Calibri"/>
              </a:rPr>
              <a:t>of databases available.</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Explain Flat file databases.</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Explain Tabular databases.</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Explain Relational databases.</a:t>
            </a:r>
            <a:endParaRPr dirty="0"/>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Explain NoSQL data stores.</a:t>
            </a:r>
            <a:endParaRPr dirty="0"/>
          </a:p>
        </p:txBody>
      </p:sp>
      <p:sp>
        <p:nvSpPr>
          <p:cNvPr id="730" name="Shape 7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1231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Shape 10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5" name="Shape 109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Database table and the concepts of rows, columns and primary key to the participants.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Look at the following table. Understand that:</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convention is to give a singular name to tables (e.g. employee as opposed to employees).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Each row within a table has the same number of columns.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data in each column is of the same data type (that is character, numeric or date). There are other data types as well, but only these three are used here.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Each row has a column (or group of columns) whose value must identify that row, uniquely</a:t>
            </a:r>
            <a:r>
              <a:rPr lang="en-US" sz="1200" b="0" i="0" u="none" strike="noStrike" cap="none">
                <a:latin typeface="Calibri"/>
                <a:ea typeface="Calibri"/>
                <a:cs typeface="Calibri"/>
                <a:sym typeface="Calibri"/>
              </a:rPr>
              <a:t>. For example, in the employee table above, an employee's ID, which is the primary key, </a:t>
            </a:r>
            <a:r>
              <a:rPr lang="en-US"/>
              <a:t>is </a:t>
            </a:r>
            <a:r>
              <a:rPr lang="en-US" sz="1200" b="0" i="0" u="none" strike="noStrike" cap="none">
                <a:latin typeface="Calibri"/>
                <a:ea typeface="Calibri"/>
                <a:cs typeface="Calibri"/>
                <a:sym typeface="Calibri"/>
              </a:rPr>
              <a:t>used to uniquely identify an individual employee. A table must have one, and only one, primary key defined.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96" name="Shape 109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8747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Shape 1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2" name="Shape 112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operations that can be performed on a relational database table and the SQL commands used to perform them.</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Several operations can be performed on relational database tables using SQL commands. There are two major categories SQL commands.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Data Manipulation Language (DML) commands </a:t>
            </a:r>
            <a:r>
              <a:rPr lang="en-US" sz="1200" b="0" i="0" u="none" strike="noStrike" cap="none" dirty="0" smtClean="0">
                <a:solidFill>
                  <a:schemeClr val="dk1"/>
                </a:solidFill>
                <a:latin typeface="Calibri"/>
                <a:ea typeface="Calibri"/>
                <a:cs typeface="Calibri"/>
                <a:sym typeface="Calibri"/>
              </a:rPr>
              <a:t>-</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used </a:t>
            </a:r>
            <a:r>
              <a:rPr lang="en-US" sz="1200" b="0" i="0" u="none" strike="noStrike" cap="none" dirty="0">
                <a:solidFill>
                  <a:schemeClr val="dk1"/>
                </a:solidFill>
                <a:latin typeface="Calibri"/>
                <a:ea typeface="Calibri"/>
                <a:cs typeface="Calibri"/>
                <a:sym typeface="Calibri"/>
              </a:rPr>
              <a:t>for retrieving or modifying data to keep it up-to-date.</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Data Definition Language (DDL) commands </a:t>
            </a:r>
            <a:r>
              <a:rPr lang="en-US" sz="1200" b="0" i="0" u="none" strike="noStrike" cap="none" dirty="0" smtClean="0">
                <a:solidFill>
                  <a:schemeClr val="dk1"/>
                </a:solidFill>
                <a:latin typeface="Calibri"/>
                <a:ea typeface="Calibri"/>
                <a:cs typeface="Calibri"/>
                <a:sym typeface="Calibri"/>
              </a:rPr>
              <a:t>-</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used </a:t>
            </a:r>
            <a:r>
              <a:rPr lang="en-US" sz="1200" b="0" i="0" u="none" strike="noStrike" cap="none" dirty="0">
                <a:solidFill>
                  <a:schemeClr val="dk1"/>
                </a:solidFill>
                <a:latin typeface="Calibri"/>
                <a:ea typeface="Calibri"/>
                <a:cs typeface="Calibri"/>
                <a:sym typeface="Calibri"/>
              </a:rPr>
              <a:t>to create or change tables and other database objects such as views and indexes.</a:t>
            </a:r>
            <a:endParaRPr dirty="0"/>
          </a:p>
          <a:p>
            <a:pPr marL="0" marR="0" lvl="0" indent="0" algn="l" rtl="0">
              <a:spcBef>
                <a:spcPts val="0"/>
              </a:spcBef>
              <a:spcAft>
                <a:spcPts val="0"/>
              </a:spcAft>
              <a:buClr>
                <a:srgbClr val="000000"/>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Common DML commands</a:t>
            </a:r>
            <a:r>
              <a:rPr lang="en-US" sz="1200" b="0" i="0" u="none" strike="noStrike" cap="none" dirty="0">
                <a:solidFill>
                  <a:schemeClr val="dk1"/>
                </a:solidFill>
                <a:latin typeface="Calibri"/>
                <a:ea typeface="Calibri"/>
                <a:cs typeface="Calibri"/>
                <a:sym typeface="Calibri"/>
              </a:rPr>
              <a:t>:</a:t>
            </a:r>
            <a:endParaRPr i="0"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SELECT</a:t>
            </a:r>
            <a:r>
              <a:rPr lang="en-US" sz="1200" b="0" i="0" u="none" strike="noStrike" cap="none" dirty="0">
                <a:solidFill>
                  <a:schemeClr val="dk1"/>
                </a:solidFill>
                <a:latin typeface="Calibri"/>
                <a:ea typeface="Calibri"/>
                <a:cs typeface="Calibri"/>
                <a:sym typeface="Calibri"/>
              </a:rPr>
              <a:t> - to query and display data from a database. The SELECT statement specifies which columns to include in the result set. The vast majority of the SQL commands used in applications are SELECT statements.</a:t>
            </a:r>
            <a:endParaRPr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INSERT</a:t>
            </a:r>
            <a:r>
              <a:rPr lang="en-US" sz="1200" b="0" i="0" u="none" strike="noStrike" cap="none" dirty="0">
                <a:solidFill>
                  <a:schemeClr val="dk1"/>
                </a:solidFill>
                <a:latin typeface="Calibri"/>
                <a:ea typeface="Calibri"/>
                <a:cs typeface="Calibri"/>
                <a:sym typeface="Calibri"/>
              </a:rPr>
              <a:t> - adds new rows to a table. INSERT is used to populate a newly created table or to add a new row (or rows) to an already-existing table.</a:t>
            </a:r>
            <a:endParaRPr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DELETE</a:t>
            </a:r>
            <a:r>
              <a:rPr lang="en-US" sz="1200" b="0" i="0" u="none" strike="noStrike" cap="none" dirty="0">
                <a:solidFill>
                  <a:schemeClr val="dk1"/>
                </a:solidFill>
                <a:latin typeface="Calibri"/>
                <a:ea typeface="Calibri"/>
                <a:cs typeface="Calibri"/>
                <a:sym typeface="Calibri"/>
              </a:rPr>
              <a:t> - removes a specified row or set of rows from a table</a:t>
            </a:r>
            <a:endParaRPr dirty="0"/>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UPDATE</a:t>
            </a:r>
            <a:r>
              <a:rPr lang="en-US" sz="1200" b="0" i="0" u="none" strike="noStrike" cap="none" dirty="0">
                <a:solidFill>
                  <a:schemeClr val="dk1"/>
                </a:solidFill>
                <a:latin typeface="Calibri"/>
                <a:ea typeface="Calibri"/>
                <a:cs typeface="Calibri"/>
                <a:sym typeface="Calibri"/>
              </a:rPr>
              <a:t> - changes an existing value in a column or group of columns in a table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Common DDL commands</a:t>
            </a:r>
            <a:r>
              <a:rPr lang="en-US" sz="1200" b="0" i="0" u="none" strike="noStrike" cap="none" dirty="0">
                <a:solidFill>
                  <a:schemeClr val="dk1"/>
                </a:solidFill>
                <a:latin typeface="Calibri"/>
                <a:ea typeface="Calibri"/>
                <a:cs typeface="Calibri"/>
                <a:sym typeface="Calibri"/>
              </a:rPr>
              <a:t>:</a:t>
            </a:r>
            <a:endParaRPr i="0"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CREATE TABLE </a:t>
            </a:r>
            <a:r>
              <a:rPr lang="en-US" sz="1200" b="0" i="0" u="none" strike="noStrike" cap="none" dirty="0">
                <a:solidFill>
                  <a:schemeClr val="dk1"/>
                </a:solidFill>
                <a:latin typeface="Calibri"/>
                <a:ea typeface="Calibri"/>
                <a:cs typeface="Calibri"/>
                <a:sym typeface="Calibri"/>
              </a:rPr>
              <a:t>- creates a table with the column names the user provides. The user also needs to specify a type of the data in each column. Data types vary from one RDBMS to another, so a user might need to use metadata to establish the data types used by a particular database. CREATE TABLE is normally used less often than the data manipulation commands because a table is created only once, whereas adding or deleting rows or changing individual values generally occurs more frequently.</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DROP TABLE </a:t>
            </a:r>
            <a:r>
              <a:rPr lang="en-US" sz="1200" b="0" i="0" u="none" strike="noStrike" cap="none" dirty="0">
                <a:solidFill>
                  <a:schemeClr val="dk1"/>
                </a:solidFill>
                <a:latin typeface="Calibri"/>
                <a:ea typeface="Calibri"/>
                <a:cs typeface="Calibri"/>
                <a:sym typeface="Calibri"/>
              </a:rPr>
              <a:t>- deletes all rows and removes the table definition from the database. A JDBC API implementation is required to support the DROP TABLE command as specified by SQL92, Transitional Level. However, support for the CASCADE and RESTRICT options of DROP TABLE is optional. In addition, the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 of DROP TABLE is implementation-defined when there are views or integrity constraints defined that reference the table being dropped.</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ALTER TABLE </a:t>
            </a:r>
            <a:r>
              <a:rPr lang="en-US" sz="1200" b="0" i="0" u="none" strike="noStrike" cap="none" dirty="0">
                <a:solidFill>
                  <a:schemeClr val="dk1"/>
                </a:solidFill>
                <a:latin typeface="Calibri"/>
                <a:ea typeface="Calibri"/>
                <a:cs typeface="Calibri"/>
                <a:sym typeface="Calibri"/>
              </a:rPr>
              <a:t>- adds or removes a column from a table. It also adds or drops table constraints and alters column attributes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Joins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Apart from the operations mentioned above, there is a distinguishable feature of relational databases is ‘Joins’. Join combines column from one or more tables and is used for data retrieval from more than one table. It is a way of combining one or more tables by taking advantage of the values common to both the tables. One common column that appears in two tables is mandatory for relating them.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Consider the employee table example. Imagine we have another table called ‘Department table’. This will have two columns </a:t>
            </a:r>
            <a:r>
              <a:rPr lang="en-US" sz="1200" b="0" i="0" u="none" strike="noStrike" cap="none" dirty="0" err="1">
                <a:solidFill>
                  <a:schemeClr val="dk1"/>
                </a:solidFill>
                <a:latin typeface="Calibri"/>
                <a:ea typeface="Calibri"/>
                <a:cs typeface="Calibri"/>
                <a:sym typeface="Calibri"/>
              </a:rPr>
              <a:t>DepartmentID</a:t>
            </a:r>
            <a:r>
              <a:rPr lang="en-US" sz="1200" b="0" i="0" u="none" strike="noStrike" cap="none" dirty="0">
                <a:solidFill>
                  <a:schemeClr val="dk1"/>
                </a:solidFill>
                <a:latin typeface="Calibri"/>
                <a:ea typeface="Calibri"/>
                <a:cs typeface="Calibri"/>
                <a:sym typeface="Calibri"/>
              </a:rPr>
              <a:t> and Department. This table can be related to the Employee table by using the common column ‘Department’.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23" name="Shape 112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18563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Shape 11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Shape 114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Divide the students into multiple groups. Explain the following activity to them.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college/university in which they study will have a database of teachers and students.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Ask them to make a list of tables they think that the database may hold.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each of the tables identified, ask them to make a list of columns that can be there in the table.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Let them discuss the answers with rest of the students in the group.</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each of the tables identified above, ask them to indicate which column (or group of columns) can be used to uniquely identify each row (the primary key).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Perform the following activities by forming multiple groups.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Your college/university will have a database with the details of teachers and students. Create a list of tables that can be there in the database.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the tables identified, create a list of columns that can be there.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 the tables created, identify which of the columns can be used to identify each row, the Primary key.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Discuss the answers with the rest of the students in your group.</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49" name="Shape 114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0589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Shape 1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7" name="Shape 115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CREATE TABLE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C. Column that is part of primary key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58" name="Shape 115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044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Shape 1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5" name="Shape 11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the term NoSQL to the students and explain how they differ from the Relational database.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NoSQL is a class of database management systems that do not SQL as the query language. NoSQL (Not only SQL) databases provide a way to store and retrieve data that is modelled in a way that is different from relational databases. NoSQL is not a complete replacement for RDBMS, but a compensation to the technical deficiencies exhibited by them. There is no prescriptive definition for NoSQL, but an aggregation of common characteristics.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term  NoSQL finds its way back in 1998 when Carlo Strozzi used it to refer his lightweight, open-source relational database that did not expose standard SQL interface. It was not until 2009, the term had approximately the same meaning that it has these days.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NoSQL initially started out as an in-house solution for the problems faced by big enterprises. Some of the products are Amazon’s DynamoDB, Google’s BigTable, LinkedIn’s Voldemort, Twitter’s FlockDB, Facebook’s Cassandra and Yahoo’s PNuts, among others.  NoSQL was found as an alternative to traditional approaches as it solved three major problems: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Unprecedented data transaction volumes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Expectations of low-latency access to massive datasets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Near-perfect availability of services while operating in an unreliable environment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NoSQL is the best way to store and retrieve large volumes of unstructured data, with the database running on clusters. Most common examples of unstructured data include user and session data; chat, messaging and log data; time series data like IoT and device data; large objects like videos and images.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66" name="Shape 11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5744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Shape 1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3" name="Shape 117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characteristics of NoSQL databases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NoSQL databases have the following characteristics.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Non-relational</a:t>
            </a:r>
            <a:r>
              <a:rPr lang="en-US" sz="1200" b="0" i="0" u="none" strike="noStrike" cap="none" dirty="0">
                <a:solidFill>
                  <a:schemeClr val="dk1"/>
                </a:solidFill>
                <a:latin typeface="Calibri"/>
                <a:ea typeface="Calibri"/>
                <a:cs typeface="Calibri"/>
                <a:sym typeface="Calibri"/>
              </a:rPr>
              <a:t>: NoSQL employs non-relational data models which allow for more complex and sophisticated structures.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Runs </a:t>
            </a:r>
            <a:r>
              <a:rPr lang="en-US" sz="1200" b="1" i="0" u="none" strike="noStrike" cap="none" dirty="0">
                <a:solidFill>
                  <a:schemeClr val="dk1"/>
                </a:solidFill>
                <a:latin typeface="Calibri"/>
                <a:ea typeface="Calibri"/>
                <a:cs typeface="Calibri"/>
                <a:sym typeface="Calibri"/>
              </a:rPr>
              <a:t>well on clusters</a:t>
            </a:r>
            <a:r>
              <a:rPr lang="en-US" sz="1200" b="0" i="0" u="none" strike="noStrike" cap="none" dirty="0">
                <a:solidFill>
                  <a:schemeClr val="dk1"/>
                </a:solidFill>
                <a:latin typeface="Calibri"/>
                <a:ea typeface="Calibri"/>
                <a:cs typeface="Calibri"/>
                <a:sym typeface="Calibri"/>
              </a:rPr>
              <a:t>: Relational databases are designed to run well on the clusters. NoSQL model enables the users to work with large volumes of data with databases running on the clusters.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Open-source</a:t>
            </a:r>
            <a:r>
              <a:rPr lang="en-US" sz="1200" b="0" i="0" u="none" strike="noStrike" cap="none" dirty="0">
                <a:solidFill>
                  <a:schemeClr val="dk1"/>
                </a:solidFill>
                <a:latin typeface="Calibri"/>
                <a:ea typeface="Calibri"/>
                <a:cs typeface="Calibri"/>
                <a:sym typeface="Calibri"/>
              </a:rPr>
              <a:t>: Many NoSQL databases can be used for free as they are open-source projects. Most RDBMSs are proprietary and expensive to use. With flexible data models which are schema-less, the application development becomes faster with NoSQL databases.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smtClean="0">
                <a:solidFill>
                  <a:schemeClr val="dk1"/>
                </a:solidFill>
                <a:latin typeface="Calibri"/>
                <a:ea typeface="Calibri"/>
                <a:cs typeface="Calibri"/>
                <a:sym typeface="Calibri"/>
              </a:rPr>
              <a:t>Schemaless</a:t>
            </a:r>
            <a:r>
              <a:rPr lang="en-US" sz="1200" b="0" i="0" u="none" strike="noStrike" cap="none" dirty="0">
                <a:solidFill>
                  <a:schemeClr val="dk1"/>
                </a:solidFill>
                <a:latin typeface="Calibri"/>
                <a:ea typeface="Calibri"/>
                <a:cs typeface="Calibri"/>
                <a:sym typeface="Calibri"/>
              </a:rPr>
              <a:t>: NoSQL databases do not require a schema to be defined before the data is populated. This makes them suitable to handle the unstructured data.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NoSQL</a:t>
            </a:r>
            <a:r>
              <a:rPr lang="en-US" sz="1200" b="0" i="0" u="none" strike="noStrike" cap="none" dirty="0">
                <a:solidFill>
                  <a:schemeClr val="dk1"/>
                </a:solidFill>
                <a:latin typeface="Calibri"/>
                <a:ea typeface="Calibri"/>
                <a:cs typeface="Calibri"/>
                <a:sym typeface="Calibri"/>
              </a:rPr>
              <a:t>: NoSQL databases do not use SQL as the query language. NoSQL systems have their own query interfaces.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Distributed </a:t>
            </a:r>
            <a:r>
              <a:rPr lang="en-US" sz="1200" b="1" i="0" u="none" strike="noStrike" cap="none" dirty="0">
                <a:solidFill>
                  <a:schemeClr val="dk1"/>
                </a:solidFill>
                <a:latin typeface="Calibri"/>
                <a:ea typeface="Calibri"/>
                <a:cs typeface="Calibri"/>
                <a:sym typeface="Calibri"/>
              </a:rPr>
              <a:t>and fault-tolerant</a:t>
            </a:r>
            <a:r>
              <a:rPr lang="en-US" sz="1200" b="0" i="0" u="none" strike="noStrike" cap="none" dirty="0">
                <a:solidFill>
                  <a:schemeClr val="dk1"/>
                </a:solidFill>
                <a:latin typeface="Calibri"/>
                <a:ea typeface="Calibri"/>
                <a:cs typeface="Calibri"/>
                <a:sym typeface="Calibri"/>
              </a:rPr>
              <a:t>: Most NoSQL systems are distributed in nature. Several machines work together in clusters to provide data. Each piece of data is replicated over these machines, which accounts for redundancy, high-availability and fault tolerance.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Horizontal </a:t>
            </a:r>
            <a:r>
              <a:rPr lang="en-US" sz="1200" b="1" i="0" u="none" strike="noStrike" cap="none" dirty="0">
                <a:solidFill>
                  <a:schemeClr val="dk1"/>
                </a:solidFill>
                <a:latin typeface="Calibri"/>
                <a:ea typeface="Calibri"/>
                <a:cs typeface="Calibri"/>
                <a:sym typeface="Calibri"/>
              </a:rPr>
              <a:t>scalability</a:t>
            </a:r>
            <a:r>
              <a:rPr lang="en-US" sz="1200" b="0" i="0" u="none" strike="noStrike" cap="none" dirty="0">
                <a:solidFill>
                  <a:schemeClr val="dk1"/>
                </a:solidFill>
                <a:latin typeface="Calibri"/>
                <a:ea typeface="Calibri"/>
                <a:cs typeface="Calibri"/>
                <a:sym typeface="Calibri"/>
              </a:rPr>
              <a:t>: RDBMS are ‘scaled up’ by adding hardware processing power, which is vertical scaling. Vertical scaling has sublinear effects, which requires high-risk operational efforts. There is an upper limit to the amount of hardware added, that can effectively be utilized by software. In contrast, NoSQL databases are ‘scaled out’ by spreading the load. This means adding more machines to a cluster without any downtime, hence horizontal scalability. This gives linear effects on storage and processing abilities. Also, there is no upper limit for the number of machines that can be added.</a:t>
            </a:r>
            <a:endParaRPr dirty="0"/>
          </a:p>
          <a:p>
            <a:pPr marL="171450" marR="0" lvl="0" indent="-171450" algn="l" rtl="0">
              <a:spcBef>
                <a:spcPts val="0"/>
              </a:spcBef>
              <a:spcAft>
                <a:spcPts val="0"/>
              </a:spcAft>
              <a:buClr>
                <a:schemeClr val="dk1"/>
              </a:buClr>
              <a:buSzPts val="1200"/>
              <a:buFont typeface="Arial"/>
              <a:buChar char="•"/>
            </a:pPr>
            <a:r>
              <a:rPr lang="en-US" b="1" dirty="0" smtClean="0"/>
              <a:t>Avoidance </a:t>
            </a:r>
            <a:r>
              <a:rPr lang="en-US" b="1" dirty="0"/>
              <a:t>of </a:t>
            </a:r>
            <a:r>
              <a:rPr lang="en-US" sz="1200" b="1" i="0" u="none" strike="noStrike" cap="none" dirty="0">
                <a:solidFill>
                  <a:schemeClr val="dk1"/>
                </a:solidFill>
                <a:latin typeface="Calibri"/>
                <a:ea typeface="Calibri"/>
                <a:cs typeface="Calibri"/>
                <a:sym typeface="Calibri"/>
              </a:rPr>
              <a:t>joins</a:t>
            </a:r>
            <a:r>
              <a:rPr lang="en-US" sz="1200" b="0" i="0" u="none" strike="noStrike" cap="none" dirty="0">
                <a:solidFill>
                  <a:schemeClr val="dk1"/>
                </a:solidFill>
                <a:latin typeface="Calibri"/>
                <a:ea typeface="Calibri"/>
                <a:cs typeface="Calibri"/>
                <a:sym typeface="Calibri"/>
              </a:rPr>
              <a:t>: The concept of Joins is typical in databases operated by SQL. It is an expensive operation for combining records from two or more tables into one set. Apart from thi</a:t>
            </a:r>
            <a:r>
              <a:rPr lang="en-US" dirty="0"/>
              <a:t>s, j</a:t>
            </a:r>
            <a:r>
              <a:rPr lang="en-US" sz="1200" b="0" i="0" u="none" strike="noStrike" cap="none" dirty="0">
                <a:solidFill>
                  <a:schemeClr val="dk1"/>
                </a:solidFill>
                <a:latin typeface="Calibri"/>
                <a:ea typeface="Calibri"/>
                <a:cs typeface="Calibri"/>
                <a:sym typeface="Calibri"/>
              </a:rPr>
              <a:t>oins require strong consistency and fixed schemas. NoSQL </a:t>
            </a:r>
            <a:r>
              <a:rPr lang="en-US" dirty="0"/>
              <a:t>solutions are mostly defined by the avoidance of joins. This helps in maintaining flexible and informal schemas and also helps in horizontal scalability.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BASE-Compliance</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BASE stands for Basically Available Soft-state and Eventually consistent. This is in contrast to ACID compliance exhibited by RDBMS.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Basically </a:t>
            </a:r>
            <a:r>
              <a:rPr lang="en-US" sz="1200" b="1" i="0" u="none" strike="noStrike" cap="none" dirty="0" smtClean="0">
                <a:solidFill>
                  <a:schemeClr val="dk1"/>
                </a:solidFill>
                <a:latin typeface="Calibri"/>
                <a:ea typeface="Calibri"/>
                <a:cs typeface="Calibri"/>
                <a:sym typeface="Calibri"/>
              </a:rPr>
              <a:t>Available</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Replication and </a:t>
            </a:r>
            <a:r>
              <a:rPr lang="en-US" sz="1200" b="0" i="0" u="none" strike="noStrike" cap="none" dirty="0" err="1">
                <a:solidFill>
                  <a:schemeClr val="dk1"/>
                </a:solidFill>
                <a:latin typeface="Calibri"/>
                <a:ea typeface="Calibri"/>
                <a:cs typeface="Calibri"/>
                <a:sym typeface="Calibri"/>
              </a:rPr>
              <a:t>sharding</a:t>
            </a:r>
            <a:r>
              <a:rPr lang="en-US" sz="1200" b="0" i="0" u="none" strike="noStrike" cap="none" dirty="0">
                <a:solidFill>
                  <a:schemeClr val="dk1"/>
                </a:solidFill>
                <a:latin typeface="Calibri"/>
                <a:ea typeface="Calibri"/>
                <a:cs typeface="Calibri"/>
                <a:sym typeface="Calibri"/>
              </a:rPr>
              <a:t> are used for reducing data unavailability. Failures are only partial with the use of </a:t>
            </a:r>
            <a:r>
              <a:rPr lang="en-US" sz="1200" b="0" i="0" u="none" strike="noStrike" cap="none" dirty="0" err="1">
                <a:solidFill>
                  <a:schemeClr val="dk1"/>
                </a:solidFill>
                <a:latin typeface="Calibri"/>
                <a:ea typeface="Calibri"/>
                <a:cs typeface="Calibri"/>
                <a:sym typeface="Calibri"/>
              </a:rPr>
              <a:t>sharding</a:t>
            </a:r>
            <a:r>
              <a:rPr lang="en-US" sz="1200" b="0" i="0" u="none" strike="noStrike" cap="none" dirty="0">
                <a:solidFill>
                  <a:schemeClr val="dk1"/>
                </a:solidFill>
                <a:latin typeface="Calibri"/>
                <a:ea typeface="Calibri"/>
                <a:cs typeface="Calibri"/>
                <a:sym typeface="Calibri"/>
              </a:rPr>
              <a:t> or partitioning data over multiple servers. This ensures high availability even if the data subsets are unavailable for short periods of time.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Soft-state</a:t>
            </a:r>
            <a:r>
              <a:rPr lang="en-US" sz="1200" b="0" i="0" u="none" strike="noStrike" cap="none" dirty="0">
                <a:solidFill>
                  <a:schemeClr val="dk1"/>
                </a:solidFill>
                <a:latin typeface="Calibri"/>
                <a:ea typeface="Calibri"/>
                <a:cs typeface="Calibri"/>
                <a:sym typeface="Calibri"/>
              </a:rPr>
              <a:t>: ACID systems require consistency as a hard requirement. In contrast, NoSQL allows data inconsistency and relegate designing around such inconsistencies to application developers. Soft state indicates that the state of the system may change over time even without input.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Eventually consistent</a:t>
            </a:r>
            <a:r>
              <a:rPr lang="en-US" sz="1200" b="0" i="0" u="none" strike="noStrike" cap="none" dirty="0">
                <a:solidFill>
                  <a:schemeClr val="dk1"/>
                </a:solidFill>
                <a:latin typeface="Calibri"/>
                <a:ea typeface="Calibri"/>
                <a:cs typeface="Calibri"/>
                <a:sym typeface="Calibri"/>
              </a:rPr>
              <a:t>: ACID systems enforce consistency during a transaction commit, but NoSQL systems guarantee consistency only at some undefined future time. These systems prefer Availability over consistency.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74" name="Shape 117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3799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Shape 1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1" name="Shape 12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facilitator:</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following group discussion topic to the participants. There will be multiple groups of participants. Each member in a group should be given a topic which is one of the characteristic features of NoSQL databases. They will talk about the feature in detail during the discussion.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0" u="none" strike="noStrike" cap="none">
                <a:solidFill>
                  <a:schemeClr val="dk1"/>
                </a:solidFill>
                <a:latin typeface="Calibri"/>
                <a:ea typeface="Calibri"/>
                <a:cs typeface="Calibri"/>
                <a:sym typeface="Calibri"/>
              </a:rPr>
              <a:t>Notes to participants:</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Form multiple groups among yourselves. We just learnt about the different characteristics that a NoSQL database possesses. Each member in a group should talk about a particular characteristic feature. The feature will be assigned to the members by the facilitator.</a:t>
            </a:r>
            <a:endParaRPr sz="1200" b="0" i="0" u="none" strike="noStrike" cap="none">
              <a:solidFill>
                <a:schemeClr val="dk1"/>
              </a:solidFill>
              <a:latin typeface="Calibri"/>
              <a:ea typeface="Calibri"/>
              <a:cs typeface="Calibri"/>
              <a:sym typeface="Calibri"/>
            </a:endParaRPr>
          </a:p>
        </p:txBody>
      </p:sp>
      <p:sp>
        <p:nvSpPr>
          <p:cNvPr id="1202" name="Shape 12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3971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Shape 1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0" name="Shape 121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four different types of NoSQL databases and their characteristics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four major categories:</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Key-value stores</a:t>
            </a:r>
            <a:endParaRPr i="0"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is one of the primitive and flexible types of databases. Key-Value is based on a hash table or a look-up table, where there are a unique key and a pointer to a particular item of data (value). This means each possible key appears only once in the collection. The fundamental data model is an associative array. A value can be any type of binary object like text, video, JSON document, etc. The Application has complete control over the data stored as the value. The number of keys can have a dynamic set of attributes in the key value databases during storage of data. Mappings are usually accompanied by cache mechanisms to maximize performance. API is typically simple, but the implementation is often complex. All CRUD (Create, Read, Update, Delete) operations can be performed on the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Key-value stores are very useful in accelerating an application to support high-speed read and write processing of non-transactional data. This is scalable and highly available because data is partitioned and replicated across a cluster of machines.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Key-value stores are best suited for:</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Storing user session data</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Maintaining </a:t>
            </a:r>
            <a:r>
              <a:rPr lang="en-US" sz="1200" b="0" i="0" u="none" strike="noStrike" cap="none" dirty="0" err="1">
                <a:solidFill>
                  <a:schemeClr val="dk1"/>
                </a:solidFill>
                <a:latin typeface="Calibri"/>
                <a:ea typeface="Calibri"/>
                <a:cs typeface="Calibri"/>
                <a:sym typeface="Calibri"/>
              </a:rPr>
              <a:t>schemaless</a:t>
            </a:r>
            <a:r>
              <a:rPr lang="en-US" sz="1200" b="0" i="0" u="none" strike="noStrike" cap="none" dirty="0">
                <a:solidFill>
                  <a:schemeClr val="dk1"/>
                </a:solidFill>
                <a:latin typeface="Calibri"/>
                <a:ea typeface="Calibri"/>
                <a:cs typeface="Calibri"/>
                <a:sym typeface="Calibri"/>
              </a:rPr>
              <a:t> user profiles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Storing user preferences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Storing shopping cart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Examples are </a:t>
            </a:r>
            <a:r>
              <a:rPr lang="en-US" sz="1200" b="0" i="0" u="none" strike="noStrike" cap="none" dirty="0" err="1">
                <a:solidFill>
                  <a:schemeClr val="dk1"/>
                </a:solidFill>
                <a:latin typeface="Calibri"/>
                <a:ea typeface="Calibri"/>
                <a:cs typeface="Calibri"/>
                <a:sym typeface="Calibri"/>
              </a:rPr>
              <a:t>DynamoDB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Redis</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MemcacheDB</a:t>
            </a:r>
            <a:r>
              <a:rPr lang="en-US" sz="1200" b="0" i="0" u="none" strike="noStrike" cap="none" dirty="0">
                <a:solidFill>
                  <a:schemeClr val="dk1"/>
                </a:solidFill>
                <a:latin typeface="Calibri"/>
                <a:ea typeface="Calibri"/>
                <a:cs typeface="Calibri"/>
                <a:sym typeface="Calibri"/>
              </a:rPr>
              <a:t>, Oracle NoSQL and </a:t>
            </a:r>
            <a:r>
              <a:rPr lang="en-US" sz="1200" b="0" i="0" u="none" strike="noStrike" cap="none" dirty="0" err="1">
                <a:solidFill>
                  <a:schemeClr val="dk1"/>
                </a:solidFill>
                <a:latin typeface="Calibri"/>
                <a:ea typeface="Calibri"/>
                <a:cs typeface="Calibri"/>
                <a:sym typeface="Calibri"/>
              </a:rPr>
              <a:t>BerkeleyDB</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Document-oriented databases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Document-store or document-oriented databases are used for storing, retrieving, and managing semi-structured data. Documents are used as the structure for storage and queries. Documents are addressed by a key which is unique. A document may be a word or PDF, but commonly is a block of JSON or XML, that contains a description of the data type and the value for that description. Data can be added by adding objects to the database. Documents are grouped into “collections,” which serve a similar purpose to a relational table.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Popular fields in the document can be indexed to provide fast retrieval without knowing the key. Each document can have the same or a different structure. Documents can contain many different key-value pairs, or key-array pairs, or even nested documents.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Document databases are used in: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E-commerce platforms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Content management systems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Analytics platforms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Blogging platforms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Examples are </a:t>
            </a:r>
            <a:r>
              <a:rPr lang="en-US" sz="1200" b="0" i="0" u="none" strike="noStrike" cap="none" dirty="0" err="1">
                <a:solidFill>
                  <a:schemeClr val="dk1"/>
                </a:solidFill>
                <a:latin typeface="Calibri"/>
                <a:ea typeface="Calibri"/>
                <a:cs typeface="Calibri"/>
                <a:sym typeface="Calibri"/>
              </a:rPr>
              <a:t>CouchDB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MongoDB</a:t>
            </a:r>
            <a:r>
              <a:rPr lang="en-US" sz="1200" b="0" i="0" u="none" strike="noStrike" cap="none" dirty="0">
                <a:solidFill>
                  <a:schemeClr val="dk1"/>
                </a:solidFill>
                <a:latin typeface="Calibri"/>
                <a:ea typeface="Calibri"/>
                <a:cs typeface="Calibri"/>
                <a:sym typeface="Calibri"/>
              </a:rPr>
              <a:t>, Lotus Notes, </a:t>
            </a:r>
            <a:r>
              <a:rPr lang="en-US" sz="1200" b="0" i="0" u="none" strike="noStrike" cap="none" dirty="0" err="1">
                <a:solidFill>
                  <a:schemeClr val="dk1"/>
                </a:solidFill>
                <a:latin typeface="Calibri"/>
                <a:ea typeface="Calibri"/>
                <a:cs typeface="Calibri"/>
                <a:sym typeface="Calibri"/>
              </a:rPr>
              <a:t>Redis</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Elasticsearch</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Wide-column stores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Column family databases store and process very large amounts of data distributed over many machines. Data is stored in tables with columns and rows, which make the structure similar to a relational database. Columns are logically grouped into column families. Column families may contain virtually an unlimited number of columns, created at runtime or while defining the schema. Column families are groups of similar data usually accessed together. A single query can retrieve related information, since only the columns related to the query are retrieved.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Wide-column stores are used in: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Content management systems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Blogging platforms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Systems that maintain counters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Services that have expiring usage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Systems that require heavy write requests (like log aggregators)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Examples are </a:t>
            </a:r>
            <a:r>
              <a:rPr lang="en-US" sz="1200" b="0" i="0" u="none" strike="noStrike" cap="none" dirty="0" err="1">
                <a:solidFill>
                  <a:schemeClr val="dk1"/>
                </a:solidFill>
                <a:latin typeface="Calibri"/>
                <a:ea typeface="Calibri"/>
                <a:cs typeface="Calibri"/>
                <a:sym typeface="Calibri"/>
              </a:rPr>
              <a:t>BigTable</a:t>
            </a:r>
            <a:r>
              <a:rPr lang="en-US" sz="1200" b="0" i="0" u="none" strike="noStrike" cap="none" dirty="0">
                <a:solidFill>
                  <a:schemeClr val="dk1"/>
                </a:solidFill>
                <a:latin typeface="Calibri"/>
                <a:ea typeface="Calibri"/>
                <a:cs typeface="Calibri"/>
                <a:sym typeface="Calibri"/>
              </a:rPr>
              <a:t>, Cassandra, </a:t>
            </a:r>
            <a:r>
              <a:rPr lang="en-US" sz="1200" b="0" i="0" u="none" strike="noStrike" cap="none" dirty="0" err="1">
                <a:solidFill>
                  <a:schemeClr val="dk1"/>
                </a:solidFill>
                <a:latin typeface="Calibri"/>
                <a:ea typeface="Calibri"/>
                <a:cs typeface="Calibri"/>
                <a:sym typeface="Calibri"/>
              </a:rPr>
              <a:t>HBase</a:t>
            </a:r>
            <a:r>
              <a:rPr lang="en-US" sz="1200" b="0" i="0" u="none" strike="noStrike" cap="none" dirty="0">
                <a:solidFill>
                  <a:schemeClr val="dk1"/>
                </a:solidFill>
                <a:latin typeface="Calibri"/>
                <a:ea typeface="Calibri"/>
                <a:cs typeface="Calibri"/>
                <a:sym typeface="Calibri"/>
              </a:rPr>
              <a:t>, Hadoop </a:t>
            </a:r>
            <a:r>
              <a:rPr lang="en-US" sz="1200" b="0" i="0" u="none" strike="noStrike" cap="none" dirty="0" err="1">
                <a:solidFill>
                  <a:schemeClr val="dk1"/>
                </a:solidFill>
                <a:latin typeface="Calibri"/>
                <a:ea typeface="Calibri"/>
                <a:cs typeface="Calibri"/>
                <a:sym typeface="Calibri"/>
              </a:rPr>
              <a:t>HBase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Graph databases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Graph Databases are built on Entity - Attribute - Value model. Graph structures are used to store, map, and query relationships. These databases have with nodes and relationships between nodes are called edges. Nodes have properties, which represent attributes. Nodes represent entities and are similar in nature to the objects as in object-oriented programming. Properties are pertinent information related to nodes. Edges connect nodes to nodes or nodes to properties. An important point to note is that they provide index-free adjacency so that adjacent elements are linked together without using an index.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Graph databases find a use case in: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Fraud detection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Graph-based search</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Network and IT operations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Social networks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Examples are Neo4J, </a:t>
            </a:r>
            <a:r>
              <a:rPr lang="en-US" sz="1200" b="0" i="0" u="none" strike="noStrike" cap="none" dirty="0" err="1">
                <a:solidFill>
                  <a:schemeClr val="dk1"/>
                </a:solidFill>
                <a:latin typeface="Calibri"/>
                <a:ea typeface="Calibri"/>
                <a:cs typeface="Calibri"/>
                <a:sym typeface="Calibri"/>
              </a:rPr>
              <a:t>FlockDB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GraphBase</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ArangoDB</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OrientDB</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11" name="Shape 121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9325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Shape 1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7" name="Shape 127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advantages and disadvantages of NoSQL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Advantages of NoSQL databases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NoSQL offers the following benefits, in comparison to RDBMS.</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a:solidFill>
                  <a:schemeClr val="dk1"/>
                </a:solidFill>
                <a:latin typeface="Calibri"/>
                <a:ea typeface="Calibri"/>
                <a:cs typeface="Calibri"/>
                <a:sym typeface="Calibri"/>
              </a:rPr>
              <a:t>: NoSQL databases use a horizontal scale-out methodology. Adding or reducing capacity can be quickly and non-disruptively done with commodity hardware. This eliminates the tremendous cost and complexity of manual </a:t>
            </a:r>
            <a:r>
              <a:rPr lang="en-US" sz="1200" b="0" i="0" u="none" strike="noStrike" cap="none" dirty="0" err="1">
                <a:solidFill>
                  <a:schemeClr val="dk1"/>
                </a:solidFill>
                <a:latin typeface="Calibri"/>
                <a:ea typeface="Calibri"/>
                <a:cs typeface="Calibri"/>
                <a:sym typeface="Calibri"/>
              </a:rPr>
              <a:t>sharding</a:t>
            </a:r>
            <a:r>
              <a:rPr lang="en-US" sz="1200" b="0" i="0" u="none" strike="noStrike" cap="none" dirty="0">
                <a:solidFill>
                  <a:schemeClr val="dk1"/>
                </a:solidFill>
                <a:latin typeface="Calibri"/>
                <a:ea typeface="Calibri"/>
                <a:cs typeface="Calibri"/>
                <a:sym typeface="Calibri"/>
              </a:rPr>
              <a:t> that is necessary when attempting to scale RDBMS.</a:t>
            </a:r>
            <a:endParaRPr dirty="0"/>
          </a:p>
          <a:p>
            <a:pPr marL="171450" marR="0" lvl="0" indent="-171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Performance</a:t>
            </a:r>
            <a:r>
              <a:rPr lang="en-US" sz="1200" b="0" i="0" u="none" strike="noStrike" cap="none" dirty="0">
                <a:solidFill>
                  <a:schemeClr val="dk1"/>
                </a:solidFill>
                <a:latin typeface="Calibri"/>
                <a:ea typeface="Calibri"/>
                <a:cs typeface="Calibri"/>
                <a:sym typeface="Calibri"/>
              </a:rPr>
              <a:t>: By simply adding commodity resources, enterprises can increase the performance of NoSQL databases. This enables organizations to continue to deliver reliably, fast user experiences with a predictable return on investment for adding resources, again, without the overhead associated with manual </a:t>
            </a:r>
            <a:r>
              <a:rPr lang="en-US" sz="1200" b="0" i="0" u="none" strike="noStrike" cap="none" dirty="0" err="1">
                <a:solidFill>
                  <a:schemeClr val="dk1"/>
                </a:solidFill>
                <a:latin typeface="Calibri"/>
                <a:ea typeface="Calibri"/>
                <a:cs typeface="Calibri"/>
                <a:sym typeface="Calibri"/>
              </a:rPr>
              <a:t>sharding</a:t>
            </a:r>
            <a:r>
              <a:rPr lang="en-US" sz="1200" b="0" i="0" u="none" strike="noStrike" cap="none" dirty="0">
                <a:solidFill>
                  <a:schemeClr val="dk1"/>
                </a:solidFill>
                <a:latin typeface="Calibri"/>
                <a:ea typeface="Calibri"/>
                <a:cs typeface="Calibri"/>
                <a:sym typeface="Calibri"/>
              </a:rPr>
              <a:t>.</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High </a:t>
            </a:r>
            <a:r>
              <a:rPr lang="en-US" sz="1200" b="1" i="0" u="none" strike="noStrike" cap="none" dirty="0">
                <a:solidFill>
                  <a:schemeClr val="dk1"/>
                </a:solidFill>
                <a:latin typeface="Calibri"/>
                <a:ea typeface="Calibri"/>
                <a:cs typeface="Calibri"/>
                <a:sym typeface="Calibri"/>
              </a:rPr>
              <a:t>Availability</a:t>
            </a:r>
            <a:r>
              <a:rPr lang="en-US" sz="1200" b="0" i="0" u="none" strike="noStrike" cap="none" dirty="0">
                <a:solidFill>
                  <a:schemeClr val="dk1"/>
                </a:solidFill>
                <a:latin typeface="Calibri"/>
                <a:ea typeface="Calibri"/>
                <a:cs typeface="Calibri"/>
                <a:sym typeface="Calibri"/>
              </a:rPr>
              <a:t>: RDBMS architectures rely on primary and secondary nodes, which makes them complex to handle. On the other hand, NoSQL databases are designed for high availability and fault tolerance. Some NoSQL databases are built based on a </a:t>
            </a:r>
            <a:r>
              <a:rPr lang="en-US" sz="1200" b="0" i="0" u="none" strike="noStrike" cap="none" dirty="0" err="1">
                <a:solidFill>
                  <a:schemeClr val="dk1"/>
                </a:solidFill>
                <a:latin typeface="Calibri"/>
                <a:ea typeface="Calibri"/>
                <a:cs typeface="Calibri"/>
                <a:sym typeface="Calibri"/>
              </a:rPr>
              <a:t>masterless</a:t>
            </a:r>
            <a:r>
              <a:rPr lang="en-US" sz="1200" b="0" i="0" u="none" strike="noStrike" cap="none" dirty="0">
                <a:solidFill>
                  <a:schemeClr val="dk1"/>
                </a:solidFill>
                <a:latin typeface="Calibri"/>
                <a:ea typeface="Calibri"/>
                <a:cs typeface="Calibri"/>
                <a:sym typeface="Calibri"/>
              </a:rPr>
              <a:t> architecture, which means that they distribute data equally among multiple resources automatically. This makes the application highly available, even if one of the nodes fail.</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Global </a:t>
            </a:r>
            <a:r>
              <a:rPr lang="en-US" sz="1200" b="1" i="0" u="none" strike="noStrike" cap="none" dirty="0">
                <a:solidFill>
                  <a:schemeClr val="dk1"/>
                </a:solidFill>
                <a:latin typeface="Calibri"/>
                <a:ea typeface="Calibri"/>
                <a:cs typeface="Calibri"/>
                <a:sym typeface="Calibri"/>
              </a:rPr>
              <a:t>Availability</a:t>
            </a:r>
            <a:r>
              <a:rPr lang="en-US" sz="1200" b="0" i="0" u="none" strike="noStrike" cap="none" dirty="0">
                <a:solidFill>
                  <a:schemeClr val="dk1"/>
                </a:solidFill>
                <a:latin typeface="Calibri"/>
                <a:ea typeface="Calibri"/>
                <a:cs typeface="Calibri"/>
                <a:sym typeface="Calibri"/>
              </a:rPr>
              <a:t>: Data is automatically replicated among multiple servers, data </a:t>
            </a:r>
            <a:r>
              <a:rPr lang="en-US" sz="1200" b="0" i="0" u="none" strike="noStrike" cap="none" dirty="0" err="1">
                <a:solidFill>
                  <a:schemeClr val="dk1"/>
                </a:solidFill>
                <a:latin typeface="Calibri"/>
                <a:ea typeface="Calibri"/>
                <a:cs typeface="Calibri"/>
                <a:sym typeface="Calibri"/>
              </a:rPr>
              <a:t>centres</a:t>
            </a:r>
            <a:r>
              <a:rPr lang="en-US" sz="1200" b="0" i="0" u="none" strike="noStrike" cap="none" dirty="0">
                <a:solidFill>
                  <a:schemeClr val="dk1"/>
                </a:solidFill>
                <a:latin typeface="Calibri"/>
                <a:ea typeface="Calibri"/>
                <a:cs typeface="Calibri"/>
                <a:sym typeface="Calibri"/>
              </a:rPr>
              <a:t> or cloud resources. As a result of this latency is minimized and a consistent user experience is ensured irrespective of the location of the users. Burdens associated with database management are significantly reduced so that teams can focus on other business priorities.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Calibri"/>
                <a:ea typeface="Calibri"/>
                <a:cs typeface="Calibri"/>
                <a:sym typeface="Calibri"/>
              </a:rPr>
              <a:t>Flexible </a:t>
            </a:r>
            <a:r>
              <a:rPr lang="en-US" sz="1200" b="1" i="0" u="none" strike="noStrike" cap="none" dirty="0">
                <a:solidFill>
                  <a:schemeClr val="dk1"/>
                </a:solidFill>
                <a:latin typeface="Calibri"/>
                <a:ea typeface="Calibri"/>
                <a:cs typeface="Calibri"/>
                <a:sym typeface="Calibri"/>
              </a:rPr>
              <a:t>Data Modeling</a:t>
            </a:r>
            <a:r>
              <a:rPr lang="en-US" sz="1200" b="0" i="0" u="none" strike="noStrike" cap="none" dirty="0">
                <a:solidFill>
                  <a:schemeClr val="dk1"/>
                </a:solidFill>
                <a:latin typeface="Calibri"/>
                <a:ea typeface="Calibri"/>
                <a:cs typeface="Calibri"/>
                <a:sym typeface="Calibri"/>
              </a:rPr>
              <a:t>: With NoSQL, flexible and fluid data models can be implemented. Instead of using the data types and queries that fit the schema, developers can use the ones that are close to the specific application. By means of this, the communication between database and application becomes smoother, faster, hence more agile development.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Disadvantages of NoSQL databases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Despite the advantages that NoSQL databases offer over RDBMS, there are still challenges associated with their use. Some of the challenges include: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Lack of maturity of the technology. Many of the solutions are still in their beta stages and cannot be used widely. SQL databases has been around for a long time now and has been subjected to rigorous tests that ensure system stability, bug identification and more questions are answered.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Many of the NoSQL databases are open-source and rely on the community support. For enterprise users, lack of commercial support means a lot of time and effort is involved in resolving issues.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Since NoSQL databases are designed to handle huge volumes of data, query options and data retrieval becomes complex. Searching relevant information is always a challenge with growing amounts of data. As a result, data analysis also becomes a challenge. Businesses might not be able to unleash the true potential of data, due to lack of necessary tools.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As the system becomes complex, maintenance efforts are also a challenge and thorough expertise is required to resolve issues. Because the technology is relatively immature, it is a challenge for businesses to find the experts who can handle the system well.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78" name="Shape 127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3764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Shape 12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2" name="Shape 12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C. MongoDB</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a:t>
            </a:r>
            <a:r>
              <a:rPr lang="en-US"/>
              <a:t>C</a:t>
            </a:r>
            <a:r>
              <a:rPr lang="en-US" sz="1200" b="0" i="0" u="none" strike="noStrike" cap="none">
                <a:solidFill>
                  <a:schemeClr val="dk1"/>
                </a:solidFill>
                <a:latin typeface="Calibri"/>
                <a:ea typeface="Calibri"/>
                <a:cs typeface="Calibri"/>
                <a:sym typeface="Calibri"/>
              </a:rPr>
              <a:t>. NoSQL databases are horizontally scalable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93" name="Shape 12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447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they will learn about the following topics: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data storage and databases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flat file, tabular and relational databases.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NoSQL data stores</a:t>
            </a:r>
            <a:r>
              <a:rPr lang="en-US" dirty="0" smtClean="0"/>
              <a:t>.</a:t>
            </a:r>
          </a:p>
          <a:p>
            <a:pPr marL="457200" lvl="0" indent="-298450" rtl="0">
              <a:lnSpc>
                <a:spcPct val="115000"/>
              </a:lnSpc>
              <a:spcBef>
                <a:spcPts val="0"/>
              </a:spcBef>
              <a:spcAft>
                <a:spcPts val="0"/>
              </a:spcAft>
              <a:buClr>
                <a:schemeClr val="dk1"/>
              </a:buClr>
              <a:buSzPts val="1100"/>
              <a:buFont typeface="Calibri"/>
              <a:buChar char="●"/>
            </a:pPr>
            <a:endParaRPr sz="1200" b="0" i="0" u="none" strike="noStrike" cap="none" dirty="0">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You will learn about the following topics: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data storage and databases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flat file, tabular and relational databases.</a:t>
            </a:r>
            <a:endParaRPr dirty="0"/>
          </a:p>
          <a:p>
            <a:pPr marL="457200" lvl="0" indent="-298450" rtl="0">
              <a:lnSpc>
                <a:spcPct val="115000"/>
              </a:lnSpc>
              <a:spcBef>
                <a:spcPts val="0"/>
              </a:spcBef>
              <a:spcAft>
                <a:spcPts val="0"/>
              </a:spcAft>
              <a:buClr>
                <a:schemeClr val="dk1"/>
              </a:buClr>
              <a:buSzPts val="1100"/>
              <a:buFont typeface="Calibri"/>
              <a:buChar char="●"/>
            </a:pPr>
            <a:r>
              <a:rPr lang="en-US" dirty="0"/>
              <a:t>Introduction to NoSQL data stores.</a:t>
            </a:r>
            <a:endParaRPr dirty="0"/>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486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Shape 12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0" name="Shape 130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Summarize the concepts learnt in this module.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Reiterate the salient and key points learnt in the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a note of the salient and key points learnt in the module. </a:t>
            </a:r>
            <a:endParaRPr/>
          </a:p>
        </p:txBody>
      </p:sp>
      <p:sp>
        <p:nvSpPr>
          <p:cNvPr id="1301" name="Shape 130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8665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Shape 1308"/>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9" name="Shape 13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96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Facilitator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Give an introduction to Data storage. Explain about the storage media and mechanisms associated with data storage.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Imagine the amount of data generated by the individuals and enterprises on a daily basis. Where is all this data stored and how it is stored?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 irrespective of the size, is stored in physical devices or on the cloud using different mechanisms. Enterprise data storage is primarily classified into primary and secondary storage.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Storage media</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Primary storage refers to the data that is stored in the computer’s memory (random access memory or RAM) and the other built-in devices. Secondary storage refers to the data on hard dis</a:t>
            </a:r>
            <a:r>
              <a:rPr lang="en-US" dirty="0"/>
              <a:t>k</a:t>
            </a:r>
            <a:r>
              <a:rPr lang="en-US" sz="1200" b="0" i="0" u="none" strike="noStrike" cap="none" dirty="0">
                <a:solidFill>
                  <a:schemeClr val="dk1"/>
                </a:solidFill>
                <a:latin typeface="Calibri"/>
                <a:ea typeface="Calibri"/>
                <a:cs typeface="Calibri"/>
                <a:sym typeface="Calibri"/>
              </a:rPr>
              <a:t>s, tapes and other devices that require I/O operations. The Secondary storage media is often used for cloud storage.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Traditional storage devices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1. Tape Drives -</a:t>
            </a:r>
            <a:r>
              <a:rPr lang="en-US" i="0" u="none" strike="noStrike" cap="none" dirty="0">
                <a:solidFill>
                  <a:schemeClr val="dk1"/>
                </a:solidFill>
              </a:rPr>
              <a:t> </a:t>
            </a:r>
            <a:r>
              <a:rPr lang="en-US" dirty="0"/>
              <a:t>Reads and writes data on a Magnetic tape – up to 140 MB/s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Used for </a:t>
            </a:r>
            <a:r>
              <a:rPr lang="en-US" dirty="0"/>
              <a:t>a</a:t>
            </a:r>
            <a:r>
              <a:rPr lang="en-US" sz="1200" b="0" i="0" u="none" strike="noStrike" cap="none" dirty="0">
                <a:solidFill>
                  <a:schemeClr val="dk1"/>
                </a:solidFill>
                <a:latin typeface="Calibri"/>
                <a:ea typeface="Calibri"/>
                <a:cs typeface="Calibri"/>
                <a:sym typeface="Calibri"/>
              </a:rPr>
              <a:t>rchival storage.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Very high access time.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2. Hard Disk Drives -</a:t>
            </a:r>
            <a:r>
              <a:rPr lang="en-US" i="0" u="none" strike="noStrike" cap="none" dirty="0">
                <a:solidFill>
                  <a:schemeClr val="dk1"/>
                </a:solidFill>
              </a:rPr>
              <a:t> </a:t>
            </a:r>
            <a:r>
              <a:rPr lang="en-US" dirty="0"/>
              <a:t>Reads and writes data on a rotating magnetic disk (platter) – from 130 to 450 MB/s (Depends on RPM)</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General purpose storage device.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Moderate access time with good IOPS (Input/output operations per second).</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Greater storage capacity.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3. Solid State Drives</a:t>
            </a:r>
            <a:r>
              <a:rPr lang="en-US" dirty="0"/>
              <a:t> - Reads and writes </a:t>
            </a:r>
            <a:r>
              <a:rPr lang="en-US" dirty="0" smtClean="0"/>
              <a:t>data</a:t>
            </a:r>
            <a:r>
              <a:rPr lang="en-US" baseline="0" dirty="0" smtClean="0"/>
              <a:t> </a:t>
            </a:r>
            <a:r>
              <a:rPr lang="en-US" dirty="0" smtClean="0"/>
              <a:t>to</a:t>
            </a:r>
            <a:r>
              <a:rPr lang="en-US" baseline="0" dirty="0" smtClean="0"/>
              <a:t> </a:t>
            </a:r>
            <a:r>
              <a:rPr lang="en-US" dirty="0" smtClean="0"/>
              <a:t>integrated </a:t>
            </a:r>
            <a:r>
              <a:rPr lang="en-US" dirty="0"/>
              <a:t>circuit assemblies – up to 1 GB/s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Used for high input /output intensive operations.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Very less access time with outstanding IOPS and data transfer rate.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Cost is quite high.</a:t>
            </a:r>
            <a:endParaRPr dirty="0"/>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578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Shape 7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Introduce the data storage mechanisms to the participants. Give them an introduction to the File systems and Databases.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Introduction to file systems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File system is a way to organize, store, retrieve, and manage the information on a permanent storage medium. File systems have the structure and logic rules to manage the collection of information and their names. Being an integral part of all operating systems, file systems manage the permanent storage. A file system serves the purpose of the whole storage and it is also a part of an isolated storage segment – a disk partition.  In a nutshell, a file system is a structured way of representing data and a set of metadata describing the stored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Traditionally, each application program in an organization uses its own file. For example, each department in a university might have its own set of files: the Records department might have the information of the students, their grades, certificates, etc.; the Scheduling department might have the list of professors, their biography, the classes they teach, etc.; similarly, the Payroll department might have the list of all employees, their personal details, salaries, etc.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way managing information and correlating them when needed becomes a tedious task.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several disadvantages of storing data in file systems, such as data redundancy and inconsistency, lack of data integration, poor data control, limited data sharing capabilities, poor data manipulation capacities, and so on.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File systems are specific to the operating system. Some of the common file systems include:</a:t>
            </a:r>
            <a:endParaRPr dirty="0"/>
          </a:p>
          <a:p>
            <a:pPr marL="457200" marR="0" lvl="0" indent="-304800" algn="l" rtl="0">
              <a:spcBef>
                <a:spcPts val="0"/>
              </a:spcBef>
              <a:spcAft>
                <a:spcPts val="0"/>
              </a:spcAft>
              <a:buSzPts val="1200"/>
              <a:buAutoNum type="arabicPeriod"/>
            </a:pPr>
            <a:r>
              <a:rPr lang="en-US" dirty="0"/>
              <a:t>Windows - File Allocation Table (FAT); New Technology File System (NTFS); Resilient File System (</a:t>
            </a:r>
            <a:r>
              <a:rPr lang="en-US" dirty="0" err="1"/>
              <a:t>ReFS</a:t>
            </a:r>
            <a:r>
              <a:rPr lang="en-US" dirty="0"/>
              <a:t>)</a:t>
            </a:r>
            <a:endParaRPr dirty="0"/>
          </a:p>
          <a:p>
            <a:pPr marL="457200" marR="0" lvl="0" indent="-304800" algn="l" rtl="0">
              <a:spcBef>
                <a:spcPts val="0"/>
              </a:spcBef>
              <a:spcAft>
                <a:spcPts val="0"/>
              </a:spcAft>
              <a:buSzPts val="1200"/>
              <a:buAutoNum type="arabicPeriod"/>
            </a:pPr>
            <a:r>
              <a:rPr lang="en-US" dirty="0" err="1"/>
              <a:t>MacOS</a:t>
            </a:r>
            <a:r>
              <a:rPr lang="en-US" dirty="0"/>
              <a:t> - Hierarchical File System Plus (HFS+); Apple File System (APFS)</a:t>
            </a:r>
            <a:endParaRPr dirty="0"/>
          </a:p>
          <a:p>
            <a:pPr marL="457200" marR="0" lvl="0" indent="-304800" algn="l" rtl="0">
              <a:spcBef>
                <a:spcPts val="0"/>
              </a:spcBef>
              <a:spcAft>
                <a:spcPts val="0"/>
              </a:spcAft>
              <a:buSzPts val="1200"/>
              <a:buAutoNum type="arabicPeriod"/>
            </a:pPr>
            <a:r>
              <a:rPr lang="en-US" dirty="0"/>
              <a:t>Linux - </a:t>
            </a:r>
            <a:r>
              <a:rPr lang="en-US" dirty="0" err="1"/>
              <a:t>ext</a:t>
            </a:r>
            <a:r>
              <a:rPr lang="en-US" dirty="0"/>
              <a:t>* family file systems (ext2, ext3, ext4); </a:t>
            </a:r>
            <a:r>
              <a:rPr lang="en-US" dirty="0" err="1"/>
              <a:t>ReiserFS</a:t>
            </a:r>
            <a:r>
              <a:rPr lang="en-US" dirty="0"/>
              <a:t>; Journaled File System (JFS)</a:t>
            </a:r>
            <a:endParaRPr dirty="0"/>
          </a:p>
          <a:p>
            <a:pPr marL="457200" marR="0" lvl="0" indent="-304800" algn="l" rtl="0">
              <a:spcBef>
                <a:spcPts val="0"/>
              </a:spcBef>
              <a:spcAft>
                <a:spcPts val="0"/>
              </a:spcAft>
              <a:buSzPts val="1200"/>
              <a:buAutoNum type="arabicPeriod"/>
            </a:pPr>
            <a:r>
              <a:rPr lang="en-US" dirty="0"/>
              <a:t>Unix - Unix File System (UFS); Fast File System (FFS); NFS (predominantly Unix)</a:t>
            </a:r>
            <a:endParaRPr dirty="0"/>
          </a:p>
          <a:p>
            <a:pPr marL="457200" marR="0" lvl="0" indent="-304800" algn="l" rtl="0">
              <a:spcBef>
                <a:spcPts val="0"/>
              </a:spcBef>
              <a:spcAft>
                <a:spcPts val="0"/>
              </a:spcAft>
              <a:buSzPts val="1200"/>
              <a:buAutoNum type="arabicPeriod"/>
            </a:pPr>
            <a:r>
              <a:rPr lang="en-US" dirty="0" err="1"/>
              <a:t>Irix</a:t>
            </a:r>
            <a:r>
              <a:rPr lang="en-US" dirty="0"/>
              <a:t> - XFS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Databases are a very good alternative to the traditional file systems and play a significant role in overcoming the challenges faced due to file systems.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57" name="Shape 7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282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Shape 77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Introduce the concept of Database to the participants.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is no single universally accepted definition for a Database. A Database is generally a collection of logically related and coherent data used by the application programs in an organization.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Compared to the file systems, databases provide a lot of advantages. Some of them are: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Less data redundancy.</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Inconsistency can be avoided.</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Efficiency.</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Efficient data integration.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Coordination of multiple users accessing the same data.</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Restriction of unauthorized access.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Independent of the OS control systems.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Data manipulation is done effectively using Programming languages.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Easy retrieval of information using queries.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Maintenance of confidentiality.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system that defines, creates and manages the database is called Database Management System (DBMS). A database has five components:</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Hardware</a:t>
            </a:r>
            <a:r>
              <a:rPr lang="en-US" sz="1200" b="0" i="0" u="none" strike="noStrike" cap="none" dirty="0">
                <a:solidFill>
                  <a:schemeClr val="dk1"/>
                </a:solidFill>
                <a:latin typeface="Calibri"/>
                <a:ea typeface="Calibri"/>
                <a:cs typeface="Calibri"/>
                <a:sym typeface="Calibri"/>
              </a:rPr>
              <a:t>: The physical computer system that allows access to the data.</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Software</a:t>
            </a:r>
            <a:r>
              <a:rPr lang="en-US" sz="1200" b="0" i="0" u="none" strike="noStrike" cap="none" dirty="0">
                <a:solidFill>
                  <a:schemeClr val="dk1"/>
                </a:solidFill>
                <a:latin typeface="Calibri"/>
                <a:ea typeface="Calibri"/>
                <a:cs typeface="Calibri"/>
                <a:sym typeface="Calibri"/>
              </a:rPr>
              <a:t>: The program that allows users to access, maintain and update the data in a database. The software also takes care of access control.</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Data</a:t>
            </a:r>
            <a:r>
              <a:rPr lang="en-US" sz="1200" b="0" i="0" u="none" strike="noStrike" cap="none" dirty="0">
                <a:solidFill>
                  <a:schemeClr val="dk1"/>
                </a:solidFill>
                <a:latin typeface="Calibri"/>
                <a:ea typeface="Calibri"/>
                <a:cs typeface="Calibri"/>
                <a:sym typeface="Calibri"/>
              </a:rPr>
              <a:t>: Data is stored physically on the storage devices. In a DBMS, data is a separate entity from the software.</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Users</a:t>
            </a:r>
            <a:r>
              <a:rPr lang="en-US" sz="1200" b="0" i="0" u="none" strike="noStrike" cap="none" dirty="0">
                <a:solidFill>
                  <a:schemeClr val="dk1"/>
                </a:solidFill>
                <a:latin typeface="Calibri"/>
                <a:ea typeface="Calibri"/>
                <a:cs typeface="Calibri"/>
                <a:sym typeface="Calibri"/>
              </a:rPr>
              <a:t>: From a DBMS viewpoint, there are two major user categories: the end users and the application programs</a:t>
            </a:r>
            <a:endParaRPr dirty="0"/>
          </a:p>
          <a:p>
            <a:pPr marL="171450" marR="0" lvl="0" indent="-171450" algn="l" rtl="0">
              <a:spcBef>
                <a:spcPts val="0"/>
              </a:spcBef>
              <a:spcAft>
                <a:spcPts val="0"/>
              </a:spcAft>
              <a:buClr>
                <a:schemeClr val="dk1"/>
              </a:buClr>
              <a:buSzPts val="1200"/>
              <a:buFont typeface="Arial"/>
              <a:buChar char="•"/>
            </a:pPr>
            <a:r>
              <a:rPr lang="en-US" sz="1200" b="1" i="1" u="none" strike="noStrike" cap="none" dirty="0">
                <a:solidFill>
                  <a:schemeClr val="dk1"/>
                </a:solidFill>
                <a:latin typeface="Calibri"/>
                <a:ea typeface="Calibri"/>
                <a:cs typeface="Calibri"/>
                <a:sym typeface="Calibri"/>
              </a:rPr>
              <a:t>Procedures</a:t>
            </a:r>
            <a:r>
              <a:rPr lang="en-US" sz="1200" b="0" i="0" u="none" strike="noStrike" cap="none" dirty="0">
                <a:solidFill>
                  <a:schemeClr val="dk1"/>
                </a:solidFill>
                <a:latin typeface="Calibri"/>
                <a:ea typeface="Calibri"/>
                <a:cs typeface="Calibri"/>
                <a:sym typeface="Calibri"/>
              </a:rPr>
              <a:t>: Procedures or rules defined and followed by the users of the database.</a:t>
            </a:r>
            <a:endParaRPr dirty="0"/>
          </a:p>
        </p:txBody>
      </p:sp>
      <p:sp>
        <p:nvSpPr>
          <p:cNvPr id="780" name="Shape 78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7386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Shape 8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6" name="Shape 83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architecture of Database as given in the picture.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American National Standards Institute/Standards Planning and Requirements Committee (ANSI/SPARC) has established a three-level architecture for a DBMS. Here, the database schema is defined at three levels. </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Internal </a:t>
            </a:r>
            <a:r>
              <a:rPr lang="en-US" sz="1200" b="1" i="0" u="none" strike="noStrike" cap="none" dirty="0" smtClean="0">
                <a:solidFill>
                  <a:schemeClr val="dk1"/>
                </a:solidFill>
                <a:latin typeface="Calibri"/>
                <a:ea typeface="Calibri"/>
                <a:cs typeface="Calibri"/>
                <a:sym typeface="Calibri"/>
              </a:rPr>
              <a:t>level</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Describes how the data is stored in a database. This level determines where the data is stored on the storage devices. It is about the low-level access methods and explains how data is transferred to and from the storage devices. This is how the DBMS and operating system (OS) perceive the database.</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Conceptual </a:t>
            </a:r>
            <a:r>
              <a:rPr lang="en-US" sz="1200" b="1" i="0" u="none" strike="noStrike" cap="none" dirty="0" smtClean="0">
                <a:solidFill>
                  <a:schemeClr val="dk1"/>
                </a:solidFill>
                <a:latin typeface="Calibri"/>
                <a:ea typeface="Calibri"/>
                <a:cs typeface="Calibri"/>
                <a:sym typeface="Calibri"/>
              </a:rPr>
              <a:t>level</a:t>
            </a:r>
            <a:r>
              <a:rPr lang="en-US" sz="1200" b="0" i="0" u="none" strike="noStrike" cap="none" dirty="0" smtClean="0">
                <a:solidFill>
                  <a:schemeClr val="dk1"/>
                </a:solidFill>
                <a:latin typeface="Calibri"/>
                <a:ea typeface="Calibri"/>
                <a:cs typeface="Calibri"/>
                <a:sym typeface="Calibri"/>
              </a:rPr>
              <a:t>: Describes </a:t>
            </a:r>
            <a:r>
              <a:rPr lang="en-US" sz="1200" b="0" i="0" u="none" strike="noStrike" cap="none" dirty="0">
                <a:solidFill>
                  <a:schemeClr val="dk1"/>
                </a:solidFill>
                <a:latin typeface="Calibri"/>
                <a:ea typeface="Calibri"/>
                <a:cs typeface="Calibri"/>
                <a:sym typeface="Calibri"/>
              </a:rPr>
              <a:t>what data is stored in the database and also explains the relationships among data. This level deals with the logic of the data. The Data model is defined in this level and this is where the main functions of the DBMS, like queries are available. This serves as an intermediary between the internal and external level. This is how database administrators (DBA) and programmers perceive it.</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External </a:t>
            </a:r>
            <a:r>
              <a:rPr lang="en-US" sz="1200" b="1" i="0" u="none" strike="noStrike" cap="none" dirty="0" smtClean="0">
                <a:solidFill>
                  <a:schemeClr val="dk1"/>
                </a:solidFill>
                <a:latin typeface="Calibri"/>
                <a:ea typeface="Calibri"/>
                <a:cs typeface="Calibri"/>
                <a:sym typeface="Calibri"/>
              </a:rPr>
              <a:t>level</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Describes the part of database relevant to the user. This level interacts directly with the users, end users or application programs. Data from the conceptual level is changed to a format that is understandable by users. It is the users’ view of the database and how the users perceive it.</a:t>
            </a:r>
            <a:endParaRPr sz="1200" b="0" i="0" u="none" strike="noStrike" cap="none" dirty="0">
              <a:solidFill>
                <a:schemeClr val="dk1"/>
              </a:solidFill>
              <a:latin typeface="Calibri"/>
              <a:ea typeface="Calibri"/>
              <a:cs typeface="Calibri"/>
              <a:sym typeface="Calibri"/>
            </a:endParaRPr>
          </a:p>
        </p:txBody>
      </p:sp>
      <p:sp>
        <p:nvSpPr>
          <p:cNvPr id="837" name="Shape 83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209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Shape 8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Shape 86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D. Both A and B</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B. Conceptual schema</a:t>
            </a: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62" name="Shape 86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815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Shape 86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about the common types of databases as listed on the slide.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rgbClr val="FF00FF"/>
              </a:buClr>
              <a:buSzPts val="1200"/>
              <a:buFont typeface="Calibri"/>
              <a:buNone/>
            </a:pPr>
            <a:r>
              <a:rPr lang="en-US" sz="1200" b="0" i="0" u="none" strike="noStrike" cap="none" dirty="0">
                <a:solidFill>
                  <a:srgbClr val="FF00FF"/>
                </a:solidFill>
                <a:latin typeface="Calibri"/>
                <a:ea typeface="Calibri"/>
                <a:cs typeface="Calibri"/>
                <a:sym typeface="Calibri"/>
              </a:rPr>
              <a:t>We’ve now seen the basics of Data Storage and important concepts of Databases and Database Management Systems. Now let’s look at the most common types of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Flat file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Tabular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Relational databases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NoSQL </a:t>
            </a:r>
            <a:r>
              <a:rPr lang="en-US" sz="1200" b="0" i="0" u="none" strike="noStrike" cap="none" dirty="0" err="1">
                <a:solidFill>
                  <a:schemeClr val="dk1"/>
                </a:solidFill>
                <a:latin typeface="Calibri"/>
                <a:ea typeface="Calibri"/>
                <a:cs typeface="Calibri"/>
                <a:sym typeface="Calibri"/>
              </a:rPr>
              <a:t>datastores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70" name="Shape 87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050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03</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Shape 674"/>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Shape 675"/>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6" name="Shape 676"/>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7" name="Shape 677"/>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5" name="Shape 6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6" name="Shape 6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0" name="Shape 6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1" name="Shape 6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2" name="Shape 69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3" name="Shape 693"/>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4"/>
        <p:cNvGrpSpPr/>
        <p:nvPr/>
      </p:nvGrpSpPr>
      <p:grpSpPr>
        <a:xfrm>
          <a:off x="0" y="0"/>
          <a:ext cx="0" cy="0"/>
          <a:chOff x="0" y="0"/>
          <a:chExt cx="0" cy="0"/>
        </a:xfrm>
      </p:grpSpPr>
      <p:sp>
        <p:nvSpPr>
          <p:cNvPr id="695" name="Shape 69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6" name="Shape 6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7" name="Shape 6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8" name="Shape 69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699" name="Shape 69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0" name="Shape 70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1" name="Shape 70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02" name="Shape 70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3"/>
        <p:cNvGrpSpPr/>
        <p:nvPr/>
      </p:nvGrpSpPr>
      <p:grpSpPr>
        <a:xfrm>
          <a:off x="0" y="0"/>
          <a:ext cx="0" cy="0"/>
          <a:chOff x="0" y="0"/>
          <a:chExt cx="0" cy="0"/>
        </a:xfrm>
      </p:grpSpPr>
      <p:sp>
        <p:nvSpPr>
          <p:cNvPr id="704" name="Shape 704"/>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5" name="Shape 705"/>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7" name="Shape 70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8"/>
        <p:cNvGrpSpPr/>
        <p:nvPr/>
      </p:nvGrpSpPr>
      <p:grpSpPr>
        <a:xfrm>
          <a:off x="0" y="0"/>
          <a:ext cx="0" cy="0"/>
          <a:chOff x="0" y="0"/>
          <a:chExt cx="0" cy="0"/>
        </a:xfrm>
      </p:grpSpPr>
      <p:sp>
        <p:nvSpPr>
          <p:cNvPr id="709" name="Shape 709"/>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0" name="Shape 710"/>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1" name="Shape 711"/>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2" name="Shape 7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13" name="Shape 713"/>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4"/>
        <p:cNvGrpSpPr/>
        <p:nvPr/>
      </p:nvGrpSpPr>
      <p:grpSpPr>
        <a:xfrm>
          <a:off x="0" y="0"/>
          <a:ext cx="0" cy="0"/>
          <a:chOff x="0" y="0"/>
          <a:chExt cx="0" cy="0"/>
        </a:xfrm>
      </p:grpSpPr>
      <p:sp>
        <p:nvSpPr>
          <p:cNvPr id="715" name="Shape 715"/>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6" name="Shape 71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7"/>
        <p:cNvGrpSpPr/>
        <p:nvPr/>
      </p:nvGrpSpPr>
      <p:grpSpPr>
        <a:xfrm>
          <a:off x="0" y="0"/>
          <a:ext cx="0" cy="0"/>
          <a:chOff x="0" y="0"/>
          <a:chExt cx="0" cy="0"/>
        </a:xfrm>
      </p:grpSpPr>
      <p:sp>
        <p:nvSpPr>
          <p:cNvPr id="718" name="Shape 71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pic>
        <p:nvPicPr>
          <p:cNvPr id="679" name="Shape 679"/>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0" name="Shape 680"/>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81" name="Shape 68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682" name="Shape 68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Overview</a:t>
            </a:r>
            <a:endParaRPr sz="5400" b="1" i="0" u="none" strike="noStrike" cap="none">
              <a:solidFill>
                <a:srgbClr val="000000"/>
              </a:solidFill>
              <a:latin typeface="Arial"/>
              <a:ea typeface="Arial"/>
              <a:cs typeface="Arial"/>
              <a:sym typeface="Arial"/>
            </a:endParaRPr>
          </a:p>
        </p:txBody>
      </p:sp>
      <p:sp>
        <p:nvSpPr>
          <p:cNvPr id="725" name="Shape 725"/>
          <p:cNvSpPr txBox="1">
            <a:spLocks noGrp="1"/>
          </p:cNvSpPr>
          <p:nvPr>
            <p:ph type="body" idx="2"/>
          </p:nvPr>
        </p:nvSpPr>
        <p:spPr>
          <a:xfrm>
            <a:off x="4523874" y="2240441"/>
            <a:ext cx="6846963"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Different Data Storage Mechanisms</a:t>
            </a:r>
            <a:endParaRPr sz="3200" b="0" i="0" u="none" strike="noStrike" cap="none">
              <a:solidFill>
                <a:schemeClr val="dk1"/>
              </a:solidFill>
              <a:latin typeface="Arial"/>
              <a:ea typeface="Arial"/>
              <a:cs typeface="Arial"/>
              <a:sym typeface="Arial"/>
            </a:endParaRPr>
          </a:p>
        </p:txBody>
      </p:sp>
      <p:sp>
        <p:nvSpPr>
          <p:cNvPr id="726" name="Shape 726"/>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Big Data</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Shape 92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3.2.1 Flat file databases</a:t>
            </a:r>
            <a:endParaRPr/>
          </a:p>
        </p:txBody>
      </p:sp>
      <p:sp>
        <p:nvSpPr>
          <p:cNvPr id="929" name="Shape 92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30" name="Shape 930"/>
          <p:cNvSpPr txBox="1">
            <a:spLocks noGrp="1"/>
          </p:cNvSpPr>
          <p:nvPr>
            <p:ph type="body" idx="2"/>
          </p:nvPr>
        </p:nvSpPr>
        <p:spPr>
          <a:xfrm>
            <a:off x="514350" y="1304995"/>
            <a:ext cx="563880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a Flat file database, data is organized in a single table so it is suitable for many small applications.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Flat file database is similar to a spreadsheet and is two-dimensional.</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These databases organize data using data structures called files, records, fields and characters.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Flat file database has no related files or tables and is easy to create and use.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in a flat file is often repeated and the size of the database might be quite large.</a:t>
            </a:r>
            <a:endParaRPr/>
          </a:p>
        </p:txBody>
      </p:sp>
      <p:graphicFrame>
        <p:nvGraphicFramePr>
          <p:cNvPr id="931" name="Shape 931"/>
          <p:cNvGraphicFramePr/>
          <p:nvPr/>
        </p:nvGraphicFramePr>
        <p:xfrm>
          <a:off x="6552520" y="1125417"/>
          <a:ext cx="5296600" cy="5333900"/>
        </p:xfrm>
        <a:graphic>
          <a:graphicData uri="http://schemas.openxmlformats.org/drawingml/2006/table">
            <a:tbl>
              <a:tblPr firstRow="1" bandRow="1">
                <a:noFill/>
                <a:tableStyleId>{14245B2D-02D1-4DCB-90C8-F6BB521B6B3A}</a:tableStyleId>
              </a:tblPr>
              <a:tblGrid>
                <a:gridCol w="2648300"/>
                <a:gridCol w="2648300"/>
              </a:tblGrid>
              <a:tr h="484900">
                <a:tc>
                  <a:txBody>
                    <a:bodyPr/>
                    <a:lstStyle/>
                    <a:p>
                      <a:pPr marL="0" marR="0" lvl="0" indent="0" algn="l" rtl="0">
                        <a:spcBef>
                          <a:spcPts val="0"/>
                        </a:spcBef>
                        <a:spcAft>
                          <a:spcPts val="0"/>
                        </a:spcAft>
                        <a:buNone/>
                      </a:pPr>
                      <a:r>
                        <a:rPr lang="en-US" sz="1600" u="none" strike="noStrike" cap="none"/>
                        <a:t>FIELD NAME</a:t>
                      </a:r>
                      <a:endParaRPr/>
                    </a:p>
                  </a:txBody>
                  <a:tcPr marL="91450" marR="91450" marT="45725" marB="45725" anchor="ctr">
                    <a:solidFill>
                      <a:srgbClr val="0EC07D"/>
                    </a:solidFill>
                  </a:tcPr>
                </a:tc>
                <a:tc>
                  <a:txBody>
                    <a:bodyPr/>
                    <a:lstStyle/>
                    <a:p>
                      <a:pPr marL="0" marR="0" lvl="0" indent="0" algn="l" rtl="0">
                        <a:spcBef>
                          <a:spcPts val="0"/>
                        </a:spcBef>
                        <a:spcAft>
                          <a:spcPts val="0"/>
                        </a:spcAft>
                        <a:buNone/>
                      </a:pPr>
                      <a:r>
                        <a:rPr lang="en-US" sz="1600"/>
                        <a:t>DATA TYPE</a:t>
                      </a:r>
                      <a:endParaRPr/>
                    </a:p>
                  </a:txBody>
                  <a:tcPr marL="91450" marR="91450" marT="45725" marB="45725" anchor="ctr">
                    <a:solidFill>
                      <a:srgbClr val="0EC07D"/>
                    </a:solidFill>
                  </a:tcPr>
                </a:tc>
              </a:tr>
              <a:tr h="484900">
                <a:tc>
                  <a:txBody>
                    <a:bodyPr/>
                    <a:lstStyle/>
                    <a:p>
                      <a:pPr marL="0" marR="0" lvl="0" indent="0" algn="l" rtl="0">
                        <a:spcBef>
                          <a:spcPts val="0"/>
                        </a:spcBef>
                        <a:spcAft>
                          <a:spcPts val="0"/>
                        </a:spcAft>
                        <a:buNone/>
                      </a:pPr>
                      <a:r>
                        <a:rPr lang="en-US" sz="1600"/>
                        <a:t>Customer_ID</a:t>
                      </a:r>
                      <a:endParaRPr sz="1600"/>
                    </a:p>
                  </a:txBody>
                  <a:tcPr marL="91450" marR="91450" marT="45725" marB="45725" anchor="ctr"/>
                </a:tc>
                <a:tc>
                  <a:txBody>
                    <a:bodyPr/>
                    <a:lstStyle/>
                    <a:p>
                      <a:pPr marL="0" marR="0" lvl="0" indent="0" algn="l" rtl="0">
                        <a:spcBef>
                          <a:spcPts val="0"/>
                        </a:spcBef>
                        <a:spcAft>
                          <a:spcPts val="0"/>
                        </a:spcAft>
                        <a:buNone/>
                      </a:pPr>
                      <a:r>
                        <a:rPr lang="en-US" sz="1600"/>
                        <a:t>AutoNumber</a:t>
                      </a:r>
                      <a:endParaRPr/>
                    </a:p>
                  </a:txBody>
                  <a:tcPr marL="91450" marR="91450" marT="45725" marB="45725" anchor="ctr"/>
                </a:tc>
              </a:tr>
              <a:tr h="484900">
                <a:tc>
                  <a:txBody>
                    <a:bodyPr/>
                    <a:lstStyle/>
                    <a:p>
                      <a:pPr marL="0" marR="0" lvl="0" indent="0" algn="l" rtl="0">
                        <a:spcBef>
                          <a:spcPts val="0"/>
                        </a:spcBef>
                        <a:spcAft>
                          <a:spcPts val="0"/>
                        </a:spcAft>
                        <a:buNone/>
                      </a:pPr>
                      <a:r>
                        <a:rPr lang="en-US" sz="1600"/>
                        <a:t>TITLE</a:t>
                      </a:r>
                      <a:endParaRPr/>
                    </a:p>
                  </a:txBody>
                  <a:tcPr marL="91450" marR="91450" marT="45725" marB="45725" anchor="ctr"/>
                </a:tc>
                <a:tc>
                  <a:txBody>
                    <a:bodyPr/>
                    <a:lstStyle/>
                    <a:p>
                      <a:pPr marL="0" marR="0" lvl="0" indent="0" algn="l" rtl="0">
                        <a:spcBef>
                          <a:spcPts val="0"/>
                        </a:spcBef>
                        <a:spcAft>
                          <a:spcPts val="0"/>
                        </a:spcAft>
                        <a:buNone/>
                      </a:pPr>
                      <a:r>
                        <a:rPr lang="en-US" sz="1600"/>
                        <a:t>Text</a:t>
                      </a:r>
                      <a:endParaRPr/>
                    </a:p>
                  </a:txBody>
                  <a:tcPr marL="91450" marR="91450" marT="45725" marB="45725" anchor="ctr"/>
                </a:tc>
              </a:tr>
              <a:tr h="484900">
                <a:tc>
                  <a:txBody>
                    <a:bodyPr/>
                    <a:lstStyle/>
                    <a:p>
                      <a:pPr marL="0" marR="0" lvl="0" indent="0" algn="l" rtl="0">
                        <a:spcBef>
                          <a:spcPts val="0"/>
                        </a:spcBef>
                        <a:spcAft>
                          <a:spcPts val="0"/>
                        </a:spcAft>
                        <a:buNone/>
                      </a:pPr>
                      <a:r>
                        <a:rPr lang="en-US" sz="1600"/>
                        <a:t>SURNAME</a:t>
                      </a:r>
                      <a:endParaRPr/>
                    </a:p>
                  </a:txBody>
                  <a:tcPr marL="91450" marR="91450" marT="45725" marB="45725" anchor="ctr"/>
                </a:tc>
                <a:tc>
                  <a:txBody>
                    <a:bodyPr/>
                    <a:lstStyle/>
                    <a:p>
                      <a:pPr marL="0" marR="0" lvl="0" indent="0" algn="l" rtl="0">
                        <a:spcBef>
                          <a:spcPts val="0"/>
                        </a:spcBef>
                        <a:spcAft>
                          <a:spcPts val="0"/>
                        </a:spcAft>
                        <a:buNone/>
                      </a:pPr>
                      <a:r>
                        <a:rPr lang="en-US" sz="1600"/>
                        <a:t>Text </a:t>
                      </a:r>
                      <a:endParaRPr sz="1600"/>
                    </a:p>
                  </a:txBody>
                  <a:tcPr marL="91450" marR="91450" marT="45725" marB="45725" anchor="ctr"/>
                </a:tc>
              </a:tr>
              <a:tr h="484900">
                <a:tc>
                  <a:txBody>
                    <a:bodyPr/>
                    <a:lstStyle/>
                    <a:p>
                      <a:pPr marL="0" marR="0" lvl="0" indent="0" algn="l" rtl="0">
                        <a:spcBef>
                          <a:spcPts val="0"/>
                        </a:spcBef>
                        <a:spcAft>
                          <a:spcPts val="0"/>
                        </a:spcAft>
                        <a:buNone/>
                      </a:pPr>
                      <a:r>
                        <a:rPr lang="en-US" sz="1600"/>
                        <a:t>STREET</a:t>
                      </a:r>
                      <a:endParaRPr/>
                    </a:p>
                  </a:txBody>
                  <a:tcPr marL="91450" marR="91450" marT="45725" marB="45725" anchor="ctr"/>
                </a:tc>
                <a:tc>
                  <a:txBody>
                    <a:bodyPr/>
                    <a:lstStyle/>
                    <a:p>
                      <a:pPr marL="0" marR="0" lvl="0" indent="0" algn="l" rtl="0">
                        <a:spcBef>
                          <a:spcPts val="0"/>
                        </a:spcBef>
                        <a:spcAft>
                          <a:spcPts val="0"/>
                        </a:spcAft>
                        <a:buNone/>
                      </a:pPr>
                      <a:r>
                        <a:rPr lang="en-US" sz="1600"/>
                        <a:t>Text</a:t>
                      </a:r>
                      <a:endParaRPr/>
                    </a:p>
                  </a:txBody>
                  <a:tcPr marL="91450" marR="91450" marT="45725" marB="45725" anchor="ctr"/>
                </a:tc>
              </a:tr>
              <a:tr h="484900">
                <a:tc>
                  <a:txBody>
                    <a:bodyPr/>
                    <a:lstStyle/>
                    <a:p>
                      <a:pPr marL="0" marR="0" lvl="0" indent="0" algn="l" rtl="0">
                        <a:spcBef>
                          <a:spcPts val="0"/>
                        </a:spcBef>
                        <a:spcAft>
                          <a:spcPts val="0"/>
                        </a:spcAft>
                        <a:buNone/>
                      </a:pPr>
                      <a:r>
                        <a:rPr lang="en-US" sz="1600"/>
                        <a:t>TOWN</a:t>
                      </a:r>
                      <a:endParaRPr/>
                    </a:p>
                  </a:txBody>
                  <a:tcPr marL="91450" marR="91450" marT="45725" marB="45725" anchor="ctr"/>
                </a:tc>
                <a:tc>
                  <a:txBody>
                    <a:bodyPr/>
                    <a:lstStyle/>
                    <a:p>
                      <a:pPr marL="0" marR="0" lvl="0" indent="0" algn="l" rtl="0">
                        <a:spcBef>
                          <a:spcPts val="0"/>
                        </a:spcBef>
                        <a:spcAft>
                          <a:spcPts val="0"/>
                        </a:spcAft>
                        <a:buNone/>
                      </a:pPr>
                      <a:r>
                        <a:rPr lang="en-US" sz="1600"/>
                        <a:t>Text</a:t>
                      </a:r>
                      <a:endParaRPr/>
                    </a:p>
                  </a:txBody>
                  <a:tcPr marL="91450" marR="91450" marT="45725" marB="45725" anchor="ctr"/>
                </a:tc>
              </a:tr>
              <a:tr h="484900">
                <a:tc>
                  <a:txBody>
                    <a:bodyPr/>
                    <a:lstStyle/>
                    <a:p>
                      <a:pPr marL="0" marR="0" lvl="0" indent="0" algn="l" rtl="0">
                        <a:spcBef>
                          <a:spcPts val="0"/>
                        </a:spcBef>
                        <a:spcAft>
                          <a:spcPts val="0"/>
                        </a:spcAft>
                        <a:buNone/>
                      </a:pPr>
                      <a:r>
                        <a:rPr lang="en-US" sz="1600"/>
                        <a:t>COUNTRY</a:t>
                      </a:r>
                      <a:endParaRPr/>
                    </a:p>
                  </a:txBody>
                  <a:tcPr marL="91450" marR="91450" marT="45725" marB="45725" anchor="ctr"/>
                </a:tc>
                <a:tc>
                  <a:txBody>
                    <a:bodyPr/>
                    <a:lstStyle/>
                    <a:p>
                      <a:pPr marL="0" marR="0" lvl="0" indent="0" algn="l" rtl="0">
                        <a:spcBef>
                          <a:spcPts val="0"/>
                        </a:spcBef>
                        <a:spcAft>
                          <a:spcPts val="0"/>
                        </a:spcAft>
                        <a:buNone/>
                      </a:pPr>
                      <a:r>
                        <a:rPr lang="en-US" sz="1600"/>
                        <a:t>Text</a:t>
                      </a:r>
                      <a:endParaRPr/>
                    </a:p>
                  </a:txBody>
                  <a:tcPr marL="91450" marR="91450" marT="45725" marB="45725" anchor="ctr"/>
                </a:tc>
              </a:tr>
              <a:tr h="484900">
                <a:tc>
                  <a:txBody>
                    <a:bodyPr/>
                    <a:lstStyle/>
                    <a:p>
                      <a:pPr marL="0" marR="0" lvl="0" indent="0" algn="l" rtl="0">
                        <a:spcBef>
                          <a:spcPts val="0"/>
                        </a:spcBef>
                        <a:spcAft>
                          <a:spcPts val="0"/>
                        </a:spcAft>
                        <a:buNone/>
                      </a:pPr>
                      <a:r>
                        <a:rPr lang="en-US" sz="1600"/>
                        <a:t>PHONE_NUMBER</a:t>
                      </a:r>
                      <a:endParaRPr/>
                    </a:p>
                  </a:txBody>
                  <a:tcPr marL="91450" marR="91450" marT="45725" marB="45725" anchor="ctr"/>
                </a:tc>
                <a:tc>
                  <a:txBody>
                    <a:bodyPr/>
                    <a:lstStyle/>
                    <a:p>
                      <a:pPr marL="0" marR="0" lvl="0" indent="0" algn="l" rtl="0">
                        <a:spcBef>
                          <a:spcPts val="0"/>
                        </a:spcBef>
                        <a:spcAft>
                          <a:spcPts val="0"/>
                        </a:spcAft>
                        <a:buNone/>
                      </a:pPr>
                      <a:r>
                        <a:rPr lang="en-US" sz="1600"/>
                        <a:t>Text</a:t>
                      </a:r>
                      <a:endParaRPr/>
                    </a:p>
                  </a:txBody>
                  <a:tcPr marL="91450" marR="91450" marT="45725" marB="45725" anchor="ctr"/>
                </a:tc>
              </a:tr>
              <a:tr h="484900">
                <a:tc>
                  <a:txBody>
                    <a:bodyPr/>
                    <a:lstStyle/>
                    <a:p>
                      <a:pPr marL="0" marR="0" lvl="0" indent="0" algn="l" rtl="0">
                        <a:spcBef>
                          <a:spcPts val="0"/>
                        </a:spcBef>
                        <a:spcAft>
                          <a:spcPts val="0"/>
                        </a:spcAft>
                        <a:buNone/>
                      </a:pPr>
                      <a:r>
                        <a:rPr lang="en-US" sz="1600"/>
                        <a:t>DATE_OF_BIRTH</a:t>
                      </a:r>
                      <a:endParaRPr/>
                    </a:p>
                  </a:txBody>
                  <a:tcPr marL="91450" marR="91450" marT="45725" marB="45725" anchor="ctr"/>
                </a:tc>
                <a:tc>
                  <a:txBody>
                    <a:bodyPr/>
                    <a:lstStyle/>
                    <a:p>
                      <a:pPr marL="0" marR="0" lvl="0" indent="0" algn="l" rtl="0">
                        <a:spcBef>
                          <a:spcPts val="0"/>
                        </a:spcBef>
                        <a:spcAft>
                          <a:spcPts val="0"/>
                        </a:spcAft>
                        <a:buNone/>
                      </a:pPr>
                      <a:r>
                        <a:rPr lang="en-US" sz="1600"/>
                        <a:t>Date/Time</a:t>
                      </a:r>
                      <a:endParaRPr/>
                    </a:p>
                  </a:txBody>
                  <a:tcPr marL="91450" marR="91450" marT="45725" marB="45725" anchor="ctr"/>
                </a:tc>
              </a:tr>
              <a:tr h="484900">
                <a:tc>
                  <a:txBody>
                    <a:bodyPr/>
                    <a:lstStyle/>
                    <a:p>
                      <a:pPr marL="0" marR="0" lvl="0" indent="0" algn="l" rtl="0">
                        <a:spcBef>
                          <a:spcPts val="0"/>
                        </a:spcBef>
                        <a:spcAft>
                          <a:spcPts val="0"/>
                        </a:spcAft>
                        <a:buNone/>
                      </a:pPr>
                      <a:r>
                        <a:rPr lang="en-US" sz="1600"/>
                        <a:t>MEDICAL_CONDITIONS</a:t>
                      </a:r>
                      <a:endParaRPr/>
                    </a:p>
                  </a:txBody>
                  <a:tcPr marL="91450" marR="91450" marT="45725" marB="45725" anchor="ctr"/>
                </a:tc>
                <a:tc>
                  <a:txBody>
                    <a:bodyPr/>
                    <a:lstStyle/>
                    <a:p>
                      <a:pPr marL="0" marR="0" lvl="0" indent="0" algn="l" rtl="0">
                        <a:spcBef>
                          <a:spcPts val="0"/>
                        </a:spcBef>
                        <a:spcAft>
                          <a:spcPts val="0"/>
                        </a:spcAft>
                        <a:buNone/>
                      </a:pPr>
                      <a:r>
                        <a:rPr lang="en-US" sz="1600"/>
                        <a:t>Data/Time</a:t>
                      </a:r>
                      <a:endParaRPr/>
                    </a:p>
                  </a:txBody>
                  <a:tcPr marL="91450" marR="91450" marT="45725" marB="45725" anchor="ctr"/>
                </a:tc>
              </a:tr>
              <a:tr h="484900">
                <a:tc>
                  <a:txBody>
                    <a:bodyPr/>
                    <a:lstStyle/>
                    <a:p>
                      <a:pPr marL="0" marR="0" lvl="0" indent="0" algn="l" rtl="0">
                        <a:spcBef>
                          <a:spcPts val="0"/>
                        </a:spcBef>
                        <a:spcAft>
                          <a:spcPts val="0"/>
                        </a:spcAft>
                        <a:buNone/>
                      </a:pPr>
                      <a:r>
                        <a:rPr lang="en-US" sz="1600"/>
                        <a:t>TREATMENT</a:t>
                      </a:r>
                      <a:endParaRPr/>
                    </a:p>
                  </a:txBody>
                  <a:tcPr marL="91450" marR="91450" marT="45725" marB="45725" anchor="ctr"/>
                </a:tc>
                <a:tc>
                  <a:txBody>
                    <a:bodyPr/>
                    <a:lstStyle/>
                    <a:p>
                      <a:pPr marL="0" marR="0" lvl="0" indent="0" algn="l" rtl="0">
                        <a:spcBef>
                          <a:spcPts val="0"/>
                        </a:spcBef>
                        <a:spcAft>
                          <a:spcPts val="0"/>
                        </a:spcAft>
                        <a:buNone/>
                      </a:pPr>
                      <a:r>
                        <a:rPr lang="en-US" sz="1600"/>
                        <a:t>Text </a:t>
                      </a:r>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Shape 93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3.2.1.1 Advantages and disadvantages of flat file databases</a:t>
            </a:r>
            <a:endParaRPr/>
          </a:p>
        </p:txBody>
      </p:sp>
      <p:sp>
        <p:nvSpPr>
          <p:cNvPr id="938" name="Shape 93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39" name="Shape 93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40" name="Shape 940"/>
          <p:cNvSpPr txBox="1"/>
          <p:nvPr/>
        </p:nvSpPr>
        <p:spPr>
          <a:xfrm>
            <a:off x="514350" y="1304995"/>
            <a:ext cx="11010900"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41" name="Shape 941"/>
          <p:cNvSpPr/>
          <p:nvPr/>
        </p:nvSpPr>
        <p:spPr>
          <a:xfrm>
            <a:off x="569695" y="1266636"/>
            <a:ext cx="1137465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Flat files are familiar and conceptually simpler to use.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Flat files are portable.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These are readable by most of the statistical and graphics software.</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Flat file databases require no additional layer to master.</a:t>
            </a:r>
            <a:endParaRPr dirty="0"/>
          </a:p>
        </p:txBody>
      </p:sp>
      <p:sp>
        <p:nvSpPr>
          <p:cNvPr id="942" name="Shape 942"/>
          <p:cNvSpPr/>
          <p:nvPr/>
        </p:nvSpPr>
        <p:spPr>
          <a:xfrm rot="-5400000">
            <a:off x="-34470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943" name="Shape 943"/>
          <p:cNvSpPr/>
          <p:nvPr/>
        </p:nvSpPr>
        <p:spPr>
          <a:xfrm>
            <a:off x="569695" y="3894823"/>
            <a:ext cx="1137465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The system will have more data to read through and the information access might be slower.</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Searching the information might not be straightforward if the file has large amount of data.</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Data will be repeated which may result in the input errors or inconsistencies.</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Due to repeated data, file sizes may become large.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Data integrity is poor in flat file databases.</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Since there is no relationship among data, the data will become redundant.</a:t>
            </a:r>
            <a:endParaRPr sz="1800" b="0" i="0" u="none" strike="noStrike" cap="none" dirty="0">
              <a:solidFill>
                <a:schemeClr val="lt1"/>
              </a:solidFill>
              <a:latin typeface="Arial"/>
              <a:ea typeface="Arial"/>
              <a:cs typeface="Arial"/>
              <a:sym typeface="Arial"/>
            </a:endParaRPr>
          </a:p>
        </p:txBody>
      </p:sp>
      <p:sp>
        <p:nvSpPr>
          <p:cNvPr id="944" name="Shape 944"/>
          <p:cNvSpPr/>
          <p:nvPr/>
        </p:nvSpPr>
        <p:spPr>
          <a:xfrm rot="-5400000">
            <a:off x="-34470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Shape 95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51" name="Shape 95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52" name="Shape 952"/>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INCORRECT with respect to the Flat file databases?</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integrity is poorly maintained in a Flat file system.</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Flat file database is unidimensional.</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redundancy causes input errors in a Flat file database.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 record is one of the data structure in a Flat file database.</a:t>
            </a:r>
            <a:endParaRPr/>
          </a:p>
          <a:p>
            <a:pPr marL="33655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1" i="0" u="none" strike="noStrike" cap="none">
              <a:solidFill>
                <a:schemeClr val="dk1"/>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3.2.2 Tabular databases</a:t>
            </a:r>
            <a:endParaRPr/>
          </a:p>
        </p:txBody>
      </p:sp>
      <p:sp>
        <p:nvSpPr>
          <p:cNvPr id="959" name="Shape 95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60" name="Shape 960"/>
          <p:cNvSpPr txBox="1">
            <a:spLocks noGrp="1"/>
          </p:cNvSpPr>
          <p:nvPr>
            <p:ph type="body" idx="2"/>
          </p:nvPr>
        </p:nvSpPr>
        <p:spPr>
          <a:xfrm>
            <a:off x="387350" y="1320875"/>
            <a:ext cx="42798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Database that is structured in a tabular form.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Data elements are arranged in columns and rows. The intersection of a column and a row creates a cell.</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There is a unique numbering for each row and column, to keep the table, orderly and efficient.</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For mass data storage, this type of database offers a virtually infinite range.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961" name="Shape 961"/>
          <p:cNvPicPr preferRelativeResize="0"/>
          <p:nvPr/>
        </p:nvPicPr>
        <p:blipFill rotWithShape="1">
          <a:blip r:embed="rId3">
            <a:alphaModFix/>
          </a:blip>
          <a:srcRect/>
          <a:stretch/>
        </p:blipFill>
        <p:spPr>
          <a:xfrm>
            <a:off x="4873600" y="1536800"/>
            <a:ext cx="7186100" cy="37337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3.2.2.1 Advantages and Limitations of tabular databases</a:t>
            </a:r>
            <a:endParaRPr/>
          </a:p>
        </p:txBody>
      </p:sp>
      <p:sp>
        <p:nvSpPr>
          <p:cNvPr id="968" name="Shape 96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69" name="Shape 96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70" name="Shape 970"/>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71" name="Shape 971"/>
          <p:cNvSpPr txBox="1"/>
          <p:nvPr/>
        </p:nvSpPr>
        <p:spPr>
          <a:xfrm>
            <a:off x="514350" y="1304995"/>
            <a:ext cx="11010900"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72" name="Shape 972"/>
          <p:cNvSpPr/>
          <p:nvPr/>
        </p:nvSpPr>
        <p:spPr>
          <a:xfrm>
            <a:off x="569695" y="1266636"/>
            <a:ext cx="1137465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An oldest form of organizing data and is simple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Ideal for applications with smaller amounts of data</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Simple queries will fetch the required information if amount of data is less</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Preferred format for data collected as long time series.</a:t>
            </a:r>
            <a:endParaRPr dirty="0"/>
          </a:p>
        </p:txBody>
      </p:sp>
      <p:sp>
        <p:nvSpPr>
          <p:cNvPr id="973" name="Shape 973"/>
          <p:cNvSpPr/>
          <p:nvPr/>
        </p:nvSpPr>
        <p:spPr>
          <a:xfrm rot="-5400000">
            <a:off x="-34470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974" name="Shape 974"/>
          <p:cNvSpPr/>
          <p:nvPr/>
        </p:nvSpPr>
        <p:spPr>
          <a:xfrm>
            <a:off x="569695" y="3894823"/>
            <a:ext cx="1137465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Possibility of data redundancy.</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Might not be suitable for complex data.</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Bulk </a:t>
            </a:r>
            <a:r>
              <a:rPr lang="en-US" sz="1800" b="0" i="0" u="none" strike="noStrike" cap="none" dirty="0" err="1">
                <a:solidFill>
                  <a:schemeClr val="lt1"/>
                </a:solidFill>
                <a:latin typeface="Arial"/>
                <a:ea typeface="Arial"/>
                <a:cs typeface="Arial"/>
                <a:sym typeface="Arial"/>
              </a:rPr>
              <a:t>updation</a:t>
            </a:r>
            <a:r>
              <a:rPr lang="en-US" sz="1800" b="0" i="0" u="none" strike="noStrike" cap="none" dirty="0">
                <a:solidFill>
                  <a:schemeClr val="lt1"/>
                </a:solidFill>
                <a:latin typeface="Arial"/>
                <a:ea typeface="Arial"/>
                <a:cs typeface="Arial"/>
                <a:sym typeface="Arial"/>
              </a:rPr>
              <a:t> of data could be a problem.</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Problems with the addition of incomplete data.</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Problems in removing group of data.</a:t>
            </a:r>
            <a:endParaRPr sz="1800" b="0" i="0" u="none" strike="noStrike" cap="none" dirty="0">
              <a:solidFill>
                <a:schemeClr val="lt1"/>
              </a:solidFill>
              <a:latin typeface="Arial"/>
              <a:ea typeface="Arial"/>
              <a:cs typeface="Arial"/>
              <a:sym typeface="Arial"/>
            </a:endParaRPr>
          </a:p>
        </p:txBody>
      </p:sp>
      <p:sp>
        <p:nvSpPr>
          <p:cNvPr id="975" name="Shape 975"/>
          <p:cNvSpPr/>
          <p:nvPr/>
        </p:nvSpPr>
        <p:spPr>
          <a:xfrm rot="-5400000">
            <a:off x="-34470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82" name="Shape 98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83" name="Shape 983"/>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Tabular databases are well suited for complex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7945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3655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1" i="0" u="none" strike="noStrike" cap="none">
              <a:solidFill>
                <a:schemeClr val="dk1"/>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3.2.3 Relational databases</a:t>
            </a:r>
            <a:endParaRPr/>
          </a:p>
        </p:txBody>
      </p:sp>
      <p:sp>
        <p:nvSpPr>
          <p:cNvPr id="990" name="Shape 9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991" name="Shape 991"/>
          <p:cNvSpPr txBox="1">
            <a:spLocks noGrp="1"/>
          </p:cNvSpPr>
          <p:nvPr>
            <p:ph type="body" idx="2"/>
          </p:nvPr>
        </p:nvSpPr>
        <p:spPr>
          <a:xfrm>
            <a:off x="514350" y="1305000"/>
            <a:ext cx="109380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Collection of data with predefined relationships among them, data is usually stored as a set of tables with columns and rows.</a:t>
            </a:r>
            <a:endParaRPr/>
          </a:p>
          <a:p>
            <a:pPr marL="285750" marR="0" lvl="1" indent="-285750" algn="l" rtl="0">
              <a:lnSpc>
                <a:spcPct val="90000"/>
              </a:lnSpc>
              <a:spcBef>
                <a:spcPts val="1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Table refers to a relation - collection of objects of the same type (rows).</a:t>
            </a:r>
            <a:endParaRPr/>
          </a:p>
          <a:p>
            <a:pPr marL="285750" marR="0" lvl="1" indent="-285750" algn="l" rtl="0">
              <a:lnSpc>
                <a:spcPct val="90000"/>
              </a:lnSpc>
              <a:spcBef>
                <a:spcPts val="1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Each column in a table holds a certain kind of data and a field holds the actual value of an attribute.</a:t>
            </a:r>
            <a:endParaRPr/>
          </a:p>
          <a:p>
            <a:pPr marL="285750" marR="0" lvl="1" indent="-285750" algn="l" rtl="0">
              <a:lnSpc>
                <a:spcPct val="90000"/>
              </a:lnSpc>
              <a:spcBef>
                <a:spcPts val="1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Each row has a unique identifier, called the primary key and rows in different tables can be related using a foreign key</a:t>
            </a:r>
            <a:endParaRPr/>
          </a:p>
          <a:p>
            <a:pPr marL="285750" marR="0" lvl="1" indent="-171450" algn="l" rtl="0">
              <a:lnSpc>
                <a:spcPct val="90000"/>
              </a:lnSpc>
              <a:spcBef>
                <a:spcPts val="16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6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992" name="Shape 992"/>
          <p:cNvPicPr preferRelativeResize="0"/>
          <p:nvPr/>
        </p:nvPicPr>
        <p:blipFill rotWithShape="1">
          <a:blip r:embed="rId3">
            <a:alphaModFix/>
          </a:blip>
          <a:srcRect/>
          <a:stretch/>
        </p:blipFill>
        <p:spPr>
          <a:xfrm>
            <a:off x="2106324" y="3615925"/>
            <a:ext cx="6720200" cy="276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Shape 9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3.2.3.1 Important aspects of relational databases</a:t>
            </a:r>
            <a:endParaRPr/>
          </a:p>
        </p:txBody>
      </p:sp>
      <p:sp>
        <p:nvSpPr>
          <p:cNvPr id="999" name="Shape 9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000" name="Shape 10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001" name="Shape 1001"/>
          <p:cNvGrpSpPr/>
          <p:nvPr/>
        </p:nvGrpSpPr>
        <p:grpSpPr>
          <a:xfrm>
            <a:off x="1126138" y="1399445"/>
            <a:ext cx="9931239" cy="4587093"/>
            <a:chOff x="1987940" y="1607950"/>
            <a:chExt cx="8207635" cy="4170084"/>
          </a:xfrm>
        </p:grpSpPr>
        <p:grpSp>
          <p:nvGrpSpPr>
            <p:cNvPr id="1002" name="Shape 1002"/>
            <p:cNvGrpSpPr/>
            <p:nvPr/>
          </p:nvGrpSpPr>
          <p:grpSpPr>
            <a:xfrm>
              <a:off x="7691818" y="3441706"/>
              <a:ext cx="2503757" cy="2336328"/>
              <a:chOff x="3371475" y="3591818"/>
              <a:chExt cx="2074748" cy="1936007"/>
            </a:xfrm>
          </p:grpSpPr>
          <p:sp>
            <p:nvSpPr>
              <p:cNvPr id="1003" name="Shape 1003"/>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4" name="Shape 1004"/>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5" name="Shape 1005"/>
              <p:cNvSpPr/>
              <p:nvPr/>
            </p:nvSpPr>
            <p:spPr>
              <a:xfrm rot="10800000" flipH="1">
                <a:off x="3371475" y="3790370"/>
                <a:ext cx="377745" cy="761826"/>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6" name="Shape 1006"/>
              <p:cNvSpPr/>
              <p:nvPr/>
            </p:nvSpPr>
            <p:spPr>
              <a:xfrm rot="10800000" flipH="1">
                <a:off x="4946903" y="3789921"/>
                <a:ext cx="377745" cy="762272"/>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7" name="Shape 1007"/>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1008" name="Shape 1008"/>
            <p:cNvGrpSpPr/>
            <p:nvPr/>
          </p:nvGrpSpPr>
          <p:grpSpPr>
            <a:xfrm>
              <a:off x="5789715" y="1607951"/>
              <a:ext cx="2504672" cy="2336330"/>
              <a:chOff x="4892567" y="1607951"/>
              <a:chExt cx="2504672" cy="2336330"/>
            </a:xfrm>
          </p:grpSpPr>
          <p:sp>
            <p:nvSpPr>
              <p:cNvPr id="1009" name="Shape 1009"/>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0" name="Shape 1010"/>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1" name="Shape 1011"/>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2" name="Shape 1012"/>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3" name="Shape 1013"/>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1014" name="Shape 1014"/>
            <p:cNvGrpSpPr/>
            <p:nvPr/>
          </p:nvGrpSpPr>
          <p:grpSpPr>
            <a:xfrm>
              <a:off x="3890042" y="3441706"/>
              <a:ext cx="2503757" cy="2336328"/>
              <a:chOff x="3371475" y="3591818"/>
              <a:chExt cx="2074748" cy="1936007"/>
            </a:xfrm>
          </p:grpSpPr>
          <p:sp>
            <p:nvSpPr>
              <p:cNvPr id="1015" name="Shape 101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6" name="Shape 101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7" name="Shape 1017"/>
              <p:cNvSpPr/>
              <p:nvPr/>
            </p:nvSpPr>
            <p:spPr>
              <a:xfrm rot="10800000" flipH="1">
                <a:off x="3371475" y="3790370"/>
                <a:ext cx="377745" cy="761826"/>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8" name="Shape 1018"/>
              <p:cNvSpPr/>
              <p:nvPr/>
            </p:nvSpPr>
            <p:spPr>
              <a:xfrm rot="10800000" flipH="1">
                <a:off x="4946903" y="3789921"/>
                <a:ext cx="377745" cy="762272"/>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9" name="Shape 101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1020" name="Shape 1020"/>
            <p:cNvGrpSpPr/>
            <p:nvPr/>
          </p:nvGrpSpPr>
          <p:grpSpPr>
            <a:xfrm>
              <a:off x="1987940" y="1607950"/>
              <a:ext cx="2504672" cy="2336331"/>
              <a:chOff x="1090792" y="1607950"/>
              <a:chExt cx="2504672" cy="2336331"/>
            </a:xfrm>
          </p:grpSpPr>
          <p:sp>
            <p:nvSpPr>
              <p:cNvPr id="1021" name="Shape 1021"/>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2" name="Shape 1022"/>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3" name="Shape 1023"/>
              <p:cNvSpPr/>
              <p:nvPr/>
            </p:nvSpPr>
            <p:spPr>
              <a:xfrm>
                <a:off x="1090792" y="2785318"/>
                <a:ext cx="455853" cy="91935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4" name="Shape 1024"/>
              <p:cNvSpPr/>
              <p:nvPr/>
            </p:nvSpPr>
            <p:spPr>
              <a:xfrm>
                <a:off x="2992894" y="2785318"/>
                <a:ext cx="455853" cy="91989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5" name="Shape 1025"/>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026" name="Shape 1026"/>
            <p:cNvSpPr/>
            <p:nvPr/>
          </p:nvSpPr>
          <p:spPr>
            <a:xfrm>
              <a:off x="2878411" y="244866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7" name="Shape 1027"/>
            <p:cNvSpPr/>
            <p:nvPr/>
          </p:nvSpPr>
          <p:spPr>
            <a:xfrm>
              <a:off x="3050381"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1028" name="Shape 1028"/>
            <p:cNvSpPr/>
            <p:nvPr/>
          </p:nvSpPr>
          <p:spPr>
            <a:xfrm>
              <a:off x="4761780" y="434970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9" name="Shape 1029"/>
            <p:cNvSpPr/>
            <p:nvPr/>
          </p:nvSpPr>
          <p:spPr>
            <a:xfrm>
              <a:off x="4944240"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nvGrpSpPr>
            <p:cNvPr id="1030" name="Shape 1030"/>
            <p:cNvGrpSpPr/>
            <p:nvPr/>
          </p:nvGrpSpPr>
          <p:grpSpPr>
            <a:xfrm>
              <a:off x="6656644" y="2448663"/>
              <a:ext cx="611596" cy="611596"/>
              <a:chOff x="5759496" y="2448663"/>
              <a:chExt cx="611596" cy="611596"/>
            </a:xfrm>
          </p:grpSpPr>
          <p:sp>
            <p:nvSpPr>
              <p:cNvPr id="1031" name="Shape 1031"/>
              <p:cNvSpPr/>
              <p:nvPr/>
            </p:nvSpPr>
            <p:spPr>
              <a:xfrm>
                <a:off x="5759496" y="2448663"/>
                <a:ext cx="611596" cy="611596"/>
              </a:xfrm>
              <a:prstGeom prst="ellipse">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32" name="Shape 1032"/>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33" name="Shape 1033"/>
            <p:cNvGrpSpPr/>
            <p:nvPr/>
          </p:nvGrpSpPr>
          <p:grpSpPr>
            <a:xfrm>
              <a:off x="8578795" y="4349703"/>
              <a:ext cx="611596" cy="611596"/>
              <a:chOff x="7681647" y="4349703"/>
              <a:chExt cx="611596" cy="611596"/>
            </a:xfrm>
          </p:grpSpPr>
          <p:sp>
            <p:nvSpPr>
              <p:cNvPr id="1034" name="Shape 1034"/>
              <p:cNvSpPr/>
              <p:nvPr/>
            </p:nvSpPr>
            <p:spPr>
              <a:xfrm>
                <a:off x="7681647" y="434970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35" name="Shape 1035"/>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sp>
          <p:nvSpPr>
            <p:cNvPr id="1036" name="Shape 1036"/>
            <p:cNvSpPr txBox="1"/>
            <p:nvPr/>
          </p:nvSpPr>
          <p:spPr>
            <a:xfrm>
              <a:off x="2412291" y="3128868"/>
              <a:ext cx="1473614"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SQL</a:t>
              </a:r>
              <a:endParaRPr/>
            </a:p>
          </p:txBody>
        </p:sp>
        <p:sp>
          <p:nvSpPr>
            <p:cNvPr id="1037" name="Shape 1037"/>
            <p:cNvSpPr txBox="1"/>
            <p:nvPr/>
          </p:nvSpPr>
          <p:spPr>
            <a:xfrm>
              <a:off x="2500534" y="3555724"/>
              <a:ext cx="1334043" cy="12950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Structured Query Language</a:t>
              </a:r>
              <a:endParaRPr/>
            </a:p>
            <a:p>
              <a:pPr marL="228600" marR="0" lvl="0" indent="-228600" algn="l" rtl="0">
                <a:lnSpc>
                  <a:spcPct val="90000"/>
                </a:lnSpc>
                <a:spcBef>
                  <a:spcPts val="838"/>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Primary interface to communicate with relational databases </a:t>
              </a:r>
              <a:endParaRPr sz="1400" b="0" i="0" u="none" strike="noStrike" cap="none">
                <a:solidFill>
                  <a:srgbClr val="000000"/>
                </a:solidFill>
                <a:latin typeface="Arial"/>
                <a:ea typeface="Arial"/>
                <a:cs typeface="Arial"/>
                <a:sym typeface="Arial"/>
              </a:endParaRPr>
            </a:p>
          </p:txBody>
        </p:sp>
        <p:sp>
          <p:nvSpPr>
            <p:cNvPr id="1038" name="Shape 1038"/>
            <p:cNvSpPr txBox="1"/>
            <p:nvPr/>
          </p:nvSpPr>
          <p:spPr>
            <a:xfrm>
              <a:off x="4346890" y="3684122"/>
              <a:ext cx="1473614"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Data Integrity</a:t>
              </a:r>
              <a:endParaRPr/>
            </a:p>
          </p:txBody>
        </p:sp>
        <p:sp>
          <p:nvSpPr>
            <p:cNvPr id="1039" name="Shape 1039"/>
            <p:cNvSpPr txBox="1"/>
            <p:nvPr/>
          </p:nvSpPr>
          <p:spPr>
            <a:xfrm>
              <a:off x="4455671" y="2150843"/>
              <a:ext cx="1334043" cy="12950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Overall completeness, accuracy and consistency of data</a:t>
              </a:r>
              <a:endParaRPr/>
            </a:p>
            <a:p>
              <a:pPr marL="228600" marR="0" lvl="0" indent="-228600" algn="l" rtl="0">
                <a:lnSpc>
                  <a:spcPct val="90000"/>
                </a:lnSpc>
                <a:spcBef>
                  <a:spcPts val="838"/>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Integrity constraints</a:t>
              </a:r>
              <a:endParaRPr sz="1400" b="0" i="0" u="none" strike="noStrike" cap="none">
                <a:solidFill>
                  <a:srgbClr val="000000"/>
                </a:solidFill>
                <a:latin typeface="Arial"/>
                <a:ea typeface="Arial"/>
                <a:cs typeface="Arial"/>
                <a:sym typeface="Arial"/>
              </a:endParaRPr>
            </a:p>
          </p:txBody>
        </p:sp>
        <p:sp>
          <p:nvSpPr>
            <p:cNvPr id="1040" name="Shape 1040"/>
            <p:cNvSpPr txBox="1"/>
            <p:nvPr/>
          </p:nvSpPr>
          <p:spPr>
            <a:xfrm>
              <a:off x="6183348" y="3111615"/>
              <a:ext cx="1533447"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Transactions</a:t>
              </a:r>
              <a:endParaRPr/>
            </a:p>
          </p:txBody>
        </p:sp>
        <p:sp>
          <p:nvSpPr>
            <p:cNvPr id="1041" name="Shape 1041"/>
            <p:cNvSpPr txBox="1"/>
            <p:nvPr/>
          </p:nvSpPr>
          <p:spPr>
            <a:xfrm>
              <a:off x="6287830" y="4130383"/>
              <a:ext cx="1334043" cy="12950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One or more SQL statements executed as sequence of operations</a:t>
              </a:r>
              <a:endParaRPr/>
            </a:p>
            <a:p>
              <a:pPr marL="228600" marR="0" lvl="0" indent="-228600" algn="l" rtl="0">
                <a:lnSpc>
                  <a:spcPct val="90000"/>
                </a:lnSpc>
                <a:spcBef>
                  <a:spcPts val="838"/>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‘All-or-nothing’ proposition</a:t>
              </a:r>
              <a:endParaRPr sz="1400" b="0" i="0" u="none" strike="noStrike" cap="none">
                <a:solidFill>
                  <a:srgbClr val="000000"/>
                </a:solidFill>
                <a:latin typeface="Arial"/>
                <a:ea typeface="Arial"/>
                <a:cs typeface="Arial"/>
                <a:sym typeface="Arial"/>
              </a:endParaRPr>
            </a:p>
          </p:txBody>
        </p:sp>
        <p:sp>
          <p:nvSpPr>
            <p:cNvPr id="1042" name="Shape 1042"/>
            <p:cNvSpPr txBox="1"/>
            <p:nvPr/>
          </p:nvSpPr>
          <p:spPr>
            <a:xfrm>
              <a:off x="8135752" y="3684122"/>
              <a:ext cx="1473614"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ACID compliance</a:t>
              </a:r>
              <a:endParaRPr sz="2000" b="1" i="0" u="none" strike="noStrike" cap="none">
                <a:solidFill>
                  <a:srgbClr val="000000"/>
                </a:solidFill>
                <a:latin typeface="Arial"/>
                <a:ea typeface="Arial"/>
                <a:cs typeface="Arial"/>
                <a:sym typeface="Arial"/>
              </a:endParaRPr>
            </a:p>
          </p:txBody>
        </p:sp>
        <p:sp>
          <p:nvSpPr>
            <p:cNvPr id="1043" name="Shape 1043"/>
            <p:cNvSpPr txBox="1"/>
            <p:nvPr/>
          </p:nvSpPr>
          <p:spPr>
            <a:xfrm>
              <a:off x="8289898" y="2215649"/>
              <a:ext cx="1334043" cy="12950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Atomicity, consistency, Isolation, Durability</a:t>
              </a:r>
              <a:endParaRPr/>
            </a:p>
            <a:p>
              <a:pPr marL="228600" marR="0" lvl="0" indent="-228600" algn="l" rtl="0">
                <a:lnSpc>
                  <a:spcPct val="90000"/>
                </a:lnSpc>
                <a:spcBef>
                  <a:spcPts val="838"/>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To maintain data integrity</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Shape 104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3.3 Entity Relationships and Tables</a:t>
            </a:r>
            <a:endParaRPr/>
          </a:p>
        </p:txBody>
      </p:sp>
      <p:sp>
        <p:nvSpPr>
          <p:cNvPr id="1050" name="Shape 105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051" name="Shape 105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Entities are real-world objects to be modelled in a database. One object is distinguishable from the other objects.</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Entities can be related to </a:t>
            </a:r>
            <a:r>
              <a:rPr lang="en-US"/>
              <a:t>each other</a:t>
            </a:r>
            <a:r>
              <a:rPr lang="en-US" sz="1800" b="0" i="0" u="none" strike="noStrike" cap="none">
                <a:solidFill>
                  <a:schemeClr val="dk1"/>
                </a:solidFill>
                <a:latin typeface="Arial"/>
                <a:ea typeface="Arial"/>
                <a:cs typeface="Arial"/>
                <a:sym typeface="Arial"/>
              </a:rPr>
              <a:t> by means of</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One-to-one relationships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One-to-many relationships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Many-to-many relationships</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Entities are stored in tables, also called ‘relations’.</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Each row, a tuple, stores one record and each column stores an attribute per record.</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Shape 105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3.4 Example for relations in a relational database</a:t>
            </a:r>
            <a:endParaRPr/>
          </a:p>
        </p:txBody>
      </p:sp>
      <p:sp>
        <p:nvSpPr>
          <p:cNvPr id="1058" name="Shape 105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059" name="Shape 105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060" name="Shape 1060"/>
          <p:cNvGrpSpPr/>
          <p:nvPr/>
        </p:nvGrpSpPr>
        <p:grpSpPr>
          <a:xfrm>
            <a:off x="1808466" y="1276673"/>
            <a:ext cx="8915097" cy="5115491"/>
            <a:chOff x="1808466" y="1276673"/>
            <a:chExt cx="8915097" cy="5115491"/>
          </a:xfrm>
        </p:grpSpPr>
        <p:sp>
          <p:nvSpPr>
            <p:cNvPr id="1061" name="Shape 1061"/>
            <p:cNvSpPr/>
            <p:nvPr/>
          </p:nvSpPr>
          <p:spPr>
            <a:xfrm>
              <a:off x="2608263" y="2101401"/>
              <a:ext cx="1790700" cy="547789"/>
            </a:xfrm>
            <a:custGeom>
              <a:avLst/>
              <a:gdLst/>
              <a:ahLst/>
              <a:cxnLst/>
              <a:rect l="0" t="0" r="0" b="0"/>
              <a:pathLst>
                <a:path w="1790700" h="558800" extrusionOk="0">
                  <a:moveTo>
                    <a:pt x="0" y="0"/>
                  </a:moveTo>
                  <a:lnTo>
                    <a:pt x="914400" y="558800"/>
                  </a:lnTo>
                  <a:lnTo>
                    <a:pt x="1790700" y="889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2" name="Shape 1062"/>
            <p:cNvSpPr/>
            <p:nvPr/>
          </p:nvSpPr>
          <p:spPr>
            <a:xfrm rot="10800000" flipH="1">
              <a:off x="2637190" y="5009562"/>
              <a:ext cx="1790700" cy="605490"/>
            </a:xfrm>
            <a:custGeom>
              <a:avLst/>
              <a:gdLst/>
              <a:ahLst/>
              <a:cxnLst/>
              <a:rect l="0" t="0" r="0" b="0"/>
              <a:pathLst>
                <a:path w="1790700" h="558800" extrusionOk="0">
                  <a:moveTo>
                    <a:pt x="0" y="0"/>
                  </a:moveTo>
                  <a:lnTo>
                    <a:pt x="914400" y="558800"/>
                  </a:lnTo>
                  <a:lnTo>
                    <a:pt x="1790700" y="889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3" name="Shape 1063"/>
            <p:cNvSpPr/>
            <p:nvPr/>
          </p:nvSpPr>
          <p:spPr>
            <a:xfrm>
              <a:off x="7907871" y="2101401"/>
              <a:ext cx="1790700" cy="547789"/>
            </a:xfrm>
            <a:custGeom>
              <a:avLst/>
              <a:gdLst/>
              <a:ahLst/>
              <a:cxnLst/>
              <a:rect l="0" t="0" r="0" b="0"/>
              <a:pathLst>
                <a:path w="1790700" h="558800" extrusionOk="0">
                  <a:moveTo>
                    <a:pt x="0" y="0"/>
                  </a:moveTo>
                  <a:lnTo>
                    <a:pt x="914400" y="558800"/>
                  </a:lnTo>
                  <a:lnTo>
                    <a:pt x="1790700" y="889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4" name="Shape 1064"/>
            <p:cNvSpPr/>
            <p:nvPr/>
          </p:nvSpPr>
          <p:spPr>
            <a:xfrm rot="10800000" flipH="1">
              <a:off x="7936798" y="5009562"/>
              <a:ext cx="1790700" cy="605490"/>
            </a:xfrm>
            <a:custGeom>
              <a:avLst/>
              <a:gdLst/>
              <a:ahLst/>
              <a:cxnLst/>
              <a:rect l="0" t="0" r="0" b="0"/>
              <a:pathLst>
                <a:path w="1790700" h="558800" extrusionOk="0">
                  <a:moveTo>
                    <a:pt x="0" y="0"/>
                  </a:moveTo>
                  <a:lnTo>
                    <a:pt x="914400" y="558800"/>
                  </a:lnTo>
                  <a:lnTo>
                    <a:pt x="1790700" y="889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5" name="Shape 1065"/>
            <p:cNvSpPr/>
            <p:nvPr/>
          </p:nvSpPr>
          <p:spPr>
            <a:xfrm>
              <a:off x="3535363" y="1678109"/>
              <a:ext cx="0" cy="4369866"/>
            </a:xfrm>
            <a:custGeom>
              <a:avLst/>
              <a:gdLst/>
              <a:ahLst/>
              <a:cxnLst/>
              <a:rect l="0" t="0" r="0" b="0"/>
              <a:pathLst>
                <a:path w="120000" h="4457700" extrusionOk="0">
                  <a:moveTo>
                    <a:pt x="0" y="0"/>
                  </a:moveTo>
                  <a:lnTo>
                    <a:pt x="0" y="44577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066" name="Shape 1066"/>
            <p:cNvCxnSpPr>
              <a:endCxn id="1067" idx="1"/>
            </p:cNvCxnSpPr>
            <p:nvPr/>
          </p:nvCxnSpPr>
          <p:spPr>
            <a:xfrm rot="10800000" flipH="1">
              <a:off x="4142054" y="2645920"/>
              <a:ext cx="3943800" cy="3300"/>
            </a:xfrm>
            <a:prstGeom prst="straightConnector1">
              <a:avLst/>
            </a:prstGeom>
            <a:noFill/>
            <a:ln w="19050" cap="flat" cmpd="sng">
              <a:solidFill>
                <a:srgbClr val="757070"/>
              </a:solidFill>
              <a:prstDash val="dash"/>
              <a:miter lim="800000"/>
              <a:headEnd type="none" w="sm" len="sm"/>
              <a:tailEnd type="none" w="sm" len="sm"/>
            </a:ln>
          </p:spPr>
        </p:cxnSp>
        <p:sp>
          <p:nvSpPr>
            <p:cNvPr id="1068" name="Shape 1068"/>
            <p:cNvSpPr/>
            <p:nvPr/>
          </p:nvSpPr>
          <p:spPr>
            <a:xfrm>
              <a:off x="8780463" y="1678109"/>
              <a:ext cx="0" cy="4369866"/>
            </a:xfrm>
            <a:custGeom>
              <a:avLst/>
              <a:gdLst/>
              <a:ahLst/>
              <a:cxnLst/>
              <a:rect l="0" t="0" r="0" b="0"/>
              <a:pathLst>
                <a:path w="120000" h="4457700" extrusionOk="0">
                  <a:moveTo>
                    <a:pt x="0" y="0"/>
                  </a:moveTo>
                  <a:lnTo>
                    <a:pt x="0" y="4457700"/>
                  </a:lnTo>
                </a:path>
              </a:pathLst>
            </a:custGeom>
            <a:no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9" name="Shape 1069"/>
            <p:cNvSpPr/>
            <p:nvPr/>
          </p:nvSpPr>
          <p:spPr>
            <a:xfrm>
              <a:off x="2938121" y="1276673"/>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Title</a:t>
              </a:r>
              <a:endParaRPr/>
            </a:p>
          </p:txBody>
        </p:sp>
        <p:sp>
          <p:nvSpPr>
            <p:cNvPr id="1070" name="Shape 1070"/>
            <p:cNvSpPr/>
            <p:nvPr/>
          </p:nvSpPr>
          <p:spPr>
            <a:xfrm>
              <a:off x="1816630" y="1819676"/>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ISBN</a:t>
              </a:r>
              <a:endParaRPr/>
            </a:p>
          </p:txBody>
        </p:sp>
        <p:sp>
          <p:nvSpPr>
            <p:cNvPr id="1071" name="Shape 1071"/>
            <p:cNvSpPr/>
            <p:nvPr/>
          </p:nvSpPr>
          <p:spPr>
            <a:xfrm>
              <a:off x="3848630" y="1819676"/>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Price</a:t>
              </a:r>
              <a:endParaRPr/>
            </a:p>
          </p:txBody>
        </p:sp>
        <p:sp>
          <p:nvSpPr>
            <p:cNvPr id="1072" name="Shape 1072"/>
            <p:cNvSpPr/>
            <p:nvPr/>
          </p:nvSpPr>
          <p:spPr>
            <a:xfrm>
              <a:off x="2938121" y="2503240"/>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Books</a:t>
              </a:r>
              <a:endParaRPr/>
            </a:p>
          </p:txBody>
        </p:sp>
        <p:sp>
          <p:nvSpPr>
            <p:cNvPr id="1073" name="Shape 1073"/>
            <p:cNvSpPr/>
            <p:nvPr/>
          </p:nvSpPr>
          <p:spPr>
            <a:xfrm>
              <a:off x="2802654" y="4705465"/>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Publisher</a:t>
              </a:r>
              <a:endParaRPr/>
            </a:p>
          </p:txBody>
        </p:sp>
        <p:sp>
          <p:nvSpPr>
            <p:cNvPr id="1074" name="Shape 1074"/>
            <p:cNvSpPr/>
            <p:nvPr/>
          </p:nvSpPr>
          <p:spPr>
            <a:xfrm>
              <a:off x="1808466" y="5469650"/>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PubID</a:t>
              </a:r>
              <a:endParaRPr/>
            </a:p>
          </p:txBody>
        </p:sp>
        <p:sp>
          <p:nvSpPr>
            <p:cNvPr id="1075" name="Shape 1075"/>
            <p:cNvSpPr/>
            <p:nvPr/>
          </p:nvSpPr>
          <p:spPr>
            <a:xfrm>
              <a:off x="3848629" y="5402096"/>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PubTel</a:t>
              </a:r>
              <a:endParaRPr/>
            </a:p>
          </p:txBody>
        </p:sp>
        <p:sp>
          <p:nvSpPr>
            <p:cNvPr id="1076" name="Shape 1076"/>
            <p:cNvSpPr/>
            <p:nvPr/>
          </p:nvSpPr>
          <p:spPr>
            <a:xfrm>
              <a:off x="2802654" y="5965051"/>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PubName</a:t>
              </a:r>
              <a:endParaRPr/>
            </a:p>
          </p:txBody>
        </p:sp>
        <p:sp>
          <p:nvSpPr>
            <p:cNvPr id="1077" name="Shape 1077"/>
            <p:cNvSpPr/>
            <p:nvPr/>
          </p:nvSpPr>
          <p:spPr>
            <a:xfrm>
              <a:off x="2652007" y="3522639"/>
              <a:ext cx="1761067" cy="662825"/>
            </a:xfrm>
            <a:custGeom>
              <a:avLst/>
              <a:gdLst/>
              <a:ahLst/>
              <a:cxnLst/>
              <a:rect l="0" t="0" r="0" b="0"/>
              <a:pathLst>
                <a:path w="1761067" h="508000" extrusionOk="0">
                  <a:moveTo>
                    <a:pt x="880534" y="0"/>
                  </a:moveTo>
                  <a:lnTo>
                    <a:pt x="0" y="248355"/>
                  </a:lnTo>
                  <a:lnTo>
                    <a:pt x="869245" y="508000"/>
                  </a:lnTo>
                  <a:lnTo>
                    <a:pt x="1761067" y="237066"/>
                  </a:lnTo>
                  <a:lnTo>
                    <a:pt x="880534" y="0"/>
                  </a:lnTo>
                  <a:close/>
                </a:path>
              </a:pathLst>
            </a:cu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Published by</a:t>
              </a:r>
              <a:endParaRPr/>
            </a:p>
          </p:txBody>
        </p:sp>
        <p:sp>
          <p:nvSpPr>
            <p:cNvPr id="1078" name="Shape 1078"/>
            <p:cNvSpPr/>
            <p:nvPr/>
          </p:nvSpPr>
          <p:spPr>
            <a:xfrm>
              <a:off x="5188116" y="2351618"/>
              <a:ext cx="1761067" cy="602568"/>
            </a:xfrm>
            <a:custGeom>
              <a:avLst/>
              <a:gdLst/>
              <a:ahLst/>
              <a:cxnLst/>
              <a:rect l="0" t="0" r="0" b="0"/>
              <a:pathLst>
                <a:path w="1761067" h="508000" extrusionOk="0">
                  <a:moveTo>
                    <a:pt x="880534" y="0"/>
                  </a:moveTo>
                  <a:lnTo>
                    <a:pt x="0" y="248355"/>
                  </a:lnTo>
                  <a:lnTo>
                    <a:pt x="869245" y="508000"/>
                  </a:lnTo>
                  <a:lnTo>
                    <a:pt x="1761067" y="237066"/>
                  </a:lnTo>
                  <a:lnTo>
                    <a:pt x="880534" y="0"/>
                  </a:lnTo>
                  <a:close/>
                </a:path>
              </a:pathLst>
            </a:cu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Written by</a:t>
              </a:r>
              <a:endParaRPr/>
            </a:p>
          </p:txBody>
        </p:sp>
        <p:sp>
          <p:nvSpPr>
            <p:cNvPr id="1079" name="Shape 1079"/>
            <p:cNvSpPr/>
            <p:nvPr/>
          </p:nvSpPr>
          <p:spPr>
            <a:xfrm>
              <a:off x="8085854" y="1276673"/>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AuName</a:t>
              </a:r>
              <a:endParaRPr/>
            </a:p>
          </p:txBody>
        </p:sp>
        <p:sp>
          <p:nvSpPr>
            <p:cNvPr id="1067" name="Shape 1067"/>
            <p:cNvSpPr/>
            <p:nvPr/>
          </p:nvSpPr>
          <p:spPr>
            <a:xfrm>
              <a:off x="8085854" y="2432363"/>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Authors</a:t>
              </a:r>
              <a:endParaRPr/>
            </a:p>
          </p:txBody>
        </p:sp>
        <p:sp>
          <p:nvSpPr>
            <p:cNvPr id="1080" name="Shape 1080"/>
            <p:cNvSpPr/>
            <p:nvPr/>
          </p:nvSpPr>
          <p:spPr>
            <a:xfrm>
              <a:off x="8085854" y="4705465"/>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Coauthors</a:t>
              </a:r>
              <a:endParaRPr/>
            </a:p>
          </p:txBody>
        </p:sp>
        <p:sp>
          <p:nvSpPr>
            <p:cNvPr id="1081" name="Shape 1081"/>
            <p:cNvSpPr/>
            <p:nvPr/>
          </p:nvSpPr>
          <p:spPr>
            <a:xfrm>
              <a:off x="8085854" y="5896764"/>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CoauName</a:t>
              </a:r>
              <a:endParaRPr/>
            </a:p>
          </p:txBody>
        </p:sp>
        <p:sp>
          <p:nvSpPr>
            <p:cNvPr id="1082" name="Shape 1082"/>
            <p:cNvSpPr/>
            <p:nvPr/>
          </p:nvSpPr>
          <p:spPr>
            <a:xfrm>
              <a:off x="7073040" y="5354235"/>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CoauID</a:t>
              </a:r>
              <a:endParaRPr/>
            </a:p>
          </p:txBody>
        </p:sp>
        <p:sp>
          <p:nvSpPr>
            <p:cNvPr id="1083" name="Shape 1083"/>
            <p:cNvSpPr/>
            <p:nvPr/>
          </p:nvSpPr>
          <p:spPr>
            <a:xfrm>
              <a:off x="9384076" y="5337993"/>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CoauTel</a:t>
              </a:r>
              <a:endParaRPr/>
            </a:p>
          </p:txBody>
        </p:sp>
        <p:sp>
          <p:nvSpPr>
            <p:cNvPr id="1084" name="Shape 1084"/>
            <p:cNvSpPr/>
            <p:nvPr/>
          </p:nvSpPr>
          <p:spPr>
            <a:xfrm>
              <a:off x="7913163" y="3538213"/>
              <a:ext cx="1761067" cy="662825"/>
            </a:xfrm>
            <a:custGeom>
              <a:avLst/>
              <a:gdLst/>
              <a:ahLst/>
              <a:cxnLst/>
              <a:rect l="0" t="0" r="0" b="0"/>
              <a:pathLst>
                <a:path w="1761067" h="508000" extrusionOk="0">
                  <a:moveTo>
                    <a:pt x="880534" y="0"/>
                  </a:moveTo>
                  <a:lnTo>
                    <a:pt x="0" y="248355"/>
                  </a:lnTo>
                  <a:lnTo>
                    <a:pt x="869245" y="508000"/>
                  </a:lnTo>
                  <a:lnTo>
                    <a:pt x="1761067" y="237066"/>
                  </a:lnTo>
                  <a:lnTo>
                    <a:pt x="880534" y="0"/>
                  </a:lnTo>
                  <a:close/>
                </a:path>
              </a:pathLst>
            </a:cu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Is</a:t>
              </a:r>
              <a:endParaRPr/>
            </a:p>
          </p:txBody>
        </p:sp>
        <p:sp>
          <p:nvSpPr>
            <p:cNvPr id="1085" name="Shape 1085"/>
            <p:cNvSpPr/>
            <p:nvPr/>
          </p:nvSpPr>
          <p:spPr>
            <a:xfrm>
              <a:off x="7205319" y="1835444"/>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AuID</a:t>
              </a:r>
              <a:endParaRPr/>
            </a:p>
          </p:txBody>
        </p:sp>
        <p:sp>
          <p:nvSpPr>
            <p:cNvPr id="1086" name="Shape 1086"/>
            <p:cNvSpPr/>
            <p:nvPr/>
          </p:nvSpPr>
          <p:spPr>
            <a:xfrm>
              <a:off x="9090565" y="1829210"/>
              <a:ext cx="1339487" cy="427113"/>
            </a:xfrm>
            <a:prstGeom prst="roundRect">
              <a:avLst>
                <a:gd name="adj" fmla="val 16667"/>
              </a:avLst>
            </a:prstGeom>
            <a:gradFill>
              <a:gsLst>
                <a:gs pos="0">
                  <a:srgbClr val="8AE9B3"/>
                </a:gs>
                <a:gs pos="50000">
                  <a:srgbClr val="B8F0CE"/>
                </a:gs>
                <a:gs pos="100000">
                  <a:srgbClr val="DDF6E6"/>
                </a:gs>
              </a:gsLst>
              <a:lin ang="162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AuTel</a:t>
              </a:r>
              <a:endParaRPr/>
            </a:p>
          </p:txBody>
        </p:sp>
        <p:sp>
          <p:nvSpPr>
            <p:cNvPr id="1087" name="Shape 1087"/>
            <p:cNvSpPr txBox="1"/>
            <p:nvPr/>
          </p:nvSpPr>
          <p:spPr>
            <a:xfrm>
              <a:off x="4278650" y="2310332"/>
              <a:ext cx="298480" cy="338554"/>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600"/>
                <a:buFont typeface="Arial"/>
                <a:buNone/>
              </a:pPr>
              <a:r>
                <a:rPr lang="en-US" sz="2000">
                  <a:solidFill>
                    <a:schemeClr val="dk1"/>
                  </a:solidFill>
                </a:rPr>
                <a:t>∞</a:t>
              </a:r>
              <a:endParaRPr/>
            </a:p>
          </p:txBody>
        </p:sp>
        <p:sp>
          <p:nvSpPr>
            <p:cNvPr id="1088" name="Shape 1088"/>
            <p:cNvSpPr txBox="1"/>
            <p:nvPr/>
          </p:nvSpPr>
          <p:spPr>
            <a:xfrm>
              <a:off x="3205133" y="4364523"/>
              <a:ext cx="2984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sp>
          <p:nvSpPr>
            <p:cNvPr id="1089" name="Shape 1089"/>
            <p:cNvSpPr txBox="1"/>
            <p:nvPr/>
          </p:nvSpPr>
          <p:spPr>
            <a:xfrm>
              <a:off x="8419411" y="4364523"/>
              <a:ext cx="2984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sp>
          <p:nvSpPr>
            <p:cNvPr id="1090" name="Shape 1090"/>
            <p:cNvSpPr txBox="1"/>
            <p:nvPr/>
          </p:nvSpPr>
          <p:spPr>
            <a:xfrm>
              <a:off x="8419411" y="2908169"/>
              <a:ext cx="2984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sp>
          <p:nvSpPr>
            <p:cNvPr id="1091" name="Shape 1091"/>
            <p:cNvSpPr txBox="1"/>
            <p:nvPr/>
          </p:nvSpPr>
          <p:spPr>
            <a:xfrm>
              <a:off x="3192418" y="2922888"/>
              <a:ext cx="2984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000"/>
                <a:t>∞</a:t>
              </a:r>
              <a:endParaRPr sz="2000"/>
            </a:p>
          </p:txBody>
        </p:sp>
        <p:sp>
          <p:nvSpPr>
            <p:cNvPr id="1092" name="Shape 1092"/>
            <p:cNvSpPr txBox="1"/>
            <p:nvPr/>
          </p:nvSpPr>
          <p:spPr>
            <a:xfrm>
              <a:off x="7758981" y="2309787"/>
              <a:ext cx="298480" cy="338554"/>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600"/>
                <a:buFont typeface="Arial"/>
                <a:buNone/>
              </a:pPr>
              <a:r>
                <a:rPr lang="en-US" sz="2000">
                  <a:solidFill>
                    <a:schemeClr val="dk1"/>
                  </a:solidFill>
                </a:rPr>
                <a:t>∞</a:t>
              </a: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33" name="Shape 7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sp>
        <p:nvSpPr>
          <p:cNvPr id="734" name="Shape 73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the end of this module, you will be able to:</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Define Databases</a:t>
            </a:r>
            <a:r>
              <a:rPr lang="en-US"/>
              <a:t>, their architecture </a:t>
            </a:r>
            <a:r>
              <a:rPr lang="en-US" sz="1800" b="0" i="0" u="none" strike="noStrike" cap="none">
                <a:solidFill>
                  <a:schemeClr val="dk1"/>
                </a:solidFill>
                <a:latin typeface="Arial"/>
                <a:ea typeface="Arial"/>
                <a:cs typeface="Arial"/>
                <a:sym typeface="Arial"/>
              </a:rPr>
              <a:t>and describe the purpose of using them.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Enumerate the common </a:t>
            </a:r>
            <a:r>
              <a:rPr lang="en-US" sz="1800" b="0" i="0" u="none" strike="noStrike" cap="none">
                <a:solidFill>
                  <a:schemeClr val="dk1"/>
                </a:solidFill>
                <a:latin typeface="Arial"/>
                <a:ea typeface="Arial"/>
                <a:cs typeface="Arial"/>
                <a:sym typeface="Arial"/>
              </a:rPr>
              <a:t>types of databases.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Explain Flat file databases.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Explain Tabular databases.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Explain Relational databases.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Explain NoSQL data stores.</a:t>
            </a:r>
            <a:endParaRPr/>
          </a:p>
        </p:txBody>
      </p:sp>
      <p:pic>
        <p:nvPicPr>
          <p:cNvPr id="735" name="Shape 735"/>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Shape 10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3.4.1 Example Table</a:t>
            </a:r>
            <a:endParaRPr/>
          </a:p>
        </p:txBody>
      </p:sp>
      <p:sp>
        <p:nvSpPr>
          <p:cNvPr id="1099" name="Shape 10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100" name="Shape 1100"/>
          <p:cNvSpPr txBox="1">
            <a:spLocks noGrp="1"/>
          </p:cNvSpPr>
          <p:nvPr>
            <p:ph type="body" idx="2"/>
          </p:nvPr>
        </p:nvSpPr>
        <p:spPr>
          <a:xfrm>
            <a:off x="623534" y="1696879"/>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aphicFrame>
        <p:nvGraphicFramePr>
          <p:cNvPr id="1101" name="Shape 1101"/>
          <p:cNvGraphicFramePr/>
          <p:nvPr/>
        </p:nvGraphicFramePr>
        <p:xfrm>
          <a:off x="623532" y="2694541"/>
          <a:ext cx="10084000" cy="3455400"/>
        </p:xfrm>
        <a:graphic>
          <a:graphicData uri="http://schemas.openxmlformats.org/drawingml/2006/table">
            <a:tbl>
              <a:tblPr>
                <a:noFill/>
                <a:tableStyleId>{CDBB79F1-FF16-4E96-9557-BC826F9E2AB0}</a:tableStyleId>
              </a:tblPr>
              <a:tblGrid>
                <a:gridCol w="1440575"/>
                <a:gridCol w="1440575"/>
                <a:gridCol w="1440575"/>
                <a:gridCol w="1172875"/>
                <a:gridCol w="1545775"/>
                <a:gridCol w="1603050"/>
                <a:gridCol w="1440575"/>
              </a:tblGrid>
              <a:tr h="863850">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Employee ID</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First Name</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Last Name</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Sex</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DOB</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Department</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c>
                  <a:txBody>
                    <a:bodyPr/>
                    <a:lstStyle/>
                    <a:p>
                      <a:pPr marL="0" marR="0" lvl="0" indent="0" algn="ctr" rtl="0">
                        <a:spcBef>
                          <a:spcPts val="0"/>
                        </a:spcBef>
                        <a:spcAft>
                          <a:spcPts val="0"/>
                        </a:spcAft>
                        <a:buClr>
                          <a:schemeClr val="lt1"/>
                        </a:buClr>
                        <a:buSzPts val="1800"/>
                        <a:buFont typeface="Arial"/>
                        <a:buNone/>
                      </a:pPr>
                      <a:r>
                        <a:rPr lang="en-US" sz="1800" b="1">
                          <a:solidFill>
                            <a:schemeClr val="lt1"/>
                          </a:solidFill>
                        </a:rPr>
                        <a:t>Monthly Salary (Rs)</a:t>
                      </a:r>
                      <a:endParaRPr sz="1800" b="1">
                        <a:solidFill>
                          <a:schemeClr val="lt1"/>
                        </a:solidFill>
                      </a:endParaRPr>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0EC07D"/>
                    </a:solidFill>
                  </a:tcPr>
                </a:tc>
              </a:tr>
              <a:tr h="863850">
                <a:tc>
                  <a:txBody>
                    <a:bodyPr/>
                    <a:lstStyle/>
                    <a:p>
                      <a:pPr marL="0" marR="0" lvl="0" indent="0" algn="ctr" rtl="0">
                        <a:spcBef>
                          <a:spcPts val="0"/>
                        </a:spcBef>
                        <a:spcAft>
                          <a:spcPts val="0"/>
                        </a:spcAft>
                        <a:buClr>
                          <a:schemeClr val="dk1"/>
                        </a:buClr>
                        <a:buSzPts val="1800"/>
                        <a:buFont typeface="Arial"/>
                        <a:buNone/>
                      </a:pPr>
                      <a:r>
                        <a:rPr lang="en-US" sz="1800"/>
                        <a:t>101</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Sachin </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Tendulkar</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Male</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25.04.1975</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Sales</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75,000</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r>
              <a:tr h="863850">
                <a:tc>
                  <a:txBody>
                    <a:bodyPr/>
                    <a:lstStyle/>
                    <a:p>
                      <a:pPr marL="0" marR="0" lvl="0" indent="0" algn="ctr" rtl="0">
                        <a:spcBef>
                          <a:spcPts val="0"/>
                        </a:spcBef>
                        <a:spcAft>
                          <a:spcPts val="0"/>
                        </a:spcAft>
                        <a:buClr>
                          <a:schemeClr val="dk1"/>
                        </a:buClr>
                        <a:buSzPts val="1800"/>
                        <a:buFont typeface="Arial"/>
                        <a:buNone/>
                      </a:pPr>
                      <a:r>
                        <a:rPr lang="en-US" sz="1800"/>
                        <a:t>102</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Rahul </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Dravid</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Male</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18.05.1977</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Research</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75,000</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r>
              <a:tr h="863850">
                <a:tc>
                  <a:txBody>
                    <a:bodyPr/>
                    <a:lstStyle/>
                    <a:p>
                      <a:pPr marL="0" marR="0" lvl="0" indent="0" algn="ctr" rtl="0">
                        <a:spcBef>
                          <a:spcPts val="0"/>
                        </a:spcBef>
                        <a:spcAft>
                          <a:spcPts val="0"/>
                        </a:spcAft>
                        <a:buClr>
                          <a:schemeClr val="dk1"/>
                        </a:buClr>
                        <a:buSzPts val="1800"/>
                        <a:buFont typeface="Arial"/>
                        <a:buNone/>
                      </a:pPr>
                      <a:r>
                        <a:rPr lang="en-US" sz="1800"/>
                        <a:t>103</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Sindhu </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PV</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Female</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12.03.1987</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Sales</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Arial"/>
                        <a:buNone/>
                      </a:pPr>
                      <a:r>
                        <a:rPr lang="en-US" sz="1800"/>
                        <a:t>50,000</a:t>
                      </a:r>
                      <a:endParaRPr sz="1800"/>
                    </a:p>
                  </a:txBody>
                  <a:tcPr marL="91425" marR="91425" marT="91425" marB="91425" anchor="ctr">
                    <a:lnL w="12700" cap="flat" cmpd="sng">
                      <a:solidFill>
                        <a:srgbClr val="AEABAB"/>
                      </a:solidFill>
                      <a:prstDash val="solid"/>
                      <a:round/>
                      <a:headEnd type="none" w="sm" len="sm"/>
                      <a:tailEnd type="none" w="sm" len="sm"/>
                    </a:lnL>
                    <a:lnR w="12700" cap="flat" cmpd="sng">
                      <a:solidFill>
                        <a:srgbClr val="AEABAB"/>
                      </a:solidFill>
                      <a:prstDash val="solid"/>
                      <a:round/>
                      <a:headEnd type="none" w="sm" len="sm"/>
                      <a:tailEnd type="none" w="sm" len="sm"/>
                    </a:ln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tcPr>
                </a:tc>
              </a:tr>
            </a:tbl>
          </a:graphicData>
        </a:graphic>
      </p:graphicFrame>
      <p:grpSp>
        <p:nvGrpSpPr>
          <p:cNvPr id="1102" name="Shape 1102"/>
          <p:cNvGrpSpPr/>
          <p:nvPr/>
        </p:nvGrpSpPr>
        <p:grpSpPr>
          <a:xfrm>
            <a:off x="1618640" y="1964575"/>
            <a:ext cx="8149200" cy="646880"/>
            <a:chOff x="1509456" y="1370367"/>
            <a:chExt cx="8149200" cy="737400"/>
          </a:xfrm>
        </p:grpSpPr>
        <p:cxnSp>
          <p:nvCxnSpPr>
            <p:cNvPr id="1103" name="Shape 1103"/>
            <p:cNvCxnSpPr>
              <a:stCxn id="1100" idx="0"/>
            </p:cNvCxnSpPr>
            <p:nvPr/>
          </p:nvCxnSpPr>
          <p:spPr>
            <a:xfrm flipH="1">
              <a:off x="3047856" y="1370367"/>
              <a:ext cx="2603400" cy="737400"/>
            </a:xfrm>
            <a:prstGeom prst="straightConnector1">
              <a:avLst/>
            </a:prstGeom>
            <a:noFill/>
            <a:ln w="12700" cap="flat" cmpd="sng">
              <a:solidFill>
                <a:srgbClr val="757070"/>
              </a:solidFill>
              <a:prstDash val="solid"/>
              <a:round/>
              <a:headEnd type="none" w="sm" len="sm"/>
              <a:tailEnd type="triangle" w="med" len="med"/>
            </a:ln>
          </p:spPr>
        </p:cxnSp>
        <p:cxnSp>
          <p:nvCxnSpPr>
            <p:cNvPr id="1104" name="Shape 1104"/>
            <p:cNvCxnSpPr>
              <a:stCxn id="1100" idx="0"/>
            </p:cNvCxnSpPr>
            <p:nvPr/>
          </p:nvCxnSpPr>
          <p:spPr>
            <a:xfrm flipH="1">
              <a:off x="4557456" y="1370367"/>
              <a:ext cx="1093800" cy="697200"/>
            </a:xfrm>
            <a:prstGeom prst="straightConnector1">
              <a:avLst/>
            </a:prstGeom>
            <a:noFill/>
            <a:ln w="12700" cap="flat" cmpd="sng">
              <a:solidFill>
                <a:srgbClr val="757070"/>
              </a:solidFill>
              <a:prstDash val="solid"/>
              <a:round/>
              <a:headEnd type="none" w="sm" len="sm"/>
              <a:tailEnd type="triangle" w="med" len="med"/>
            </a:ln>
          </p:spPr>
        </p:cxnSp>
        <p:cxnSp>
          <p:nvCxnSpPr>
            <p:cNvPr id="1105" name="Shape 1105"/>
            <p:cNvCxnSpPr>
              <a:stCxn id="1100" idx="0"/>
            </p:cNvCxnSpPr>
            <p:nvPr/>
          </p:nvCxnSpPr>
          <p:spPr>
            <a:xfrm flipH="1">
              <a:off x="1509456" y="1370367"/>
              <a:ext cx="4141800" cy="697200"/>
            </a:xfrm>
            <a:prstGeom prst="straightConnector1">
              <a:avLst/>
            </a:prstGeom>
            <a:noFill/>
            <a:ln w="12700" cap="flat" cmpd="sng">
              <a:solidFill>
                <a:srgbClr val="757070"/>
              </a:solidFill>
              <a:prstDash val="solid"/>
              <a:round/>
              <a:headEnd type="none" w="sm" len="sm"/>
              <a:tailEnd type="triangle" w="med" len="med"/>
            </a:ln>
          </p:spPr>
        </p:cxnSp>
        <p:cxnSp>
          <p:nvCxnSpPr>
            <p:cNvPr id="1106" name="Shape 1106"/>
            <p:cNvCxnSpPr>
              <a:stCxn id="1100" idx="0"/>
            </p:cNvCxnSpPr>
            <p:nvPr/>
          </p:nvCxnSpPr>
          <p:spPr>
            <a:xfrm>
              <a:off x="5651256" y="1370367"/>
              <a:ext cx="0" cy="697200"/>
            </a:xfrm>
            <a:prstGeom prst="straightConnector1">
              <a:avLst/>
            </a:prstGeom>
            <a:noFill/>
            <a:ln w="12700" cap="flat" cmpd="sng">
              <a:solidFill>
                <a:srgbClr val="757070"/>
              </a:solidFill>
              <a:prstDash val="solid"/>
              <a:round/>
              <a:headEnd type="none" w="sm" len="sm"/>
              <a:tailEnd type="triangle" w="med" len="med"/>
            </a:ln>
          </p:spPr>
        </p:cxnSp>
        <p:cxnSp>
          <p:nvCxnSpPr>
            <p:cNvPr id="1107" name="Shape 1107"/>
            <p:cNvCxnSpPr>
              <a:stCxn id="1100" idx="0"/>
            </p:cNvCxnSpPr>
            <p:nvPr/>
          </p:nvCxnSpPr>
          <p:spPr>
            <a:xfrm>
              <a:off x="5651256" y="1370367"/>
              <a:ext cx="1082100" cy="737400"/>
            </a:xfrm>
            <a:prstGeom prst="straightConnector1">
              <a:avLst/>
            </a:prstGeom>
            <a:noFill/>
            <a:ln w="12700" cap="flat" cmpd="sng">
              <a:solidFill>
                <a:srgbClr val="757070"/>
              </a:solidFill>
              <a:prstDash val="solid"/>
              <a:round/>
              <a:headEnd type="none" w="sm" len="sm"/>
              <a:tailEnd type="triangle" w="med" len="med"/>
            </a:ln>
          </p:spPr>
        </p:cxnSp>
        <p:cxnSp>
          <p:nvCxnSpPr>
            <p:cNvPr id="1108" name="Shape 1108"/>
            <p:cNvCxnSpPr>
              <a:stCxn id="1100" idx="0"/>
            </p:cNvCxnSpPr>
            <p:nvPr/>
          </p:nvCxnSpPr>
          <p:spPr>
            <a:xfrm>
              <a:off x="5651256" y="1370367"/>
              <a:ext cx="2534700" cy="723900"/>
            </a:xfrm>
            <a:prstGeom prst="straightConnector1">
              <a:avLst/>
            </a:prstGeom>
            <a:noFill/>
            <a:ln w="12700" cap="flat" cmpd="sng">
              <a:solidFill>
                <a:srgbClr val="757070"/>
              </a:solidFill>
              <a:prstDash val="solid"/>
              <a:round/>
              <a:headEnd type="none" w="sm" len="sm"/>
              <a:tailEnd type="triangle" w="med" len="med"/>
            </a:ln>
          </p:spPr>
        </p:cxnSp>
        <p:cxnSp>
          <p:nvCxnSpPr>
            <p:cNvPr id="1109" name="Shape 1109"/>
            <p:cNvCxnSpPr>
              <a:stCxn id="1100" idx="0"/>
            </p:cNvCxnSpPr>
            <p:nvPr/>
          </p:nvCxnSpPr>
          <p:spPr>
            <a:xfrm>
              <a:off x="5651256" y="1370367"/>
              <a:ext cx="4007400" cy="710700"/>
            </a:xfrm>
            <a:prstGeom prst="straightConnector1">
              <a:avLst/>
            </a:prstGeom>
            <a:noFill/>
            <a:ln w="12700" cap="flat" cmpd="sng">
              <a:solidFill>
                <a:srgbClr val="757070"/>
              </a:solidFill>
              <a:prstDash val="solid"/>
              <a:round/>
              <a:headEnd type="none" w="sm" len="sm"/>
              <a:tailEnd type="triangle" w="med" len="med"/>
            </a:ln>
          </p:spPr>
        </p:cxnSp>
      </p:grpSp>
      <p:sp>
        <p:nvSpPr>
          <p:cNvPr id="1110" name="Shape 1110"/>
          <p:cNvSpPr txBox="1"/>
          <p:nvPr/>
        </p:nvSpPr>
        <p:spPr>
          <a:xfrm rot="5401423">
            <a:off x="11024454" y="4206485"/>
            <a:ext cx="1283497" cy="45718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C00000"/>
              </a:buClr>
              <a:buSzPts val="1800"/>
              <a:buFont typeface="Arial"/>
              <a:buNone/>
            </a:pPr>
            <a:r>
              <a:rPr lang="en-US" sz="1800" b="1" i="0" u="none" strike="noStrike" cap="none">
                <a:solidFill>
                  <a:srgbClr val="C00000"/>
                </a:solidFill>
                <a:latin typeface="Arial"/>
                <a:ea typeface="Arial"/>
                <a:cs typeface="Arial"/>
                <a:sym typeface="Arial"/>
              </a:rPr>
              <a:t>ROWS</a:t>
            </a:r>
            <a:endParaRPr/>
          </a:p>
        </p:txBody>
      </p:sp>
      <p:cxnSp>
        <p:nvCxnSpPr>
          <p:cNvPr id="1111" name="Shape 1111"/>
          <p:cNvCxnSpPr>
            <a:stCxn id="1110" idx="2"/>
          </p:cNvCxnSpPr>
          <p:nvPr/>
        </p:nvCxnSpPr>
        <p:spPr>
          <a:xfrm rot="10800000">
            <a:off x="10726309" y="3120683"/>
            <a:ext cx="711300" cy="1314300"/>
          </a:xfrm>
          <a:prstGeom prst="straightConnector1">
            <a:avLst/>
          </a:prstGeom>
          <a:noFill/>
          <a:ln w="12700" cap="flat" cmpd="sng">
            <a:solidFill>
              <a:srgbClr val="757070"/>
            </a:solidFill>
            <a:prstDash val="solid"/>
            <a:round/>
            <a:headEnd type="none" w="sm" len="sm"/>
            <a:tailEnd type="triangle" w="med" len="med"/>
          </a:ln>
        </p:spPr>
      </p:cxnSp>
      <p:cxnSp>
        <p:nvCxnSpPr>
          <p:cNvPr id="1112" name="Shape 1112"/>
          <p:cNvCxnSpPr>
            <a:stCxn id="1110" idx="2"/>
          </p:cNvCxnSpPr>
          <p:nvPr/>
        </p:nvCxnSpPr>
        <p:spPr>
          <a:xfrm rot="10800000">
            <a:off x="10726309" y="3904583"/>
            <a:ext cx="711300" cy="530400"/>
          </a:xfrm>
          <a:prstGeom prst="straightConnector1">
            <a:avLst/>
          </a:prstGeom>
          <a:noFill/>
          <a:ln w="12700" cap="flat" cmpd="sng">
            <a:solidFill>
              <a:srgbClr val="757070"/>
            </a:solidFill>
            <a:prstDash val="solid"/>
            <a:round/>
            <a:headEnd type="none" w="sm" len="sm"/>
            <a:tailEnd type="triangle" w="med" len="med"/>
          </a:ln>
        </p:spPr>
      </p:cxnSp>
      <p:cxnSp>
        <p:nvCxnSpPr>
          <p:cNvPr id="1113" name="Shape 1113"/>
          <p:cNvCxnSpPr>
            <a:stCxn id="1110" idx="2"/>
          </p:cNvCxnSpPr>
          <p:nvPr/>
        </p:nvCxnSpPr>
        <p:spPr>
          <a:xfrm flipH="1">
            <a:off x="10726309" y="4434983"/>
            <a:ext cx="711300" cy="400200"/>
          </a:xfrm>
          <a:prstGeom prst="straightConnector1">
            <a:avLst/>
          </a:prstGeom>
          <a:noFill/>
          <a:ln w="12700" cap="flat" cmpd="sng">
            <a:solidFill>
              <a:srgbClr val="757070"/>
            </a:solidFill>
            <a:prstDash val="solid"/>
            <a:round/>
            <a:headEnd type="none" w="sm" len="sm"/>
            <a:tailEnd type="triangle" w="med" len="med"/>
          </a:ln>
        </p:spPr>
      </p:cxnSp>
      <p:cxnSp>
        <p:nvCxnSpPr>
          <p:cNvPr id="1114" name="Shape 1114"/>
          <p:cNvCxnSpPr>
            <a:stCxn id="1110" idx="2"/>
          </p:cNvCxnSpPr>
          <p:nvPr/>
        </p:nvCxnSpPr>
        <p:spPr>
          <a:xfrm flipH="1">
            <a:off x="10726309" y="4434983"/>
            <a:ext cx="711300" cy="1212900"/>
          </a:xfrm>
          <a:prstGeom prst="straightConnector1">
            <a:avLst/>
          </a:prstGeom>
          <a:noFill/>
          <a:ln w="12700" cap="flat" cmpd="sng">
            <a:solidFill>
              <a:srgbClr val="757070"/>
            </a:solidFill>
            <a:prstDash val="solid"/>
            <a:round/>
            <a:headEnd type="none" w="sm" len="sm"/>
            <a:tailEnd type="triangle" w="med" len="med"/>
          </a:ln>
        </p:spPr>
      </p:cxnSp>
      <p:cxnSp>
        <p:nvCxnSpPr>
          <p:cNvPr id="1115" name="Shape 1115"/>
          <p:cNvCxnSpPr/>
          <p:nvPr/>
        </p:nvCxnSpPr>
        <p:spPr>
          <a:xfrm rot="10800000">
            <a:off x="1309785" y="2288015"/>
            <a:ext cx="0" cy="345600"/>
          </a:xfrm>
          <a:prstGeom prst="straightConnector1">
            <a:avLst/>
          </a:prstGeom>
          <a:noFill/>
          <a:ln w="12700" cap="flat" cmpd="sng">
            <a:solidFill>
              <a:srgbClr val="757070"/>
            </a:solidFill>
            <a:prstDash val="solid"/>
            <a:round/>
            <a:headEnd type="none" w="sm" len="sm"/>
            <a:tailEnd type="triangle" w="med" len="med"/>
          </a:ln>
        </p:spPr>
      </p:cxnSp>
      <p:sp>
        <p:nvSpPr>
          <p:cNvPr id="1116" name="Shape 1116"/>
          <p:cNvSpPr txBox="1"/>
          <p:nvPr/>
        </p:nvSpPr>
        <p:spPr>
          <a:xfrm>
            <a:off x="576712" y="1913433"/>
            <a:ext cx="1771697" cy="36381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0000"/>
              </a:buClr>
              <a:buSzPts val="1800"/>
              <a:buFont typeface="Arial"/>
              <a:buNone/>
            </a:pPr>
            <a:r>
              <a:rPr lang="en-US" sz="1800" b="1" i="0" u="none" strike="noStrike" cap="none">
                <a:solidFill>
                  <a:srgbClr val="C00000"/>
                </a:solidFill>
                <a:latin typeface="Arial"/>
                <a:ea typeface="Arial"/>
                <a:cs typeface="Arial"/>
                <a:sym typeface="Arial"/>
              </a:rPr>
              <a:t>PRIMARY KEY</a:t>
            </a:r>
            <a:endParaRPr/>
          </a:p>
        </p:txBody>
      </p:sp>
      <p:sp>
        <p:nvSpPr>
          <p:cNvPr id="1118" name="Shape 1118"/>
          <p:cNvSpPr/>
          <p:nvPr/>
        </p:nvSpPr>
        <p:spPr>
          <a:xfrm>
            <a:off x="317147" y="1125418"/>
            <a:ext cx="11577915" cy="5210068"/>
          </a:xfrm>
          <a:prstGeom prst="rect">
            <a:avLst/>
          </a:pr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9" name="Shape 1119"/>
          <p:cNvSpPr txBox="1"/>
          <p:nvPr/>
        </p:nvSpPr>
        <p:spPr>
          <a:xfrm>
            <a:off x="317147" y="1100130"/>
            <a:ext cx="11579700" cy="466200"/>
          </a:xfrm>
          <a:prstGeom prst="rect">
            <a:avLst/>
          </a:prstGeom>
          <a:solidFill>
            <a:srgbClr val="0EC07D"/>
          </a:solidFill>
          <a:ln w="12700" cap="flat" cmpd="sng">
            <a:solidFill>
              <a:srgbClr val="0EC07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EMPLOYEE TABLE</a:t>
            </a:r>
            <a:endParaRPr/>
          </a:p>
        </p:txBody>
      </p:sp>
      <p:sp>
        <p:nvSpPr>
          <p:cNvPr id="1117" name="Shape 1117"/>
          <p:cNvSpPr txBox="1"/>
          <p:nvPr/>
        </p:nvSpPr>
        <p:spPr>
          <a:xfrm>
            <a:off x="5260450" y="1632011"/>
            <a:ext cx="1210094" cy="300673"/>
          </a:xfrm>
          <a:prstGeom prst="rect">
            <a:avLst/>
          </a:prstGeom>
          <a:solidFill>
            <a:schemeClr val="bg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C00000"/>
              </a:buClr>
              <a:buSzPts val="1800"/>
              <a:buFont typeface="Arial"/>
              <a:buNone/>
            </a:pPr>
            <a:r>
              <a:rPr lang="en-US" sz="1800" b="1" i="0" u="none" strike="noStrike" cap="none" dirty="0">
                <a:solidFill>
                  <a:srgbClr val="C00000"/>
                </a:solidFill>
                <a:latin typeface="Arial"/>
                <a:ea typeface="Arial"/>
                <a:cs typeface="Arial"/>
                <a:sym typeface="Arial"/>
              </a:rPr>
              <a:t>COLUMNS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Shape 112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3.4.2 Relational Database Operations</a:t>
            </a:r>
            <a:endParaRPr/>
          </a:p>
        </p:txBody>
      </p:sp>
      <p:sp>
        <p:nvSpPr>
          <p:cNvPr id="1126" name="Shape 112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127" name="Shape 112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 a Relational Database, several operations can be defined to create new relations (tables) based on the existing ones. These operations can be performed by using SQL commands.</a:t>
            </a:r>
            <a:endParaRPr/>
          </a:p>
          <a:p>
            <a:pPr marL="0" marR="0" lvl="0" indent="0" algn="l" rtl="0">
              <a:lnSpc>
                <a:spcPct val="90000"/>
              </a:lnSpc>
              <a:spcBef>
                <a:spcPts val="12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Two major categories of commands </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28" name="Shape 1128"/>
          <p:cNvGrpSpPr/>
          <p:nvPr/>
        </p:nvGrpSpPr>
        <p:grpSpPr>
          <a:xfrm>
            <a:off x="633613" y="2506457"/>
            <a:ext cx="3733669" cy="3603153"/>
            <a:chOff x="633614" y="2470246"/>
            <a:chExt cx="3488010" cy="3052620"/>
          </a:xfrm>
        </p:grpSpPr>
        <p:sp>
          <p:nvSpPr>
            <p:cNvPr id="1129" name="Shape 1129"/>
            <p:cNvSpPr/>
            <p:nvPr/>
          </p:nvSpPr>
          <p:spPr>
            <a:xfrm>
              <a:off x="929060" y="3004973"/>
              <a:ext cx="435110" cy="2264064"/>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130" name="Shape 1130"/>
            <p:cNvCxnSpPr/>
            <p:nvPr/>
          </p:nvCxnSpPr>
          <p:spPr>
            <a:xfrm flipH="1">
              <a:off x="929060" y="3421431"/>
              <a:ext cx="399754" cy="4398"/>
            </a:xfrm>
            <a:prstGeom prst="straightConnector1">
              <a:avLst/>
            </a:prstGeom>
            <a:noFill/>
            <a:ln w="12700" cap="flat" cmpd="sng">
              <a:solidFill>
                <a:srgbClr val="757070"/>
              </a:solidFill>
              <a:prstDash val="dash"/>
              <a:miter lim="800000"/>
              <a:headEnd type="none" w="sm" len="sm"/>
              <a:tailEnd type="none" w="sm" len="sm"/>
            </a:ln>
          </p:spPr>
        </p:cxnSp>
        <p:cxnSp>
          <p:nvCxnSpPr>
            <p:cNvPr id="1131" name="Shape 1131"/>
            <p:cNvCxnSpPr/>
            <p:nvPr/>
          </p:nvCxnSpPr>
          <p:spPr>
            <a:xfrm flipH="1">
              <a:off x="929060" y="4037299"/>
              <a:ext cx="399754" cy="4398"/>
            </a:xfrm>
            <a:prstGeom prst="straightConnector1">
              <a:avLst/>
            </a:prstGeom>
            <a:noFill/>
            <a:ln w="12700" cap="flat" cmpd="sng">
              <a:solidFill>
                <a:srgbClr val="757070"/>
              </a:solidFill>
              <a:prstDash val="dash"/>
              <a:miter lim="800000"/>
              <a:headEnd type="none" w="sm" len="sm"/>
              <a:tailEnd type="none" w="sm" len="sm"/>
            </a:ln>
          </p:spPr>
        </p:cxnSp>
        <p:cxnSp>
          <p:nvCxnSpPr>
            <p:cNvPr id="1132" name="Shape 1132"/>
            <p:cNvCxnSpPr/>
            <p:nvPr/>
          </p:nvCxnSpPr>
          <p:spPr>
            <a:xfrm flipH="1">
              <a:off x="929060" y="4653168"/>
              <a:ext cx="399754" cy="4398"/>
            </a:xfrm>
            <a:prstGeom prst="straightConnector1">
              <a:avLst/>
            </a:prstGeom>
            <a:noFill/>
            <a:ln w="12700" cap="flat" cmpd="sng">
              <a:solidFill>
                <a:srgbClr val="757070"/>
              </a:solidFill>
              <a:prstDash val="dash"/>
              <a:miter lim="800000"/>
              <a:headEnd type="none" w="sm" len="sm"/>
              <a:tailEnd type="none" w="sm" len="sm"/>
            </a:ln>
          </p:spPr>
        </p:cxnSp>
        <p:sp>
          <p:nvSpPr>
            <p:cNvPr id="1133" name="Shape 1133"/>
            <p:cNvSpPr/>
            <p:nvPr/>
          </p:nvSpPr>
          <p:spPr>
            <a:xfrm>
              <a:off x="633614" y="2470246"/>
              <a:ext cx="3488010" cy="580343"/>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9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Data Manipulation Language (DML) commands</a:t>
              </a:r>
              <a:endParaRPr sz="1600" b="1" i="0" u="none" strike="noStrike" cap="none">
                <a:solidFill>
                  <a:schemeClr val="lt1"/>
                </a:solidFill>
                <a:latin typeface="Arial"/>
                <a:ea typeface="Arial"/>
                <a:cs typeface="Arial"/>
                <a:sym typeface="Arial"/>
              </a:endParaRPr>
            </a:p>
          </p:txBody>
        </p:sp>
        <p:sp>
          <p:nvSpPr>
            <p:cNvPr id="1134" name="Shape 1134"/>
            <p:cNvSpPr/>
            <p:nvPr/>
          </p:nvSpPr>
          <p:spPr>
            <a:xfrm>
              <a:off x="1331214" y="3174204"/>
              <a:ext cx="2790406"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SELECT</a:t>
              </a:r>
              <a:endParaRPr sz="1600" b="0" i="0" u="none" strike="noStrike" cap="none">
                <a:solidFill>
                  <a:schemeClr val="dk1"/>
                </a:solidFill>
                <a:latin typeface="Arial"/>
                <a:ea typeface="Arial"/>
                <a:cs typeface="Arial"/>
                <a:sym typeface="Arial"/>
              </a:endParaRPr>
            </a:p>
          </p:txBody>
        </p:sp>
        <p:sp>
          <p:nvSpPr>
            <p:cNvPr id="1135" name="Shape 1135"/>
            <p:cNvSpPr/>
            <p:nvPr/>
          </p:nvSpPr>
          <p:spPr>
            <a:xfrm>
              <a:off x="1331215" y="3792272"/>
              <a:ext cx="2790406"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INSERT</a:t>
              </a:r>
              <a:endParaRPr sz="1600" b="0" i="0" u="none" strike="noStrike" cap="none">
                <a:solidFill>
                  <a:schemeClr val="dk1"/>
                </a:solidFill>
                <a:latin typeface="Arial"/>
                <a:ea typeface="Arial"/>
                <a:cs typeface="Arial"/>
                <a:sym typeface="Arial"/>
              </a:endParaRPr>
            </a:p>
          </p:txBody>
        </p:sp>
        <p:sp>
          <p:nvSpPr>
            <p:cNvPr id="1136" name="Shape 1136"/>
            <p:cNvSpPr/>
            <p:nvPr/>
          </p:nvSpPr>
          <p:spPr>
            <a:xfrm>
              <a:off x="1331216" y="4410342"/>
              <a:ext cx="2790407"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DELETE</a:t>
              </a:r>
              <a:endParaRPr sz="1600" b="0" i="0" u="none" strike="noStrike" cap="none">
                <a:solidFill>
                  <a:schemeClr val="dk1"/>
                </a:solidFill>
                <a:latin typeface="Arial"/>
                <a:ea typeface="Arial"/>
                <a:cs typeface="Arial"/>
                <a:sym typeface="Arial"/>
              </a:endParaRPr>
            </a:p>
          </p:txBody>
        </p:sp>
        <p:sp>
          <p:nvSpPr>
            <p:cNvPr id="1137" name="Shape 1137"/>
            <p:cNvSpPr/>
            <p:nvPr/>
          </p:nvSpPr>
          <p:spPr>
            <a:xfrm>
              <a:off x="1331216" y="5028411"/>
              <a:ext cx="2790407"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UPDATE</a:t>
              </a:r>
              <a:endParaRPr sz="1600" b="0" i="0" u="none" strike="noStrike" cap="none">
                <a:solidFill>
                  <a:schemeClr val="dk1"/>
                </a:solidFill>
                <a:latin typeface="Arial"/>
                <a:ea typeface="Arial"/>
                <a:cs typeface="Arial"/>
                <a:sym typeface="Arial"/>
              </a:endParaRPr>
            </a:p>
          </p:txBody>
        </p:sp>
      </p:grpSp>
      <p:grpSp>
        <p:nvGrpSpPr>
          <p:cNvPr id="1138" name="Shape 1138"/>
          <p:cNvGrpSpPr/>
          <p:nvPr/>
        </p:nvGrpSpPr>
        <p:grpSpPr>
          <a:xfrm>
            <a:off x="5465763" y="2499126"/>
            <a:ext cx="3733669" cy="2873617"/>
            <a:chOff x="6597686" y="2470246"/>
            <a:chExt cx="3488010" cy="2434551"/>
          </a:xfrm>
        </p:grpSpPr>
        <p:sp>
          <p:nvSpPr>
            <p:cNvPr id="1139" name="Shape 1139"/>
            <p:cNvSpPr/>
            <p:nvPr/>
          </p:nvSpPr>
          <p:spPr>
            <a:xfrm>
              <a:off x="6893132" y="3004972"/>
              <a:ext cx="435110" cy="1648195"/>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140" name="Shape 1140"/>
            <p:cNvCxnSpPr/>
            <p:nvPr/>
          </p:nvCxnSpPr>
          <p:spPr>
            <a:xfrm flipH="1">
              <a:off x="6893132" y="3421431"/>
              <a:ext cx="399754" cy="4398"/>
            </a:xfrm>
            <a:prstGeom prst="straightConnector1">
              <a:avLst/>
            </a:prstGeom>
            <a:noFill/>
            <a:ln w="12700" cap="flat" cmpd="sng">
              <a:solidFill>
                <a:srgbClr val="757070"/>
              </a:solidFill>
              <a:prstDash val="dash"/>
              <a:miter lim="800000"/>
              <a:headEnd type="none" w="sm" len="sm"/>
              <a:tailEnd type="none" w="sm" len="sm"/>
            </a:ln>
          </p:spPr>
        </p:cxnSp>
        <p:cxnSp>
          <p:nvCxnSpPr>
            <p:cNvPr id="1141" name="Shape 1141"/>
            <p:cNvCxnSpPr/>
            <p:nvPr/>
          </p:nvCxnSpPr>
          <p:spPr>
            <a:xfrm flipH="1">
              <a:off x="6893132" y="4037299"/>
              <a:ext cx="399754" cy="4398"/>
            </a:xfrm>
            <a:prstGeom prst="straightConnector1">
              <a:avLst/>
            </a:prstGeom>
            <a:noFill/>
            <a:ln w="12700" cap="flat" cmpd="sng">
              <a:solidFill>
                <a:srgbClr val="757070"/>
              </a:solidFill>
              <a:prstDash val="dash"/>
              <a:miter lim="800000"/>
              <a:headEnd type="none" w="sm" len="sm"/>
              <a:tailEnd type="none" w="sm" len="sm"/>
            </a:ln>
          </p:spPr>
        </p:cxnSp>
        <p:sp>
          <p:nvSpPr>
            <p:cNvPr id="1142" name="Shape 1142"/>
            <p:cNvSpPr/>
            <p:nvPr/>
          </p:nvSpPr>
          <p:spPr>
            <a:xfrm>
              <a:off x="6597686" y="2470246"/>
              <a:ext cx="3488010" cy="580343"/>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9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Data Definition Language (DDL) commands</a:t>
              </a:r>
              <a:endParaRPr/>
            </a:p>
          </p:txBody>
        </p:sp>
        <p:sp>
          <p:nvSpPr>
            <p:cNvPr id="1143" name="Shape 1143"/>
            <p:cNvSpPr/>
            <p:nvPr/>
          </p:nvSpPr>
          <p:spPr>
            <a:xfrm>
              <a:off x="7295286" y="3174204"/>
              <a:ext cx="2790406"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CREATE TABLE</a:t>
              </a:r>
              <a:endParaRPr/>
            </a:p>
          </p:txBody>
        </p:sp>
        <p:sp>
          <p:nvSpPr>
            <p:cNvPr id="1144" name="Shape 1144"/>
            <p:cNvSpPr/>
            <p:nvPr/>
          </p:nvSpPr>
          <p:spPr>
            <a:xfrm>
              <a:off x="7295287" y="3792272"/>
              <a:ext cx="2790406"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DROP TABLE</a:t>
              </a:r>
              <a:endParaRPr/>
            </a:p>
          </p:txBody>
        </p:sp>
        <p:sp>
          <p:nvSpPr>
            <p:cNvPr id="1145" name="Shape 1145"/>
            <p:cNvSpPr/>
            <p:nvPr/>
          </p:nvSpPr>
          <p:spPr>
            <a:xfrm>
              <a:off x="7295288" y="4410342"/>
              <a:ext cx="2790407" cy="494455"/>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ALTER TABLE</a:t>
              </a: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Shape 115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Activity</a:t>
            </a:r>
            <a:endParaRPr/>
          </a:p>
        </p:txBody>
      </p:sp>
      <p:sp>
        <p:nvSpPr>
          <p:cNvPr id="1152" name="Shape 115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153" name="Shape 115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1154" name="Shape 1154"/>
          <p:cNvPicPr preferRelativeResize="0"/>
          <p:nvPr/>
        </p:nvPicPr>
        <p:blipFill rotWithShape="1">
          <a:blip r:embed="rId3">
            <a:alphaModFix/>
          </a:blip>
          <a:srcRect/>
          <a:stretch/>
        </p:blipFill>
        <p:spPr>
          <a:xfrm>
            <a:off x="3293093" y="1125417"/>
            <a:ext cx="4716326" cy="4882532"/>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Shape 116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61" name="Shape 116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162" name="Shape 1162"/>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a DDL command?</a:t>
            </a:r>
            <a:endParaRPr sz="1800" b="0" i="0" u="none" strike="noStrike" cap="none">
              <a:solidFill>
                <a:schemeClr val="dk1"/>
              </a:solidFill>
              <a:latin typeface="Arial"/>
              <a:ea typeface="Arial"/>
              <a:cs typeface="Arial"/>
              <a:sym typeface="Arial"/>
            </a:endParaRPr>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SELECT</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CREATE TABLE</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UPDATE</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DELETE</a:t>
            </a:r>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As per entity integrity, which of these cannot be null?</a:t>
            </a:r>
            <a:endParaRPr/>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 table</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Row</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Column that is part of primary key</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 foreign key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Shape 11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 Introduction to NoSQL Datastores</a:t>
            </a:r>
            <a:endParaRPr/>
          </a:p>
        </p:txBody>
      </p:sp>
      <p:sp>
        <p:nvSpPr>
          <p:cNvPr id="1169" name="Shape 11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170" name="Shape 1170"/>
          <p:cNvSpPr txBox="1">
            <a:spLocks noGrp="1"/>
          </p:cNvSpPr>
          <p:nvPr>
            <p:ph type="body" idx="2"/>
          </p:nvPr>
        </p:nvSpPr>
        <p:spPr>
          <a:xfrm>
            <a:off x="514350" y="1304995"/>
            <a:ext cx="934085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NoSQL – term was first introduced in 1998 to refer to a class of relational databases without SQL.</a:t>
            </a:r>
            <a:endParaRPr dirty="0"/>
          </a:p>
          <a:p>
            <a:pPr marL="285750" marR="0" lvl="1" indent="-285750" algn="l" rtl="0">
              <a:lnSpc>
                <a:spcPct val="100000"/>
              </a:lnSpc>
              <a:spcBef>
                <a:spcPts val="24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Non-relational, distributed, open-source and horizontally scalable databases.</a:t>
            </a:r>
            <a:endParaRPr dirty="0"/>
          </a:p>
          <a:p>
            <a:pPr marL="285750" marR="0" lvl="1" indent="-285750" algn="l" rtl="0">
              <a:lnSpc>
                <a:spcPct val="100000"/>
              </a:lnSpc>
              <a:spcBef>
                <a:spcPts val="24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NoSQL can mean ‘not SQL’ or ‘not only SQL’, since they use more flexible data models and do not rely on structures like tables, columns, rows or schemas.</a:t>
            </a:r>
            <a:endParaRPr dirty="0"/>
          </a:p>
          <a:p>
            <a:pPr marL="285750" marR="0" lvl="1" indent="-285750" algn="l" rtl="0">
              <a:lnSpc>
                <a:spcPct val="100000"/>
              </a:lnSpc>
              <a:spcBef>
                <a:spcPts val="24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Useful for storing unstructured data that grows more rapidly and does not fit the relational schemas of relational database management systems (RDBMS).</a:t>
            </a:r>
            <a:endParaRPr dirty="0"/>
          </a:p>
          <a:p>
            <a:pPr marL="285750" marR="0" lvl="1" indent="-171450" algn="l" rtl="0">
              <a:lnSpc>
                <a:spcPct val="100000"/>
              </a:lnSpc>
              <a:spcBef>
                <a:spcPts val="24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Shape 117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 Characteristics of NoSQL databases</a:t>
            </a:r>
            <a:endParaRPr/>
          </a:p>
        </p:txBody>
      </p:sp>
      <p:sp>
        <p:nvSpPr>
          <p:cNvPr id="1177" name="Shape 117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sp>
        <p:nvSpPr>
          <p:cNvPr id="1178" name="Shape 117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179" name="Shape 1179"/>
          <p:cNvGrpSpPr/>
          <p:nvPr/>
        </p:nvGrpSpPr>
        <p:grpSpPr>
          <a:xfrm>
            <a:off x="609371" y="1220751"/>
            <a:ext cx="10178791" cy="5063892"/>
            <a:chOff x="609371" y="1404323"/>
            <a:chExt cx="10178791" cy="4468148"/>
          </a:xfrm>
        </p:grpSpPr>
        <p:sp>
          <p:nvSpPr>
            <p:cNvPr id="1180" name="Shape 1180"/>
            <p:cNvSpPr/>
            <p:nvPr/>
          </p:nvSpPr>
          <p:spPr>
            <a:xfrm>
              <a:off x="650633" y="5475755"/>
              <a:ext cx="10119857" cy="396716"/>
            </a:xfrm>
            <a:prstGeom prst="roundRect">
              <a:avLst>
                <a:gd name="adj" fmla="val 22171"/>
              </a:avLst>
            </a:prstGeom>
            <a:solidFill>
              <a:srgbClr val="4CF2B3"/>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BASE-compliant for scalability and better performance</a:t>
              </a:r>
              <a:endParaRPr/>
            </a:p>
          </p:txBody>
        </p:sp>
        <p:grpSp>
          <p:nvGrpSpPr>
            <p:cNvPr id="1181" name="Shape 1181"/>
            <p:cNvGrpSpPr/>
            <p:nvPr/>
          </p:nvGrpSpPr>
          <p:grpSpPr>
            <a:xfrm>
              <a:off x="609371" y="1404323"/>
              <a:ext cx="10178791" cy="4374978"/>
              <a:chOff x="609371" y="1783889"/>
              <a:chExt cx="7126743" cy="4374978"/>
            </a:xfrm>
          </p:grpSpPr>
          <p:sp>
            <p:nvSpPr>
              <p:cNvPr id="1182" name="Shape 1182"/>
              <p:cNvSpPr/>
              <p:nvPr/>
            </p:nvSpPr>
            <p:spPr>
              <a:xfrm>
                <a:off x="650634" y="1783889"/>
                <a:ext cx="7085480" cy="396716"/>
              </a:xfrm>
              <a:prstGeom prst="roundRect">
                <a:avLst>
                  <a:gd name="adj" fmla="val 22171"/>
                </a:avLst>
              </a:prstGeom>
              <a:solidFill>
                <a:srgbClr val="0EC07D"/>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No relational model</a:t>
                </a:r>
                <a:endParaRPr/>
              </a:p>
            </p:txBody>
          </p:sp>
          <p:sp>
            <p:nvSpPr>
              <p:cNvPr id="1183" name="Shape 1183"/>
              <p:cNvSpPr/>
              <p:nvPr/>
            </p:nvSpPr>
            <p:spPr>
              <a:xfrm>
                <a:off x="609371" y="1877060"/>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84" name="Shape 1184"/>
              <p:cNvSpPr/>
              <p:nvPr/>
            </p:nvSpPr>
            <p:spPr>
              <a:xfrm>
                <a:off x="650634" y="2292818"/>
                <a:ext cx="7085480" cy="396716"/>
              </a:xfrm>
              <a:prstGeom prst="roundRect">
                <a:avLst>
                  <a:gd name="adj" fmla="val 22171"/>
                </a:avLst>
              </a:prstGeom>
              <a:solidFill>
                <a:srgbClr val="0FCB83"/>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Runs well on clusters</a:t>
                </a:r>
                <a:endParaRPr/>
              </a:p>
            </p:txBody>
          </p:sp>
          <p:sp>
            <p:nvSpPr>
              <p:cNvPr id="1185" name="Shape 1185"/>
              <p:cNvSpPr/>
              <p:nvPr/>
            </p:nvSpPr>
            <p:spPr>
              <a:xfrm>
                <a:off x="609371" y="2385989"/>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86" name="Shape 1186"/>
              <p:cNvSpPr/>
              <p:nvPr/>
            </p:nvSpPr>
            <p:spPr>
              <a:xfrm>
                <a:off x="650634" y="2801747"/>
                <a:ext cx="7085480" cy="396716"/>
              </a:xfrm>
              <a:prstGeom prst="roundRect">
                <a:avLst>
                  <a:gd name="adj" fmla="val 22171"/>
                </a:avLst>
              </a:prstGeom>
              <a:solidFill>
                <a:srgbClr val="11E192"/>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Open-source</a:t>
                </a:r>
                <a:endParaRPr/>
              </a:p>
            </p:txBody>
          </p:sp>
          <p:sp>
            <p:nvSpPr>
              <p:cNvPr id="1187" name="Shape 1187"/>
              <p:cNvSpPr/>
              <p:nvPr/>
            </p:nvSpPr>
            <p:spPr>
              <a:xfrm>
                <a:off x="609371" y="2894918"/>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88" name="Shape 1188"/>
              <p:cNvSpPr/>
              <p:nvPr/>
            </p:nvSpPr>
            <p:spPr>
              <a:xfrm>
                <a:off x="650634" y="3310676"/>
                <a:ext cx="7085480" cy="396716"/>
              </a:xfrm>
              <a:prstGeom prst="roundRect">
                <a:avLst>
                  <a:gd name="adj" fmla="val 22171"/>
                </a:avLst>
              </a:prstGeom>
              <a:solidFill>
                <a:srgbClr val="12EC99"/>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No fixed schema or a formally described structure</a:t>
                </a:r>
                <a:endParaRPr/>
              </a:p>
            </p:txBody>
          </p:sp>
          <p:sp>
            <p:nvSpPr>
              <p:cNvPr id="1189" name="Shape 1189"/>
              <p:cNvSpPr/>
              <p:nvPr/>
            </p:nvSpPr>
            <p:spPr>
              <a:xfrm>
                <a:off x="609371" y="3403847"/>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90" name="Shape 1190"/>
              <p:cNvSpPr/>
              <p:nvPr/>
            </p:nvSpPr>
            <p:spPr>
              <a:xfrm>
                <a:off x="650634" y="3819605"/>
                <a:ext cx="7085480" cy="396716"/>
              </a:xfrm>
              <a:prstGeom prst="roundRect">
                <a:avLst>
                  <a:gd name="adj" fmla="val 22171"/>
                </a:avLst>
              </a:prstGeom>
              <a:solidFill>
                <a:srgbClr val="1AEE9D"/>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Does not use SQL as the query language</a:t>
                </a:r>
                <a:endParaRPr/>
              </a:p>
            </p:txBody>
          </p:sp>
          <p:sp>
            <p:nvSpPr>
              <p:cNvPr id="1191" name="Shape 1191"/>
              <p:cNvSpPr/>
              <p:nvPr/>
            </p:nvSpPr>
            <p:spPr>
              <a:xfrm>
                <a:off x="609371" y="3912776"/>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92" name="Shape 1192"/>
              <p:cNvSpPr/>
              <p:nvPr/>
            </p:nvSpPr>
            <p:spPr>
              <a:xfrm>
                <a:off x="650634" y="4328534"/>
                <a:ext cx="7085480" cy="396716"/>
              </a:xfrm>
              <a:prstGeom prst="roundRect">
                <a:avLst>
                  <a:gd name="adj" fmla="val 22171"/>
                </a:avLst>
              </a:prstGeom>
              <a:solidFill>
                <a:srgbClr val="25EFA2"/>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Distributed and fault-tolerant architecture</a:t>
                </a:r>
                <a:endParaRPr/>
              </a:p>
            </p:txBody>
          </p:sp>
          <p:sp>
            <p:nvSpPr>
              <p:cNvPr id="1193" name="Shape 1193"/>
              <p:cNvSpPr/>
              <p:nvPr/>
            </p:nvSpPr>
            <p:spPr>
              <a:xfrm>
                <a:off x="609371" y="4421705"/>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94" name="Shape 1194"/>
              <p:cNvSpPr/>
              <p:nvPr/>
            </p:nvSpPr>
            <p:spPr>
              <a:xfrm>
                <a:off x="650634" y="4837463"/>
                <a:ext cx="7085480" cy="396716"/>
              </a:xfrm>
              <a:prstGeom prst="roundRect">
                <a:avLst>
                  <a:gd name="adj" fmla="val 22171"/>
                </a:avLst>
              </a:prstGeom>
              <a:solidFill>
                <a:srgbClr val="3BF1AC"/>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Horizontal scalability</a:t>
                </a:r>
                <a:endParaRPr/>
              </a:p>
            </p:txBody>
          </p:sp>
          <p:sp>
            <p:nvSpPr>
              <p:cNvPr id="1195" name="Shape 1195"/>
              <p:cNvSpPr/>
              <p:nvPr/>
            </p:nvSpPr>
            <p:spPr>
              <a:xfrm>
                <a:off x="609371" y="4930634"/>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96" name="Shape 1196"/>
              <p:cNvSpPr/>
              <p:nvPr/>
            </p:nvSpPr>
            <p:spPr>
              <a:xfrm>
                <a:off x="650634" y="5346392"/>
                <a:ext cx="7085480" cy="396716"/>
              </a:xfrm>
              <a:prstGeom prst="roundRect">
                <a:avLst>
                  <a:gd name="adj" fmla="val 22171"/>
                </a:avLst>
              </a:prstGeom>
              <a:solidFill>
                <a:srgbClr val="4CF2B3"/>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Joins not required, hence more flexible and horizontally scalable</a:t>
                </a:r>
                <a:endParaRPr/>
              </a:p>
            </p:txBody>
          </p:sp>
          <p:sp>
            <p:nvSpPr>
              <p:cNvPr id="1197" name="Shape 1197"/>
              <p:cNvSpPr/>
              <p:nvPr/>
            </p:nvSpPr>
            <p:spPr>
              <a:xfrm>
                <a:off x="609371" y="5439563"/>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98" name="Shape 1198"/>
              <p:cNvSpPr/>
              <p:nvPr/>
            </p:nvSpPr>
            <p:spPr>
              <a:xfrm>
                <a:off x="609371" y="5948492"/>
                <a:ext cx="261228" cy="21037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Shape 120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Group Discussion</a:t>
            </a:r>
            <a:endParaRPr/>
          </a:p>
        </p:txBody>
      </p:sp>
      <p:sp>
        <p:nvSpPr>
          <p:cNvPr id="1205" name="Shape 120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sp>
        <p:nvSpPr>
          <p:cNvPr id="1206" name="Shape 120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2728685" y="1499790"/>
            <a:ext cx="7228114" cy="56368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Shape 121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Types of NoSQL Datastores</a:t>
            </a:r>
            <a:endParaRPr/>
          </a:p>
        </p:txBody>
      </p:sp>
      <p:sp>
        <p:nvSpPr>
          <p:cNvPr id="1214" name="Shape 121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215" name="Shape 121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Four major categories:</a:t>
            </a:r>
            <a:endParaRPr sz="1800" b="0" i="0" u="none" strike="noStrike" cap="none">
              <a:solidFill>
                <a:schemeClr val="dk1"/>
              </a:solidFill>
              <a:latin typeface="Arial"/>
              <a:ea typeface="Arial"/>
              <a:cs typeface="Arial"/>
              <a:sym typeface="Arial"/>
            </a:endParaRPr>
          </a:p>
        </p:txBody>
      </p:sp>
      <p:grpSp>
        <p:nvGrpSpPr>
          <p:cNvPr id="1216" name="Shape 1216"/>
          <p:cNvGrpSpPr/>
          <p:nvPr/>
        </p:nvGrpSpPr>
        <p:grpSpPr>
          <a:xfrm>
            <a:off x="0" y="3475998"/>
            <a:ext cx="12192001" cy="126791"/>
            <a:chOff x="1751419" y="4036682"/>
            <a:chExt cx="8056963" cy="50961"/>
          </a:xfrm>
        </p:grpSpPr>
        <p:sp>
          <p:nvSpPr>
            <p:cNvPr id="1217" name="Shape 1217"/>
            <p:cNvSpPr/>
            <p:nvPr/>
          </p:nvSpPr>
          <p:spPr>
            <a:xfrm>
              <a:off x="3040807" y="4036682"/>
              <a:ext cx="1683494" cy="50961"/>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218" name="Shape 1218"/>
            <p:cNvSpPr/>
            <p:nvPr/>
          </p:nvSpPr>
          <p:spPr>
            <a:xfrm>
              <a:off x="4724303" y="4036682"/>
              <a:ext cx="1715155"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219" name="Shape 1219"/>
            <p:cNvSpPr/>
            <p:nvPr/>
          </p:nvSpPr>
          <p:spPr>
            <a:xfrm>
              <a:off x="6435557" y="4036682"/>
              <a:ext cx="1661571" cy="50961"/>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220" name="Shape 1220"/>
            <p:cNvSpPr/>
            <p:nvPr/>
          </p:nvSpPr>
          <p:spPr>
            <a:xfrm>
              <a:off x="8087642" y="4036682"/>
              <a:ext cx="1720740"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221" name="Shape 1221"/>
            <p:cNvSpPr/>
            <p:nvPr/>
          </p:nvSpPr>
          <p:spPr>
            <a:xfrm>
              <a:off x="1751419" y="4036682"/>
              <a:ext cx="1289385"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1222" name="Shape 1222"/>
          <p:cNvGrpSpPr/>
          <p:nvPr/>
        </p:nvGrpSpPr>
        <p:grpSpPr>
          <a:xfrm>
            <a:off x="4162956" y="1758292"/>
            <a:ext cx="1078075" cy="2005268"/>
            <a:chOff x="5452152" y="1890087"/>
            <a:chExt cx="1304470" cy="2426375"/>
          </a:xfrm>
        </p:grpSpPr>
        <p:grpSp>
          <p:nvGrpSpPr>
            <p:cNvPr id="1223" name="Shape 1223"/>
            <p:cNvGrpSpPr/>
            <p:nvPr/>
          </p:nvGrpSpPr>
          <p:grpSpPr>
            <a:xfrm>
              <a:off x="5452152" y="2763572"/>
              <a:ext cx="1304470" cy="1552890"/>
              <a:chOff x="5452152" y="2763572"/>
              <a:chExt cx="1304470" cy="1552890"/>
            </a:xfrm>
          </p:grpSpPr>
          <p:grpSp>
            <p:nvGrpSpPr>
              <p:cNvPr id="1224" name="Shape 1224"/>
              <p:cNvGrpSpPr/>
              <p:nvPr/>
            </p:nvGrpSpPr>
            <p:grpSpPr>
              <a:xfrm>
                <a:off x="5452152" y="2763572"/>
                <a:ext cx="1304470" cy="1552890"/>
                <a:chOff x="5960996" y="3267114"/>
                <a:chExt cx="1304470" cy="1559509"/>
              </a:xfrm>
            </p:grpSpPr>
            <p:sp>
              <p:nvSpPr>
                <p:cNvPr id="1225" name="Shape 1225"/>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26" name="Shape 122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227" name="Shape 122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228" name="Shape 1228"/>
            <p:cNvGrpSpPr/>
            <p:nvPr/>
          </p:nvGrpSpPr>
          <p:grpSpPr>
            <a:xfrm>
              <a:off x="5556109" y="1890087"/>
              <a:ext cx="1136271" cy="1246506"/>
              <a:chOff x="627304" y="1987183"/>
              <a:chExt cx="1594615" cy="1749317"/>
            </a:xfrm>
          </p:grpSpPr>
          <p:sp>
            <p:nvSpPr>
              <p:cNvPr id="1229" name="Shape 122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0" name="Shape 123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1" name="Shape 123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32" name="Shape 1232"/>
          <p:cNvGrpSpPr/>
          <p:nvPr/>
        </p:nvGrpSpPr>
        <p:grpSpPr>
          <a:xfrm>
            <a:off x="6767546" y="1710883"/>
            <a:ext cx="1078075" cy="2052677"/>
            <a:chOff x="3326504" y="1893408"/>
            <a:chExt cx="1304470" cy="2483739"/>
          </a:xfrm>
        </p:grpSpPr>
        <p:grpSp>
          <p:nvGrpSpPr>
            <p:cNvPr id="1233" name="Shape 1233"/>
            <p:cNvGrpSpPr/>
            <p:nvPr/>
          </p:nvGrpSpPr>
          <p:grpSpPr>
            <a:xfrm>
              <a:off x="3326504" y="2772528"/>
              <a:ext cx="1304470" cy="1604619"/>
              <a:chOff x="3326504" y="2772528"/>
              <a:chExt cx="1304470" cy="1604619"/>
            </a:xfrm>
          </p:grpSpPr>
          <p:grpSp>
            <p:nvGrpSpPr>
              <p:cNvPr id="1234" name="Shape 1234"/>
              <p:cNvGrpSpPr/>
              <p:nvPr/>
            </p:nvGrpSpPr>
            <p:grpSpPr>
              <a:xfrm>
                <a:off x="3326504" y="2772528"/>
                <a:ext cx="1304470" cy="1604619"/>
                <a:chOff x="3269602" y="3277053"/>
                <a:chExt cx="1304470" cy="1593145"/>
              </a:xfrm>
            </p:grpSpPr>
            <p:sp>
              <p:nvSpPr>
                <p:cNvPr id="1235" name="Shape 1235"/>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36" name="Shape 123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237" name="Shape 123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238" name="Shape 1238"/>
            <p:cNvGrpSpPr/>
            <p:nvPr/>
          </p:nvGrpSpPr>
          <p:grpSpPr>
            <a:xfrm>
              <a:off x="3410604" y="1893408"/>
              <a:ext cx="1136271" cy="1246506"/>
              <a:chOff x="627304" y="1987183"/>
              <a:chExt cx="1594615" cy="1749317"/>
            </a:xfrm>
          </p:grpSpPr>
          <p:sp>
            <p:nvSpPr>
              <p:cNvPr id="1239" name="Shape 123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0" name="Shape 124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1" name="Shape 124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242" name="Shape 1242"/>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grpSp>
        <p:nvGrpSpPr>
          <p:cNvPr id="1243" name="Shape 1243"/>
          <p:cNvGrpSpPr/>
          <p:nvPr/>
        </p:nvGrpSpPr>
        <p:grpSpPr>
          <a:xfrm>
            <a:off x="1655425" y="1754246"/>
            <a:ext cx="1078075" cy="2009314"/>
            <a:chOff x="1217471" y="1893408"/>
            <a:chExt cx="1304470" cy="2431269"/>
          </a:xfrm>
        </p:grpSpPr>
        <p:grpSp>
          <p:nvGrpSpPr>
            <p:cNvPr id="1244" name="Shape 1244"/>
            <p:cNvGrpSpPr/>
            <p:nvPr/>
          </p:nvGrpSpPr>
          <p:grpSpPr>
            <a:xfrm>
              <a:off x="1217471" y="2766893"/>
              <a:ext cx="1304470" cy="1557784"/>
              <a:chOff x="1217471" y="2766893"/>
              <a:chExt cx="1304470" cy="1557784"/>
            </a:xfrm>
          </p:grpSpPr>
          <p:grpSp>
            <p:nvGrpSpPr>
              <p:cNvPr id="1245" name="Shape 1245"/>
              <p:cNvGrpSpPr/>
              <p:nvPr/>
            </p:nvGrpSpPr>
            <p:grpSpPr>
              <a:xfrm>
                <a:off x="1217471" y="2766893"/>
                <a:ext cx="1304470" cy="1557784"/>
                <a:chOff x="1199541" y="3267114"/>
                <a:chExt cx="1304470" cy="1557784"/>
              </a:xfrm>
            </p:grpSpPr>
            <p:sp>
              <p:nvSpPr>
                <p:cNvPr id="1246" name="Shape 1246"/>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7" name="Shape 12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248" name="Shape 12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249" name="Shape 1249"/>
            <p:cNvGrpSpPr/>
            <p:nvPr/>
          </p:nvGrpSpPr>
          <p:grpSpPr>
            <a:xfrm>
              <a:off x="1289951" y="1893408"/>
              <a:ext cx="1136271" cy="1246506"/>
              <a:chOff x="627304" y="1987183"/>
              <a:chExt cx="1594615" cy="1749317"/>
            </a:xfrm>
          </p:grpSpPr>
          <p:sp>
            <p:nvSpPr>
              <p:cNvPr id="1250" name="Shape 12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1" name="Shape 12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2" name="Shape 12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53" name="Shape 1253"/>
          <p:cNvGrpSpPr/>
          <p:nvPr/>
        </p:nvGrpSpPr>
        <p:grpSpPr>
          <a:xfrm>
            <a:off x="9262121" y="1751502"/>
            <a:ext cx="1078075" cy="2012058"/>
            <a:chOff x="7521759" y="1890087"/>
            <a:chExt cx="1304470" cy="2434590"/>
          </a:xfrm>
        </p:grpSpPr>
        <p:grpSp>
          <p:nvGrpSpPr>
            <p:cNvPr id="1254" name="Shape 1254"/>
            <p:cNvGrpSpPr/>
            <p:nvPr/>
          </p:nvGrpSpPr>
          <p:grpSpPr>
            <a:xfrm>
              <a:off x="7521759" y="2766893"/>
              <a:ext cx="1304470" cy="1557784"/>
              <a:chOff x="7521759" y="2766893"/>
              <a:chExt cx="1304470" cy="1557784"/>
            </a:xfrm>
          </p:grpSpPr>
          <p:grpSp>
            <p:nvGrpSpPr>
              <p:cNvPr id="1255" name="Shape 1255"/>
              <p:cNvGrpSpPr/>
              <p:nvPr/>
            </p:nvGrpSpPr>
            <p:grpSpPr>
              <a:xfrm>
                <a:off x="7521759" y="2766893"/>
                <a:ext cx="1304470" cy="1557784"/>
                <a:chOff x="7980910" y="3267114"/>
                <a:chExt cx="1304470" cy="1557784"/>
              </a:xfrm>
            </p:grpSpPr>
            <p:sp>
              <p:nvSpPr>
                <p:cNvPr id="1256" name="Shape 1256"/>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57" name="Shape 125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258" name="Shape 125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259" name="Shape 1259"/>
            <p:cNvGrpSpPr/>
            <p:nvPr/>
          </p:nvGrpSpPr>
          <p:grpSpPr>
            <a:xfrm>
              <a:off x="7622141" y="1890087"/>
              <a:ext cx="1136271" cy="1246506"/>
              <a:chOff x="627304" y="1987183"/>
              <a:chExt cx="1594615" cy="1749317"/>
            </a:xfrm>
          </p:grpSpPr>
          <p:sp>
            <p:nvSpPr>
              <p:cNvPr id="1260" name="Shape 12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1" name="Shape 12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2" name="Shape 12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263" name="Shape 1263"/>
          <p:cNvSpPr txBox="1"/>
          <p:nvPr/>
        </p:nvSpPr>
        <p:spPr>
          <a:xfrm>
            <a:off x="1054451" y="3849496"/>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Key-Value </a:t>
            </a:r>
            <a:br>
              <a:rPr lang="en-US" sz="2000" b="1" i="0" u="none" strike="noStrike" cap="none">
                <a:solidFill>
                  <a:srgbClr val="0EC07D"/>
                </a:solidFill>
                <a:latin typeface="Arial"/>
                <a:ea typeface="Arial"/>
                <a:cs typeface="Arial"/>
                <a:sym typeface="Arial"/>
              </a:rPr>
            </a:br>
            <a:r>
              <a:rPr lang="en-US" sz="2000" b="1" i="0" u="none" strike="noStrike" cap="none">
                <a:solidFill>
                  <a:srgbClr val="0EC07D"/>
                </a:solidFill>
                <a:latin typeface="Arial"/>
                <a:ea typeface="Arial"/>
                <a:cs typeface="Arial"/>
                <a:sym typeface="Arial"/>
              </a:rPr>
              <a:t>stores</a:t>
            </a:r>
            <a:endParaRPr sz="2000" b="1" i="0" u="none" strike="noStrike" cap="none">
              <a:solidFill>
                <a:srgbClr val="0EC07D"/>
              </a:solidFill>
              <a:latin typeface="Arial"/>
              <a:ea typeface="Arial"/>
              <a:cs typeface="Arial"/>
              <a:sym typeface="Arial"/>
            </a:endParaRPr>
          </a:p>
        </p:txBody>
      </p:sp>
      <p:sp>
        <p:nvSpPr>
          <p:cNvPr id="1264" name="Shape 1264"/>
          <p:cNvSpPr txBox="1"/>
          <p:nvPr/>
        </p:nvSpPr>
        <p:spPr>
          <a:xfrm>
            <a:off x="3447512" y="3849496"/>
            <a:ext cx="2537355"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404E5C"/>
              </a:buClr>
              <a:buSzPts val="2000"/>
              <a:buFont typeface="Arial"/>
              <a:buNone/>
            </a:pPr>
            <a:r>
              <a:rPr lang="en-US" sz="2000" b="1" i="0" u="none" strike="noStrike" cap="none">
                <a:solidFill>
                  <a:srgbClr val="404E5C"/>
                </a:solidFill>
                <a:latin typeface="Arial"/>
                <a:ea typeface="Arial"/>
                <a:cs typeface="Arial"/>
                <a:sym typeface="Arial"/>
              </a:rPr>
              <a:t>Document-oriented databases</a:t>
            </a:r>
            <a:endParaRPr sz="2000" b="1" i="0" u="none" strike="noStrike" cap="none">
              <a:solidFill>
                <a:srgbClr val="404E5C"/>
              </a:solidFill>
              <a:latin typeface="Arial"/>
              <a:ea typeface="Arial"/>
              <a:cs typeface="Arial"/>
              <a:sym typeface="Arial"/>
            </a:endParaRPr>
          </a:p>
        </p:txBody>
      </p:sp>
      <p:sp>
        <p:nvSpPr>
          <p:cNvPr id="1265" name="Shape 1265"/>
          <p:cNvSpPr txBox="1"/>
          <p:nvPr/>
        </p:nvSpPr>
        <p:spPr>
          <a:xfrm>
            <a:off x="6258509" y="3849496"/>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Wide-column stores</a:t>
            </a:r>
            <a:endParaRPr sz="2000" b="1" i="0" u="none" strike="noStrike" cap="none">
              <a:solidFill>
                <a:srgbClr val="0EC07D"/>
              </a:solidFill>
              <a:latin typeface="Arial"/>
              <a:ea typeface="Arial"/>
              <a:cs typeface="Arial"/>
              <a:sym typeface="Arial"/>
            </a:endParaRPr>
          </a:p>
        </p:txBody>
      </p:sp>
      <p:sp>
        <p:nvSpPr>
          <p:cNvPr id="1266" name="Shape 1266"/>
          <p:cNvSpPr txBox="1"/>
          <p:nvPr/>
        </p:nvSpPr>
        <p:spPr>
          <a:xfrm>
            <a:off x="8643550" y="3849496"/>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404E5C"/>
              </a:buClr>
              <a:buSzPts val="2000"/>
              <a:buFont typeface="Arial"/>
              <a:buNone/>
            </a:pPr>
            <a:r>
              <a:rPr lang="en-US" sz="2000" b="1" i="0" u="none" strike="noStrike" cap="none">
                <a:solidFill>
                  <a:srgbClr val="404E5C"/>
                </a:solidFill>
                <a:latin typeface="Arial"/>
                <a:ea typeface="Arial"/>
                <a:cs typeface="Arial"/>
                <a:sym typeface="Arial"/>
              </a:rPr>
              <a:t>Graph </a:t>
            </a:r>
            <a:br>
              <a:rPr lang="en-US" sz="2000" b="1" i="0" u="none" strike="noStrike" cap="none">
                <a:solidFill>
                  <a:srgbClr val="404E5C"/>
                </a:solidFill>
                <a:latin typeface="Arial"/>
                <a:ea typeface="Arial"/>
                <a:cs typeface="Arial"/>
                <a:sym typeface="Arial"/>
              </a:rPr>
            </a:br>
            <a:r>
              <a:rPr lang="en-US" sz="2000" b="1" i="0" u="none" strike="noStrike" cap="none">
                <a:solidFill>
                  <a:srgbClr val="404E5C"/>
                </a:solidFill>
                <a:latin typeface="Arial"/>
                <a:ea typeface="Arial"/>
                <a:cs typeface="Arial"/>
                <a:sym typeface="Arial"/>
              </a:rPr>
              <a:t>Databases</a:t>
            </a:r>
            <a:endParaRPr sz="2000" b="1" i="0" u="none" strike="noStrike" cap="none">
              <a:solidFill>
                <a:srgbClr val="404E5C"/>
              </a:solidFill>
              <a:latin typeface="Arial"/>
              <a:ea typeface="Arial"/>
              <a:cs typeface="Arial"/>
              <a:sym typeface="Arial"/>
            </a:endParaRPr>
          </a:p>
        </p:txBody>
      </p:sp>
      <p:sp>
        <p:nvSpPr>
          <p:cNvPr id="1267" name="Shape 1267"/>
          <p:cNvSpPr/>
          <p:nvPr/>
        </p:nvSpPr>
        <p:spPr>
          <a:xfrm>
            <a:off x="1951686" y="1779847"/>
            <a:ext cx="38504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1</a:t>
            </a:r>
            <a:endParaRPr/>
          </a:p>
        </p:txBody>
      </p:sp>
      <p:sp>
        <p:nvSpPr>
          <p:cNvPr id="1268" name="Shape 1268"/>
          <p:cNvSpPr/>
          <p:nvPr/>
        </p:nvSpPr>
        <p:spPr>
          <a:xfrm>
            <a:off x="4496657" y="1779847"/>
            <a:ext cx="38504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2</a:t>
            </a:r>
            <a:endParaRPr/>
          </a:p>
        </p:txBody>
      </p:sp>
      <p:sp>
        <p:nvSpPr>
          <p:cNvPr id="1269" name="Shape 1269"/>
          <p:cNvSpPr/>
          <p:nvPr/>
        </p:nvSpPr>
        <p:spPr>
          <a:xfrm>
            <a:off x="7081710" y="1779847"/>
            <a:ext cx="38504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3</a:t>
            </a:r>
            <a:endParaRPr/>
          </a:p>
        </p:txBody>
      </p:sp>
      <p:sp>
        <p:nvSpPr>
          <p:cNvPr id="1270" name="Shape 1270"/>
          <p:cNvSpPr/>
          <p:nvPr/>
        </p:nvSpPr>
        <p:spPr>
          <a:xfrm>
            <a:off x="9619025" y="1779847"/>
            <a:ext cx="38504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4</a:t>
            </a:r>
            <a:endParaRPr/>
          </a:p>
        </p:txBody>
      </p:sp>
      <p:sp>
        <p:nvSpPr>
          <p:cNvPr id="1271" name="Shape 1271"/>
          <p:cNvSpPr/>
          <p:nvPr/>
        </p:nvSpPr>
        <p:spPr>
          <a:xfrm>
            <a:off x="835941" y="4442530"/>
            <a:ext cx="2899774" cy="239695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DynamoDB,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Redis,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MemcacheDB,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Oracle NoSQL</a:t>
            </a:r>
            <a:endParaRPr/>
          </a:p>
        </p:txBody>
      </p:sp>
      <p:sp>
        <p:nvSpPr>
          <p:cNvPr id="1272" name="Shape 1272"/>
          <p:cNvSpPr/>
          <p:nvPr/>
        </p:nvSpPr>
        <p:spPr>
          <a:xfrm>
            <a:off x="3331323" y="4442530"/>
            <a:ext cx="3060842" cy="239695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CouchDB,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MongoDB,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Lotus Notes,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Redis,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Elasticsearch</a:t>
            </a:r>
            <a:endParaRPr sz="1600" b="0" i="0" u="none" strike="noStrike" cap="none">
              <a:solidFill>
                <a:schemeClr val="dk1"/>
              </a:solidFill>
              <a:latin typeface="Arial"/>
              <a:ea typeface="Arial"/>
              <a:cs typeface="Arial"/>
              <a:sym typeface="Arial"/>
            </a:endParaRPr>
          </a:p>
        </p:txBody>
      </p:sp>
      <p:sp>
        <p:nvSpPr>
          <p:cNvPr id="1273" name="Shape 1273"/>
          <p:cNvSpPr/>
          <p:nvPr/>
        </p:nvSpPr>
        <p:spPr>
          <a:xfrm>
            <a:off x="5860776" y="4442530"/>
            <a:ext cx="3026771" cy="290031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BigTable,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Cassandra,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HBase,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Hadoop HBase</a:t>
            </a:r>
            <a:endParaRPr sz="1600" b="0" i="0" u="none" strike="noStrike" cap="none">
              <a:solidFill>
                <a:schemeClr val="dk1"/>
              </a:solidFill>
              <a:latin typeface="Arial"/>
              <a:ea typeface="Arial"/>
              <a:cs typeface="Arial"/>
              <a:sym typeface="Arial"/>
            </a:endParaRPr>
          </a:p>
        </p:txBody>
      </p:sp>
      <p:sp>
        <p:nvSpPr>
          <p:cNvPr id="1274" name="Shape 1274"/>
          <p:cNvSpPr/>
          <p:nvPr/>
        </p:nvSpPr>
        <p:spPr>
          <a:xfrm>
            <a:off x="8429205" y="4442530"/>
            <a:ext cx="3002118" cy="2697520"/>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Neo4J,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FlockDB,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GraphBase, ArangoDB, </a:t>
            </a:r>
            <a:endParaRPr/>
          </a:p>
          <a:p>
            <a:pPr marL="285750" marR="0" lvl="0" indent="-285750" algn="l" rtl="0">
              <a:lnSpc>
                <a:spcPct val="120000"/>
              </a:lnSpc>
              <a:spcBef>
                <a:spcPts val="60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OrientDB</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Shape 128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 Advantages and disadvantages of NoSQL</a:t>
            </a:r>
            <a:endParaRPr/>
          </a:p>
        </p:txBody>
      </p:sp>
      <p:sp>
        <p:nvSpPr>
          <p:cNvPr id="1281" name="Shape 128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282" name="Shape 128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83" name="Shape 1283"/>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84" name="Shape 1284"/>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85" name="Shape 1285"/>
          <p:cNvSpPr txBox="1"/>
          <p:nvPr/>
        </p:nvSpPr>
        <p:spPr>
          <a:xfrm>
            <a:off x="514350" y="1304995"/>
            <a:ext cx="11010900"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86" name="Shape 1286"/>
          <p:cNvSpPr/>
          <p:nvPr/>
        </p:nvSpPr>
        <p:spPr>
          <a:xfrm>
            <a:off x="569695" y="1266635"/>
            <a:ext cx="11374656" cy="2736021"/>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7663" marR="0" lvl="0" indent="-347663"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Scalability</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Performance</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High availability</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Global availability</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Flexible data modelling</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Agile sprints, quick schema iteration, and frequent code pushes</a:t>
            </a:r>
            <a:endParaRPr dirty="0"/>
          </a:p>
          <a:p>
            <a:pPr marL="347663" marR="0" lvl="0" indent="-347663"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Can handle large volumes of rapidly changing structured, semi-structured, and unstructured data</a:t>
            </a:r>
            <a:endParaRPr dirty="0"/>
          </a:p>
        </p:txBody>
      </p:sp>
      <p:sp>
        <p:nvSpPr>
          <p:cNvPr id="1287" name="Shape 1287"/>
          <p:cNvSpPr/>
          <p:nvPr/>
        </p:nvSpPr>
        <p:spPr>
          <a:xfrm rot="-5400000">
            <a:off x="-464807" y="2292933"/>
            <a:ext cx="2069003"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1288" name="Shape 1288"/>
          <p:cNvSpPr/>
          <p:nvPr/>
        </p:nvSpPr>
        <p:spPr>
          <a:xfrm>
            <a:off x="569695" y="4157933"/>
            <a:ext cx="11374655" cy="2185108"/>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7663" marR="0" lvl="0" indent="-347663"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Lack of maturity - numerous solutions still in their beta stages</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Lack of commercial support for enterprise users</a:t>
            </a:r>
            <a:endParaRPr dirty="0"/>
          </a:p>
          <a:p>
            <a:pPr marL="347663" marR="0" lvl="0" indent="-347663"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Lack of support for data analysis</a:t>
            </a:r>
            <a:endParaRPr dirty="0"/>
          </a:p>
          <a:p>
            <a:pPr marL="347663" marR="0" lvl="0" indent="-347663"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Maintenance efforts and skills are required - experts are hard to find</a:t>
            </a:r>
            <a:endParaRPr sz="1800" b="0" i="0" u="none" strike="noStrike" cap="none" dirty="0">
              <a:solidFill>
                <a:schemeClr val="lt1"/>
              </a:solidFill>
              <a:latin typeface="Arial"/>
              <a:ea typeface="Arial"/>
              <a:cs typeface="Arial"/>
              <a:sym typeface="Arial"/>
            </a:endParaRPr>
          </a:p>
        </p:txBody>
      </p:sp>
      <p:sp>
        <p:nvSpPr>
          <p:cNvPr id="1289" name="Shape 1289"/>
          <p:cNvSpPr/>
          <p:nvPr/>
        </p:nvSpPr>
        <p:spPr>
          <a:xfrm rot="-5400000">
            <a:off x="-327110" y="4941774"/>
            <a:ext cx="179361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Shape 129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96" name="Shape 129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297" name="Shape 1297"/>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an example for NoSQL databases?</a:t>
            </a:r>
            <a:endParaRPr/>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MySQL</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PostgreSQL</a:t>
            </a:r>
            <a:endParaRPr sz="1800" b="1" i="0" u="none" strike="noStrike" cap="none">
              <a:solidFill>
                <a:schemeClr val="dk1"/>
              </a:solidFill>
              <a:latin typeface="Arial"/>
              <a:ea typeface="Arial"/>
              <a:cs typeface="Arial"/>
              <a:sym typeface="Arial"/>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MongoDB</a:t>
            </a:r>
            <a:endParaRPr sz="1800" b="1" i="0" u="none" strike="noStrike" cap="none">
              <a:solidFill>
                <a:schemeClr val="dk1"/>
              </a:solidFill>
              <a:latin typeface="Arial"/>
              <a:ea typeface="Arial"/>
              <a:cs typeface="Arial"/>
              <a:sym typeface="Arial"/>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Microsoft SQL server</a:t>
            </a:r>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is true about NoSQL databases?</a:t>
            </a:r>
            <a:endParaRPr/>
          </a:p>
          <a:p>
            <a:pPr marL="679450" marR="0" lvl="0" indent="-228600" algn="l" rtl="0">
              <a:lnSpc>
                <a:spcPct val="9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NoSQL databases are not suitable for unstructured data</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NoSQL databases are ACID compliant</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NoSQL databases are horizontally scalable</a:t>
            </a:r>
            <a:endParaRPr/>
          </a:p>
          <a:p>
            <a:pPr marL="67945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NoSQL databases have a very rigid data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sp>
        <p:nvSpPr>
          <p:cNvPr id="743" name="Shape 74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SzPts val="1100"/>
              <a:buFont typeface="Arial"/>
              <a:buNone/>
            </a:pPr>
            <a:r>
              <a:rPr lang="en-US" dirty="0"/>
              <a:t>Let us take a quick look at the topics we will cover in this module:</a:t>
            </a:r>
            <a:endParaRPr dirty="0"/>
          </a:p>
          <a:p>
            <a:pPr marL="342900" lvl="1" rtl="0">
              <a:spcBef>
                <a:spcPts val="838"/>
              </a:spcBef>
              <a:spcAft>
                <a:spcPts val="0"/>
              </a:spcAft>
              <a:buSzPts val="1800"/>
              <a:buFont typeface="+mj-lt"/>
              <a:buAutoNum type="arabicPeriod"/>
            </a:pPr>
            <a:r>
              <a:rPr lang="en-US" dirty="0"/>
              <a:t>Introduction to data storage and databases</a:t>
            </a:r>
            <a:endParaRPr dirty="0"/>
          </a:p>
          <a:p>
            <a:pPr marL="342900" lvl="1" rtl="0">
              <a:spcBef>
                <a:spcPts val="838"/>
              </a:spcBef>
              <a:spcAft>
                <a:spcPts val="0"/>
              </a:spcAft>
              <a:buSzPts val="1800"/>
              <a:buFont typeface="+mj-lt"/>
              <a:buAutoNum type="arabicPeriod"/>
            </a:pPr>
            <a:r>
              <a:rPr lang="en-US" dirty="0"/>
              <a:t>Introduction to </a:t>
            </a:r>
            <a:endParaRPr dirty="0"/>
          </a:p>
          <a:p>
            <a:pPr marL="685800" lvl="2" indent="-342900" rtl="0">
              <a:spcBef>
                <a:spcPts val="838"/>
              </a:spcBef>
              <a:spcAft>
                <a:spcPts val="0"/>
              </a:spcAft>
              <a:buSzPts val="1800"/>
              <a:buFont typeface="Wingdings 3" panose="05040102010807070707" pitchFamily="18" charset="2"/>
              <a:buChar char="*"/>
            </a:pPr>
            <a:r>
              <a:rPr lang="en-US" sz="1800" dirty="0"/>
              <a:t>Flat file databases</a:t>
            </a:r>
            <a:endParaRPr sz="1800" dirty="0"/>
          </a:p>
          <a:p>
            <a:pPr marL="685800" lvl="2" indent="-342900" rtl="0">
              <a:spcBef>
                <a:spcPts val="838"/>
              </a:spcBef>
              <a:spcAft>
                <a:spcPts val="0"/>
              </a:spcAft>
              <a:buSzPts val="1800"/>
              <a:buFont typeface="Wingdings 3" panose="05040102010807070707" pitchFamily="18" charset="2"/>
              <a:buChar char="*"/>
            </a:pPr>
            <a:r>
              <a:rPr lang="en-US" sz="1800" dirty="0"/>
              <a:t>Tabular databases </a:t>
            </a:r>
            <a:endParaRPr sz="1800" dirty="0"/>
          </a:p>
          <a:p>
            <a:pPr marL="685800" lvl="2" indent="-342900" rtl="0">
              <a:spcBef>
                <a:spcPts val="838"/>
              </a:spcBef>
              <a:spcAft>
                <a:spcPts val="0"/>
              </a:spcAft>
              <a:buSzPts val="1800"/>
              <a:buFont typeface="Wingdings 3" panose="05040102010807070707" pitchFamily="18" charset="2"/>
              <a:buChar char="*"/>
            </a:pPr>
            <a:r>
              <a:rPr lang="en-US" sz="1800" dirty="0"/>
              <a:t>Relational databases</a:t>
            </a:r>
            <a:endParaRPr sz="1800" dirty="0"/>
          </a:p>
          <a:p>
            <a:pPr marL="342900" lvl="1" rtl="0">
              <a:spcBef>
                <a:spcPts val="838"/>
              </a:spcBef>
              <a:spcAft>
                <a:spcPts val="0"/>
              </a:spcAft>
              <a:buSzPts val="1800"/>
              <a:buFont typeface="+mj-lt"/>
              <a:buAutoNum type="arabicPeriod"/>
            </a:pPr>
            <a:r>
              <a:rPr lang="en-US" dirty="0"/>
              <a:t>Introduction to NoSQL data stores</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Shape 130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304" name="Shape 130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1305" name="Shape 1305"/>
          <p:cNvSpPr txBox="1">
            <a:spLocks noGrp="1"/>
          </p:cNvSpPr>
          <p:nvPr>
            <p:ph type="body" idx="2"/>
          </p:nvPr>
        </p:nvSpPr>
        <p:spPr>
          <a:xfrm>
            <a:off x="6213750" y="1967250"/>
            <a:ext cx="5529000" cy="3990300"/>
          </a:xfrm>
          <a:prstGeom prst="rect">
            <a:avLst/>
          </a:prstGeom>
          <a:noFill/>
          <a:ln>
            <a:noFill/>
          </a:ln>
        </p:spPr>
        <p:txBody>
          <a:bodyPr spcFirstLastPara="1" wrap="square" lIns="91425" tIns="45700" rIns="91425" bIns="45700" anchor="t" anchorCtr="0">
            <a:noAutofit/>
          </a:bodyPr>
          <a:lstStyle/>
          <a:p>
            <a:pPr marL="342900" lvl="0" indent="-342900" rtl="0">
              <a:lnSpc>
                <a:spcPct val="90000"/>
              </a:lnSpc>
              <a:spcBef>
                <a:spcPts val="1200"/>
              </a:spcBef>
              <a:spcAft>
                <a:spcPts val="0"/>
              </a:spcAft>
              <a:buClr>
                <a:schemeClr val="dk1"/>
              </a:buClr>
              <a:buSzPts val="1800"/>
              <a:buFont typeface="Noto Sans Symbols"/>
              <a:buAutoNum type="arabicPeriod"/>
            </a:pPr>
            <a:r>
              <a:rPr lang="en-US"/>
              <a:t>Basics of Databases and the purpose of using them.</a:t>
            </a:r>
            <a:endParaRPr/>
          </a:p>
          <a:p>
            <a:pPr marL="342900" lvl="0" indent="-342900" rtl="0">
              <a:lnSpc>
                <a:spcPct val="90000"/>
              </a:lnSpc>
              <a:spcBef>
                <a:spcPts val="1200"/>
              </a:spcBef>
              <a:spcAft>
                <a:spcPts val="0"/>
              </a:spcAft>
              <a:buClr>
                <a:schemeClr val="dk1"/>
              </a:buClr>
              <a:buSzPts val="1800"/>
              <a:buFont typeface="Noto Sans Symbols"/>
              <a:buAutoNum type="arabicPeriod"/>
            </a:pPr>
            <a:r>
              <a:rPr lang="en-US"/>
              <a:t>Most common types of databases along with their examples.</a:t>
            </a:r>
            <a:endParaRPr/>
          </a:p>
          <a:p>
            <a:pPr marL="342900" lvl="0" indent="-342900" rtl="0">
              <a:lnSpc>
                <a:spcPct val="90000"/>
              </a:lnSpc>
              <a:spcBef>
                <a:spcPts val="1200"/>
              </a:spcBef>
              <a:spcAft>
                <a:spcPts val="0"/>
              </a:spcAft>
              <a:buClr>
                <a:schemeClr val="dk1"/>
              </a:buClr>
              <a:buSzPts val="1800"/>
              <a:buFont typeface="Noto Sans Symbols"/>
              <a:buAutoNum type="arabicPeriod"/>
            </a:pPr>
            <a:r>
              <a:rPr lang="en-US"/>
              <a:t>Flat file databases, their structure and examples.</a:t>
            </a:r>
            <a:endParaRPr/>
          </a:p>
          <a:p>
            <a:pPr marL="342900" lvl="0" indent="-342900" rtl="0">
              <a:lnSpc>
                <a:spcPct val="90000"/>
              </a:lnSpc>
              <a:spcBef>
                <a:spcPts val="1200"/>
              </a:spcBef>
              <a:spcAft>
                <a:spcPts val="0"/>
              </a:spcAft>
              <a:buClr>
                <a:schemeClr val="dk1"/>
              </a:buClr>
              <a:buSzPts val="1800"/>
              <a:buFont typeface="Noto Sans Symbols"/>
              <a:buAutoNum type="arabicPeriod"/>
            </a:pPr>
            <a:r>
              <a:rPr lang="en-US"/>
              <a:t>Tabular databases, their structure and examples.</a:t>
            </a:r>
            <a:endParaRPr/>
          </a:p>
          <a:p>
            <a:pPr marL="342900" lvl="0" indent="-342900" rtl="0">
              <a:lnSpc>
                <a:spcPct val="90000"/>
              </a:lnSpc>
              <a:spcBef>
                <a:spcPts val="1200"/>
              </a:spcBef>
              <a:spcAft>
                <a:spcPts val="0"/>
              </a:spcAft>
              <a:buClr>
                <a:schemeClr val="dk1"/>
              </a:buClr>
              <a:buSzPts val="1800"/>
              <a:buFont typeface="Noto Sans Symbols"/>
              <a:buAutoNum type="arabicPeriod"/>
            </a:pPr>
            <a:r>
              <a:rPr lang="en-US"/>
              <a:t>Relational databases, their structure, operations performed on them and examples.</a:t>
            </a:r>
            <a:endParaRPr/>
          </a:p>
          <a:p>
            <a:pPr marL="342900" lvl="0" indent="-342900" rtl="0">
              <a:lnSpc>
                <a:spcPct val="90000"/>
              </a:lnSpc>
              <a:spcBef>
                <a:spcPts val="1200"/>
              </a:spcBef>
              <a:spcAft>
                <a:spcPts val="0"/>
              </a:spcAft>
              <a:buClr>
                <a:schemeClr val="dk1"/>
              </a:buClr>
              <a:buSzPts val="1800"/>
              <a:buFont typeface="Noto Sans Symbols"/>
              <a:buAutoNum type="arabicPeriod"/>
            </a:pPr>
            <a:r>
              <a:rPr lang="en-US"/>
              <a:t>NoSQL data stores, characteristics, types and examples.</a:t>
            </a:r>
            <a:endParaRPr/>
          </a:p>
        </p:txBody>
      </p:sp>
      <p:pic>
        <p:nvPicPr>
          <p:cNvPr id="1306" name="Shape 1306"/>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Shape 1311"/>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indent="0">
              <a:buSzPts val="1600"/>
            </a:pPr>
            <a:r>
              <a:rPr lang="en-US" sz="1600" b="1" i="0" u="none" strike="noStrike" cap="none" dirty="0">
                <a:solidFill>
                  <a:schemeClr val="dk1"/>
                </a:solidFill>
                <a:latin typeface="Arial"/>
                <a:ea typeface="Arial"/>
                <a:cs typeface="Arial"/>
                <a:sym typeface="Arial"/>
              </a:rPr>
              <a:t> Next Module 4: </a:t>
            </a:r>
            <a:r>
              <a:rPr lang="en-US" sz="1600" dirty="0"/>
              <a:t>Characteristics of Big </a:t>
            </a:r>
            <a:r>
              <a:rPr lang="en-US" sz="1600" dirty="0" smtClean="0"/>
              <a:t>Data</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Data Storage - An Introduction</a:t>
            </a:r>
            <a:endParaRPr sz="2800" b="1" i="0" u="none" strike="noStrike" cap="none">
              <a:solidFill>
                <a:schemeClr val="dk2"/>
              </a:solidFill>
              <a:latin typeface="Arial"/>
              <a:ea typeface="Arial"/>
              <a:cs typeface="Arial"/>
              <a:sym typeface="Arial"/>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752" name="Shape 75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Loads and loads of data generated by individuals and enterprises on a day-to-day basis.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is stored in a physical or virtual medium using different mechanisms.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term ‘storage’ refers to devices and data connected to the system through input/output (I/O) operations.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Storage may be done in primary or secondary storage devices.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753" name="Shape 753"/>
          <p:cNvPicPr preferRelativeResize="0"/>
          <p:nvPr/>
        </p:nvPicPr>
        <p:blipFill rotWithShape="1">
          <a:blip r:embed="rId3">
            <a:alphaModFix/>
          </a:blip>
          <a:srcRect/>
          <a:stretch/>
        </p:blipFill>
        <p:spPr>
          <a:xfrm>
            <a:off x="8323650" y="2726628"/>
            <a:ext cx="3178635" cy="341919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Mechanisms of data storage</a:t>
            </a:r>
            <a:endParaRPr/>
          </a:p>
        </p:txBody>
      </p:sp>
      <p:sp>
        <p:nvSpPr>
          <p:cNvPr id="760" name="Shape 7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grpSp>
        <p:nvGrpSpPr>
          <p:cNvPr id="761" name="Shape 761"/>
          <p:cNvGrpSpPr/>
          <p:nvPr/>
        </p:nvGrpSpPr>
        <p:grpSpPr>
          <a:xfrm>
            <a:off x="6044369" y="3116060"/>
            <a:ext cx="6149975" cy="3270430"/>
            <a:chOff x="4967133" y="1312316"/>
            <a:chExt cx="6149975" cy="3270430"/>
          </a:xfrm>
        </p:grpSpPr>
        <p:grpSp>
          <p:nvGrpSpPr>
            <p:cNvPr id="762" name="Shape 762"/>
            <p:cNvGrpSpPr/>
            <p:nvPr/>
          </p:nvGrpSpPr>
          <p:grpSpPr>
            <a:xfrm>
              <a:off x="4967133" y="1709371"/>
              <a:ext cx="2671763" cy="2873375"/>
              <a:chOff x="877888" y="3092450"/>
              <a:chExt cx="2671763" cy="2873375"/>
            </a:xfrm>
          </p:grpSpPr>
          <p:sp>
            <p:nvSpPr>
              <p:cNvPr id="763" name="Shape 763"/>
              <p:cNvSpPr/>
              <p:nvPr/>
            </p:nvSpPr>
            <p:spPr>
              <a:xfrm>
                <a:off x="877888" y="3711575"/>
                <a:ext cx="2671763" cy="2254250"/>
              </a:xfrm>
              <a:custGeom>
                <a:avLst/>
                <a:gdLst/>
                <a:ahLst/>
                <a:cxnLst/>
                <a:rect l="0" t="0" r="0" b="0"/>
                <a:pathLst>
                  <a:path w="842" h="710" extrusionOk="0">
                    <a:moveTo>
                      <a:pt x="828" y="489"/>
                    </a:moveTo>
                    <a:cubicBezTo>
                      <a:pt x="621" y="696"/>
                      <a:pt x="621" y="696"/>
                      <a:pt x="621" y="696"/>
                    </a:cubicBezTo>
                    <a:cubicBezTo>
                      <a:pt x="607" y="710"/>
                      <a:pt x="584" y="710"/>
                      <a:pt x="569" y="696"/>
                    </a:cubicBezTo>
                    <a:cubicBezTo>
                      <a:pt x="268" y="394"/>
                      <a:pt x="268" y="394"/>
                      <a:pt x="268" y="394"/>
                    </a:cubicBezTo>
                    <a:cubicBezTo>
                      <a:pt x="255" y="382"/>
                      <a:pt x="235" y="382"/>
                      <a:pt x="222" y="394"/>
                    </a:cubicBezTo>
                    <a:cubicBezTo>
                      <a:pt x="210" y="407"/>
                      <a:pt x="203" y="424"/>
                      <a:pt x="205" y="442"/>
                    </a:cubicBezTo>
                    <a:cubicBezTo>
                      <a:pt x="206" y="469"/>
                      <a:pt x="197" y="496"/>
                      <a:pt x="176" y="517"/>
                    </a:cubicBezTo>
                    <a:cubicBezTo>
                      <a:pt x="138" y="555"/>
                      <a:pt x="76" y="555"/>
                      <a:pt x="38" y="517"/>
                    </a:cubicBezTo>
                    <a:cubicBezTo>
                      <a:pt x="0" y="479"/>
                      <a:pt x="0" y="417"/>
                      <a:pt x="38" y="379"/>
                    </a:cubicBezTo>
                    <a:cubicBezTo>
                      <a:pt x="59" y="359"/>
                      <a:pt x="87" y="349"/>
                      <a:pt x="114" y="351"/>
                    </a:cubicBezTo>
                    <a:cubicBezTo>
                      <a:pt x="131" y="352"/>
                      <a:pt x="149" y="346"/>
                      <a:pt x="161" y="333"/>
                    </a:cubicBezTo>
                    <a:cubicBezTo>
                      <a:pt x="174" y="321"/>
                      <a:pt x="174" y="300"/>
                      <a:pt x="161" y="288"/>
                    </a:cubicBezTo>
                    <a:cubicBezTo>
                      <a:pt x="111" y="238"/>
                      <a:pt x="111" y="238"/>
                      <a:pt x="111" y="238"/>
                    </a:cubicBezTo>
                    <a:cubicBezTo>
                      <a:pt x="97" y="223"/>
                      <a:pt x="97" y="200"/>
                      <a:pt x="111" y="186"/>
                    </a:cubicBezTo>
                    <a:cubicBezTo>
                      <a:pt x="266" y="31"/>
                      <a:pt x="266" y="31"/>
                      <a:pt x="266" y="31"/>
                    </a:cubicBezTo>
                    <a:cubicBezTo>
                      <a:pt x="283" y="14"/>
                      <a:pt x="306" y="3"/>
                      <a:pt x="329" y="0"/>
                    </a:cubicBezTo>
                    <a:cubicBezTo>
                      <a:pt x="329" y="116"/>
                      <a:pt x="329" y="116"/>
                      <a:pt x="329" y="116"/>
                    </a:cubicBezTo>
                    <a:cubicBezTo>
                      <a:pt x="284" y="124"/>
                      <a:pt x="249" y="164"/>
                      <a:pt x="249" y="212"/>
                    </a:cubicBezTo>
                    <a:cubicBezTo>
                      <a:pt x="249" y="266"/>
                      <a:pt x="292" y="309"/>
                      <a:pt x="346" y="309"/>
                    </a:cubicBezTo>
                    <a:cubicBezTo>
                      <a:pt x="400" y="309"/>
                      <a:pt x="444" y="266"/>
                      <a:pt x="444" y="212"/>
                    </a:cubicBezTo>
                    <a:cubicBezTo>
                      <a:pt x="444" y="164"/>
                      <a:pt x="409" y="124"/>
                      <a:pt x="363" y="116"/>
                    </a:cubicBezTo>
                    <a:cubicBezTo>
                      <a:pt x="363" y="0"/>
                      <a:pt x="363" y="0"/>
                      <a:pt x="363" y="0"/>
                    </a:cubicBezTo>
                    <a:cubicBezTo>
                      <a:pt x="385" y="4"/>
                      <a:pt x="406" y="15"/>
                      <a:pt x="422" y="31"/>
                    </a:cubicBezTo>
                    <a:cubicBezTo>
                      <a:pt x="694" y="303"/>
                      <a:pt x="694" y="303"/>
                      <a:pt x="694" y="303"/>
                    </a:cubicBezTo>
                    <a:cubicBezTo>
                      <a:pt x="696" y="305"/>
                      <a:pt x="697" y="308"/>
                      <a:pt x="697" y="310"/>
                    </a:cubicBezTo>
                    <a:cubicBezTo>
                      <a:pt x="697" y="313"/>
                      <a:pt x="696" y="316"/>
                      <a:pt x="694" y="318"/>
                    </a:cubicBezTo>
                    <a:cubicBezTo>
                      <a:pt x="685" y="326"/>
                      <a:pt x="674" y="330"/>
                      <a:pt x="663" y="329"/>
                    </a:cubicBezTo>
                    <a:cubicBezTo>
                      <a:pt x="629" y="327"/>
                      <a:pt x="595" y="340"/>
                      <a:pt x="571" y="364"/>
                    </a:cubicBezTo>
                    <a:cubicBezTo>
                      <a:pt x="524" y="410"/>
                      <a:pt x="524" y="486"/>
                      <a:pt x="571" y="532"/>
                    </a:cubicBezTo>
                    <a:cubicBezTo>
                      <a:pt x="617" y="579"/>
                      <a:pt x="693" y="579"/>
                      <a:pt x="739" y="532"/>
                    </a:cubicBezTo>
                    <a:cubicBezTo>
                      <a:pt x="763" y="508"/>
                      <a:pt x="776" y="475"/>
                      <a:pt x="774" y="440"/>
                    </a:cubicBezTo>
                    <a:cubicBezTo>
                      <a:pt x="773" y="429"/>
                      <a:pt x="777" y="418"/>
                      <a:pt x="785" y="410"/>
                    </a:cubicBezTo>
                    <a:cubicBezTo>
                      <a:pt x="789" y="405"/>
                      <a:pt x="796" y="405"/>
                      <a:pt x="800" y="410"/>
                    </a:cubicBezTo>
                    <a:cubicBezTo>
                      <a:pt x="828" y="437"/>
                      <a:pt x="828" y="437"/>
                      <a:pt x="828" y="437"/>
                    </a:cubicBezTo>
                    <a:cubicBezTo>
                      <a:pt x="842" y="452"/>
                      <a:pt x="842" y="475"/>
                      <a:pt x="828" y="489"/>
                    </a:cubicBez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Shape 764"/>
              <p:cNvSpPr/>
              <p:nvPr/>
            </p:nvSpPr>
            <p:spPr>
              <a:xfrm>
                <a:off x="1935163" y="3092450"/>
                <a:ext cx="85725" cy="993775"/>
              </a:xfrm>
              <a:custGeom>
                <a:avLst/>
                <a:gdLst/>
                <a:ahLst/>
                <a:cxnLst/>
                <a:rect l="0" t="0" r="0" b="0"/>
                <a:pathLst>
                  <a:path w="27" h="313" extrusionOk="0">
                    <a:moveTo>
                      <a:pt x="13" y="193"/>
                    </a:moveTo>
                    <a:cubicBezTo>
                      <a:pt x="11" y="193"/>
                      <a:pt x="9" y="195"/>
                      <a:pt x="9" y="197"/>
                    </a:cubicBezTo>
                    <a:cubicBezTo>
                      <a:pt x="9" y="199"/>
                      <a:pt x="11" y="201"/>
                      <a:pt x="13" y="201"/>
                    </a:cubicBezTo>
                    <a:cubicBezTo>
                      <a:pt x="16" y="201"/>
                      <a:pt x="17" y="199"/>
                      <a:pt x="17" y="197"/>
                    </a:cubicBezTo>
                    <a:cubicBezTo>
                      <a:pt x="17" y="195"/>
                      <a:pt x="16" y="193"/>
                      <a:pt x="13" y="193"/>
                    </a:cubicBezTo>
                    <a:close/>
                    <a:moveTo>
                      <a:pt x="13" y="225"/>
                    </a:moveTo>
                    <a:cubicBezTo>
                      <a:pt x="11" y="225"/>
                      <a:pt x="9" y="227"/>
                      <a:pt x="9" y="229"/>
                    </a:cubicBezTo>
                    <a:cubicBezTo>
                      <a:pt x="9" y="231"/>
                      <a:pt x="11" y="233"/>
                      <a:pt x="13" y="233"/>
                    </a:cubicBezTo>
                    <a:cubicBezTo>
                      <a:pt x="16" y="233"/>
                      <a:pt x="17" y="231"/>
                      <a:pt x="17" y="229"/>
                    </a:cubicBezTo>
                    <a:cubicBezTo>
                      <a:pt x="17" y="227"/>
                      <a:pt x="16" y="225"/>
                      <a:pt x="13" y="225"/>
                    </a:cubicBezTo>
                    <a:close/>
                    <a:moveTo>
                      <a:pt x="13" y="305"/>
                    </a:moveTo>
                    <a:cubicBezTo>
                      <a:pt x="11" y="305"/>
                      <a:pt x="9" y="307"/>
                      <a:pt x="9" y="309"/>
                    </a:cubicBezTo>
                    <a:cubicBezTo>
                      <a:pt x="9" y="311"/>
                      <a:pt x="11" y="313"/>
                      <a:pt x="13" y="313"/>
                    </a:cubicBezTo>
                    <a:cubicBezTo>
                      <a:pt x="16" y="313"/>
                      <a:pt x="17" y="311"/>
                      <a:pt x="17" y="309"/>
                    </a:cubicBezTo>
                    <a:cubicBezTo>
                      <a:pt x="17" y="307"/>
                      <a:pt x="16" y="305"/>
                      <a:pt x="13" y="305"/>
                    </a:cubicBezTo>
                    <a:close/>
                    <a:moveTo>
                      <a:pt x="13" y="177"/>
                    </a:moveTo>
                    <a:cubicBezTo>
                      <a:pt x="11" y="177"/>
                      <a:pt x="9" y="179"/>
                      <a:pt x="9" y="181"/>
                    </a:cubicBezTo>
                    <a:cubicBezTo>
                      <a:pt x="9" y="183"/>
                      <a:pt x="11" y="185"/>
                      <a:pt x="13" y="185"/>
                    </a:cubicBezTo>
                    <a:cubicBezTo>
                      <a:pt x="16" y="185"/>
                      <a:pt x="17" y="183"/>
                      <a:pt x="17" y="181"/>
                    </a:cubicBezTo>
                    <a:cubicBezTo>
                      <a:pt x="17" y="179"/>
                      <a:pt x="16" y="177"/>
                      <a:pt x="13" y="177"/>
                    </a:cubicBezTo>
                    <a:close/>
                    <a:moveTo>
                      <a:pt x="13" y="161"/>
                    </a:moveTo>
                    <a:cubicBezTo>
                      <a:pt x="11" y="161"/>
                      <a:pt x="9" y="163"/>
                      <a:pt x="9" y="165"/>
                    </a:cubicBezTo>
                    <a:cubicBezTo>
                      <a:pt x="9" y="167"/>
                      <a:pt x="11" y="169"/>
                      <a:pt x="13" y="169"/>
                    </a:cubicBezTo>
                    <a:cubicBezTo>
                      <a:pt x="16" y="169"/>
                      <a:pt x="17" y="167"/>
                      <a:pt x="17" y="165"/>
                    </a:cubicBezTo>
                    <a:cubicBezTo>
                      <a:pt x="17" y="163"/>
                      <a:pt x="16" y="161"/>
                      <a:pt x="13" y="161"/>
                    </a:cubicBezTo>
                    <a:close/>
                    <a:moveTo>
                      <a:pt x="13" y="289"/>
                    </a:moveTo>
                    <a:cubicBezTo>
                      <a:pt x="11" y="289"/>
                      <a:pt x="9" y="291"/>
                      <a:pt x="9" y="293"/>
                    </a:cubicBezTo>
                    <a:cubicBezTo>
                      <a:pt x="9" y="295"/>
                      <a:pt x="11" y="297"/>
                      <a:pt x="13" y="297"/>
                    </a:cubicBezTo>
                    <a:cubicBezTo>
                      <a:pt x="16" y="297"/>
                      <a:pt x="17" y="295"/>
                      <a:pt x="17" y="293"/>
                    </a:cubicBezTo>
                    <a:cubicBezTo>
                      <a:pt x="17" y="291"/>
                      <a:pt x="16" y="289"/>
                      <a:pt x="13" y="289"/>
                    </a:cubicBezTo>
                    <a:close/>
                    <a:moveTo>
                      <a:pt x="13" y="273"/>
                    </a:moveTo>
                    <a:cubicBezTo>
                      <a:pt x="11" y="273"/>
                      <a:pt x="9" y="275"/>
                      <a:pt x="9" y="277"/>
                    </a:cubicBezTo>
                    <a:cubicBezTo>
                      <a:pt x="9" y="279"/>
                      <a:pt x="11" y="281"/>
                      <a:pt x="13" y="281"/>
                    </a:cubicBezTo>
                    <a:cubicBezTo>
                      <a:pt x="16" y="281"/>
                      <a:pt x="17" y="279"/>
                      <a:pt x="17" y="277"/>
                    </a:cubicBezTo>
                    <a:cubicBezTo>
                      <a:pt x="17" y="275"/>
                      <a:pt x="16" y="273"/>
                      <a:pt x="13" y="273"/>
                    </a:cubicBezTo>
                    <a:close/>
                    <a:moveTo>
                      <a:pt x="13" y="241"/>
                    </a:moveTo>
                    <a:cubicBezTo>
                      <a:pt x="11" y="241"/>
                      <a:pt x="9" y="243"/>
                      <a:pt x="9" y="245"/>
                    </a:cubicBezTo>
                    <a:cubicBezTo>
                      <a:pt x="9" y="247"/>
                      <a:pt x="11" y="249"/>
                      <a:pt x="13" y="249"/>
                    </a:cubicBezTo>
                    <a:cubicBezTo>
                      <a:pt x="16" y="249"/>
                      <a:pt x="17" y="247"/>
                      <a:pt x="17" y="245"/>
                    </a:cubicBezTo>
                    <a:cubicBezTo>
                      <a:pt x="17" y="243"/>
                      <a:pt x="16" y="241"/>
                      <a:pt x="13" y="241"/>
                    </a:cubicBezTo>
                    <a:close/>
                    <a:moveTo>
                      <a:pt x="13" y="257"/>
                    </a:moveTo>
                    <a:cubicBezTo>
                      <a:pt x="11" y="257"/>
                      <a:pt x="9" y="259"/>
                      <a:pt x="9" y="261"/>
                    </a:cubicBezTo>
                    <a:cubicBezTo>
                      <a:pt x="9" y="263"/>
                      <a:pt x="11" y="265"/>
                      <a:pt x="13" y="265"/>
                    </a:cubicBezTo>
                    <a:cubicBezTo>
                      <a:pt x="16" y="265"/>
                      <a:pt x="17" y="263"/>
                      <a:pt x="17" y="261"/>
                    </a:cubicBezTo>
                    <a:cubicBezTo>
                      <a:pt x="17" y="259"/>
                      <a:pt x="16" y="257"/>
                      <a:pt x="13" y="257"/>
                    </a:cubicBezTo>
                    <a:close/>
                    <a:moveTo>
                      <a:pt x="13" y="209"/>
                    </a:moveTo>
                    <a:cubicBezTo>
                      <a:pt x="11" y="209"/>
                      <a:pt x="9" y="211"/>
                      <a:pt x="9" y="213"/>
                    </a:cubicBezTo>
                    <a:cubicBezTo>
                      <a:pt x="9" y="215"/>
                      <a:pt x="11" y="217"/>
                      <a:pt x="13" y="217"/>
                    </a:cubicBezTo>
                    <a:cubicBezTo>
                      <a:pt x="16" y="217"/>
                      <a:pt x="17" y="215"/>
                      <a:pt x="17" y="213"/>
                    </a:cubicBezTo>
                    <a:cubicBezTo>
                      <a:pt x="17" y="211"/>
                      <a:pt x="16" y="209"/>
                      <a:pt x="13" y="209"/>
                    </a:cubicBezTo>
                    <a:close/>
                    <a:moveTo>
                      <a:pt x="13" y="49"/>
                    </a:moveTo>
                    <a:cubicBezTo>
                      <a:pt x="11" y="49"/>
                      <a:pt x="9" y="51"/>
                      <a:pt x="9" y="53"/>
                    </a:cubicBezTo>
                    <a:cubicBezTo>
                      <a:pt x="9" y="55"/>
                      <a:pt x="11" y="57"/>
                      <a:pt x="13" y="57"/>
                    </a:cubicBezTo>
                    <a:cubicBezTo>
                      <a:pt x="16" y="57"/>
                      <a:pt x="17" y="55"/>
                      <a:pt x="17" y="53"/>
                    </a:cubicBezTo>
                    <a:cubicBezTo>
                      <a:pt x="17" y="51"/>
                      <a:pt x="16" y="49"/>
                      <a:pt x="13" y="49"/>
                    </a:cubicBezTo>
                    <a:close/>
                    <a:moveTo>
                      <a:pt x="13" y="33"/>
                    </a:moveTo>
                    <a:cubicBezTo>
                      <a:pt x="11" y="33"/>
                      <a:pt x="9" y="35"/>
                      <a:pt x="9" y="37"/>
                    </a:cubicBezTo>
                    <a:cubicBezTo>
                      <a:pt x="9" y="39"/>
                      <a:pt x="11" y="41"/>
                      <a:pt x="13" y="41"/>
                    </a:cubicBezTo>
                    <a:cubicBezTo>
                      <a:pt x="16" y="41"/>
                      <a:pt x="17" y="39"/>
                      <a:pt x="17" y="37"/>
                    </a:cubicBezTo>
                    <a:cubicBezTo>
                      <a:pt x="17" y="35"/>
                      <a:pt x="16" y="33"/>
                      <a:pt x="13" y="33"/>
                    </a:cubicBezTo>
                    <a:close/>
                    <a:moveTo>
                      <a:pt x="13" y="65"/>
                    </a:moveTo>
                    <a:cubicBezTo>
                      <a:pt x="11" y="65"/>
                      <a:pt x="9" y="67"/>
                      <a:pt x="9" y="69"/>
                    </a:cubicBezTo>
                    <a:cubicBezTo>
                      <a:pt x="9" y="71"/>
                      <a:pt x="11" y="73"/>
                      <a:pt x="13" y="73"/>
                    </a:cubicBezTo>
                    <a:cubicBezTo>
                      <a:pt x="16" y="73"/>
                      <a:pt x="17" y="71"/>
                      <a:pt x="17" y="69"/>
                    </a:cubicBezTo>
                    <a:cubicBezTo>
                      <a:pt x="17" y="67"/>
                      <a:pt x="16" y="65"/>
                      <a:pt x="13" y="65"/>
                    </a:cubicBezTo>
                    <a:close/>
                    <a:moveTo>
                      <a:pt x="13" y="0"/>
                    </a:moveTo>
                    <a:cubicBezTo>
                      <a:pt x="6" y="0"/>
                      <a:pt x="0" y="6"/>
                      <a:pt x="0" y="14"/>
                    </a:cubicBezTo>
                    <a:cubicBezTo>
                      <a:pt x="0" y="21"/>
                      <a:pt x="6" y="27"/>
                      <a:pt x="13" y="27"/>
                    </a:cubicBezTo>
                    <a:cubicBezTo>
                      <a:pt x="21" y="27"/>
                      <a:pt x="27" y="21"/>
                      <a:pt x="27" y="14"/>
                    </a:cubicBezTo>
                    <a:cubicBezTo>
                      <a:pt x="27" y="6"/>
                      <a:pt x="21" y="0"/>
                      <a:pt x="13" y="0"/>
                    </a:cubicBezTo>
                    <a:close/>
                    <a:moveTo>
                      <a:pt x="13" y="81"/>
                    </a:moveTo>
                    <a:cubicBezTo>
                      <a:pt x="11" y="81"/>
                      <a:pt x="9" y="83"/>
                      <a:pt x="9" y="85"/>
                    </a:cubicBezTo>
                    <a:cubicBezTo>
                      <a:pt x="9" y="87"/>
                      <a:pt x="11" y="89"/>
                      <a:pt x="13" y="89"/>
                    </a:cubicBezTo>
                    <a:cubicBezTo>
                      <a:pt x="16" y="89"/>
                      <a:pt x="17" y="87"/>
                      <a:pt x="17" y="85"/>
                    </a:cubicBezTo>
                    <a:cubicBezTo>
                      <a:pt x="17" y="83"/>
                      <a:pt x="16" y="81"/>
                      <a:pt x="13" y="81"/>
                    </a:cubicBezTo>
                    <a:close/>
                    <a:moveTo>
                      <a:pt x="13" y="113"/>
                    </a:moveTo>
                    <a:cubicBezTo>
                      <a:pt x="11" y="113"/>
                      <a:pt x="9" y="115"/>
                      <a:pt x="9" y="117"/>
                    </a:cubicBezTo>
                    <a:cubicBezTo>
                      <a:pt x="9" y="119"/>
                      <a:pt x="11" y="121"/>
                      <a:pt x="13" y="121"/>
                    </a:cubicBezTo>
                    <a:cubicBezTo>
                      <a:pt x="16" y="121"/>
                      <a:pt x="17" y="119"/>
                      <a:pt x="17" y="117"/>
                    </a:cubicBezTo>
                    <a:cubicBezTo>
                      <a:pt x="17" y="115"/>
                      <a:pt x="16" y="113"/>
                      <a:pt x="13" y="113"/>
                    </a:cubicBezTo>
                    <a:close/>
                    <a:moveTo>
                      <a:pt x="13" y="145"/>
                    </a:moveTo>
                    <a:cubicBezTo>
                      <a:pt x="11" y="145"/>
                      <a:pt x="9" y="147"/>
                      <a:pt x="9" y="149"/>
                    </a:cubicBezTo>
                    <a:cubicBezTo>
                      <a:pt x="9" y="151"/>
                      <a:pt x="11" y="153"/>
                      <a:pt x="13" y="153"/>
                    </a:cubicBezTo>
                    <a:cubicBezTo>
                      <a:pt x="16" y="153"/>
                      <a:pt x="17" y="151"/>
                      <a:pt x="17" y="149"/>
                    </a:cubicBezTo>
                    <a:cubicBezTo>
                      <a:pt x="17" y="147"/>
                      <a:pt x="16" y="145"/>
                      <a:pt x="13" y="145"/>
                    </a:cubicBezTo>
                    <a:close/>
                    <a:moveTo>
                      <a:pt x="13" y="129"/>
                    </a:moveTo>
                    <a:cubicBezTo>
                      <a:pt x="11" y="129"/>
                      <a:pt x="9" y="131"/>
                      <a:pt x="9" y="133"/>
                    </a:cubicBezTo>
                    <a:cubicBezTo>
                      <a:pt x="9" y="135"/>
                      <a:pt x="11" y="137"/>
                      <a:pt x="13" y="137"/>
                    </a:cubicBezTo>
                    <a:cubicBezTo>
                      <a:pt x="16" y="137"/>
                      <a:pt x="17" y="135"/>
                      <a:pt x="17" y="133"/>
                    </a:cubicBezTo>
                    <a:cubicBezTo>
                      <a:pt x="17" y="131"/>
                      <a:pt x="16" y="129"/>
                      <a:pt x="13" y="129"/>
                    </a:cubicBezTo>
                    <a:close/>
                    <a:moveTo>
                      <a:pt x="13" y="97"/>
                    </a:moveTo>
                    <a:cubicBezTo>
                      <a:pt x="11" y="97"/>
                      <a:pt x="9" y="99"/>
                      <a:pt x="9" y="101"/>
                    </a:cubicBezTo>
                    <a:cubicBezTo>
                      <a:pt x="9" y="103"/>
                      <a:pt x="11" y="105"/>
                      <a:pt x="13" y="105"/>
                    </a:cubicBezTo>
                    <a:cubicBezTo>
                      <a:pt x="16" y="105"/>
                      <a:pt x="17" y="103"/>
                      <a:pt x="17" y="101"/>
                    </a:cubicBezTo>
                    <a:cubicBezTo>
                      <a:pt x="17" y="99"/>
                      <a:pt x="16" y="97"/>
                      <a:pt x="13" y="97"/>
                    </a:cubicBez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Shape 765"/>
            <p:cNvGrpSpPr/>
            <p:nvPr/>
          </p:nvGrpSpPr>
          <p:grpSpPr>
            <a:xfrm>
              <a:off x="6705445" y="1709371"/>
              <a:ext cx="2673350" cy="2873375"/>
              <a:chOff x="2616201" y="3092450"/>
              <a:chExt cx="2673350" cy="2873375"/>
            </a:xfrm>
          </p:grpSpPr>
          <p:sp>
            <p:nvSpPr>
              <p:cNvPr id="766" name="Shape 766"/>
              <p:cNvSpPr/>
              <p:nvPr/>
            </p:nvSpPr>
            <p:spPr>
              <a:xfrm>
                <a:off x="2616201" y="3711575"/>
                <a:ext cx="2673350" cy="2254250"/>
              </a:xfrm>
              <a:custGeom>
                <a:avLst/>
                <a:gdLst/>
                <a:ahLst/>
                <a:cxnLst/>
                <a:rect l="0" t="0" r="0" b="0"/>
                <a:pathLst>
                  <a:path w="842" h="710" extrusionOk="0">
                    <a:moveTo>
                      <a:pt x="828" y="489"/>
                    </a:moveTo>
                    <a:cubicBezTo>
                      <a:pt x="621" y="696"/>
                      <a:pt x="621" y="696"/>
                      <a:pt x="621" y="696"/>
                    </a:cubicBezTo>
                    <a:cubicBezTo>
                      <a:pt x="607" y="710"/>
                      <a:pt x="583" y="710"/>
                      <a:pt x="569" y="696"/>
                    </a:cubicBezTo>
                    <a:cubicBezTo>
                      <a:pt x="267" y="394"/>
                      <a:pt x="267" y="394"/>
                      <a:pt x="267" y="394"/>
                    </a:cubicBezTo>
                    <a:cubicBezTo>
                      <a:pt x="255" y="382"/>
                      <a:pt x="235" y="382"/>
                      <a:pt x="222" y="394"/>
                    </a:cubicBezTo>
                    <a:cubicBezTo>
                      <a:pt x="210" y="407"/>
                      <a:pt x="203" y="424"/>
                      <a:pt x="204" y="442"/>
                    </a:cubicBezTo>
                    <a:cubicBezTo>
                      <a:pt x="206" y="469"/>
                      <a:pt x="197" y="496"/>
                      <a:pt x="176" y="517"/>
                    </a:cubicBezTo>
                    <a:cubicBezTo>
                      <a:pt x="138" y="555"/>
                      <a:pt x="76" y="555"/>
                      <a:pt x="38" y="517"/>
                    </a:cubicBezTo>
                    <a:cubicBezTo>
                      <a:pt x="0" y="479"/>
                      <a:pt x="0" y="417"/>
                      <a:pt x="38" y="379"/>
                    </a:cubicBezTo>
                    <a:cubicBezTo>
                      <a:pt x="59" y="359"/>
                      <a:pt x="86" y="349"/>
                      <a:pt x="113" y="351"/>
                    </a:cubicBezTo>
                    <a:cubicBezTo>
                      <a:pt x="131" y="352"/>
                      <a:pt x="148" y="346"/>
                      <a:pt x="161" y="333"/>
                    </a:cubicBezTo>
                    <a:cubicBezTo>
                      <a:pt x="173" y="321"/>
                      <a:pt x="173" y="300"/>
                      <a:pt x="161" y="288"/>
                    </a:cubicBezTo>
                    <a:cubicBezTo>
                      <a:pt x="111" y="238"/>
                      <a:pt x="111" y="238"/>
                      <a:pt x="111" y="238"/>
                    </a:cubicBezTo>
                    <a:cubicBezTo>
                      <a:pt x="96" y="223"/>
                      <a:pt x="96" y="200"/>
                      <a:pt x="111" y="186"/>
                    </a:cubicBezTo>
                    <a:cubicBezTo>
                      <a:pt x="266" y="31"/>
                      <a:pt x="266" y="31"/>
                      <a:pt x="266" y="31"/>
                    </a:cubicBezTo>
                    <a:cubicBezTo>
                      <a:pt x="282" y="14"/>
                      <a:pt x="304" y="4"/>
                      <a:pt x="326" y="0"/>
                    </a:cubicBezTo>
                    <a:cubicBezTo>
                      <a:pt x="326" y="116"/>
                      <a:pt x="326" y="116"/>
                      <a:pt x="326" y="116"/>
                    </a:cubicBezTo>
                    <a:cubicBezTo>
                      <a:pt x="281" y="124"/>
                      <a:pt x="246" y="164"/>
                      <a:pt x="246" y="212"/>
                    </a:cubicBezTo>
                    <a:cubicBezTo>
                      <a:pt x="246" y="266"/>
                      <a:pt x="290" y="309"/>
                      <a:pt x="343" y="309"/>
                    </a:cubicBezTo>
                    <a:cubicBezTo>
                      <a:pt x="397" y="309"/>
                      <a:pt x="441" y="266"/>
                      <a:pt x="441" y="212"/>
                    </a:cubicBezTo>
                    <a:cubicBezTo>
                      <a:pt x="441" y="164"/>
                      <a:pt x="406" y="124"/>
                      <a:pt x="360" y="116"/>
                    </a:cubicBezTo>
                    <a:cubicBezTo>
                      <a:pt x="360" y="0"/>
                      <a:pt x="360" y="0"/>
                      <a:pt x="360" y="0"/>
                    </a:cubicBezTo>
                    <a:cubicBezTo>
                      <a:pt x="383" y="4"/>
                      <a:pt x="405" y="14"/>
                      <a:pt x="421" y="31"/>
                    </a:cubicBezTo>
                    <a:cubicBezTo>
                      <a:pt x="693" y="303"/>
                      <a:pt x="693" y="303"/>
                      <a:pt x="693" y="303"/>
                    </a:cubicBezTo>
                    <a:cubicBezTo>
                      <a:pt x="695" y="305"/>
                      <a:pt x="696" y="308"/>
                      <a:pt x="696" y="310"/>
                    </a:cubicBezTo>
                    <a:cubicBezTo>
                      <a:pt x="696" y="313"/>
                      <a:pt x="695" y="316"/>
                      <a:pt x="693" y="318"/>
                    </a:cubicBezTo>
                    <a:cubicBezTo>
                      <a:pt x="685" y="326"/>
                      <a:pt x="674" y="330"/>
                      <a:pt x="662" y="329"/>
                    </a:cubicBezTo>
                    <a:cubicBezTo>
                      <a:pt x="628" y="327"/>
                      <a:pt x="595" y="340"/>
                      <a:pt x="570" y="364"/>
                    </a:cubicBezTo>
                    <a:cubicBezTo>
                      <a:pt x="524" y="410"/>
                      <a:pt x="524" y="486"/>
                      <a:pt x="570" y="532"/>
                    </a:cubicBezTo>
                    <a:cubicBezTo>
                      <a:pt x="617" y="579"/>
                      <a:pt x="692" y="579"/>
                      <a:pt x="739" y="532"/>
                    </a:cubicBezTo>
                    <a:cubicBezTo>
                      <a:pt x="763" y="508"/>
                      <a:pt x="776" y="475"/>
                      <a:pt x="773" y="440"/>
                    </a:cubicBezTo>
                    <a:cubicBezTo>
                      <a:pt x="773" y="429"/>
                      <a:pt x="777" y="418"/>
                      <a:pt x="785" y="410"/>
                    </a:cubicBezTo>
                    <a:cubicBezTo>
                      <a:pt x="789" y="405"/>
                      <a:pt x="796" y="405"/>
                      <a:pt x="800" y="410"/>
                    </a:cubicBezTo>
                    <a:cubicBezTo>
                      <a:pt x="828" y="437"/>
                      <a:pt x="828" y="437"/>
                      <a:pt x="828" y="437"/>
                    </a:cubicBezTo>
                    <a:cubicBezTo>
                      <a:pt x="842" y="452"/>
                      <a:pt x="842" y="475"/>
                      <a:pt x="828" y="48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Shape 767"/>
              <p:cNvSpPr/>
              <p:nvPr/>
            </p:nvSpPr>
            <p:spPr>
              <a:xfrm>
                <a:off x="3663951" y="3092450"/>
                <a:ext cx="85725" cy="993775"/>
              </a:xfrm>
              <a:custGeom>
                <a:avLst/>
                <a:gdLst/>
                <a:ahLst/>
                <a:cxnLst/>
                <a:rect l="0" t="0" r="0" b="0"/>
                <a:pathLst>
                  <a:path w="27" h="313" extrusionOk="0">
                    <a:moveTo>
                      <a:pt x="13" y="161"/>
                    </a:moveTo>
                    <a:cubicBezTo>
                      <a:pt x="11" y="161"/>
                      <a:pt x="9" y="163"/>
                      <a:pt x="9" y="165"/>
                    </a:cubicBezTo>
                    <a:cubicBezTo>
                      <a:pt x="9" y="167"/>
                      <a:pt x="11" y="169"/>
                      <a:pt x="13" y="169"/>
                    </a:cubicBezTo>
                    <a:cubicBezTo>
                      <a:pt x="16" y="169"/>
                      <a:pt x="17" y="167"/>
                      <a:pt x="17" y="165"/>
                    </a:cubicBezTo>
                    <a:cubicBezTo>
                      <a:pt x="17" y="163"/>
                      <a:pt x="16" y="161"/>
                      <a:pt x="13" y="161"/>
                    </a:cubicBezTo>
                    <a:close/>
                    <a:moveTo>
                      <a:pt x="13" y="209"/>
                    </a:moveTo>
                    <a:cubicBezTo>
                      <a:pt x="11" y="209"/>
                      <a:pt x="9" y="211"/>
                      <a:pt x="9" y="213"/>
                    </a:cubicBezTo>
                    <a:cubicBezTo>
                      <a:pt x="9" y="215"/>
                      <a:pt x="11" y="217"/>
                      <a:pt x="13" y="217"/>
                    </a:cubicBezTo>
                    <a:cubicBezTo>
                      <a:pt x="16" y="217"/>
                      <a:pt x="17" y="215"/>
                      <a:pt x="17" y="213"/>
                    </a:cubicBezTo>
                    <a:cubicBezTo>
                      <a:pt x="17" y="211"/>
                      <a:pt x="16" y="209"/>
                      <a:pt x="13" y="209"/>
                    </a:cubicBezTo>
                    <a:close/>
                    <a:moveTo>
                      <a:pt x="13" y="193"/>
                    </a:moveTo>
                    <a:cubicBezTo>
                      <a:pt x="11" y="193"/>
                      <a:pt x="9" y="195"/>
                      <a:pt x="9" y="197"/>
                    </a:cubicBezTo>
                    <a:cubicBezTo>
                      <a:pt x="9" y="199"/>
                      <a:pt x="11" y="201"/>
                      <a:pt x="13" y="201"/>
                    </a:cubicBezTo>
                    <a:cubicBezTo>
                      <a:pt x="16" y="201"/>
                      <a:pt x="17" y="199"/>
                      <a:pt x="17" y="197"/>
                    </a:cubicBezTo>
                    <a:cubicBezTo>
                      <a:pt x="17" y="195"/>
                      <a:pt x="16" y="193"/>
                      <a:pt x="13" y="193"/>
                    </a:cubicBezTo>
                    <a:close/>
                    <a:moveTo>
                      <a:pt x="13" y="177"/>
                    </a:moveTo>
                    <a:cubicBezTo>
                      <a:pt x="11" y="177"/>
                      <a:pt x="9" y="179"/>
                      <a:pt x="9" y="181"/>
                    </a:cubicBezTo>
                    <a:cubicBezTo>
                      <a:pt x="9" y="183"/>
                      <a:pt x="11" y="185"/>
                      <a:pt x="13" y="185"/>
                    </a:cubicBezTo>
                    <a:cubicBezTo>
                      <a:pt x="16" y="185"/>
                      <a:pt x="17" y="183"/>
                      <a:pt x="17" y="181"/>
                    </a:cubicBezTo>
                    <a:cubicBezTo>
                      <a:pt x="17" y="179"/>
                      <a:pt x="16" y="177"/>
                      <a:pt x="13" y="177"/>
                    </a:cubicBezTo>
                    <a:close/>
                    <a:moveTo>
                      <a:pt x="13" y="225"/>
                    </a:moveTo>
                    <a:cubicBezTo>
                      <a:pt x="11" y="225"/>
                      <a:pt x="9" y="227"/>
                      <a:pt x="9" y="229"/>
                    </a:cubicBezTo>
                    <a:cubicBezTo>
                      <a:pt x="9" y="231"/>
                      <a:pt x="11" y="233"/>
                      <a:pt x="13" y="233"/>
                    </a:cubicBezTo>
                    <a:cubicBezTo>
                      <a:pt x="16" y="233"/>
                      <a:pt x="17" y="231"/>
                      <a:pt x="17" y="229"/>
                    </a:cubicBezTo>
                    <a:cubicBezTo>
                      <a:pt x="17" y="227"/>
                      <a:pt x="16" y="225"/>
                      <a:pt x="13" y="225"/>
                    </a:cubicBezTo>
                    <a:close/>
                    <a:moveTo>
                      <a:pt x="13" y="305"/>
                    </a:moveTo>
                    <a:cubicBezTo>
                      <a:pt x="11" y="305"/>
                      <a:pt x="9" y="307"/>
                      <a:pt x="9" y="309"/>
                    </a:cubicBezTo>
                    <a:cubicBezTo>
                      <a:pt x="9" y="311"/>
                      <a:pt x="11" y="313"/>
                      <a:pt x="13" y="313"/>
                    </a:cubicBezTo>
                    <a:cubicBezTo>
                      <a:pt x="16" y="313"/>
                      <a:pt x="17" y="311"/>
                      <a:pt x="17" y="309"/>
                    </a:cubicBezTo>
                    <a:cubicBezTo>
                      <a:pt x="17" y="307"/>
                      <a:pt x="16" y="305"/>
                      <a:pt x="13" y="305"/>
                    </a:cubicBezTo>
                    <a:close/>
                    <a:moveTo>
                      <a:pt x="13" y="289"/>
                    </a:moveTo>
                    <a:cubicBezTo>
                      <a:pt x="11" y="289"/>
                      <a:pt x="9" y="291"/>
                      <a:pt x="9" y="293"/>
                    </a:cubicBezTo>
                    <a:cubicBezTo>
                      <a:pt x="9" y="295"/>
                      <a:pt x="11" y="297"/>
                      <a:pt x="13" y="297"/>
                    </a:cubicBezTo>
                    <a:cubicBezTo>
                      <a:pt x="16" y="297"/>
                      <a:pt x="17" y="295"/>
                      <a:pt x="17" y="293"/>
                    </a:cubicBezTo>
                    <a:cubicBezTo>
                      <a:pt x="17" y="291"/>
                      <a:pt x="16" y="289"/>
                      <a:pt x="13" y="289"/>
                    </a:cubicBezTo>
                    <a:close/>
                    <a:moveTo>
                      <a:pt x="13" y="273"/>
                    </a:moveTo>
                    <a:cubicBezTo>
                      <a:pt x="11" y="273"/>
                      <a:pt x="9" y="275"/>
                      <a:pt x="9" y="277"/>
                    </a:cubicBezTo>
                    <a:cubicBezTo>
                      <a:pt x="9" y="279"/>
                      <a:pt x="11" y="281"/>
                      <a:pt x="13" y="281"/>
                    </a:cubicBezTo>
                    <a:cubicBezTo>
                      <a:pt x="16" y="281"/>
                      <a:pt x="17" y="279"/>
                      <a:pt x="17" y="277"/>
                    </a:cubicBezTo>
                    <a:cubicBezTo>
                      <a:pt x="17" y="275"/>
                      <a:pt x="16" y="273"/>
                      <a:pt x="13" y="273"/>
                    </a:cubicBezTo>
                    <a:close/>
                    <a:moveTo>
                      <a:pt x="13" y="241"/>
                    </a:moveTo>
                    <a:cubicBezTo>
                      <a:pt x="11" y="241"/>
                      <a:pt x="9" y="243"/>
                      <a:pt x="9" y="245"/>
                    </a:cubicBezTo>
                    <a:cubicBezTo>
                      <a:pt x="9" y="247"/>
                      <a:pt x="11" y="249"/>
                      <a:pt x="13" y="249"/>
                    </a:cubicBezTo>
                    <a:cubicBezTo>
                      <a:pt x="16" y="249"/>
                      <a:pt x="17" y="247"/>
                      <a:pt x="17" y="245"/>
                    </a:cubicBezTo>
                    <a:cubicBezTo>
                      <a:pt x="17" y="243"/>
                      <a:pt x="16" y="241"/>
                      <a:pt x="13" y="241"/>
                    </a:cubicBezTo>
                    <a:close/>
                    <a:moveTo>
                      <a:pt x="13" y="257"/>
                    </a:moveTo>
                    <a:cubicBezTo>
                      <a:pt x="11" y="257"/>
                      <a:pt x="9" y="259"/>
                      <a:pt x="9" y="261"/>
                    </a:cubicBezTo>
                    <a:cubicBezTo>
                      <a:pt x="9" y="263"/>
                      <a:pt x="11" y="265"/>
                      <a:pt x="13" y="265"/>
                    </a:cubicBezTo>
                    <a:cubicBezTo>
                      <a:pt x="16" y="265"/>
                      <a:pt x="17" y="263"/>
                      <a:pt x="17" y="261"/>
                    </a:cubicBezTo>
                    <a:cubicBezTo>
                      <a:pt x="17" y="259"/>
                      <a:pt x="16" y="257"/>
                      <a:pt x="13" y="257"/>
                    </a:cubicBezTo>
                    <a:close/>
                    <a:moveTo>
                      <a:pt x="13" y="33"/>
                    </a:moveTo>
                    <a:cubicBezTo>
                      <a:pt x="11" y="33"/>
                      <a:pt x="9" y="35"/>
                      <a:pt x="9" y="37"/>
                    </a:cubicBezTo>
                    <a:cubicBezTo>
                      <a:pt x="9" y="39"/>
                      <a:pt x="11" y="41"/>
                      <a:pt x="13" y="41"/>
                    </a:cubicBezTo>
                    <a:cubicBezTo>
                      <a:pt x="16" y="41"/>
                      <a:pt x="17" y="39"/>
                      <a:pt x="17" y="37"/>
                    </a:cubicBezTo>
                    <a:cubicBezTo>
                      <a:pt x="17" y="35"/>
                      <a:pt x="16" y="33"/>
                      <a:pt x="13" y="33"/>
                    </a:cubicBezTo>
                    <a:close/>
                    <a:moveTo>
                      <a:pt x="13" y="49"/>
                    </a:moveTo>
                    <a:cubicBezTo>
                      <a:pt x="11" y="49"/>
                      <a:pt x="9" y="51"/>
                      <a:pt x="9" y="53"/>
                    </a:cubicBezTo>
                    <a:cubicBezTo>
                      <a:pt x="9" y="55"/>
                      <a:pt x="11" y="57"/>
                      <a:pt x="13" y="57"/>
                    </a:cubicBezTo>
                    <a:cubicBezTo>
                      <a:pt x="16" y="57"/>
                      <a:pt x="17" y="55"/>
                      <a:pt x="17" y="53"/>
                    </a:cubicBezTo>
                    <a:cubicBezTo>
                      <a:pt x="17" y="51"/>
                      <a:pt x="16" y="49"/>
                      <a:pt x="13" y="49"/>
                    </a:cubicBezTo>
                    <a:close/>
                    <a:moveTo>
                      <a:pt x="13" y="0"/>
                    </a:moveTo>
                    <a:cubicBezTo>
                      <a:pt x="6" y="0"/>
                      <a:pt x="0" y="6"/>
                      <a:pt x="0" y="14"/>
                    </a:cubicBezTo>
                    <a:cubicBezTo>
                      <a:pt x="0" y="21"/>
                      <a:pt x="6" y="27"/>
                      <a:pt x="13" y="27"/>
                    </a:cubicBezTo>
                    <a:cubicBezTo>
                      <a:pt x="21" y="27"/>
                      <a:pt x="27" y="21"/>
                      <a:pt x="27" y="14"/>
                    </a:cubicBezTo>
                    <a:cubicBezTo>
                      <a:pt x="27" y="6"/>
                      <a:pt x="21" y="0"/>
                      <a:pt x="13" y="0"/>
                    </a:cubicBezTo>
                    <a:close/>
                    <a:moveTo>
                      <a:pt x="13" y="65"/>
                    </a:moveTo>
                    <a:cubicBezTo>
                      <a:pt x="11" y="65"/>
                      <a:pt x="9" y="67"/>
                      <a:pt x="9" y="69"/>
                    </a:cubicBezTo>
                    <a:cubicBezTo>
                      <a:pt x="9" y="71"/>
                      <a:pt x="11" y="73"/>
                      <a:pt x="13" y="73"/>
                    </a:cubicBezTo>
                    <a:cubicBezTo>
                      <a:pt x="16" y="73"/>
                      <a:pt x="17" y="71"/>
                      <a:pt x="17" y="69"/>
                    </a:cubicBezTo>
                    <a:cubicBezTo>
                      <a:pt x="17" y="67"/>
                      <a:pt x="16" y="65"/>
                      <a:pt x="13" y="65"/>
                    </a:cubicBezTo>
                    <a:close/>
                    <a:moveTo>
                      <a:pt x="13" y="97"/>
                    </a:moveTo>
                    <a:cubicBezTo>
                      <a:pt x="11" y="97"/>
                      <a:pt x="9" y="99"/>
                      <a:pt x="9" y="101"/>
                    </a:cubicBezTo>
                    <a:cubicBezTo>
                      <a:pt x="9" y="103"/>
                      <a:pt x="11" y="105"/>
                      <a:pt x="13" y="105"/>
                    </a:cubicBezTo>
                    <a:cubicBezTo>
                      <a:pt x="16" y="105"/>
                      <a:pt x="17" y="103"/>
                      <a:pt x="17" y="101"/>
                    </a:cubicBezTo>
                    <a:cubicBezTo>
                      <a:pt x="17" y="99"/>
                      <a:pt x="16" y="97"/>
                      <a:pt x="13" y="97"/>
                    </a:cubicBezTo>
                    <a:close/>
                    <a:moveTo>
                      <a:pt x="13" y="81"/>
                    </a:moveTo>
                    <a:cubicBezTo>
                      <a:pt x="11" y="81"/>
                      <a:pt x="9" y="83"/>
                      <a:pt x="9" y="85"/>
                    </a:cubicBezTo>
                    <a:cubicBezTo>
                      <a:pt x="9" y="87"/>
                      <a:pt x="11" y="89"/>
                      <a:pt x="13" y="89"/>
                    </a:cubicBezTo>
                    <a:cubicBezTo>
                      <a:pt x="16" y="89"/>
                      <a:pt x="17" y="87"/>
                      <a:pt x="17" y="85"/>
                    </a:cubicBezTo>
                    <a:cubicBezTo>
                      <a:pt x="17" y="83"/>
                      <a:pt x="16" y="81"/>
                      <a:pt x="13" y="81"/>
                    </a:cubicBezTo>
                    <a:close/>
                    <a:moveTo>
                      <a:pt x="13" y="113"/>
                    </a:moveTo>
                    <a:cubicBezTo>
                      <a:pt x="11" y="113"/>
                      <a:pt x="9" y="115"/>
                      <a:pt x="9" y="117"/>
                    </a:cubicBezTo>
                    <a:cubicBezTo>
                      <a:pt x="9" y="119"/>
                      <a:pt x="11" y="121"/>
                      <a:pt x="13" y="121"/>
                    </a:cubicBezTo>
                    <a:cubicBezTo>
                      <a:pt x="16" y="121"/>
                      <a:pt x="17" y="119"/>
                      <a:pt x="17" y="117"/>
                    </a:cubicBezTo>
                    <a:cubicBezTo>
                      <a:pt x="17" y="115"/>
                      <a:pt x="16" y="113"/>
                      <a:pt x="13" y="113"/>
                    </a:cubicBezTo>
                    <a:close/>
                    <a:moveTo>
                      <a:pt x="13" y="129"/>
                    </a:moveTo>
                    <a:cubicBezTo>
                      <a:pt x="11" y="129"/>
                      <a:pt x="9" y="131"/>
                      <a:pt x="9" y="133"/>
                    </a:cubicBezTo>
                    <a:cubicBezTo>
                      <a:pt x="9" y="135"/>
                      <a:pt x="11" y="137"/>
                      <a:pt x="13" y="137"/>
                    </a:cubicBezTo>
                    <a:cubicBezTo>
                      <a:pt x="16" y="137"/>
                      <a:pt x="17" y="135"/>
                      <a:pt x="17" y="133"/>
                    </a:cubicBezTo>
                    <a:cubicBezTo>
                      <a:pt x="17" y="131"/>
                      <a:pt x="16" y="129"/>
                      <a:pt x="13" y="129"/>
                    </a:cubicBezTo>
                    <a:close/>
                    <a:moveTo>
                      <a:pt x="13" y="145"/>
                    </a:moveTo>
                    <a:cubicBezTo>
                      <a:pt x="11" y="145"/>
                      <a:pt x="9" y="147"/>
                      <a:pt x="9" y="149"/>
                    </a:cubicBezTo>
                    <a:cubicBezTo>
                      <a:pt x="9" y="151"/>
                      <a:pt x="11" y="153"/>
                      <a:pt x="13" y="153"/>
                    </a:cubicBezTo>
                    <a:cubicBezTo>
                      <a:pt x="16" y="153"/>
                      <a:pt x="17" y="151"/>
                      <a:pt x="17" y="149"/>
                    </a:cubicBezTo>
                    <a:cubicBezTo>
                      <a:pt x="17" y="147"/>
                      <a:pt x="16" y="145"/>
                      <a:pt x="1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Shape 768"/>
            <p:cNvGrpSpPr/>
            <p:nvPr/>
          </p:nvGrpSpPr>
          <p:grpSpPr>
            <a:xfrm>
              <a:off x="7671043" y="2328496"/>
              <a:ext cx="3446065" cy="2254250"/>
              <a:chOff x="3581799" y="3711575"/>
              <a:chExt cx="3446065" cy="2254250"/>
            </a:xfrm>
          </p:grpSpPr>
          <p:sp>
            <p:nvSpPr>
              <p:cNvPr id="769" name="Shape 769"/>
              <p:cNvSpPr/>
              <p:nvPr/>
            </p:nvSpPr>
            <p:spPr>
              <a:xfrm>
                <a:off x="4352926" y="3711575"/>
                <a:ext cx="2674938" cy="2254250"/>
              </a:xfrm>
              <a:custGeom>
                <a:avLst/>
                <a:gdLst/>
                <a:ahLst/>
                <a:cxnLst/>
                <a:rect l="0" t="0" r="0" b="0"/>
                <a:pathLst>
                  <a:path w="843" h="710" extrusionOk="0">
                    <a:moveTo>
                      <a:pt x="828" y="489"/>
                    </a:moveTo>
                    <a:cubicBezTo>
                      <a:pt x="621" y="696"/>
                      <a:pt x="621" y="696"/>
                      <a:pt x="621" y="696"/>
                    </a:cubicBezTo>
                    <a:cubicBezTo>
                      <a:pt x="607" y="710"/>
                      <a:pt x="584" y="710"/>
                      <a:pt x="570" y="696"/>
                    </a:cubicBezTo>
                    <a:cubicBezTo>
                      <a:pt x="268" y="394"/>
                      <a:pt x="268" y="394"/>
                      <a:pt x="268" y="394"/>
                    </a:cubicBezTo>
                    <a:cubicBezTo>
                      <a:pt x="256" y="382"/>
                      <a:pt x="235" y="382"/>
                      <a:pt x="223" y="394"/>
                    </a:cubicBezTo>
                    <a:cubicBezTo>
                      <a:pt x="210" y="407"/>
                      <a:pt x="204" y="424"/>
                      <a:pt x="205" y="442"/>
                    </a:cubicBezTo>
                    <a:cubicBezTo>
                      <a:pt x="207" y="469"/>
                      <a:pt x="197" y="496"/>
                      <a:pt x="176" y="517"/>
                    </a:cubicBezTo>
                    <a:cubicBezTo>
                      <a:pt x="138" y="555"/>
                      <a:pt x="77" y="555"/>
                      <a:pt x="39" y="517"/>
                    </a:cubicBezTo>
                    <a:cubicBezTo>
                      <a:pt x="0" y="479"/>
                      <a:pt x="0" y="417"/>
                      <a:pt x="39" y="379"/>
                    </a:cubicBezTo>
                    <a:cubicBezTo>
                      <a:pt x="59" y="359"/>
                      <a:pt x="87" y="349"/>
                      <a:pt x="114" y="351"/>
                    </a:cubicBezTo>
                    <a:cubicBezTo>
                      <a:pt x="132" y="352"/>
                      <a:pt x="149" y="346"/>
                      <a:pt x="161" y="333"/>
                    </a:cubicBezTo>
                    <a:cubicBezTo>
                      <a:pt x="174" y="321"/>
                      <a:pt x="174" y="300"/>
                      <a:pt x="161" y="288"/>
                    </a:cubicBezTo>
                    <a:cubicBezTo>
                      <a:pt x="111" y="238"/>
                      <a:pt x="111" y="238"/>
                      <a:pt x="111" y="238"/>
                    </a:cubicBezTo>
                    <a:cubicBezTo>
                      <a:pt x="97" y="223"/>
                      <a:pt x="97" y="200"/>
                      <a:pt x="111" y="186"/>
                    </a:cubicBezTo>
                    <a:cubicBezTo>
                      <a:pt x="266" y="31"/>
                      <a:pt x="266" y="31"/>
                      <a:pt x="266" y="31"/>
                    </a:cubicBezTo>
                    <a:cubicBezTo>
                      <a:pt x="282" y="15"/>
                      <a:pt x="303" y="4"/>
                      <a:pt x="325" y="0"/>
                    </a:cubicBezTo>
                    <a:cubicBezTo>
                      <a:pt x="325" y="116"/>
                      <a:pt x="325" y="116"/>
                      <a:pt x="325" y="116"/>
                    </a:cubicBezTo>
                    <a:cubicBezTo>
                      <a:pt x="279" y="124"/>
                      <a:pt x="244" y="164"/>
                      <a:pt x="244" y="212"/>
                    </a:cubicBezTo>
                    <a:cubicBezTo>
                      <a:pt x="244" y="266"/>
                      <a:pt x="288" y="309"/>
                      <a:pt x="342" y="309"/>
                    </a:cubicBezTo>
                    <a:cubicBezTo>
                      <a:pt x="395" y="309"/>
                      <a:pt x="439" y="266"/>
                      <a:pt x="439" y="212"/>
                    </a:cubicBezTo>
                    <a:cubicBezTo>
                      <a:pt x="439" y="164"/>
                      <a:pt x="404" y="124"/>
                      <a:pt x="359" y="116"/>
                    </a:cubicBezTo>
                    <a:cubicBezTo>
                      <a:pt x="359" y="0"/>
                      <a:pt x="359" y="0"/>
                      <a:pt x="359" y="0"/>
                    </a:cubicBezTo>
                    <a:cubicBezTo>
                      <a:pt x="382" y="3"/>
                      <a:pt x="405" y="14"/>
                      <a:pt x="422" y="31"/>
                    </a:cubicBezTo>
                    <a:cubicBezTo>
                      <a:pt x="694" y="303"/>
                      <a:pt x="694" y="303"/>
                      <a:pt x="694" y="303"/>
                    </a:cubicBezTo>
                    <a:cubicBezTo>
                      <a:pt x="696" y="305"/>
                      <a:pt x="697" y="308"/>
                      <a:pt x="697" y="310"/>
                    </a:cubicBezTo>
                    <a:cubicBezTo>
                      <a:pt x="697" y="313"/>
                      <a:pt x="696" y="316"/>
                      <a:pt x="694" y="318"/>
                    </a:cubicBezTo>
                    <a:cubicBezTo>
                      <a:pt x="686" y="326"/>
                      <a:pt x="674" y="330"/>
                      <a:pt x="663" y="329"/>
                    </a:cubicBezTo>
                    <a:cubicBezTo>
                      <a:pt x="629" y="327"/>
                      <a:pt x="595" y="340"/>
                      <a:pt x="571" y="364"/>
                    </a:cubicBezTo>
                    <a:cubicBezTo>
                      <a:pt x="525" y="410"/>
                      <a:pt x="525" y="486"/>
                      <a:pt x="571" y="532"/>
                    </a:cubicBezTo>
                    <a:cubicBezTo>
                      <a:pt x="617" y="579"/>
                      <a:pt x="693" y="579"/>
                      <a:pt x="739" y="532"/>
                    </a:cubicBezTo>
                    <a:cubicBezTo>
                      <a:pt x="764" y="508"/>
                      <a:pt x="776" y="475"/>
                      <a:pt x="774" y="440"/>
                    </a:cubicBezTo>
                    <a:cubicBezTo>
                      <a:pt x="773" y="429"/>
                      <a:pt x="777" y="418"/>
                      <a:pt x="786" y="410"/>
                    </a:cubicBezTo>
                    <a:cubicBezTo>
                      <a:pt x="790" y="405"/>
                      <a:pt x="796" y="405"/>
                      <a:pt x="801" y="410"/>
                    </a:cubicBezTo>
                    <a:cubicBezTo>
                      <a:pt x="828" y="437"/>
                      <a:pt x="828" y="437"/>
                      <a:pt x="828" y="437"/>
                    </a:cubicBezTo>
                    <a:cubicBezTo>
                      <a:pt x="843" y="452"/>
                      <a:pt x="843" y="475"/>
                      <a:pt x="828" y="48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Shape 770"/>
              <p:cNvSpPr/>
              <p:nvPr/>
            </p:nvSpPr>
            <p:spPr>
              <a:xfrm>
                <a:off x="3581799" y="4236239"/>
                <a:ext cx="273050" cy="346075"/>
              </a:xfrm>
              <a:custGeom>
                <a:avLst/>
                <a:gdLst/>
                <a:ahLst/>
                <a:cxnLst/>
                <a:rect l="0" t="0" r="0" b="0"/>
                <a:pathLst>
                  <a:path w="172" h="218" extrusionOk="0">
                    <a:moveTo>
                      <a:pt x="124" y="62"/>
                    </a:moveTo>
                    <a:lnTo>
                      <a:pt x="28" y="62"/>
                    </a:lnTo>
                    <a:lnTo>
                      <a:pt x="28" y="76"/>
                    </a:lnTo>
                    <a:lnTo>
                      <a:pt x="124" y="76"/>
                    </a:lnTo>
                    <a:lnTo>
                      <a:pt x="124" y="62"/>
                    </a:lnTo>
                    <a:close/>
                    <a:moveTo>
                      <a:pt x="124" y="36"/>
                    </a:moveTo>
                    <a:lnTo>
                      <a:pt x="28" y="36"/>
                    </a:lnTo>
                    <a:lnTo>
                      <a:pt x="28" y="50"/>
                    </a:lnTo>
                    <a:lnTo>
                      <a:pt x="124" y="50"/>
                    </a:lnTo>
                    <a:lnTo>
                      <a:pt x="124" y="36"/>
                    </a:lnTo>
                    <a:close/>
                    <a:moveTo>
                      <a:pt x="152" y="20"/>
                    </a:moveTo>
                    <a:lnTo>
                      <a:pt x="152" y="0"/>
                    </a:lnTo>
                    <a:lnTo>
                      <a:pt x="0" y="0"/>
                    </a:lnTo>
                    <a:lnTo>
                      <a:pt x="0" y="198"/>
                    </a:lnTo>
                    <a:lnTo>
                      <a:pt x="18" y="198"/>
                    </a:lnTo>
                    <a:lnTo>
                      <a:pt x="18" y="218"/>
                    </a:lnTo>
                    <a:lnTo>
                      <a:pt x="172" y="218"/>
                    </a:lnTo>
                    <a:lnTo>
                      <a:pt x="172" y="20"/>
                    </a:lnTo>
                    <a:lnTo>
                      <a:pt x="152" y="20"/>
                    </a:lnTo>
                    <a:close/>
                    <a:moveTo>
                      <a:pt x="10" y="188"/>
                    </a:moveTo>
                    <a:lnTo>
                      <a:pt x="10" y="10"/>
                    </a:lnTo>
                    <a:lnTo>
                      <a:pt x="142" y="10"/>
                    </a:lnTo>
                    <a:lnTo>
                      <a:pt x="142" y="142"/>
                    </a:lnTo>
                    <a:lnTo>
                      <a:pt x="96" y="142"/>
                    </a:lnTo>
                    <a:lnTo>
                      <a:pt x="96" y="188"/>
                    </a:lnTo>
                    <a:lnTo>
                      <a:pt x="10" y="188"/>
                    </a:lnTo>
                    <a:close/>
                    <a:moveTo>
                      <a:pt x="162" y="206"/>
                    </a:moveTo>
                    <a:lnTo>
                      <a:pt x="30" y="206"/>
                    </a:lnTo>
                    <a:lnTo>
                      <a:pt x="30" y="198"/>
                    </a:lnTo>
                    <a:lnTo>
                      <a:pt x="102" y="198"/>
                    </a:lnTo>
                    <a:lnTo>
                      <a:pt x="152" y="148"/>
                    </a:lnTo>
                    <a:lnTo>
                      <a:pt x="152" y="30"/>
                    </a:lnTo>
                    <a:lnTo>
                      <a:pt x="162" y="30"/>
                    </a:lnTo>
                    <a:lnTo>
                      <a:pt x="162" y="206"/>
                    </a:lnTo>
                    <a:close/>
                    <a:moveTo>
                      <a:pt x="28" y="130"/>
                    </a:moveTo>
                    <a:lnTo>
                      <a:pt x="76" y="130"/>
                    </a:lnTo>
                    <a:lnTo>
                      <a:pt x="76" y="116"/>
                    </a:lnTo>
                    <a:lnTo>
                      <a:pt x="28" y="116"/>
                    </a:lnTo>
                    <a:lnTo>
                      <a:pt x="28" y="130"/>
                    </a:lnTo>
                    <a:close/>
                    <a:moveTo>
                      <a:pt x="124" y="90"/>
                    </a:moveTo>
                    <a:lnTo>
                      <a:pt x="28" y="90"/>
                    </a:lnTo>
                    <a:lnTo>
                      <a:pt x="28" y="102"/>
                    </a:lnTo>
                    <a:lnTo>
                      <a:pt x="124" y="102"/>
                    </a:lnTo>
                    <a:lnTo>
                      <a:pt x="124" y="9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1" name="Shape 771"/>
            <p:cNvSpPr txBox="1"/>
            <p:nvPr/>
          </p:nvSpPr>
          <p:spPr>
            <a:xfrm>
              <a:off x="5283057" y="1312316"/>
              <a:ext cx="156525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File systems</a:t>
              </a:r>
              <a:endParaRPr/>
            </a:p>
          </p:txBody>
        </p:sp>
        <p:sp>
          <p:nvSpPr>
            <p:cNvPr id="772" name="Shape 772"/>
            <p:cNvSpPr txBox="1"/>
            <p:nvPr/>
          </p:nvSpPr>
          <p:spPr>
            <a:xfrm>
              <a:off x="5019217" y="3508776"/>
              <a:ext cx="572864" cy="46166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3000"/>
                <a:buFont typeface="Arial"/>
                <a:buNone/>
              </a:pPr>
              <a:r>
                <a:rPr lang="en-US" sz="3000" b="1" i="0" u="none" strike="noStrike" cap="none">
                  <a:solidFill>
                    <a:schemeClr val="dk2"/>
                  </a:solidFill>
                  <a:latin typeface="Arial"/>
                  <a:ea typeface="Arial"/>
                  <a:cs typeface="Arial"/>
                  <a:sym typeface="Arial"/>
                </a:rPr>
                <a:t>A</a:t>
              </a:r>
              <a:endParaRPr/>
            </a:p>
          </p:txBody>
        </p:sp>
        <p:sp>
          <p:nvSpPr>
            <p:cNvPr id="773" name="Shape 773"/>
            <p:cNvSpPr txBox="1"/>
            <p:nvPr/>
          </p:nvSpPr>
          <p:spPr>
            <a:xfrm>
              <a:off x="6757530" y="3508776"/>
              <a:ext cx="572864" cy="46166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3000"/>
                <a:buFont typeface="Arial"/>
                <a:buNone/>
              </a:pPr>
              <a:r>
                <a:rPr lang="en-US" sz="3000" b="1" i="0" u="none" strike="noStrike" cap="none">
                  <a:solidFill>
                    <a:schemeClr val="lt1"/>
                  </a:solidFill>
                  <a:latin typeface="Arial"/>
                  <a:ea typeface="Arial"/>
                  <a:cs typeface="Arial"/>
                  <a:sym typeface="Arial"/>
                </a:rPr>
                <a:t>B</a:t>
              </a:r>
              <a:endParaRPr/>
            </a:p>
          </p:txBody>
        </p:sp>
        <p:sp>
          <p:nvSpPr>
            <p:cNvPr id="774" name="Shape 774"/>
            <p:cNvSpPr txBox="1"/>
            <p:nvPr/>
          </p:nvSpPr>
          <p:spPr>
            <a:xfrm>
              <a:off x="6958702" y="1312316"/>
              <a:ext cx="156525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Databases</a:t>
              </a:r>
              <a:endParaRPr/>
            </a:p>
          </p:txBody>
        </p:sp>
        <p:sp>
          <p:nvSpPr>
            <p:cNvPr id="775" name="Shape 775"/>
            <p:cNvSpPr/>
            <p:nvPr/>
          </p:nvSpPr>
          <p:spPr>
            <a:xfrm>
              <a:off x="5932017" y="2817670"/>
              <a:ext cx="273050" cy="346075"/>
            </a:xfrm>
            <a:custGeom>
              <a:avLst/>
              <a:gdLst/>
              <a:ahLst/>
              <a:cxnLst/>
              <a:rect l="0" t="0" r="0" b="0"/>
              <a:pathLst>
                <a:path w="172" h="218" extrusionOk="0">
                  <a:moveTo>
                    <a:pt x="124" y="62"/>
                  </a:moveTo>
                  <a:lnTo>
                    <a:pt x="28" y="62"/>
                  </a:lnTo>
                  <a:lnTo>
                    <a:pt x="28" y="76"/>
                  </a:lnTo>
                  <a:lnTo>
                    <a:pt x="124" y="76"/>
                  </a:lnTo>
                  <a:lnTo>
                    <a:pt x="124" y="62"/>
                  </a:lnTo>
                  <a:close/>
                  <a:moveTo>
                    <a:pt x="124" y="36"/>
                  </a:moveTo>
                  <a:lnTo>
                    <a:pt x="28" y="36"/>
                  </a:lnTo>
                  <a:lnTo>
                    <a:pt x="28" y="50"/>
                  </a:lnTo>
                  <a:lnTo>
                    <a:pt x="124" y="50"/>
                  </a:lnTo>
                  <a:lnTo>
                    <a:pt x="124" y="36"/>
                  </a:lnTo>
                  <a:close/>
                  <a:moveTo>
                    <a:pt x="152" y="20"/>
                  </a:moveTo>
                  <a:lnTo>
                    <a:pt x="152" y="0"/>
                  </a:lnTo>
                  <a:lnTo>
                    <a:pt x="0" y="0"/>
                  </a:lnTo>
                  <a:lnTo>
                    <a:pt x="0" y="198"/>
                  </a:lnTo>
                  <a:lnTo>
                    <a:pt x="18" y="198"/>
                  </a:lnTo>
                  <a:lnTo>
                    <a:pt x="18" y="218"/>
                  </a:lnTo>
                  <a:lnTo>
                    <a:pt x="172" y="218"/>
                  </a:lnTo>
                  <a:lnTo>
                    <a:pt x="172" y="20"/>
                  </a:lnTo>
                  <a:lnTo>
                    <a:pt x="152" y="20"/>
                  </a:lnTo>
                  <a:close/>
                  <a:moveTo>
                    <a:pt x="10" y="188"/>
                  </a:moveTo>
                  <a:lnTo>
                    <a:pt x="10" y="10"/>
                  </a:lnTo>
                  <a:lnTo>
                    <a:pt x="142" y="10"/>
                  </a:lnTo>
                  <a:lnTo>
                    <a:pt x="142" y="142"/>
                  </a:lnTo>
                  <a:lnTo>
                    <a:pt x="96" y="142"/>
                  </a:lnTo>
                  <a:lnTo>
                    <a:pt x="96" y="188"/>
                  </a:lnTo>
                  <a:lnTo>
                    <a:pt x="10" y="188"/>
                  </a:lnTo>
                  <a:close/>
                  <a:moveTo>
                    <a:pt x="162" y="206"/>
                  </a:moveTo>
                  <a:lnTo>
                    <a:pt x="30" y="206"/>
                  </a:lnTo>
                  <a:lnTo>
                    <a:pt x="30" y="198"/>
                  </a:lnTo>
                  <a:lnTo>
                    <a:pt x="102" y="198"/>
                  </a:lnTo>
                  <a:lnTo>
                    <a:pt x="152" y="148"/>
                  </a:lnTo>
                  <a:lnTo>
                    <a:pt x="152" y="30"/>
                  </a:lnTo>
                  <a:lnTo>
                    <a:pt x="162" y="30"/>
                  </a:lnTo>
                  <a:lnTo>
                    <a:pt x="162" y="206"/>
                  </a:lnTo>
                  <a:close/>
                  <a:moveTo>
                    <a:pt x="28" y="130"/>
                  </a:moveTo>
                  <a:lnTo>
                    <a:pt x="76" y="130"/>
                  </a:lnTo>
                  <a:lnTo>
                    <a:pt x="76" y="116"/>
                  </a:lnTo>
                  <a:lnTo>
                    <a:pt x="28" y="116"/>
                  </a:lnTo>
                  <a:lnTo>
                    <a:pt x="28" y="130"/>
                  </a:lnTo>
                  <a:close/>
                  <a:moveTo>
                    <a:pt x="124" y="90"/>
                  </a:moveTo>
                  <a:lnTo>
                    <a:pt x="28" y="90"/>
                  </a:lnTo>
                  <a:lnTo>
                    <a:pt x="28" y="102"/>
                  </a:lnTo>
                  <a:lnTo>
                    <a:pt x="124" y="102"/>
                  </a:lnTo>
                  <a:lnTo>
                    <a:pt x="124" y="90"/>
                  </a:ln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Shape 776"/>
          <p:cNvSpPr txBox="1">
            <a:spLocks noGrp="1"/>
          </p:cNvSpPr>
          <p:nvPr>
            <p:ph type="body" idx="2"/>
          </p:nvPr>
        </p:nvSpPr>
        <p:spPr>
          <a:xfrm>
            <a:off x="514350" y="1304995"/>
            <a:ext cx="5317358" cy="4569712"/>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Mechanisms refer to the way in which data is stored in the Storage Media.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File systems are a traditional way of storing data in individual, unrelated files. These files make up directories.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Database is an organized way of storing data, helps in overcoming the limitations associated with file systems.</a:t>
            </a:r>
            <a:endParaRPr/>
          </a:p>
          <a:p>
            <a:pPr marL="0" marR="0" lvl="1" indent="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Shape 78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Introduction to Databases</a:t>
            </a:r>
            <a:endParaRPr sz="2800" b="1" i="0" u="none" strike="noStrike" cap="none">
              <a:solidFill>
                <a:schemeClr val="dk2"/>
              </a:solidFill>
              <a:latin typeface="Arial"/>
              <a:ea typeface="Arial"/>
              <a:cs typeface="Arial"/>
              <a:sym typeface="Arial"/>
            </a:endParaRPr>
          </a:p>
        </p:txBody>
      </p:sp>
      <p:sp>
        <p:nvSpPr>
          <p:cNvPr id="783" name="Shape 78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784" name="Shape 78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Database can be defined as a structured collection of related data, typically stored on a disk and can possibly be accessed by many concurrent users.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Databases are defined, created and managed by Database Management Systems (DBMS).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It is the DBMS that allows controlled access to the data in the database.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785" name="Shape 785"/>
          <p:cNvGrpSpPr/>
          <p:nvPr/>
        </p:nvGrpSpPr>
        <p:grpSpPr>
          <a:xfrm>
            <a:off x="674557" y="2809278"/>
            <a:ext cx="2640143" cy="3516123"/>
            <a:chOff x="-2835483" y="2871653"/>
            <a:chExt cx="4428653" cy="3493852"/>
          </a:xfrm>
        </p:grpSpPr>
        <p:sp>
          <p:nvSpPr>
            <p:cNvPr id="786" name="Shape 786"/>
            <p:cNvSpPr/>
            <p:nvPr/>
          </p:nvSpPr>
          <p:spPr>
            <a:xfrm>
              <a:off x="-2460361" y="3379941"/>
              <a:ext cx="552450" cy="2737545"/>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87" name="Shape 787"/>
            <p:cNvCxnSpPr/>
            <p:nvPr/>
          </p:nvCxnSpPr>
          <p:spPr>
            <a:xfrm flipH="1">
              <a:off x="-2460361" y="3775810"/>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788" name="Shape 788"/>
            <p:cNvCxnSpPr/>
            <p:nvPr/>
          </p:nvCxnSpPr>
          <p:spPr>
            <a:xfrm flipH="1">
              <a:off x="-2460361" y="4361229"/>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789" name="Shape 789"/>
            <p:cNvCxnSpPr/>
            <p:nvPr/>
          </p:nvCxnSpPr>
          <p:spPr>
            <a:xfrm flipH="1">
              <a:off x="-2460361" y="4946648"/>
              <a:ext cx="507559" cy="4181"/>
            </a:xfrm>
            <a:prstGeom prst="straightConnector1">
              <a:avLst/>
            </a:prstGeom>
            <a:noFill/>
            <a:ln w="12700" cap="flat" cmpd="sng">
              <a:solidFill>
                <a:srgbClr val="757070"/>
              </a:solidFill>
              <a:prstDash val="dash"/>
              <a:miter lim="800000"/>
              <a:headEnd type="none" w="sm" len="sm"/>
              <a:tailEnd type="none" w="sm" len="sm"/>
            </a:ln>
          </p:spPr>
        </p:cxnSp>
        <p:cxnSp>
          <p:nvCxnSpPr>
            <p:cNvPr id="790" name="Shape 790"/>
            <p:cNvCxnSpPr/>
            <p:nvPr/>
          </p:nvCxnSpPr>
          <p:spPr>
            <a:xfrm flipH="1">
              <a:off x="-2460361" y="5532067"/>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791" name="Shape 791"/>
            <p:cNvSpPr/>
            <p:nvPr/>
          </p:nvSpPr>
          <p:spPr>
            <a:xfrm>
              <a:off x="-2835483" y="2871653"/>
              <a:ext cx="4428653" cy="551650"/>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9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DBMS</a:t>
              </a:r>
              <a:endParaRPr sz="1600" b="0" i="0" u="none" strike="noStrike" cap="none">
                <a:solidFill>
                  <a:schemeClr val="lt1"/>
                </a:solidFill>
                <a:latin typeface="Arial"/>
                <a:ea typeface="Arial"/>
                <a:cs typeface="Arial"/>
                <a:sym typeface="Arial"/>
              </a:endParaRPr>
            </a:p>
          </p:txBody>
        </p:sp>
        <p:sp>
          <p:nvSpPr>
            <p:cNvPr id="792" name="Shape 792"/>
            <p:cNvSpPr/>
            <p:nvPr/>
          </p:nvSpPr>
          <p:spPr>
            <a:xfrm>
              <a:off x="-1949755" y="3540806"/>
              <a:ext cx="3542920"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Hardware</a:t>
              </a:r>
              <a:endParaRPr/>
            </a:p>
          </p:txBody>
        </p:sp>
        <p:sp>
          <p:nvSpPr>
            <p:cNvPr id="793" name="Shape 793"/>
            <p:cNvSpPr/>
            <p:nvPr/>
          </p:nvSpPr>
          <p:spPr>
            <a:xfrm>
              <a:off x="-1949754" y="4128316"/>
              <a:ext cx="3542920"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Software</a:t>
              </a:r>
              <a:endParaRPr/>
            </a:p>
          </p:txBody>
        </p:sp>
        <p:sp>
          <p:nvSpPr>
            <p:cNvPr id="794" name="Shape 794"/>
            <p:cNvSpPr/>
            <p:nvPr/>
          </p:nvSpPr>
          <p:spPr>
            <a:xfrm>
              <a:off x="-1949753" y="4715828"/>
              <a:ext cx="3542921"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Data</a:t>
              </a:r>
              <a:endParaRPr/>
            </a:p>
          </p:txBody>
        </p:sp>
        <p:sp>
          <p:nvSpPr>
            <p:cNvPr id="795" name="Shape 795"/>
            <p:cNvSpPr/>
            <p:nvPr/>
          </p:nvSpPr>
          <p:spPr>
            <a:xfrm>
              <a:off x="-1949752" y="5303339"/>
              <a:ext cx="3542921" cy="470008"/>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User</a:t>
              </a:r>
              <a:endParaRPr/>
            </a:p>
          </p:txBody>
        </p:sp>
        <p:sp>
          <p:nvSpPr>
            <p:cNvPr id="796" name="Shape 796"/>
            <p:cNvSpPr/>
            <p:nvPr/>
          </p:nvSpPr>
          <p:spPr>
            <a:xfrm>
              <a:off x="-1949751" y="5890849"/>
              <a:ext cx="3542921" cy="474656"/>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Procedures</a:t>
              </a:r>
              <a:endParaRPr sz="1600" b="0" i="0" u="none" strike="noStrike" cap="none">
                <a:solidFill>
                  <a:schemeClr val="dk1"/>
                </a:solidFill>
                <a:latin typeface="Arial"/>
                <a:ea typeface="Arial"/>
                <a:cs typeface="Arial"/>
                <a:sym typeface="Arial"/>
              </a:endParaRPr>
            </a:p>
          </p:txBody>
        </p:sp>
      </p:grpSp>
      <p:grpSp>
        <p:nvGrpSpPr>
          <p:cNvPr id="797" name="Shape 797"/>
          <p:cNvGrpSpPr/>
          <p:nvPr/>
        </p:nvGrpSpPr>
        <p:grpSpPr>
          <a:xfrm>
            <a:off x="3567909" y="2842375"/>
            <a:ext cx="8333258" cy="3503657"/>
            <a:chOff x="3698535" y="2740777"/>
            <a:chExt cx="8333258" cy="3503657"/>
          </a:xfrm>
        </p:grpSpPr>
        <p:sp>
          <p:nvSpPr>
            <p:cNvPr id="798" name="Shape 798"/>
            <p:cNvSpPr/>
            <p:nvPr/>
          </p:nvSpPr>
          <p:spPr>
            <a:xfrm>
              <a:off x="3698535" y="3114923"/>
              <a:ext cx="8324407" cy="3129511"/>
            </a:xfrm>
            <a:prstGeom prst="rect">
              <a:avLst/>
            </a:prstGeom>
            <a:noFill/>
            <a:ln w="12700" cap="flat" cmpd="sng">
              <a:solidFill>
                <a:srgbClr val="AEABA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9" name="Shape 799"/>
            <p:cNvSpPr/>
            <p:nvPr/>
          </p:nvSpPr>
          <p:spPr>
            <a:xfrm>
              <a:off x="7372038" y="5619968"/>
              <a:ext cx="826047" cy="346151"/>
            </a:xfrm>
            <a:prstGeom prst="can">
              <a:avLst>
                <a:gd name="adj" fmla="val 36623"/>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Shape 800"/>
            <p:cNvSpPr/>
            <p:nvPr/>
          </p:nvSpPr>
          <p:spPr>
            <a:xfrm>
              <a:off x="6490418" y="5922424"/>
              <a:ext cx="2580436" cy="322010"/>
            </a:xfrm>
            <a:prstGeom prst="roundRect">
              <a:avLst>
                <a:gd name="adj" fmla="val 16667"/>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Database and system catalog</a:t>
              </a:r>
              <a:endParaRPr sz="1400" b="0" i="0" u="none" strike="noStrike" cap="none">
                <a:solidFill>
                  <a:schemeClr val="dk1"/>
                </a:solidFill>
                <a:latin typeface="Arial"/>
                <a:ea typeface="Arial"/>
                <a:cs typeface="Arial"/>
                <a:sym typeface="Arial"/>
              </a:endParaRPr>
            </a:p>
          </p:txBody>
        </p:sp>
        <p:cxnSp>
          <p:nvCxnSpPr>
            <p:cNvPr id="801" name="Shape 801"/>
            <p:cNvCxnSpPr>
              <a:stCxn id="802" idx="2"/>
            </p:cNvCxnSpPr>
            <p:nvPr/>
          </p:nvCxnSpPr>
          <p:spPr>
            <a:xfrm>
              <a:off x="5203931" y="3758403"/>
              <a:ext cx="0" cy="239400"/>
            </a:xfrm>
            <a:prstGeom prst="straightConnector1">
              <a:avLst/>
            </a:prstGeom>
            <a:noFill/>
            <a:ln w="19050" cap="flat" cmpd="sng">
              <a:solidFill>
                <a:srgbClr val="757070"/>
              </a:solidFill>
              <a:prstDash val="solid"/>
              <a:miter lim="800000"/>
              <a:headEnd type="none" w="sm" len="sm"/>
              <a:tailEnd type="triangle" w="med" len="med"/>
            </a:ln>
          </p:spPr>
        </p:cxnSp>
        <p:cxnSp>
          <p:nvCxnSpPr>
            <p:cNvPr id="803" name="Shape 803"/>
            <p:cNvCxnSpPr/>
            <p:nvPr/>
          </p:nvCxnSpPr>
          <p:spPr>
            <a:xfrm>
              <a:off x="7822675" y="3758404"/>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04" name="Shape 804"/>
            <p:cNvCxnSpPr/>
            <p:nvPr/>
          </p:nvCxnSpPr>
          <p:spPr>
            <a:xfrm>
              <a:off x="10412859" y="3758404"/>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05" name="Shape 805"/>
            <p:cNvCxnSpPr/>
            <p:nvPr/>
          </p:nvCxnSpPr>
          <p:spPr>
            <a:xfrm>
              <a:off x="5203932" y="4360222"/>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06" name="Shape 806"/>
            <p:cNvCxnSpPr/>
            <p:nvPr/>
          </p:nvCxnSpPr>
          <p:spPr>
            <a:xfrm>
              <a:off x="7822675" y="4316680"/>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07" name="Shape 807"/>
            <p:cNvCxnSpPr/>
            <p:nvPr/>
          </p:nvCxnSpPr>
          <p:spPr>
            <a:xfrm>
              <a:off x="10412859" y="4316680"/>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08" name="Shape 808"/>
            <p:cNvCxnSpPr/>
            <p:nvPr/>
          </p:nvCxnSpPr>
          <p:spPr>
            <a:xfrm>
              <a:off x="7822675" y="4932344"/>
              <a:ext cx="0" cy="239262"/>
            </a:xfrm>
            <a:prstGeom prst="straightConnector1">
              <a:avLst/>
            </a:prstGeom>
            <a:noFill/>
            <a:ln w="19050" cap="flat" cmpd="sng">
              <a:solidFill>
                <a:srgbClr val="757070"/>
              </a:solidFill>
              <a:prstDash val="solid"/>
              <a:miter lim="800000"/>
              <a:headEnd type="triangle" w="med" len="med"/>
              <a:tailEnd type="triangle" w="med" len="med"/>
            </a:ln>
          </p:spPr>
        </p:cxnSp>
        <p:cxnSp>
          <p:nvCxnSpPr>
            <p:cNvPr id="809" name="Shape 809"/>
            <p:cNvCxnSpPr/>
            <p:nvPr/>
          </p:nvCxnSpPr>
          <p:spPr>
            <a:xfrm>
              <a:off x="5203932" y="5386486"/>
              <a:ext cx="0" cy="239262"/>
            </a:xfrm>
            <a:prstGeom prst="straightConnector1">
              <a:avLst/>
            </a:prstGeom>
            <a:noFill/>
            <a:ln w="19050" cap="flat" cmpd="sng">
              <a:solidFill>
                <a:srgbClr val="757070"/>
              </a:solidFill>
              <a:prstDash val="solid"/>
              <a:miter lim="800000"/>
              <a:headEnd type="none" w="sm" len="sm"/>
              <a:tailEnd type="triangle" w="med" len="med"/>
            </a:ln>
          </p:spPr>
        </p:cxnSp>
        <p:cxnSp>
          <p:nvCxnSpPr>
            <p:cNvPr id="810" name="Shape 810"/>
            <p:cNvCxnSpPr/>
            <p:nvPr/>
          </p:nvCxnSpPr>
          <p:spPr>
            <a:xfrm rot="10800000">
              <a:off x="6168747" y="5318924"/>
              <a:ext cx="719334" cy="0"/>
            </a:xfrm>
            <a:prstGeom prst="straightConnector1">
              <a:avLst/>
            </a:prstGeom>
            <a:noFill/>
            <a:ln w="19050" cap="flat" cmpd="sng">
              <a:solidFill>
                <a:srgbClr val="757070"/>
              </a:solidFill>
              <a:prstDash val="solid"/>
              <a:miter lim="800000"/>
              <a:headEnd type="triangle" w="med" len="med"/>
              <a:tailEnd type="triangle" w="med" len="med"/>
            </a:ln>
          </p:spPr>
        </p:cxnSp>
        <p:cxnSp>
          <p:nvCxnSpPr>
            <p:cNvPr id="811" name="Shape 811"/>
            <p:cNvCxnSpPr/>
            <p:nvPr/>
          </p:nvCxnSpPr>
          <p:spPr>
            <a:xfrm rot="10800000">
              <a:off x="6168747" y="5791317"/>
              <a:ext cx="1203291" cy="0"/>
            </a:xfrm>
            <a:prstGeom prst="straightConnector1">
              <a:avLst/>
            </a:prstGeom>
            <a:noFill/>
            <a:ln w="19050" cap="flat" cmpd="sng">
              <a:solidFill>
                <a:srgbClr val="757070"/>
              </a:solidFill>
              <a:prstDash val="solid"/>
              <a:miter lim="800000"/>
              <a:headEnd type="triangle" w="med" len="med"/>
              <a:tailEnd type="triangle" w="med" len="med"/>
            </a:ln>
          </p:spPr>
        </p:cxnSp>
        <p:cxnSp>
          <p:nvCxnSpPr>
            <p:cNvPr id="812" name="Shape 812"/>
            <p:cNvCxnSpPr/>
            <p:nvPr/>
          </p:nvCxnSpPr>
          <p:spPr>
            <a:xfrm rot="10800000">
              <a:off x="6168747" y="4267021"/>
              <a:ext cx="719334" cy="0"/>
            </a:xfrm>
            <a:prstGeom prst="straightConnector1">
              <a:avLst/>
            </a:prstGeom>
            <a:noFill/>
            <a:ln w="19050" cap="flat" cmpd="sng">
              <a:solidFill>
                <a:srgbClr val="757070"/>
              </a:solidFill>
              <a:prstDash val="solid"/>
              <a:miter lim="800000"/>
              <a:headEnd type="triangle" w="med" len="med"/>
              <a:tailEnd type="triangle" w="med" len="med"/>
            </a:ln>
          </p:spPr>
        </p:cxnSp>
        <p:cxnSp>
          <p:nvCxnSpPr>
            <p:cNvPr id="813" name="Shape 813"/>
            <p:cNvCxnSpPr/>
            <p:nvPr/>
          </p:nvCxnSpPr>
          <p:spPr>
            <a:xfrm>
              <a:off x="8703912" y="4192279"/>
              <a:ext cx="856271" cy="443419"/>
            </a:xfrm>
            <a:prstGeom prst="straightConnector1">
              <a:avLst/>
            </a:prstGeom>
            <a:noFill/>
            <a:ln w="19050" cap="flat" cmpd="sng">
              <a:solidFill>
                <a:srgbClr val="757070"/>
              </a:solidFill>
              <a:prstDash val="solid"/>
              <a:miter lim="800000"/>
              <a:headEnd type="none" w="sm" len="sm"/>
              <a:tailEnd type="triangle" w="med" len="med"/>
            </a:ln>
          </p:spPr>
        </p:cxnSp>
        <p:cxnSp>
          <p:nvCxnSpPr>
            <p:cNvPr id="814" name="Shape 814"/>
            <p:cNvCxnSpPr/>
            <p:nvPr/>
          </p:nvCxnSpPr>
          <p:spPr>
            <a:xfrm rot="10800000">
              <a:off x="6168747" y="4777121"/>
              <a:ext cx="719334" cy="0"/>
            </a:xfrm>
            <a:prstGeom prst="straightConnector1">
              <a:avLst/>
            </a:prstGeom>
            <a:noFill/>
            <a:ln w="19050" cap="flat" cmpd="sng">
              <a:solidFill>
                <a:srgbClr val="757070"/>
              </a:solidFill>
              <a:prstDash val="solid"/>
              <a:miter lim="800000"/>
              <a:headEnd type="triangle" w="med" len="med"/>
              <a:tailEnd type="none" w="sm" len="sm"/>
            </a:ln>
          </p:spPr>
        </p:cxnSp>
        <p:cxnSp>
          <p:nvCxnSpPr>
            <p:cNvPr id="815" name="Shape 815"/>
            <p:cNvCxnSpPr/>
            <p:nvPr/>
          </p:nvCxnSpPr>
          <p:spPr>
            <a:xfrm flipH="1">
              <a:off x="8703912" y="4950453"/>
              <a:ext cx="1687773" cy="278526"/>
            </a:xfrm>
            <a:prstGeom prst="straightConnector1">
              <a:avLst/>
            </a:prstGeom>
            <a:noFill/>
            <a:ln w="19050" cap="flat" cmpd="sng">
              <a:solidFill>
                <a:srgbClr val="757070"/>
              </a:solidFill>
              <a:prstDash val="solid"/>
              <a:miter lim="800000"/>
              <a:headEnd type="triangle" w="med" len="med"/>
              <a:tailEnd type="triangle" w="med" len="med"/>
            </a:ln>
          </p:spPr>
        </p:cxnSp>
        <p:cxnSp>
          <p:nvCxnSpPr>
            <p:cNvPr id="816" name="Shape 816"/>
            <p:cNvCxnSpPr/>
            <p:nvPr/>
          </p:nvCxnSpPr>
          <p:spPr>
            <a:xfrm rot="10800000">
              <a:off x="8772380" y="4792365"/>
              <a:ext cx="719334" cy="0"/>
            </a:xfrm>
            <a:prstGeom prst="straightConnector1">
              <a:avLst/>
            </a:prstGeom>
            <a:noFill/>
            <a:ln w="19050" cap="flat" cmpd="sng">
              <a:solidFill>
                <a:srgbClr val="757070"/>
              </a:solidFill>
              <a:prstDash val="solid"/>
              <a:miter lim="800000"/>
              <a:headEnd type="triangle" w="med" len="med"/>
              <a:tailEnd type="triangle" w="med" len="med"/>
            </a:ln>
          </p:spPr>
        </p:cxnSp>
        <p:sp>
          <p:nvSpPr>
            <p:cNvPr id="817" name="Shape 817"/>
            <p:cNvSpPr/>
            <p:nvPr/>
          </p:nvSpPr>
          <p:spPr>
            <a:xfrm>
              <a:off x="3861954" y="3878034"/>
              <a:ext cx="7640783" cy="1156433"/>
            </a:xfrm>
            <a:prstGeom prst="rect">
              <a:avLst/>
            </a:pr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8" name="Shape 818"/>
            <p:cNvSpPr txBox="1"/>
            <p:nvPr/>
          </p:nvSpPr>
          <p:spPr>
            <a:xfrm>
              <a:off x="3861954" y="3833134"/>
              <a:ext cx="1062964" cy="226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DBMS</a:t>
              </a:r>
              <a:endParaRPr/>
            </a:p>
          </p:txBody>
        </p:sp>
        <p:sp>
          <p:nvSpPr>
            <p:cNvPr id="802" name="Shape 802"/>
            <p:cNvSpPr/>
            <p:nvPr/>
          </p:nvSpPr>
          <p:spPr>
            <a:xfrm>
              <a:off x="4234571" y="3436393"/>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Application programs</a:t>
              </a:r>
              <a:endParaRPr/>
            </a:p>
          </p:txBody>
        </p:sp>
        <p:sp>
          <p:nvSpPr>
            <p:cNvPr id="819" name="Shape 819"/>
            <p:cNvSpPr/>
            <p:nvPr/>
          </p:nvSpPr>
          <p:spPr>
            <a:xfrm>
              <a:off x="6853315" y="3436393"/>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Queries</a:t>
              </a:r>
              <a:endParaRPr/>
            </a:p>
          </p:txBody>
        </p:sp>
        <p:sp>
          <p:nvSpPr>
            <p:cNvPr id="820" name="Shape 820"/>
            <p:cNvSpPr/>
            <p:nvPr/>
          </p:nvSpPr>
          <p:spPr>
            <a:xfrm>
              <a:off x="9472058" y="3436393"/>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Database scheme</a:t>
              </a:r>
              <a:endParaRPr/>
            </a:p>
          </p:txBody>
        </p:sp>
        <p:sp>
          <p:nvSpPr>
            <p:cNvPr id="821" name="Shape 821"/>
            <p:cNvSpPr/>
            <p:nvPr/>
          </p:nvSpPr>
          <p:spPr>
            <a:xfrm>
              <a:off x="4234571" y="4072927"/>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DML preprocessor</a:t>
              </a:r>
              <a:endParaRPr/>
            </a:p>
          </p:txBody>
        </p:sp>
        <p:sp>
          <p:nvSpPr>
            <p:cNvPr id="822" name="Shape 822"/>
            <p:cNvSpPr/>
            <p:nvPr/>
          </p:nvSpPr>
          <p:spPr>
            <a:xfrm>
              <a:off x="9472058" y="4072927"/>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DDL compiler</a:t>
              </a:r>
              <a:endParaRPr/>
            </a:p>
          </p:txBody>
        </p:sp>
        <p:sp>
          <p:nvSpPr>
            <p:cNvPr id="823" name="Shape 823"/>
            <p:cNvSpPr/>
            <p:nvPr/>
          </p:nvSpPr>
          <p:spPr>
            <a:xfrm>
              <a:off x="4234571" y="4613051"/>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Program object code</a:t>
              </a:r>
              <a:endParaRPr/>
            </a:p>
          </p:txBody>
        </p:sp>
        <p:sp>
          <p:nvSpPr>
            <p:cNvPr id="824" name="Shape 824"/>
            <p:cNvSpPr/>
            <p:nvPr/>
          </p:nvSpPr>
          <p:spPr>
            <a:xfrm>
              <a:off x="9472058" y="4613051"/>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Dictionary manager</a:t>
              </a:r>
              <a:endParaRPr/>
            </a:p>
          </p:txBody>
        </p:sp>
        <p:sp>
          <p:nvSpPr>
            <p:cNvPr id="825" name="Shape 825"/>
            <p:cNvSpPr/>
            <p:nvPr/>
          </p:nvSpPr>
          <p:spPr>
            <a:xfrm>
              <a:off x="4234571" y="5174755"/>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Access methods</a:t>
              </a:r>
              <a:endParaRPr/>
            </a:p>
          </p:txBody>
        </p:sp>
        <p:sp>
          <p:nvSpPr>
            <p:cNvPr id="826" name="Shape 826"/>
            <p:cNvSpPr/>
            <p:nvPr/>
          </p:nvSpPr>
          <p:spPr>
            <a:xfrm>
              <a:off x="6853315" y="5174755"/>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File manager</a:t>
              </a:r>
              <a:endParaRPr/>
            </a:p>
          </p:txBody>
        </p:sp>
        <p:sp>
          <p:nvSpPr>
            <p:cNvPr id="827" name="Shape 827"/>
            <p:cNvSpPr/>
            <p:nvPr/>
          </p:nvSpPr>
          <p:spPr>
            <a:xfrm>
              <a:off x="4234571" y="5642221"/>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System buffers</a:t>
              </a:r>
              <a:endParaRPr/>
            </a:p>
          </p:txBody>
        </p:sp>
        <p:sp>
          <p:nvSpPr>
            <p:cNvPr id="828" name="Shape 828"/>
            <p:cNvSpPr/>
            <p:nvPr/>
          </p:nvSpPr>
          <p:spPr>
            <a:xfrm>
              <a:off x="6853315" y="4072927"/>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Query processor</a:t>
              </a:r>
              <a:endParaRPr/>
            </a:p>
          </p:txBody>
        </p:sp>
        <p:sp>
          <p:nvSpPr>
            <p:cNvPr id="829" name="Shape 829"/>
            <p:cNvSpPr/>
            <p:nvPr/>
          </p:nvSpPr>
          <p:spPr>
            <a:xfrm>
              <a:off x="6853315" y="4613051"/>
              <a:ext cx="1938720" cy="322010"/>
            </a:xfrm>
            <a:prstGeom prst="roundRect">
              <a:avLst>
                <a:gd name="adj" fmla="val 16667"/>
              </a:avLst>
            </a:prstGeom>
            <a:solidFill>
              <a:schemeClr val="dk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Database manager</a:t>
              </a:r>
              <a:endParaRPr/>
            </a:p>
          </p:txBody>
        </p:sp>
        <p:sp>
          <p:nvSpPr>
            <p:cNvPr id="830" name="Shape 830"/>
            <p:cNvSpPr txBox="1"/>
            <p:nvPr/>
          </p:nvSpPr>
          <p:spPr>
            <a:xfrm>
              <a:off x="4225348" y="3131959"/>
              <a:ext cx="1883364" cy="2266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Programmers </a:t>
              </a:r>
              <a:endParaRPr/>
            </a:p>
          </p:txBody>
        </p:sp>
        <p:sp>
          <p:nvSpPr>
            <p:cNvPr id="831" name="Shape 831"/>
            <p:cNvSpPr txBox="1"/>
            <p:nvPr/>
          </p:nvSpPr>
          <p:spPr>
            <a:xfrm>
              <a:off x="6843379" y="3131959"/>
              <a:ext cx="1883364" cy="2266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Users</a:t>
              </a:r>
              <a:endParaRPr/>
            </a:p>
          </p:txBody>
        </p:sp>
        <p:sp>
          <p:nvSpPr>
            <p:cNvPr id="832" name="Shape 832"/>
            <p:cNvSpPr txBox="1"/>
            <p:nvPr/>
          </p:nvSpPr>
          <p:spPr>
            <a:xfrm>
              <a:off x="9461410" y="3131959"/>
              <a:ext cx="1883364" cy="2266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DBA</a:t>
              </a:r>
              <a:endParaRPr/>
            </a:p>
          </p:txBody>
        </p:sp>
        <p:sp>
          <p:nvSpPr>
            <p:cNvPr id="833" name="Shape 833"/>
            <p:cNvSpPr txBox="1"/>
            <p:nvPr/>
          </p:nvSpPr>
          <p:spPr>
            <a:xfrm>
              <a:off x="3698535" y="2740777"/>
              <a:ext cx="8333258" cy="406366"/>
            </a:xfrm>
            <a:prstGeom prst="rect">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Components of DBMS</a:t>
              </a: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Database Architecture</a:t>
            </a:r>
            <a:endParaRPr/>
          </a:p>
        </p:txBody>
      </p:sp>
      <p:sp>
        <p:nvSpPr>
          <p:cNvPr id="840" name="Shape 84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a:p>
        </p:txBody>
      </p:sp>
      <p:sp>
        <p:nvSpPr>
          <p:cNvPr id="841" name="Shape 84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842" name="Shape 842"/>
          <p:cNvGrpSpPr/>
          <p:nvPr/>
        </p:nvGrpSpPr>
        <p:grpSpPr>
          <a:xfrm>
            <a:off x="539751" y="1276557"/>
            <a:ext cx="10464502" cy="5052138"/>
            <a:chOff x="1347414" y="1276557"/>
            <a:chExt cx="9660763" cy="5052138"/>
          </a:xfrm>
        </p:grpSpPr>
        <p:sp>
          <p:nvSpPr>
            <p:cNvPr id="843" name="Shape 843"/>
            <p:cNvSpPr/>
            <p:nvPr/>
          </p:nvSpPr>
          <p:spPr>
            <a:xfrm>
              <a:off x="1349977" y="1385295"/>
              <a:ext cx="9658200" cy="4943400"/>
            </a:xfrm>
            <a:prstGeom prst="roundRect">
              <a:avLst>
                <a:gd name="adj" fmla="val 2079"/>
              </a:avLst>
            </a:prstGeom>
            <a:solidFill>
              <a:schemeClr val="lt1"/>
            </a:solid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4" name="Shape 844"/>
            <p:cNvSpPr/>
            <p:nvPr/>
          </p:nvSpPr>
          <p:spPr>
            <a:xfrm>
              <a:off x="5532120" y="2727960"/>
              <a:ext cx="3703320" cy="1112520"/>
            </a:xfrm>
            <a:custGeom>
              <a:avLst/>
              <a:gdLst/>
              <a:ahLst/>
              <a:cxnLst/>
              <a:rect l="0" t="0" r="0" b="0"/>
              <a:pathLst>
                <a:path w="3703320" h="1112520" extrusionOk="0">
                  <a:moveTo>
                    <a:pt x="0" y="45720"/>
                  </a:moveTo>
                  <a:lnTo>
                    <a:pt x="2026920" y="1112520"/>
                  </a:lnTo>
                  <a:lnTo>
                    <a:pt x="3703320" y="0"/>
                  </a:lnTo>
                </a:path>
              </a:pathLst>
            </a:custGeom>
            <a:noFill/>
            <a:ln w="9525" cap="flat" cmpd="sng">
              <a:solidFill>
                <a:srgbClr val="7F7F7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5" name="Shape 845"/>
            <p:cNvSpPr/>
            <p:nvPr/>
          </p:nvSpPr>
          <p:spPr>
            <a:xfrm>
              <a:off x="7498080" y="2773680"/>
              <a:ext cx="0" cy="2804160"/>
            </a:xfrm>
            <a:custGeom>
              <a:avLst/>
              <a:gdLst/>
              <a:ahLst/>
              <a:cxnLst/>
              <a:rect l="0" t="0" r="0" b="0"/>
              <a:pathLst>
                <a:path w="120000" h="2804160" extrusionOk="0">
                  <a:moveTo>
                    <a:pt x="0" y="0"/>
                  </a:moveTo>
                  <a:lnTo>
                    <a:pt x="0" y="2804160"/>
                  </a:lnTo>
                </a:path>
              </a:pathLst>
            </a:custGeom>
            <a:noFill/>
            <a:ln w="9525" cap="flat" cmpd="sng">
              <a:solidFill>
                <a:srgbClr val="7F7F7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6" name="Shape 846"/>
            <p:cNvSpPr/>
            <p:nvPr/>
          </p:nvSpPr>
          <p:spPr>
            <a:xfrm>
              <a:off x="1347414" y="1276557"/>
              <a:ext cx="9658350" cy="593536"/>
            </a:xfrm>
            <a:prstGeom prst="roundRect">
              <a:avLst>
                <a:gd name="adj" fmla="val 0"/>
              </a:avLst>
            </a:prstGeom>
            <a:solidFill>
              <a:srgbClr val="0EC07D"/>
            </a:solidFill>
            <a:ln w="9525" cap="flat"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Three-level </a:t>
              </a:r>
              <a:r>
                <a:rPr lang="en-US" sz="1800" b="1">
                  <a:solidFill>
                    <a:schemeClr val="lt1"/>
                  </a:solidFill>
                </a:rPr>
                <a:t>DBMS </a:t>
              </a:r>
              <a:r>
                <a:rPr lang="en-US" sz="1800" b="1" i="0" u="none" strike="noStrike" cap="none">
                  <a:solidFill>
                    <a:schemeClr val="lt1"/>
                  </a:solidFill>
                  <a:latin typeface="Arial"/>
                  <a:ea typeface="Arial"/>
                  <a:cs typeface="Arial"/>
                  <a:sym typeface="Arial"/>
                </a:rPr>
                <a:t>architecture established by ANSI-SPARC</a:t>
              </a:r>
              <a:endParaRPr/>
            </a:p>
          </p:txBody>
        </p:sp>
        <p:sp>
          <p:nvSpPr>
            <p:cNvPr id="847" name="Shape 847"/>
            <p:cNvSpPr/>
            <p:nvPr/>
          </p:nvSpPr>
          <p:spPr>
            <a:xfrm>
              <a:off x="1581151" y="2313644"/>
              <a:ext cx="1939290" cy="450615"/>
            </a:xfrm>
            <a:prstGeom prst="roundRect">
              <a:avLst>
                <a:gd name="adj" fmla="val 16667"/>
              </a:avLst>
            </a:prstGeom>
            <a:solidFill>
              <a:srgbClr val="0EC07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External Level</a:t>
              </a:r>
              <a:endParaRPr/>
            </a:p>
          </p:txBody>
        </p:sp>
        <p:sp>
          <p:nvSpPr>
            <p:cNvPr id="848" name="Shape 848"/>
            <p:cNvSpPr/>
            <p:nvPr/>
          </p:nvSpPr>
          <p:spPr>
            <a:xfrm>
              <a:off x="1581196" y="3542545"/>
              <a:ext cx="1939200" cy="450600"/>
            </a:xfrm>
            <a:prstGeom prst="roundRect">
              <a:avLst>
                <a:gd name="adj" fmla="val 16667"/>
              </a:avLst>
            </a:prstGeom>
            <a:solidFill>
              <a:srgbClr val="0EC07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Conceptual Level</a:t>
              </a:r>
              <a:endParaRPr/>
            </a:p>
          </p:txBody>
        </p:sp>
        <p:sp>
          <p:nvSpPr>
            <p:cNvPr id="849" name="Shape 849"/>
            <p:cNvSpPr/>
            <p:nvPr/>
          </p:nvSpPr>
          <p:spPr>
            <a:xfrm>
              <a:off x="1581150" y="4672264"/>
              <a:ext cx="1939200" cy="450600"/>
            </a:xfrm>
            <a:prstGeom prst="roundRect">
              <a:avLst>
                <a:gd name="adj" fmla="val 16667"/>
              </a:avLst>
            </a:prstGeom>
            <a:solidFill>
              <a:srgbClr val="0EC07D"/>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Internal Level</a:t>
              </a:r>
              <a:endParaRPr/>
            </a:p>
          </p:txBody>
        </p:sp>
        <p:sp>
          <p:nvSpPr>
            <p:cNvPr id="850" name="Shape 850"/>
            <p:cNvSpPr txBox="1"/>
            <p:nvPr/>
          </p:nvSpPr>
          <p:spPr>
            <a:xfrm>
              <a:off x="4705273" y="1929357"/>
              <a:ext cx="811441" cy="33855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User 1</a:t>
              </a:r>
              <a:endParaRPr dirty="0"/>
            </a:p>
          </p:txBody>
        </p:sp>
        <p:sp>
          <p:nvSpPr>
            <p:cNvPr id="851" name="Shape 851"/>
            <p:cNvSpPr txBox="1"/>
            <p:nvPr/>
          </p:nvSpPr>
          <p:spPr>
            <a:xfrm>
              <a:off x="7070068" y="1929357"/>
              <a:ext cx="811441" cy="33855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User 2</a:t>
              </a:r>
              <a:endParaRPr/>
            </a:p>
          </p:txBody>
        </p:sp>
        <p:sp>
          <p:nvSpPr>
            <p:cNvPr id="852" name="Shape 852"/>
            <p:cNvSpPr txBox="1"/>
            <p:nvPr/>
          </p:nvSpPr>
          <p:spPr>
            <a:xfrm>
              <a:off x="9434863" y="1929357"/>
              <a:ext cx="822661" cy="33855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User n</a:t>
              </a:r>
              <a:endParaRPr/>
            </a:p>
          </p:txBody>
        </p:sp>
        <p:sp>
          <p:nvSpPr>
            <p:cNvPr id="853" name="Shape 853"/>
            <p:cNvSpPr/>
            <p:nvPr/>
          </p:nvSpPr>
          <p:spPr>
            <a:xfrm>
              <a:off x="4466390" y="2313573"/>
              <a:ext cx="1318503" cy="453231"/>
            </a:xfrm>
            <a:prstGeom prst="roundRect">
              <a:avLst>
                <a:gd name="adj" fmla="val 16667"/>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View 1</a:t>
              </a:r>
              <a:endParaRPr/>
            </a:p>
          </p:txBody>
        </p:sp>
        <p:sp>
          <p:nvSpPr>
            <p:cNvPr id="854" name="Shape 854"/>
            <p:cNvSpPr/>
            <p:nvPr/>
          </p:nvSpPr>
          <p:spPr>
            <a:xfrm>
              <a:off x="6831185" y="2313573"/>
              <a:ext cx="1318503" cy="453231"/>
            </a:xfrm>
            <a:prstGeom prst="roundRect">
              <a:avLst>
                <a:gd name="adj" fmla="val 16667"/>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View 2</a:t>
              </a:r>
              <a:endParaRPr/>
            </a:p>
          </p:txBody>
        </p:sp>
        <p:sp>
          <p:nvSpPr>
            <p:cNvPr id="855" name="Shape 855"/>
            <p:cNvSpPr/>
            <p:nvPr/>
          </p:nvSpPr>
          <p:spPr>
            <a:xfrm>
              <a:off x="9195980" y="2313573"/>
              <a:ext cx="1318503" cy="453231"/>
            </a:xfrm>
            <a:prstGeom prst="roundRect">
              <a:avLst>
                <a:gd name="adj" fmla="val 16667"/>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View n</a:t>
              </a:r>
              <a:endParaRPr/>
            </a:p>
          </p:txBody>
        </p:sp>
        <p:sp>
          <p:nvSpPr>
            <p:cNvPr id="856" name="Shape 856"/>
            <p:cNvSpPr/>
            <p:nvPr/>
          </p:nvSpPr>
          <p:spPr>
            <a:xfrm>
              <a:off x="6834754" y="3444346"/>
              <a:ext cx="1350661" cy="646986"/>
            </a:xfrm>
            <a:prstGeom prst="roundRect">
              <a:avLst>
                <a:gd name="adj" fmla="val 16667"/>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Conceptual</a:t>
              </a:r>
              <a:endParaRPr/>
            </a:p>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Schema</a:t>
              </a:r>
              <a:endParaRPr/>
            </a:p>
          </p:txBody>
        </p:sp>
        <p:sp>
          <p:nvSpPr>
            <p:cNvPr id="857" name="Shape 857"/>
            <p:cNvSpPr/>
            <p:nvPr/>
          </p:nvSpPr>
          <p:spPr>
            <a:xfrm>
              <a:off x="6831185" y="4574079"/>
              <a:ext cx="1318504" cy="646986"/>
            </a:xfrm>
            <a:prstGeom prst="roundRect">
              <a:avLst>
                <a:gd name="adj" fmla="val 16667"/>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Internal </a:t>
              </a:r>
              <a:endParaRPr/>
            </a:p>
            <a:p>
              <a:pPr marL="0" marR="0" lvl="0" indent="0" algn="ctr"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Schema</a:t>
              </a:r>
              <a:endParaRPr/>
            </a:p>
          </p:txBody>
        </p:sp>
        <p:sp>
          <p:nvSpPr>
            <p:cNvPr id="858" name="Shape 858"/>
            <p:cNvSpPr/>
            <p:nvPr/>
          </p:nvSpPr>
          <p:spPr>
            <a:xfrm>
              <a:off x="7059757" y="5449015"/>
              <a:ext cx="952145" cy="696808"/>
            </a:xfrm>
            <a:prstGeom prst="can">
              <a:avLst>
                <a:gd name="adj" fmla="val 25000"/>
              </a:avLst>
            </a:prstGeom>
            <a:solidFill>
              <a:schemeClr val="dk2"/>
            </a:solid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DB</a:t>
              </a: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865" name="Shape 86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866" name="Shape 86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What are the two user categories from a DBMS viewpoint?</a:t>
            </a:r>
            <a:endParaRPr sz="1800" b="0" i="0" u="none" strike="noStrike" cap="none">
              <a:solidFill>
                <a:schemeClr val="dk1"/>
              </a:solidFill>
              <a:latin typeface="Arial"/>
              <a:ea typeface="Arial"/>
              <a:cs typeface="Arial"/>
              <a:sym typeface="Arial"/>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Application programs.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End users.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Admin users.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Both a and b.</a:t>
            </a:r>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level in the Database architecture serves as an Intermediary between the User interface and the Internal schema?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Internal level</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Conceptual schema</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External level</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 Common Database Types</a:t>
            </a:r>
            <a:endParaRPr/>
          </a:p>
        </p:txBody>
      </p:sp>
      <p:sp>
        <p:nvSpPr>
          <p:cNvPr id="873" name="Shape 87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Different Data Storage Mechanisms</a:t>
            </a:r>
            <a:endParaRPr sz="1600" b="0" i="0" u="none" strike="noStrike" cap="none">
              <a:solidFill>
                <a:srgbClr val="0EC07D"/>
              </a:solidFill>
              <a:latin typeface="Arial"/>
              <a:ea typeface="Arial"/>
              <a:cs typeface="Arial"/>
              <a:sym typeface="Arial"/>
            </a:endParaRPr>
          </a:p>
        </p:txBody>
      </p:sp>
      <p:sp>
        <p:nvSpPr>
          <p:cNvPr id="874" name="Shape 87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875" name="Shape 875"/>
          <p:cNvGrpSpPr/>
          <p:nvPr/>
        </p:nvGrpSpPr>
        <p:grpSpPr>
          <a:xfrm>
            <a:off x="1519648" y="2296602"/>
            <a:ext cx="1620994" cy="2603950"/>
            <a:chOff x="2011515" y="1953702"/>
            <a:chExt cx="1620994" cy="2603950"/>
          </a:xfrm>
        </p:grpSpPr>
        <p:sp>
          <p:nvSpPr>
            <p:cNvPr id="876" name="Shape 876"/>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77" name="Shape 877"/>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78" name="Shape 878"/>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79" name="Shape 879"/>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0" name="Shape 880"/>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1" name="Shape 881"/>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2" name="Shape 882"/>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3" name="Shape 883"/>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4" name="Shape 884"/>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885" name="Shape 885"/>
          <p:cNvGrpSpPr/>
          <p:nvPr/>
        </p:nvGrpSpPr>
        <p:grpSpPr>
          <a:xfrm>
            <a:off x="8782444" y="2296602"/>
            <a:ext cx="1616845" cy="2603950"/>
            <a:chOff x="8112261" y="1953702"/>
            <a:chExt cx="1616845" cy="2603950"/>
          </a:xfrm>
        </p:grpSpPr>
        <p:sp>
          <p:nvSpPr>
            <p:cNvPr id="886" name="Shape 886"/>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7" name="Shape 887"/>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8" name="Shape 888"/>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9" name="Shape 889"/>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0" name="Shape 890"/>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1" name="Shape 891"/>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2" name="Shape 892"/>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3" name="Shape 893"/>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4" name="Shape 894"/>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95" name="Shape 895"/>
          <p:cNvSpPr/>
          <p:nvPr/>
        </p:nvSpPr>
        <p:spPr>
          <a:xfrm>
            <a:off x="2237071" y="1645510"/>
            <a:ext cx="408964" cy="408964"/>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896" name="Shape 896"/>
          <p:cNvSpPr/>
          <p:nvPr/>
        </p:nvSpPr>
        <p:spPr>
          <a:xfrm>
            <a:off x="9444955" y="1643214"/>
            <a:ext cx="408964" cy="408964"/>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897" name="Shape 897"/>
          <p:cNvSpPr/>
          <p:nvPr/>
        </p:nvSpPr>
        <p:spPr>
          <a:xfrm>
            <a:off x="4670709" y="1627055"/>
            <a:ext cx="408964" cy="408964"/>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898" name="Shape 898"/>
          <p:cNvSpPr/>
          <p:nvPr/>
        </p:nvSpPr>
        <p:spPr>
          <a:xfrm>
            <a:off x="7053943" y="1675783"/>
            <a:ext cx="408964" cy="371798"/>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899" name="Shape 899"/>
          <p:cNvSpPr txBox="1"/>
          <p:nvPr/>
        </p:nvSpPr>
        <p:spPr>
          <a:xfrm>
            <a:off x="1638874" y="5194337"/>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Flat File Databases</a:t>
            </a:r>
            <a:endParaRPr sz="2000" b="1" i="0" u="none" strike="noStrike" cap="none">
              <a:solidFill>
                <a:srgbClr val="000000"/>
              </a:solidFill>
              <a:latin typeface="Arial"/>
              <a:ea typeface="Arial"/>
              <a:cs typeface="Arial"/>
              <a:sym typeface="Arial"/>
            </a:endParaRPr>
          </a:p>
        </p:txBody>
      </p:sp>
      <p:sp>
        <p:nvSpPr>
          <p:cNvPr id="900" name="Shape 900"/>
          <p:cNvSpPr txBox="1"/>
          <p:nvPr/>
        </p:nvSpPr>
        <p:spPr>
          <a:xfrm>
            <a:off x="4065308" y="5194337"/>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Tabular Databases</a:t>
            </a:r>
            <a:endParaRPr/>
          </a:p>
        </p:txBody>
      </p:sp>
      <p:sp>
        <p:nvSpPr>
          <p:cNvPr id="901" name="Shape 901"/>
          <p:cNvSpPr txBox="1"/>
          <p:nvPr/>
        </p:nvSpPr>
        <p:spPr>
          <a:xfrm>
            <a:off x="6454510" y="5194337"/>
            <a:ext cx="1733047" cy="362766"/>
          </a:xfrm>
          <a:prstGeom prst="rect">
            <a:avLst/>
          </a:prstGeom>
          <a:noFill/>
          <a:ln>
            <a:noFill/>
          </a:ln>
        </p:spPr>
        <p:txBody>
          <a:bodyPr spcFirstLastPara="1" wrap="square" lIns="91425" tIns="45700" rIns="91425" bIns="45700" anchor="t" anchorCtr="0">
            <a:noAutofit/>
          </a:bodyPr>
          <a:lstStyle/>
          <a:p>
            <a:pPr marL="158750" marR="0" lvl="0" indent="0" algn="ctr" rtl="0">
              <a:lnSpc>
                <a:spcPct val="9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Relational Databases</a:t>
            </a:r>
            <a:endParaRPr/>
          </a:p>
        </p:txBody>
      </p:sp>
      <p:sp>
        <p:nvSpPr>
          <p:cNvPr id="902" name="Shape 902"/>
          <p:cNvSpPr txBox="1"/>
          <p:nvPr/>
        </p:nvSpPr>
        <p:spPr>
          <a:xfrm>
            <a:off x="8845089" y="5194337"/>
            <a:ext cx="1733047" cy="362766"/>
          </a:xfrm>
          <a:prstGeom prst="rect">
            <a:avLst/>
          </a:prstGeom>
          <a:noFill/>
          <a:ln>
            <a:noFill/>
          </a:ln>
        </p:spPr>
        <p:txBody>
          <a:bodyPr spcFirstLastPara="1" wrap="square" lIns="91425" tIns="45700" rIns="91425" bIns="45700" anchor="t" anchorCtr="0">
            <a:noAutofit/>
          </a:bodyPr>
          <a:lstStyle/>
          <a:p>
            <a:pPr marL="158750" marR="0" lvl="0" indent="0" algn="ctr" rtl="0">
              <a:lnSpc>
                <a:spcPct val="90000"/>
              </a:lnSpc>
              <a:spcBef>
                <a:spcPts val="0"/>
              </a:spcBef>
              <a:spcAft>
                <a:spcPts val="0"/>
              </a:spcAft>
              <a:buClr>
                <a:schemeClr val="dk1"/>
              </a:buClr>
              <a:buSzPts val="1100"/>
              <a:buFont typeface="Arial"/>
              <a:buNone/>
            </a:pPr>
            <a:r>
              <a:rPr lang="en-US" sz="2000" b="1" i="0" u="none" strike="noStrike" cap="none">
                <a:solidFill>
                  <a:schemeClr val="dk1"/>
                </a:solidFill>
                <a:latin typeface="Arial"/>
                <a:ea typeface="Arial"/>
                <a:cs typeface="Arial"/>
                <a:sym typeface="Arial"/>
              </a:rPr>
              <a:t>NoSQL Datastores</a:t>
            </a:r>
            <a:endParaRPr sz="2000" b="1" i="0" u="none" strike="noStrike" cap="none">
              <a:solidFill>
                <a:schemeClr val="dk1"/>
              </a:solidFill>
              <a:latin typeface="Arial"/>
              <a:ea typeface="Arial"/>
              <a:cs typeface="Arial"/>
              <a:sym typeface="Arial"/>
            </a:endParaRPr>
          </a:p>
        </p:txBody>
      </p:sp>
      <p:grpSp>
        <p:nvGrpSpPr>
          <p:cNvPr id="903" name="Shape 903"/>
          <p:cNvGrpSpPr/>
          <p:nvPr/>
        </p:nvGrpSpPr>
        <p:grpSpPr>
          <a:xfrm>
            <a:off x="3952209" y="2296602"/>
            <a:ext cx="1620896" cy="2603950"/>
            <a:chOff x="6077203" y="1953702"/>
            <a:chExt cx="1620896" cy="2603950"/>
          </a:xfrm>
        </p:grpSpPr>
        <p:sp>
          <p:nvSpPr>
            <p:cNvPr id="904" name="Shape 904"/>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5" name="Shape 905"/>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6" name="Shape 906"/>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7" name="Shape 907"/>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8" name="Shape 908"/>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9" name="Shape 909"/>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0" name="Shape 910"/>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1" name="Shape 911"/>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2" name="Shape 912"/>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913" name="Shape 913"/>
          <p:cNvGrpSpPr/>
          <p:nvPr/>
        </p:nvGrpSpPr>
        <p:grpSpPr>
          <a:xfrm>
            <a:off x="6366386" y="2296602"/>
            <a:ext cx="1619441" cy="2603950"/>
            <a:chOff x="4044026" y="1953702"/>
            <a:chExt cx="1619441" cy="2603950"/>
          </a:xfrm>
        </p:grpSpPr>
        <p:sp>
          <p:nvSpPr>
            <p:cNvPr id="914" name="Shape 914"/>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rgbClr val="96E2C0">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5" name="Shape 915"/>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rgbClr val="96E2C0">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6" name="Shape 916"/>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rgbClr val="96E2C0">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7" name="Shape 917"/>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rgbClr val="96E2C0">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8" name="Shape 918"/>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rgbClr val="96E2C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9" name="Shape 919"/>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rgbClr val="96E2C0">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0" name="Shape 920"/>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1" name="Shape 921"/>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rgbClr val="96E2C0">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2" name="Shape 922"/>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8350</Words>
  <Application>Microsoft Office PowerPoint</Application>
  <PresentationFormat>Widescreen</PresentationFormat>
  <Paragraphs>863</Paragraphs>
  <Slides>31</Slides>
  <Notes>31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Noto Sans Symbols</vt:lpstr>
      <vt:lpstr>Source Sans Pro</vt:lpstr>
      <vt:lpstr>Wingdings 3</vt:lpstr>
      <vt:lpstr>Office Theme</vt:lpstr>
      <vt:lpstr>Custom Design</vt:lpstr>
      <vt:lpstr>PowerPoint Presentation</vt:lpstr>
      <vt:lpstr>Module Learning Objectives</vt:lpstr>
      <vt:lpstr>Module Topics</vt:lpstr>
      <vt:lpstr>1. Data Storage - An Introduction</vt:lpstr>
      <vt:lpstr>2. Mechanisms of data storage</vt:lpstr>
      <vt:lpstr>3. Introduction to Databases</vt:lpstr>
      <vt:lpstr>3.1 Database Architecture</vt:lpstr>
      <vt:lpstr>What did you Grasp?</vt:lpstr>
      <vt:lpstr>3.2 Common Database Types</vt:lpstr>
      <vt:lpstr>3.2.1 Flat file databases</vt:lpstr>
      <vt:lpstr>3.2.1.1 Advantages and disadvantages of flat file databases</vt:lpstr>
      <vt:lpstr>What did you Grasp?</vt:lpstr>
      <vt:lpstr>3.2.2 Tabular databases</vt:lpstr>
      <vt:lpstr>3.2.2.1 Advantages and Limitations of tabular databases</vt:lpstr>
      <vt:lpstr>What did you Grasp?</vt:lpstr>
      <vt:lpstr>3.2.3 Relational databases</vt:lpstr>
      <vt:lpstr>3.2.3.1 Important aspects of relational databases</vt:lpstr>
      <vt:lpstr>3.3 Entity Relationships and Tables</vt:lpstr>
      <vt:lpstr>3.4 Example for relations in a relational database</vt:lpstr>
      <vt:lpstr>3.4.1 Example Table</vt:lpstr>
      <vt:lpstr>3.4.2 Relational Database Operations</vt:lpstr>
      <vt:lpstr>Activity</vt:lpstr>
      <vt:lpstr>What did you Grasp?</vt:lpstr>
      <vt:lpstr>4. Introduction to NoSQL Datastores</vt:lpstr>
      <vt:lpstr>4.1 Characteristics of NoSQL databases</vt:lpstr>
      <vt:lpstr>Group Discussion</vt:lpstr>
      <vt:lpstr>4.2 Types of NoSQL Datastores</vt:lpstr>
      <vt:lpstr>4.3 Advantages and disadvantages of NoSQL</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5</cp:revision>
  <dcterms:modified xsi:type="dcterms:W3CDTF">2018-07-31T16:55:16Z</dcterms:modified>
</cp:coreProperties>
</file>