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30"/>
  </p:notesMasterIdLst>
  <p:sldIdLst>
    <p:sldId id="256" r:id="rId3"/>
    <p:sldId id="257" r:id="rId4"/>
    <p:sldId id="258" r:id="rId5"/>
    <p:sldId id="259" r:id="rId6"/>
    <p:sldId id="260" r:id="rId7"/>
    <p:sldId id="261" r:id="rId8"/>
    <p:sldId id="282"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6858000" cy="9144000"/>
  <p:embeddedFontLst>
    <p:embeddedFont>
      <p:font typeface="Source Sans Pro" panose="020B0503030403020204" pitchFamily="34"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Source Sans Pro Light" panose="020B0403030403020204" pitchFamily="34" charset="0"/>
      <p:regular r:id="rId39"/>
      <p:italic r:id="rId40"/>
    </p:embeddedFont>
    <p:embeddedFont>
      <p:font typeface="Roboto" pitchFamily="2" charset="0"/>
      <p:regular r:id="rId41"/>
      <p:bold r:id="rId42"/>
      <p:italic r:id="rId43"/>
      <p:boldItalic r:id="rId44"/>
    </p:embeddedFont>
    <p:embeddedFont>
      <p:font typeface="Wingdings 3" panose="05040102010807070707" pitchFamily="18" charset="2"/>
      <p:regular r:id="rId45"/>
    </p:embeddedFont>
    <p:embeddedFont>
      <p:font typeface="Calibri" panose="020F050202020403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aGopalan Varadan" initials=""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51A"/>
    <a:srgbClr val="0EC07D"/>
    <a:srgbClr val="A1E5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2554" autoAdjust="0"/>
  </p:normalViewPr>
  <p:slideViewPr>
    <p:cSldViewPr snapToGrid="0">
      <p:cViewPr varScale="1">
        <p:scale>
          <a:sx n="54" d="100"/>
          <a:sy n="54" d="100"/>
        </p:scale>
        <p:origin x="1824" y="4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font" Target="fonts/font1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10748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txBox="1">
            <a:spLocks noGrp="1"/>
          </p:cNvSpPr>
          <p:nvPr>
            <p:ph type="body" idx="1"/>
          </p:nvPr>
        </p:nvSpPr>
        <p:spPr>
          <a:xfrm>
            <a:off x="685800" y="4400550"/>
            <a:ext cx="5486399"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21" name="Shape 7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598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Shape 8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4" name="Shape 83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Let the participants know that in classical waterfall model the development process begins only if the previous phase is complete. Explain to the participants why this model has been so popular.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most popular way of developing a software is the ‘THE CLASSICAL WATERFALL’ model . It is the first SDLC model ,introduced to describe the software development ,in late 1950 and became popular in 1970’s by the first formal description of the waterfall model  cited in an article by Winston W. Royce thou the term "waterfall"  was coined by Bell and Thayer in 1976.</a:t>
            </a: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One of the main requirements of Software development process is the non-iterative sequential  WATERFALL MODEL. The entire software development process undergoes different phases, namely requirement details/analysis, design, coding &amp; testing, system testing &amp; integration and maintenance respectively.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 team of experts and trained people in each department handle different phases of the Waterfall model for e.g.,  business and requirements analysis department, software engineering department, development and programming department, quality assurance (QA) department, and technical support department.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835" name="Shape 83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84016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Shape 8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2" name="Shape 85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Let the participants know that in classical waterfall model the development process begins only if the previous phase is complete. Explain to the participants why this model has been so popular.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 “The Waterfall” approach, the whole process of software development is divided into separate phases. The outcome of one phase acts as the input for the next phase sequentially. This means that any phase in the development process begins only if the previous phase is complete. The waterfall model is a sequential design process in which progress is seen as flowing steadily downwards (like a waterfall) through the phases of Conception, Initiation, Analysis, Design, Construction, Testing, Production/Implementation and Maintenance.</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As the Waterfall Model illustrates the software development process in a linear sequential flow; hence it is also referred to as a Linear-Sequential Life Cycle Model.</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1200"/>
              <a:buFont typeface="Arial"/>
              <a:buAutoNum type="arabicPeriod"/>
            </a:pPr>
            <a:r>
              <a:rPr lang="en-US" sz="1200" b="0" i="0" u="none" strike="noStrike" cap="none" dirty="0">
                <a:solidFill>
                  <a:schemeClr val="dk1"/>
                </a:solidFill>
                <a:latin typeface="Calibri"/>
                <a:ea typeface="Calibri"/>
                <a:cs typeface="Calibri"/>
                <a:sym typeface="Calibri"/>
              </a:rPr>
              <a:t>The first and foremost stage is the study of resources, technical &amp; financial feasibility.</a:t>
            </a:r>
            <a:endParaRPr dirty="0"/>
          </a:p>
          <a:p>
            <a:pPr marL="228600" marR="0" lvl="0" indent="-228600" algn="l" rtl="0">
              <a:spcBef>
                <a:spcPts val="0"/>
              </a:spcBef>
              <a:spcAft>
                <a:spcPts val="0"/>
              </a:spcAft>
              <a:buClr>
                <a:schemeClr val="dk1"/>
              </a:buClr>
              <a:buSzPts val="1200"/>
              <a:buFont typeface="Arial"/>
              <a:buAutoNum type="arabicPeriod"/>
            </a:pPr>
            <a:r>
              <a:rPr lang="en-US" sz="1200" b="0" i="0" u="none" strike="noStrike" cap="none" dirty="0">
                <a:solidFill>
                  <a:schemeClr val="dk1"/>
                </a:solidFill>
                <a:latin typeface="Calibri"/>
                <a:ea typeface="Calibri"/>
                <a:cs typeface="Calibri"/>
                <a:sym typeface="Calibri"/>
              </a:rPr>
              <a:t>Requirement Analysis and specification design </a:t>
            </a:r>
            <a:endParaRPr dirty="0"/>
          </a:p>
          <a:p>
            <a:pPr marL="228600" marR="0" lvl="0" indent="-228600" algn="l" rtl="0">
              <a:spcBef>
                <a:spcPts val="0"/>
              </a:spcBef>
              <a:spcAft>
                <a:spcPts val="0"/>
              </a:spcAft>
              <a:buClr>
                <a:schemeClr val="dk1"/>
              </a:buClr>
              <a:buSzPts val="1200"/>
              <a:buFont typeface="Arial"/>
              <a:buAutoNum type="arabicPeriod"/>
            </a:pPr>
            <a:r>
              <a:rPr lang="en-US" sz="1200" b="0" i="0" u="none" strike="noStrike" cap="none" dirty="0">
                <a:solidFill>
                  <a:schemeClr val="dk1"/>
                </a:solidFill>
                <a:latin typeface="Calibri"/>
                <a:ea typeface="Calibri"/>
                <a:cs typeface="Calibri"/>
                <a:sym typeface="Calibri"/>
              </a:rPr>
              <a:t>Design Phase</a:t>
            </a:r>
            <a:endParaRPr dirty="0"/>
          </a:p>
          <a:p>
            <a:pPr marL="228600" marR="0" lvl="0" indent="-228600" algn="l" rtl="0">
              <a:spcBef>
                <a:spcPts val="0"/>
              </a:spcBef>
              <a:spcAft>
                <a:spcPts val="0"/>
              </a:spcAft>
              <a:buClr>
                <a:schemeClr val="dk1"/>
              </a:buClr>
              <a:buSzPts val="1200"/>
              <a:buFont typeface="Arial"/>
              <a:buAutoNum type="arabicPeriod"/>
            </a:pPr>
            <a:r>
              <a:rPr lang="en-US" sz="1200" b="0" i="0" u="none" strike="noStrike" cap="none" dirty="0">
                <a:solidFill>
                  <a:schemeClr val="dk1"/>
                </a:solidFill>
                <a:latin typeface="Calibri"/>
                <a:ea typeface="Calibri"/>
                <a:cs typeface="Calibri"/>
                <a:sym typeface="Calibri"/>
              </a:rPr>
              <a:t>Coding and Unit testing </a:t>
            </a:r>
            <a:endParaRPr dirty="0"/>
          </a:p>
          <a:p>
            <a:pPr marL="228600" marR="0" lvl="0" indent="-228600" algn="l" rtl="0">
              <a:spcBef>
                <a:spcPts val="0"/>
              </a:spcBef>
              <a:spcAft>
                <a:spcPts val="0"/>
              </a:spcAft>
              <a:buClr>
                <a:schemeClr val="dk1"/>
              </a:buClr>
              <a:buSzPts val="1200"/>
              <a:buFont typeface="Arial"/>
              <a:buAutoNum type="arabicPeriod"/>
            </a:pPr>
            <a:r>
              <a:rPr lang="en-US" sz="1200" b="0" i="0" u="none" strike="noStrike" cap="none" dirty="0">
                <a:solidFill>
                  <a:schemeClr val="dk1"/>
                </a:solidFill>
                <a:latin typeface="Calibri"/>
                <a:ea typeface="Calibri"/>
                <a:cs typeface="Calibri"/>
                <a:sym typeface="Calibri"/>
              </a:rPr>
              <a:t>Integration and system testing </a:t>
            </a:r>
            <a:endParaRPr dirty="0"/>
          </a:p>
          <a:p>
            <a:pPr marL="228600" marR="0" lvl="0" indent="-228600" algn="l" rtl="0">
              <a:spcBef>
                <a:spcPts val="0"/>
              </a:spcBef>
              <a:spcAft>
                <a:spcPts val="0"/>
              </a:spcAft>
              <a:buClr>
                <a:schemeClr val="dk1"/>
              </a:buClr>
              <a:buSzPts val="1200"/>
              <a:buFont typeface="Arial"/>
              <a:buAutoNum type="arabicPeriod"/>
            </a:pPr>
            <a:r>
              <a:rPr lang="en-US" sz="1200" b="0" i="0" u="none" strike="noStrike" cap="none" dirty="0">
                <a:solidFill>
                  <a:schemeClr val="dk1"/>
                </a:solidFill>
                <a:latin typeface="Calibri"/>
                <a:ea typeface="Calibri"/>
                <a:cs typeface="Calibri"/>
                <a:sym typeface="Calibri"/>
              </a:rPr>
              <a:t>Maintenance</a:t>
            </a:r>
            <a:endParaRPr dirty="0"/>
          </a:p>
        </p:txBody>
      </p:sp>
      <p:sp>
        <p:nvSpPr>
          <p:cNvPr id="853" name="Shape 85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4981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Shape 8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6" name="Shape 87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the objective of feasibility study and how it is helpful to determine the </a:t>
            </a:r>
            <a:r>
              <a:rPr lang="en-US" sz="1200" b="0" i="0" u="none" strike="noStrike" cap="none" dirty="0" smtClean="0">
                <a:solidFill>
                  <a:schemeClr val="dk1"/>
                </a:solidFill>
                <a:latin typeface="Calibri"/>
                <a:ea typeface="Calibri"/>
                <a:cs typeface="Calibri"/>
                <a:sym typeface="Calibri"/>
              </a:rPr>
              <a:t>do ability </a:t>
            </a:r>
            <a:r>
              <a:rPr lang="en-US" sz="1200" b="0" i="0" u="none" strike="noStrike" cap="none" dirty="0">
                <a:solidFill>
                  <a:schemeClr val="dk1"/>
                </a:solidFill>
                <a:latin typeface="Calibri"/>
                <a:ea typeface="Calibri"/>
                <a:cs typeface="Calibri"/>
                <a:sym typeface="Calibri"/>
              </a:rPr>
              <a:t>of the project.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main aim of feasibility study is to determine whether it would be financially and technically feasible to develop the product. At first project managers or team leaders figure out  a rough understanding of what is required to be done by visiting the client . They study different input and output  data to be produced by the system. They study the required processing to be done on these data and look at the various constraints and effects on the behavior of the system. After understanding the problem(if any) they investigate the different available solutions.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Then they examine each of the solutions in terms of what kind of resources required, what would be the cost of development and what would be the development time for each solution.</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Based on this analysis they pick the best solution and determine whether the solution is feasible financially and technically. They check whether the customer budget would meet the cost of the product and whether they have sufficient technical expertise in the area of development. The following is an example of a feasibility study undertaken by an organization. It is intended to give you a feel of the activities and issues involved in the feasibility study phase of a typical software project. {????????}</a:t>
            </a:r>
            <a:endParaRPr dirty="0"/>
          </a:p>
        </p:txBody>
      </p:sp>
      <p:sp>
        <p:nvSpPr>
          <p:cNvPr id="877" name="Shape 87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3794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Shape 8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5" name="Shape 88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to participants, how In this phase, the expectations and goals of the project are defined, and risks are analyzed.</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aim of the requirements analysis and specification phase is to understand the exact requirements of the customer and to document them properly. This phase consists of two distinct activities-</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Requirements gathering and analysis,</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Requirements specification</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aim of ‘requirements gathering’ is to collect all relevant information from the customer regarding the product to be developed. Once this is done and clear understanding of the customer requirements is available then the incompleteness and inconsistencies are removed. The requirements analysis activity is started by collecting all the relevant data related to the product to be developed from the users of the product and from the customer through interviews and discussions.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For e.g., to do the analysis of a business accounting software required by an organization, the analyst should interview all the accountants of the organization to assess their requirements and expectations.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It is necessary to identify all ambiguities and contradictions in the requirements as there is a possibility that the data collected may contain several contradictions and ambiguities since each user typically has only a partial and incomplete view of the system. Therefore to resolve them through further discussions with the customer.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Once  all ambiguities, inconsistencies, and incompleteness have been resolved and all the requirements/expectations have been  properly understood, the</a:t>
            </a:r>
            <a:r>
              <a:rPr lang="en-US" sz="1200" b="1" i="0" u="none" strike="noStrike" cap="none" dirty="0">
                <a:solidFill>
                  <a:schemeClr val="dk1"/>
                </a:solidFill>
                <a:latin typeface="Calibri"/>
                <a:ea typeface="Calibri"/>
                <a:cs typeface="Calibri"/>
                <a:sym typeface="Calibri"/>
              </a:rPr>
              <a:t> requirements specification </a:t>
            </a:r>
            <a:r>
              <a:rPr lang="en-US" sz="1200" b="0" i="0" u="none" strike="noStrike" cap="none" dirty="0">
                <a:solidFill>
                  <a:schemeClr val="dk1"/>
                </a:solidFill>
                <a:latin typeface="Calibri"/>
                <a:ea typeface="Calibri"/>
                <a:cs typeface="Calibri"/>
                <a:sym typeface="Calibri"/>
              </a:rPr>
              <a:t>activity can start.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This activity includes the steps to systematically capture and organize the user requirements into a ‘’</a:t>
            </a:r>
            <a:r>
              <a:rPr lang="en-US" sz="1200" b="1" i="0" u="none" strike="noStrike" cap="none" dirty="0">
                <a:solidFill>
                  <a:schemeClr val="dk1"/>
                </a:solidFill>
                <a:latin typeface="Calibri"/>
                <a:ea typeface="Calibri"/>
                <a:cs typeface="Calibri"/>
                <a:sym typeface="Calibri"/>
              </a:rPr>
              <a:t>Software/hardware Requirements Specification</a:t>
            </a:r>
            <a:r>
              <a:rPr lang="en-US" sz="1200" b="0" i="0" u="none" strike="noStrike" cap="none" dirty="0">
                <a:solidFill>
                  <a:schemeClr val="dk1"/>
                </a:solidFill>
                <a:latin typeface="Calibri"/>
                <a:ea typeface="Calibri"/>
                <a:cs typeface="Calibri"/>
                <a:sym typeface="Calibri"/>
              </a:rPr>
              <a:t>’’(SRS) document.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customer requirements identified during the requirements gathering and analysis activity are organized into a SRS document. The important components of this document are </a:t>
            </a:r>
            <a:r>
              <a:rPr lang="en-US" sz="1200" b="1" i="0" u="none" strike="noStrike" cap="none" dirty="0">
                <a:solidFill>
                  <a:schemeClr val="dk1"/>
                </a:solidFill>
                <a:latin typeface="Calibri"/>
                <a:ea typeface="Calibri"/>
                <a:cs typeface="Calibri"/>
                <a:sym typeface="Calibri"/>
              </a:rPr>
              <a:t>functional requirements, the nonfunctional requirements, and the goals of implementation. </a:t>
            </a:r>
            <a:endParaRPr sz="1200" b="0" i="0" u="none" strike="noStrike" cap="none" dirty="0">
              <a:solidFill>
                <a:schemeClr val="dk1"/>
              </a:solidFill>
              <a:latin typeface="Calibri"/>
              <a:ea typeface="Calibri"/>
              <a:cs typeface="Calibri"/>
              <a:sym typeface="Calibri"/>
            </a:endParaRPr>
          </a:p>
        </p:txBody>
      </p:sp>
      <p:sp>
        <p:nvSpPr>
          <p:cNvPr id="886" name="Shape 88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2558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Shape 8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4" name="Shape 89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to participants, how a blueprint is drawn up for the developers along with a plan of meeting requirements.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goal of the design phase is to transform the requirements specified in the SRS document into a structure that is suitable for</a:t>
            </a:r>
            <a:r>
              <a:rPr lang="en-US" sz="1200" b="1" i="0" u="none" strike="noStrike" cap="none" dirty="0">
                <a:solidFill>
                  <a:schemeClr val="dk1"/>
                </a:solidFill>
                <a:latin typeface="Calibri"/>
                <a:ea typeface="Calibri"/>
                <a:cs typeface="Calibri"/>
                <a:sym typeface="Calibri"/>
              </a:rPr>
              <a:t> implementation</a:t>
            </a:r>
            <a:r>
              <a:rPr lang="en-US" sz="1200" b="0" i="0" u="none" strike="noStrike" cap="none" dirty="0">
                <a:solidFill>
                  <a:schemeClr val="dk1"/>
                </a:solidFill>
                <a:latin typeface="Calibri"/>
                <a:ea typeface="Calibri"/>
                <a:cs typeface="Calibri"/>
                <a:sym typeface="Calibri"/>
              </a:rPr>
              <a:t> in some programming language. In technical terms, during the design phase the </a:t>
            </a:r>
            <a:r>
              <a:rPr lang="en-US" sz="1200" b="1" i="0" u="none" strike="noStrike" cap="none" dirty="0">
                <a:solidFill>
                  <a:schemeClr val="dk1"/>
                </a:solidFill>
                <a:latin typeface="Calibri"/>
                <a:ea typeface="Calibri"/>
                <a:cs typeface="Calibri"/>
                <a:sym typeface="Calibri"/>
              </a:rPr>
              <a:t>software architecture </a:t>
            </a:r>
            <a:r>
              <a:rPr lang="en-US" sz="1200" b="0" i="0" u="none" strike="noStrike" cap="none" dirty="0">
                <a:solidFill>
                  <a:schemeClr val="dk1"/>
                </a:solidFill>
                <a:latin typeface="Calibri"/>
                <a:ea typeface="Calibri"/>
                <a:cs typeface="Calibri"/>
                <a:sym typeface="Calibri"/>
              </a:rPr>
              <a:t>is derived from the SRS document.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endParaRPr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The two phases of design are:</a:t>
            </a:r>
            <a:endParaRPr dirty="0"/>
          </a:p>
          <a:p>
            <a:pPr marL="228600" marR="0" lvl="0" indent="-228600" algn="l" rtl="0">
              <a:spcBef>
                <a:spcPts val="0"/>
              </a:spcBef>
              <a:spcAft>
                <a:spcPts val="0"/>
              </a:spcAft>
              <a:buClr>
                <a:schemeClr val="dk1"/>
              </a:buClr>
              <a:buSzPts val="1200"/>
              <a:buFont typeface="Arial"/>
              <a:buAutoNum type="arabicPeriod"/>
            </a:pPr>
            <a:r>
              <a:rPr lang="en-US" sz="1200" b="1" i="0" u="none" strike="noStrike" cap="none" dirty="0">
                <a:solidFill>
                  <a:schemeClr val="dk1"/>
                </a:solidFill>
                <a:latin typeface="Calibri"/>
                <a:ea typeface="Calibri"/>
                <a:cs typeface="Calibri"/>
                <a:sym typeface="Calibri"/>
              </a:rPr>
              <a:t>High level design</a:t>
            </a:r>
            <a:endParaRPr i="0" dirty="0"/>
          </a:p>
          <a:p>
            <a:pPr marL="457200" marR="0" lvl="1"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High-Level Design (HLD) involves decomposing a system into modules, and representing the interfaces and invocating relationships among modules. An HLD is referred to as software architecture. A HLD document will usually include a high-level architecture diagram depicting the components, interfaces, and networks that need to be further specified or developed. The document may also depict or otherwise refer to work flows and/or data flows between component systems.</a:t>
            </a:r>
            <a:endParaRPr dirty="0"/>
          </a:p>
          <a:p>
            <a:pPr marL="228600" marR="0" lvl="0" indent="-228600" algn="l" rtl="0">
              <a:spcBef>
                <a:spcPts val="0"/>
              </a:spcBef>
              <a:spcAft>
                <a:spcPts val="0"/>
              </a:spcAft>
              <a:buClr>
                <a:schemeClr val="dk1"/>
              </a:buClr>
              <a:buSzPts val="1200"/>
              <a:buFont typeface="Arial"/>
              <a:buAutoNum type="arabicPeriod"/>
            </a:pPr>
            <a:r>
              <a:rPr lang="en-US" sz="1200" b="1" i="0" u="none" strike="noStrike" cap="none" dirty="0">
                <a:solidFill>
                  <a:schemeClr val="dk1"/>
                </a:solidFill>
                <a:latin typeface="Calibri"/>
                <a:ea typeface="Calibri"/>
                <a:cs typeface="Calibri"/>
                <a:sym typeface="Calibri"/>
              </a:rPr>
              <a:t>Low level design</a:t>
            </a:r>
            <a:endParaRPr dirty="0"/>
          </a:p>
          <a:p>
            <a:pPr marL="457200" marR="0" lvl="1"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LLD, also known as a detailed design, is used to design internals of the individual modules identified during HLD i.e. data structures and algorithms of the modules are designed and documented. Program specifications are covered under LLD. LLD describes each and every module in an elaborate manner so that the programmer can directly code the program based on it. There will be at least one document for each module. The LLD will contain </a:t>
            </a:r>
            <a:endParaRPr dirty="0"/>
          </a:p>
          <a:p>
            <a:pPr marL="628650" marR="0" lvl="1"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a detailed functional logic of the module in </a:t>
            </a:r>
            <a:r>
              <a:rPr lang="en-US" dirty="0"/>
              <a:t>pseudocode</a:t>
            </a:r>
            <a:r>
              <a:rPr lang="en-US" sz="1200" b="0" i="0" u="none" strike="noStrike" cap="none" dirty="0">
                <a:solidFill>
                  <a:schemeClr val="dk1"/>
                </a:solidFill>
                <a:latin typeface="Calibri"/>
                <a:ea typeface="Calibri"/>
                <a:cs typeface="Calibri"/>
                <a:sym typeface="Calibri"/>
              </a:rPr>
              <a:t> </a:t>
            </a:r>
            <a:endParaRPr dirty="0"/>
          </a:p>
          <a:p>
            <a:pPr marL="628650" marR="0" lvl="1"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database tables with all elements including their type and size </a:t>
            </a:r>
            <a:endParaRPr dirty="0"/>
          </a:p>
          <a:p>
            <a:pPr marL="628650" marR="0" lvl="1"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all interface details with complete API references (both requests and responses) </a:t>
            </a:r>
            <a:endParaRPr dirty="0"/>
          </a:p>
          <a:p>
            <a:pPr marL="628650" marR="0" lvl="1"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all dependency issues </a:t>
            </a: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error message listings </a:t>
            </a:r>
            <a:endParaRPr dirty="0"/>
          </a:p>
          <a:p>
            <a:pPr marL="628650" marR="0" lvl="1"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complete inputs and outputs for a module.</a:t>
            </a:r>
            <a:endParaRPr dirty="0"/>
          </a:p>
        </p:txBody>
      </p:sp>
      <p:sp>
        <p:nvSpPr>
          <p:cNvPr id="895" name="Shape 89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488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Shape 9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3" name="Shape 90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Let the participants know that this phase may be called as development, implementation or coding and how the development takes place.</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This stage is also called the</a:t>
            </a:r>
            <a:r>
              <a:rPr lang="en-US" sz="1200" b="1" i="0" u="none" strike="noStrike" cap="none" dirty="0">
                <a:solidFill>
                  <a:schemeClr val="dk1"/>
                </a:solidFill>
                <a:latin typeface="Calibri"/>
                <a:ea typeface="Calibri"/>
                <a:cs typeface="Calibri"/>
                <a:sym typeface="Calibri"/>
              </a:rPr>
              <a:t> implementation phase.</a:t>
            </a:r>
            <a:r>
              <a:rPr lang="en-US" sz="1200" b="0" i="0" u="none" strike="noStrike" cap="none" dirty="0">
                <a:solidFill>
                  <a:schemeClr val="dk1"/>
                </a:solidFill>
                <a:latin typeface="Calibri"/>
                <a:ea typeface="Calibri"/>
                <a:cs typeface="Calibri"/>
                <a:sym typeface="Calibri"/>
              </a:rPr>
              <a:t>  This stage involves  the coding and unit testing of software development and  to translate the software design into </a:t>
            </a:r>
            <a:r>
              <a:rPr lang="en-US" sz="1200" b="1" i="0" u="none" strike="noStrike" cap="none" dirty="0">
                <a:solidFill>
                  <a:schemeClr val="dk1"/>
                </a:solidFill>
                <a:latin typeface="Calibri"/>
                <a:ea typeface="Calibri"/>
                <a:cs typeface="Calibri"/>
                <a:sym typeface="Calibri"/>
              </a:rPr>
              <a:t>source code</a:t>
            </a:r>
            <a:r>
              <a:rPr lang="en-US" sz="1200" b="0" i="0" u="none" strike="noStrike" cap="none" dirty="0">
                <a:solidFill>
                  <a:schemeClr val="dk1"/>
                </a:solidFill>
                <a:latin typeface="Calibri"/>
                <a:ea typeface="Calibri"/>
                <a:cs typeface="Calibri"/>
                <a:sym typeface="Calibri"/>
              </a:rPr>
              <a:t>. Each component of the design is applied as a </a:t>
            </a:r>
            <a:r>
              <a:rPr lang="en-US" sz="1200" b="1" i="0" u="none" strike="noStrike" cap="none" dirty="0">
                <a:solidFill>
                  <a:schemeClr val="dk1"/>
                </a:solidFill>
                <a:latin typeface="Calibri"/>
                <a:ea typeface="Calibri"/>
                <a:cs typeface="Calibri"/>
                <a:sym typeface="Calibri"/>
              </a:rPr>
              <a:t>program module</a:t>
            </a:r>
            <a:r>
              <a:rPr lang="en-US" sz="1200" b="0" i="0" u="none" strike="noStrike" cap="none" dirty="0">
                <a:solidFill>
                  <a:schemeClr val="dk1"/>
                </a:solidFill>
                <a:latin typeface="Calibri"/>
                <a:ea typeface="Calibri"/>
                <a:cs typeface="Calibri"/>
                <a:sym typeface="Calibri"/>
              </a:rPr>
              <a:t>. The end-product of this phase is a </a:t>
            </a:r>
            <a:r>
              <a:rPr lang="en-US" sz="1200" b="1" i="0" u="none" strike="noStrike" cap="none" dirty="0">
                <a:solidFill>
                  <a:schemeClr val="dk1"/>
                </a:solidFill>
                <a:latin typeface="Calibri"/>
                <a:ea typeface="Calibri"/>
                <a:cs typeface="Calibri"/>
                <a:sym typeface="Calibri"/>
              </a:rPr>
              <a:t>set of program modules</a:t>
            </a:r>
            <a:r>
              <a:rPr lang="en-US" sz="1200" b="0" i="0" u="none" strike="noStrike" cap="none" dirty="0">
                <a:solidFill>
                  <a:schemeClr val="dk1"/>
                </a:solidFill>
                <a:latin typeface="Calibri"/>
                <a:ea typeface="Calibri"/>
                <a:cs typeface="Calibri"/>
                <a:sym typeface="Calibri"/>
              </a:rPr>
              <a:t> that have been is tested individually to ensure the correct working of all the individual modules. The  testing of each module in isolation is the most ideal way to debug the errors at this stage. </a:t>
            </a:r>
            <a:endParaRPr sz="1200" b="0" i="0" u="none" strike="noStrike" cap="none" dirty="0">
              <a:solidFill>
                <a:schemeClr val="dk1"/>
              </a:solidFill>
              <a:latin typeface="Calibri"/>
              <a:ea typeface="Calibri"/>
              <a:cs typeface="Calibri"/>
              <a:sym typeface="Calibri"/>
            </a:endParaRPr>
          </a:p>
        </p:txBody>
      </p:sp>
      <p:sp>
        <p:nvSpPr>
          <p:cNvPr id="904" name="Shape 90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522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Shape 9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2" name="Shape 91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Emphasis the importance of this stage to participants and how it ensures that  the product meets the client’s requirements.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Once the modules  have been coded and unit tested ,</a:t>
            </a:r>
            <a:r>
              <a:rPr lang="en-US" sz="1200" b="1" i="0" u="none" strike="noStrike" cap="none" dirty="0">
                <a:solidFill>
                  <a:schemeClr val="dk1"/>
                </a:solidFill>
                <a:latin typeface="Calibri"/>
                <a:ea typeface="Calibri"/>
                <a:cs typeface="Calibri"/>
                <a:sym typeface="Calibri"/>
              </a:rPr>
              <a:t> Integration</a:t>
            </a:r>
            <a:r>
              <a:rPr lang="en-US" sz="1200" b="0" i="0" u="none" strike="noStrike" cap="none" dirty="0">
                <a:solidFill>
                  <a:schemeClr val="dk1"/>
                </a:solidFill>
                <a:latin typeface="Calibri"/>
                <a:ea typeface="Calibri"/>
                <a:cs typeface="Calibri"/>
                <a:sym typeface="Calibri"/>
              </a:rPr>
              <a:t> of different modules is undertaken . During the integration and system testing phase, The modules are integrated in a </a:t>
            </a:r>
            <a:r>
              <a:rPr lang="en-US" sz="1200" b="1" i="0" u="none" strike="noStrike" cap="none" dirty="0">
                <a:solidFill>
                  <a:schemeClr val="dk1"/>
                </a:solidFill>
                <a:latin typeface="Calibri"/>
                <a:ea typeface="Calibri"/>
                <a:cs typeface="Calibri"/>
                <a:sym typeface="Calibri"/>
              </a:rPr>
              <a:t>planned manner</a:t>
            </a:r>
            <a:r>
              <a:rPr lang="en-US" sz="1200" b="0" i="0" u="none" strike="noStrike" cap="none" dirty="0">
                <a:solidFill>
                  <a:schemeClr val="dk1"/>
                </a:solidFill>
                <a:latin typeface="Calibri"/>
                <a:ea typeface="Calibri"/>
                <a:cs typeface="Calibri"/>
                <a:sym typeface="Calibri"/>
              </a:rPr>
              <a:t>. The different modules making up a software product are almost never integrated in one shot. Integration is normally carried out progressively over a number of steps. During each integration step, the partially integrated system is tested and  a set of </a:t>
            </a:r>
            <a:r>
              <a:rPr lang="en-US" sz="1200" b="1" i="0" u="none" strike="noStrike" cap="none" dirty="0">
                <a:solidFill>
                  <a:schemeClr val="dk1"/>
                </a:solidFill>
                <a:latin typeface="Calibri"/>
                <a:ea typeface="Calibri"/>
                <a:cs typeface="Calibri"/>
                <a:sym typeface="Calibri"/>
              </a:rPr>
              <a:t>previously planned modules </a:t>
            </a:r>
            <a:r>
              <a:rPr lang="en-US" sz="1200" b="0" i="0" u="none" strike="noStrike" cap="none" dirty="0">
                <a:solidFill>
                  <a:schemeClr val="dk1"/>
                </a:solidFill>
                <a:latin typeface="Calibri"/>
                <a:ea typeface="Calibri"/>
                <a:cs typeface="Calibri"/>
                <a:sym typeface="Calibri"/>
              </a:rPr>
              <a:t>are added to it. Finally, when all the modules have been successfully integrated and tested, </a:t>
            </a:r>
            <a:r>
              <a:rPr lang="en-US" sz="1200" b="1" i="0" u="none" strike="noStrike" cap="none" dirty="0">
                <a:solidFill>
                  <a:schemeClr val="dk1"/>
                </a:solidFill>
                <a:latin typeface="Calibri"/>
                <a:ea typeface="Calibri"/>
                <a:cs typeface="Calibri"/>
                <a:sym typeface="Calibri"/>
              </a:rPr>
              <a:t>system testing</a:t>
            </a:r>
            <a:r>
              <a:rPr lang="en-US" sz="1200" b="0" i="0" u="none" strike="noStrike" cap="none" dirty="0">
                <a:solidFill>
                  <a:schemeClr val="dk1"/>
                </a:solidFill>
                <a:latin typeface="Calibri"/>
                <a:ea typeface="Calibri"/>
                <a:cs typeface="Calibri"/>
                <a:sym typeface="Calibri"/>
              </a:rPr>
              <a:t> is carried out to ensure that the developed system conforms to its requirements laid out in the SRS document. </a:t>
            </a:r>
            <a:endParaRPr sz="1200" b="0" i="0" u="none" strike="noStrike" cap="none" dirty="0">
              <a:solidFill>
                <a:schemeClr val="dk1"/>
              </a:solidFill>
              <a:latin typeface="Calibri"/>
              <a:ea typeface="Calibri"/>
              <a:cs typeface="Calibri"/>
              <a:sym typeface="Calibri"/>
            </a:endParaRPr>
          </a:p>
        </p:txBody>
      </p:sp>
      <p:sp>
        <p:nvSpPr>
          <p:cNvPr id="913" name="Shape 91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8028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System testing usually comprises of</a:t>
            </a:r>
            <a:r>
              <a:rPr lang="en-US" sz="1200" b="1" i="0" u="none" strike="noStrike" cap="none" dirty="0">
                <a:solidFill>
                  <a:schemeClr val="dk1"/>
                </a:solidFill>
                <a:latin typeface="Calibri"/>
                <a:ea typeface="Calibri"/>
                <a:cs typeface="Calibri"/>
                <a:sym typeface="Calibri"/>
              </a:rPr>
              <a:t> three different kinds of testing activities</a:t>
            </a:r>
            <a:r>
              <a:rPr lang="en-US" sz="1200" b="0"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1)</a:t>
            </a:r>
            <a:r>
              <a:rPr lang="en-US" sz="1200" b="1" i="0" u="none" strike="noStrike" cap="none" dirty="0">
                <a:solidFill>
                  <a:schemeClr val="dk1"/>
                </a:solidFill>
                <a:latin typeface="Calibri"/>
                <a:ea typeface="Calibri"/>
                <a:cs typeface="Calibri"/>
                <a:sym typeface="Calibri"/>
              </a:rPr>
              <a:t> α – testing</a:t>
            </a:r>
            <a:r>
              <a:rPr lang="en-US" sz="1200" b="0" i="0" u="none" strike="noStrike" cap="none" dirty="0">
                <a:solidFill>
                  <a:schemeClr val="dk1"/>
                </a:solidFill>
                <a:latin typeface="Calibri"/>
                <a:ea typeface="Calibri"/>
                <a:cs typeface="Calibri"/>
                <a:sym typeface="Calibri"/>
              </a:rPr>
              <a:t>: It is the system testing carried out by the </a:t>
            </a:r>
            <a:r>
              <a:rPr lang="en-US" sz="1200" b="1" i="0" u="none" strike="noStrike" cap="none" dirty="0">
                <a:solidFill>
                  <a:schemeClr val="dk1"/>
                </a:solidFill>
                <a:latin typeface="Calibri"/>
                <a:ea typeface="Calibri"/>
                <a:cs typeface="Calibri"/>
                <a:sym typeface="Calibri"/>
              </a:rPr>
              <a:t>development team</a:t>
            </a:r>
            <a:r>
              <a:rPr lang="en-US" sz="1200" b="0" i="0" u="none" strike="noStrike" cap="none" dirty="0">
                <a:solidFill>
                  <a:schemeClr val="dk1"/>
                </a:solidFill>
                <a:latin typeface="Calibri"/>
                <a:ea typeface="Calibri"/>
                <a:cs typeface="Calibri"/>
                <a:sym typeface="Calibri"/>
              </a:rPr>
              <a: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2) </a:t>
            </a:r>
            <a:r>
              <a:rPr lang="en-US" sz="1200" b="1" i="0" u="none" strike="noStrike" cap="none" dirty="0">
                <a:solidFill>
                  <a:schemeClr val="dk1"/>
                </a:solidFill>
                <a:latin typeface="Calibri"/>
                <a:ea typeface="Calibri"/>
                <a:cs typeface="Calibri"/>
                <a:sym typeface="Calibri"/>
              </a:rPr>
              <a:t>β – testing</a:t>
            </a:r>
            <a:r>
              <a:rPr lang="en-US" sz="1200" b="0" i="0" u="none" strike="noStrike" cap="none" dirty="0">
                <a:solidFill>
                  <a:schemeClr val="dk1"/>
                </a:solidFill>
                <a:latin typeface="Calibri"/>
                <a:ea typeface="Calibri"/>
                <a:cs typeface="Calibri"/>
                <a:sym typeface="Calibri"/>
              </a:rPr>
              <a:t>: It is the system testing carried by a friendly </a:t>
            </a:r>
            <a:r>
              <a:rPr lang="en-US" sz="1200" b="1" i="0" u="none" strike="noStrike" cap="none" dirty="0">
                <a:solidFill>
                  <a:schemeClr val="dk1"/>
                </a:solidFill>
                <a:latin typeface="Calibri"/>
                <a:ea typeface="Calibri"/>
                <a:cs typeface="Calibri"/>
                <a:sym typeface="Calibri"/>
              </a:rPr>
              <a:t>set of customers.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3)</a:t>
            </a:r>
            <a:r>
              <a:rPr lang="en-US" sz="1200" b="1" i="0" u="none" strike="noStrike" cap="none" dirty="0">
                <a:solidFill>
                  <a:schemeClr val="dk1"/>
                </a:solidFill>
                <a:latin typeface="Calibri"/>
                <a:ea typeface="Calibri"/>
                <a:cs typeface="Calibri"/>
                <a:sym typeface="Calibri"/>
              </a:rPr>
              <a:t> acceptance testing:</a:t>
            </a:r>
            <a:r>
              <a:rPr lang="en-US" sz="1200" b="0" i="0" u="none" strike="noStrike" cap="none" dirty="0">
                <a:solidFill>
                  <a:schemeClr val="dk1"/>
                </a:solidFill>
                <a:latin typeface="Calibri"/>
                <a:ea typeface="Calibri"/>
                <a:cs typeface="Calibri"/>
                <a:sym typeface="Calibri"/>
              </a:rPr>
              <a:t> It is the system testing performed by the customer himself after the product delivery to determine whether to accept or reject the delivered product.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System testing is normally carried out in a planned manner according to the system test plan document.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system test plan identifies all testing related activities to be performed, mentioning the schedule of testing, and defining the resources. This step also includes all the test cases and the expected outputs for each test case. After integrating the unit tested code ,it is made sure that it works well ,as expected and error-free .All the functional and non-functional testing activities are performed to check whether the system meets the requirement perfectly.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progress on testing  is tracked through tools like traceability metrics, ALM. Finally the progress report of testing activities is prepared.</a:t>
            </a:r>
            <a:endParaRPr sz="1200" b="0" i="0" u="none" strike="noStrike" cap="none" dirty="0">
              <a:solidFill>
                <a:schemeClr val="dk1"/>
              </a:solidFill>
              <a:latin typeface="Calibri"/>
              <a:ea typeface="Calibri"/>
              <a:cs typeface="Calibri"/>
              <a:sym typeface="Calibri"/>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6457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0" name="Shape 93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to the participants that the product is implemented according to the agreed-upon requirements and one more round of testing and verification should be done after implementation.</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Once the functional and non-functional testing is completed , the product is deployed in the customer environment or released in the market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Maintenance </a:t>
            </a:r>
            <a:r>
              <a:rPr lang="en-US" sz="1200" b="0" i="0" u="none" strike="noStrike" cap="none" dirty="0">
                <a:solidFill>
                  <a:schemeClr val="dk1"/>
                </a:solidFill>
                <a:latin typeface="Calibri"/>
                <a:ea typeface="Calibri"/>
                <a:cs typeface="Calibri"/>
                <a:sym typeface="Calibri"/>
              </a:rPr>
              <a:t>of any software product requires much efforts than the efforts put in to develop the product. Researches confirm  that the relative effort of development of a typical software product to its maintenance effort is roughly in the 40:60 ratio.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Maintenance involves performing any one or more of the following three kinds of activities:</a:t>
            </a:r>
            <a:endParaRPr sz="1200" b="0" i="0" u="none" strike="noStrike" cap="none" dirty="0">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1200"/>
              <a:buFont typeface="+mj-lt"/>
              <a:buAutoNum type="alphaLcParenR"/>
            </a:pPr>
            <a:r>
              <a:rPr lang="en-US" sz="1200" b="1" i="0" u="none" strike="noStrike" cap="none" dirty="0" smtClean="0">
                <a:solidFill>
                  <a:schemeClr val="dk1"/>
                </a:solidFill>
                <a:latin typeface="Calibri"/>
                <a:ea typeface="Calibri"/>
                <a:cs typeface="Calibri"/>
                <a:sym typeface="Calibri"/>
              </a:rPr>
              <a:t>Corrective maintenance</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Correcting errors which were left undiscovered during the product development phase is the part of maintenance</a:t>
            </a:r>
            <a:endParaRPr sz="1200" b="0" i="0" u="none" strike="noStrike" cap="none" dirty="0">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1200"/>
              <a:buFont typeface="+mj-lt"/>
              <a:buAutoNum type="alphaLcParenR"/>
            </a:pPr>
            <a:r>
              <a:rPr lang="en-US" sz="1200" b="1" i="0" u="none" strike="noStrike" cap="none" dirty="0" smtClean="0">
                <a:solidFill>
                  <a:schemeClr val="dk1"/>
                </a:solidFill>
                <a:latin typeface="Calibri"/>
                <a:ea typeface="Calibri"/>
                <a:cs typeface="Calibri"/>
                <a:sym typeface="Calibri"/>
              </a:rPr>
              <a:t>Perfective maintenance</a:t>
            </a:r>
            <a:r>
              <a:rPr lang="en-US" sz="1200" b="0" i="0" u="none" strike="noStrike" cap="none" dirty="0" smtClean="0">
                <a:solidFill>
                  <a:schemeClr val="dk1"/>
                </a:solidFill>
                <a:latin typeface="Calibri"/>
                <a:ea typeface="Calibri"/>
                <a:cs typeface="Calibri"/>
                <a:sym typeface="Calibri"/>
              </a:rPr>
              <a:t>: Improving </a:t>
            </a:r>
            <a:r>
              <a:rPr lang="en-US" sz="1200" b="0" i="0" u="none" strike="noStrike" cap="none" dirty="0">
                <a:solidFill>
                  <a:schemeClr val="dk1"/>
                </a:solidFill>
                <a:latin typeface="Calibri"/>
                <a:ea typeface="Calibri"/>
                <a:cs typeface="Calibri"/>
                <a:sym typeface="Calibri"/>
              </a:rPr>
              <a:t>the implementation of the system and enhancing the functionalities of the system according to the customer’s requirements. This is done to alter attributes or improve performance.</a:t>
            </a:r>
            <a:endParaRPr sz="1200" b="0" i="0" u="none" strike="noStrike" cap="none" dirty="0">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1200"/>
              <a:buFont typeface="+mj-lt"/>
              <a:buAutoNum type="alphaLcParenR"/>
            </a:pPr>
            <a:r>
              <a:rPr lang="en-US" sz="1200" b="1" i="0" u="none" strike="noStrike" cap="none" dirty="0" smtClean="0">
                <a:solidFill>
                  <a:schemeClr val="dk1"/>
                </a:solidFill>
                <a:latin typeface="Calibri"/>
                <a:ea typeface="Calibri"/>
                <a:cs typeface="Calibri"/>
                <a:sym typeface="Calibri"/>
              </a:rPr>
              <a:t>Adaptive maintenance:</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Porting the software to work in a new environment. For e</a:t>
            </a:r>
            <a:r>
              <a:rPr lang="en-US" dirty="0"/>
              <a:t>xample</a:t>
            </a:r>
            <a:r>
              <a:rPr lang="en-US" sz="1200" b="0" i="0" u="none" strike="noStrike" cap="none" dirty="0">
                <a:solidFill>
                  <a:schemeClr val="dk1"/>
                </a:solidFill>
                <a:latin typeface="Calibri"/>
                <a:ea typeface="Calibri"/>
                <a:cs typeface="Calibri"/>
                <a:sym typeface="Calibri"/>
              </a:rPr>
              <a:t>, porting may be required for the smooth running of the software to work on a new computer system or with a new operating system. The defects uncovered during live use of the software are  also taken care of in the maintenance stage.</a:t>
            </a:r>
            <a:endParaRPr sz="1200" b="0" i="0" u="none" strike="noStrike" cap="none" dirty="0">
              <a:solidFill>
                <a:schemeClr val="dk1"/>
              </a:solidFill>
              <a:latin typeface="Calibri"/>
              <a:ea typeface="Calibri"/>
              <a:cs typeface="Calibri"/>
              <a:sym typeface="Calibri"/>
            </a:endParaRPr>
          </a:p>
        </p:txBody>
      </p:sp>
      <p:sp>
        <p:nvSpPr>
          <p:cNvPr id="931" name="Shape 93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9787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Shape 9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9" name="Shape 93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characteristics of Water</a:t>
            </a:r>
            <a:r>
              <a:rPr lang="en-US" dirty="0"/>
              <a:t>f</a:t>
            </a:r>
            <a:r>
              <a:rPr lang="en-US" sz="1200" b="0" i="0" u="none" strike="noStrike" cap="none" dirty="0">
                <a:solidFill>
                  <a:schemeClr val="dk1"/>
                </a:solidFill>
                <a:latin typeface="Calibri"/>
                <a:ea typeface="Calibri"/>
                <a:cs typeface="Calibri"/>
                <a:sym typeface="Calibri"/>
              </a:rPr>
              <a:t>all Model. There are many reasons why waterfall model has been so popular over years few are listed on the slide</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central idea of the waterfall model is to spend the majority of time, money and effort up front: 20-40% in the first two phases, 30-40% on coding / development, and the rest during implementation and maintenance. </a:t>
            </a:r>
            <a:endParaRPr sz="1200" b="0" i="0" u="none" strike="noStrike" cap="none" dirty="0">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1200"/>
              <a:buFont typeface="Arial"/>
              <a:buAutoNum type="arabicPeriod"/>
            </a:pPr>
            <a:r>
              <a:rPr lang="en-US" sz="1200" b="1" i="0" u="none" strike="noStrike" cap="none" dirty="0">
                <a:solidFill>
                  <a:schemeClr val="dk1"/>
                </a:solidFill>
                <a:latin typeface="Calibri"/>
                <a:ea typeface="Calibri"/>
                <a:cs typeface="Calibri"/>
                <a:sym typeface="Calibri"/>
              </a:rPr>
              <a:t>Discipline:</a:t>
            </a:r>
            <a:r>
              <a:rPr lang="en-US" sz="1200" b="0" i="0" u="none" strike="noStrike" cap="none" dirty="0">
                <a:solidFill>
                  <a:schemeClr val="dk1"/>
                </a:solidFill>
                <a:latin typeface="Calibri"/>
                <a:ea typeface="Calibri"/>
                <a:cs typeface="Calibri"/>
                <a:sym typeface="Calibri"/>
              </a:rPr>
              <a:t> Every phase has a defined start and end point. The progress can be distinctly identified by both, the client and the software developer, through the use of milestones.</a:t>
            </a:r>
            <a:endParaRPr dirty="0"/>
          </a:p>
          <a:p>
            <a:pPr marL="228600" marR="0" lvl="0" indent="-228600" algn="l" rtl="0">
              <a:spcBef>
                <a:spcPts val="0"/>
              </a:spcBef>
              <a:spcAft>
                <a:spcPts val="0"/>
              </a:spcAft>
              <a:buClr>
                <a:schemeClr val="dk1"/>
              </a:buClr>
              <a:buSzPts val="1200"/>
              <a:buFont typeface="Arial"/>
              <a:buAutoNum type="arabicPeriod"/>
            </a:pPr>
            <a:r>
              <a:rPr lang="en-US" sz="1200" b="1" i="0" u="none" strike="noStrike" cap="none" dirty="0">
                <a:solidFill>
                  <a:schemeClr val="dk1"/>
                </a:solidFill>
                <a:latin typeface="Calibri"/>
                <a:ea typeface="Calibri"/>
                <a:cs typeface="Calibri"/>
                <a:sym typeface="Calibri"/>
              </a:rPr>
              <a:t>Time and cost effective:</a:t>
            </a:r>
            <a:r>
              <a:rPr lang="en-US" sz="1200" b="0" i="0" u="none" strike="noStrike" cap="none" dirty="0">
                <a:solidFill>
                  <a:schemeClr val="dk1"/>
                </a:solidFill>
                <a:latin typeface="Calibri"/>
                <a:ea typeface="Calibri"/>
                <a:cs typeface="Calibri"/>
                <a:sym typeface="Calibri"/>
              </a:rPr>
              <a:t> The emphas</a:t>
            </a:r>
            <a:r>
              <a:rPr lang="en-US" dirty="0"/>
              <a:t>i</a:t>
            </a:r>
            <a:r>
              <a:rPr lang="en-US" sz="1200" b="0" i="0" u="none" strike="noStrike" cap="none" dirty="0">
                <a:solidFill>
                  <a:schemeClr val="dk1"/>
                </a:solidFill>
                <a:latin typeface="Calibri"/>
                <a:ea typeface="Calibri"/>
                <a:cs typeface="Calibri"/>
                <a:sym typeface="Calibri"/>
              </a:rPr>
              <a:t>s on requirement and design, before writing the codes/programs ensures the minimal wastage of time, effort  and cost and decreases the risk of slipping of schedule. </a:t>
            </a:r>
            <a:endParaRPr dirty="0"/>
          </a:p>
          <a:p>
            <a:pPr marL="228600" marR="0" lvl="0" indent="-228600" algn="l" rtl="0">
              <a:spcBef>
                <a:spcPts val="0"/>
              </a:spcBef>
              <a:spcAft>
                <a:spcPts val="0"/>
              </a:spcAft>
              <a:buClr>
                <a:schemeClr val="dk1"/>
              </a:buClr>
              <a:buSzPts val="1200"/>
              <a:buFont typeface="Arial"/>
              <a:buAutoNum type="arabicPeriod"/>
            </a:pPr>
            <a:r>
              <a:rPr lang="en-US" sz="1200" b="1" i="0" u="none" strike="noStrike" cap="none" dirty="0">
                <a:solidFill>
                  <a:schemeClr val="dk1"/>
                </a:solidFill>
                <a:latin typeface="Calibri"/>
                <a:ea typeface="Calibri"/>
                <a:cs typeface="Calibri"/>
                <a:sym typeface="Calibri"/>
              </a:rPr>
              <a:t>Quality improvement:</a:t>
            </a:r>
            <a:r>
              <a:rPr lang="en-US" sz="1200" b="0" i="0" u="none" strike="noStrike" cap="none" dirty="0">
                <a:solidFill>
                  <a:schemeClr val="dk1"/>
                </a:solidFill>
                <a:latin typeface="Calibri"/>
                <a:ea typeface="Calibri"/>
                <a:cs typeface="Calibri"/>
                <a:sym typeface="Calibri"/>
              </a:rPr>
              <a:t> The flaws can be easily caught and taken care of at the Design stage, much earlier than the Testing stage.</a:t>
            </a:r>
            <a:endParaRPr sz="1200" b="0" i="0" u="none" strike="noStrike" cap="none" dirty="0">
              <a:solidFill>
                <a:schemeClr val="dk1"/>
              </a:solidFill>
              <a:latin typeface="Calibri"/>
              <a:ea typeface="Calibri"/>
              <a:cs typeface="Calibri"/>
              <a:sym typeface="Calibri"/>
            </a:endParaRPr>
          </a:p>
        </p:txBody>
      </p:sp>
      <p:sp>
        <p:nvSpPr>
          <p:cNvPr id="940" name="Shape 94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5720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Shape 7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8" name="Shape 72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Enumerate and list out the objectives for the module.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After completing this module, you will be able to understand:</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Software and its categories.</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The history of software engineering and how it has evolved over time.</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Different methods of software development</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Waterfall method of software development, various stages involved in it, and the advantages and disadvantages of waterfall method</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How conflicts between the development and operations teams impact product development</a:t>
            </a:r>
            <a:endParaRPr sz="1200" b="0" i="0" u="none" strike="noStrike" cap="none" dirty="0">
              <a:solidFill>
                <a:schemeClr val="dk1"/>
              </a:solidFill>
              <a:latin typeface="Calibri"/>
              <a:ea typeface="Calibri"/>
              <a:cs typeface="Calibri"/>
              <a:sym typeface="Calibri"/>
            </a:endParaRPr>
          </a:p>
        </p:txBody>
      </p:sp>
      <p:sp>
        <p:nvSpPr>
          <p:cNvPr id="729" name="Shape 72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2398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Shape 95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to participants that </a:t>
            </a:r>
            <a:r>
              <a:rPr lang="en-US" dirty="0"/>
              <a:t>new software development models have been introduced, since </a:t>
            </a:r>
            <a:r>
              <a:rPr lang="en-US" sz="1200" b="0" i="0" u="none" strike="noStrike" cap="none" dirty="0">
                <a:solidFill>
                  <a:schemeClr val="dk1"/>
                </a:solidFill>
                <a:latin typeface="Calibri"/>
                <a:ea typeface="Calibri"/>
                <a:cs typeface="Calibri"/>
                <a:sym typeface="Calibri"/>
              </a:rPr>
              <a:t>waterfall model had its own disadvantages. Discuss the shortfall of waterfall model.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Shortcomings of  waterfall model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It is assumed that no developmental error is ever committed by the engineers during any of the life cycle phases in the classical waterfall model . However, in practical development environments, large number of errors are committed in almost every phase of the life cycle.</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source of the defects can be many: due to oversight ,wrong assumptions, use of inappropriate technology, communication gap among the project engineers, etc. </a:t>
            </a:r>
            <a:endParaRPr sz="1200" b="0" i="0" u="none" strike="noStrike" cap="none" dirty="0">
              <a:solidFill>
                <a:schemeClr val="dk1"/>
              </a:solidFill>
              <a:latin typeface="Calibri"/>
              <a:ea typeface="Calibri"/>
              <a:cs typeface="Calibri"/>
              <a:sym typeface="Calibri"/>
            </a:endParaRPr>
          </a:p>
          <a:p>
            <a:pPr marL="323850" marR="0" lvl="0" indent="-171450" algn="l" rtl="0">
              <a:spcBef>
                <a:spcPts val="0"/>
              </a:spcBef>
              <a:spcAft>
                <a:spcPts val="0"/>
              </a:spcAft>
              <a:buSzPts val="1200"/>
              <a:buFont typeface="Arial" panose="020B0604020202020204" pitchFamily="34" charset="0"/>
              <a:buChar char="•"/>
            </a:pPr>
            <a:r>
              <a:rPr lang="en-US" dirty="0"/>
              <a:t>In waterfall model bugs/errors </a:t>
            </a:r>
            <a:r>
              <a:rPr lang="en-US" sz="1200" b="0" i="0" u="none" strike="noStrike" cap="none" dirty="0">
                <a:solidFill>
                  <a:schemeClr val="dk1"/>
                </a:solidFill>
                <a:latin typeface="Calibri"/>
                <a:ea typeface="Calibri"/>
                <a:cs typeface="Calibri"/>
                <a:sym typeface="Calibri"/>
              </a:rPr>
              <a:t>are usually detected much later in the life cycle. For e.g., a defect might have gone unnoticed till the coding or testing phase. Once a defect is detected, the engineers need to go back  and rectify some of the work done during that phase and the subsequent phases. Therefore, in any practical software development work, it is not possible to strictly follow the classical waterfall model.</a:t>
            </a:r>
            <a:endParaRPr dirty="0"/>
          </a:p>
          <a:p>
            <a:pPr marL="323850" marR="0" lvl="0" indent="-171450" algn="l" rtl="0">
              <a:spcBef>
                <a:spcPts val="0"/>
              </a:spcBef>
              <a:spcAft>
                <a:spcPts val="0"/>
              </a:spcAft>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This model is not good for those projects where the requirements keep changing.</a:t>
            </a:r>
            <a:endParaRPr dirty="0"/>
          </a:p>
          <a:p>
            <a:pPr marL="323850" marR="0" lvl="0" indent="-171450" algn="l" rtl="0">
              <a:spcBef>
                <a:spcPts val="0"/>
              </a:spcBef>
              <a:spcAft>
                <a:spcPts val="0"/>
              </a:spcAft>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Implicit assumptions of that the design can be translated into product can be  lead to roadblock at a very later stage.</a:t>
            </a:r>
            <a:endParaRPr sz="1200" b="0" i="0" u="none" strike="noStrike" cap="none" dirty="0">
              <a:solidFill>
                <a:schemeClr val="dk1"/>
              </a:solidFill>
              <a:latin typeface="Calibri"/>
              <a:ea typeface="Calibri"/>
              <a:cs typeface="Calibri"/>
              <a:sym typeface="Calibri"/>
            </a:endParaRPr>
          </a:p>
          <a:p>
            <a:pPr marL="323850" marR="0" lvl="0" indent="-171450" algn="l" rtl="0">
              <a:spcBef>
                <a:spcPts val="0"/>
              </a:spcBef>
              <a:spcAft>
                <a:spcPts val="0"/>
              </a:spcAft>
              <a:buSzPts val="1200"/>
              <a:buFont typeface="Arial" panose="020B0604020202020204" pitchFamily="34" charset="0"/>
              <a:buChar char="•"/>
            </a:pPr>
            <a:r>
              <a:rPr lang="en-US" dirty="0"/>
              <a:t>Lack of adaptability across all stages of development is the most daunting disadvantage of the waterfall model. When a test in the fifth stage reveals a fundamental flaw in the design of the system, it requires a dramatic leap backward in stages of the process. In the worst case, it leads to a devastating realization regarding the legitimacy of the entire system. While most experienced teams and developers would argue that such revelations shouldn’t occur if the system was properly designed in the first place, not every possibility can be accounted for, especially when stages are so often delayed until the end of the process.</a:t>
            </a:r>
            <a:endParaRPr dirty="0"/>
          </a:p>
          <a:p>
            <a:pPr marL="323850" marR="0" lvl="0" indent="-171450" algn="l" rtl="0">
              <a:spcBef>
                <a:spcPts val="0"/>
              </a:spcBef>
              <a:spcAft>
                <a:spcPts val="0"/>
              </a:spcAft>
              <a:buSzPts val="1200"/>
              <a:buFont typeface="Arial" panose="020B0604020202020204" pitchFamily="34" charset="0"/>
              <a:buChar char="•"/>
            </a:pPr>
            <a:r>
              <a:rPr lang="en-US" dirty="0"/>
              <a:t>Due to the strict incremental process that the waterfall model enforces, user or client feedback is received only during the later stages of the development cycle. While project managers can obviously enforce a process to step back to a previous stage due to an unforeseen requirement or change coming from a client, it will be both costly and time-consuming, for both the development team and the client.</a:t>
            </a:r>
            <a:endParaRPr dirty="0"/>
          </a:p>
          <a:p>
            <a:pPr marL="323850" marR="0" lvl="0" indent="-171450" algn="l" rtl="0">
              <a:spcBef>
                <a:spcPts val="0"/>
              </a:spcBef>
              <a:spcAft>
                <a:spcPts val="0"/>
              </a:spcAft>
              <a:buSzPts val="1200"/>
              <a:buFont typeface="Arial" panose="020B0604020202020204" pitchFamily="34" charset="0"/>
              <a:buChar char="•"/>
            </a:pPr>
            <a:r>
              <a:rPr lang="en-US" dirty="0"/>
              <a:t>Waterfall strictly introduces testing quite late into the cycle. Most bugs or even design issues won’t be discovered until very late into the process, but it also encourages poor coding practices that lack enthusiasm and determination, since testing is only an afterthought.</a:t>
            </a:r>
            <a:endParaRPr dirty="0"/>
          </a:p>
          <a:p>
            <a:pPr marL="323850" marR="0" lvl="0" indent="-171450" algn="l" rtl="0">
              <a:spcBef>
                <a:spcPts val="0"/>
              </a:spcBef>
              <a:spcAft>
                <a:spcPts val="0"/>
              </a:spcAft>
              <a:buSzPts val="1200"/>
              <a:buFont typeface="Arial" panose="020B0604020202020204" pitchFamily="34" charset="0"/>
              <a:buChar char="•"/>
            </a:pPr>
            <a:r>
              <a:rPr lang="en-US" dirty="0"/>
              <a:t>Waterfall is based on steps that keeps the teams strictly moving in a forward direction, there’s no room for unplanned changes or updates. If the team has strictly followed waterfall model nearly to the end of the project, and faces a sudden and unexpected change in terms of goals or scope, pivoting will become mighty difficult. Much of the work done so far may go useless.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952" name="Shape 9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543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Shape 9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6" name="Shape 96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Answers for Facilitator:</a:t>
            </a:r>
            <a:endParaRPr dirty="0"/>
          </a:p>
          <a:p>
            <a:pPr marL="228600" marR="0" lvl="0" indent="-228600" algn="l" rtl="0">
              <a:spcBef>
                <a:spcPts val="0"/>
              </a:spcBef>
              <a:spcAft>
                <a:spcPts val="0"/>
              </a:spcAft>
              <a:buClr>
                <a:schemeClr val="dk1"/>
              </a:buClr>
              <a:buSzPts val="1200"/>
              <a:buFont typeface="Calibri"/>
              <a:buAutoNum type="arabicParenR"/>
            </a:pPr>
            <a:r>
              <a:rPr lang="en-US" sz="1200" b="0" i="0" u="none" strike="noStrike" cap="none" dirty="0">
                <a:solidFill>
                  <a:schemeClr val="dk1"/>
                </a:solidFill>
                <a:latin typeface="Calibri"/>
                <a:ea typeface="Calibri"/>
                <a:cs typeface="Calibri"/>
                <a:sym typeface="Calibri"/>
              </a:rPr>
              <a:t>Linear Sequential Development</a:t>
            </a:r>
            <a:endParaRPr dirty="0"/>
          </a:p>
          <a:p>
            <a:pPr marL="228600" marR="0" lvl="0" indent="-228600" algn="l" rtl="0">
              <a:spcBef>
                <a:spcPts val="0"/>
              </a:spcBef>
              <a:spcAft>
                <a:spcPts val="0"/>
              </a:spcAft>
              <a:buClr>
                <a:schemeClr val="dk1"/>
              </a:buClr>
              <a:buSzPts val="1200"/>
              <a:buFont typeface="Calibri"/>
              <a:buAutoNum type="arabicParenR"/>
            </a:pPr>
            <a:r>
              <a:rPr lang="en-US" sz="1200" b="0" i="0" u="none" strike="noStrike" cap="none" dirty="0">
                <a:solidFill>
                  <a:schemeClr val="dk1"/>
                </a:solidFill>
                <a:latin typeface="Calibri"/>
                <a:ea typeface="Calibri"/>
                <a:cs typeface="Calibri"/>
                <a:sym typeface="Calibri"/>
              </a:rPr>
              <a:t>Waterfall model</a:t>
            </a:r>
            <a:endParaRPr sz="1200" b="0" i="0" u="none" strike="noStrike" cap="none" dirty="0">
              <a:solidFill>
                <a:schemeClr val="dk1"/>
              </a:solidFill>
              <a:latin typeface="Calibri"/>
              <a:ea typeface="Calibri"/>
              <a:cs typeface="Calibri"/>
              <a:sym typeface="Calibri"/>
            </a:endParaRPr>
          </a:p>
        </p:txBody>
      </p:sp>
      <p:sp>
        <p:nvSpPr>
          <p:cNvPr id="967" name="Shape 96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21</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8200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Shape 9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4" name="Shape 97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i="0" dirty="0"/>
              <a:t>Notes to the Facilitator</a:t>
            </a:r>
            <a:r>
              <a:rPr lang="en-US" i="0" dirty="0"/>
              <a:t>:</a:t>
            </a:r>
            <a:endParaRPr i="0" dirty="0"/>
          </a:p>
          <a:p>
            <a:pPr marL="0" lvl="0" indent="0">
              <a:spcBef>
                <a:spcPts val="0"/>
              </a:spcBef>
              <a:spcAft>
                <a:spcPts val="0"/>
              </a:spcAft>
              <a:buNone/>
            </a:pPr>
            <a:r>
              <a:rPr lang="en-US" dirty="0"/>
              <a:t>Explain how Development and Operations happen in a Traditional SDLC and how conflicts emerge out of it.</a:t>
            </a:r>
            <a:endParaRPr dirty="0"/>
          </a:p>
          <a:p>
            <a:pPr marL="0" lvl="0" indent="0">
              <a:spcBef>
                <a:spcPts val="0"/>
              </a:spcBef>
              <a:spcAft>
                <a:spcPts val="0"/>
              </a:spcAft>
              <a:buNone/>
            </a:pPr>
            <a:endParaRPr i="0" dirty="0"/>
          </a:p>
          <a:p>
            <a:pPr marL="0" lvl="0" indent="0">
              <a:spcBef>
                <a:spcPts val="0"/>
              </a:spcBef>
              <a:spcAft>
                <a:spcPts val="0"/>
              </a:spcAft>
              <a:buNone/>
            </a:pPr>
            <a:r>
              <a:rPr lang="en-US" b="1" i="0" dirty="0"/>
              <a:t>Notes to the Participant</a:t>
            </a:r>
            <a:r>
              <a:rPr lang="en-US" i="0" dirty="0"/>
              <a:t>:</a:t>
            </a:r>
            <a:endParaRPr i="0" dirty="0"/>
          </a:p>
          <a:p>
            <a:pPr marL="0" lvl="0" indent="0">
              <a:spcBef>
                <a:spcPts val="0"/>
              </a:spcBef>
              <a:spcAft>
                <a:spcPts val="0"/>
              </a:spcAft>
              <a:buNone/>
            </a:pPr>
            <a:r>
              <a:rPr lang="en-US" dirty="0"/>
              <a:t>So far we have seen about software and its types, the history of software engineering and the Waterfall model as an example for traditional software development.  </a:t>
            </a:r>
            <a:endParaRPr dirty="0"/>
          </a:p>
          <a:p>
            <a:pPr marL="0" lvl="0" indent="0">
              <a:spcBef>
                <a:spcPts val="0"/>
              </a:spcBef>
              <a:spcAft>
                <a:spcPts val="0"/>
              </a:spcAft>
              <a:buNone/>
            </a:pPr>
            <a:endParaRPr dirty="0"/>
          </a:p>
          <a:p>
            <a:pPr marL="0" lvl="0" indent="0">
              <a:spcBef>
                <a:spcPts val="0"/>
              </a:spcBef>
              <a:spcAft>
                <a:spcPts val="0"/>
              </a:spcAft>
              <a:buNone/>
            </a:pPr>
            <a:r>
              <a:rPr lang="en-US" dirty="0"/>
              <a:t>Organizations that follow the traditional way of software development work with strict principles and in these organizations, the Development and Operations teams function as two separate entities. Development team tends to be driven by how many new functionalities can be churned out in a given time, therefore change is its incentive. Operations team on the other hand, tends be driven by stability of the status quo and its incentive is therefore resisting change.</a:t>
            </a:r>
            <a:endParaRPr dirty="0"/>
          </a:p>
          <a:p>
            <a:pPr marL="0" lvl="0" indent="0">
              <a:spcBef>
                <a:spcPts val="0"/>
              </a:spcBef>
              <a:spcAft>
                <a:spcPts val="0"/>
              </a:spcAft>
              <a:buNone/>
            </a:pPr>
            <a:endParaRPr dirty="0"/>
          </a:p>
          <a:p>
            <a:pPr marL="0" lvl="0" indent="0">
              <a:spcBef>
                <a:spcPts val="0"/>
              </a:spcBef>
              <a:spcAft>
                <a:spcPts val="0"/>
              </a:spcAft>
              <a:buNone/>
            </a:pPr>
            <a:r>
              <a:rPr lang="en-US" dirty="0"/>
              <a:t>There exists a cultural hindrance between Development and Operations teams in traditional SDLC. In a traditional setup, the Development team works on code which is then sent to the testing team for validation against requirements.  Operation team comes in toward the end of the process, where handover of release is given. </a:t>
            </a:r>
            <a:endParaRPr dirty="0"/>
          </a:p>
          <a:p>
            <a:pPr marL="0" lvl="0" indent="0">
              <a:spcBef>
                <a:spcPts val="0"/>
              </a:spcBef>
              <a:spcAft>
                <a:spcPts val="0"/>
              </a:spcAft>
              <a:buNone/>
            </a:pPr>
            <a:endParaRPr dirty="0"/>
          </a:p>
          <a:p>
            <a:pPr marL="0" lvl="0" indent="0">
              <a:spcBef>
                <a:spcPts val="0"/>
              </a:spcBef>
              <a:spcAft>
                <a:spcPts val="0"/>
              </a:spcAft>
              <a:buNone/>
            </a:pPr>
            <a:r>
              <a:rPr lang="en-US" dirty="0"/>
              <a:t>Most of the organizations, who have adopted traditional SDLC, face a situation like this on a daily basis:</a:t>
            </a:r>
            <a:endParaRPr dirty="0"/>
          </a:p>
          <a:p>
            <a:pPr marL="323850" lvl="0" indent="-171450" rtl="0">
              <a:spcBef>
                <a:spcPts val="0"/>
              </a:spcBef>
              <a:spcAft>
                <a:spcPts val="0"/>
              </a:spcAft>
              <a:buSzPts val="1200"/>
              <a:buFont typeface="Arial" panose="020B0604020202020204" pitchFamily="34" charset="0"/>
              <a:buChar char="•"/>
            </a:pPr>
            <a:r>
              <a:rPr lang="en-US" dirty="0"/>
              <a:t>A developer produces some code and tests it in a pre-production environment. </a:t>
            </a:r>
            <a:endParaRPr dirty="0"/>
          </a:p>
          <a:p>
            <a:pPr marL="323850" lvl="0" indent="-171450" rtl="0">
              <a:spcBef>
                <a:spcPts val="0"/>
              </a:spcBef>
              <a:spcAft>
                <a:spcPts val="0"/>
              </a:spcAft>
              <a:buSzPts val="1200"/>
              <a:buFont typeface="Arial" panose="020B0604020202020204" pitchFamily="34" charset="0"/>
              <a:buChar char="•"/>
            </a:pPr>
            <a:r>
              <a:rPr lang="en-US" dirty="0"/>
              <a:t>Operations then pushes the updated code into the production environment. </a:t>
            </a:r>
            <a:endParaRPr dirty="0"/>
          </a:p>
          <a:p>
            <a:pPr marL="323850" lvl="0" indent="-171450" rtl="0">
              <a:spcBef>
                <a:spcPts val="0"/>
              </a:spcBef>
              <a:spcAft>
                <a:spcPts val="0"/>
              </a:spcAft>
              <a:buSzPts val="1200"/>
              <a:buFont typeface="Arial" panose="020B0604020202020204" pitchFamily="34" charset="0"/>
              <a:buChar char="•"/>
            </a:pPr>
            <a:r>
              <a:rPr lang="en-US" dirty="0"/>
              <a:t>Something breaks in the production environment, and the operations team reports a bug to the developer. </a:t>
            </a:r>
            <a:endParaRPr dirty="0"/>
          </a:p>
          <a:p>
            <a:pPr marL="323850" lvl="0" indent="-171450" rtl="0">
              <a:spcBef>
                <a:spcPts val="0"/>
              </a:spcBef>
              <a:spcAft>
                <a:spcPts val="0"/>
              </a:spcAft>
              <a:buSzPts val="1200"/>
              <a:buFont typeface="Arial" panose="020B0604020202020204" pitchFamily="34" charset="0"/>
              <a:buChar char="•"/>
            </a:pPr>
            <a:r>
              <a:rPr lang="en-US" dirty="0"/>
              <a:t>The developer tests the bug in the pre-production environment and cannot reproduce it. </a:t>
            </a:r>
            <a:endParaRPr dirty="0"/>
          </a:p>
          <a:p>
            <a:pPr marL="323850" lvl="0" indent="-171450" rtl="0">
              <a:spcBef>
                <a:spcPts val="0"/>
              </a:spcBef>
              <a:spcAft>
                <a:spcPts val="0"/>
              </a:spcAft>
              <a:buSzPts val="1200"/>
              <a:buFont typeface="Arial" panose="020B0604020202020204" pitchFamily="34" charset="0"/>
              <a:buChar char="•"/>
            </a:pPr>
            <a:r>
              <a:rPr lang="en-US" dirty="0"/>
              <a:t>The developer sends the bug back to operations, thinking it’s an operational issue. </a:t>
            </a:r>
            <a:endParaRPr dirty="0"/>
          </a:p>
          <a:p>
            <a:pPr marL="323850" lvl="0" indent="-171450">
              <a:spcBef>
                <a:spcPts val="0"/>
              </a:spcBef>
              <a:spcAft>
                <a:spcPts val="0"/>
              </a:spcAft>
              <a:buSzPts val="1200"/>
              <a:buFont typeface="Arial" panose="020B0604020202020204" pitchFamily="34" charset="0"/>
              <a:buChar char="•"/>
            </a:pPr>
            <a:r>
              <a:rPr lang="en-US" dirty="0"/>
              <a:t>The issue then goes back and forth between teams, wasting valuable time and creating the potential for end-user frustration. </a:t>
            </a:r>
            <a:endParaRPr dirty="0"/>
          </a:p>
          <a:p>
            <a:pPr marL="0" lvl="0" indent="0">
              <a:spcBef>
                <a:spcPts val="0"/>
              </a:spcBef>
              <a:spcAft>
                <a:spcPts val="0"/>
              </a:spcAft>
              <a:buNone/>
            </a:pPr>
            <a:endParaRPr dirty="0"/>
          </a:p>
          <a:p>
            <a:pPr marL="0" lvl="0" indent="0">
              <a:spcBef>
                <a:spcPts val="0"/>
              </a:spcBef>
              <a:spcAft>
                <a:spcPts val="0"/>
              </a:spcAft>
              <a:buNone/>
            </a:pPr>
            <a:r>
              <a:rPr lang="en-US" dirty="0"/>
              <a:t>This causes a disconnect and there is hardly any collaboration between the Development and Operations teams. This leads to the rise of conflicts among the teams, which has a direct impact on the software being developed and delivered to the customer. More about this will be explained in the forthcoming section.</a:t>
            </a:r>
            <a:endParaRPr dirty="0"/>
          </a:p>
        </p:txBody>
      </p:sp>
      <p:sp>
        <p:nvSpPr>
          <p:cNvPr id="975" name="Shape 975"/>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Calibri"/>
              <a:buNone/>
            </a:pPr>
            <a:fld id="{00000000-1234-1234-1234-123412341234}" type="slidenum">
              <a:rPr lang="en-US"/>
              <a:t>22</a:t>
            </a:fld>
            <a:endParaRPr dirty="0"/>
          </a:p>
        </p:txBody>
      </p:sp>
    </p:spTree>
    <p:extLst>
      <p:ext uri="{BB962C8B-B14F-4D97-AF65-F5344CB8AC3E}">
        <p14:creationId xmlns:p14="http://schemas.microsoft.com/office/powerpoint/2010/main" val="118497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Shape 9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3" name="Shape 98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that organizations are far from being a strategic, well-oiled discipline that directly delivers business value. Many challenges exist that hamper business operations, growth, and success.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There is tension (or wall) between Development and Operations teams in software development circles.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Ask the following questions to the participants based on the images depicted on this slide:</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What is the key goal of the Development team?</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What is the function of Operations team?</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Is the Development and the Operations teams connected to each other?</a:t>
            </a: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r>
              <a:rPr lang="en-US" sz="1200" b="1" i="0" u="none" strike="noStrike" cap="none" dirty="0">
                <a:solidFill>
                  <a:schemeClr val="dk1"/>
                </a:solidFill>
                <a:latin typeface="Calibri"/>
                <a:ea typeface="Calibri"/>
                <a:cs typeface="Calibri"/>
                <a:sym typeface="Calibri"/>
              </a:rPr>
              <a:t>Notes to the Participant: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Various challenges occur due to contracting goals of the various teams, especially the Development and the Operations, involved in the software development and delivery. The job of the Development team is to build software and apply changes to incorporate new features and fulfil the internal as well as the external requirements. On the other hand, the Operations team focuses on stability, reliability, and performance of the systems maintained by the team. The two competing contradicting goals of the two teams result in a wall of confusion.</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The wall of confusion prevents required communication between the Development and the Operations teams and results in severe problems in production that causes blast like situations, such as: No methodical hand over to the Operations team is done leading to “half cooked meal” like situation. Consequently, the Operations team faces problems in production that they are unable to solve and look back to the Development team for resolution. This loopback delays problem resolution.</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In the absence of required discussions between the Development and the Operations teams during earlier phases of development, a lot of useful information is not shared between the two teams. Such information is crucial for the Operations team to get ready for the upcoming changes to the applications under development. </a:t>
            </a:r>
            <a:r>
              <a:rPr lang="en-US" dirty="0"/>
              <a:t>For example, the </a:t>
            </a:r>
            <a:r>
              <a:rPr lang="en-US" sz="1200" b="0" i="0" u="none" strike="noStrike" cap="none" dirty="0">
                <a:solidFill>
                  <a:schemeClr val="dk1"/>
                </a:solidFill>
                <a:latin typeface="Calibri"/>
                <a:ea typeface="Calibri"/>
                <a:cs typeface="Calibri"/>
                <a:sym typeface="Calibri"/>
              </a:rPr>
              <a:t>Operations team can share valuable information from their experience of managing Production environment. This information can help the Development team design and develop robust applications. However, due to lack of communication between the two teams, this information sharing is missed.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 critical part of transition between the Development and the Operations teams is knowledge articles. These articles help the Operations team to solve known problems. In the presence of the wall of confusion, these elaborate knowledge articles are missed. As a result, the Operations team takes extra time to solve trivial problems.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The wall of confusion is caused due to the conflicting motivations and mindset with regard to the development and operations of the software activity. This disconnect results into conflict and inefficiency which is generally a mindset called wall of confusion. </a:t>
            </a:r>
            <a:endParaRPr dirty="0"/>
          </a:p>
        </p:txBody>
      </p:sp>
      <p:sp>
        <p:nvSpPr>
          <p:cNvPr id="984" name="Shape 98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23</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5131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Shape 9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2" name="Shape 99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slide lists some of the problems between the Development and the Operations teams due to the traditional way of developing applications.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Participant Notes: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Some of the problems with the traditional Development and the Operations teams include:</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Organizational Silos</a:t>
            </a:r>
            <a:r>
              <a:rPr lang="en-US" sz="1200" b="0" i="0" u="none" strike="noStrike" cap="none" dirty="0">
                <a:solidFill>
                  <a:schemeClr val="dk1"/>
                </a:solidFill>
                <a:latin typeface="Calibri"/>
                <a:ea typeface="Calibri"/>
                <a:cs typeface="Calibri"/>
                <a:sym typeface="Calibri"/>
              </a:rPr>
              <a:t>: The two teams work in isolation that do not allow them to understand each other’s problems and perspectives. Every individual and every single team, whether it’s Development, Operations, Quality Assurance, or the Support team, all come across challenges on a daily basis. Regardless of who is responsible, the  problem needs to be solved. Without collaboration, this process takes longer and can create further problems that may not be immediately apparent. Working together and communicating efficiently allows you to implement solutions that will help prevent similar incidents in the future.</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Different Mindsets</a:t>
            </a:r>
            <a:r>
              <a:rPr lang="en-US" sz="1200" b="0" i="0" u="none" strike="noStrike" cap="none" dirty="0">
                <a:solidFill>
                  <a:schemeClr val="dk1"/>
                </a:solidFill>
                <a:latin typeface="Calibri"/>
                <a:ea typeface="Calibri"/>
                <a:cs typeface="Calibri"/>
                <a:sym typeface="Calibri"/>
              </a:rPr>
              <a:t>: The Development team always wants to incorporate every new technique/feature to do their work efficiently. On the other hand, changes are not at all acceptable by the Operations team because changes results in instability. Therefore, change is the biggest enemy for the Operations team.</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Different Implementations</a:t>
            </a:r>
            <a:r>
              <a:rPr lang="en-US" sz="1200" b="0" i="0" u="none" strike="noStrike" cap="none" dirty="0">
                <a:solidFill>
                  <a:schemeClr val="dk1"/>
                </a:solidFill>
                <a:latin typeface="Calibri"/>
                <a:ea typeface="Calibri"/>
                <a:cs typeface="Calibri"/>
                <a:sym typeface="Calibri"/>
              </a:rPr>
              <a:t>: The different implementations to perform the same work by the teams results in incompatibility and lead to various bugs in the QA and the Production environments.</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Different Tools</a:t>
            </a:r>
            <a:r>
              <a:rPr lang="en-US" sz="1200" b="0" i="0" u="none" strike="noStrike" cap="none" dirty="0">
                <a:solidFill>
                  <a:schemeClr val="dk1"/>
                </a:solidFill>
                <a:latin typeface="Calibri"/>
                <a:ea typeface="Calibri"/>
                <a:cs typeface="Calibri"/>
                <a:sym typeface="Calibri"/>
              </a:rPr>
              <a:t>: The different tools used by the two teams lead to various errors and bugs in the Production environment. For example, Development team might deploy to a Test environment using dependency management tool, while Operations team might use a home-grown script for the process.</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Lack of Interest in Learning Other Tools</a:t>
            </a:r>
            <a:r>
              <a:rPr lang="en-US" sz="1200" b="0" i="0" u="none" strike="noStrike" cap="none" dirty="0">
                <a:solidFill>
                  <a:schemeClr val="dk1"/>
                </a:solidFill>
                <a:latin typeface="Calibri"/>
                <a:ea typeface="Calibri"/>
                <a:cs typeface="Calibri"/>
                <a:sym typeface="Calibri"/>
              </a:rPr>
              <a:t>: Each team considers its tool or style of working to be the best and does not want to learn a new tool.</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Different Environments</a:t>
            </a:r>
            <a:r>
              <a:rPr lang="en-US" sz="1200" b="0" i="0" u="none" strike="noStrike" cap="none" dirty="0">
                <a:solidFill>
                  <a:schemeClr val="dk1"/>
                </a:solidFill>
                <a:latin typeface="Calibri"/>
                <a:ea typeface="Calibri"/>
                <a:cs typeface="Calibri"/>
                <a:sym typeface="Calibri"/>
              </a:rPr>
              <a:t>: The different environments, such as Development, Production, and Testing, is one of the biggest causes of various errors and bugs raised by the different teams.</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Loss of Work</a:t>
            </a:r>
            <a:r>
              <a:rPr lang="en-US" sz="1200" b="0" i="0" u="none" strike="noStrike" cap="none" dirty="0">
                <a:solidFill>
                  <a:schemeClr val="dk1"/>
                </a:solidFill>
                <a:latin typeface="Calibri"/>
                <a:ea typeface="Calibri"/>
                <a:cs typeface="Calibri"/>
                <a:sym typeface="Calibri"/>
              </a:rPr>
              <a:t>: The various errors and bugs results in loss of valuable efforts.</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Blame Game</a:t>
            </a:r>
            <a:r>
              <a:rPr lang="en-US" sz="1200" b="0" i="0" u="none" strike="noStrike" cap="none" dirty="0">
                <a:solidFill>
                  <a:schemeClr val="dk1"/>
                </a:solidFill>
                <a:latin typeface="Calibri"/>
                <a:ea typeface="Calibri"/>
                <a:cs typeface="Calibri"/>
                <a:sym typeface="Calibri"/>
              </a:rPr>
              <a:t>: A lot of differences between the teams and environments force the teams to pass on the blame of delayed delivery or build rollback on each other. It’s unnecessary placing blame and pointing fingers, the key here is to use the available time and resources to solve the issue.</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Build Rollback</a:t>
            </a:r>
            <a:r>
              <a:rPr lang="en-US" sz="1200" b="0" i="0" u="none" strike="noStrike" cap="none" dirty="0">
                <a:solidFill>
                  <a:schemeClr val="dk1"/>
                </a:solidFill>
                <a:latin typeface="Calibri"/>
                <a:ea typeface="Calibri"/>
                <a:cs typeface="Calibri"/>
                <a:sym typeface="Calibri"/>
              </a:rPr>
              <a:t>: A build is a version of the software that is deployed and rolled out to the customer after stringent tests. During the build process, source code is converted into a standalone software artifacts, called build artifacts that can be run on computer systems. A build doesn’t always go right. Many times teams will be forced to rollback the build due to various reasons, such as incorrect client requirements, incorrect database (DB) in the QA or Production environment, incompatible tools and others.</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Disintegrated Processes</a:t>
            </a:r>
            <a:r>
              <a:rPr lang="en-US" sz="1200" b="0" i="0" u="none" strike="noStrike" cap="none" dirty="0">
                <a:solidFill>
                  <a:schemeClr val="dk1"/>
                </a:solidFill>
                <a:latin typeface="Calibri"/>
                <a:ea typeface="Calibri"/>
                <a:cs typeface="Calibri"/>
                <a:sym typeface="Calibri"/>
              </a:rPr>
              <a:t>: Development processes do not integrate well with operations processes.</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No Feedback Loop</a:t>
            </a:r>
            <a:r>
              <a:rPr lang="en-US" sz="1200" b="0" i="0" u="none" strike="noStrike" cap="none" dirty="0">
                <a:solidFill>
                  <a:schemeClr val="dk1"/>
                </a:solidFill>
                <a:latin typeface="Calibri"/>
                <a:ea typeface="Calibri"/>
                <a:cs typeface="Calibri"/>
                <a:sym typeface="Calibri"/>
              </a:rPr>
              <a:t>: Lack of a continuous feedback loop in development and operational processes causes gaps.</a:t>
            </a:r>
            <a:endParaRPr dirty="0"/>
          </a:p>
          <a:p>
            <a:pPr marL="171450" marR="0" lvl="0" indent="-95250" algn="l" rtl="0">
              <a:spcBef>
                <a:spcPts val="0"/>
              </a:spcBef>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To solve the issues that arise due to the wall of confusion and the conflicts that exists between development and operations teams, in traditional IT organizations, and to develop quality software in a short time, companies have started moving from traditional approaches to DevOps.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endParaRPr dirty="0"/>
          </a:p>
          <a:p>
            <a:pPr marL="0" lvl="0" indent="0" rtl="0">
              <a:spcBef>
                <a:spcPts val="0"/>
              </a:spcBef>
              <a:spcAft>
                <a:spcPts val="0"/>
              </a:spcAft>
              <a:buClr>
                <a:schemeClr val="dk1"/>
              </a:buClr>
              <a:buSzPts val="1200"/>
              <a:buFont typeface="Calibri"/>
              <a:buNone/>
            </a:pPr>
            <a:r>
              <a:rPr lang="en-US" b="1" i="1" dirty="0"/>
              <a:t>What is the solution?</a:t>
            </a:r>
            <a:endParaRPr b="1" i="1" dirty="0"/>
          </a:p>
          <a:p>
            <a:pPr marL="0" lvl="0" indent="0">
              <a:spcBef>
                <a:spcPts val="0"/>
              </a:spcBef>
              <a:spcAft>
                <a:spcPts val="0"/>
              </a:spcAft>
              <a:buClr>
                <a:schemeClr val="dk1"/>
              </a:buClr>
              <a:buSzPts val="1200"/>
              <a:buFont typeface="Calibri"/>
              <a:buNone/>
            </a:pPr>
            <a:r>
              <a:rPr lang="en-US" dirty="0"/>
              <a:t>The wall of confusion between the Development and Operations teams is one of the major reasons for the emergence of DevOps. With DevOps, the Development and Operations teams work in collaboration to minimize the effort and risk involved in releasing software. Collaboration can be ensured by the Operations team by means of giving constant feedback to the Development team about the code, analyzing the impact considering end users and troubleshooting any problems together to gain stability of the product. DevOps enables a cultural change to remove the barrier between development and operations, working together for common set of objectives. Some of the approaches for solving these issues is:</a:t>
            </a:r>
            <a:endParaRPr dirty="0"/>
          </a:p>
          <a:p>
            <a:pPr marL="457200" lvl="0" indent="-304800">
              <a:spcBef>
                <a:spcPts val="0"/>
              </a:spcBef>
              <a:spcAft>
                <a:spcPts val="0"/>
              </a:spcAft>
              <a:buSzPts val="1200"/>
              <a:buChar char="●"/>
            </a:pPr>
            <a:r>
              <a:rPr lang="en-US" dirty="0"/>
              <a:t>Working as cohesive teams</a:t>
            </a:r>
            <a:endParaRPr dirty="0"/>
          </a:p>
          <a:p>
            <a:pPr marL="457200" lvl="0" indent="-304800">
              <a:spcBef>
                <a:spcPts val="0"/>
              </a:spcBef>
              <a:spcAft>
                <a:spcPts val="0"/>
              </a:spcAft>
              <a:buSzPts val="1200"/>
              <a:buChar char="●"/>
            </a:pPr>
            <a:r>
              <a:rPr lang="en-US" dirty="0"/>
              <a:t>Having shared objectives</a:t>
            </a:r>
            <a:endParaRPr dirty="0"/>
          </a:p>
          <a:p>
            <a:pPr marL="457200" lvl="0" indent="-304800">
              <a:spcBef>
                <a:spcPts val="0"/>
              </a:spcBef>
              <a:spcAft>
                <a:spcPts val="0"/>
              </a:spcAft>
              <a:buSzPts val="1200"/>
              <a:buChar char="●"/>
            </a:pPr>
            <a:r>
              <a:rPr lang="en-US" dirty="0"/>
              <a:t>Coordinating work and sharing information between teams</a:t>
            </a:r>
            <a:endParaRPr dirty="0"/>
          </a:p>
          <a:p>
            <a:pPr marL="457200" lvl="0" indent="-304800">
              <a:spcBef>
                <a:spcPts val="0"/>
              </a:spcBef>
              <a:spcAft>
                <a:spcPts val="0"/>
              </a:spcAft>
              <a:buSzPts val="1200"/>
              <a:buChar char="●"/>
            </a:pPr>
            <a:r>
              <a:rPr lang="en-US" dirty="0"/>
              <a:t>Collaboration</a:t>
            </a:r>
            <a:endParaRPr dirty="0"/>
          </a:p>
          <a:p>
            <a:pPr marL="457200" lvl="0" indent="-304800" rtl="0">
              <a:spcBef>
                <a:spcPts val="0"/>
              </a:spcBef>
              <a:spcAft>
                <a:spcPts val="0"/>
              </a:spcAft>
              <a:buSzPts val="1200"/>
              <a:buChar char="●"/>
            </a:pPr>
            <a:r>
              <a:rPr lang="en-US" dirty="0"/>
              <a:t>Use of shared tools</a:t>
            </a:r>
            <a:endParaRPr dirty="0"/>
          </a:p>
          <a:p>
            <a:pPr marL="0" lvl="0" indent="0" rtl="0">
              <a:spcBef>
                <a:spcPts val="0"/>
              </a:spcBef>
              <a:spcAft>
                <a:spcPts val="0"/>
              </a:spcAft>
              <a:buClr>
                <a:schemeClr val="dk1"/>
              </a:buClr>
              <a:buSzPts val="1200"/>
              <a:buFont typeface="Calibri"/>
              <a:buNone/>
            </a:pPr>
            <a:endParaRPr dirty="0"/>
          </a:p>
          <a:p>
            <a:pPr marL="0" lvl="0" indent="0" rtl="0">
              <a:spcBef>
                <a:spcPts val="0"/>
              </a:spcBef>
              <a:spcAft>
                <a:spcPts val="0"/>
              </a:spcAft>
              <a:buClr>
                <a:schemeClr val="dk1"/>
              </a:buClr>
              <a:buSzPts val="1200"/>
              <a:buFont typeface="Calibri"/>
              <a:buNone/>
            </a:pPr>
            <a:r>
              <a:rPr lang="en-US" dirty="0"/>
              <a:t>DevOps is fundamentally an extension to Agile and Lean principles, as it attempts </a:t>
            </a:r>
            <a:r>
              <a:rPr lang="en-US"/>
              <a:t>to </a:t>
            </a:r>
            <a:r>
              <a:rPr lang="en-US" smtClean="0"/>
              <a:t>instill </a:t>
            </a:r>
            <a:r>
              <a:rPr lang="en-US" dirty="0"/>
              <a:t>those same values and practices into Operations. You will learn in detail about DevOps and Agile in the forthcoming modules.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Calibri"/>
              <a:ea typeface="Calibri"/>
              <a:cs typeface="Calibri"/>
              <a:sym typeface="Calibri"/>
            </a:endParaRPr>
          </a:p>
        </p:txBody>
      </p:sp>
      <p:sp>
        <p:nvSpPr>
          <p:cNvPr id="993" name="Shape 99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511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Shape 10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1" name="Shape 100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smtClean="0">
                <a:solidFill>
                  <a:schemeClr val="dk1"/>
                </a:solidFill>
                <a:latin typeface="Calibri"/>
                <a:ea typeface="Calibri"/>
                <a:cs typeface="Calibri"/>
                <a:sym typeface="Calibri"/>
              </a:rPr>
              <a:t>Notes to the Facilitator:</a:t>
            </a:r>
          </a:p>
          <a:p>
            <a:pPr marL="0" marR="0" lvl="0" indent="0" algn="l" rtl="0">
              <a:spcBef>
                <a:spcPts val="0"/>
              </a:spcBef>
              <a:spcAft>
                <a:spcPts val="0"/>
              </a:spcAft>
              <a:buClr>
                <a:schemeClr val="dk1"/>
              </a:buClr>
              <a:buSzPts val="1200"/>
              <a:buFont typeface="Calibri"/>
              <a:buNone/>
            </a:pPr>
            <a:r>
              <a:rPr lang="en-US" sz="1200" b="1" i="0" u="none" strike="noStrike" cap="none" dirty="0" smtClean="0">
                <a:solidFill>
                  <a:schemeClr val="dk1"/>
                </a:solidFill>
                <a:latin typeface="Calibri"/>
                <a:ea typeface="Calibri"/>
                <a:cs typeface="Calibri"/>
                <a:sym typeface="Calibri"/>
              </a:rPr>
              <a:t>Answers:</a:t>
            </a: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smtClean="0">
                <a:solidFill>
                  <a:schemeClr val="dk1"/>
                </a:solidFill>
                <a:latin typeface="Calibri"/>
                <a:ea typeface="Calibri"/>
                <a:cs typeface="Calibri"/>
                <a:sym typeface="Calibri"/>
              </a:rPr>
              <a:t>1. A. True</a:t>
            </a:r>
            <a:endParaRPr dirty="0"/>
          </a:p>
          <a:p>
            <a:pPr marL="0" marR="0" lvl="0" indent="0" algn="l" rtl="0">
              <a:spcBef>
                <a:spcPts val="0"/>
              </a:spcBef>
              <a:spcAft>
                <a:spcPts val="0"/>
              </a:spcAft>
              <a:buClr>
                <a:schemeClr val="dk1"/>
              </a:buClr>
              <a:buSzPts val="1200"/>
              <a:buFont typeface="Calibri"/>
              <a:buNone/>
            </a:pPr>
            <a:r>
              <a:rPr lang="en-US" dirty="0" smtClean="0"/>
              <a:t>2. C. </a:t>
            </a:r>
            <a:r>
              <a:rPr lang="en-US" dirty="0"/>
              <a:t>Application delivery in a fast pace.</a:t>
            </a:r>
            <a:r>
              <a:rPr lang="en-US" sz="1200" b="0"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p:txBody>
      </p:sp>
      <p:sp>
        <p:nvSpPr>
          <p:cNvPr id="1002" name="Shape 100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25</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99207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Shape 10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9" name="Shape 100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Let us go over a quick summary of what we have learnt in this module.</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Here we come to the end of this module. We learnt about -</a:t>
            </a:r>
            <a:endParaRPr sz="1200" b="0" i="0" u="none" strike="noStrike" cap="none" dirty="0">
              <a:solidFill>
                <a:schemeClr val="dk1"/>
              </a:solidFill>
              <a:latin typeface="Calibri"/>
              <a:ea typeface="Calibri"/>
              <a:cs typeface="Calibri"/>
              <a:sym typeface="Calibri"/>
            </a:endParaRPr>
          </a:p>
          <a:p>
            <a:pPr marL="457200" marR="0" lvl="0" indent="-304800" algn="l" rtl="0">
              <a:spcBef>
                <a:spcPts val="0"/>
              </a:spcBef>
              <a:spcAft>
                <a:spcPts val="0"/>
              </a:spcAft>
              <a:buSzPts val="1200"/>
              <a:buChar char="●"/>
            </a:pPr>
            <a:r>
              <a:rPr lang="en-US" dirty="0"/>
              <a:t>The definitions available for Software and types of software.</a:t>
            </a:r>
            <a:endParaRPr dirty="0"/>
          </a:p>
          <a:p>
            <a:pPr marL="457200" marR="0" lvl="0" indent="-304800" algn="l" rtl="0">
              <a:spcBef>
                <a:spcPts val="0"/>
              </a:spcBef>
              <a:spcAft>
                <a:spcPts val="0"/>
              </a:spcAft>
              <a:buSzPts val="1200"/>
              <a:buChar char="●"/>
            </a:pPr>
            <a:r>
              <a:rPr lang="en-US" dirty="0"/>
              <a:t>The history of software engineering and how it has evolved over time.</a:t>
            </a:r>
            <a:endParaRPr dirty="0"/>
          </a:p>
          <a:p>
            <a:pPr marL="457200" marR="0" lvl="0" indent="-304800" algn="l" rtl="0">
              <a:spcBef>
                <a:spcPts val="0"/>
              </a:spcBef>
              <a:spcAft>
                <a:spcPts val="0"/>
              </a:spcAft>
              <a:buSzPts val="1200"/>
              <a:buChar char="●"/>
            </a:pPr>
            <a:r>
              <a:rPr lang="en-US" dirty="0"/>
              <a:t>Different methods of software development</a:t>
            </a:r>
            <a:endParaRPr dirty="0"/>
          </a:p>
          <a:p>
            <a:pPr marL="457200" marR="0" lvl="0" indent="-304800" algn="l" rtl="0">
              <a:spcBef>
                <a:spcPts val="0"/>
              </a:spcBef>
              <a:spcAft>
                <a:spcPts val="0"/>
              </a:spcAft>
              <a:buSzPts val="1200"/>
              <a:buChar char="●"/>
            </a:pPr>
            <a:r>
              <a:rPr lang="en-US" dirty="0"/>
              <a:t>Waterfall method of software development, various stages involved in it, and the advantages and disadvantages of waterfall method</a:t>
            </a:r>
            <a:endParaRPr dirty="0"/>
          </a:p>
          <a:p>
            <a:pPr marL="457200" marR="0" lvl="0" indent="-304800" algn="l" rtl="0">
              <a:spcBef>
                <a:spcPts val="0"/>
              </a:spcBef>
              <a:spcAft>
                <a:spcPts val="0"/>
              </a:spcAft>
              <a:buSzPts val="1200"/>
              <a:buChar char="●"/>
            </a:pPr>
            <a:r>
              <a:rPr lang="en-US" dirty="0"/>
              <a:t>How conflicts between the development and operations teams impact product development</a:t>
            </a:r>
            <a:endParaRPr dirty="0"/>
          </a:p>
          <a:p>
            <a:pPr marL="457200" marR="0" lvl="0" indent="-304800" algn="l" rtl="0">
              <a:spcBef>
                <a:spcPts val="0"/>
              </a:spcBef>
              <a:spcAft>
                <a:spcPts val="0"/>
              </a:spcAft>
              <a:buSzPts val="1200"/>
              <a:buChar char="●"/>
            </a:pPr>
            <a:r>
              <a:rPr lang="en-US" dirty="0"/>
              <a:t>A brief of DevOps and agile as a solution for resolving the issues between development and operations teams.</a:t>
            </a:r>
            <a:endParaRPr dirty="0"/>
          </a:p>
        </p:txBody>
      </p:sp>
      <p:sp>
        <p:nvSpPr>
          <p:cNvPr id="1010" name="Shape 101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26</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6746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Shape 1017"/>
          <p:cNvSpPr txBox="1">
            <a:spLocks noGrp="1"/>
          </p:cNvSpPr>
          <p:nvPr>
            <p:ph type="body" idx="1"/>
          </p:nvPr>
        </p:nvSpPr>
        <p:spPr>
          <a:xfrm>
            <a:off x="685800" y="4400550"/>
            <a:ext cx="5486399"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018" name="Shape 10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935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Shape 7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7" name="Shape 73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participants what a software is and why is it required.</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Computers and mobile phones have become an inevitable part of everyone’s life. On a daily basis, all of us interact with operating systems, spreadsheets, documents, games, videos and so many other applications. Ever wondered how all these things function? Behind each and every application that we use, lies a software built by developers, on multiple different programming languages. Let’s look at what a software is, how it works, different types of software, the history of software engineering and the different methods of software development</a:t>
            </a:r>
            <a:r>
              <a:rPr lang="en-US" sz="1200" b="0" i="0" u="none" strike="noStrike" cap="none" dirty="0" smtClean="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What is a Software?</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 software can be defined as an organized information in the form of operating systems, programs, utilities and applications that enable a computer to work. A software consists of carefully-organized instructions and code written by programmers in any of the different programming languages. A software is different from the physical hardware (from which the computer system is built), in a way that it contains the data or instructions which enable the system to perform. A software includes computer programs, libraries and other related non-executable data, such as online documentation or digital media.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Software controls the computer (operating systems), the communication of information (networks), and the creation and control of other programs (software tools and environments). Software  also transforms information in different ways as producing, managing, acquiring, modifying, displaying, or transmitting information whether it is a computer desktop or a mobile phone.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 computer requires both hardware and software for its function. Without either, the other might not work on its own. For example, without a physical device like desktop computer or mobile phone you will not be able to use the internet, or an operating system, the browser could not run on the computer.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In today’s context, software takes on a dual role, it is a product and at the same time, the vehicle for delivering the product. As a product, it delivers the computing potential embodied by computer hardware or more broadly, by a network of computers that are accessible by local hardware. Whether it resides within a mobile phone or operates inside a mainframe computer, software is an information transformer—producing, managing, acquiring, modifying, displaying, or transmitting information that can be as simple as a single bit or as complex as a multimedia presentation derived from data acquired from dozens of independent sources. As the vehicle used to deliver the product, software acts as the basis for the control of the computer (operating systems), the communication of information (networks), and the creation and control of other programs (software tools and environments).</a:t>
            </a:r>
            <a:endParaRPr sz="1200" b="0" i="0" u="none" strike="noStrike" cap="none" dirty="0">
              <a:solidFill>
                <a:schemeClr val="dk1"/>
              </a:solidFill>
              <a:latin typeface="Calibri"/>
              <a:ea typeface="Calibri"/>
              <a:cs typeface="Calibri"/>
              <a:sym typeface="Calibri"/>
            </a:endParaRPr>
          </a:p>
        </p:txBody>
      </p:sp>
      <p:sp>
        <p:nvSpPr>
          <p:cNvPr id="738" name="Shape 73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1579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Shape 7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6" name="Shape 74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100" b="1" i="0" u="none" strike="noStrike" cap="none" dirty="0">
                <a:solidFill>
                  <a:schemeClr val="dk1"/>
                </a:solidFill>
                <a:latin typeface="Arial"/>
                <a:ea typeface="Arial"/>
                <a:cs typeface="Arial"/>
                <a:sym typeface="Arial"/>
              </a:rPr>
              <a:t>Notes to the Facilitator:</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Explain participants about the different types of software.</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
            </a:r>
            <a:br>
              <a:rPr lang="en-US" sz="1100" b="0" i="0" u="none" strike="noStrike" cap="none" dirty="0">
                <a:solidFill>
                  <a:schemeClr val="dk1"/>
                </a:solidFill>
                <a:latin typeface="Arial"/>
                <a:ea typeface="Arial"/>
                <a:cs typeface="Arial"/>
                <a:sym typeface="Arial"/>
              </a:rPr>
            </a:br>
            <a:r>
              <a:rPr lang="en-US" sz="1100" b="1" i="0" u="none" strike="noStrike" cap="none" dirty="0">
                <a:solidFill>
                  <a:schemeClr val="dk1"/>
                </a:solidFill>
                <a:latin typeface="Arial"/>
                <a:ea typeface="Arial"/>
                <a:cs typeface="Arial"/>
                <a:sym typeface="Arial"/>
              </a:rPr>
              <a:t>Notes to the Participant: </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We’ve now learnt that a software is needed for functioning of computer systems. We will now have a look at about the different types of software. </a:t>
            </a:r>
            <a:endParaRPr dirty="0"/>
          </a:p>
          <a:p>
            <a:pPr marL="0" marR="0" lvl="0" indent="0" algn="l" rtl="0">
              <a:spcBef>
                <a:spcPts val="0"/>
              </a:spcBef>
              <a:spcAft>
                <a:spcPts val="0"/>
              </a:spcAft>
              <a:buClr>
                <a:schemeClr val="dk1"/>
              </a:buClr>
              <a:buSzPts val="1100"/>
              <a:buFont typeface="Calibri"/>
              <a:buNone/>
            </a:pP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There are two major categories of software, based on the purpose of use:</a:t>
            </a:r>
            <a:endParaRPr dirty="0"/>
          </a:p>
          <a:p>
            <a:pPr marL="228600" marR="0" lvl="0" indent="-228600" algn="l" rtl="0">
              <a:spcBef>
                <a:spcPts val="0"/>
              </a:spcBef>
              <a:spcAft>
                <a:spcPts val="0"/>
              </a:spcAft>
              <a:buClr>
                <a:schemeClr val="dk1"/>
              </a:buClr>
              <a:buSzPts val="1100"/>
              <a:buFont typeface="Arial"/>
              <a:buAutoNum type="arabicPeriod"/>
            </a:pPr>
            <a:r>
              <a:rPr lang="en-US" sz="1100" b="0" i="0" u="none" strike="noStrike" cap="none" dirty="0">
                <a:solidFill>
                  <a:schemeClr val="dk1"/>
                </a:solidFill>
                <a:latin typeface="Arial"/>
                <a:ea typeface="Arial"/>
                <a:cs typeface="Arial"/>
                <a:sym typeface="Arial"/>
              </a:rPr>
              <a:t>System Software</a:t>
            </a:r>
            <a:endParaRPr dirty="0"/>
          </a:p>
          <a:p>
            <a:pPr marL="228600" marR="0" lvl="0" indent="-228600" algn="l" rtl="0">
              <a:spcBef>
                <a:spcPts val="0"/>
              </a:spcBef>
              <a:spcAft>
                <a:spcPts val="0"/>
              </a:spcAft>
              <a:buClr>
                <a:schemeClr val="dk1"/>
              </a:buClr>
              <a:buSzPts val="1100"/>
              <a:buFont typeface="Arial"/>
              <a:buAutoNum type="arabicPeriod"/>
            </a:pPr>
            <a:r>
              <a:rPr lang="en-US" sz="1100" b="0" i="0" u="none" strike="noStrike" cap="none" dirty="0">
                <a:solidFill>
                  <a:schemeClr val="dk1"/>
                </a:solidFill>
                <a:latin typeface="Arial"/>
                <a:ea typeface="Arial"/>
                <a:cs typeface="Arial"/>
                <a:sym typeface="Arial"/>
              </a:rPr>
              <a:t>Application Software </a:t>
            </a:r>
            <a:endParaRPr dirty="0"/>
          </a:p>
          <a:p>
            <a:pPr marL="228600" marR="0" lvl="0" indent="-158750" algn="l" rtl="0">
              <a:spcBef>
                <a:spcPts val="0"/>
              </a:spcBef>
              <a:spcAft>
                <a:spcPts val="0"/>
              </a:spcAft>
              <a:buClr>
                <a:schemeClr val="dk1"/>
              </a:buClr>
              <a:buSzPts val="1100"/>
              <a:buFont typeface="Calibri"/>
              <a:buNone/>
            </a:pP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1" i="0" u="none" strike="noStrike" cap="none" dirty="0">
                <a:solidFill>
                  <a:schemeClr val="dk1"/>
                </a:solidFill>
                <a:latin typeface="Arial"/>
                <a:ea typeface="Arial"/>
                <a:cs typeface="Arial"/>
                <a:sym typeface="Arial"/>
              </a:rPr>
              <a:t>System Software</a:t>
            </a:r>
            <a:endParaRPr dirty="0"/>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System software is the one that operates the computer hardware and enables the functioning of the computer system.  It includes operating systems, device drivers, diagnostic tools, servers, utilities, etc. The major purpose of system software is to insulate the application programmer to the extent possible from the details of the particular computer complex being used, especially memory and other hardware features, such as accessory devices as communications, printers, readers, displays, keyboards, etc. System software provides the platform for running application software. Systems software area is characterized by heavy interaction with computer hardware; heavy usage by multiple users;  concurrent operation that requires scheduling, resource sharing, and sophisticated process management; complex data structures; and multiple external interfaces. </a:t>
            </a:r>
            <a:endParaRPr dirty="0"/>
          </a:p>
          <a:p>
            <a:pPr marL="0" marR="0" lvl="0" indent="0" algn="l" rtl="0">
              <a:spcBef>
                <a:spcPts val="0"/>
              </a:spcBef>
              <a:spcAft>
                <a:spcPts val="0"/>
              </a:spcAft>
              <a:buClr>
                <a:schemeClr val="dk1"/>
              </a:buClr>
              <a:buSzPts val="1100"/>
              <a:buFont typeface="Calibri"/>
              <a:buNone/>
            </a:pP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System software in turn can be classified into:</a:t>
            </a:r>
            <a:endParaRPr dirty="0"/>
          </a:p>
          <a:p>
            <a:pPr marL="228600" marR="0" lvl="0" indent="-228600" algn="l" rtl="0">
              <a:spcBef>
                <a:spcPts val="0"/>
              </a:spcBef>
              <a:spcAft>
                <a:spcPts val="0"/>
              </a:spcAft>
              <a:buClr>
                <a:schemeClr val="dk1"/>
              </a:buClr>
              <a:buSzPts val="1100"/>
              <a:buFont typeface="Arial"/>
              <a:buAutoNum type="alphaLcPeriod"/>
            </a:pPr>
            <a:r>
              <a:rPr lang="en-US" sz="1100" b="1" i="0" u="none" strike="noStrike" cap="none" dirty="0">
                <a:solidFill>
                  <a:schemeClr val="dk1"/>
                </a:solidFill>
                <a:latin typeface="Arial"/>
                <a:ea typeface="Arial"/>
                <a:cs typeface="Arial"/>
                <a:sym typeface="Arial"/>
              </a:rPr>
              <a:t>System Management Programs</a:t>
            </a:r>
            <a:endParaRPr i="0" dirty="0"/>
          </a:p>
          <a:p>
            <a:pPr marL="457200" marR="0" lvl="1"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Programs that are responsible for the functioning and management of computer systems. These are the ones that run manage the resources and provide common services for other software that run on top of them. System management programs include:</a:t>
            </a:r>
            <a:endParaRPr dirty="0"/>
          </a:p>
          <a:p>
            <a:pPr marL="628650" marR="0" lvl="1" indent="-17145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Operating systems</a:t>
            </a:r>
            <a:endParaRPr dirty="0"/>
          </a:p>
          <a:p>
            <a:pPr marL="628650" marR="0" lvl="1" indent="-17145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Operating Environments</a:t>
            </a:r>
            <a:endParaRPr dirty="0"/>
          </a:p>
          <a:p>
            <a:pPr marL="628650" marR="0" lvl="1" indent="-17145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Database Management Systems </a:t>
            </a:r>
            <a:endParaRPr dirty="0"/>
          </a:p>
          <a:p>
            <a:pPr marL="628650" marR="0" lvl="1" indent="-17145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Telecommunication Monitors</a:t>
            </a:r>
            <a:endParaRPr dirty="0"/>
          </a:p>
          <a:p>
            <a:pPr marL="228600" marR="0" lvl="0" indent="-228600" algn="l" rtl="0">
              <a:spcBef>
                <a:spcPts val="0"/>
              </a:spcBef>
              <a:spcAft>
                <a:spcPts val="0"/>
              </a:spcAft>
              <a:buClr>
                <a:schemeClr val="dk1"/>
              </a:buClr>
              <a:buSzPts val="1100"/>
              <a:buFont typeface="Arial"/>
              <a:buAutoNum type="alphaLcPeriod"/>
            </a:pPr>
            <a:r>
              <a:rPr lang="en-US" sz="1100" b="1" i="0" u="none" strike="noStrike" cap="none" dirty="0">
                <a:solidFill>
                  <a:schemeClr val="dk1"/>
                </a:solidFill>
                <a:latin typeface="Arial"/>
                <a:ea typeface="Arial"/>
                <a:cs typeface="Arial"/>
                <a:sym typeface="Arial"/>
              </a:rPr>
              <a:t>System Support Programs</a:t>
            </a:r>
            <a:endParaRPr i="0" dirty="0"/>
          </a:p>
          <a:p>
            <a:pPr marL="457200" marR="0" lvl="1"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It is a program that supports, or facilitates the smooth and efficient execution of various programs and operations of a computer. System support programs include:</a:t>
            </a:r>
            <a:endParaRPr dirty="0"/>
          </a:p>
          <a:p>
            <a:pPr marL="628650" marR="0" lvl="1" indent="-17145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System utilities</a:t>
            </a:r>
            <a:endParaRPr dirty="0"/>
          </a:p>
          <a:p>
            <a:pPr marL="628650" marR="0" lvl="1" indent="-17145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Performance monitors</a:t>
            </a:r>
            <a:endParaRPr dirty="0"/>
          </a:p>
          <a:p>
            <a:pPr marL="628650" marR="0" lvl="1" indent="-17145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Security monitors</a:t>
            </a:r>
            <a:endParaRPr dirty="0"/>
          </a:p>
          <a:p>
            <a:pPr marL="228600" marR="0" lvl="0" indent="-228600" algn="l" rtl="0">
              <a:spcBef>
                <a:spcPts val="0"/>
              </a:spcBef>
              <a:spcAft>
                <a:spcPts val="0"/>
              </a:spcAft>
              <a:buClr>
                <a:schemeClr val="dk1"/>
              </a:buClr>
              <a:buSzPts val="1100"/>
              <a:buFont typeface="Arial"/>
              <a:buAutoNum type="alphaLcPeriod"/>
            </a:pPr>
            <a:r>
              <a:rPr lang="en-US" sz="1100" b="1" i="0" u="none" strike="noStrike" cap="none" dirty="0">
                <a:solidFill>
                  <a:schemeClr val="dk1"/>
                </a:solidFill>
                <a:latin typeface="Arial"/>
                <a:ea typeface="Arial"/>
                <a:cs typeface="Arial"/>
                <a:sym typeface="Arial"/>
              </a:rPr>
              <a:t>System Development Programs</a:t>
            </a:r>
            <a:endParaRPr i="0" dirty="0"/>
          </a:p>
          <a:p>
            <a:pPr marL="457200" marR="0" lvl="1"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System development programs have the instructions to create and maintain computer systems. These include:</a:t>
            </a:r>
            <a:endParaRPr dirty="0"/>
          </a:p>
          <a:p>
            <a:pPr marL="628650" marR="0" lvl="1" indent="-17145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Programming Language Translators</a:t>
            </a:r>
            <a:endParaRPr dirty="0"/>
          </a:p>
          <a:p>
            <a:pPr marL="628650" marR="0" lvl="1" indent="-17145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Programming environments</a:t>
            </a:r>
            <a:endParaRPr dirty="0"/>
          </a:p>
          <a:p>
            <a:pPr marL="628650" marR="0" lvl="1" indent="-17145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Computer-Aided Software Engineering (CASE) Packages </a:t>
            </a:r>
            <a:endParaRPr dirty="0"/>
          </a:p>
          <a:p>
            <a:pPr marL="0" marR="0" lvl="0" indent="0" algn="l" rtl="0">
              <a:spcBef>
                <a:spcPts val="0"/>
              </a:spcBef>
              <a:spcAft>
                <a:spcPts val="0"/>
              </a:spcAft>
              <a:buClr>
                <a:schemeClr val="dk1"/>
              </a:buClr>
              <a:buSzPts val="1100"/>
              <a:buFont typeface="Calibri"/>
              <a:buNone/>
            </a:pPr>
            <a:endParaRPr sz="11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1" i="0" u="none" strike="noStrike" cap="none" dirty="0">
                <a:solidFill>
                  <a:schemeClr val="dk1"/>
                </a:solidFill>
                <a:latin typeface="Arial"/>
                <a:ea typeface="Arial"/>
                <a:cs typeface="Arial"/>
                <a:sym typeface="Arial"/>
              </a:rPr>
              <a:t>Application software</a:t>
            </a:r>
            <a:endParaRPr dirty="0"/>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Group of programs designed to carry out a single or a group of related tasks. Application software is actually a subclass of computer software, which leverages the capabilities of a computer directly to a task that the user wishes it to perform. Application software is looked upon as a software as well as its implementation. Application software are stand-alone programs that solve a specific business need. Applications in this area process business or technical data in a way that facilitates business operations or management/technical decision making. In addition to conventional data processing applications, application software is used to control business functions in real time </a:t>
            </a:r>
            <a:endParaRPr dirty="0"/>
          </a:p>
          <a:p>
            <a:pPr marL="0" marR="0" lvl="0" indent="0" algn="l" rtl="0">
              <a:spcBef>
                <a:spcPts val="0"/>
              </a:spcBef>
              <a:spcAft>
                <a:spcPts val="0"/>
              </a:spcAft>
              <a:buClr>
                <a:schemeClr val="dk1"/>
              </a:buClr>
              <a:buSzPts val="1100"/>
              <a:buFont typeface="Calibri"/>
              <a:buNone/>
            </a:pP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Arial"/>
                <a:ea typeface="Arial"/>
                <a:cs typeface="Arial"/>
                <a:sym typeface="Arial"/>
              </a:rPr>
              <a:t>Application software can be broadly classified into:</a:t>
            </a:r>
            <a:endParaRPr dirty="0"/>
          </a:p>
          <a:p>
            <a:pPr marL="228600" marR="0" lvl="0" indent="-228600" algn="l" rtl="0">
              <a:spcBef>
                <a:spcPts val="0"/>
              </a:spcBef>
              <a:spcAft>
                <a:spcPts val="0"/>
              </a:spcAft>
              <a:buClr>
                <a:schemeClr val="dk1"/>
              </a:buClr>
              <a:buSzPts val="1100"/>
              <a:buFont typeface="Arial"/>
              <a:buAutoNum type="alphaLcPeriod"/>
            </a:pPr>
            <a:r>
              <a:rPr lang="en-US" sz="1100" b="1" i="0" u="none" strike="noStrike" cap="none" dirty="0">
                <a:solidFill>
                  <a:schemeClr val="dk1"/>
                </a:solidFill>
                <a:latin typeface="Arial"/>
                <a:ea typeface="Arial"/>
                <a:cs typeface="Arial"/>
                <a:sym typeface="Arial"/>
              </a:rPr>
              <a:t>General purpose software</a:t>
            </a:r>
            <a:r>
              <a:rPr lang="en-US" sz="1100" b="0" i="0" u="none" strike="noStrike" cap="none" dirty="0">
                <a:solidFill>
                  <a:schemeClr val="dk1"/>
                </a:solidFill>
                <a:latin typeface="Arial"/>
                <a:ea typeface="Arial"/>
                <a:cs typeface="Arial"/>
                <a:sym typeface="Arial"/>
              </a:rPr>
              <a:t> - General purpose application software is a type of application that can be used for a variety of tasks. It is not limited to one particular function. Different types of general purpose software include:</a:t>
            </a:r>
            <a:endParaRPr dirty="0"/>
          </a:p>
          <a:p>
            <a:pPr marL="685800" marR="0" lvl="1" indent="-22860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Word Processing software</a:t>
            </a:r>
            <a:endParaRPr dirty="0"/>
          </a:p>
          <a:p>
            <a:pPr marL="685800" marR="0" lvl="1" indent="-22860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Electronic Spreadsheets</a:t>
            </a:r>
            <a:endParaRPr dirty="0"/>
          </a:p>
          <a:p>
            <a:pPr marL="685800" marR="0" lvl="1" indent="-22860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Database Managers</a:t>
            </a:r>
            <a:endParaRPr dirty="0"/>
          </a:p>
          <a:p>
            <a:pPr marL="685800" marR="0" lvl="1" indent="-22860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Presentation Graphics</a:t>
            </a:r>
            <a:endParaRPr dirty="0"/>
          </a:p>
          <a:p>
            <a:pPr marL="685800" marR="0" lvl="1" indent="-22860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Integrated packages</a:t>
            </a:r>
            <a:endParaRPr dirty="0"/>
          </a:p>
          <a:p>
            <a:pPr marL="228600" marR="0" lvl="0" indent="-228600" algn="l" rtl="0">
              <a:spcBef>
                <a:spcPts val="0"/>
              </a:spcBef>
              <a:spcAft>
                <a:spcPts val="0"/>
              </a:spcAft>
              <a:buClr>
                <a:schemeClr val="dk1"/>
              </a:buClr>
              <a:buSzPts val="1100"/>
              <a:buFont typeface="Arial"/>
              <a:buAutoNum type="alphaLcPeriod"/>
            </a:pPr>
            <a:r>
              <a:rPr lang="en-US" sz="1100" b="1" i="0" u="none" strike="noStrike" cap="none" dirty="0">
                <a:solidFill>
                  <a:schemeClr val="dk1"/>
                </a:solidFill>
                <a:latin typeface="Arial"/>
                <a:ea typeface="Arial"/>
                <a:cs typeface="Arial"/>
                <a:sym typeface="Arial"/>
              </a:rPr>
              <a:t>Special purpose software</a:t>
            </a:r>
            <a:r>
              <a:rPr lang="en-US" sz="1100" b="0" i="0" u="none" strike="noStrike" cap="none" dirty="0">
                <a:solidFill>
                  <a:schemeClr val="dk1"/>
                </a:solidFill>
                <a:latin typeface="Arial"/>
                <a:ea typeface="Arial"/>
                <a:cs typeface="Arial"/>
                <a:sym typeface="Arial"/>
              </a:rPr>
              <a:t> - Special purpose application software is a type of software created to execute one specific task. Some examples for special purpose software include:</a:t>
            </a:r>
            <a:endParaRPr dirty="0"/>
          </a:p>
          <a:p>
            <a:pPr marL="685800" marR="0" lvl="1" indent="-22860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Accounting software</a:t>
            </a:r>
            <a:endParaRPr dirty="0"/>
          </a:p>
          <a:p>
            <a:pPr marL="685800" marR="0" lvl="1" indent="-22860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Reservation systems</a:t>
            </a:r>
            <a:endParaRPr dirty="0"/>
          </a:p>
          <a:p>
            <a:pPr marL="685800" marR="0" lvl="1" indent="-22860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Marketing – Sales Analysis, etc.</a:t>
            </a:r>
            <a:endParaRPr dirty="0"/>
          </a:p>
          <a:p>
            <a:pPr marL="685800" marR="0" lvl="1" indent="-228600" algn="l" rtl="0">
              <a:spcBef>
                <a:spcPts val="0"/>
              </a:spcBef>
              <a:spcAft>
                <a:spcPts val="0"/>
              </a:spcAft>
              <a:buClr>
                <a:schemeClr val="dk1"/>
              </a:buClr>
              <a:buSzPts val="1100"/>
              <a:buFont typeface="Arial"/>
              <a:buChar char="•"/>
            </a:pPr>
            <a:r>
              <a:rPr lang="en-US" sz="1100" b="0" i="0" u="none" strike="noStrike" cap="none" dirty="0">
                <a:solidFill>
                  <a:schemeClr val="dk1"/>
                </a:solidFill>
                <a:latin typeface="Arial"/>
                <a:ea typeface="Arial"/>
                <a:cs typeface="Arial"/>
                <a:sym typeface="Arial"/>
              </a:rPr>
              <a:t>Finance – Capital Budgeting, etc.</a:t>
            </a:r>
            <a:endParaRPr dirty="0"/>
          </a:p>
        </p:txBody>
      </p:sp>
      <p:sp>
        <p:nvSpPr>
          <p:cNvPr id="747" name="Shape 74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61842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Shape 79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Give a brief introduction of software engineering and provide some definitions.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Software engineering is a detailed study of engineering to the design, development and maintenance of software. Software is important because it affects nearly every aspect of our lives and has become pervasive in our commerce, culture and everyday activities. Software engineering is important because it enables us to build complex systems in a timely manner and with high quality.</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Definition of Software Engineering</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IEEE Standard Glossary of Software Engineering Terminology:</a:t>
            </a:r>
            <a:r>
              <a:rPr lang="en-US" sz="1200" b="0" i="0" u="none" strike="noStrike" cap="none" dirty="0">
                <a:solidFill>
                  <a:schemeClr val="dk1"/>
                </a:solidFill>
                <a:latin typeface="Calibri"/>
                <a:ea typeface="Calibri"/>
                <a:cs typeface="Calibri"/>
                <a:sym typeface="Calibri"/>
              </a:rPr>
              <a:t> “The application of a systematic, disciplined, quantifiable approach to the development, operation and maintenance of software.”</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IEEE Systems and software engineering - Vocabulary:</a:t>
            </a:r>
            <a:r>
              <a:rPr lang="en-US" sz="1200" b="0" i="0" u="none" strike="noStrike" cap="none" dirty="0">
                <a:solidFill>
                  <a:schemeClr val="dk1"/>
                </a:solidFill>
                <a:latin typeface="Calibri"/>
                <a:ea typeface="Calibri"/>
                <a:cs typeface="Calibri"/>
                <a:sym typeface="Calibri"/>
              </a:rPr>
              <a:t> “The systematic application of scientific and technological knowledge, methods, and experience to the design, implementation, testing, and documentation of software.”</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Definition by  Roger S. Pressman (American software engineer, author and consultant, and President of R.S. Pressman &amp; Associates): </a:t>
            </a:r>
            <a:r>
              <a:rPr lang="en-US" sz="1200" b="0" i="0" u="none" strike="noStrike" cap="none" dirty="0">
                <a:solidFill>
                  <a:schemeClr val="dk1"/>
                </a:solidFill>
                <a:latin typeface="Calibri"/>
                <a:ea typeface="Calibri"/>
                <a:cs typeface="Calibri"/>
                <a:sym typeface="Calibri"/>
              </a:rPr>
              <a:t>“Software engineering is the technology that encompasses a process, a set of methods and an array of tools that allow professionals to build high quality computer software.”</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Definition by Ian Sommerville (British academic and author of text books):</a:t>
            </a:r>
            <a:r>
              <a:rPr lang="en-US" sz="1200" b="0" i="0" u="none" strike="noStrike" cap="none" dirty="0">
                <a:solidFill>
                  <a:schemeClr val="dk1"/>
                </a:solidFill>
                <a:latin typeface="Calibri"/>
                <a:ea typeface="Calibri"/>
                <a:cs typeface="Calibri"/>
                <a:sym typeface="Calibri"/>
              </a:rPr>
              <a:t> “An engineering discipline that is concerned with all aspects of software production."</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As per these definitions, a software may be very complex and beyond the handling of a single individual. As a result, a number of people are expected to work on the pieces of a software product in a cooperative manner. Also, a software product can  have many versions which need to be managed. We can say, Software Engineering is also a management activity in addition to the implementation activity.</a:t>
            </a:r>
            <a:endParaRPr sz="1200" b="0" i="0" u="none" strike="noStrike" cap="none" dirty="0">
              <a:solidFill>
                <a:schemeClr val="dk1"/>
              </a:solidFill>
              <a:latin typeface="Calibri"/>
              <a:ea typeface="Calibri"/>
              <a:cs typeface="Calibri"/>
              <a:sym typeface="Calibri"/>
            </a:endParaRPr>
          </a:p>
        </p:txBody>
      </p:sp>
      <p:sp>
        <p:nvSpPr>
          <p:cNvPr id="792" name="Shape 79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06183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Shape 8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4" name="Shape 80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dirty="0"/>
          </a:p>
        </p:txBody>
      </p:sp>
      <p:sp>
        <p:nvSpPr>
          <p:cNvPr id="805" name="Shape 80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7836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Shape 8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4" name="Shape 80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to participants the classification of software engineering in various Eras.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dirty="0"/>
              <a:t>The history of software engineering is rich and fascinating. Software engineering began when computer programs were just instructions to manipulate a physical device and it has crossed several key turning points that led to the commercialization and consumerization of computing technology. </a:t>
            </a:r>
            <a:endParaRPr dirty="0"/>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r>
              <a:rPr lang="en-US" b="1" i="0" dirty="0"/>
              <a:t>Initial Days of Software</a:t>
            </a:r>
            <a:endParaRPr b="1" i="0" dirty="0"/>
          </a:p>
          <a:p>
            <a:pPr marL="0" marR="0" lvl="0" indent="0" algn="l" rtl="0">
              <a:spcBef>
                <a:spcPts val="0"/>
              </a:spcBef>
              <a:spcAft>
                <a:spcPts val="0"/>
              </a:spcAft>
              <a:buClr>
                <a:schemeClr val="dk1"/>
              </a:buClr>
              <a:buSzPts val="1200"/>
              <a:buFont typeface="Calibri"/>
              <a:buNone/>
            </a:pPr>
            <a:r>
              <a:rPr lang="en-US" dirty="0"/>
              <a:t>It was the computer scientist Tom Kilburn, who wrote the world’s first piece of software, run in 1948 at the University of Manchester in England. Kilburn and his colleague Freddie Williams had built one of the earliest computers, the Manchester Small-Scale Experimental Machine (also known as the “Baby”). The SSEM was programmed to perform mathematical calculations using machine code instructions. This first piece of software took 52 minutes to correctly compute the greatest divisor of 2 to the power of 18 (262,144).</a:t>
            </a:r>
            <a:endParaRPr dirty="0"/>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r>
              <a:rPr lang="en-US" dirty="0"/>
              <a:t>Back in the late '50's and early '60's, programmers didn't interact directly with computing devices. They delivered their programs by hand to technicians and picked up the results hours later after the programs were batch processed with many others. Thus early tasks were typically geared towards mathematical computation, which required a very limited feedback loop.</a:t>
            </a:r>
            <a:endParaRPr dirty="0"/>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r>
              <a:rPr lang="en-US" dirty="0"/>
              <a:t>For decades after this groundbreaking event, computers were programmed with punch cards in which holes denoted specific machine code instructions. Fortran, one of the very first higher-level programming languages, was originally published in 1957 by IBM, for mathematical and scientific computing. The next year, statistician John Tukey coined the word “software” in an article about computer programming. Another programming language Cobol, was released by the US Department of Defense in 1962 for use in business applications. Other pioneering programming languages like BASIC, Pascal and C arrived over the next two decades.</a:t>
            </a:r>
            <a:endParaRPr dirty="0"/>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r>
              <a:rPr lang="en-US" b="1" i="1" dirty="0"/>
              <a:t>The Software Crisis</a:t>
            </a:r>
            <a:endParaRPr b="1" i="1" dirty="0"/>
          </a:p>
          <a:p>
            <a:pPr marL="0" marR="0" lvl="0" indent="0" algn="l" rtl="0">
              <a:spcBef>
                <a:spcPts val="0"/>
              </a:spcBef>
              <a:spcAft>
                <a:spcPts val="0"/>
              </a:spcAft>
              <a:buClr>
                <a:schemeClr val="dk1"/>
              </a:buClr>
              <a:buSzPts val="1200"/>
              <a:buFont typeface="Calibri"/>
              <a:buNone/>
            </a:pPr>
            <a:r>
              <a:rPr lang="en-US" dirty="0"/>
              <a:t>The transition to using a time-sharing model instead of batch processing for running programs was perhaps most significant of all because it led to a rapid growth in computing applications. Unfortunately, projects consistently failed to deliver reliably, on time and on budget. Practitioners were forced to admit that they lacked the proper best practices to implement and produce software at scale commercially. They called it the "Software Crisis".</a:t>
            </a:r>
            <a:endParaRPr dirty="0"/>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r>
              <a:rPr lang="en-US" b="1" i="1" dirty="0"/>
              <a:t>Foundations of Software Engineering</a:t>
            </a:r>
            <a:endParaRPr b="1" i="1" dirty="0"/>
          </a:p>
          <a:p>
            <a:pPr marL="0" marR="0" lvl="0" indent="0" algn="l" rtl="0">
              <a:spcBef>
                <a:spcPts val="0"/>
              </a:spcBef>
              <a:spcAft>
                <a:spcPts val="0"/>
              </a:spcAft>
              <a:buClr>
                <a:schemeClr val="dk1"/>
              </a:buClr>
              <a:buSzPts val="1200"/>
              <a:buFont typeface="Calibri"/>
              <a:buNone/>
            </a:pPr>
            <a:r>
              <a:rPr lang="en-US" dirty="0"/>
              <a:t>The software crisis period taught a great lesson that designing complex software systems would require better tools and approaches than were available at the time. A conference was convened in 1968 to find a solution. It was in this conference, where the term "Software Engineering" found its roots. The conference sought to apply the best practices of project management and production to software. As a result, they produced a report which defined the foundations of software engineering. The early 70's saw the emergence of key ideas in systems thinking which allowed engineers to break these giant projects into modular (and much more manageable) pieces that communicated via interfaces.</a:t>
            </a:r>
            <a:endParaRPr dirty="0"/>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r>
              <a:rPr lang="en-US" b="1" i="1" dirty="0"/>
              <a:t>The Personal Computing Era</a:t>
            </a:r>
            <a:endParaRPr b="1" i="1" dirty="0"/>
          </a:p>
          <a:p>
            <a:pPr marL="0" marR="0" lvl="0" indent="0" algn="l" rtl="0">
              <a:spcBef>
                <a:spcPts val="0"/>
              </a:spcBef>
              <a:spcAft>
                <a:spcPts val="0"/>
              </a:spcAft>
              <a:buClr>
                <a:schemeClr val="dk1"/>
              </a:buClr>
              <a:buSzPts val="1100"/>
              <a:buFont typeface="Arial"/>
              <a:buNone/>
            </a:pPr>
            <a:r>
              <a:rPr lang="en-US" dirty="0"/>
              <a:t>In the 1970s and 1980s, software became a boom with the arrival of personal computers. C, the general-purpose programming language was originally developed by Dennis Ritchie between 1969 and 1973 at Bell Labs, and used to re-implement the Unix operating system. Apple released Apple II, its revolutionary product, to the public in April 1977. VisiCalc, the first spreadsheet software for personal computing, was wildly popular and known as the Apple II’s killer app. The software was written in specialized assembly language and appeared in 1979. The IBM PC was first launched in 1981. The next year, Time magazine selected the personal computer as its Man of the Year. </a:t>
            </a:r>
            <a:endParaRPr dirty="0"/>
          </a:p>
          <a:p>
            <a:pPr marL="0" marR="0" lvl="0" indent="0" algn="l" rtl="0">
              <a:spcBef>
                <a:spcPts val="0"/>
              </a:spcBef>
              <a:spcAft>
                <a:spcPts val="0"/>
              </a:spcAft>
              <a:buClr>
                <a:schemeClr val="dk1"/>
              </a:buClr>
              <a:buSzPts val="1100"/>
              <a:buFont typeface="Arial"/>
              <a:buNone/>
            </a:pPr>
            <a:endParaRPr dirty="0"/>
          </a:p>
          <a:p>
            <a:pPr marL="0" marR="0" lvl="0" indent="0" algn="l" rtl="0">
              <a:spcBef>
                <a:spcPts val="0"/>
              </a:spcBef>
              <a:spcAft>
                <a:spcPts val="0"/>
              </a:spcAft>
              <a:buClr>
                <a:schemeClr val="dk1"/>
              </a:buClr>
              <a:buSzPts val="1100"/>
              <a:buFont typeface="Arial"/>
              <a:buNone/>
            </a:pPr>
            <a:r>
              <a:rPr lang="en-US" dirty="0"/>
              <a:t>Software for productivity and business dominated these early stages of personal computing as well. Many significant software applications, including AutoCAD, Microsoft Word and Microsoft Excel, were released in the mid-1980s. Between 1980 and 1995, the major programming languages and frameworks like C++, Objective C, Perl, Haskell, Python and Java were released, and this period brought a major breakthrough in the industry.</a:t>
            </a:r>
            <a:endParaRPr dirty="0"/>
          </a:p>
          <a:p>
            <a:pPr marL="0" marR="0" lvl="0" indent="0" algn="l" rtl="0">
              <a:spcBef>
                <a:spcPts val="0"/>
              </a:spcBef>
              <a:spcAft>
                <a:spcPts val="0"/>
              </a:spcAft>
              <a:buClr>
                <a:schemeClr val="dk1"/>
              </a:buClr>
              <a:buSzPts val="1100"/>
              <a:buFont typeface="Arial"/>
              <a:buNone/>
            </a:pPr>
            <a:endParaRPr dirty="0"/>
          </a:p>
          <a:p>
            <a:pPr marL="0" marR="0" lvl="0" indent="0" algn="l" rtl="0">
              <a:spcBef>
                <a:spcPts val="0"/>
              </a:spcBef>
              <a:spcAft>
                <a:spcPts val="0"/>
              </a:spcAft>
              <a:buClr>
                <a:schemeClr val="dk1"/>
              </a:buClr>
              <a:buSzPts val="1100"/>
              <a:buFont typeface="Arial"/>
              <a:buNone/>
            </a:pPr>
            <a:r>
              <a:rPr lang="en-US" dirty="0"/>
              <a:t>With the advent of internet, open-source software, another major innovation in the history of software development, first entered the mainstream in the 1990s. The Linux kernel, which became the basis for the open-source Linux operating system, was released in 1991. Interest in open-source software spiked in the late 1990s, after the 1998 publication of the source code for the Netscape Navigator browser, mainly written in C and C++. Also noteworthy is the release of Java by Sun Microsystems in 1995.</a:t>
            </a:r>
            <a:endParaRPr dirty="0"/>
          </a:p>
          <a:p>
            <a:pPr marL="0" marR="0" lvl="0" indent="0" algn="l" rtl="0">
              <a:spcBef>
                <a:spcPts val="0"/>
              </a:spcBef>
              <a:spcAft>
                <a:spcPts val="0"/>
              </a:spcAft>
              <a:buClr>
                <a:schemeClr val="dk1"/>
              </a:buClr>
              <a:buSzPts val="1100"/>
              <a:buFont typeface="Arial"/>
              <a:buNone/>
            </a:pPr>
            <a:endParaRPr dirty="0"/>
          </a:p>
          <a:p>
            <a:pPr marL="0" marR="0" lvl="0" indent="0" algn="l" rtl="0">
              <a:spcBef>
                <a:spcPts val="0"/>
              </a:spcBef>
              <a:spcAft>
                <a:spcPts val="0"/>
              </a:spcAft>
              <a:buClr>
                <a:schemeClr val="dk1"/>
              </a:buClr>
              <a:buSzPts val="1100"/>
              <a:buFont typeface="Arial"/>
              <a:buNone/>
            </a:pPr>
            <a:r>
              <a:rPr lang="en-US" b="1" i="1" dirty="0"/>
              <a:t>Mobile Computing</a:t>
            </a:r>
            <a:endParaRPr b="1" i="1" dirty="0"/>
          </a:p>
          <a:p>
            <a:pPr marL="0" marR="0" lvl="0" indent="0" algn="l" rtl="0">
              <a:spcBef>
                <a:spcPts val="0"/>
              </a:spcBef>
              <a:spcAft>
                <a:spcPts val="0"/>
              </a:spcAft>
              <a:buClr>
                <a:schemeClr val="dk1"/>
              </a:buClr>
              <a:buSzPts val="1100"/>
              <a:buFont typeface="Arial"/>
              <a:buNone/>
            </a:pPr>
            <a:r>
              <a:rPr lang="en-US" dirty="0"/>
              <a:t>In 1993, IBM first released the smartphone and in 1996, Palm OS became a hit in the market. In 1999, RIM released the very first Blackberry 850 device. In 2007, Apple changed computing with the release of the iPhone. It was only after this period, Mobile computing and mobile applications began to explode. Mobile apps use Swift (iOS) and Java (Android) as the development languages. </a:t>
            </a:r>
            <a:endParaRPr dirty="0"/>
          </a:p>
          <a:p>
            <a:pPr marL="0" marR="0" lvl="0" indent="0" algn="l" rtl="0">
              <a:spcBef>
                <a:spcPts val="0"/>
              </a:spcBef>
              <a:spcAft>
                <a:spcPts val="0"/>
              </a:spcAft>
              <a:buClr>
                <a:schemeClr val="dk1"/>
              </a:buClr>
              <a:buSzPts val="1100"/>
              <a:buFont typeface="Arial"/>
              <a:buNone/>
            </a:pPr>
            <a:endParaRPr dirty="0"/>
          </a:p>
          <a:p>
            <a:pPr marL="0" marR="0" lvl="0" indent="0" algn="l" rtl="0">
              <a:spcBef>
                <a:spcPts val="0"/>
              </a:spcBef>
              <a:spcAft>
                <a:spcPts val="0"/>
              </a:spcAft>
              <a:buClr>
                <a:schemeClr val="dk1"/>
              </a:buClr>
              <a:buSzPts val="1100"/>
              <a:buFont typeface="Arial"/>
              <a:buNone/>
            </a:pPr>
            <a:r>
              <a:rPr lang="en-US" dirty="0"/>
              <a:t>Some programming languages, like C and Cobol, have survived the test of time and are still in use. Other languages, such as Java and Python, are somewhat younger and have been used in countless software development projects. Still others, such as Apple’s Swift programming language for iOS or Go Open source, are relatively new and exciting.</a:t>
            </a:r>
            <a:endParaRPr dirty="0"/>
          </a:p>
          <a:p>
            <a:pPr marL="0" marR="0" lvl="0" indent="0" algn="l" rtl="0">
              <a:spcBef>
                <a:spcPts val="0"/>
              </a:spcBef>
              <a:spcAft>
                <a:spcPts val="0"/>
              </a:spcAft>
              <a:buClr>
                <a:schemeClr val="dk1"/>
              </a:buClr>
              <a:buSzPts val="1200"/>
              <a:buFont typeface="Calibri"/>
              <a:buNone/>
            </a:pPr>
            <a:endParaRPr dirty="0"/>
          </a:p>
          <a:p>
            <a:pPr marL="0" marR="0" lvl="0" indent="0" algn="l" rtl="0">
              <a:spcBef>
                <a:spcPts val="0"/>
              </a:spcBef>
              <a:spcAft>
                <a:spcPts val="0"/>
              </a:spcAft>
              <a:buClr>
                <a:schemeClr val="dk1"/>
              </a:buClr>
              <a:buSzPts val="1200"/>
              <a:buFont typeface="Calibri"/>
              <a:buNone/>
            </a:pPr>
            <a:endParaRPr dirty="0"/>
          </a:p>
        </p:txBody>
      </p:sp>
      <p:sp>
        <p:nvSpPr>
          <p:cNvPr id="805" name="Shape 80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53454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Shape 8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3" name="Shape 81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that ‘Software development life cycle (SDLC)’ consists a series of phases that provides a common understanding of the software building process. Let the participants know that they will also learn about - How software is realized and developed from the business understanding and requirements elicitation phase to convert these business ideas and requirements into functions and features until its usage and operation to achieve the business needs.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r>
            <a:br>
              <a:rPr lang="en-US" sz="1200" b="0" i="0" u="none" strike="noStrike" cap="none" dirty="0">
                <a:solidFill>
                  <a:schemeClr val="dk1"/>
                </a:solidFill>
                <a:latin typeface="Calibri"/>
                <a:ea typeface="Calibri"/>
                <a:cs typeface="Calibri"/>
                <a:sym typeface="Calibri"/>
              </a:rPr>
            </a:b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Many software life cycle models have been proposed so far. Each model comes with its own set of advantages or disadvantages. A few important and commonly used life cycle models are as follows: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mj-lt"/>
              <a:buNone/>
            </a:pPr>
            <a:r>
              <a:rPr lang="en-US" sz="1200" b="1" i="0" u="none" strike="noStrike" cap="none" dirty="0" smtClean="0">
                <a:solidFill>
                  <a:schemeClr val="dk1"/>
                </a:solidFill>
                <a:latin typeface="Calibri"/>
                <a:ea typeface="Calibri"/>
                <a:cs typeface="Calibri"/>
                <a:sym typeface="Calibri"/>
              </a:rPr>
              <a:t>1. Classical </a:t>
            </a:r>
            <a:r>
              <a:rPr lang="en-US" sz="1200" b="1" i="0" u="none" strike="noStrike" cap="none" dirty="0">
                <a:solidFill>
                  <a:schemeClr val="dk1"/>
                </a:solidFill>
                <a:latin typeface="Calibri"/>
                <a:ea typeface="Calibri"/>
                <a:cs typeface="Calibri"/>
                <a:sym typeface="Calibri"/>
              </a:rPr>
              <a:t>Waterfall Model</a:t>
            </a:r>
            <a:endParaRPr i="0"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The waterfall model emphasizes that a logical progression of steps be taken throughout the software development life cycle (SDLC), much like the cascading steps down an incremental waterfall. While the popularity of the waterfall model has waned over recent years in favor of more agile methodologies, the logical nature of the sequential process used in the waterfall method cannot be denied, and it remains a common design process in the industry. The steps involved in the classical waterfall model are:</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Requirements</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Analysis</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Design</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Coding</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Testing</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Operations/Maintenance</a:t>
            </a:r>
            <a:endParaRPr sz="1200" b="0" i="0" u="none" strike="noStrike" cap="none" dirty="0">
              <a:solidFill>
                <a:schemeClr val="dk1"/>
              </a:solidFill>
              <a:latin typeface="Calibri"/>
              <a:ea typeface="Calibri"/>
              <a:cs typeface="Calibri"/>
              <a:sym typeface="Calibri"/>
            </a:endParaRPr>
          </a:p>
          <a:p>
            <a:pPr marL="457200" marR="0" lvl="0" indent="0" algn="l" rtl="0">
              <a:spcBef>
                <a:spcPts val="0"/>
              </a:spcBef>
              <a:spcAft>
                <a:spcPts val="0"/>
              </a:spcAft>
              <a:buNone/>
            </a:pPr>
            <a:endParaRPr dirty="0"/>
          </a:p>
          <a:p>
            <a:pPr marL="0" lvl="0" indent="0" rtl="0">
              <a:spcBef>
                <a:spcPts val="0"/>
              </a:spcBef>
              <a:spcAft>
                <a:spcPts val="0"/>
              </a:spcAft>
              <a:buClr>
                <a:schemeClr val="dk1"/>
              </a:buClr>
              <a:buSzPts val="1200"/>
              <a:buFont typeface="+mj-lt"/>
              <a:buNone/>
            </a:pPr>
            <a:r>
              <a:rPr lang="en-US" b="1" i="0" dirty="0" smtClean="0"/>
              <a:t>2. V-shaped </a:t>
            </a:r>
            <a:r>
              <a:rPr lang="en-US" b="1" i="0" dirty="0"/>
              <a:t>Model</a:t>
            </a:r>
            <a:endParaRPr i="0" dirty="0"/>
          </a:p>
          <a:p>
            <a:pPr marL="0" lvl="0" indent="0" rtl="0">
              <a:spcBef>
                <a:spcPts val="0"/>
              </a:spcBef>
              <a:spcAft>
                <a:spcPts val="0"/>
              </a:spcAft>
              <a:buNone/>
            </a:pPr>
            <a:r>
              <a:rPr lang="en-US" dirty="0"/>
              <a:t>An extension to the waterfall model. The process flow doesn’t move down in a linear way. Instead, the process flow bends and moves upwards after implementation and coding phase, to form the typical V-shape. The major difference between waterfall model and V-model is that test planning and designing happen in early stages well before coding. This makes the model more successful than the classic waterfall model, as it saves a lot if time. This model suits well for small projects, where requirements are clearly defined and easily understood. The steps involved in this model are:</a:t>
            </a:r>
            <a:endParaRPr dirty="0"/>
          </a:p>
          <a:p>
            <a:pPr marL="171450" lvl="0" indent="-171450" rtl="0">
              <a:spcBef>
                <a:spcPts val="0"/>
              </a:spcBef>
              <a:spcAft>
                <a:spcPts val="0"/>
              </a:spcAft>
              <a:buClr>
                <a:schemeClr val="dk1"/>
              </a:buClr>
              <a:buSzPts val="1200"/>
              <a:buFont typeface="Arial"/>
              <a:buChar char="•"/>
            </a:pPr>
            <a:r>
              <a:rPr lang="en-US" dirty="0"/>
              <a:t>Requirements</a:t>
            </a:r>
            <a:endParaRPr dirty="0"/>
          </a:p>
          <a:p>
            <a:pPr marL="171450" lvl="0" indent="-171450" rtl="0">
              <a:spcBef>
                <a:spcPts val="0"/>
              </a:spcBef>
              <a:spcAft>
                <a:spcPts val="0"/>
              </a:spcAft>
              <a:buClr>
                <a:schemeClr val="dk1"/>
              </a:buClr>
              <a:buSzPts val="1200"/>
              <a:buFont typeface="Arial"/>
              <a:buChar char="•"/>
            </a:pPr>
            <a:r>
              <a:rPr lang="en-US" dirty="0"/>
              <a:t>System design</a:t>
            </a:r>
            <a:endParaRPr dirty="0"/>
          </a:p>
          <a:p>
            <a:pPr marL="171450" lvl="0" indent="-171450" rtl="0">
              <a:spcBef>
                <a:spcPts val="0"/>
              </a:spcBef>
              <a:spcAft>
                <a:spcPts val="0"/>
              </a:spcAft>
              <a:buClr>
                <a:schemeClr val="dk1"/>
              </a:buClr>
              <a:buSzPts val="1200"/>
              <a:buFont typeface="Arial"/>
              <a:buChar char="•"/>
            </a:pPr>
            <a:r>
              <a:rPr lang="en-US" dirty="0"/>
              <a:t>Architecture design</a:t>
            </a:r>
            <a:endParaRPr dirty="0"/>
          </a:p>
          <a:p>
            <a:pPr marL="171450" lvl="0" indent="-171450" rtl="0">
              <a:spcBef>
                <a:spcPts val="0"/>
              </a:spcBef>
              <a:spcAft>
                <a:spcPts val="0"/>
              </a:spcAft>
              <a:buClr>
                <a:schemeClr val="dk1"/>
              </a:buClr>
              <a:buSzPts val="1200"/>
              <a:buFont typeface="Arial"/>
              <a:buChar char="•"/>
            </a:pPr>
            <a:r>
              <a:rPr lang="en-US" dirty="0"/>
              <a:t>Module design</a:t>
            </a:r>
            <a:endParaRPr dirty="0"/>
          </a:p>
          <a:p>
            <a:pPr marL="171450" lvl="0" indent="-171450" rtl="0">
              <a:spcBef>
                <a:spcPts val="0"/>
              </a:spcBef>
              <a:spcAft>
                <a:spcPts val="0"/>
              </a:spcAft>
              <a:buClr>
                <a:schemeClr val="dk1"/>
              </a:buClr>
              <a:buSzPts val="1200"/>
              <a:buFont typeface="Arial"/>
              <a:buChar char="•"/>
            </a:pPr>
            <a:r>
              <a:rPr lang="en-US" dirty="0"/>
              <a:t>Implementation/Coding</a:t>
            </a:r>
            <a:endParaRPr dirty="0"/>
          </a:p>
          <a:p>
            <a:pPr marL="171450" lvl="0" indent="-171450" rtl="0">
              <a:spcBef>
                <a:spcPts val="0"/>
              </a:spcBef>
              <a:spcAft>
                <a:spcPts val="0"/>
              </a:spcAft>
              <a:buClr>
                <a:schemeClr val="dk1"/>
              </a:buClr>
              <a:buSzPts val="1200"/>
              <a:buFont typeface="Arial"/>
              <a:buChar char="•"/>
            </a:pPr>
            <a:r>
              <a:rPr lang="en-US" dirty="0"/>
              <a:t>Unit testing</a:t>
            </a:r>
            <a:endParaRPr dirty="0"/>
          </a:p>
          <a:p>
            <a:pPr marL="171450" lvl="0" indent="-171450" rtl="0">
              <a:spcBef>
                <a:spcPts val="0"/>
              </a:spcBef>
              <a:spcAft>
                <a:spcPts val="0"/>
              </a:spcAft>
              <a:buClr>
                <a:schemeClr val="dk1"/>
              </a:buClr>
              <a:buSzPts val="1200"/>
              <a:buFont typeface="Arial"/>
              <a:buChar char="•"/>
            </a:pPr>
            <a:r>
              <a:rPr lang="en-US" dirty="0"/>
              <a:t>Integration testing</a:t>
            </a:r>
            <a:endParaRPr dirty="0"/>
          </a:p>
          <a:p>
            <a:pPr marL="171450" lvl="0" indent="-171450" rtl="0">
              <a:spcBef>
                <a:spcPts val="0"/>
              </a:spcBef>
              <a:spcAft>
                <a:spcPts val="0"/>
              </a:spcAft>
              <a:buClr>
                <a:schemeClr val="dk1"/>
              </a:buClr>
              <a:buSzPts val="1200"/>
              <a:buFont typeface="Arial"/>
              <a:buChar char="•"/>
            </a:pPr>
            <a:r>
              <a:rPr lang="en-US" dirty="0"/>
              <a:t>System testing</a:t>
            </a:r>
            <a:endParaRPr dirty="0"/>
          </a:p>
          <a:p>
            <a:pPr marL="171450" lvl="0" indent="-171450" rtl="0">
              <a:spcBef>
                <a:spcPts val="0"/>
              </a:spcBef>
              <a:spcAft>
                <a:spcPts val="0"/>
              </a:spcAft>
              <a:buClr>
                <a:schemeClr val="dk1"/>
              </a:buClr>
              <a:buSzPts val="1200"/>
              <a:buFont typeface="Arial"/>
              <a:buChar char="•"/>
            </a:pPr>
            <a:r>
              <a:rPr lang="en-US" dirty="0"/>
              <a:t>Acceptance testing</a:t>
            </a:r>
            <a:endParaRPr dirty="0"/>
          </a:p>
          <a:p>
            <a:pPr marL="457200" lvl="1" indent="0" rtl="0">
              <a:spcBef>
                <a:spcPts val="0"/>
              </a:spcBef>
              <a:spcAft>
                <a:spcPts val="0"/>
              </a:spcAft>
              <a:buClr>
                <a:schemeClr val="dk1"/>
              </a:buClr>
              <a:buSzPts val="1200"/>
              <a:buFont typeface="Arial"/>
              <a:buNone/>
            </a:pPr>
            <a:endParaRPr dirty="0"/>
          </a:p>
          <a:p>
            <a:pPr marL="0" marR="0" lvl="0" indent="0" algn="l" rtl="0">
              <a:spcBef>
                <a:spcPts val="0"/>
              </a:spcBef>
              <a:spcAft>
                <a:spcPts val="0"/>
              </a:spcAft>
              <a:buClr>
                <a:schemeClr val="dk1"/>
              </a:buClr>
              <a:buSzPts val="1200"/>
              <a:buFont typeface="Arial" panose="020B0604020202020204" pitchFamily="34" charset="0"/>
              <a:buNone/>
            </a:pPr>
            <a:r>
              <a:rPr lang="en-US" sz="1200" b="1" i="0" u="none" strike="noStrike" cap="none" dirty="0" smtClean="0">
                <a:solidFill>
                  <a:schemeClr val="dk1"/>
                </a:solidFill>
                <a:latin typeface="Calibri"/>
                <a:ea typeface="Calibri"/>
                <a:cs typeface="Calibri"/>
                <a:sym typeface="Calibri"/>
              </a:rPr>
              <a:t>3. Iterative </a:t>
            </a:r>
            <a:r>
              <a:rPr lang="en-US" sz="1200" b="1" i="0" u="none" strike="noStrike" cap="none" dirty="0">
                <a:solidFill>
                  <a:schemeClr val="dk1"/>
                </a:solidFill>
                <a:latin typeface="Calibri"/>
                <a:ea typeface="Calibri"/>
                <a:cs typeface="Calibri"/>
                <a:sym typeface="Calibri"/>
              </a:rPr>
              <a:t>Waterfall Model</a:t>
            </a:r>
            <a:endParaRPr i="0"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Unlike the more traditional/classical waterfall model, which focuses on a stringent step-by-step process of development stages, the iterative model is best thought of as a cyclical process. After an initial planning phase, a small handful of stages are repeated over and over, with each completion of the cycle incrementally improving and iterating on the software. Enhancements can quickly be recognized and implemented throughout each iteration, allowing the next iteration to be at least marginally better than the last. This model c</a:t>
            </a:r>
            <a:r>
              <a:rPr lang="en-US" dirty="0"/>
              <a:t>an consist of mini waterfalls. </a:t>
            </a:r>
            <a:r>
              <a:rPr lang="en-US" sz="1200" b="0" i="0" u="none" strike="noStrike" cap="none" dirty="0">
                <a:solidFill>
                  <a:schemeClr val="dk1"/>
                </a:solidFill>
                <a:latin typeface="Calibri"/>
                <a:ea typeface="Calibri"/>
                <a:cs typeface="Calibri"/>
                <a:sym typeface="Calibri"/>
              </a:rPr>
              <a:t>The steps involved in this model are:</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Planning and requirements</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Analysis and design</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Implementation</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Testing</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Evaluation</a:t>
            </a:r>
            <a:endParaRPr sz="1200" b="0" i="0" u="none" strike="noStrike" cap="none" dirty="0">
              <a:solidFill>
                <a:schemeClr val="dk1"/>
              </a:solidFill>
              <a:latin typeface="Calibri"/>
              <a:ea typeface="Calibri"/>
              <a:cs typeface="Calibri"/>
              <a:sym typeface="Calibri"/>
            </a:endParaRPr>
          </a:p>
          <a:p>
            <a:pPr marL="457200" marR="0" lvl="0" indent="0" algn="l" rtl="0">
              <a:spcBef>
                <a:spcPts val="0"/>
              </a:spcBef>
              <a:spcAft>
                <a:spcPts val="0"/>
              </a:spcAft>
              <a:buNone/>
            </a:pPr>
            <a:endParaRPr dirty="0"/>
          </a:p>
          <a:p>
            <a:pPr marL="0" marR="0" lvl="0" indent="0" algn="l" rtl="0">
              <a:spcBef>
                <a:spcPts val="0"/>
              </a:spcBef>
              <a:spcAft>
                <a:spcPts val="0"/>
              </a:spcAft>
              <a:buClr>
                <a:schemeClr val="dk1"/>
              </a:buClr>
              <a:buSzPts val="1200"/>
              <a:buFont typeface="Arial" panose="020B0604020202020204" pitchFamily="34" charset="0"/>
              <a:buNone/>
            </a:pPr>
            <a:r>
              <a:rPr lang="en-US" sz="1200" b="1" i="0" u="none" strike="noStrike" cap="none" dirty="0" smtClean="0">
                <a:solidFill>
                  <a:schemeClr val="dk1"/>
                </a:solidFill>
                <a:latin typeface="Calibri"/>
                <a:ea typeface="Calibri"/>
                <a:cs typeface="Calibri"/>
                <a:sym typeface="Calibri"/>
              </a:rPr>
              <a:t>4. Prototyping </a:t>
            </a:r>
            <a:r>
              <a:rPr lang="en-US" sz="1200" b="1" i="0" u="none" strike="noStrike" cap="none" dirty="0">
                <a:solidFill>
                  <a:schemeClr val="dk1"/>
                </a:solidFill>
                <a:latin typeface="Calibri"/>
                <a:ea typeface="Calibri"/>
                <a:cs typeface="Calibri"/>
                <a:sym typeface="Calibri"/>
              </a:rPr>
              <a:t>Model</a:t>
            </a:r>
            <a:endParaRPr i="0"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The Prototyping Model is one of the most popularly used Software Development Life Cycle Models (SDLC models). This model is used when the customers do not know the exact project requirements beforehand. In this model, a prototype of the end product is first developed, tested and refined as per customer feedback repeatedly till a final acceptable prototype is achieved which forms the basis for developing the final product. There are two approaches:</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Rapid throwaway prototyping: Prototyp</a:t>
            </a:r>
            <a:r>
              <a:rPr lang="en-US" dirty="0"/>
              <a:t>es are first created, but they will not become a part of the finally delivered software. </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Evolutionary prototyping: Prototypes gradually evolve </a:t>
            </a:r>
            <a:r>
              <a:rPr lang="en-US" dirty="0"/>
              <a:t>as the final product by means of an iterative incorporation of user feedback.</a:t>
            </a:r>
            <a:endParaRPr dirty="0"/>
          </a:p>
          <a:p>
            <a:pPr marL="171450" marR="0" lvl="0" indent="-171450" algn="l" rtl="0">
              <a:spcBef>
                <a:spcPts val="0"/>
              </a:spcBef>
              <a:spcAft>
                <a:spcPts val="0"/>
              </a:spcAft>
              <a:buClr>
                <a:schemeClr val="dk1"/>
              </a:buClr>
              <a:buSzPts val="1200"/>
              <a:buFont typeface="Arial"/>
              <a:buChar char="•"/>
            </a:pPr>
            <a:r>
              <a:rPr lang="en-US" dirty="0"/>
              <a:t>Incremental prototyping: The final product is built as individual prototypes. In the end, the prototypes are merged in an overall design to get the final product. </a:t>
            </a:r>
            <a:endParaRPr dirty="0"/>
          </a:p>
          <a:p>
            <a:pPr marL="171450" marR="0" lvl="0" indent="-171450" algn="l" rtl="0">
              <a:spcBef>
                <a:spcPts val="0"/>
              </a:spcBef>
              <a:spcAft>
                <a:spcPts val="0"/>
              </a:spcAft>
              <a:buClr>
                <a:schemeClr val="dk1"/>
              </a:buClr>
              <a:buSzPts val="1200"/>
              <a:buFont typeface="Arial"/>
              <a:buChar char="•"/>
            </a:pPr>
            <a:r>
              <a:rPr lang="en-US" dirty="0"/>
              <a:t>Extreme prototyping: Most commonly used for developing web applications. Involves three phases:</a:t>
            </a:r>
            <a:endParaRPr dirty="0"/>
          </a:p>
          <a:p>
            <a:pPr marL="457200" marR="0" lvl="1" indent="0" algn="l" rtl="0">
              <a:spcBef>
                <a:spcPts val="0"/>
              </a:spcBef>
              <a:spcAft>
                <a:spcPts val="0"/>
              </a:spcAft>
              <a:buSzPts val="1200"/>
              <a:buNone/>
            </a:pPr>
            <a:r>
              <a:rPr lang="en-US" dirty="0"/>
              <a:t>Phase 1: A static prototype is built that mainly contains HTML pages</a:t>
            </a:r>
            <a:endParaRPr dirty="0"/>
          </a:p>
          <a:p>
            <a:pPr marL="457200" marR="0" lvl="1" indent="0" algn="l" rtl="0">
              <a:spcBef>
                <a:spcPts val="0"/>
              </a:spcBef>
              <a:spcAft>
                <a:spcPts val="0"/>
              </a:spcAft>
              <a:buSzPts val="1200"/>
              <a:buNone/>
            </a:pPr>
            <a:r>
              <a:rPr lang="en-US" dirty="0"/>
              <a:t>Phase 2: Screens are programmatically converted to a fully functional product using a simulated services layer.</a:t>
            </a:r>
            <a:endParaRPr dirty="0"/>
          </a:p>
          <a:p>
            <a:pPr marL="457200" marR="0" lvl="1" indent="0" algn="l" rtl="0">
              <a:spcBef>
                <a:spcPts val="0"/>
              </a:spcBef>
              <a:spcAft>
                <a:spcPts val="0"/>
              </a:spcAft>
              <a:buSzPts val="1200"/>
              <a:buNone/>
            </a:pPr>
            <a:r>
              <a:rPr lang="en-US" dirty="0"/>
              <a:t>Phase 3: Services are implemented during this phase.</a:t>
            </a:r>
            <a:endParaRPr dirty="0"/>
          </a:p>
          <a:p>
            <a:pPr marL="0" marR="0" lvl="1" indent="0" algn="l" rtl="0">
              <a:spcBef>
                <a:spcPts val="0"/>
              </a:spcBef>
              <a:spcAft>
                <a:spcPts val="0"/>
              </a:spcAft>
              <a:buClr>
                <a:schemeClr val="dk1"/>
              </a:buClr>
              <a:buSzPts val="1200"/>
              <a:buFont typeface="Arial"/>
              <a:buNone/>
            </a:pPr>
            <a:endParaRPr dirty="0"/>
          </a:p>
          <a:p>
            <a:pPr marL="0" marR="0" lvl="0" indent="0" algn="l" rtl="0">
              <a:spcBef>
                <a:spcPts val="0"/>
              </a:spcBef>
              <a:spcAft>
                <a:spcPts val="0"/>
              </a:spcAft>
              <a:buClr>
                <a:schemeClr val="dk1"/>
              </a:buClr>
              <a:buSzPts val="1200"/>
              <a:buFont typeface="Arial" panose="020B0604020202020204" pitchFamily="34" charset="0"/>
              <a:buNone/>
            </a:pPr>
            <a:r>
              <a:rPr lang="en-US" sz="1200" b="1" i="0" u="none" strike="noStrike" cap="none" dirty="0" smtClean="0">
                <a:solidFill>
                  <a:schemeClr val="dk1"/>
                </a:solidFill>
                <a:latin typeface="Calibri"/>
                <a:ea typeface="Calibri"/>
                <a:cs typeface="Calibri"/>
                <a:sym typeface="Calibri"/>
              </a:rPr>
              <a:t>5. Spiral </a:t>
            </a:r>
            <a:r>
              <a:rPr lang="en-US" sz="1200" b="1" i="0" u="none" strike="noStrike" cap="none" dirty="0">
                <a:solidFill>
                  <a:schemeClr val="dk1"/>
                </a:solidFill>
                <a:latin typeface="Calibri"/>
                <a:ea typeface="Calibri"/>
                <a:cs typeface="Calibri"/>
                <a:sym typeface="Calibri"/>
              </a:rPr>
              <a:t>Model</a:t>
            </a:r>
            <a:endParaRPr i="0"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The Spiral Model is a software development methodology that aids in choosing the optimal process model for a given project. It combines aspects of the incremental build model, waterfall model and prototyping model. The Spiral Model is concerned primarily with risk awareness and management. Spiral model is distinguished by a set of six invariant characteristics:</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Define artifacts concurrently</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There are four essential spiral tasks</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Risk determines level of effort</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Risk determines degree of details</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Use the anchor point milestones</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Focus on the system and its life cycle </a:t>
            </a:r>
            <a:endParaRPr sz="1200" b="0" i="0" u="none" strike="noStrike" cap="none" dirty="0">
              <a:solidFill>
                <a:schemeClr val="dk1"/>
              </a:solidFill>
              <a:latin typeface="Calibri"/>
              <a:ea typeface="Calibri"/>
              <a:cs typeface="Calibri"/>
              <a:sym typeface="Calibri"/>
            </a:endParaRPr>
          </a:p>
          <a:p>
            <a:pPr marL="457200" marR="0" lvl="0" indent="0" algn="l" rtl="0">
              <a:spcBef>
                <a:spcPts val="0"/>
              </a:spcBef>
              <a:spcAft>
                <a:spcPts val="0"/>
              </a:spcAft>
              <a:buNone/>
            </a:pPr>
            <a:endParaRPr i="1" dirty="0"/>
          </a:p>
          <a:p>
            <a:pPr marL="0" marR="0" lvl="0" indent="0" algn="l" rtl="0">
              <a:spcBef>
                <a:spcPts val="0"/>
              </a:spcBef>
              <a:spcAft>
                <a:spcPts val="0"/>
              </a:spcAft>
              <a:buClr>
                <a:schemeClr val="dk1"/>
              </a:buClr>
              <a:buSzPts val="1200"/>
              <a:buFont typeface="Arial" panose="020B0604020202020204" pitchFamily="34" charset="0"/>
              <a:buNone/>
            </a:pPr>
            <a:r>
              <a:rPr lang="en-US" sz="1200" b="1" i="0" u="none" strike="noStrike" cap="none" dirty="0" smtClean="0">
                <a:solidFill>
                  <a:schemeClr val="dk1"/>
                </a:solidFill>
                <a:latin typeface="Calibri"/>
                <a:ea typeface="Calibri"/>
                <a:cs typeface="Calibri"/>
                <a:sym typeface="Calibri"/>
              </a:rPr>
              <a:t>6. Agile </a:t>
            </a:r>
            <a:r>
              <a:rPr lang="en-US" sz="1200" b="1" i="0" u="none" strike="noStrike" cap="none" dirty="0">
                <a:solidFill>
                  <a:schemeClr val="dk1"/>
                </a:solidFill>
                <a:latin typeface="Calibri"/>
                <a:ea typeface="Calibri"/>
                <a:cs typeface="Calibri"/>
                <a:sym typeface="Calibri"/>
              </a:rPr>
              <a:t>Model</a:t>
            </a:r>
            <a:r>
              <a:rPr lang="en-US" sz="1200" b="0" i="0" u="none" strike="noStrike" cap="none" dirty="0">
                <a:solidFill>
                  <a:schemeClr val="dk1"/>
                </a:solidFill>
                <a:latin typeface="Calibri"/>
                <a:ea typeface="Calibri"/>
                <a:cs typeface="Calibri"/>
                <a:sym typeface="Calibri"/>
              </a:rPr>
              <a:t> </a:t>
            </a:r>
            <a:endParaRPr i="0"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Unlike other SDLC models, Agile focuses less on specific requirements or guidelines, and far more on abstraction of these best practices to allow for greater flexibility, or agility, during the development process. Agile model emphasizes the need for every project to be handled differently, based on the individual needs of the project, the schedule, and the team behind it. You will learn about agile development in detail in the upcoming modules.</a:t>
            </a:r>
            <a:endParaRPr dirty="0"/>
          </a:p>
        </p:txBody>
      </p:sp>
      <p:sp>
        <p:nvSpPr>
          <p:cNvPr id="814" name="Shape 81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718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Shape 8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6" name="Shape 82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Answers for Facilitator:</a:t>
            </a:r>
            <a:endParaRPr dirty="0"/>
          </a:p>
          <a:p>
            <a:pPr marL="0" marR="0" lvl="0" indent="0" algn="l" rtl="0">
              <a:spcBef>
                <a:spcPts val="0"/>
              </a:spcBef>
              <a:spcAft>
                <a:spcPts val="0"/>
              </a:spcAft>
              <a:buClr>
                <a:schemeClr val="dk1"/>
              </a:buClr>
              <a:buSzPts val="1200"/>
              <a:buFont typeface="Calibri"/>
              <a:buNone/>
            </a:pPr>
            <a:endParaRPr sz="1200" b="1" i="0" u="none" strike="noStrike" cap="none" dirty="0">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1200"/>
              <a:buFont typeface="Arial"/>
              <a:buAutoNum type="arabicPeriod"/>
            </a:pPr>
            <a:r>
              <a:rPr lang="en-US" sz="1200" b="0" i="0" u="none" strike="noStrike" cap="none" dirty="0">
                <a:solidFill>
                  <a:schemeClr val="dk1"/>
                </a:solidFill>
                <a:latin typeface="Calibri"/>
                <a:ea typeface="Calibri"/>
                <a:cs typeface="Calibri"/>
                <a:sym typeface="Calibri"/>
              </a:rPr>
              <a:t>Software Evolution</a:t>
            </a:r>
            <a:endParaRPr dirty="0"/>
          </a:p>
          <a:p>
            <a:pPr marL="228600" marR="0" lvl="0" indent="-228600" algn="l" rtl="0">
              <a:spcBef>
                <a:spcPts val="0"/>
              </a:spcBef>
              <a:spcAft>
                <a:spcPts val="0"/>
              </a:spcAft>
              <a:buClr>
                <a:schemeClr val="dk1"/>
              </a:buClr>
              <a:buSzPts val="1200"/>
              <a:buFont typeface="Arial"/>
              <a:buAutoNum type="arabicPeriod"/>
            </a:pPr>
            <a:r>
              <a:rPr lang="en-US" sz="1200" b="0" i="0" u="none" strike="noStrike" cap="none" dirty="0">
                <a:solidFill>
                  <a:schemeClr val="dk1"/>
                </a:solidFill>
                <a:latin typeface="Calibri"/>
                <a:ea typeface="Calibri"/>
                <a:cs typeface="Calibri"/>
                <a:sym typeface="Calibri"/>
              </a:rPr>
              <a:t>Reliable and cost effective software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827" name="Shape 82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67998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3133" y="5307"/>
            <a:ext cx="12185706" cy="6847385"/>
          </a:xfrm>
          <a:prstGeom prst="rect">
            <a:avLst/>
          </a:prstGeom>
          <a:noFill/>
          <a:ln>
            <a:noFill/>
          </a:ln>
        </p:spPr>
      </p:pic>
      <p:sp>
        <p:nvSpPr>
          <p:cNvPr id="16" name="Shape 16"/>
          <p:cNvSpPr/>
          <p:nvPr/>
        </p:nvSpPr>
        <p:spPr>
          <a:xfrm>
            <a:off x="5835191" y="2955576"/>
            <a:ext cx="5519318"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dirty="0">
                <a:solidFill>
                  <a:srgbClr val="595959"/>
                </a:solidFill>
                <a:latin typeface="Arial"/>
                <a:ea typeface="Arial"/>
                <a:cs typeface="Arial"/>
                <a:sym typeface="Arial"/>
              </a:rPr>
              <a:t>Copyright © 2018, Xebia Group. All rights reserved. This course is licensed to UPES. </a:t>
            </a:r>
            <a:r>
              <a:rPr lang="en-US" sz="900" b="1" i="0" u="none" strike="noStrike" cap="none" dirty="0">
                <a:solidFill>
                  <a:srgbClr val="595959"/>
                </a:solidFill>
                <a:latin typeface="Arial"/>
                <a:ea typeface="Arial"/>
                <a:cs typeface="Arial"/>
                <a:sym typeface="Arial"/>
              </a:rPr>
              <a:t>release 1.0.0</a:t>
            </a:r>
            <a:r>
              <a:rPr lang="en-US" sz="900" b="0" i="0" u="none" strike="noStrike" cap="none" dirty="0">
                <a:solidFill>
                  <a:srgbClr val="595959"/>
                </a:solidFill>
                <a:latin typeface="Arial"/>
                <a:ea typeface="Arial"/>
                <a:cs typeface="Arial"/>
                <a:sym typeface="Arial"/>
              </a:rPr>
              <a:t> </a:t>
            </a:r>
            <a:endParaRPr dirty="0"/>
          </a:p>
        </p:txBody>
      </p:sp>
      <p:sp>
        <p:nvSpPr>
          <p:cNvPr id="17" name="Shape 17"/>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lstStyle>
            <a:lvl1pPr marL="457200" marR="0" lvl="0" indent="-228600" algn="r" rtl="0">
              <a:lnSpc>
                <a:spcPct val="111111"/>
              </a:lnSpc>
              <a:spcBef>
                <a:spcPts val="0"/>
              </a:spcBef>
              <a:spcAft>
                <a:spcPts val="0"/>
              </a:spcAft>
              <a:buClr>
                <a:srgbClr val="000000"/>
              </a:buClr>
              <a:buSzPts val="5400"/>
              <a:buFont typeface="Arial"/>
              <a:buNone/>
              <a:defRPr sz="5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p:nvPr/>
        </p:nvSpPr>
        <p:spPr>
          <a:xfrm>
            <a:off x="10021944" y="380786"/>
            <a:ext cx="161996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dirty="0">
                <a:solidFill>
                  <a:srgbClr val="7F7F7F"/>
                </a:solidFill>
                <a:latin typeface="Arial"/>
                <a:ea typeface="Arial"/>
                <a:cs typeface="Arial"/>
                <a:sym typeface="Arial"/>
              </a:rPr>
              <a:t>Semester </a:t>
            </a:r>
            <a:r>
              <a:rPr lang="en-US" sz="1600" b="1" i="0" u="none" strike="noStrike" cap="none" dirty="0">
                <a:solidFill>
                  <a:srgbClr val="000000"/>
                </a:solidFill>
                <a:latin typeface="Arial"/>
                <a:ea typeface="Arial"/>
                <a:cs typeface="Arial"/>
                <a:sym typeface="Arial"/>
              </a:rPr>
              <a:t>01</a:t>
            </a:r>
            <a:endParaRPr dirty="0"/>
          </a:p>
        </p:txBody>
      </p:sp>
      <p:sp>
        <p:nvSpPr>
          <p:cNvPr id="19" name="Shape 19"/>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p:nvPr/>
        </p:nvSpPr>
        <p:spPr>
          <a:xfrm>
            <a:off x="11429926" y="380786"/>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E60141"/>
              </a:solidFill>
              <a:latin typeface="Calibri"/>
              <a:ea typeface="Calibri"/>
              <a:cs typeface="Calibri"/>
              <a:sym typeface="Calibri"/>
            </a:endParaRPr>
          </a:p>
        </p:txBody>
      </p:sp>
      <p:sp>
        <p:nvSpPr>
          <p:cNvPr id="22" name="Shape 22"/>
          <p:cNvSpPr txBox="1"/>
          <p:nvPr/>
        </p:nvSpPr>
        <p:spPr>
          <a:xfrm>
            <a:off x="10116901" y="1983451"/>
            <a:ext cx="13131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Module # </a:t>
            </a:r>
            <a:r>
              <a:rPr lang="en-US" sz="1600" b="1" i="0" u="none" strike="noStrike" cap="none" dirty="0">
                <a:solidFill>
                  <a:srgbClr val="000000"/>
                </a:solidFill>
                <a:latin typeface="Arial"/>
                <a:ea typeface="Arial"/>
                <a:cs typeface="Arial"/>
                <a:sym typeface="Arial"/>
              </a:rPr>
              <a:t>01</a:t>
            </a:r>
            <a:endParaRPr sz="1600" b="1" i="0" u="none" strike="noStrike" cap="none" dirty="0">
              <a:solidFill>
                <a:srgbClr val="000000"/>
              </a:solidFill>
              <a:latin typeface="Arial"/>
              <a:ea typeface="Arial"/>
              <a:cs typeface="Arial"/>
              <a:sym typeface="Arial"/>
            </a:endParaRPr>
          </a:p>
        </p:txBody>
      </p:sp>
      <p:sp>
        <p:nvSpPr>
          <p:cNvPr id="23" name="Shape 23"/>
          <p:cNvSpPr/>
          <p:nvPr/>
        </p:nvSpPr>
        <p:spPr>
          <a:xfrm>
            <a:off x="11429926" y="1648617"/>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E6014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rGraph-Infographic" userDrawn="1">
  <p:cSld name="BarGraph-Infographic">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8" name="Shape 248"/>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Calibri"/>
              <a:ea typeface="Calibri"/>
              <a:cs typeface="Calibri"/>
              <a:sym typeface="Calibri"/>
            </a:endParaRPr>
          </a:p>
        </p:txBody>
      </p:sp>
      <p:grpSp>
        <p:nvGrpSpPr>
          <p:cNvPr id="249" name="Shape 249"/>
          <p:cNvGrpSpPr/>
          <p:nvPr/>
        </p:nvGrpSpPr>
        <p:grpSpPr>
          <a:xfrm>
            <a:off x="638049" y="4989635"/>
            <a:ext cx="4348480" cy="128151"/>
            <a:chOff x="4800600" y="3954464"/>
            <a:chExt cx="3261360" cy="96113"/>
          </a:xfrm>
        </p:grpSpPr>
        <p:cxnSp>
          <p:nvCxnSpPr>
            <p:cNvPr id="250" name="Shape 250"/>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251" name="Shape 251"/>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rgbClr val="656D78"/>
                </a:solidFill>
                <a:latin typeface="Source Sans Pro"/>
                <a:ea typeface="Source Sans Pro"/>
                <a:cs typeface="Source Sans Pro"/>
                <a:sym typeface="Source Sans Pro"/>
              </a:endParaRPr>
            </a:p>
          </p:txBody>
        </p:sp>
        <p:sp>
          <p:nvSpPr>
            <p:cNvPr id="252" name="Shape 252"/>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rgbClr val="656D78"/>
                </a:solidFill>
                <a:latin typeface="Source Sans Pro"/>
                <a:ea typeface="Source Sans Pro"/>
                <a:cs typeface="Source Sans Pro"/>
                <a:sym typeface="Source Sans Pro"/>
              </a:endParaRPr>
            </a:p>
          </p:txBody>
        </p:sp>
        <p:sp>
          <p:nvSpPr>
            <p:cNvPr id="253" name="Shape 253"/>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rgbClr val="656D78"/>
                </a:solidFill>
                <a:latin typeface="Source Sans Pro"/>
                <a:ea typeface="Source Sans Pro"/>
                <a:cs typeface="Source Sans Pro"/>
                <a:sym typeface="Source Sans Pro"/>
              </a:endParaRPr>
            </a:p>
          </p:txBody>
        </p:sp>
        <p:sp>
          <p:nvSpPr>
            <p:cNvPr id="254" name="Shape 254"/>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rgbClr val="656D78"/>
                </a:solidFill>
                <a:latin typeface="Source Sans Pro"/>
                <a:ea typeface="Source Sans Pro"/>
                <a:cs typeface="Source Sans Pro"/>
                <a:sym typeface="Source Sans Pro"/>
              </a:endParaRPr>
            </a:p>
          </p:txBody>
        </p:sp>
        <p:sp>
          <p:nvSpPr>
            <p:cNvPr id="255" name="Shape 255"/>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rgbClr val="656D78"/>
                </a:solidFill>
                <a:latin typeface="Source Sans Pro"/>
                <a:ea typeface="Source Sans Pro"/>
                <a:cs typeface="Source Sans Pro"/>
                <a:sym typeface="Source Sans Pro"/>
              </a:endParaRPr>
            </a:p>
          </p:txBody>
        </p:sp>
        <p:sp>
          <p:nvSpPr>
            <p:cNvPr id="256" name="Shape 256"/>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rgbClr val="656D78"/>
                </a:solidFill>
                <a:latin typeface="Source Sans Pro"/>
                <a:ea typeface="Source Sans Pro"/>
                <a:cs typeface="Source Sans Pro"/>
                <a:sym typeface="Source Sans Pro"/>
              </a:endParaRPr>
            </a:p>
          </p:txBody>
        </p:sp>
      </p:grpSp>
      <p:sp>
        <p:nvSpPr>
          <p:cNvPr id="257" name="Shape 257"/>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Calibri"/>
              <a:ea typeface="Calibri"/>
              <a:cs typeface="Calibri"/>
              <a:sym typeface="Calibri"/>
            </a:endParaRPr>
          </a:p>
        </p:txBody>
      </p:sp>
      <p:sp>
        <p:nvSpPr>
          <p:cNvPr id="258" name="Shape 258"/>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Calibri"/>
              <a:ea typeface="Calibri"/>
              <a:cs typeface="Calibri"/>
              <a:sym typeface="Calibri"/>
            </a:endParaRPr>
          </a:p>
        </p:txBody>
      </p:sp>
      <p:sp>
        <p:nvSpPr>
          <p:cNvPr id="259" name="Shape 259"/>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Calibri"/>
              <a:ea typeface="Calibri"/>
              <a:cs typeface="Calibri"/>
              <a:sym typeface="Calibri"/>
            </a:endParaRPr>
          </a:p>
        </p:txBody>
      </p:sp>
      <p:sp>
        <p:nvSpPr>
          <p:cNvPr id="260" name="Shape 260"/>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Calibri"/>
              <a:ea typeface="Calibri"/>
              <a:cs typeface="Calibri"/>
              <a:sym typeface="Calibri"/>
            </a:endParaRPr>
          </a:p>
        </p:txBody>
      </p:sp>
      <p:sp>
        <p:nvSpPr>
          <p:cNvPr id="261" name="Shape 261"/>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Calibri"/>
              <a:ea typeface="Calibri"/>
              <a:cs typeface="Calibri"/>
              <a:sym typeface="Calibri"/>
            </a:endParaRPr>
          </a:p>
        </p:txBody>
      </p:sp>
      <p:grpSp>
        <p:nvGrpSpPr>
          <p:cNvPr id="262" name="Shape 262"/>
          <p:cNvGrpSpPr/>
          <p:nvPr/>
        </p:nvGrpSpPr>
        <p:grpSpPr>
          <a:xfrm>
            <a:off x="8797949" y="3162820"/>
            <a:ext cx="616688" cy="616688"/>
            <a:chOff x="8998834" y="3241078"/>
            <a:chExt cx="616688" cy="616688"/>
          </a:xfrm>
        </p:grpSpPr>
        <p:sp>
          <p:nvSpPr>
            <p:cNvPr id="263" name="Shape 263"/>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64" name="Shape 264"/>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grpSp>
        <p:nvGrpSpPr>
          <p:cNvPr id="265" name="Shape 265"/>
          <p:cNvGrpSpPr/>
          <p:nvPr/>
        </p:nvGrpSpPr>
        <p:grpSpPr>
          <a:xfrm>
            <a:off x="8754275" y="1601639"/>
            <a:ext cx="616688" cy="616688"/>
            <a:chOff x="8998834" y="2145924"/>
            <a:chExt cx="616688" cy="616688"/>
          </a:xfrm>
        </p:grpSpPr>
        <p:sp>
          <p:nvSpPr>
            <p:cNvPr id="266" name="Shape 266"/>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67" name="Shape 267"/>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grpSp>
        <p:nvGrpSpPr>
          <p:cNvPr id="268" name="Shape 268"/>
          <p:cNvGrpSpPr/>
          <p:nvPr/>
        </p:nvGrpSpPr>
        <p:grpSpPr>
          <a:xfrm>
            <a:off x="5852665" y="3159323"/>
            <a:ext cx="616688" cy="616688"/>
            <a:chOff x="5866603" y="3248975"/>
            <a:chExt cx="616688" cy="616688"/>
          </a:xfrm>
        </p:grpSpPr>
        <p:sp>
          <p:nvSpPr>
            <p:cNvPr id="269" name="Shape 269"/>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70" name="Shape 270"/>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grpSp>
        <p:nvGrpSpPr>
          <p:cNvPr id="271" name="Shape 271"/>
          <p:cNvGrpSpPr/>
          <p:nvPr/>
        </p:nvGrpSpPr>
        <p:grpSpPr>
          <a:xfrm>
            <a:off x="8806369" y="4754662"/>
            <a:ext cx="616688" cy="616688"/>
            <a:chOff x="8998834" y="4446928"/>
            <a:chExt cx="616688" cy="616688"/>
          </a:xfrm>
        </p:grpSpPr>
        <p:sp>
          <p:nvSpPr>
            <p:cNvPr id="272" name="Shape 272"/>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73" name="Shape 273"/>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grpSp>
        <p:nvGrpSpPr>
          <p:cNvPr id="274" name="Shape 274"/>
          <p:cNvGrpSpPr/>
          <p:nvPr/>
        </p:nvGrpSpPr>
        <p:grpSpPr>
          <a:xfrm>
            <a:off x="5866603" y="1538356"/>
            <a:ext cx="616688" cy="616688"/>
            <a:chOff x="5866603" y="2153819"/>
            <a:chExt cx="616688" cy="616688"/>
          </a:xfrm>
        </p:grpSpPr>
        <p:sp>
          <p:nvSpPr>
            <p:cNvPr id="275" name="Shape 275"/>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76" name="Shape 276"/>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grpSp>
        <p:nvGrpSpPr>
          <p:cNvPr id="277" name="Shape 277"/>
          <p:cNvGrpSpPr/>
          <p:nvPr/>
        </p:nvGrpSpPr>
        <p:grpSpPr>
          <a:xfrm>
            <a:off x="5884007" y="4735486"/>
            <a:ext cx="616688" cy="616688"/>
            <a:chOff x="5866603" y="4454825"/>
            <a:chExt cx="616688" cy="616688"/>
          </a:xfrm>
        </p:grpSpPr>
        <p:sp>
          <p:nvSpPr>
            <p:cNvPr id="278" name="Shape 278"/>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79" name="Shape 279"/>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sp>
        <p:nvSpPr>
          <p:cNvPr id="280" name="Shape 280"/>
          <p:cNvSpPr txBox="1">
            <a:spLocks noGrp="1"/>
          </p:cNvSpPr>
          <p:nvPr>
            <p:ph type="body" idx="2"/>
          </p:nvPr>
        </p:nvSpPr>
        <p:spPr>
          <a:xfrm>
            <a:off x="32937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 name="Shape 281"/>
          <p:cNvSpPr txBox="1">
            <a:spLocks noGrp="1"/>
          </p:cNvSpPr>
          <p:nvPr>
            <p:ph type="body" idx="3"/>
          </p:nvPr>
        </p:nvSpPr>
        <p:spPr>
          <a:xfrm>
            <a:off x="116493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Shape 282"/>
          <p:cNvSpPr txBox="1">
            <a:spLocks noGrp="1"/>
          </p:cNvSpPr>
          <p:nvPr>
            <p:ph type="body" idx="4"/>
          </p:nvPr>
        </p:nvSpPr>
        <p:spPr>
          <a:xfrm>
            <a:off x="2004882"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Shape 283"/>
          <p:cNvSpPr txBox="1">
            <a:spLocks noGrp="1"/>
          </p:cNvSpPr>
          <p:nvPr>
            <p:ph type="body" idx="5"/>
          </p:nvPr>
        </p:nvSpPr>
        <p:spPr>
          <a:xfrm>
            <a:off x="2840956"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Shape 284"/>
          <p:cNvSpPr txBox="1">
            <a:spLocks noGrp="1"/>
          </p:cNvSpPr>
          <p:nvPr>
            <p:ph type="body" idx="6"/>
          </p:nvPr>
        </p:nvSpPr>
        <p:spPr>
          <a:xfrm>
            <a:off x="3673128"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5" name="Shape 285"/>
          <p:cNvSpPr txBox="1">
            <a:spLocks noGrp="1"/>
          </p:cNvSpPr>
          <p:nvPr>
            <p:ph type="body" idx="7"/>
          </p:nvPr>
        </p:nvSpPr>
        <p:spPr>
          <a:xfrm>
            <a:off x="4505300"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 name="Shape 286"/>
          <p:cNvSpPr txBox="1">
            <a:spLocks noGrp="1"/>
          </p:cNvSpPr>
          <p:nvPr>
            <p:ph type="body" idx="8"/>
          </p:nvPr>
        </p:nvSpPr>
        <p:spPr>
          <a:xfrm>
            <a:off x="6585035"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 name="Shape 287"/>
          <p:cNvSpPr txBox="1">
            <a:spLocks noGrp="1"/>
          </p:cNvSpPr>
          <p:nvPr>
            <p:ph type="body" idx="9"/>
          </p:nvPr>
        </p:nvSpPr>
        <p:spPr>
          <a:xfrm>
            <a:off x="6595091"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8" name="Shape 288"/>
          <p:cNvSpPr txBox="1">
            <a:spLocks noGrp="1"/>
          </p:cNvSpPr>
          <p:nvPr>
            <p:ph type="body" idx="13"/>
          </p:nvPr>
        </p:nvSpPr>
        <p:spPr>
          <a:xfrm>
            <a:off x="6585035"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 name="Shape 289"/>
          <p:cNvSpPr txBox="1">
            <a:spLocks noGrp="1"/>
          </p:cNvSpPr>
          <p:nvPr>
            <p:ph type="body" idx="14"/>
          </p:nvPr>
        </p:nvSpPr>
        <p:spPr>
          <a:xfrm>
            <a:off x="6595091"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0" name="Shape 290"/>
          <p:cNvSpPr txBox="1">
            <a:spLocks noGrp="1"/>
          </p:cNvSpPr>
          <p:nvPr>
            <p:ph type="body" idx="15"/>
          </p:nvPr>
        </p:nvSpPr>
        <p:spPr>
          <a:xfrm>
            <a:off x="6585035"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 name="Shape 291"/>
          <p:cNvSpPr txBox="1">
            <a:spLocks noGrp="1"/>
          </p:cNvSpPr>
          <p:nvPr>
            <p:ph type="body" idx="16"/>
          </p:nvPr>
        </p:nvSpPr>
        <p:spPr>
          <a:xfrm>
            <a:off x="6595091"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 name="Shape 292"/>
          <p:cNvSpPr txBox="1">
            <a:spLocks noGrp="1"/>
          </p:cNvSpPr>
          <p:nvPr>
            <p:ph type="body" idx="17"/>
          </p:nvPr>
        </p:nvSpPr>
        <p:spPr>
          <a:xfrm>
            <a:off x="9506250"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 name="Shape 293"/>
          <p:cNvSpPr txBox="1">
            <a:spLocks noGrp="1"/>
          </p:cNvSpPr>
          <p:nvPr>
            <p:ph type="body" idx="18"/>
          </p:nvPr>
        </p:nvSpPr>
        <p:spPr>
          <a:xfrm>
            <a:off x="9516306"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 name="Shape 294"/>
          <p:cNvSpPr txBox="1">
            <a:spLocks noGrp="1"/>
          </p:cNvSpPr>
          <p:nvPr>
            <p:ph type="body" idx="19"/>
          </p:nvPr>
        </p:nvSpPr>
        <p:spPr>
          <a:xfrm>
            <a:off x="9506250"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5" name="Shape 295"/>
          <p:cNvSpPr txBox="1">
            <a:spLocks noGrp="1"/>
          </p:cNvSpPr>
          <p:nvPr>
            <p:ph type="body" idx="20"/>
          </p:nvPr>
        </p:nvSpPr>
        <p:spPr>
          <a:xfrm>
            <a:off x="9516306"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6" name="Shape 296"/>
          <p:cNvSpPr txBox="1">
            <a:spLocks noGrp="1"/>
          </p:cNvSpPr>
          <p:nvPr>
            <p:ph type="body" idx="21"/>
          </p:nvPr>
        </p:nvSpPr>
        <p:spPr>
          <a:xfrm>
            <a:off x="9506250"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7" name="Shape 297"/>
          <p:cNvSpPr txBox="1">
            <a:spLocks noGrp="1"/>
          </p:cNvSpPr>
          <p:nvPr>
            <p:ph type="body" idx="22"/>
          </p:nvPr>
        </p:nvSpPr>
        <p:spPr>
          <a:xfrm>
            <a:off x="9516306"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nalysis-Infographic" userDrawn="1">
  <p:cSld name="Analysis-Infographic">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208635" y="633245"/>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1" name="Shape 30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
        <p:nvSpPr>
          <p:cNvPr id="302" name="Shape 302"/>
          <p:cNvSpPr/>
          <p:nvPr/>
        </p:nvSpPr>
        <p:spPr>
          <a:xfrm>
            <a:off x="1230923" y="4198846"/>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303" name="Shape 303"/>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04" name="Shape 304"/>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05" name="Shape 305"/>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06" name="Shape 306"/>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07" name="Shape 307"/>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08" name="Shape 308"/>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09" name="Shape 309"/>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10" name="Shape 310"/>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11" name="Shape 311"/>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12" name="Shape 312"/>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13" name="Shape 313"/>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14" name="Shape 314"/>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nvGrpSpPr>
          <p:cNvPr id="315" name="Shape 315"/>
          <p:cNvGrpSpPr/>
          <p:nvPr/>
        </p:nvGrpSpPr>
        <p:grpSpPr>
          <a:xfrm>
            <a:off x="1567506" y="3258829"/>
            <a:ext cx="648327" cy="648329"/>
            <a:chOff x="1379092" y="2228211"/>
            <a:chExt cx="916410" cy="916410"/>
          </a:xfrm>
        </p:grpSpPr>
        <p:sp>
          <p:nvSpPr>
            <p:cNvPr id="316" name="Shape 316"/>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dirty="0">
                <a:solidFill>
                  <a:schemeClr val="lt1"/>
                </a:solidFill>
                <a:latin typeface="Open Sans"/>
                <a:ea typeface="Open Sans"/>
                <a:cs typeface="Open Sans"/>
                <a:sym typeface="Open Sans"/>
              </a:endParaRPr>
            </a:p>
          </p:txBody>
        </p:sp>
        <p:sp>
          <p:nvSpPr>
            <p:cNvPr id="317" name="Shape 317"/>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dirty="0">
                  <a:solidFill>
                    <a:schemeClr val="lt1"/>
                  </a:solidFill>
                  <a:latin typeface="Source Sans Pro"/>
                  <a:ea typeface="Source Sans Pro"/>
                  <a:cs typeface="Source Sans Pro"/>
                  <a:sym typeface="Source Sans Pro"/>
                </a:rPr>
                <a:t>1K</a:t>
              </a:r>
              <a:endParaRPr dirty="0"/>
            </a:p>
          </p:txBody>
        </p:sp>
      </p:grpSp>
      <p:grpSp>
        <p:nvGrpSpPr>
          <p:cNvPr id="318" name="Shape 318"/>
          <p:cNvGrpSpPr/>
          <p:nvPr/>
        </p:nvGrpSpPr>
        <p:grpSpPr>
          <a:xfrm>
            <a:off x="9976161" y="877117"/>
            <a:ext cx="648329" cy="648329"/>
            <a:chOff x="9976161" y="877117"/>
            <a:chExt cx="648329" cy="648329"/>
          </a:xfrm>
        </p:grpSpPr>
        <p:sp>
          <p:nvSpPr>
            <p:cNvPr id="319" name="Shape 319"/>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dirty="0">
                <a:solidFill>
                  <a:schemeClr val="lt1"/>
                </a:solidFill>
                <a:latin typeface="Calibri"/>
                <a:ea typeface="Calibri"/>
                <a:cs typeface="Calibri"/>
                <a:sym typeface="Calibri"/>
              </a:endParaRPr>
            </a:p>
          </p:txBody>
        </p:sp>
        <p:sp>
          <p:nvSpPr>
            <p:cNvPr id="320" name="Shape 320"/>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dirty="0">
                  <a:solidFill>
                    <a:schemeClr val="lt1"/>
                  </a:solidFill>
                  <a:latin typeface="Open Sans"/>
                  <a:ea typeface="Open Sans"/>
                  <a:cs typeface="Open Sans"/>
                  <a:sym typeface="Open Sans"/>
                </a:rPr>
                <a:t>8K</a:t>
              </a:r>
              <a:endParaRPr dirty="0"/>
            </a:p>
          </p:txBody>
        </p:sp>
      </p:grpSp>
      <p:sp>
        <p:nvSpPr>
          <p:cNvPr id="321" name="Shape 321"/>
          <p:cNvSpPr/>
          <p:nvPr/>
        </p:nvSpPr>
        <p:spPr>
          <a:xfrm>
            <a:off x="1259775"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322" name="Shape 322"/>
          <p:cNvSpPr/>
          <p:nvPr/>
        </p:nvSpPr>
        <p:spPr>
          <a:xfrm>
            <a:off x="1230923"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323" name="Shape 323"/>
          <p:cNvSpPr/>
          <p:nvPr/>
        </p:nvSpPr>
        <p:spPr>
          <a:xfrm>
            <a:off x="7965129" y="4808043"/>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324" name="Shape 324"/>
          <p:cNvSpPr/>
          <p:nvPr/>
        </p:nvSpPr>
        <p:spPr>
          <a:xfrm>
            <a:off x="4561947" y="4808564"/>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325" name="Shape 325"/>
          <p:cNvSpPr txBox="1">
            <a:spLocks noGrp="1"/>
          </p:cNvSpPr>
          <p:nvPr>
            <p:ph type="body" idx="2"/>
          </p:nvPr>
        </p:nvSpPr>
        <p:spPr>
          <a:xfrm>
            <a:off x="1567503" y="1704654"/>
            <a:ext cx="7145673" cy="10475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6" name="Shape 326"/>
          <p:cNvSpPr txBox="1">
            <a:spLocks noGrp="1"/>
          </p:cNvSpPr>
          <p:nvPr>
            <p:ph type="body" idx="3"/>
          </p:nvPr>
        </p:nvSpPr>
        <p:spPr>
          <a:xfrm>
            <a:off x="1429718"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7" name="Shape 327"/>
          <p:cNvSpPr txBox="1">
            <a:spLocks noGrp="1"/>
          </p:cNvSpPr>
          <p:nvPr>
            <p:ph type="body" idx="4"/>
          </p:nvPr>
        </p:nvSpPr>
        <p:spPr>
          <a:xfrm>
            <a:off x="1439774"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 name="Shape 328"/>
          <p:cNvSpPr txBox="1">
            <a:spLocks noGrp="1"/>
          </p:cNvSpPr>
          <p:nvPr>
            <p:ph type="body" idx="5"/>
          </p:nvPr>
        </p:nvSpPr>
        <p:spPr>
          <a:xfrm>
            <a:off x="4854716"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9" name="Shape 329"/>
          <p:cNvSpPr txBox="1">
            <a:spLocks noGrp="1"/>
          </p:cNvSpPr>
          <p:nvPr>
            <p:ph type="body" idx="6"/>
          </p:nvPr>
        </p:nvSpPr>
        <p:spPr>
          <a:xfrm>
            <a:off x="4864772"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0" name="Shape 330"/>
          <p:cNvSpPr txBox="1">
            <a:spLocks noGrp="1"/>
          </p:cNvSpPr>
          <p:nvPr>
            <p:ph type="body" idx="7"/>
          </p:nvPr>
        </p:nvSpPr>
        <p:spPr>
          <a:xfrm>
            <a:off x="8236082"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1" name="Shape 331"/>
          <p:cNvSpPr txBox="1">
            <a:spLocks noGrp="1"/>
          </p:cNvSpPr>
          <p:nvPr>
            <p:ph type="body" idx="8"/>
          </p:nvPr>
        </p:nvSpPr>
        <p:spPr>
          <a:xfrm>
            <a:off x="8246138"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xa-Infographic" userDrawn="1">
  <p:cSld name="Hexa-Infographic">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335" name="Shape 335"/>
          <p:cNvGrpSpPr/>
          <p:nvPr/>
        </p:nvGrpSpPr>
        <p:grpSpPr>
          <a:xfrm>
            <a:off x="616489" y="1781438"/>
            <a:ext cx="4118606" cy="3898703"/>
            <a:chOff x="4036696" y="1781438"/>
            <a:chExt cx="4118606" cy="3898703"/>
          </a:xfrm>
        </p:grpSpPr>
        <p:grpSp>
          <p:nvGrpSpPr>
            <p:cNvPr id="336" name="Shape 336"/>
            <p:cNvGrpSpPr/>
            <p:nvPr/>
          </p:nvGrpSpPr>
          <p:grpSpPr>
            <a:xfrm>
              <a:off x="4036696" y="2918588"/>
              <a:ext cx="1791108" cy="1022485"/>
              <a:chOff x="4036696" y="2918588"/>
              <a:chExt cx="1791108" cy="1022485"/>
            </a:xfrm>
          </p:grpSpPr>
          <p:sp>
            <p:nvSpPr>
              <p:cNvPr id="337" name="Shape 337"/>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38" name="Shape 338"/>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339" name="Shape 339"/>
            <p:cNvGrpSpPr/>
            <p:nvPr/>
          </p:nvGrpSpPr>
          <p:grpSpPr>
            <a:xfrm>
              <a:off x="5040846" y="1781438"/>
              <a:ext cx="1334646" cy="1571209"/>
              <a:chOff x="5040846" y="1781438"/>
              <a:chExt cx="1334646" cy="1571209"/>
            </a:xfrm>
          </p:grpSpPr>
          <p:sp>
            <p:nvSpPr>
              <p:cNvPr id="340" name="Shape 340"/>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41" name="Shape 341"/>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342" name="Shape 342"/>
            <p:cNvGrpSpPr/>
            <p:nvPr/>
          </p:nvGrpSpPr>
          <p:grpSpPr>
            <a:xfrm>
              <a:off x="6364196" y="2087338"/>
              <a:ext cx="1310871" cy="1584933"/>
              <a:chOff x="6364196" y="2087338"/>
              <a:chExt cx="1310871" cy="1584933"/>
            </a:xfrm>
          </p:grpSpPr>
          <p:sp>
            <p:nvSpPr>
              <p:cNvPr id="343" name="Shape 343"/>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44" name="Shape 344"/>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345" name="Shape 345"/>
            <p:cNvGrpSpPr/>
            <p:nvPr/>
          </p:nvGrpSpPr>
          <p:grpSpPr>
            <a:xfrm>
              <a:off x="6364196" y="3523737"/>
              <a:ext cx="1791106" cy="1022483"/>
              <a:chOff x="6364196" y="3523737"/>
              <a:chExt cx="1791106" cy="1022483"/>
            </a:xfrm>
          </p:grpSpPr>
          <p:sp>
            <p:nvSpPr>
              <p:cNvPr id="346" name="Shape 346"/>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47" name="Shape 347"/>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348" name="Shape 348"/>
            <p:cNvGrpSpPr/>
            <p:nvPr/>
          </p:nvGrpSpPr>
          <p:grpSpPr>
            <a:xfrm>
              <a:off x="5818896" y="4108937"/>
              <a:ext cx="1334627" cy="1571204"/>
              <a:chOff x="5818896" y="4108937"/>
              <a:chExt cx="1334627" cy="1571204"/>
            </a:xfrm>
          </p:grpSpPr>
          <p:sp>
            <p:nvSpPr>
              <p:cNvPr id="349" name="Shape 349"/>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50" name="Shape 350"/>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4522146" y="3789737"/>
              <a:ext cx="1310882" cy="1584928"/>
              <a:chOff x="4522146" y="3789737"/>
              <a:chExt cx="1310882" cy="1584928"/>
            </a:xfrm>
          </p:grpSpPr>
          <p:sp>
            <p:nvSpPr>
              <p:cNvPr id="352" name="Shape 352"/>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53" name="Shape 353"/>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sp>
        <p:nvSpPr>
          <p:cNvPr id="354" name="Shape 354"/>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355" name="Shape 355"/>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356" name="Shape 356"/>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357" name="Shape 357"/>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358" name="Shape 358"/>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359" name="Shape 359"/>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360" name="Shape 360"/>
          <p:cNvSpPr txBox="1">
            <a:spLocks noGrp="1"/>
          </p:cNvSpPr>
          <p:nvPr>
            <p:ph type="body" idx="2"/>
          </p:nvPr>
        </p:nvSpPr>
        <p:spPr>
          <a:xfrm>
            <a:off x="5400025" y="1659170"/>
            <a:ext cx="6100312" cy="89665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1" name="Shape 361"/>
          <p:cNvSpPr txBox="1">
            <a:spLocks noGrp="1"/>
          </p:cNvSpPr>
          <p:nvPr>
            <p:ph type="body" idx="3"/>
          </p:nvPr>
        </p:nvSpPr>
        <p:spPr>
          <a:xfrm>
            <a:off x="5389969"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2" name="Shape 362"/>
          <p:cNvSpPr txBox="1">
            <a:spLocks noGrp="1"/>
          </p:cNvSpPr>
          <p:nvPr>
            <p:ph type="body" idx="4"/>
          </p:nvPr>
        </p:nvSpPr>
        <p:spPr>
          <a:xfrm>
            <a:off x="5400025"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3" name="Shape 363"/>
          <p:cNvSpPr txBox="1">
            <a:spLocks noGrp="1"/>
          </p:cNvSpPr>
          <p:nvPr>
            <p:ph type="body" idx="5"/>
          </p:nvPr>
        </p:nvSpPr>
        <p:spPr>
          <a:xfrm>
            <a:off x="5389969"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4" name="Shape 364"/>
          <p:cNvSpPr txBox="1">
            <a:spLocks noGrp="1"/>
          </p:cNvSpPr>
          <p:nvPr>
            <p:ph type="body" idx="6"/>
          </p:nvPr>
        </p:nvSpPr>
        <p:spPr>
          <a:xfrm>
            <a:off x="5400025"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5" name="Shape 365"/>
          <p:cNvSpPr txBox="1">
            <a:spLocks noGrp="1"/>
          </p:cNvSpPr>
          <p:nvPr>
            <p:ph type="body" idx="7"/>
          </p:nvPr>
        </p:nvSpPr>
        <p:spPr>
          <a:xfrm>
            <a:off x="5389969"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6" name="Shape 366"/>
          <p:cNvSpPr txBox="1">
            <a:spLocks noGrp="1"/>
          </p:cNvSpPr>
          <p:nvPr>
            <p:ph type="body" idx="8"/>
          </p:nvPr>
        </p:nvSpPr>
        <p:spPr>
          <a:xfrm>
            <a:off x="5400025"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7" name="Shape 367"/>
          <p:cNvSpPr txBox="1">
            <a:spLocks noGrp="1"/>
          </p:cNvSpPr>
          <p:nvPr>
            <p:ph type="body" idx="9"/>
          </p:nvPr>
        </p:nvSpPr>
        <p:spPr>
          <a:xfrm>
            <a:off x="8908157"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8" name="Shape 368"/>
          <p:cNvSpPr txBox="1">
            <a:spLocks noGrp="1"/>
          </p:cNvSpPr>
          <p:nvPr>
            <p:ph type="body" idx="13"/>
          </p:nvPr>
        </p:nvSpPr>
        <p:spPr>
          <a:xfrm>
            <a:off x="8918213"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9" name="Shape 369"/>
          <p:cNvSpPr txBox="1">
            <a:spLocks noGrp="1"/>
          </p:cNvSpPr>
          <p:nvPr>
            <p:ph type="body" idx="14"/>
          </p:nvPr>
        </p:nvSpPr>
        <p:spPr>
          <a:xfrm>
            <a:off x="8908157"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Shape 370"/>
          <p:cNvSpPr txBox="1">
            <a:spLocks noGrp="1"/>
          </p:cNvSpPr>
          <p:nvPr>
            <p:ph type="body" idx="15"/>
          </p:nvPr>
        </p:nvSpPr>
        <p:spPr>
          <a:xfrm>
            <a:off x="8918213"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1" name="Shape 371"/>
          <p:cNvSpPr txBox="1">
            <a:spLocks noGrp="1"/>
          </p:cNvSpPr>
          <p:nvPr>
            <p:ph type="body" idx="16"/>
          </p:nvPr>
        </p:nvSpPr>
        <p:spPr>
          <a:xfrm>
            <a:off x="8908157"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2" name="Shape 372"/>
          <p:cNvSpPr txBox="1">
            <a:spLocks noGrp="1"/>
          </p:cNvSpPr>
          <p:nvPr>
            <p:ph type="body" idx="17"/>
          </p:nvPr>
        </p:nvSpPr>
        <p:spPr>
          <a:xfrm>
            <a:off x="8918213"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rained-Infographic" userDrawn="1">
  <p:cSld name="Brained-Infographic">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376" name="Shape 376"/>
          <p:cNvGrpSpPr/>
          <p:nvPr/>
        </p:nvGrpSpPr>
        <p:grpSpPr>
          <a:xfrm>
            <a:off x="2011515" y="1953702"/>
            <a:ext cx="1620994" cy="2603950"/>
            <a:chOff x="2011515" y="1953702"/>
            <a:chExt cx="1620994" cy="2603950"/>
          </a:xfrm>
        </p:grpSpPr>
        <p:sp>
          <p:nvSpPr>
            <p:cNvPr id="377" name="Shape 37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78" name="Shape 37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79" name="Shape 37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80" name="Shape 38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81" name="Shape 38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82" name="Shape 38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83" name="Shape 38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84" name="Shape 38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85" name="Shape 38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386" name="Shape 386"/>
          <p:cNvGrpSpPr/>
          <p:nvPr/>
        </p:nvGrpSpPr>
        <p:grpSpPr>
          <a:xfrm>
            <a:off x="4044026" y="1953702"/>
            <a:ext cx="1619441" cy="2603950"/>
            <a:chOff x="4044026" y="1953702"/>
            <a:chExt cx="1619441" cy="2603950"/>
          </a:xfrm>
        </p:grpSpPr>
        <p:sp>
          <p:nvSpPr>
            <p:cNvPr id="387" name="Shape 387"/>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88" name="Shape 388"/>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89" name="Shape 389"/>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90" name="Shape 390"/>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91" name="Shape 391"/>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92" name="Shape 392"/>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93" name="Shape 393"/>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94" name="Shape 394"/>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95" name="Shape 395"/>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396" name="Shape 396"/>
          <p:cNvGrpSpPr/>
          <p:nvPr/>
        </p:nvGrpSpPr>
        <p:grpSpPr>
          <a:xfrm>
            <a:off x="6077203" y="1953702"/>
            <a:ext cx="1620896" cy="2603950"/>
            <a:chOff x="6077203" y="1953702"/>
            <a:chExt cx="1620896" cy="2603950"/>
          </a:xfrm>
        </p:grpSpPr>
        <p:sp>
          <p:nvSpPr>
            <p:cNvPr id="397" name="Shape 39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98" name="Shape 39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99" name="Shape 39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00" name="Shape 40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01" name="Shape 40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02" name="Shape 40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03" name="Shape 40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04" name="Shape 40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05" name="Shape 40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406" name="Shape 406"/>
          <p:cNvGrpSpPr/>
          <p:nvPr/>
        </p:nvGrpSpPr>
        <p:grpSpPr>
          <a:xfrm>
            <a:off x="8112261" y="1953702"/>
            <a:ext cx="1616845" cy="2603950"/>
            <a:chOff x="8112261" y="1953702"/>
            <a:chExt cx="1616845" cy="2603950"/>
          </a:xfrm>
        </p:grpSpPr>
        <p:sp>
          <p:nvSpPr>
            <p:cNvPr id="407" name="Shape 407"/>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08" name="Shape 408"/>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09" name="Shape 409"/>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10" name="Shape 410"/>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11" name="Shape 411"/>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12" name="Shape 412"/>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13" name="Shape 413"/>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14" name="Shape 414"/>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15" name="Shape 415"/>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416" name="Shape 416"/>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417" name="Shape 417"/>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418" name="Shape 418"/>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419" name="Shape 419"/>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420" name="Shape 420"/>
          <p:cNvSpPr txBox="1">
            <a:spLocks noGrp="1"/>
          </p:cNvSpPr>
          <p:nvPr>
            <p:ph type="body" idx="2"/>
          </p:nvPr>
        </p:nvSpPr>
        <p:spPr>
          <a:xfrm>
            <a:off x="2120685"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Shape 421"/>
          <p:cNvSpPr txBox="1">
            <a:spLocks noGrp="1"/>
          </p:cNvSpPr>
          <p:nvPr>
            <p:ph type="body" idx="3"/>
          </p:nvPr>
        </p:nvSpPr>
        <p:spPr>
          <a:xfrm>
            <a:off x="2130741"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Shape 422"/>
          <p:cNvSpPr txBox="1">
            <a:spLocks noGrp="1"/>
          </p:cNvSpPr>
          <p:nvPr>
            <p:ph type="body" idx="4"/>
          </p:nvPr>
        </p:nvSpPr>
        <p:spPr>
          <a:xfrm>
            <a:off x="423009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Shape 423"/>
          <p:cNvSpPr txBox="1">
            <a:spLocks noGrp="1"/>
          </p:cNvSpPr>
          <p:nvPr>
            <p:ph type="body" idx="5"/>
          </p:nvPr>
        </p:nvSpPr>
        <p:spPr>
          <a:xfrm>
            <a:off x="424014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4" name="Shape 424"/>
          <p:cNvSpPr txBox="1">
            <a:spLocks noGrp="1"/>
          </p:cNvSpPr>
          <p:nvPr>
            <p:ph type="body" idx="6"/>
          </p:nvPr>
        </p:nvSpPr>
        <p:spPr>
          <a:xfrm>
            <a:off x="632944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5" name="Shape 425"/>
          <p:cNvSpPr txBox="1">
            <a:spLocks noGrp="1"/>
          </p:cNvSpPr>
          <p:nvPr>
            <p:ph type="body" idx="7"/>
          </p:nvPr>
        </p:nvSpPr>
        <p:spPr>
          <a:xfrm>
            <a:off x="633949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6" name="Shape 426"/>
          <p:cNvSpPr txBox="1">
            <a:spLocks noGrp="1"/>
          </p:cNvSpPr>
          <p:nvPr>
            <p:ph type="body" idx="8"/>
          </p:nvPr>
        </p:nvSpPr>
        <p:spPr>
          <a:xfrm>
            <a:off x="8374876"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7" name="Shape 427"/>
          <p:cNvSpPr txBox="1">
            <a:spLocks noGrp="1"/>
          </p:cNvSpPr>
          <p:nvPr>
            <p:ph type="body" idx="9"/>
          </p:nvPr>
        </p:nvSpPr>
        <p:spPr>
          <a:xfrm>
            <a:off x="8384932"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Squared-Infographic" userDrawn="1">
  <p:cSld name="1_Squared-Infographic">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431" name="Shape 431"/>
          <p:cNvGrpSpPr/>
          <p:nvPr/>
        </p:nvGrpSpPr>
        <p:grpSpPr>
          <a:xfrm>
            <a:off x="0" y="3998260"/>
            <a:ext cx="12192001" cy="126791"/>
            <a:chOff x="1751419" y="4036682"/>
            <a:chExt cx="9944457" cy="50961"/>
          </a:xfrm>
        </p:grpSpPr>
        <p:sp>
          <p:nvSpPr>
            <p:cNvPr id="432" name="Shape 432"/>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433" name="Shape 433"/>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434" name="Shape 434"/>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435" name="Shape 435"/>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436" name="Shape 436"/>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437" name="Shape 437"/>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grpSp>
      <p:grpSp>
        <p:nvGrpSpPr>
          <p:cNvPr id="438" name="Shape 438"/>
          <p:cNvGrpSpPr/>
          <p:nvPr/>
        </p:nvGrpSpPr>
        <p:grpSpPr>
          <a:xfrm>
            <a:off x="1217471" y="1893408"/>
            <a:ext cx="1304470" cy="2431269"/>
            <a:chOff x="1217471" y="1893408"/>
            <a:chExt cx="1304470" cy="2431269"/>
          </a:xfrm>
        </p:grpSpPr>
        <p:grpSp>
          <p:nvGrpSpPr>
            <p:cNvPr id="439" name="Shape 439"/>
            <p:cNvGrpSpPr/>
            <p:nvPr/>
          </p:nvGrpSpPr>
          <p:grpSpPr>
            <a:xfrm>
              <a:off x="1217471" y="2766893"/>
              <a:ext cx="1304470" cy="1557784"/>
              <a:chOff x="1217471" y="2766893"/>
              <a:chExt cx="1304470" cy="1557784"/>
            </a:xfrm>
          </p:grpSpPr>
          <p:grpSp>
            <p:nvGrpSpPr>
              <p:cNvPr id="440" name="Shape 440"/>
              <p:cNvGrpSpPr/>
              <p:nvPr/>
            </p:nvGrpSpPr>
            <p:grpSpPr>
              <a:xfrm>
                <a:off x="1217471" y="2766893"/>
                <a:ext cx="1304470" cy="1557784"/>
                <a:chOff x="1199541" y="3267114"/>
                <a:chExt cx="1304470" cy="1557784"/>
              </a:xfrm>
            </p:grpSpPr>
            <p:sp>
              <p:nvSpPr>
                <p:cNvPr id="441" name="Shape 441"/>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42" name="Shape 442"/>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443" name="Shape 443"/>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444" name="Shape 444"/>
            <p:cNvGrpSpPr/>
            <p:nvPr/>
          </p:nvGrpSpPr>
          <p:grpSpPr>
            <a:xfrm>
              <a:off x="1289951" y="1893408"/>
              <a:ext cx="1136271" cy="1246506"/>
              <a:chOff x="627304" y="1987183"/>
              <a:chExt cx="1594615" cy="1749317"/>
            </a:xfrm>
          </p:grpSpPr>
          <p:sp>
            <p:nvSpPr>
              <p:cNvPr id="445" name="Shape 445"/>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46" name="Shape 446"/>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47" name="Shape 447"/>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448" name="Shape 448"/>
          <p:cNvGrpSpPr/>
          <p:nvPr/>
        </p:nvGrpSpPr>
        <p:grpSpPr>
          <a:xfrm>
            <a:off x="3286748" y="1893408"/>
            <a:ext cx="1304470" cy="2483739"/>
            <a:chOff x="3326504" y="1893408"/>
            <a:chExt cx="1304470" cy="2483739"/>
          </a:xfrm>
        </p:grpSpPr>
        <p:grpSp>
          <p:nvGrpSpPr>
            <p:cNvPr id="449" name="Shape 449"/>
            <p:cNvGrpSpPr/>
            <p:nvPr/>
          </p:nvGrpSpPr>
          <p:grpSpPr>
            <a:xfrm>
              <a:off x="3326504" y="2772528"/>
              <a:ext cx="1304470" cy="1604619"/>
              <a:chOff x="3326504" y="2772528"/>
              <a:chExt cx="1304470" cy="1604619"/>
            </a:xfrm>
          </p:grpSpPr>
          <p:grpSp>
            <p:nvGrpSpPr>
              <p:cNvPr id="450" name="Shape 450"/>
              <p:cNvGrpSpPr/>
              <p:nvPr/>
            </p:nvGrpSpPr>
            <p:grpSpPr>
              <a:xfrm>
                <a:off x="3326504" y="2772528"/>
                <a:ext cx="1304470" cy="1604619"/>
                <a:chOff x="3269602" y="3277053"/>
                <a:chExt cx="1304470" cy="1593145"/>
              </a:xfrm>
            </p:grpSpPr>
            <p:sp>
              <p:nvSpPr>
                <p:cNvPr id="451" name="Shape 451"/>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52" name="Shape 452"/>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453" name="Shape 453"/>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454" name="Shape 454"/>
            <p:cNvGrpSpPr/>
            <p:nvPr/>
          </p:nvGrpSpPr>
          <p:grpSpPr>
            <a:xfrm>
              <a:off x="3410604" y="1893408"/>
              <a:ext cx="1136271" cy="1246506"/>
              <a:chOff x="627304" y="1987183"/>
              <a:chExt cx="1594615" cy="1749317"/>
            </a:xfrm>
          </p:grpSpPr>
          <p:sp>
            <p:nvSpPr>
              <p:cNvPr id="455" name="Shape 455"/>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56" name="Shape 456"/>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57" name="Shape 457"/>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458" name="Shape 458"/>
          <p:cNvGrpSpPr/>
          <p:nvPr/>
        </p:nvGrpSpPr>
        <p:grpSpPr>
          <a:xfrm>
            <a:off x="5362701" y="1890087"/>
            <a:ext cx="1304470" cy="2426375"/>
            <a:chOff x="5452152" y="1890087"/>
            <a:chExt cx="1304470" cy="2426375"/>
          </a:xfrm>
        </p:grpSpPr>
        <p:grpSp>
          <p:nvGrpSpPr>
            <p:cNvPr id="459" name="Shape 459"/>
            <p:cNvGrpSpPr/>
            <p:nvPr/>
          </p:nvGrpSpPr>
          <p:grpSpPr>
            <a:xfrm>
              <a:off x="5452152" y="2763572"/>
              <a:ext cx="1304470" cy="1552890"/>
              <a:chOff x="5452152" y="2763572"/>
              <a:chExt cx="1304470" cy="1552890"/>
            </a:xfrm>
          </p:grpSpPr>
          <p:grpSp>
            <p:nvGrpSpPr>
              <p:cNvPr id="460" name="Shape 460"/>
              <p:cNvGrpSpPr/>
              <p:nvPr/>
            </p:nvGrpSpPr>
            <p:grpSpPr>
              <a:xfrm>
                <a:off x="5452152" y="2763572"/>
                <a:ext cx="1304470" cy="1552890"/>
                <a:chOff x="5960996" y="3267114"/>
                <a:chExt cx="1304470" cy="1559509"/>
              </a:xfrm>
            </p:grpSpPr>
            <p:sp>
              <p:nvSpPr>
                <p:cNvPr id="461" name="Shape 461"/>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62" name="Shape 462"/>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463" name="Shape 463"/>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464" name="Shape 464"/>
            <p:cNvGrpSpPr/>
            <p:nvPr/>
          </p:nvGrpSpPr>
          <p:grpSpPr>
            <a:xfrm>
              <a:off x="5556109" y="1890087"/>
              <a:ext cx="1136271" cy="1246506"/>
              <a:chOff x="627304" y="1987183"/>
              <a:chExt cx="1594615" cy="1749317"/>
            </a:xfrm>
          </p:grpSpPr>
          <p:sp>
            <p:nvSpPr>
              <p:cNvPr id="465" name="Shape 465"/>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66" name="Shape 466"/>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67" name="Shape 467"/>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468" name="Shape 468"/>
          <p:cNvGrpSpPr/>
          <p:nvPr/>
        </p:nvGrpSpPr>
        <p:grpSpPr>
          <a:xfrm>
            <a:off x="7392552" y="1890087"/>
            <a:ext cx="1304470" cy="2434590"/>
            <a:chOff x="7521759" y="1890087"/>
            <a:chExt cx="1304470" cy="2434590"/>
          </a:xfrm>
        </p:grpSpPr>
        <p:grpSp>
          <p:nvGrpSpPr>
            <p:cNvPr id="469" name="Shape 469"/>
            <p:cNvGrpSpPr/>
            <p:nvPr/>
          </p:nvGrpSpPr>
          <p:grpSpPr>
            <a:xfrm>
              <a:off x="7521759" y="2766893"/>
              <a:ext cx="1304470" cy="1557784"/>
              <a:chOff x="7521759" y="2766893"/>
              <a:chExt cx="1304470" cy="1557784"/>
            </a:xfrm>
          </p:grpSpPr>
          <p:grpSp>
            <p:nvGrpSpPr>
              <p:cNvPr id="470" name="Shape 470"/>
              <p:cNvGrpSpPr/>
              <p:nvPr/>
            </p:nvGrpSpPr>
            <p:grpSpPr>
              <a:xfrm>
                <a:off x="7521759" y="2766893"/>
                <a:ext cx="1304470" cy="1557784"/>
                <a:chOff x="7980910" y="3267114"/>
                <a:chExt cx="1304470" cy="1557784"/>
              </a:xfrm>
            </p:grpSpPr>
            <p:sp>
              <p:nvSpPr>
                <p:cNvPr id="471" name="Shape 471"/>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72" name="Shape 472"/>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473" name="Shape 473"/>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474" name="Shape 474"/>
            <p:cNvGrpSpPr/>
            <p:nvPr/>
          </p:nvGrpSpPr>
          <p:grpSpPr>
            <a:xfrm>
              <a:off x="7622141" y="1890087"/>
              <a:ext cx="1136271" cy="1246506"/>
              <a:chOff x="627304" y="1987183"/>
              <a:chExt cx="1594615" cy="1749317"/>
            </a:xfrm>
          </p:grpSpPr>
          <p:sp>
            <p:nvSpPr>
              <p:cNvPr id="475" name="Shape 475"/>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76" name="Shape 476"/>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77" name="Shape 477"/>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478" name="Shape 478"/>
          <p:cNvGrpSpPr/>
          <p:nvPr/>
        </p:nvGrpSpPr>
        <p:grpSpPr>
          <a:xfrm>
            <a:off x="9507695" y="1888970"/>
            <a:ext cx="1304470" cy="2435707"/>
            <a:chOff x="9646841" y="1888970"/>
            <a:chExt cx="1304470" cy="2435707"/>
          </a:xfrm>
        </p:grpSpPr>
        <p:grpSp>
          <p:nvGrpSpPr>
            <p:cNvPr id="479" name="Shape 479"/>
            <p:cNvGrpSpPr/>
            <p:nvPr/>
          </p:nvGrpSpPr>
          <p:grpSpPr>
            <a:xfrm>
              <a:off x="9646841" y="2766893"/>
              <a:ext cx="1304470" cy="1557784"/>
              <a:chOff x="9646841" y="2766893"/>
              <a:chExt cx="1304470" cy="1557784"/>
            </a:xfrm>
          </p:grpSpPr>
          <p:grpSp>
            <p:nvGrpSpPr>
              <p:cNvPr id="480" name="Shape 480"/>
              <p:cNvGrpSpPr/>
              <p:nvPr/>
            </p:nvGrpSpPr>
            <p:grpSpPr>
              <a:xfrm>
                <a:off x="9646841" y="2766893"/>
                <a:ext cx="1304470" cy="1557784"/>
                <a:chOff x="9539460" y="3267114"/>
                <a:chExt cx="1304470" cy="1557784"/>
              </a:xfrm>
            </p:grpSpPr>
            <p:sp>
              <p:nvSpPr>
                <p:cNvPr id="481" name="Shape 481"/>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82" name="Shape 482"/>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483" name="Shape 483"/>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484" name="Shape 484"/>
            <p:cNvGrpSpPr/>
            <p:nvPr/>
          </p:nvGrpSpPr>
          <p:grpSpPr>
            <a:xfrm>
              <a:off x="9755990" y="1888970"/>
              <a:ext cx="1136271" cy="1246506"/>
              <a:chOff x="627304" y="1987183"/>
              <a:chExt cx="1594615" cy="1749317"/>
            </a:xfrm>
          </p:grpSpPr>
          <p:sp>
            <p:nvSpPr>
              <p:cNvPr id="485" name="Shape 485"/>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86" name="Shape 486"/>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487" name="Shape 487"/>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sp>
        <p:nvSpPr>
          <p:cNvPr id="488" name="Shape 488"/>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89" name="Shape 489"/>
          <p:cNvSpPr txBox="1">
            <a:spLocks noGrp="1"/>
          </p:cNvSpPr>
          <p:nvPr>
            <p:ph type="body" idx="3"/>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0" name="Shape 490"/>
          <p:cNvSpPr txBox="1">
            <a:spLocks noGrp="1"/>
          </p:cNvSpPr>
          <p:nvPr>
            <p:ph type="body" idx="4"/>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1" name="Shape 491"/>
          <p:cNvSpPr txBox="1">
            <a:spLocks noGrp="1"/>
          </p:cNvSpPr>
          <p:nvPr>
            <p:ph type="body" idx="5"/>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2" name="Shape 492"/>
          <p:cNvSpPr txBox="1">
            <a:spLocks noGrp="1"/>
          </p:cNvSpPr>
          <p:nvPr>
            <p:ph type="body" idx="6"/>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3" name="Shape 493"/>
          <p:cNvSpPr txBox="1">
            <a:spLocks noGrp="1"/>
          </p:cNvSpPr>
          <p:nvPr>
            <p:ph type="body" idx="7"/>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4" name="Shape 494"/>
          <p:cNvSpPr txBox="1">
            <a:spLocks noGrp="1"/>
          </p:cNvSpPr>
          <p:nvPr>
            <p:ph type="body" idx="8"/>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5" name="Shape 495"/>
          <p:cNvSpPr txBox="1">
            <a:spLocks noGrp="1"/>
          </p:cNvSpPr>
          <p:nvPr>
            <p:ph type="body" idx="9"/>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6" name="Shape 496"/>
          <p:cNvSpPr txBox="1">
            <a:spLocks noGrp="1"/>
          </p:cNvSpPr>
          <p:nvPr>
            <p:ph type="body" idx="13"/>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7" name="Shape 497"/>
          <p:cNvSpPr txBox="1">
            <a:spLocks noGrp="1"/>
          </p:cNvSpPr>
          <p:nvPr>
            <p:ph type="body" idx="14"/>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llinedArrows-Infographic" userDrawn="1">
  <p:cSld name="AllinedArrows-Infographic">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1" name="Shape 501"/>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2" name="Shape 502"/>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3" name="Shape 503"/>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4" name="Shape 504"/>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5" name="Shape 505"/>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6" name="Shape 506"/>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7" name="Shape 507"/>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8" name="Shape 508"/>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09" name="Shape 509"/>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0" name="Shape 510"/>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1" name="Shape 511"/>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2" name="Shape 512"/>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3" name="Shape 513"/>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4" name="Shape 514"/>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5" name="Shape 515"/>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6" name="Shape 516"/>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7" name="Shape 517"/>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8" name="Shape 518"/>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9" name="Shape 519"/>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0" name="Shape 520"/>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1" name="Shape 521"/>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2" name="Shape 522"/>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3" name="Shape 523"/>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4" name="Shape 524"/>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5" name="Shape 525"/>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6" name="Shape 526"/>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7" name="Shape 527"/>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8" name="Shape 528"/>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9" name="Shape 529"/>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30" name="Shape 530"/>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31" name="Shape 531"/>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32" name="Shape 532"/>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33" name="Shape 533"/>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34" name="Shape 534"/>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35" name="Shape 535"/>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536" name="Shape 536"/>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537" name="Shape 537"/>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538" name="Shape 538"/>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nvGrpSpPr>
          <p:cNvPr id="539" name="Shape 539"/>
          <p:cNvGrpSpPr/>
          <p:nvPr/>
        </p:nvGrpSpPr>
        <p:grpSpPr>
          <a:xfrm>
            <a:off x="8852789" y="1619529"/>
            <a:ext cx="2105024" cy="1658938"/>
            <a:chOff x="5946775" y="4468571"/>
            <a:chExt cx="2105024" cy="1658938"/>
          </a:xfrm>
        </p:grpSpPr>
        <p:sp>
          <p:nvSpPr>
            <p:cNvPr id="540" name="Shape 540"/>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41" name="Shape 541"/>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42" name="Shape 542"/>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43" name="Shape 543"/>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44" name="Shape 544"/>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545" name="Shape 545"/>
          <p:cNvGrpSpPr/>
          <p:nvPr/>
        </p:nvGrpSpPr>
        <p:grpSpPr>
          <a:xfrm>
            <a:off x="7179565" y="559872"/>
            <a:ext cx="2105024" cy="1658938"/>
            <a:chOff x="4146550" y="1468196"/>
            <a:chExt cx="2105024" cy="1658938"/>
          </a:xfrm>
        </p:grpSpPr>
        <p:sp>
          <p:nvSpPr>
            <p:cNvPr id="546" name="Shape 54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47" name="Shape 54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48" name="Shape 54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49" name="Shape 54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50" name="Shape 55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551" name="Shape 551"/>
          <p:cNvSpPr txBox="1">
            <a:spLocks noGrp="1"/>
          </p:cNvSpPr>
          <p:nvPr>
            <p:ph type="body" idx="2"/>
          </p:nvPr>
        </p:nvSpPr>
        <p:spPr>
          <a:xfrm>
            <a:off x="905608" y="12490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2" name="Shape 552"/>
          <p:cNvSpPr txBox="1">
            <a:spLocks noGrp="1"/>
          </p:cNvSpPr>
          <p:nvPr>
            <p:ph type="body" idx="3"/>
          </p:nvPr>
        </p:nvSpPr>
        <p:spPr>
          <a:xfrm>
            <a:off x="905609" y="16605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3" name="Shape 553"/>
          <p:cNvSpPr txBox="1">
            <a:spLocks noGrp="1"/>
          </p:cNvSpPr>
          <p:nvPr>
            <p:ph type="body" idx="4"/>
          </p:nvPr>
        </p:nvSpPr>
        <p:spPr>
          <a:xfrm>
            <a:off x="905608" y="25185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4" name="Shape 554"/>
          <p:cNvSpPr txBox="1">
            <a:spLocks noGrp="1"/>
          </p:cNvSpPr>
          <p:nvPr>
            <p:ph type="body" idx="5"/>
          </p:nvPr>
        </p:nvSpPr>
        <p:spPr>
          <a:xfrm>
            <a:off x="905609" y="29300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5" name="Shape 555"/>
          <p:cNvSpPr txBox="1">
            <a:spLocks noGrp="1"/>
          </p:cNvSpPr>
          <p:nvPr>
            <p:ph type="body" idx="6"/>
          </p:nvPr>
        </p:nvSpPr>
        <p:spPr>
          <a:xfrm>
            <a:off x="905608" y="3774421"/>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6" name="Shape 556"/>
          <p:cNvSpPr txBox="1">
            <a:spLocks noGrp="1"/>
          </p:cNvSpPr>
          <p:nvPr>
            <p:ph type="body" idx="7"/>
          </p:nvPr>
        </p:nvSpPr>
        <p:spPr>
          <a:xfrm>
            <a:off x="905609" y="4185967"/>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7" name="Shape 557"/>
          <p:cNvSpPr txBox="1">
            <a:spLocks noGrp="1"/>
          </p:cNvSpPr>
          <p:nvPr>
            <p:ph type="body" idx="8"/>
          </p:nvPr>
        </p:nvSpPr>
        <p:spPr>
          <a:xfrm>
            <a:off x="905608" y="504162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8" name="Shape 558"/>
          <p:cNvSpPr txBox="1">
            <a:spLocks noGrp="1"/>
          </p:cNvSpPr>
          <p:nvPr>
            <p:ph type="body" idx="9"/>
          </p:nvPr>
        </p:nvSpPr>
        <p:spPr>
          <a:xfrm>
            <a:off x="905609" y="545316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59" name="Shape 559"/>
          <p:cNvGrpSpPr/>
          <p:nvPr/>
        </p:nvGrpSpPr>
        <p:grpSpPr>
          <a:xfrm>
            <a:off x="7179565" y="2719086"/>
            <a:ext cx="2105024" cy="1658938"/>
            <a:chOff x="4146550" y="1468196"/>
            <a:chExt cx="2105024" cy="1658938"/>
          </a:xfrm>
        </p:grpSpPr>
        <p:sp>
          <p:nvSpPr>
            <p:cNvPr id="560" name="Shape 560"/>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61" name="Shape 561"/>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62" name="Shape 562"/>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63" name="Shape 563"/>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64" name="Shape 564"/>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565" name="Shape 565"/>
          <p:cNvGrpSpPr/>
          <p:nvPr/>
        </p:nvGrpSpPr>
        <p:grpSpPr>
          <a:xfrm>
            <a:off x="8852789" y="3752912"/>
            <a:ext cx="2105024" cy="1658938"/>
            <a:chOff x="5946775" y="4468571"/>
            <a:chExt cx="2105024" cy="1658938"/>
          </a:xfrm>
        </p:grpSpPr>
        <p:sp>
          <p:nvSpPr>
            <p:cNvPr id="566" name="Shape 56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67" name="Shape 56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68" name="Shape 56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69" name="Shape 56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70" name="Shape 57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571" name="Shape 571"/>
          <p:cNvGrpSpPr/>
          <p:nvPr/>
        </p:nvGrpSpPr>
        <p:grpSpPr>
          <a:xfrm>
            <a:off x="7179565" y="4794313"/>
            <a:ext cx="2105024" cy="1658938"/>
            <a:chOff x="4146550" y="1468196"/>
            <a:chExt cx="2105024" cy="1658938"/>
          </a:xfrm>
        </p:grpSpPr>
        <p:sp>
          <p:nvSpPr>
            <p:cNvPr id="572" name="Shape 57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73" name="Shape 57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74" name="Shape 57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75" name="Shape 57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76" name="Shape 57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ero-Infographic" userDrawn="1">
  <p:cSld name="Aero-Infographic">
    <p:spTree>
      <p:nvGrpSpPr>
        <p:cNvPr id="1" name="Shape 577"/>
        <p:cNvGrpSpPr/>
        <p:nvPr/>
      </p:nvGrpSpPr>
      <p:grpSpPr>
        <a:xfrm>
          <a:off x="0" y="0"/>
          <a:ext cx="0" cy="0"/>
          <a:chOff x="0" y="0"/>
          <a:chExt cx="0" cy="0"/>
        </a:xfrm>
      </p:grpSpPr>
      <p:sp>
        <p:nvSpPr>
          <p:cNvPr id="578" name="Shape 578"/>
          <p:cNvSpPr txBox="1">
            <a:spLocks noGrp="1"/>
          </p:cNvSpPr>
          <p:nvPr>
            <p:ph type="title"/>
          </p:nvPr>
        </p:nvSpPr>
        <p:spPr>
          <a:xfrm>
            <a:off x="208635" y="633245"/>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0" name="Shape 580"/>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nvGrpSpPr>
          <p:cNvPr id="581" name="Shape 581"/>
          <p:cNvGrpSpPr/>
          <p:nvPr/>
        </p:nvGrpSpPr>
        <p:grpSpPr>
          <a:xfrm>
            <a:off x="1760306" y="3744764"/>
            <a:ext cx="995965" cy="993236"/>
            <a:chOff x="1760306" y="3744764"/>
            <a:chExt cx="995965" cy="993236"/>
          </a:xfrm>
        </p:grpSpPr>
        <p:sp>
          <p:nvSpPr>
            <p:cNvPr id="582" name="Shape 582"/>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583" name="Shape 583"/>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584" name="Shape 584"/>
          <p:cNvGrpSpPr/>
          <p:nvPr/>
        </p:nvGrpSpPr>
        <p:grpSpPr>
          <a:xfrm>
            <a:off x="3658378" y="4366073"/>
            <a:ext cx="995965" cy="993236"/>
            <a:chOff x="3658378" y="4366073"/>
            <a:chExt cx="995965" cy="993236"/>
          </a:xfrm>
        </p:grpSpPr>
        <p:sp>
          <p:nvSpPr>
            <p:cNvPr id="585" name="Shape 585"/>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Calibri"/>
                <a:ea typeface="Calibri"/>
                <a:cs typeface="Calibri"/>
                <a:sym typeface="Calibri"/>
              </a:endParaRPr>
            </a:p>
          </p:txBody>
        </p:sp>
        <p:sp>
          <p:nvSpPr>
            <p:cNvPr id="586" name="Shape 586"/>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587" name="Shape 587"/>
          <p:cNvGrpSpPr/>
          <p:nvPr/>
        </p:nvGrpSpPr>
        <p:grpSpPr>
          <a:xfrm>
            <a:off x="5556451" y="3010474"/>
            <a:ext cx="995965" cy="993236"/>
            <a:chOff x="5556451" y="3010474"/>
            <a:chExt cx="995965" cy="993236"/>
          </a:xfrm>
        </p:grpSpPr>
        <p:sp>
          <p:nvSpPr>
            <p:cNvPr id="588" name="Shape 588"/>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589" name="Shape 589"/>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590" name="Shape 590"/>
          <p:cNvGrpSpPr/>
          <p:nvPr/>
        </p:nvGrpSpPr>
        <p:grpSpPr>
          <a:xfrm>
            <a:off x="7454525" y="3536691"/>
            <a:ext cx="995965" cy="993236"/>
            <a:chOff x="7454525" y="3536691"/>
            <a:chExt cx="995965" cy="993236"/>
          </a:xfrm>
        </p:grpSpPr>
        <p:sp>
          <p:nvSpPr>
            <p:cNvPr id="591" name="Shape 591"/>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592" name="Shape 592"/>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sp>
        <p:nvSpPr>
          <p:cNvPr id="593" name="Shape 593"/>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sp>
        <p:nvSpPr>
          <p:cNvPr id="594" name="Shape 594"/>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595" name="Shape 595"/>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596" name="Shape 596"/>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597" name="Shape 597"/>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598" name="Shape 598"/>
          <p:cNvSpPr txBox="1">
            <a:spLocks noGrp="1"/>
          </p:cNvSpPr>
          <p:nvPr>
            <p:ph type="body" idx="2"/>
          </p:nvPr>
        </p:nvSpPr>
        <p:spPr>
          <a:xfrm>
            <a:off x="1180757" y="2775427"/>
            <a:ext cx="2247780" cy="8736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99" name="Shape 599"/>
          <p:cNvSpPr txBox="1">
            <a:spLocks noGrp="1"/>
          </p:cNvSpPr>
          <p:nvPr>
            <p:ph type="body" idx="3"/>
          </p:nvPr>
        </p:nvSpPr>
        <p:spPr>
          <a:xfrm>
            <a:off x="3025297" y="5390259"/>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0" name="Shape 600"/>
          <p:cNvSpPr txBox="1">
            <a:spLocks noGrp="1"/>
          </p:cNvSpPr>
          <p:nvPr>
            <p:ph type="body" idx="4"/>
          </p:nvPr>
        </p:nvSpPr>
        <p:spPr>
          <a:xfrm>
            <a:off x="4721151" y="2149850"/>
            <a:ext cx="2327466" cy="86275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1" name="Shape 601"/>
          <p:cNvSpPr txBox="1">
            <a:spLocks noGrp="1"/>
          </p:cNvSpPr>
          <p:nvPr>
            <p:ph type="body" idx="5"/>
          </p:nvPr>
        </p:nvSpPr>
        <p:spPr>
          <a:xfrm>
            <a:off x="6986775" y="4708150"/>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2" name="Shape 602"/>
          <p:cNvSpPr txBox="1">
            <a:spLocks noGrp="1"/>
          </p:cNvSpPr>
          <p:nvPr>
            <p:ph type="body" idx="6"/>
          </p:nvPr>
        </p:nvSpPr>
        <p:spPr>
          <a:xfrm>
            <a:off x="10694145" y="1955612"/>
            <a:ext cx="1318631" cy="18602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3" name="Shape 603"/>
          <p:cNvSpPr txBox="1">
            <a:spLocks noGrp="1"/>
          </p:cNvSpPr>
          <p:nvPr>
            <p:ph type="body" idx="7"/>
          </p:nvPr>
        </p:nvSpPr>
        <p:spPr>
          <a:xfrm>
            <a:off x="1180758" y="2222957"/>
            <a:ext cx="2247780"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4" name="Shape 604"/>
          <p:cNvSpPr txBox="1">
            <a:spLocks noGrp="1"/>
          </p:cNvSpPr>
          <p:nvPr>
            <p:ph type="body" idx="8"/>
          </p:nvPr>
        </p:nvSpPr>
        <p:spPr>
          <a:xfrm>
            <a:off x="4721151" y="1607631"/>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Shape 605"/>
          <p:cNvSpPr txBox="1">
            <a:spLocks noGrp="1"/>
          </p:cNvSpPr>
          <p:nvPr>
            <p:ph type="body" idx="9"/>
          </p:nvPr>
        </p:nvSpPr>
        <p:spPr>
          <a:xfrm>
            <a:off x="3025297" y="6180788"/>
            <a:ext cx="2327466" cy="36417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6" name="Shape 606"/>
          <p:cNvSpPr txBox="1">
            <a:spLocks noGrp="1"/>
          </p:cNvSpPr>
          <p:nvPr>
            <p:ph type="body" idx="13"/>
          </p:nvPr>
        </p:nvSpPr>
        <p:spPr>
          <a:xfrm>
            <a:off x="6986775" y="5537050"/>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_Custom Layout" userDrawn="1">
  <p:cSld name="5_Custom Layout">
    <p:spTree>
      <p:nvGrpSpPr>
        <p:cNvPr id="1" name="Shape 607"/>
        <p:cNvGrpSpPr/>
        <p:nvPr/>
      </p:nvGrpSpPr>
      <p:grpSpPr>
        <a:xfrm>
          <a:off x="0" y="0"/>
          <a:ext cx="0" cy="0"/>
          <a:chOff x="0" y="0"/>
          <a:chExt cx="0" cy="0"/>
        </a:xfrm>
      </p:grpSpPr>
      <p:sp>
        <p:nvSpPr>
          <p:cNvPr id="608" name="Shape 60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610" name="Shape 610"/>
          <p:cNvGrpSpPr/>
          <p:nvPr/>
        </p:nvGrpSpPr>
        <p:grpSpPr>
          <a:xfrm>
            <a:off x="8705339" y="1607951"/>
            <a:ext cx="2504672" cy="2336330"/>
            <a:chOff x="8705339" y="1607951"/>
            <a:chExt cx="2504672" cy="2336330"/>
          </a:xfrm>
        </p:grpSpPr>
        <p:grpSp>
          <p:nvGrpSpPr>
            <p:cNvPr id="611" name="Shape 611"/>
            <p:cNvGrpSpPr/>
            <p:nvPr/>
          </p:nvGrpSpPr>
          <p:grpSpPr>
            <a:xfrm>
              <a:off x="8705339" y="1607951"/>
              <a:ext cx="2358104" cy="2097263"/>
              <a:chOff x="8705339" y="1607951"/>
              <a:chExt cx="2358104" cy="2097263"/>
            </a:xfrm>
          </p:grpSpPr>
          <p:sp>
            <p:nvSpPr>
              <p:cNvPr id="612" name="Shape 612"/>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13" name="Shape 613"/>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14" name="Shape 614"/>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15" name="Shape 615"/>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616" name="Shape 616"/>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grpSp>
        <p:nvGrpSpPr>
          <p:cNvPr id="617" name="Shape 617"/>
          <p:cNvGrpSpPr/>
          <p:nvPr/>
        </p:nvGrpSpPr>
        <p:grpSpPr>
          <a:xfrm>
            <a:off x="6794670" y="3441706"/>
            <a:ext cx="2503757" cy="2336328"/>
            <a:chOff x="3371475" y="3591818"/>
            <a:chExt cx="2074748" cy="1936007"/>
          </a:xfrm>
        </p:grpSpPr>
        <p:sp>
          <p:nvSpPr>
            <p:cNvPr id="618" name="Shape 618"/>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19" name="Shape 619"/>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20" name="Shape 620"/>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21" name="Shape 621"/>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22" name="Shape 622"/>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grpSp>
        <p:nvGrpSpPr>
          <p:cNvPr id="623" name="Shape 623"/>
          <p:cNvGrpSpPr/>
          <p:nvPr/>
        </p:nvGrpSpPr>
        <p:grpSpPr>
          <a:xfrm>
            <a:off x="4892567" y="1607951"/>
            <a:ext cx="2504672" cy="2336330"/>
            <a:chOff x="4892567" y="1607951"/>
            <a:chExt cx="2504672" cy="2336330"/>
          </a:xfrm>
        </p:grpSpPr>
        <p:sp>
          <p:nvSpPr>
            <p:cNvPr id="624" name="Shape 624"/>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25" name="Shape 625"/>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26" name="Shape 626"/>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27" name="Shape 627"/>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28" name="Shape 628"/>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grpSp>
        <p:nvGrpSpPr>
          <p:cNvPr id="629" name="Shape 629"/>
          <p:cNvGrpSpPr/>
          <p:nvPr/>
        </p:nvGrpSpPr>
        <p:grpSpPr>
          <a:xfrm>
            <a:off x="2992894" y="3441706"/>
            <a:ext cx="2503757" cy="2336328"/>
            <a:chOff x="3371475" y="3591818"/>
            <a:chExt cx="2074748" cy="1936007"/>
          </a:xfrm>
        </p:grpSpPr>
        <p:sp>
          <p:nvSpPr>
            <p:cNvPr id="630" name="Shape 630"/>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31" name="Shape 631"/>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32" name="Shape 632"/>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33" name="Shape 633"/>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34" name="Shape 634"/>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grpSp>
        <p:nvGrpSpPr>
          <p:cNvPr id="635" name="Shape 635"/>
          <p:cNvGrpSpPr/>
          <p:nvPr/>
        </p:nvGrpSpPr>
        <p:grpSpPr>
          <a:xfrm>
            <a:off x="1090792" y="1607950"/>
            <a:ext cx="2504672" cy="2336331"/>
            <a:chOff x="1090792" y="1607950"/>
            <a:chExt cx="2504672" cy="2336331"/>
          </a:xfrm>
        </p:grpSpPr>
        <p:sp>
          <p:nvSpPr>
            <p:cNvPr id="636" name="Shape 636"/>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37" name="Shape 637"/>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38" name="Shape 638"/>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39" name="Shape 639"/>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40" name="Shape 640"/>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641" name="Shape 641"/>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42" name="Shape 642"/>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643" name="Shape 643"/>
          <p:cNvSpPr/>
          <p:nvPr/>
        </p:nvSpPr>
        <p:spPr>
          <a:xfrm>
            <a:off x="3864632"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44" name="Shape 644"/>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nvGrpSpPr>
          <p:cNvPr id="645" name="Shape 645"/>
          <p:cNvGrpSpPr/>
          <p:nvPr/>
        </p:nvGrpSpPr>
        <p:grpSpPr>
          <a:xfrm>
            <a:off x="5759496" y="2448663"/>
            <a:ext cx="611596" cy="611596"/>
            <a:chOff x="5759496" y="2448663"/>
            <a:chExt cx="611596" cy="611596"/>
          </a:xfrm>
        </p:grpSpPr>
        <p:sp>
          <p:nvSpPr>
            <p:cNvPr id="646" name="Shape 646"/>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47" name="Shape 647"/>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648" name="Shape 648"/>
          <p:cNvGrpSpPr/>
          <p:nvPr/>
        </p:nvGrpSpPr>
        <p:grpSpPr>
          <a:xfrm>
            <a:off x="7681647" y="4349703"/>
            <a:ext cx="611596" cy="611596"/>
            <a:chOff x="7681647" y="4349703"/>
            <a:chExt cx="611596" cy="611596"/>
          </a:xfrm>
        </p:grpSpPr>
        <p:sp>
          <p:nvSpPr>
            <p:cNvPr id="649" name="Shape 649"/>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50" name="Shape 650"/>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651" name="Shape 651"/>
          <p:cNvGrpSpPr/>
          <p:nvPr/>
        </p:nvGrpSpPr>
        <p:grpSpPr>
          <a:xfrm>
            <a:off x="9576939" y="2448663"/>
            <a:ext cx="611596" cy="611596"/>
            <a:chOff x="9576939" y="2448663"/>
            <a:chExt cx="611596" cy="611596"/>
          </a:xfrm>
        </p:grpSpPr>
        <p:sp>
          <p:nvSpPr>
            <p:cNvPr id="652" name="Shape 652"/>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53" name="Shape 653"/>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sp>
        <p:nvSpPr>
          <p:cNvPr id="654" name="Shape 654"/>
          <p:cNvSpPr txBox="1">
            <a:spLocks noGrp="1"/>
          </p:cNvSpPr>
          <p:nvPr>
            <p:ph type="body" idx="2"/>
          </p:nvPr>
        </p:nvSpPr>
        <p:spPr>
          <a:xfrm>
            <a:off x="1584929"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5" name="Shape 655"/>
          <p:cNvSpPr txBox="1">
            <a:spLocks noGrp="1"/>
          </p:cNvSpPr>
          <p:nvPr>
            <p:ph type="body" idx="3"/>
          </p:nvPr>
        </p:nvSpPr>
        <p:spPr>
          <a:xfrm>
            <a:off x="1575449"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Shape 656"/>
          <p:cNvSpPr txBox="1">
            <a:spLocks noGrp="1"/>
          </p:cNvSpPr>
          <p:nvPr>
            <p:ph type="body" idx="4"/>
          </p:nvPr>
        </p:nvSpPr>
        <p:spPr>
          <a:xfrm>
            <a:off x="3519528"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Shape 657"/>
          <p:cNvSpPr txBox="1">
            <a:spLocks noGrp="1"/>
          </p:cNvSpPr>
          <p:nvPr>
            <p:ph type="body" idx="5"/>
          </p:nvPr>
        </p:nvSpPr>
        <p:spPr>
          <a:xfrm>
            <a:off x="3518381"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Shape 658"/>
          <p:cNvSpPr txBox="1">
            <a:spLocks noGrp="1"/>
          </p:cNvSpPr>
          <p:nvPr>
            <p:ph type="body" idx="6"/>
          </p:nvPr>
        </p:nvSpPr>
        <p:spPr>
          <a:xfrm>
            <a:off x="5400162"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Shape 659"/>
          <p:cNvSpPr txBox="1">
            <a:spLocks noGrp="1"/>
          </p:cNvSpPr>
          <p:nvPr>
            <p:ph type="body" idx="7"/>
          </p:nvPr>
        </p:nvSpPr>
        <p:spPr>
          <a:xfrm>
            <a:off x="5390682"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0" name="Shape 660"/>
          <p:cNvSpPr txBox="1">
            <a:spLocks noGrp="1"/>
          </p:cNvSpPr>
          <p:nvPr>
            <p:ph type="body" idx="8"/>
          </p:nvPr>
        </p:nvSpPr>
        <p:spPr>
          <a:xfrm>
            <a:off x="7308390"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1" name="Shape 661"/>
          <p:cNvSpPr txBox="1">
            <a:spLocks noGrp="1"/>
          </p:cNvSpPr>
          <p:nvPr>
            <p:ph type="body" idx="9"/>
          </p:nvPr>
        </p:nvSpPr>
        <p:spPr>
          <a:xfrm>
            <a:off x="7307243"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2" name="Shape 662"/>
          <p:cNvSpPr txBox="1">
            <a:spLocks noGrp="1"/>
          </p:cNvSpPr>
          <p:nvPr>
            <p:ph type="body" idx="13"/>
          </p:nvPr>
        </p:nvSpPr>
        <p:spPr>
          <a:xfrm>
            <a:off x="9250776"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Shape 663"/>
          <p:cNvSpPr txBox="1">
            <a:spLocks noGrp="1"/>
          </p:cNvSpPr>
          <p:nvPr>
            <p:ph type="body" idx="14"/>
          </p:nvPr>
        </p:nvSpPr>
        <p:spPr>
          <a:xfrm>
            <a:off x="9241296"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eps-Infographic" userDrawn="1">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7" name="Shape 667"/>
          <p:cNvSpPr/>
          <p:nvPr/>
        </p:nvSpPr>
        <p:spPr>
          <a:xfrm>
            <a:off x="610294"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Source Sans Pro"/>
              <a:ea typeface="Source Sans Pro"/>
              <a:cs typeface="Source Sans Pro"/>
              <a:sym typeface="Source Sans Pro"/>
            </a:endParaRPr>
          </a:p>
        </p:txBody>
      </p:sp>
      <p:sp>
        <p:nvSpPr>
          <p:cNvPr id="668" name="Shape 668"/>
          <p:cNvSpPr/>
          <p:nvPr/>
        </p:nvSpPr>
        <p:spPr>
          <a:xfrm>
            <a:off x="2087814" y="3266609"/>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Open Sans"/>
              <a:ea typeface="Open Sans"/>
              <a:cs typeface="Open Sans"/>
              <a:sym typeface="Open Sans"/>
            </a:endParaRPr>
          </a:p>
        </p:txBody>
      </p:sp>
      <p:sp>
        <p:nvSpPr>
          <p:cNvPr id="670" name="Shape 670"/>
          <p:cNvSpPr/>
          <p:nvPr/>
        </p:nvSpPr>
        <p:spPr>
          <a:xfrm rot="10800000" flipH="1">
            <a:off x="4620556" y="4054130"/>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Open Sans"/>
              <a:ea typeface="Open Sans"/>
              <a:cs typeface="Open Sans"/>
              <a:sym typeface="Open Sans"/>
            </a:endParaRPr>
          </a:p>
        </p:txBody>
      </p:sp>
      <p:sp>
        <p:nvSpPr>
          <p:cNvPr id="671" name="Shape 671"/>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dirty="0">
                <a:solidFill>
                  <a:schemeClr val="accent2"/>
                </a:solidFill>
                <a:latin typeface="Arial"/>
                <a:ea typeface="Arial"/>
                <a:cs typeface="Arial"/>
                <a:sym typeface="Arial"/>
              </a:rPr>
              <a:t>01</a:t>
            </a:r>
            <a:endParaRPr dirty="0"/>
          </a:p>
        </p:txBody>
      </p:sp>
      <p:sp>
        <p:nvSpPr>
          <p:cNvPr id="672" name="Shape 672"/>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dirty="0">
                <a:solidFill>
                  <a:schemeClr val="accent4"/>
                </a:solidFill>
                <a:latin typeface="Arial"/>
                <a:ea typeface="Arial"/>
                <a:cs typeface="Arial"/>
                <a:sym typeface="Arial"/>
              </a:rPr>
              <a:t>03</a:t>
            </a:r>
            <a:endParaRPr dirty="0"/>
          </a:p>
        </p:txBody>
      </p:sp>
      <p:sp>
        <p:nvSpPr>
          <p:cNvPr id="673" name="Shape 673"/>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dirty="0">
                <a:solidFill>
                  <a:schemeClr val="accent3"/>
                </a:solidFill>
                <a:latin typeface="Arial"/>
                <a:ea typeface="Arial"/>
                <a:cs typeface="Arial"/>
                <a:sym typeface="Arial"/>
              </a:rPr>
              <a:t>02</a:t>
            </a:r>
            <a:endParaRPr dirty="0"/>
          </a:p>
        </p:txBody>
      </p:sp>
      <p:sp>
        <p:nvSpPr>
          <p:cNvPr id="674" name="Shape 674"/>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dirty="0">
                <a:solidFill>
                  <a:schemeClr val="accent5"/>
                </a:solidFill>
                <a:latin typeface="Arial"/>
                <a:ea typeface="Arial"/>
                <a:cs typeface="Arial"/>
                <a:sym typeface="Arial"/>
              </a:rPr>
              <a:t>04</a:t>
            </a:r>
            <a:endParaRPr dirty="0"/>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Source Sans Pro"/>
              <a:ea typeface="Source Sans Pro"/>
              <a:cs typeface="Source Sans Pro"/>
              <a:sym typeface="Source Sans Pro"/>
            </a:endParaRPr>
          </a:p>
        </p:txBody>
      </p:sp>
      <p:sp>
        <p:nvSpPr>
          <p:cNvPr id="676" name="Shape 676"/>
          <p:cNvSpPr/>
          <p:nvPr/>
        </p:nvSpPr>
        <p:spPr>
          <a:xfrm>
            <a:off x="7166547" y="3266609"/>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3" y="4054130"/>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1" y="3551958"/>
            <a:ext cx="2269863" cy="396875"/>
          </a:xfrm>
          <a:prstGeom prst="rect">
            <a:avLst/>
          </a:prstGeom>
          <a:solidFill>
            <a:schemeClr val="accent2"/>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0" name="Shape 680"/>
          <p:cNvSpPr txBox="1">
            <a:spLocks noGrp="1"/>
          </p:cNvSpPr>
          <p:nvPr>
            <p:ph type="body" idx="3"/>
          </p:nvPr>
        </p:nvSpPr>
        <p:spPr>
          <a:xfrm>
            <a:off x="3434369" y="3551958"/>
            <a:ext cx="2269863"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1" name="Shape 681"/>
          <p:cNvSpPr txBox="1">
            <a:spLocks noGrp="1"/>
          </p:cNvSpPr>
          <p:nvPr>
            <p:ph type="body" idx="4"/>
          </p:nvPr>
        </p:nvSpPr>
        <p:spPr>
          <a:xfrm>
            <a:off x="5932984" y="3551958"/>
            <a:ext cx="2384252"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2" name="Shape 682"/>
          <p:cNvSpPr txBox="1">
            <a:spLocks noGrp="1"/>
          </p:cNvSpPr>
          <p:nvPr>
            <p:ph type="body" idx="5"/>
          </p:nvPr>
        </p:nvSpPr>
        <p:spPr>
          <a:xfrm>
            <a:off x="8789087" y="3551958"/>
            <a:ext cx="2384252" cy="396875"/>
          </a:xfrm>
          <a:prstGeom prst="rect">
            <a:avLst/>
          </a:prstGeom>
          <a:solidFill>
            <a:schemeClr val="accent5"/>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3" name="Shape 683"/>
          <p:cNvSpPr txBox="1">
            <a:spLocks noGrp="1"/>
          </p:cNvSpPr>
          <p:nvPr>
            <p:ph type="body" idx="6"/>
          </p:nvPr>
        </p:nvSpPr>
        <p:spPr>
          <a:xfrm>
            <a:off x="861882" y="2095806"/>
            <a:ext cx="2282224"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4" name="Shape 684"/>
          <p:cNvSpPr txBox="1">
            <a:spLocks noGrp="1"/>
          </p:cNvSpPr>
          <p:nvPr>
            <p:ph type="body" idx="7"/>
          </p:nvPr>
        </p:nvSpPr>
        <p:spPr>
          <a:xfrm>
            <a:off x="5932984" y="2095806"/>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5" name="Shape 685"/>
          <p:cNvSpPr txBox="1">
            <a:spLocks noGrp="1"/>
          </p:cNvSpPr>
          <p:nvPr>
            <p:ph type="body" idx="8"/>
          </p:nvPr>
        </p:nvSpPr>
        <p:spPr>
          <a:xfrm>
            <a:off x="3428429"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Content" userDrawn="1">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5" name="Shape 69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6" name="Shape 69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inition" userDrawn="1">
  <p:cSld name="Definition">
    <p:spTree>
      <p:nvGrpSpPr>
        <p:cNvPr id="1" name="Shape 24"/>
        <p:cNvGrpSpPr/>
        <p:nvPr/>
      </p:nvGrpSpPr>
      <p:grpSpPr>
        <a:xfrm>
          <a:off x="0" y="0"/>
          <a:ext cx="0" cy="0"/>
          <a:chOff x="0" y="0"/>
          <a:chExt cx="0" cy="0"/>
        </a:xfrm>
      </p:grpSpPr>
      <p:sp>
        <p:nvSpPr>
          <p:cNvPr id="25" name="Shape 25"/>
          <p:cNvSpPr>
            <a:spLocks noGrp="1"/>
          </p:cNvSpPr>
          <p:nvPr>
            <p:ph type="pic" idx="2"/>
          </p:nvPr>
        </p:nvSpPr>
        <p:spPr>
          <a:xfrm>
            <a:off x="0" y="1450975"/>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26" name="Shape 26"/>
          <p:cNvSpPr txBox="1">
            <a:spLocks noGrp="1"/>
          </p:cNvSpPr>
          <p:nvPr>
            <p:ph type="body" idx="1"/>
          </p:nvPr>
        </p:nvSpPr>
        <p:spPr>
          <a:xfrm>
            <a:off x="2207738" y="4565682"/>
            <a:ext cx="7375007" cy="8749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body" idx="3"/>
          </p:nvPr>
        </p:nvSpPr>
        <p:spPr>
          <a:xfrm>
            <a:off x="207963" y="6206597"/>
            <a:ext cx="11622793" cy="36512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body" idx="4"/>
          </p:nvPr>
        </p:nvSpPr>
        <p:spPr>
          <a:xfrm>
            <a:off x="8522430" y="3132903"/>
            <a:ext cx="3308326" cy="457200"/>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Shape 29"/>
          <p:cNvSpPr txBox="1">
            <a:spLocks noGrp="1"/>
          </p:cNvSpPr>
          <p:nvPr>
            <p:ph type="body" idx="5"/>
          </p:nvPr>
        </p:nvSpPr>
        <p:spPr>
          <a:xfrm>
            <a:off x="8522429" y="3590102"/>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
        <p:nvSpPr>
          <p:cNvPr id="31" name="Shape 3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Content+Image" userDrawn="1">
  <p:cSld name="Title+Content+Image">
    <p:spTree>
      <p:nvGrpSpPr>
        <p:cNvPr id="1" name="Shape 697"/>
        <p:cNvGrpSpPr/>
        <p:nvPr/>
      </p:nvGrpSpPr>
      <p:grpSpPr>
        <a:xfrm>
          <a:off x="0" y="0"/>
          <a:ext cx="0" cy="0"/>
          <a:chOff x="0" y="0"/>
          <a:chExt cx="0" cy="0"/>
        </a:xfrm>
      </p:grpSpPr>
      <p:sp>
        <p:nvSpPr>
          <p:cNvPr id="698" name="Shape 69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0" name="Shape 70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1" name="Shape 70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
        <p:nvSpPr>
          <p:cNvPr id="702" name="Shape 702"/>
          <p:cNvSpPr>
            <a:spLocks noGrp="1"/>
          </p:cNvSpPr>
          <p:nvPr>
            <p:ph type="pic" idx="3"/>
          </p:nvPr>
        </p:nvSpPr>
        <p:spPr>
          <a:xfrm>
            <a:off x="8354662" y="3279531"/>
            <a:ext cx="3322988" cy="286568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Content+ImageFull" userDrawn="1">
  <p:cSld name="Title+Content+ImageFull">
    <p:spTree>
      <p:nvGrpSpPr>
        <p:cNvPr id="1" name="Shape 703"/>
        <p:cNvGrpSpPr/>
        <p:nvPr/>
      </p:nvGrpSpPr>
      <p:grpSpPr>
        <a:xfrm>
          <a:off x="0" y="0"/>
          <a:ext cx="0" cy="0"/>
          <a:chOff x="0" y="0"/>
          <a:chExt cx="0" cy="0"/>
        </a:xfrm>
      </p:grpSpPr>
      <p:sp>
        <p:nvSpPr>
          <p:cNvPr id="704" name="Shape 704"/>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6" name="Shape 706"/>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7" name="Shape 70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
        <p:nvSpPr>
          <p:cNvPr id="708" name="Shape 708"/>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ne_01" userDrawn="1">
  <p:cSld name="Phone_01">
    <p:spTree>
      <p:nvGrpSpPr>
        <p:cNvPr id="1" name="Shape 709"/>
        <p:cNvGrpSpPr/>
        <p:nvPr/>
      </p:nvGrpSpPr>
      <p:grpSpPr>
        <a:xfrm>
          <a:off x="0" y="0"/>
          <a:ext cx="0" cy="0"/>
          <a:chOff x="0" y="0"/>
          <a:chExt cx="0" cy="0"/>
        </a:xfrm>
      </p:grpSpPr>
      <p:sp>
        <p:nvSpPr>
          <p:cNvPr id="710" name="Shape 710"/>
          <p:cNvSpPr>
            <a:spLocks noGrp="1"/>
          </p:cNvSpPr>
          <p:nvPr>
            <p:ph type="pic" idx="2"/>
          </p:nvPr>
        </p:nvSpPr>
        <p:spPr>
          <a:xfrm>
            <a:off x="5652253" y="1975483"/>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711" name="Shape 711"/>
          <p:cNvSpPr>
            <a:spLocks noGrp="1"/>
          </p:cNvSpPr>
          <p:nvPr>
            <p:ph type="pic" idx="3"/>
          </p:nvPr>
        </p:nvSpPr>
        <p:spPr>
          <a:xfrm>
            <a:off x="4468896" y="2177860"/>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712" name="Shape 71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4"/>
        <p:cNvGrpSpPr/>
        <p:nvPr/>
      </p:nvGrpSpPr>
      <p:grpSpPr>
        <a:xfrm>
          <a:off x="0" y="0"/>
          <a:ext cx="0" cy="0"/>
          <a:chOff x="0" y="0"/>
          <a:chExt cx="0" cy="0"/>
        </a:xfrm>
      </p:grpSpPr>
      <p:sp>
        <p:nvSpPr>
          <p:cNvPr id="715" name="Shape 715"/>
          <p:cNvSpPr txBox="1">
            <a:spLocks noGrp="1"/>
          </p:cNvSpPr>
          <p:nvPr>
            <p:ph type="title"/>
          </p:nvPr>
        </p:nvSpPr>
        <p:spPr>
          <a:xfrm>
            <a:off x="560327" y="257140"/>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16" name="Shape 71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7"/>
        <p:cNvGrpSpPr/>
        <p:nvPr/>
      </p:nvGrpSpPr>
      <p:grpSpPr>
        <a:xfrm>
          <a:off x="0" y="0"/>
          <a:ext cx="0" cy="0"/>
          <a:chOff x="0" y="0"/>
          <a:chExt cx="0" cy="0"/>
        </a:xfrm>
      </p:grpSpPr>
      <p:sp>
        <p:nvSpPr>
          <p:cNvPr id="718" name="Shape 71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quared-Infographic" userDrawn="1">
  <p:cSld name="Squared-Infographic">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36" name="Shape 36"/>
          <p:cNvGrpSpPr/>
          <p:nvPr/>
        </p:nvGrpSpPr>
        <p:grpSpPr>
          <a:xfrm>
            <a:off x="0" y="5025802"/>
            <a:ext cx="12192001" cy="144981"/>
            <a:chOff x="1751419" y="4036682"/>
            <a:chExt cx="9944457" cy="58272"/>
          </a:xfrm>
        </p:grpSpPr>
        <p:sp>
          <p:nvSpPr>
            <p:cNvPr id="37" name="Shape 37"/>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38" name="Shape 38"/>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39" name="Shape 39"/>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40" name="Shape 40"/>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41" name="Shape 41"/>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42" name="Shape 42"/>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grpSp>
      <p:grpSp>
        <p:nvGrpSpPr>
          <p:cNvPr id="43" name="Shape 43"/>
          <p:cNvGrpSpPr/>
          <p:nvPr/>
        </p:nvGrpSpPr>
        <p:grpSpPr>
          <a:xfrm>
            <a:off x="1217471" y="2920934"/>
            <a:ext cx="1304470" cy="2431269"/>
            <a:chOff x="1217471" y="1893408"/>
            <a:chExt cx="1304470" cy="2431269"/>
          </a:xfrm>
        </p:grpSpPr>
        <p:grpSp>
          <p:nvGrpSpPr>
            <p:cNvPr id="44" name="Shape 44"/>
            <p:cNvGrpSpPr/>
            <p:nvPr/>
          </p:nvGrpSpPr>
          <p:grpSpPr>
            <a:xfrm>
              <a:off x="1217471" y="2766893"/>
              <a:ext cx="1304470" cy="1557784"/>
              <a:chOff x="1217471" y="2766893"/>
              <a:chExt cx="1304470" cy="1557784"/>
            </a:xfrm>
          </p:grpSpPr>
          <p:grpSp>
            <p:nvGrpSpPr>
              <p:cNvPr id="45" name="Shape 45"/>
              <p:cNvGrpSpPr/>
              <p:nvPr/>
            </p:nvGrpSpPr>
            <p:grpSpPr>
              <a:xfrm>
                <a:off x="1217471" y="2766893"/>
                <a:ext cx="1304470" cy="1557784"/>
                <a:chOff x="1199541" y="3267114"/>
                <a:chExt cx="1304470" cy="1557784"/>
              </a:xfrm>
            </p:grpSpPr>
            <p:sp>
              <p:nvSpPr>
                <p:cNvPr id="46" name="Shape 46"/>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47" name="Shape 47"/>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48" name="Shape 48"/>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49" name="Shape 49"/>
            <p:cNvGrpSpPr/>
            <p:nvPr/>
          </p:nvGrpSpPr>
          <p:grpSpPr>
            <a:xfrm>
              <a:off x="1289951" y="1893408"/>
              <a:ext cx="1136271" cy="1246506"/>
              <a:chOff x="627304" y="1987183"/>
              <a:chExt cx="1594615" cy="1749317"/>
            </a:xfrm>
          </p:grpSpPr>
          <p:sp>
            <p:nvSpPr>
              <p:cNvPr id="50" name="Shape 5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1" name="Shape 5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 name="Shape 5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53" name="Shape 53"/>
          <p:cNvGrpSpPr/>
          <p:nvPr/>
        </p:nvGrpSpPr>
        <p:grpSpPr>
          <a:xfrm>
            <a:off x="3286748" y="2920934"/>
            <a:ext cx="1304470" cy="2483739"/>
            <a:chOff x="3326504" y="1893408"/>
            <a:chExt cx="1304470" cy="2483739"/>
          </a:xfrm>
        </p:grpSpPr>
        <p:grpSp>
          <p:nvGrpSpPr>
            <p:cNvPr id="54" name="Shape 54"/>
            <p:cNvGrpSpPr/>
            <p:nvPr/>
          </p:nvGrpSpPr>
          <p:grpSpPr>
            <a:xfrm>
              <a:off x="3326504" y="2772528"/>
              <a:ext cx="1304470" cy="1604619"/>
              <a:chOff x="3326504" y="2772528"/>
              <a:chExt cx="1304470" cy="1604619"/>
            </a:xfrm>
          </p:grpSpPr>
          <p:grpSp>
            <p:nvGrpSpPr>
              <p:cNvPr id="55" name="Shape 55"/>
              <p:cNvGrpSpPr/>
              <p:nvPr/>
            </p:nvGrpSpPr>
            <p:grpSpPr>
              <a:xfrm>
                <a:off x="3326504" y="2772528"/>
                <a:ext cx="1304470" cy="1604619"/>
                <a:chOff x="3269602" y="3277053"/>
                <a:chExt cx="1304470" cy="1593145"/>
              </a:xfrm>
            </p:grpSpPr>
            <p:sp>
              <p:nvSpPr>
                <p:cNvPr id="56" name="Shape 56"/>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7" name="Shape 57"/>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58" name="Shape 58"/>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59" name="Shape 59"/>
            <p:cNvGrpSpPr/>
            <p:nvPr/>
          </p:nvGrpSpPr>
          <p:grpSpPr>
            <a:xfrm>
              <a:off x="3410604" y="1893408"/>
              <a:ext cx="1136271" cy="1246506"/>
              <a:chOff x="627304" y="1987183"/>
              <a:chExt cx="1594615" cy="1749317"/>
            </a:xfrm>
          </p:grpSpPr>
          <p:sp>
            <p:nvSpPr>
              <p:cNvPr id="60" name="Shape 6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61" name="Shape 6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62" name="Shape 6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63" name="Shape 63"/>
          <p:cNvGrpSpPr/>
          <p:nvPr/>
        </p:nvGrpSpPr>
        <p:grpSpPr>
          <a:xfrm>
            <a:off x="5362701" y="2917613"/>
            <a:ext cx="1304470" cy="2426375"/>
            <a:chOff x="5452152" y="1890087"/>
            <a:chExt cx="1304470" cy="2426375"/>
          </a:xfrm>
        </p:grpSpPr>
        <p:grpSp>
          <p:nvGrpSpPr>
            <p:cNvPr id="64" name="Shape 64"/>
            <p:cNvGrpSpPr/>
            <p:nvPr/>
          </p:nvGrpSpPr>
          <p:grpSpPr>
            <a:xfrm>
              <a:off x="5452152" y="2763572"/>
              <a:ext cx="1304470" cy="1552890"/>
              <a:chOff x="5452152" y="2763572"/>
              <a:chExt cx="1304470" cy="1552890"/>
            </a:xfrm>
          </p:grpSpPr>
          <p:grpSp>
            <p:nvGrpSpPr>
              <p:cNvPr id="65" name="Shape 65"/>
              <p:cNvGrpSpPr/>
              <p:nvPr/>
            </p:nvGrpSpPr>
            <p:grpSpPr>
              <a:xfrm>
                <a:off x="5452152" y="2763572"/>
                <a:ext cx="1304470" cy="1552890"/>
                <a:chOff x="5960996" y="3267114"/>
                <a:chExt cx="1304470" cy="1559509"/>
              </a:xfrm>
            </p:grpSpPr>
            <p:sp>
              <p:nvSpPr>
                <p:cNvPr id="66" name="Shape 66"/>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67" name="Shape 67"/>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68" name="Shape 68"/>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69" name="Shape 69"/>
            <p:cNvGrpSpPr/>
            <p:nvPr/>
          </p:nvGrpSpPr>
          <p:grpSpPr>
            <a:xfrm>
              <a:off x="5556109" y="1890087"/>
              <a:ext cx="1136271" cy="1246506"/>
              <a:chOff x="627304" y="1987183"/>
              <a:chExt cx="1594615" cy="1749317"/>
            </a:xfrm>
          </p:grpSpPr>
          <p:sp>
            <p:nvSpPr>
              <p:cNvPr id="70" name="Shape 7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71" name="Shape 7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72" name="Shape 7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73" name="Shape 73"/>
          <p:cNvGrpSpPr/>
          <p:nvPr/>
        </p:nvGrpSpPr>
        <p:grpSpPr>
          <a:xfrm>
            <a:off x="7695802" y="2917613"/>
            <a:ext cx="1304470" cy="2434590"/>
            <a:chOff x="7521759" y="1890087"/>
            <a:chExt cx="1304470" cy="2434590"/>
          </a:xfrm>
        </p:grpSpPr>
        <p:grpSp>
          <p:nvGrpSpPr>
            <p:cNvPr id="74" name="Shape 74"/>
            <p:cNvGrpSpPr/>
            <p:nvPr/>
          </p:nvGrpSpPr>
          <p:grpSpPr>
            <a:xfrm>
              <a:off x="7521759" y="2766893"/>
              <a:ext cx="1304470" cy="1557784"/>
              <a:chOff x="7521759" y="2766893"/>
              <a:chExt cx="1304470" cy="1557784"/>
            </a:xfrm>
          </p:grpSpPr>
          <p:grpSp>
            <p:nvGrpSpPr>
              <p:cNvPr id="75" name="Shape 75"/>
              <p:cNvGrpSpPr/>
              <p:nvPr/>
            </p:nvGrpSpPr>
            <p:grpSpPr>
              <a:xfrm>
                <a:off x="7521759" y="2766893"/>
                <a:ext cx="1304470" cy="1557784"/>
                <a:chOff x="7980910" y="3267114"/>
                <a:chExt cx="1304470" cy="1557784"/>
              </a:xfrm>
            </p:grpSpPr>
            <p:sp>
              <p:nvSpPr>
                <p:cNvPr id="76" name="Shape 76"/>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77" name="Shape 77"/>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78" name="Shape 78"/>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79" name="Shape 79"/>
            <p:cNvGrpSpPr/>
            <p:nvPr/>
          </p:nvGrpSpPr>
          <p:grpSpPr>
            <a:xfrm>
              <a:off x="7622141" y="1890087"/>
              <a:ext cx="1136271" cy="1246506"/>
              <a:chOff x="627304" y="1987183"/>
              <a:chExt cx="1594615" cy="1749317"/>
            </a:xfrm>
          </p:grpSpPr>
          <p:sp>
            <p:nvSpPr>
              <p:cNvPr id="80" name="Shape 8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81" name="Shape 8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82" name="Shape 8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83" name="Shape 83"/>
          <p:cNvGrpSpPr/>
          <p:nvPr/>
        </p:nvGrpSpPr>
        <p:grpSpPr>
          <a:xfrm>
            <a:off x="10039725" y="2881865"/>
            <a:ext cx="1304470" cy="2435707"/>
            <a:chOff x="9646841" y="1888970"/>
            <a:chExt cx="1304470" cy="2435707"/>
          </a:xfrm>
        </p:grpSpPr>
        <p:grpSp>
          <p:nvGrpSpPr>
            <p:cNvPr id="84" name="Shape 84"/>
            <p:cNvGrpSpPr/>
            <p:nvPr/>
          </p:nvGrpSpPr>
          <p:grpSpPr>
            <a:xfrm>
              <a:off x="9646841" y="2766893"/>
              <a:ext cx="1304470" cy="1557784"/>
              <a:chOff x="9646841" y="2766893"/>
              <a:chExt cx="1304470" cy="1557784"/>
            </a:xfrm>
          </p:grpSpPr>
          <p:grpSp>
            <p:nvGrpSpPr>
              <p:cNvPr id="85" name="Shape 85"/>
              <p:cNvGrpSpPr/>
              <p:nvPr/>
            </p:nvGrpSpPr>
            <p:grpSpPr>
              <a:xfrm>
                <a:off x="9646841" y="2766893"/>
                <a:ext cx="1304470" cy="1557784"/>
                <a:chOff x="9539460" y="3267114"/>
                <a:chExt cx="1304470" cy="1557784"/>
              </a:xfrm>
            </p:grpSpPr>
            <p:sp>
              <p:nvSpPr>
                <p:cNvPr id="86" name="Shape 86"/>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87" name="Shape 87"/>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88" name="Shape 88"/>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89" name="Shape 89"/>
            <p:cNvGrpSpPr/>
            <p:nvPr/>
          </p:nvGrpSpPr>
          <p:grpSpPr>
            <a:xfrm>
              <a:off x="9755990" y="1888970"/>
              <a:ext cx="1136271" cy="1246506"/>
              <a:chOff x="627304" y="1987183"/>
              <a:chExt cx="1594615" cy="1749317"/>
            </a:xfrm>
          </p:grpSpPr>
          <p:sp>
            <p:nvSpPr>
              <p:cNvPr id="90" name="Shape 9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91" name="Shape 9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92" name="Shape 9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sp>
        <p:nvSpPr>
          <p:cNvPr id="93" name="Shape 93"/>
          <p:cNvSpPr txBox="1">
            <a:spLocks noGrp="1"/>
          </p:cNvSpPr>
          <p:nvPr>
            <p:ph type="body" idx="2"/>
          </p:nvPr>
        </p:nvSpPr>
        <p:spPr>
          <a:xfrm>
            <a:off x="868842"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 name="Shape 94"/>
          <p:cNvSpPr txBox="1">
            <a:spLocks noGrp="1"/>
          </p:cNvSpPr>
          <p:nvPr>
            <p:ph type="body" idx="3"/>
          </p:nvPr>
        </p:nvSpPr>
        <p:spPr>
          <a:xfrm>
            <a:off x="3081061" y="5721632"/>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 name="Shape 95"/>
          <p:cNvSpPr txBox="1">
            <a:spLocks noGrp="1"/>
          </p:cNvSpPr>
          <p:nvPr>
            <p:ph type="body" idx="4"/>
          </p:nvPr>
        </p:nvSpPr>
        <p:spPr>
          <a:xfrm>
            <a:off x="5293281"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 name="Shape 96"/>
          <p:cNvSpPr txBox="1">
            <a:spLocks noGrp="1"/>
          </p:cNvSpPr>
          <p:nvPr>
            <p:ph type="body" idx="5"/>
          </p:nvPr>
        </p:nvSpPr>
        <p:spPr>
          <a:xfrm>
            <a:off x="7412699"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Shape 97"/>
          <p:cNvSpPr txBox="1">
            <a:spLocks noGrp="1"/>
          </p:cNvSpPr>
          <p:nvPr>
            <p:ph type="body" idx="6"/>
          </p:nvPr>
        </p:nvSpPr>
        <p:spPr>
          <a:xfrm>
            <a:off x="9532117" y="5707711"/>
            <a:ext cx="1899629"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body" idx="7"/>
          </p:nvPr>
        </p:nvSpPr>
        <p:spPr>
          <a:xfrm>
            <a:off x="514350" y="1304995"/>
            <a:ext cx="10273812" cy="14532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RunningMan-Infographic" userDrawn="1">
  <p:cSld name="1_RunningMan-Infographic">
    <p:spTree>
      <p:nvGrpSpPr>
        <p:cNvPr id="1" name="Shape 99"/>
        <p:cNvGrpSpPr/>
        <p:nvPr/>
      </p:nvGrpSpPr>
      <p:grpSpPr>
        <a:xfrm>
          <a:off x="0" y="0"/>
          <a:ext cx="0" cy="0"/>
          <a:chOff x="0" y="0"/>
          <a:chExt cx="0" cy="0"/>
        </a:xfrm>
      </p:grpSpPr>
      <p:sp>
        <p:nvSpPr>
          <p:cNvPr id="100" name="Shape 100"/>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101" name="Shape 10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3" name="Shape 103"/>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pic>
        <p:nvPicPr>
          <p:cNvPr id="104" name="Shape 104"/>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105" name="Shape 105"/>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pic>
        <p:nvPicPr>
          <p:cNvPr id="106" name="Shape 106"/>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107" name="Shape 107"/>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rocess-Infographic" userDrawn="1">
  <p:cSld name="Process-Infographic">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1" name="Shape 111"/>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12" name="Shape 112"/>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13" name="Shape 113"/>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14" name="Shape 114"/>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15" name="Shape 115"/>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16" name="Shape 116"/>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17" name="Shape 117"/>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18" name="Shape 118"/>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19" name="Shape 119"/>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20" name="Shape 120"/>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21" name="Shape 121"/>
          <p:cNvSpPr/>
          <p:nvPr/>
        </p:nvSpPr>
        <p:spPr>
          <a:xfrm>
            <a:off x="662131" y="4762328"/>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122" name="Shape 122"/>
          <p:cNvSpPr/>
          <p:nvPr/>
        </p:nvSpPr>
        <p:spPr>
          <a:xfrm>
            <a:off x="2947441" y="4756135"/>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123" name="Shape 123"/>
          <p:cNvSpPr/>
          <p:nvPr/>
        </p:nvSpPr>
        <p:spPr>
          <a:xfrm>
            <a:off x="7158061" y="4749373"/>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124" name="Shape 124"/>
          <p:cNvSpPr/>
          <p:nvPr/>
        </p:nvSpPr>
        <p:spPr>
          <a:xfrm>
            <a:off x="9436042" y="4749944"/>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125" name="Shape 125"/>
          <p:cNvSpPr/>
          <p:nvPr/>
        </p:nvSpPr>
        <p:spPr>
          <a:xfrm>
            <a:off x="5052751" y="4749944"/>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656D78"/>
              </a:solidFill>
              <a:latin typeface="Calibri"/>
              <a:ea typeface="Calibri"/>
              <a:cs typeface="Calibri"/>
              <a:sym typeface="Calibri"/>
            </a:endParaRPr>
          </a:p>
        </p:txBody>
      </p:sp>
      <p:sp>
        <p:nvSpPr>
          <p:cNvPr id="126" name="Shape 126"/>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 name="Shape 127"/>
          <p:cNvSpPr txBox="1">
            <a:spLocks noGrp="1"/>
          </p:cNvSpPr>
          <p:nvPr>
            <p:ph type="body" idx="3"/>
          </p:nvPr>
        </p:nvSpPr>
        <p:spPr>
          <a:xfrm>
            <a:off x="989700"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8" name="Shape 128"/>
          <p:cNvSpPr txBox="1">
            <a:spLocks noGrp="1"/>
          </p:cNvSpPr>
          <p:nvPr>
            <p:ph type="body" idx="4"/>
          </p:nvPr>
        </p:nvSpPr>
        <p:spPr>
          <a:xfrm>
            <a:off x="308069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9" name="Shape 129"/>
          <p:cNvSpPr txBox="1">
            <a:spLocks noGrp="1"/>
          </p:cNvSpPr>
          <p:nvPr>
            <p:ph type="body" idx="5"/>
          </p:nvPr>
        </p:nvSpPr>
        <p:spPr>
          <a:xfrm>
            <a:off x="5220008"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 name="Shape 130"/>
          <p:cNvSpPr txBox="1">
            <a:spLocks noGrp="1"/>
          </p:cNvSpPr>
          <p:nvPr>
            <p:ph type="body" idx="6"/>
          </p:nvPr>
        </p:nvSpPr>
        <p:spPr>
          <a:xfrm>
            <a:off x="736681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Shape 131"/>
          <p:cNvSpPr txBox="1">
            <a:spLocks noGrp="1"/>
          </p:cNvSpPr>
          <p:nvPr>
            <p:ph type="body" idx="7"/>
          </p:nvPr>
        </p:nvSpPr>
        <p:spPr>
          <a:xfrm>
            <a:off x="9485359"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2" name="Shape 132"/>
          <p:cNvSpPr txBox="1">
            <a:spLocks noGrp="1"/>
          </p:cNvSpPr>
          <p:nvPr>
            <p:ph type="body" idx="8"/>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 name="Shape 133"/>
          <p:cNvSpPr txBox="1">
            <a:spLocks noGrp="1"/>
          </p:cNvSpPr>
          <p:nvPr>
            <p:ph type="body" idx="9"/>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 name="Shape 134"/>
          <p:cNvSpPr txBox="1">
            <a:spLocks noGrp="1"/>
          </p:cNvSpPr>
          <p:nvPr>
            <p:ph type="body" idx="13"/>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5" name="Shape 135"/>
          <p:cNvSpPr txBox="1">
            <a:spLocks noGrp="1"/>
          </p:cNvSpPr>
          <p:nvPr>
            <p:ph type="body" idx="14"/>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6" name="Shape 136"/>
          <p:cNvSpPr txBox="1">
            <a:spLocks noGrp="1"/>
          </p:cNvSpPr>
          <p:nvPr>
            <p:ph type="body" idx="15"/>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 name="Shape 137"/>
          <p:cNvSpPr txBox="1">
            <a:spLocks noGrp="1"/>
          </p:cNvSpPr>
          <p:nvPr>
            <p:ph type="body" idx="16"/>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 name="Shape 138"/>
          <p:cNvSpPr txBox="1">
            <a:spLocks noGrp="1"/>
          </p:cNvSpPr>
          <p:nvPr>
            <p:ph type="body" idx="17"/>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Shape 139"/>
          <p:cNvSpPr txBox="1">
            <a:spLocks noGrp="1"/>
          </p:cNvSpPr>
          <p:nvPr>
            <p:ph type="body" idx="18"/>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0" name="Shape 140"/>
          <p:cNvSpPr txBox="1">
            <a:spLocks noGrp="1"/>
          </p:cNvSpPr>
          <p:nvPr>
            <p:ph type="body" idx="19"/>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Brained-Infographic" userDrawn="1">
  <p:cSld name="1_Brained-Infographic">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144" name="Shape 144"/>
          <p:cNvGrpSpPr/>
          <p:nvPr/>
        </p:nvGrpSpPr>
        <p:grpSpPr>
          <a:xfrm>
            <a:off x="1398771" y="1953702"/>
            <a:ext cx="1620994" cy="2603950"/>
            <a:chOff x="2011515" y="1953702"/>
            <a:chExt cx="1620994" cy="2603950"/>
          </a:xfrm>
        </p:grpSpPr>
        <p:sp>
          <p:nvSpPr>
            <p:cNvPr id="145" name="Shape 145"/>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46" name="Shape 146"/>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47" name="Shape 147"/>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48" name="Shape 148"/>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49" name="Shape 149"/>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50" name="Shape 150"/>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51" name="Shape 151"/>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52" name="Shape 152"/>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53" name="Shape 153"/>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154" name="Shape 154"/>
          <p:cNvGrpSpPr/>
          <p:nvPr/>
        </p:nvGrpSpPr>
        <p:grpSpPr>
          <a:xfrm>
            <a:off x="5202409" y="1953702"/>
            <a:ext cx="1620896" cy="2603950"/>
            <a:chOff x="6077203" y="1953702"/>
            <a:chExt cx="1620896" cy="2603950"/>
          </a:xfrm>
        </p:grpSpPr>
        <p:sp>
          <p:nvSpPr>
            <p:cNvPr id="155" name="Shape 155"/>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56" name="Shape 156"/>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57" name="Shape 157"/>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58" name="Shape 158"/>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59" name="Shape 159"/>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0" name="Shape 160"/>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1" name="Shape 161"/>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2" name="Shape 162"/>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63" name="Shape 163"/>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164" name="Shape 164"/>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165" name="Shape 165"/>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166" name="Shape 166"/>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sp>
        <p:nvSpPr>
          <p:cNvPr id="167" name="Shape 167"/>
          <p:cNvSpPr txBox="1">
            <a:spLocks noGrp="1"/>
          </p:cNvSpPr>
          <p:nvPr>
            <p:ph type="body" idx="2"/>
          </p:nvPr>
        </p:nvSpPr>
        <p:spPr>
          <a:xfrm>
            <a:off x="442709" y="5129363"/>
            <a:ext cx="3658029"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8" name="Shape 168"/>
          <p:cNvSpPr txBox="1">
            <a:spLocks noGrp="1"/>
          </p:cNvSpPr>
          <p:nvPr>
            <p:ph type="body" idx="3"/>
          </p:nvPr>
        </p:nvSpPr>
        <p:spPr>
          <a:xfrm>
            <a:off x="443342" y="4670026"/>
            <a:ext cx="3644936"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69" name="Shape 169"/>
          <p:cNvGrpSpPr/>
          <p:nvPr/>
        </p:nvGrpSpPr>
        <p:grpSpPr>
          <a:xfrm>
            <a:off x="9228128" y="1953702"/>
            <a:ext cx="1620994" cy="2603950"/>
            <a:chOff x="2011515" y="1953702"/>
            <a:chExt cx="1620994" cy="2603950"/>
          </a:xfrm>
        </p:grpSpPr>
        <p:sp>
          <p:nvSpPr>
            <p:cNvPr id="170" name="Shape 170"/>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71" name="Shape 171"/>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72" name="Shape 172"/>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73" name="Shape 173"/>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74" name="Shape 174"/>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75" name="Shape 175"/>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76" name="Shape 176"/>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77" name="Shape 177"/>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78" name="Shape 178"/>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179" name="Shape 179"/>
          <p:cNvSpPr txBox="1">
            <a:spLocks noGrp="1"/>
          </p:cNvSpPr>
          <p:nvPr>
            <p:ph type="body" idx="4"/>
          </p:nvPr>
        </p:nvSpPr>
        <p:spPr>
          <a:xfrm>
            <a:off x="4364610" y="5129363"/>
            <a:ext cx="3726654"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0" name="Shape 180"/>
          <p:cNvSpPr txBox="1">
            <a:spLocks noGrp="1"/>
          </p:cNvSpPr>
          <p:nvPr>
            <p:ph type="body" idx="5"/>
          </p:nvPr>
        </p:nvSpPr>
        <p:spPr>
          <a:xfrm>
            <a:off x="4376387" y="4670026"/>
            <a:ext cx="3713315"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1" name="Shape 181"/>
          <p:cNvSpPr txBox="1">
            <a:spLocks noGrp="1"/>
          </p:cNvSpPr>
          <p:nvPr>
            <p:ph type="body" idx="6"/>
          </p:nvPr>
        </p:nvSpPr>
        <p:spPr>
          <a:xfrm>
            <a:off x="8267578" y="5129363"/>
            <a:ext cx="3610195"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2" name="Shape 182"/>
          <p:cNvSpPr txBox="1">
            <a:spLocks noGrp="1"/>
          </p:cNvSpPr>
          <p:nvPr>
            <p:ph type="body" idx="7"/>
          </p:nvPr>
        </p:nvSpPr>
        <p:spPr>
          <a:xfrm>
            <a:off x="8277634" y="4670026"/>
            <a:ext cx="3597273"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ree-Infographic" userDrawn="1">
  <p:cSld name="Tree-Infographic">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186" name="Shape 186"/>
          <p:cNvGrpSpPr/>
          <p:nvPr/>
        </p:nvGrpSpPr>
        <p:grpSpPr>
          <a:xfrm>
            <a:off x="6992716" y="1169665"/>
            <a:ext cx="4573641" cy="5344829"/>
            <a:chOff x="2813" y="961"/>
            <a:chExt cx="2052" cy="2397"/>
          </a:xfrm>
        </p:grpSpPr>
        <p:sp>
          <p:nvSpPr>
            <p:cNvPr id="187" name="Shape 187"/>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88" name="Shape 188"/>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89" name="Shape 189"/>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90" name="Shape 190"/>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91" name="Shape 191"/>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92" name="Shape 192"/>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93" name="Shape 193"/>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94" name="Shape 194"/>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95" name="Shape 195"/>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96" name="Shape 196"/>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97" name="Shape 197"/>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nvGrpSpPr>
          <p:cNvPr id="198" name="Shape 198"/>
          <p:cNvGrpSpPr/>
          <p:nvPr/>
        </p:nvGrpSpPr>
        <p:grpSpPr>
          <a:xfrm>
            <a:off x="1044399" y="1419553"/>
            <a:ext cx="699075" cy="699074"/>
            <a:chOff x="1044399" y="1577809"/>
            <a:chExt cx="699075" cy="699074"/>
          </a:xfrm>
        </p:grpSpPr>
        <p:sp>
          <p:nvSpPr>
            <p:cNvPr id="199" name="Shape 199"/>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200"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sp>
        <p:nvSpPr>
          <p:cNvPr id="201" name="Shape 201"/>
          <p:cNvSpPr txBox="1">
            <a:spLocks noGrp="1"/>
          </p:cNvSpPr>
          <p:nvPr>
            <p:ph type="body" idx="2"/>
          </p:nvPr>
        </p:nvSpPr>
        <p:spPr>
          <a:xfrm>
            <a:off x="1890220" y="1569374"/>
            <a:ext cx="4030291" cy="36450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202" name="Shape 202"/>
          <p:cNvCxnSpPr/>
          <p:nvPr/>
        </p:nvCxnSpPr>
        <p:spPr>
          <a:xfrm>
            <a:off x="1186962" y="2464026"/>
            <a:ext cx="4909038" cy="0"/>
          </a:xfrm>
          <a:prstGeom prst="straightConnector1">
            <a:avLst/>
          </a:prstGeom>
          <a:noFill/>
          <a:ln w="9525" cap="flat" cmpd="sng">
            <a:solidFill>
              <a:srgbClr val="16BF7F"/>
            </a:solidFill>
            <a:prstDash val="solid"/>
            <a:round/>
            <a:headEnd type="none" w="sm" len="sm"/>
            <a:tailEnd type="none" w="sm" len="sm"/>
          </a:ln>
        </p:spPr>
      </p:cxnSp>
      <p:grpSp>
        <p:nvGrpSpPr>
          <p:cNvPr id="203" name="Shape 203"/>
          <p:cNvGrpSpPr/>
          <p:nvPr/>
        </p:nvGrpSpPr>
        <p:grpSpPr>
          <a:xfrm>
            <a:off x="1044399" y="2791669"/>
            <a:ext cx="699075" cy="699074"/>
            <a:chOff x="1044399" y="1577809"/>
            <a:chExt cx="699075" cy="699074"/>
          </a:xfrm>
        </p:grpSpPr>
        <p:sp>
          <p:nvSpPr>
            <p:cNvPr id="204" name="Shape 204"/>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205" name="Shape 205"/>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sp>
        <p:nvSpPr>
          <p:cNvPr id="206" name="Shape 206"/>
          <p:cNvSpPr txBox="1">
            <a:spLocks noGrp="1"/>
          </p:cNvSpPr>
          <p:nvPr>
            <p:ph type="body" idx="3"/>
          </p:nvPr>
        </p:nvSpPr>
        <p:spPr>
          <a:xfrm>
            <a:off x="1890220" y="2929171"/>
            <a:ext cx="4045444" cy="33523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207" name="Shape 207"/>
          <p:cNvCxnSpPr/>
          <p:nvPr/>
        </p:nvCxnSpPr>
        <p:spPr>
          <a:xfrm>
            <a:off x="1186962" y="3836142"/>
            <a:ext cx="4909038" cy="0"/>
          </a:xfrm>
          <a:prstGeom prst="straightConnector1">
            <a:avLst/>
          </a:prstGeom>
          <a:noFill/>
          <a:ln w="9525" cap="flat" cmpd="sng">
            <a:solidFill>
              <a:srgbClr val="16BF7F"/>
            </a:solidFill>
            <a:prstDash val="solid"/>
            <a:round/>
            <a:headEnd type="none" w="sm" len="sm"/>
            <a:tailEnd type="none" w="sm" len="sm"/>
          </a:ln>
        </p:spPr>
      </p:cxnSp>
      <p:grpSp>
        <p:nvGrpSpPr>
          <p:cNvPr id="208" name="Shape 208"/>
          <p:cNvGrpSpPr/>
          <p:nvPr/>
        </p:nvGrpSpPr>
        <p:grpSpPr>
          <a:xfrm>
            <a:off x="1044399" y="4089831"/>
            <a:ext cx="699075" cy="699074"/>
            <a:chOff x="1044399" y="1577809"/>
            <a:chExt cx="699075" cy="699074"/>
          </a:xfrm>
        </p:grpSpPr>
        <p:sp>
          <p:nvSpPr>
            <p:cNvPr id="209" name="Shape 209"/>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210" name="Shape 21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sp>
        <p:nvSpPr>
          <p:cNvPr id="211" name="Shape 211"/>
          <p:cNvSpPr txBox="1">
            <a:spLocks noGrp="1"/>
          </p:cNvSpPr>
          <p:nvPr>
            <p:ph type="body" idx="4"/>
          </p:nvPr>
        </p:nvSpPr>
        <p:spPr>
          <a:xfrm>
            <a:off x="1906182" y="4366292"/>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212" name="Shape 212"/>
          <p:cNvCxnSpPr/>
          <p:nvPr/>
        </p:nvCxnSpPr>
        <p:spPr>
          <a:xfrm>
            <a:off x="1186962" y="5134304"/>
            <a:ext cx="4909038" cy="0"/>
          </a:xfrm>
          <a:prstGeom prst="straightConnector1">
            <a:avLst/>
          </a:prstGeom>
          <a:noFill/>
          <a:ln w="9525" cap="flat" cmpd="sng">
            <a:solidFill>
              <a:srgbClr val="16BF7F"/>
            </a:solidFill>
            <a:prstDash val="solid"/>
            <a:round/>
            <a:headEnd type="none" w="sm" len="sm"/>
            <a:tailEnd type="none" w="sm" len="sm"/>
          </a:ln>
        </p:spPr>
      </p:cxnSp>
      <p:grpSp>
        <p:nvGrpSpPr>
          <p:cNvPr id="213" name="Shape 213"/>
          <p:cNvGrpSpPr/>
          <p:nvPr/>
        </p:nvGrpSpPr>
        <p:grpSpPr>
          <a:xfrm>
            <a:off x="1044399" y="5328616"/>
            <a:ext cx="699075" cy="699074"/>
            <a:chOff x="1044399" y="1577809"/>
            <a:chExt cx="699075" cy="699074"/>
          </a:xfrm>
        </p:grpSpPr>
        <p:sp>
          <p:nvSpPr>
            <p:cNvPr id="214" name="Shape 214"/>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dirty="0">
                <a:solidFill>
                  <a:schemeClr val="lt1"/>
                </a:solidFill>
                <a:latin typeface="Arial"/>
                <a:ea typeface="Arial"/>
                <a:cs typeface="Arial"/>
                <a:sym typeface="Arial"/>
              </a:endParaRPr>
            </a:p>
          </p:txBody>
        </p:sp>
        <p:sp>
          <p:nvSpPr>
            <p:cNvPr id="215" name="Shape 215"/>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Source Sans Pro Light"/>
                <a:ea typeface="Source Sans Pro Light"/>
                <a:cs typeface="Source Sans Pro Light"/>
                <a:sym typeface="Source Sans Pro Light"/>
              </a:endParaRPr>
            </a:p>
          </p:txBody>
        </p:sp>
      </p:grpSp>
      <p:sp>
        <p:nvSpPr>
          <p:cNvPr id="216" name="Shape 216"/>
          <p:cNvSpPr txBox="1">
            <a:spLocks noGrp="1"/>
          </p:cNvSpPr>
          <p:nvPr>
            <p:ph type="body" idx="5"/>
          </p:nvPr>
        </p:nvSpPr>
        <p:spPr>
          <a:xfrm>
            <a:off x="1906182" y="5522107"/>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RunningMan-Infographic" userDrawn="1">
  <p:cSld name="RunningMan-Infographic">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220" name="Shape 220"/>
          <p:cNvGrpSpPr/>
          <p:nvPr/>
        </p:nvGrpSpPr>
        <p:grpSpPr>
          <a:xfrm flipH="1">
            <a:off x="-1" y="1967241"/>
            <a:ext cx="6132405" cy="3823634"/>
            <a:chOff x="6625864" y="1832110"/>
            <a:chExt cx="6820169" cy="4367731"/>
          </a:xfrm>
        </p:grpSpPr>
        <p:sp>
          <p:nvSpPr>
            <p:cNvPr id="221" name="Shape 221"/>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2" name="Shape 222"/>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3" name="Shape 223"/>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4" name="Shape 224"/>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5" name="Shape 225"/>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6" name="Shape 226"/>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7" name="Shape 227"/>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8" name="Shape 228"/>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9" name="Shape 229"/>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0" name="Shape 230"/>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1" name="Shape 231"/>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2" name="Shape 232"/>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3" name="Shape 233"/>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4" name="Shape 234"/>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5" name="Shape 235"/>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6" name="Shape 236"/>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sp>
        <p:nvSpPr>
          <p:cNvPr id="237" name="Shape 237"/>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Shape 23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239"/>
        <p:cNvGrpSpPr/>
        <p:nvPr/>
      </p:nvGrpSpPr>
      <p:grpSpPr>
        <a:xfrm>
          <a:off x="0" y="0"/>
          <a:ext cx="0" cy="0"/>
          <a:chOff x="0" y="0"/>
          <a:chExt cx="0" cy="0"/>
        </a:xfrm>
      </p:grpSpPr>
      <p:pic>
        <p:nvPicPr>
          <p:cNvPr id="240" name="Shape 240"/>
          <p:cNvPicPr preferRelativeResize="0"/>
          <p:nvPr/>
        </p:nvPicPr>
        <p:blipFill rotWithShape="1">
          <a:blip r:embed="rId2">
            <a:alphaModFix/>
          </a:blip>
          <a:srcRect/>
          <a:stretch/>
        </p:blipFill>
        <p:spPr>
          <a:xfrm>
            <a:off x="-3133" y="5307"/>
            <a:ext cx="12185706" cy="6847385"/>
          </a:xfrm>
          <a:prstGeom prst="rect">
            <a:avLst/>
          </a:prstGeom>
          <a:noFill/>
          <a:ln>
            <a:noFill/>
          </a:ln>
        </p:spPr>
      </p:pic>
      <p:sp>
        <p:nvSpPr>
          <p:cNvPr id="241" name="Shape 241"/>
          <p:cNvSpPr/>
          <p:nvPr/>
        </p:nvSpPr>
        <p:spPr>
          <a:xfrm>
            <a:off x="0" y="1447588"/>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42" name="Shape 242"/>
          <p:cNvSpPr/>
          <p:nvPr/>
        </p:nvSpPr>
        <p:spPr>
          <a:xfrm>
            <a:off x="12075283" y="1449583"/>
            <a:ext cx="116718" cy="1489054"/>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E60141"/>
              </a:solidFill>
              <a:latin typeface="Calibri"/>
              <a:ea typeface="Calibri"/>
              <a:cs typeface="Calibri"/>
              <a:sym typeface="Calibri"/>
            </a:endParaRPr>
          </a:p>
        </p:txBody>
      </p:sp>
      <p:sp>
        <p:nvSpPr>
          <p:cNvPr id="243" name="Shape 243"/>
          <p:cNvSpPr txBox="1"/>
          <p:nvPr/>
        </p:nvSpPr>
        <p:spPr>
          <a:xfrm>
            <a:off x="571924" y="1713956"/>
            <a:ext cx="11192183"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dirty="0">
                <a:solidFill>
                  <a:schemeClr val="dk1"/>
                </a:solidFill>
                <a:latin typeface="Arial"/>
                <a:ea typeface="Arial"/>
                <a:cs typeface="Arial"/>
                <a:sym typeface="Arial"/>
              </a:rPr>
              <a:t>End of Module</a:t>
            </a:r>
            <a:endParaRPr dirty="0"/>
          </a:p>
        </p:txBody>
      </p:sp>
      <p:sp>
        <p:nvSpPr>
          <p:cNvPr id="244" name="Shape 244"/>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1.xml"/><Relationship Id="rId7"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0">
            <a:alphaModFix/>
          </a:blip>
          <a:srcRect/>
          <a:stretch/>
        </p:blipFill>
        <p:spPr>
          <a:xfrm>
            <a:off x="0" y="0"/>
            <a:ext cx="12191998" cy="6858000"/>
          </a:xfrm>
          <a:prstGeom prst="rect">
            <a:avLst/>
          </a:prstGeom>
          <a:noFill/>
          <a:ln>
            <a:noFill/>
          </a:ln>
        </p:spPr>
      </p:pic>
      <p:sp>
        <p:nvSpPr>
          <p:cNvPr id="11" name="Shape 1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Xebia Group. All rights reserved. This course B.TECH CSE with Specialization in DevOps 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
        <p:nvSpPr>
          <p:cNvPr id="13" name="Shape 13"/>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A4C74"/>
              </a:solidFill>
              <a:latin typeface="Calibri"/>
              <a:ea typeface="Calibri"/>
              <a:cs typeface="Calibri"/>
              <a:sym typeface="Calibri"/>
            </a:endParaRPr>
          </a:p>
        </p:txBody>
      </p:sp>
      <p:sp>
        <p:nvSpPr>
          <p:cNvPr id="6" name="Shape 732"/>
          <p:cNvSpPr txBox="1">
            <a:spLocks/>
          </p:cNvSpPr>
          <p:nvPr userDrawn="1"/>
        </p:nvSpPr>
        <p:spPr>
          <a:xfrm>
            <a:off x="207963" y="273050"/>
            <a:ext cx="10515600" cy="2984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smtClean="0">
                <a:ln>
                  <a:noFill/>
                </a:ln>
                <a:solidFill>
                  <a:srgbClr val="0EC07D"/>
                </a:solidFill>
                <a:effectLst/>
                <a:uLnTx/>
                <a:uFillTx/>
                <a:latin typeface="Arial"/>
                <a:cs typeface="Arial"/>
                <a:sym typeface="Arial"/>
              </a:rPr>
              <a:t>Module 1</a:t>
            </a:r>
            <a:r>
              <a:rPr kumimoji="0" lang="en-US" sz="1600" b="0" i="0" u="none" strike="noStrike" kern="0" cap="none" spc="0" normalizeH="0" baseline="0" noProof="0" smtClean="0">
                <a:ln>
                  <a:noFill/>
                </a:ln>
                <a:solidFill>
                  <a:srgbClr val="0EC07D"/>
                </a:solidFill>
                <a:effectLst/>
                <a:uLnTx/>
                <a:uFillTx/>
                <a:latin typeface="Arial"/>
                <a:cs typeface="Arial"/>
                <a:sym typeface="Arial"/>
              </a:rPr>
              <a:t>: Traditional Software Development</a:t>
            </a:r>
            <a:endParaRPr kumimoji="0" lang="en-US" sz="1600" b="0" i="0" u="none" strike="noStrike" kern="0" cap="none" spc="0" normalizeH="0" baseline="0" noProof="0" dirty="0">
              <a:ln>
                <a:noFill/>
              </a:ln>
              <a:solidFill>
                <a:srgbClr val="0EC07D"/>
              </a:solidFill>
              <a:effectLst/>
              <a:uLnTx/>
              <a:uFillTx/>
              <a:latin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8">
            <a:alphaModFix/>
          </a:blip>
          <a:srcRect/>
          <a:stretch/>
        </p:blipFill>
        <p:spPr>
          <a:xfrm>
            <a:off x="0" y="0"/>
            <a:ext cx="12191998" cy="6858000"/>
          </a:xfrm>
          <a:prstGeom prst="rect">
            <a:avLst/>
          </a:prstGeom>
          <a:noFill/>
          <a:ln>
            <a:noFill/>
          </a:ln>
        </p:spPr>
      </p:pic>
      <p:sp>
        <p:nvSpPr>
          <p:cNvPr id="689" name="Shape 689"/>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A4C74"/>
              </a:solidFill>
              <a:latin typeface="Calibri"/>
              <a:ea typeface="Calibri"/>
              <a:cs typeface="Calibri"/>
              <a:sym typeface="Calibri"/>
            </a:endParaRPr>
          </a:p>
        </p:txBody>
      </p:sp>
      <p:sp>
        <p:nvSpPr>
          <p:cNvPr id="690" name="Shape 690"/>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Xebia Group. All rights reserved. This course B.TECH CSE with Specialization in DevOps is licensed to UPES.</a:t>
            </a:r>
            <a:endParaRPr sz="800" b="0" i="0" u="none" strike="noStrike" cap="none" dirty="0">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dirty="0"/>
          </a:p>
        </p:txBody>
      </p:sp>
      <p:sp>
        <p:nvSpPr>
          <p:cNvPr id="6" name="Shape 732"/>
          <p:cNvSpPr txBox="1">
            <a:spLocks/>
          </p:cNvSpPr>
          <p:nvPr userDrawn="1"/>
        </p:nvSpPr>
        <p:spPr>
          <a:xfrm>
            <a:off x="207963" y="273050"/>
            <a:ext cx="10515600" cy="2984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0EC07D"/>
              </a:buClr>
              <a:buSzPts val="1600"/>
            </a:pPr>
            <a:r>
              <a:rPr lang="en-US" sz="1600" b="1" smtClean="0">
                <a:solidFill>
                  <a:srgbClr val="0EC07D"/>
                </a:solidFill>
              </a:rPr>
              <a:t>Module 1</a:t>
            </a:r>
            <a:r>
              <a:rPr lang="en-US" sz="1600" smtClean="0">
                <a:solidFill>
                  <a:srgbClr val="0EC07D"/>
                </a:solidFill>
              </a:rPr>
              <a:t>: Traditional Software Development</a:t>
            </a:r>
            <a:endParaRPr lang="en-US" dirty="0"/>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noAutofit/>
          </a:bodyPr>
          <a:lstStyle/>
          <a:p>
            <a:pPr marL="0" marR="0" lvl="0" indent="0" algn="r" rtl="0">
              <a:lnSpc>
                <a:spcPct val="111111"/>
              </a:lnSpc>
              <a:spcBef>
                <a:spcPts val="0"/>
              </a:spcBef>
              <a:spcAft>
                <a:spcPts val="0"/>
              </a:spcAft>
              <a:buClr>
                <a:srgbClr val="000000"/>
              </a:buClr>
              <a:buSzPts val="5400"/>
              <a:buFont typeface="Arial"/>
              <a:buNone/>
            </a:pPr>
            <a:r>
              <a:rPr lang="en-US" sz="5400" b="1" i="0" u="none" strike="noStrike" cap="none" dirty="0">
                <a:solidFill>
                  <a:srgbClr val="000000"/>
                </a:solidFill>
                <a:latin typeface="Arial"/>
                <a:ea typeface="Arial"/>
                <a:cs typeface="Arial"/>
                <a:sym typeface="Arial"/>
              </a:rPr>
              <a:t>DevOps Overview</a:t>
            </a:r>
            <a:endParaRPr sz="5400" b="1" i="0" u="none" strike="noStrike" cap="none" dirty="0">
              <a:solidFill>
                <a:srgbClr val="000000"/>
              </a:solidFill>
              <a:latin typeface="Arial"/>
              <a:ea typeface="Arial"/>
              <a:cs typeface="Arial"/>
              <a:sym typeface="Arial"/>
            </a:endParaRPr>
          </a:p>
        </p:txBody>
      </p:sp>
      <p:sp>
        <p:nvSpPr>
          <p:cNvPr id="724" name="Shape 724"/>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dirty="0">
                <a:solidFill>
                  <a:schemeClr val="dk1"/>
                </a:solidFill>
                <a:latin typeface="Arial"/>
                <a:ea typeface="Arial"/>
                <a:cs typeface="Arial"/>
                <a:sym typeface="Arial"/>
              </a:rPr>
              <a:t>Traditional Software Development</a:t>
            </a:r>
            <a:endParaRPr sz="3200" b="0" i="0" u="none" strike="noStrike" cap="none" dirty="0">
              <a:solidFill>
                <a:schemeClr val="dk1"/>
              </a:solidFill>
              <a:latin typeface="Arial"/>
              <a:ea typeface="Arial"/>
              <a:cs typeface="Arial"/>
              <a:sym typeface="Arial"/>
            </a:endParaRPr>
          </a:p>
        </p:txBody>
      </p:sp>
      <p:sp>
        <p:nvSpPr>
          <p:cNvPr id="725" name="Shape 725"/>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7F7F7F"/>
              </a:buClr>
              <a:buSzPts val="2200"/>
              <a:buFont typeface="Arial"/>
              <a:buNone/>
            </a:pPr>
            <a:r>
              <a:rPr lang="en-US" sz="2200" b="1" i="0" u="none" strike="noStrike" cap="none" dirty="0">
                <a:solidFill>
                  <a:srgbClr val="7F7F7F"/>
                </a:solidFill>
                <a:latin typeface="Arial"/>
                <a:ea typeface="Arial"/>
                <a:cs typeface="Arial"/>
                <a:sym typeface="Arial"/>
              </a:rPr>
              <a:t>B.TECH CSE with Specialization in DevOps</a:t>
            </a:r>
            <a:endParaRPr sz="2200" b="1" i="0" u="none" strike="noStrike" cap="none" dirty="0">
              <a:solidFill>
                <a:srgbClr val="7F7F7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Shape 83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smtClean="0">
                <a:solidFill>
                  <a:schemeClr val="dk2"/>
                </a:solidFill>
                <a:latin typeface="Arial"/>
                <a:ea typeface="Arial"/>
                <a:cs typeface="Arial"/>
                <a:sym typeface="Arial"/>
              </a:rPr>
              <a:t>2. Waterfall Model</a:t>
            </a:r>
            <a:endParaRPr dirty="0"/>
          </a:p>
        </p:txBody>
      </p:sp>
      <p:sp>
        <p:nvSpPr>
          <p:cNvPr id="839" name="Shape 839"/>
          <p:cNvSpPr txBox="1">
            <a:spLocks noGrp="1"/>
          </p:cNvSpPr>
          <p:nvPr>
            <p:ph type="body" idx="3"/>
          </p:nvPr>
        </p:nvSpPr>
        <p:spPr>
          <a:xfrm>
            <a:off x="989700" y="2873670"/>
            <a:ext cx="1733047" cy="4960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smtClean="0">
                <a:solidFill>
                  <a:srgbClr val="000000"/>
                </a:solidFill>
                <a:latin typeface="Arial"/>
                <a:ea typeface="Arial"/>
                <a:cs typeface="Arial"/>
                <a:sym typeface="Arial"/>
              </a:rPr>
              <a:t>Analysis</a:t>
            </a:r>
            <a:endParaRPr dirty="0"/>
          </a:p>
        </p:txBody>
      </p:sp>
      <p:sp>
        <p:nvSpPr>
          <p:cNvPr id="840" name="Shape 840"/>
          <p:cNvSpPr txBox="1">
            <a:spLocks noGrp="1"/>
          </p:cNvSpPr>
          <p:nvPr>
            <p:ph type="body" idx="4"/>
          </p:nvPr>
        </p:nvSpPr>
        <p:spPr>
          <a:xfrm>
            <a:off x="3080692" y="2873670"/>
            <a:ext cx="1733047" cy="4960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smtClean="0">
                <a:solidFill>
                  <a:srgbClr val="000000"/>
                </a:solidFill>
                <a:latin typeface="Arial"/>
                <a:ea typeface="Arial"/>
                <a:cs typeface="Arial"/>
                <a:sym typeface="Arial"/>
              </a:rPr>
              <a:t>Design</a:t>
            </a:r>
            <a:endParaRPr dirty="0"/>
          </a:p>
        </p:txBody>
      </p:sp>
      <p:sp>
        <p:nvSpPr>
          <p:cNvPr id="841" name="Shape 841"/>
          <p:cNvSpPr txBox="1">
            <a:spLocks noGrp="1"/>
          </p:cNvSpPr>
          <p:nvPr>
            <p:ph type="body" idx="5"/>
          </p:nvPr>
        </p:nvSpPr>
        <p:spPr>
          <a:xfrm>
            <a:off x="5220008" y="2873670"/>
            <a:ext cx="1733047" cy="4960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smtClean="0">
                <a:solidFill>
                  <a:srgbClr val="000000"/>
                </a:solidFill>
                <a:latin typeface="Arial"/>
                <a:ea typeface="Arial"/>
                <a:cs typeface="Arial"/>
                <a:sym typeface="Arial"/>
              </a:rPr>
              <a:t>Implementation</a:t>
            </a:r>
            <a:endParaRPr dirty="0"/>
          </a:p>
        </p:txBody>
      </p:sp>
      <p:sp>
        <p:nvSpPr>
          <p:cNvPr id="842" name="Shape 842"/>
          <p:cNvSpPr txBox="1">
            <a:spLocks noGrp="1"/>
          </p:cNvSpPr>
          <p:nvPr>
            <p:ph type="body" idx="6"/>
          </p:nvPr>
        </p:nvSpPr>
        <p:spPr>
          <a:xfrm>
            <a:off x="7366812" y="2873670"/>
            <a:ext cx="1733047" cy="4960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smtClean="0">
                <a:solidFill>
                  <a:srgbClr val="000000"/>
                </a:solidFill>
                <a:latin typeface="Arial"/>
                <a:ea typeface="Arial"/>
                <a:cs typeface="Arial"/>
                <a:sym typeface="Arial"/>
              </a:rPr>
              <a:t>Testing</a:t>
            </a:r>
            <a:endParaRPr dirty="0"/>
          </a:p>
        </p:txBody>
      </p:sp>
      <p:sp>
        <p:nvSpPr>
          <p:cNvPr id="843" name="Shape 843"/>
          <p:cNvSpPr txBox="1">
            <a:spLocks noGrp="1"/>
          </p:cNvSpPr>
          <p:nvPr>
            <p:ph type="body" idx="7"/>
          </p:nvPr>
        </p:nvSpPr>
        <p:spPr>
          <a:xfrm>
            <a:off x="9485359" y="2873670"/>
            <a:ext cx="1733047" cy="4960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smtClean="0">
                <a:solidFill>
                  <a:srgbClr val="000000"/>
                </a:solidFill>
                <a:latin typeface="Arial"/>
                <a:ea typeface="Arial"/>
                <a:cs typeface="Arial"/>
                <a:sym typeface="Arial"/>
              </a:rPr>
              <a:t>Maintenance</a:t>
            </a:r>
            <a:endParaRPr dirty="0"/>
          </a:p>
        </p:txBody>
      </p:sp>
      <p:sp>
        <p:nvSpPr>
          <p:cNvPr id="844" name="Shape 844"/>
          <p:cNvSpPr txBox="1">
            <a:spLocks noGrp="1"/>
          </p:cNvSpPr>
          <p:nvPr>
            <p:ph type="body" idx="8"/>
          </p:nvPr>
        </p:nvSpPr>
        <p:spPr>
          <a:xfrm>
            <a:off x="897123" y="4680185"/>
            <a:ext cx="1733047" cy="338554"/>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smtClean="0">
                <a:solidFill>
                  <a:srgbClr val="000000"/>
                </a:solidFill>
                <a:latin typeface="Arial"/>
                <a:ea typeface="Arial"/>
                <a:cs typeface="Arial"/>
                <a:sym typeface="Arial"/>
              </a:rPr>
              <a:t>Analysis</a:t>
            </a:r>
            <a:endParaRPr sz="1600" b="1" i="0" u="none" strike="noStrike" cap="none" dirty="0">
              <a:solidFill>
                <a:srgbClr val="000000"/>
              </a:solidFill>
              <a:latin typeface="Arial"/>
              <a:ea typeface="Arial"/>
              <a:cs typeface="Arial"/>
              <a:sym typeface="Arial"/>
            </a:endParaRPr>
          </a:p>
        </p:txBody>
      </p:sp>
      <p:sp>
        <p:nvSpPr>
          <p:cNvPr id="845" name="Shape 845"/>
          <p:cNvSpPr txBox="1">
            <a:spLocks noGrp="1"/>
          </p:cNvSpPr>
          <p:nvPr>
            <p:ph type="body" idx="13"/>
          </p:nvPr>
        </p:nvSpPr>
        <p:spPr>
          <a:xfrm>
            <a:off x="3251957" y="4680185"/>
            <a:ext cx="1733047" cy="338554"/>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smtClean="0">
                <a:solidFill>
                  <a:srgbClr val="000000"/>
                </a:solidFill>
                <a:latin typeface="Arial"/>
                <a:ea typeface="Arial"/>
                <a:cs typeface="Arial"/>
                <a:sym typeface="Arial"/>
              </a:rPr>
              <a:t>Design</a:t>
            </a:r>
            <a:endParaRPr sz="1600" b="1" i="0" u="none" strike="noStrike" cap="none" dirty="0">
              <a:solidFill>
                <a:srgbClr val="000000"/>
              </a:solidFill>
              <a:latin typeface="Arial"/>
              <a:ea typeface="Arial"/>
              <a:cs typeface="Arial"/>
              <a:sym typeface="Arial"/>
            </a:endParaRPr>
          </a:p>
        </p:txBody>
      </p:sp>
      <p:sp>
        <p:nvSpPr>
          <p:cNvPr id="846" name="Shape 846"/>
          <p:cNvSpPr txBox="1">
            <a:spLocks noGrp="1"/>
          </p:cNvSpPr>
          <p:nvPr>
            <p:ph type="body" idx="15"/>
          </p:nvPr>
        </p:nvSpPr>
        <p:spPr>
          <a:xfrm>
            <a:off x="5321562" y="4680185"/>
            <a:ext cx="1733047" cy="338554"/>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smtClean="0">
                <a:solidFill>
                  <a:srgbClr val="000000"/>
                </a:solidFill>
                <a:latin typeface="Arial"/>
                <a:ea typeface="Arial"/>
                <a:cs typeface="Arial"/>
                <a:sym typeface="Arial"/>
              </a:rPr>
              <a:t>Implementation</a:t>
            </a:r>
            <a:endParaRPr sz="1600" b="1" i="0" u="none" strike="noStrike" cap="none" dirty="0">
              <a:solidFill>
                <a:srgbClr val="000000"/>
              </a:solidFill>
              <a:latin typeface="Arial"/>
              <a:ea typeface="Arial"/>
              <a:cs typeface="Arial"/>
              <a:sym typeface="Arial"/>
            </a:endParaRPr>
          </a:p>
        </p:txBody>
      </p:sp>
      <p:sp>
        <p:nvSpPr>
          <p:cNvPr id="847" name="Shape 847"/>
          <p:cNvSpPr txBox="1">
            <a:spLocks noGrp="1"/>
          </p:cNvSpPr>
          <p:nvPr>
            <p:ph type="body" idx="17"/>
          </p:nvPr>
        </p:nvSpPr>
        <p:spPr>
          <a:xfrm>
            <a:off x="7440980" y="4680185"/>
            <a:ext cx="1733047" cy="338554"/>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smtClean="0">
                <a:solidFill>
                  <a:srgbClr val="000000"/>
                </a:solidFill>
                <a:latin typeface="Arial"/>
                <a:ea typeface="Arial"/>
                <a:cs typeface="Arial"/>
                <a:sym typeface="Arial"/>
              </a:rPr>
              <a:t>Testing</a:t>
            </a:r>
            <a:endParaRPr sz="1600" b="1" i="0" u="none" strike="noStrike" cap="none" dirty="0">
              <a:solidFill>
                <a:srgbClr val="000000"/>
              </a:solidFill>
              <a:latin typeface="Arial"/>
              <a:ea typeface="Arial"/>
              <a:cs typeface="Arial"/>
              <a:sym typeface="Arial"/>
            </a:endParaRPr>
          </a:p>
        </p:txBody>
      </p:sp>
      <p:sp>
        <p:nvSpPr>
          <p:cNvPr id="848" name="Shape 848"/>
          <p:cNvSpPr txBox="1">
            <a:spLocks noGrp="1"/>
          </p:cNvSpPr>
          <p:nvPr>
            <p:ph type="body" idx="19"/>
          </p:nvPr>
        </p:nvSpPr>
        <p:spPr>
          <a:xfrm>
            <a:off x="9726980" y="4680185"/>
            <a:ext cx="1733047" cy="338554"/>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smtClean="0">
                <a:solidFill>
                  <a:srgbClr val="000000"/>
                </a:solidFill>
                <a:latin typeface="Arial"/>
                <a:ea typeface="Arial"/>
                <a:cs typeface="Arial"/>
                <a:sym typeface="Arial"/>
              </a:rPr>
              <a:t>Maintenance</a:t>
            </a:r>
            <a:endParaRPr sz="1600" b="1" i="0" u="none" strike="noStrike" cap="none" dirty="0">
              <a:solidFill>
                <a:srgbClr val="000000"/>
              </a:solidFill>
              <a:latin typeface="Arial"/>
              <a:ea typeface="Arial"/>
              <a:cs typeface="Arial"/>
              <a:sym typeface="Arial"/>
            </a:endParaRPr>
          </a:p>
        </p:txBody>
      </p:sp>
      <p:sp>
        <p:nvSpPr>
          <p:cNvPr id="849" name="Shape 849"/>
          <p:cNvSpPr txBox="1"/>
          <p:nvPr/>
        </p:nvSpPr>
        <p:spPr>
          <a:xfrm>
            <a:off x="98634" y="6276170"/>
            <a:ext cx="11622793" cy="2984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dirty="0">
                <a:solidFill>
                  <a:srgbClr val="000000"/>
                </a:solidFill>
                <a:latin typeface="Arial"/>
                <a:ea typeface="Arial"/>
                <a:cs typeface="Arial"/>
                <a:sym typeface="Arial"/>
              </a:rPr>
              <a:t>Source adopted from “International Journal of Engineering &amp; Technology (iJET)”</a:t>
            </a:r>
            <a:endParaRPr sz="900" b="0" i="1"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Shape 855"/>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2.1 Explanation of Classical Model of Waterfall</a:t>
            </a:r>
            <a:endParaRPr dirty="0"/>
          </a:p>
        </p:txBody>
      </p:sp>
      <p:sp>
        <p:nvSpPr>
          <p:cNvPr id="857" name="Shape 857"/>
          <p:cNvSpPr txBox="1">
            <a:spLocks noGrp="1"/>
          </p:cNvSpPr>
          <p:nvPr>
            <p:ph type="body" idx="2"/>
          </p:nvPr>
        </p:nvSpPr>
        <p:spPr>
          <a:xfrm>
            <a:off x="514349" y="1304995"/>
            <a:ext cx="10678257"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In “The Waterfall” approach, the outcome of one phase acts as the input for the next phase sequentially</a:t>
            </a:r>
            <a:endParaRPr dirty="0"/>
          </a:p>
        </p:txBody>
      </p:sp>
      <p:sp>
        <p:nvSpPr>
          <p:cNvPr id="858" name="Shape 858"/>
          <p:cNvSpPr/>
          <p:nvPr/>
        </p:nvSpPr>
        <p:spPr>
          <a:xfrm>
            <a:off x="1547876" y="1898150"/>
            <a:ext cx="4203227" cy="505288"/>
          </a:xfrm>
          <a:prstGeom prst="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Feasibility Study</a:t>
            </a:r>
            <a:endParaRPr sz="1400" b="1" i="0" u="none" strike="noStrike" cap="none" dirty="0">
              <a:solidFill>
                <a:schemeClr val="lt1"/>
              </a:solidFill>
              <a:latin typeface="Arial"/>
              <a:ea typeface="Arial"/>
              <a:cs typeface="Arial"/>
              <a:sym typeface="Arial"/>
            </a:endParaRPr>
          </a:p>
        </p:txBody>
      </p:sp>
      <p:sp>
        <p:nvSpPr>
          <p:cNvPr id="859" name="Shape 859"/>
          <p:cNvSpPr/>
          <p:nvPr/>
        </p:nvSpPr>
        <p:spPr>
          <a:xfrm>
            <a:off x="2062883" y="2579972"/>
            <a:ext cx="5507563"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Requirement Analysis and specification design </a:t>
            </a:r>
            <a:endParaRPr dirty="0"/>
          </a:p>
        </p:txBody>
      </p:sp>
      <p:sp>
        <p:nvSpPr>
          <p:cNvPr id="860" name="Shape 860"/>
          <p:cNvSpPr/>
          <p:nvPr/>
        </p:nvSpPr>
        <p:spPr>
          <a:xfrm>
            <a:off x="3102496" y="3298651"/>
            <a:ext cx="5315950" cy="505288"/>
          </a:xfrm>
          <a:prstGeom prst="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Design Phase</a:t>
            </a:r>
            <a:endParaRPr sz="1400" b="1" i="0" u="none" strike="noStrike" cap="none" dirty="0">
              <a:solidFill>
                <a:schemeClr val="lt1"/>
              </a:solidFill>
              <a:latin typeface="Arial"/>
              <a:ea typeface="Arial"/>
              <a:cs typeface="Arial"/>
              <a:sym typeface="Arial"/>
            </a:endParaRPr>
          </a:p>
        </p:txBody>
      </p:sp>
      <p:sp>
        <p:nvSpPr>
          <p:cNvPr id="861" name="Shape 861"/>
          <p:cNvSpPr/>
          <p:nvPr/>
        </p:nvSpPr>
        <p:spPr>
          <a:xfrm>
            <a:off x="3722606" y="4013549"/>
            <a:ext cx="5600300"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Coding and Unit testing</a:t>
            </a:r>
            <a:endParaRPr sz="1400" b="1" i="0" u="none" strike="noStrike" cap="none" dirty="0">
              <a:solidFill>
                <a:schemeClr val="dk1"/>
              </a:solidFill>
              <a:latin typeface="Arial"/>
              <a:ea typeface="Arial"/>
              <a:cs typeface="Arial"/>
              <a:sym typeface="Arial"/>
            </a:endParaRPr>
          </a:p>
        </p:txBody>
      </p:sp>
      <p:sp>
        <p:nvSpPr>
          <p:cNvPr id="862" name="Shape 862"/>
          <p:cNvSpPr/>
          <p:nvPr/>
        </p:nvSpPr>
        <p:spPr>
          <a:xfrm>
            <a:off x="4435595" y="4726332"/>
            <a:ext cx="5600299" cy="505288"/>
          </a:xfrm>
          <a:prstGeom prst="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Integration and system testing</a:t>
            </a:r>
            <a:endParaRPr sz="1400" b="1" i="0" u="none" strike="noStrike" cap="none" dirty="0">
              <a:solidFill>
                <a:schemeClr val="lt1"/>
              </a:solidFill>
              <a:latin typeface="Arial"/>
              <a:ea typeface="Arial"/>
              <a:cs typeface="Arial"/>
              <a:sym typeface="Arial"/>
            </a:endParaRPr>
          </a:p>
        </p:txBody>
      </p:sp>
      <p:sp>
        <p:nvSpPr>
          <p:cNvPr id="863" name="Shape 863"/>
          <p:cNvSpPr/>
          <p:nvPr/>
        </p:nvSpPr>
        <p:spPr>
          <a:xfrm>
            <a:off x="5309093" y="5407946"/>
            <a:ext cx="5315950" cy="505288"/>
          </a:xfrm>
          <a:prstGeom prst="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Maintenance</a:t>
            </a:r>
            <a:endParaRPr sz="1400" b="1" i="0" u="none" strike="noStrike" cap="none" dirty="0">
              <a:solidFill>
                <a:schemeClr val="dk1"/>
              </a:solidFill>
              <a:latin typeface="Arial"/>
              <a:ea typeface="Arial"/>
              <a:cs typeface="Arial"/>
              <a:sym typeface="Arial"/>
            </a:endParaRPr>
          </a:p>
        </p:txBody>
      </p:sp>
      <p:cxnSp>
        <p:nvCxnSpPr>
          <p:cNvPr id="864" name="Shape 864"/>
          <p:cNvCxnSpPr>
            <a:stCxn id="858" idx="3"/>
          </p:cNvCxnSpPr>
          <p:nvPr/>
        </p:nvCxnSpPr>
        <p:spPr>
          <a:xfrm>
            <a:off x="5751103" y="2150794"/>
            <a:ext cx="287100" cy="414300"/>
          </a:xfrm>
          <a:prstGeom prst="bentConnector2">
            <a:avLst/>
          </a:prstGeom>
          <a:noFill/>
          <a:ln w="38100" cap="flat" cmpd="sng">
            <a:solidFill>
              <a:schemeClr val="dk1"/>
            </a:solidFill>
            <a:prstDash val="solid"/>
            <a:miter lim="800000"/>
            <a:headEnd type="none" w="sm" len="sm"/>
            <a:tailEnd type="triangle" w="med" len="med"/>
          </a:ln>
        </p:spPr>
      </p:cxnSp>
      <p:cxnSp>
        <p:nvCxnSpPr>
          <p:cNvPr id="865" name="Shape 865"/>
          <p:cNvCxnSpPr>
            <a:stCxn id="859" idx="3"/>
          </p:cNvCxnSpPr>
          <p:nvPr/>
        </p:nvCxnSpPr>
        <p:spPr>
          <a:xfrm>
            <a:off x="7570446" y="2832616"/>
            <a:ext cx="410700" cy="487200"/>
          </a:xfrm>
          <a:prstGeom prst="bentConnector2">
            <a:avLst/>
          </a:prstGeom>
          <a:noFill/>
          <a:ln w="38100" cap="flat" cmpd="sng">
            <a:solidFill>
              <a:schemeClr val="dk1"/>
            </a:solidFill>
            <a:prstDash val="solid"/>
            <a:miter lim="800000"/>
            <a:headEnd type="none" w="sm" len="sm"/>
            <a:tailEnd type="triangle" w="med" len="med"/>
          </a:ln>
        </p:spPr>
      </p:cxnSp>
      <p:cxnSp>
        <p:nvCxnSpPr>
          <p:cNvPr id="866" name="Shape 866"/>
          <p:cNvCxnSpPr>
            <a:stCxn id="860" idx="3"/>
          </p:cNvCxnSpPr>
          <p:nvPr/>
        </p:nvCxnSpPr>
        <p:spPr>
          <a:xfrm>
            <a:off x="8418446" y="3551295"/>
            <a:ext cx="407400" cy="462300"/>
          </a:xfrm>
          <a:prstGeom prst="bentConnector2">
            <a:avLst/>
          </a:prstGeom>
          <a:noFill/>
          <a:ln w="38100" cap="flat" cmpd="sng">
            <a:solidFill>
              <a:schemeClr val="dk1"/>
            </a:solidFill>
            <a:prstDash val="solid"/>
            <a:miter lim="800000"/>
            <a:headEnd type="none" w="sm" len="sm"/>
            <a:tailEnd type="triangle" w="med" len="med"/>
          </a:ln>
        </p:spPr>
      </p:cxnSp>
      <p:cxnSp>
        <p:nvCxnSpPr>
          <p:cNvPr id="867" name="Shape 867"/>
          <p:cNvCxnSpPr>
            <a:stCxn id="861" idx="3"/>
          </p:cNvCxnSpPr>
          <p:nvPr/>
        </p:nvCxnSpPr>
        <p:spPr>
          <a:xfrm>
            <a:off x="9322906" y="4266193"/>
            <a:ext cx="387600" cy="460200"/>
          </a:xfrm>
          <a:prstGeom prst="bentConnector2">
            <a:avLst/>
          </a:prstGeom>
          <a:noFill/>
          <a:ln w="38100" cap="flat" cmpd="sng">
            <a:solidFill>
              <a:schemeClr val="dk1"/>
            </a:solidFill>
            <a:prstDash val="solid"/>
            <a:miter lim="800000"/>
            <a:headEnd type="none" w="sm" len="sm"/>
            <a:tailEnd type="triangle" w="med" len="med"/>
          </a:ln>
        </p:spPr>
      </p:cxnSp>
      <p:cxnSp>
        <p:nvCxnSpPr>
          <p:cNvPr id="868" name="Shape 868"/>
          <p:cNvCxnSpPr>
            <a:stCxn id="862" idx="3"/>
          </p:cNvCxnSpPr>
          <p:nvPr/>
        </p:nvCxnSpPr>
        <p:spPr>
          <a:xfrm>
            <a:off x="10035894" y="4978976"/>
            <a:ext cx="330600" cy="429000"/>
          </a:xfrm>
          <a:prstGeom prst="bentConnector2">
            <a:avLst/>
          </a:prstGeom>
          <a:noFill/>
          <a:ln w="38100" cap="flat" cmpd="sng">
            <a:solidFill>
              <a:schemeClr val="dk1"/>
            </a:solidFill>
            <a:prstDash val="solid"/>
            <a:miter lim="800000"/>
            <a:headEnd type="none" w="sm" len="sm"/>
            <a:tailEnd type="triangle" w="med" len="med"/>
          </a:ln>
        </p:spPr>
      </p:cxnSp>
      <p:cxnSp>
        <p:nvCxnSpPr>
          <p:cNvPr id="869" name="Shape 869"/>
          <p:cNvCxnSpPr>
            <a:stCxn id="863" idx="2"/>
            <a:endCxn id="858" idx="1"/>
          </p:cNvCxnSpPr>
          <p:nvPr/>
        </p:nvCxnSpPr>
        <p:spPr>
          <a:xfrm rot="5400000" flipH="1">
            <a:off x="2876368" y="822534"/>
            <a:ext cx="3762300" cy="6419100"/>
          </a:xfrm>
          <a:prstGeom prst="bentConnector4">
            <a:avLst>
              <a:gd name="adj1" fmla="val -9246"/>
              <a:gd name="adj2" fmla="val 106505"/>
            </a:avLst>
          </a:prstGeom>
          <a:noFill/>
          <a:ln w="38100" cap="flat" cmpd="sng">
            <a:solidFill>
              <a:srgbClr val="7F7F7F"/>
            </a:solidFill>
            <a:prstDash val="dot"/>
            <a:miter lim="800000"/>
            <a:headEnd type="none" w="sm" len="sm"/>
            <a:tailEnd type="triangle" w="med" len="med"/>
          </a:ln>
        </p:spPr>
      </p:cxnSp>
      <p:cxnSp>
        <p:nvCxnSpPr>
          <p:cNvPr id="870" name="Shape 870"/>
          <p:cNvCxnSpPr/>
          <p:nvPr/>
        </p:nvCxnSpPr>
        <p:spPr>
          <a:xfrm rot="-5400000">
            <a:off x="4147130" y="5727552"/>
            <a:ext cx="1068300" cy="12600"/>
          </a:xfrm>
          <a:prstGeom prst="bentConnector3">
            <a:avLst>
              <a:gd name="adj1" fmla="val 2546"/>
            </a:avLst>
          </a:prstGeom>
          <a:noFill/>
          <a:ln w="38100" cap="flat" cmpd="sng">
            <a:solidFill>
              <a:srgbClr val="7F7F7F"/>
            </a:solidFill>
            <a:prstDash val="dot"/>
            <a:miter lim="800000"/>
            <a:headEnd type="none" w="sm" len="sm"/>
            <a:tailEnd type="triangle" w="med" len="med"/>
          </a:ln>
        </p:spPr>
      </p:cxnSp>
      <p:cxnSp>
        <p:nvCxnSpPr>
          <p:cNvPr id="871" name="Shape 871"/>
          <p:cNvCxnSpPr/>
          <p:nvPr/>
        </p:nvCxnSpPr>
        <p:spPr>
          <a:xfrm rot="10800000">
            <a:off x="3925957" y="4518837"/>
            <a:ext cx="0" cy="1749166"/>
          </a:xfrm>
          <a:prstGeom prst="straightConnector1">
            <a:avLst/>
          </a:prstGeom>
          <a:noFill/>
          <a:ln w="38100" cap="flat" cmpd="sng">
            <a:solidFill>
              <a:srgbClr val="7F7F7F"/>
            </a:solidFill>
            <a:prstDash val="dot"/>
            <a:miter lim="800000"/>
            <a:headEnd type="none" w="sm" len="sm"/>
            <a:tailEnd type="triangle" w="med" len="med"/>
          </a:ln>
        </p:spPr>
      </p:cxnSp>
      <p:cxnSp>
        <p:nvCxnSpPr>
          <p:cNvPr id="872" name="Shape 872"/>
          <p:cNvCxnSpPr/>
          <p:nvPr/>
        </p:nvCxnSpPr>
        <p:spPr>
          <a:xfrm rot="10800000">
            <a:off x="3339548" y="3782422"/>
            <a:ext cx="0" cy="2485581"/>
          </a:xfrm>
          <a:prstGeom prst="straightConnector1">
            <a:avLst/>
          </a:prstGeom>
          <a:noFill/>
          <a:ln w="38100" cap="flat" cmpd="sng">
            <a:solidFill>
              <a:srgbClr val="7F7F7F"/>
            </a:solidFill>
            <a:prstDash val="dot"/>
            <a:miter lim="800000"/>
            <a:headEnd type="none" w="sm" len="sm"/>
            <a:tailEnd type="triangle" w="med" len="med"/>
          </a:ln>
        </p:spPr>
      </p:cxnSp>
      <p:cxnSp>
        <p:nvCxnSpPr>
          <p:cNvPr id="873" name="Shape 873"/>
          <p:cNvCxnSpPr/>
          <p:nvPr/>
        </p:nvCxnSpPr>
        <p:spPr>
          <a:xfrm rot="10800000">
            <a:off x="2405270" y="3076143"/>
            <a:ext cx="0" cy="3191860"/>
          </a:xfrm>
          <a:prstGeom prst="straightConnector1">
            <a:avLst/>
          </a:prstGeom>
          <a:noFill/>
          <a:ln w="38100" cap="flat" cmpd="sng">
            <a:solidFill>
              <a:srgbClr val="7F7F7F"/>
            </a:solidFill>
            <a:prstDash val="dot"/>
            <a:miter lim="800000"/>
            <a:headEnd type="none" w="sm" len="sm"/>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Shape 87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2.1.1 First Stage – Feasibility Study</a:t>
            </a:r>
            <a:endParaRPr sz="2800" b="1" i="0" u="none" strike="noStrike" cap="none" dirty="0">
              <a:solidFill>
                <a:schemeClr val="dk2"/>
              </a:solidFill>
              <a:latin typeface="Arial"/>
              <a:ea typeface="Arial"/>
              <a:cs typeface="Arial"/>
              <a:sym typeface="Arial"/>
            </a:endParaRPr>
          </a:p>
        </p:txBody>
      </p:sp>
      <p:sp>
        <p:nvSpPr>
          <p:cNvPr id="881" name="Shape 88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The following activities are covered during the feasibility study phase.</a:t>
            </a:r>
            <a:br>
              <a:rPr lang="en-US"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Financial Feasibility</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Technical Feasibility</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Client Visit</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Study Of Input-output Data</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Case Study</a:t>
            </a:r>
            <a:endParaRPr dirty="0"/>
          </a:p>
        </p:txBody>
      </p:sp>
      <p:pic>
        <p:nvPicPr>
          <p:cNvPr id="882" name="Shape 882"/>
          <p:cNvPicPr preferRelativeResize="0"/>
          <p:nvPr/>
        </p:nvPicPr>
        <p:blipFill rotWithShape="1">
          <a:blip r:embed="rId3">
            <a:alphaModFix/>
          </a:blip>
          <a:srcRect/>
          <a:stretch/>
        </p:blipFill>
        <p:spPr>
          <a:xfrm>
            <a:off x="7669137" y="2070685"/>
            <a:ext cx="3445904" cy="37629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Shape 888"/>
          <p:cNvSpPr txBox="1">
            <a:spLocks noGrp="1"/>
          </p:cNvSpPr>
          <p:nvPr>
            <p:ph type="title"/>
          </p:nvPr>
        </p:nvSpPr>
        <p:spPr>
          <a:xfrm>
            <a:off x="208634" y="633245"/>
            <a:ext cx="1198336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2.1.2 Second Stage – Requirements Analysis &amp; Specification Design </a:t>
            </a:r>
            <a:endParaRPr dirty="0"/>
          </a:p>
        </p:txBody>
      </p:sp>
      <p:sp>
        <p:nvSpPr>
          <p:cNvPr id="890" name="Shape 89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The following activities are carried out during the requirements analysis and specification design phase.</a:t>
            </a:r>
            <a:br>
              <a:rPr lang="en-US"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Requirements gathering and analysis</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Requirements specification</a:t>
            </a:r>
            <a:endParaRPr dirty="0"/>
          </a:p>
        </p:txBody>
      </p:sp>
      <p:pic>
        <p:nvPicPr>
          <p:cNvPr id="891" name="Shape 891"/>
          <p:cNvPicPr preferRelativeResize="0"/>
          <p:nvPr/>
        </p:nvPicPr>
        <p:blipFill rotWithShape="1">
          <a:blip r:embed="rId3">
            <a:alphaModFix/>
          </a:blip>
          <a:srcRect/>
          <a:stretch/>
        </p:blipFill>
        <p:spPr>
          <a:xfrm>
            <a:off x="8294022" y="2003141"/>
            <a:ext cx="3153791" cy="33905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Shape 897"/>
          <p:cNvSpPr txBox="1">
            <a:spLocks noGrp="1"/>
          </p:cNvSpPr>
          <p:nvPr>
            <p:ph type="title"/>
          </p:nvPr>
        </p:nvSpPr>
        <p:spPr>
          <a:xfrm>
            <a:off x="208634" y="633245"/>
            <a:ext cx="1198336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2.1.3 Third Stage – Design Phase</a:t>
            </a:r>
            <a:endParaRPr dirty="0"/>
          </a:p>
        </p:txBody>
      </p:sp>
      <p:sp>
        <p:nvSpPr>
          <p:cNvPr id="899" name="Shape 899"/>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The following activities are covered during the design phase.</a:t>
            </a:r>
            <a:br>
              <a:rPr lang="en-US"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L="342900" marR="0" lvl="0" indent="-342900" algn="l" rtl="0">
              <a:lnSpc>
                <a:spcPct val="90000"/>
              </a:lnSpc>
              <a:spcBef>
                <a:spcPts val="838"/>
              </a:spcBef>
              <a:spcAft>
                <a:spcPts val="0"/>
              </a:spcAft>
              <a:buClr>
                <a:schemeClr val="dk1"/>
              </a:buClr>
              <a:buSzPts val="1800"/>
              <a:buFont typeface="Calibri"/>
              <a:buAutoNum type="arabicPeriod"/>
            </a:pPr>
            <a:r>
              <a:rPr lang="en-US" dirty="0"/>
              <a:t>Creation of system design as per the requirements gathered during the previous phase.</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dirty="0"/>
              <a:t>Definition of overall system architecture</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dirty="0"/>
              <a:t>Documentation of design</a:t>
            </a:r>
            <a:endParaRPr dirty="0"/>
          </a:p>
          <a:p>
            <a:pPr marL="0" marR="0" lvl="0" indent="0" algn="l" rtl="0">
              <a:lnSpc>
                <a:spcPct val="90000"/>
              </a:lnSpc>
              <a:spcBef>
                <a:spcPts val="838"/>
              </a:spcBef>
              <a:spcAft>
                <a:spcPts val="0"/>
              </a:spcAft>
              <a:buNone/>
            </a:pPr>
            <a:endParaRPr dirty="0"/>
          </a:p>
          <a:p>
            <a:pPr marL="0" marR="0" lvl="0" indent="0" algn="l" rtl="0">
              <a:lnSpc>
                <a:spcPct val="90000"/>
              </a:lnSpc>
              <a:spcBef>
                <a:spcPts val="838"/>
              </a:spcBef>
              <a:spcAft>
                <a:spcPts val="0"/>
              </a:spcAft>
              <a:buNone/>
            </a:pPr>
            <a:r>
              <a:rPr lang="en-US" sz="1800" b="0" i="0" u="none" strike="noStrike" cap="none" dirty="0">
                <a:solidFill>
                  <a:schemeClr val="dk1"/>
                </a:solidFill>
                <a:latin typeface="Arial"/>
                <a:ea typeface="Arial"/>
                <a:cs typeface="Arial"/>
                <a:sym typeface="Arial"/>
              </a:rPr>
              <a:t>The </a:t>
            </a:r>
            <a:r>
              <a:rPr lang="en-US" dirty="0"/>
              <a:t>two Design </a:t>
            </a:r>
            <a:r>
              <a:rPr lang="en-US" sz="1800" b="0" i="0" u="none" strike="noStrike" cap="none" dirty="0">
                <a:solidFill>
                  <a:schemeClr val="dk1"/>
                </a:solidFill>
                <a:latin typeface="Arial"/>
                <a:ea typeface="Arial"/>
                <a:cs typeface="Arial"/>
                <a:sym typeface="Arial"/>
              </a:rPr>
              <a:t>Phases</a:t>
            </a:r>
            <a:endParaRPr dirty="0"/>
          </a:p>
          <a:p>
            <a:pPr marL="396875" marR="0" lvl="1" algn="l" rtl="0">
              <a:lnSpc>
                <a:spcPct val="90000"/>
              </a:lnSpc>
              <a:spcBef>
                <a:spcPts val="838"/>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High level design</a:t>
            </a:r>
            <a:endParaRPr dirty="0"/>
          </a:p>
          <a:p>
            <a:pPr marL="396875" marR="0" lvl="1" algn="l" rtl="0">
              <a:lnSpc>
                <a:spcPct val="90000"/>
              </a:lnSpc>
              <a:spcBef>
                <a:spcPts val="838"/>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Low level design</a:t>
            </a:r>
            <a:endParaRPr dirty="0"/>
          </a:p>
          <a:p>
            <a:pPr marL="396875" marR="0" lvl="1" algn="l" rtl="0">
              <a:lnSpc>
                <a:spcPct val="90000"/>
              </a:lnSpc>
              <a:spcBef>
                <a:spcPts val="838"/>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pic>
        <p:nvPicPr>
          <p:cNvPr id="900" name="Shape 900"/>
          <p:cNvPicPr preferRelativeResize="0"/>
          <p:nvPr/>
        </p:nvPicPr>
        <p:blipFill rotWithShape="1">
          <a:blip r:embed="rId3">
            <a:alphaModFix/>
          </a:blip>
          <a:srcRect/>
          <a:stretch/>
        </p:blipFill>
        <p:spPr>
          <a:xfrm>
            <a:off x="8102224" y="2357120"/>
            <a:ext cx="3156206" cy="30365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Shape 906"/>
          <p:cNvSpPr txBox="1">
            <a:spLocks noGrp="1"/>
          </p:cNvSpPr>
          <p:nvPr>
            <p:ph type="title"/>
          </p:nvPr>
        </p:nvSpPr>
        <p:spPr>
          <a:xfrm>
            <a:off x="208634" y="633245"/>
            <a:ext cx="1198336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2.1.4 Fourth Stage – Coding and Unit Testing</a:t>
            </a:r>
            <a:endParaRPr dirty="0"/>
          </a:p>
        </p:txBody>
      </p:sp>
      <p:sp>
        <p:nvSpPr>
          <p:cNvPr id="908" name="Shape 90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The following activities are covered during the code and unit testing phase.</a:t>
            </a:r>
            <a:br>
              <a:rPr lang="en-US"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Implementation Phase</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Developing Source Code</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Program Modules</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Testing Of Modules</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Debug The Errors</a:t>
            </a:r>
            <a:endParaRPr dirty="0"/>
          </a:p>
        </p:txBody>
      </p:sp>
      <p:pic>
        <p:nvPicPr>
          <p:cNvPr id="909" name="Shape 909"/>
          <p:cNvPicPr preferRelativeResize="0"/>
          <p:nvPr/>
        </p:nvPicPr>
        <p:blipFill rotWithShape="1">
          <a:blip r:embed="rId3">
            <a:alphaModFix/>
          </a:blip>
          <a:srcRect/>
          <a:stretch/>
        </p:blipFill>
        <p:spPr>
          <a:xfrm>
            <a:off x="8133431" y="1786759"/>
            <a:ext cx="2972809" cy="38196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Shape 915"/>
          <p:cNvSpPr txBox="1">
            <a:spLocks noGrp="1"/>
          </p:cNvSpPr>
          <p:nvPr>
            <p:ph type="title"/>
          </p:nvPr>
        </p:nvSpPr>
        <p:spPr>
          <a:xfrm>
            <a:off x="208634" y="633245"/>
            <a:ext cx="1198336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2.1.5 Fifth Stage – Integration and System Testing </a:t>
            </a:r>
            <a:endParaRPr dirty="0"/>
          </a:p>
        </p:txBody>
      </p:sp>
      <p:sp>
        <p:nvSpPr>
          <p:cNvPr id="917" name="Shape 91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The following activities are covered during the integration and system testing phase.</a:t>
            </a:r>
            <a:br>
              <a:rPr lang="en-US"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Integration in Planned Manner</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Steps of Integration</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Addition of Modules</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System Testing</a:t>
            </a:r>
            <a:endParaRPr dirty="0"/>
          </a:p>
          <a:p>
            <a:pPr marL="0" marR="0" lvl="0" indent="0" algn="l" rtl="0">
              <a:lnSpc>
                <a:spcPct val="9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918" name="Shape 918"/>
          <p:cNvPicPr preferRelativeResize="0"/>
          <p:nvPr/>
        </p:nvPicPr>
        <p:blipFill rotWithShape="1">
          <a:blip r:embed="rId3">
            <a:alphaModFix/>
          </a:blip>
          <a:srcRect/>
          <a:stretch/>
        </p:blipFill>
        <p:spPr>
          <a:xfrm>
            <a:off x="8223329" y="2804845"/>
            <a:ext cx="2836627" cy="27481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208634" y="633245"/>
            <a:ext cx="11983366" cy="492172"/>
          </a:xfrm>
          <a:prstGeom prst="rect">
            <a:avLst/>
          </a:prstGeom>
          <a:noFill/>
          <a:ln>
            <a:noFill/>
          </a:ln>
        </p:spPr>
        <p:txBody>
          <a:bodyPr spcFirstLastPara="1" wrap="square" lIns="91425" tIns="45700" rIns="91425" bIns="45700" anchor="t" anchorCtr="0">
            <a:noAutofit/>
          </a:bodyPr>
          <a:lstStyle/>
          <a:p>
            <a:pPr lvl="0"/>
            <a:r>
              <a:rPr lang="en-US" dirty="0"/>
              <a:t>2.1.5 Fifth Stage – Integration and System Testing </a:t>
            </a:r>
            <a:r>
              <a:rPr lang="en-US" dirty="0" smtClean="0"/>
              <a:t>(Contd.)</a:t>
            </a:r>
            <a:endParaRPr dirty="0"/>
          </a:p>
        </p:txBody>
      </p:sp>
      <p:sp>
        <p:nvSpPr>
          <p:cNvPr id="926" name="Shape 92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This is a level of software testing where a complete and integrated software is tested. The various tests may include</a:t>
            </a:r>
            <a:br>
              <a:rPr lang="en-US"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Alpha (α ) - Testing (Development team)</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Beta (β) - Testing (set of customers)</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Acceptance Testing (customers)</a:t>
            </a:r>
            <a:endParaRPr dirty="0"/>
          </a:p>
          <a:p>
            <a:pPr marL="0" marR="0" lvl="0" indent="0" algn="l" rtl="0">
              <a:lnSpc>
                <a:spcPct val="9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927" name="Shape 927"/>
          <p:cNvPicPr preferRelativeResize="0"/>
          <p:nvPr/>
        </p:nvPicPr>
        <p:blipFill rotWithShape="1">
          <a:blip r:embed="rId3">
            <a:alphaModFix/>
          </a:blip>
          <a:srcRect/>
          <a:stretch/>
        </p:blipFill>
        <p:spPr>
          <a:xfrm>
            <a:off x="8377296" y="2503902"/>
            <a:ext cx="2907747" cy="32618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Shape 933"/>
          <p:cNvSpPr txBox="1">
            <a:spLocks noGrp="1"/>
          </p:cNvSpPr>
          <p:nvPr>
            <p:ph type="title"/>
          </p:nvPr>
        </p:nvSpPr>
        <p:spPr>
          <a:xfrm>
            <a:off x="208634" y="633245"/>
            <a:ext cx="1198336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2.1.6 Sixth Stage – System Deployment and Maintenance</a:t>
            </a:r>
            <a:endParaRPr dirty="0"/>
          </a:p>
        </p:txBody>
      </p:sp>
      <p:sp>
        <p:nvSpPr>
          <p:cNvPr id="935" name="Shape 93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The following activities are covered during the system deployment and maintenance phase.</a:t>
            </a:r>
            <a:br>
              <a:rPr lang="en-US"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Product Deployment</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Development and Maintenance</a:t>
            </a:r>
            <a:endParaRPr dirty="0"/>
          </a:p>
          <a:p>
            <a:pPr marL="0" marR="0" lvl="0" indent="0" algn="l" rtl="0">
              <a:lnSpc>
                <a:spcPct val="9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38"/>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Maintenance</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Corrective Maintenance</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Perfective Maintenance</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Adaptive Maintenance</a:t>
            </a:r>
            <a:endParaRPr dirty="0"/>
          </a:p>
          <a:p>
            <a:pPr marL="342900" marR="0" lvl="0" indent="-228600" algn="l" rtl="0">
              <a:lnSpc>
                <a:spcPct val="90000"/>
              </a:lnSpc>
              <a:spcBef>
                <a:spcPts val="838"/>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pic>
        <p:nvPicPr>
          <p:cNvPr id="936" name="Shape 936"/>
          <p:cNvPicPr preferRelativeResize="0"/>
          <p:nvPr/>
        </p:nvPicPr>
        <p:blipFill rotWithShape="1">
          <a:blip r:embed="rId3">
            <a:alphaModFix/>
          </a:blip>
          <a:srcRect/>
          <a:stretch/>
        </p:blipFill>
        <p:spPr>
          <a:xfrm>
            <a:off x="8033625" y="2712579"/>
            <a:ext cx="3251418" cy="30532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Shape 94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2.2 Advantages Of Waterfall Model</a:t>
            </a:r>
            <a:br>
              <a:rPr lang="en-US" sz="2800" b="1" i="0" u="none" strike="noStrike" cap="none" dirty="0">
                <a:solidFill>
                  <a:schemeClr val="dk2"/>
                </a:solidFill>
                <a:latin typeface="Arial"/>
                <a:ea typeface="Arial"/>
                <a:cs typeface="Arial"/>
                <a:sym typeface="Arial"/>
              </a:rPr>
            </a:br>
            <a:endParaRPr sz="2800" b="1" i="0" u="none" strike="noStrike" cap="none" dirty="0">
              <a:solidFill>
                <a:schemeClr val="dk2"/>
              </a:solidFill>
              <a:latin typeface="Arial"/>
              <a:ea typeface="Arial"/>
              <a:cs typeface="Arial"/>
              <a:sym typeface="Arial"/>
            </a:endParaRPr>
          </a:p>
        </p:txBody>
      </p:sp>
      <p:sp>
        <p:nvSpPr>
          <p:cNvPr id="944" name="Shape 944"/>
          <p:cNvSpPr txBox="1">
            <a:spLocks noGrp="1"/>
          </p:cNvSpPr>
          <p:nvPr>
            <p:ph type="body" idx="2"/>
          </p:nvPr>
        </p:nvSpPr>
        <p:spPr>
          <a:xfrm>
            <a:off x="442709" y="5129363"/>
            <a:ext cx="3658029" cy="10854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dirty="0">
                <a:solidFill>
                  <a:schemeClr val="dk1"/>
                </a:solidFill>
                <a:latin typeface="Arial"/>
                <a:ea typeface="Arial"/>
                <a:cs typeface="Arial"/>
                <a:sym typeface="Arial"/>
              </a:rPr>
              <a:t>Every phase has a defined start and end point. The progress can be distinctly identified by both, the client and the software developer, through the use of milestones.</a:t>
            </a:r>
            <a:endParaRPr sz="1500" b="0" i="0" u="none" strike="noStrike" cap="none" dirty="0">
              <a:solidFill>
                <a:schemeClr val="dk1"/>
              </a:solidFill>
              <a:latin typeface="Arial"/>
              <a:ea typeface="Arial"/>
              <a:cs typeface="Arial"/>
              <a:sym typeface="Arial"/>
            </a:endParaRPr>
          </a:p>
        </p:txBody>
      </p:sp>
      <p:sp>
        <p:nvSpPr>
          <p:cNvPr id="945" name="Shape 945"/>
          <p:cNvSpPr txBox="1">
            <a:spLocks noGrp="1"/>
          </p:cNvSpPr>
          <p:nvPr>
            <p:ph type="body" idx="3"/>
          </p:nvPr>
        </p:nvSpPr>
        <p:spPr>
          <a:xfrm>
            <a:off x="443342" y="4670026"/>
            <a:ext cx="3644936" cy="372727"/>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Discipline</a:t>
            </a:r>
            <a:endParaRPr dirty="0"/>
          </a:p>
        </p:txBody>
      </p:sp>
      <p:sp>
        <p:nvSpPr>
          <p:cNvPr id="946" name="Shape 946"/>
          <p:cNvSpPr txBox="1">
            <a:spLocks noGrp="1"/>
          </p:cNvSpPr>
          <p:nvPr>
            <p:ph type="body" idx="4"/>
          </p:nvPr>
        </p:nvSpPr>
        <p:spPr>
          <a:xfrm>
            <a:off x="4364610" y="5129363"/>
            <a:ext cx="3726654" cy="10854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dirty="0">
                <a:solidFill>
                  <a:schemeClr val="dk1"/>
                </a:solidFill>
                <a:latin typeface="Arial"/>
                <a:ea typeface="Arial"/>
                <a:cs typeface="Arial"/>
                <a:sym typeface="Arial"/>
              </a:rPr>
              <a:t>The emphas</a:t>
            </a:r>
            <a:r>
              <a:rPr lang="en-US" dirty="0"/>
              <a:t>i</a:t>
            </a:r>
            <a:r>
              <a:rPr lang="en-US" sz="1500" b="0" i="0" u="none" strike="noStrike" cap="none" dirty="0">
                <a:solidFill>
                  <a:schemeClr val="dk1"/>
                </a:solidFill>
                <a:latin typeface="Arial"/>
                <a:ea typeface="Arial"/>
                <a:cs typeface="Arial"/>
                <a:sym typeface="Arial"/>
              </a:rPr>
              <a:t>s on requirement and design, before writing the codes/programs ensures the minimal wastage of time, effort  and cost and decreases the risk of slipping of schedule. </a:t>
            </a:r>
            <a:endParaRPr sz="1500" b="0" i="0" u="none" strike="noStrike" cap="none" dirty="0">
              <a:solidFill>
                <a:schemeClr val="dk1"/>
              </a:solidFill>
              <a:latin typeface="Arial"/>
              <a:ea typeface="Arial"/>
              <a:cs typeface="Arial"/>
              <a:sym typeface="Arial"/>
            </a:endParaRPr>
          </a:p>
        </p:txBody>
      </p:sp>
      <p:sp>
        <p:nvSpPr>
          <p:cNvPr id="947" name="Shape 947"/>
          <p:cNvSpPr txBox="1">
            <a:spLocks noGrp="1"/>
          </p:cNvSpPr>
          <p:nvPr>
            <p:ph type="body" idx="5"/>
          </p:nvPr>
        </p:nvSpPr>
        <p:spPr>
          <a:xfrm>
            <a:off x="4326298" y="4670026"/>
            <a:ext cx="3713315" cy="372727"/>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Time and Cost Effective</a:t>
            </a:r>
            <a:endParaRPr dirty="0"/>
          </a:p>
          <a:p>
            <a:pPr marL="0" marR="0" lvl="0" indent="0" algn="ctr"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p:txBody>
      </p:sp>
      <p:sp>
        <p:nvSpPr>
          <p:cNvPr id="948" name="Shape 948"/>
          <p:cNvSpPr txBox="1">
            <a:spLocks noGrp="1"/>
          </p:cNvSpPr>
          <p:nvPr>
            <p:ph type="body" idx="6"/>
          </p:nvPr>
        </p:nvSpPr>
        <p:spPr>
          <a:xfrm>
            <a:off x="8267578" y="5129363"/>
            <a:ext cx="3610195" cy="10854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dirty="0">
                <a:solidFill>
                  <a:schemeClr val="dk1"/>
                </a:solidFill>
                <a:latin typeface="Arial"/>
                <a:ea typeface="Arial"/>
                <a:cs typeface="Arial"/>
                <a:sym typeface="Arial"/>
              </a:rPr>
              <a:t>The flaws can be easily caught and taken care of at the design stage, much earlier than the testing stage.</a:t>
            </a:r>
            <a:endParaRPr sz="1500" b="0" i="0" u="none" strike="noStrike" cap="none" dirty="0">
              <a:solidFill>
                <a:schemeClr val="dk1"/>
              </a:solidFill>
              <a:latin typeface="Arial"/>
              <a:ea typeface="Arial"/>
              <a:cs typeface="Arial"/>
              <a:sym typeface="Arial"/>
            </a:endParaRPr>
          </a:p>
        </p:txBody>
      </p:sp>
      <p:sp>
        <p:nvSpPr>
          <p:cNvPr id="949" name="Shape 949"/>
          <p:cNvSpPr txBox="1">
            <a:spLocks noGrp="1"/>
          </p:cNvSpPr>
          <p:nvPr>
            <p:ph type="body" idx="7"/>
          </p:nvPr>
        </p:nvSpPr>
        <p:spPr>
          <a:xfrm>
            <a:off x="8277634" y="4670026"/>
            <a:ext cx="3597273" cy="372727"/>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Quality Improvement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Shape 73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Module Learning Objectives</a:t>
            </a:r>
            <a:endParaRPr dirty="0"/>
          </a:p>
        </p:txBody>
      </p:sp>
      <p:sp>
        <p:nvSpPr>
          <p:cNvPr id="733" name="Shape 733"/>
          <p:cNvSpPr txBox="1">
            <a:spLocks noGrp="1"/>
          </p:cNvSpPr>
          <p:nvPr>
            <p:ph type="body" idx="2"/>
          </p:nvPr>
        </p:nvSpPr>
        <p:spPr>
          <a:xfrm>
            <a:off x="514350" y="1304995"/>
            <a:ext cx="6955595"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At the end of this module, participants will be able to understand: </a:t>
            </a:r>
            <a:endParaRPr dirty="0"/>
          </a:p>
          <a:p>
            <a:pPr marL="342900" marR="0" lvl="0" indent="-342900" algn="l" rtl="0">
              <a:lnSpc>
                <a:spcPct val="9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Software and its </a:t>
            </a:r>
            <a:r>
              <a:rPr lang="en-US" dirty="0"/>
              <a:t>types</a:t>
            </a:r>
            <a:endParaRPr dirty="0"/>
          </a:p>
          <a:p>
            <a:pPr marL="342900" marR="0" lvl="0" indent="-342900" algn="l" rtl="0">
              <a:lnSpc>
                <a:spcPct val="9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The history of software engineering and how it has evolved over time.</a:t>
            </a:r>
            <a:endParaRPr dirty="0"/>
          </a:p>
          <a:p>
            <a:pPr marL="342900" marR="0" lvl="0" indent="-342900" algn="l" rtl="0">
              <a:lnSpc>
                <a:spcPct val="9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Different methods of software development</a:t>
            </a:r>
            <a:endParaRPr dirty="0"/>
          </a:p>
          <a:p>
            <a:pPr marL="342900" marR="0" lvl="0" indent="-342900" algn="l" rtl="0">
              <a:lnSpc>
                <a:spcPct val="9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Waterfall method of software development, various stages involved in it, and the advantages and disadvantages of waterfall method</a:t>
            </a:r>
            <a:endParaRPr dirty="0"/>
          </a:p>
          <a:p>
            <a:pPr marL="342900" marR="0" lvl="0" indent="-342900" algn="l" rtl="0">
              <a:lnSpc>
                <a:spcPct val="9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How conflicts between the development and operations teams impact product development</a:t>
            </a:r>
            <a:br>
              <a:rPr lang="en-US"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734" name="Shape 734"/>
          <p:cNvPicPr preferRelativeResize="0"/>
          <p:nvPr/>
        </p:nvPicPr>
        <p:blipFill rotWithShape="1">
          <a:blip r:embed="rId3">
            <a:alphaModFix/>
          </a:blip>
          <a:srcRect/>
          <a:stretch/>
        </p:blipFill>
        <p:spPr>
          <a:xfrm>
            <a:off x="7844697" y="1643496"/>
            <a:ext cx="3712675" cy="35710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Shape 954"/>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dirty="0" smtClean="0">
                <a:solidFill>
                  <a:schemeClr val="dk2"/>
                </a:solidFill>
                <a:latin typeface="Arial"/>
                <a:ea typeface="Arial"/>
                <a:cs typeface="Arial"/>
                <a:sym typeface="Arial"/>
              </a:rPr>
              <a:t>2.3 Shortcomings of the Waterfall Model</a:t>
            </a:r>
            <a:endParaRPr sz="2800" b="1" i="0" u="none" strike="noStrike" cap="none" dirty="0">
              <a:solidFill>
                <a:schemeClr val="dk2"/>
              </a:solidFill>
              <a:latin typeface="Arial"/>
              <a:ea typeface="Arial"/>
              <a:cs typeface="Arial"/>
              <a:sym typeface="Arial"/>
            </a:endParaRPr>
          </a:p>
        </p:txBody>
      </p:sp>
      <p:sp>
        <p:nvSpPr>
          <p:cNvPr id="956" name="Shape 956"/>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dirty="0" smtClean="0"/>
              <a:t> </a:t>
            </a:r>
            <a:endParaRPr dirty="0"/>
          </a:p>
        </p:txBody>
      </p:sp>
      <p:grpSp>
        <p:nvGrpSpPr>
          <p:cNvPr id="19" name="Shape 198"/>
          <p:cNvGrpSpPr/>
          <p:nvPr/>
        </p:nvGrpSpPr>
        <p:grpSpPr>
          <a:xfrm>
            <a:off x="1017174" y="1202545"/>
            <a:ext cx="477477" cy="477477"/>
            <a:chOff x="1044399" y="1577809"/>
            <a:chExt cx="699075" cy="699074"/>
          </a:xfrm>
        </p:grpSpPr>
        <p:sp>
          <p:nvSpPr>
            <p:cNvPr id="20"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smtClean="0">
                <a:ln>
                  <a:noFill/>
                </a:ln>
                <a:solidFill>
                  <a:srgbClr val="FFFFFF"/>
                </a:solidFill>
                <a:effectLst/>
                <a:uLnTx/>
                <a:uFillTx/>
              </a:endParaRPr>
            </a:p>
          </p:txBody>
        </p:sp>
        <p:sp>
          <p:nvSpPr>
            <p:cNvPr id="21"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ysClr val="windowText" lastClr="000000"/>
                </a:solidFill>
                <a:effectLst/>
                <a:uLnTx/>
                <a:uFillTx/>
                <a:latin typeface="Source Sans Pro Light"/>
                <a:ea typeface="Source Sans Pro Light"/>
                <a:cs typeface="Source Sans Pro Light"/>
                <a:sym typeface="Source Sans Pro Light"/>
              </a:endParaRPr>
            </a:p>
          </p:txBody>
        </p:sp>
      </p:grpSp>
      <p:grpSp>
        <p:nvGrpSpPr>
          <p:cNvPr id="35" name="Shape 186"/>
          <p:cNvGrpSpPr/>
          <p:nvPr/>
        </p:nvGrpSpPr>
        <p:grpSpPr>
          <a:xfrm>
            <a:off x="6992716" y="1169665"/>
            <a:ext cx="4573641" cy="5344829"/>
            <a:chOff x="2813" y="961"/>
            <a:chExt cx="2052" cy="2397"/>
          </a:xfrm>
        </p:grpSpPr>
        <p:sp>
          <p:nvSpPr>
            <p:cNvPr id="36" name="Shape 187"/>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rgbClr val="56687C"/>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37" name="Shape 188"/>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rgbClr val="96E2C0"/>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38" name="Shape 189"/>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rgbClr val="96E2C0"/>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39" name="Shape 190"/>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rgbClr val="56687C"/>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40" name="Shape 191"/>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rgbClr val="96E2C0"/>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41" name="Shape 192"/>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rgbClr val="56687C"/>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42" name="Shape 193"/>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rgbClr val="1CC083"/>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43" name="Shape 194"/>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rgbClr val="96E2C0"/>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44" name="Shape 195"/>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45" name="Shape 196"/>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rgbClr val="56687C"/>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sp>
          <p:nvSpPr>
            <p:cNvPr id="46" name="Shape 197"/>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dirty="0" smtClean="0">
                <a:ln>
                  <a:noFill/>
                </a:ln>
                <a:solidFill>
                  <a:sysClr val="windowText" lastClr="000000"/>
                </a:solidFill>
                <a:effectLst/>
                <a:uLnTx/>
                <a:uFillTx/>
                <a:latin typeface="Calibri"/>
                <a:ea typeface="Calibri"/>
                <a:cs typeface="Calibri"/>
                <a:sym typeface="Calibri"/>
              </a:endParaRPr>
            </a:p>
          </p:txBody>
        </p:sp>
      </p:grpSp>
      <p:sp>
        <p:nvSpPr>
          <p:cNvPr id="5" name="Rectangle 4"/>
          <p:cNvSpPr/>
          <p:nvPr/>
        </p:nvSpPr>
        <p:spPr>
          <a:xfrm>
            <a:off x="1637998" y="1289616"/>
            <a:ext cx="2569934" cy="369332"/>
          </a:xfrm>
          <a:prstGeom prst="rect">
            <a:avLst/>
          </a:prstGeom>
        </p:spPr>
        <p:txBody>
          <a:bodyPr wrap="none">
            <a:spAutoFit/>
          </a:bodyPr>
          <a:lstStyle/>
          <a:p>
            <a:pPr lvl="0">
              <a:buSzPts val="1800"/>
            </a:pPr>
            <a:r>
              <a:rPr lang="en-US" sz="1800" b="1" dirty="0"/>
              <a:t>Possibilities of Errors</a:t>
            </a:r>
            <a:endParaRPr lang="en-US" sz="1800" dirty="0"/>
          </a:p>
        </p:txBody>
      </p:sp>
      <p:grpSp>
        <p:nvGrpSpPr>
          <p:cNvPr id="48" name="Shape 198"/>
          <p:cNvGrpSpPr/>
          <p:nvPr/>
        </p:nvGrpSpPr>
        <p:grpSpPr>
          <a:xfrm>
            <a:off x="1017174" y="1874173"/>
            <a:ext cx="477477" cy="477477"/>
            <a:chOff x="1044399" y="1577809"/>
            <a:chExt cx="699075" cy="699074"/>
          </a:xfrm>
        </p:grpSpPr>
        <p:sp>
          <p:nvSpPr>
            <p:cNvPr id="49"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smtClean="0">
                <a:ln>
                  <a:noFill/>
                </a:ln>
                <a:solidFill>
                  <a:srgbClr val="FFFFFF"/>
                </a:solidFill>
                <a:effectLst/>
                <a:uLnTx/>
                <a:uFillTx/>
              </a:endParaRPr>
            </a:p>
          </p:txBody>
        </p:sp>
        <p:sp>
          <p:nvSpPr>
            <p:cNvPr id="50"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52" name="Rectangle 51"/>
          <p:cNvSpPr/>
          <p:nvPr/>
        </p:nvSpPr>
        <p:spPr>
          <a:xfrm>
            <a:off x="1637998" y="1961244"/>
            <a:ext cx="3236784" cy="369332"/>
          </a:xfrm>
          <a:prstGeom prst="rect">
            <a:avLst/>
          </a:prstGeom>
        </p:spPr>
        <p:txBody>
          <a:bodyPr wrap="none">
            <a:spAutoFit/>
          </a:bodyPr>
          <a:lstStyle/>
          <a:p>
            <a:pPr lvl="0">
              <a:buSzPts val="1800"/>
            </a:pPr>
            <a:r>
              <a:rPr lang="en-US" sz="1800" b="1" dirty="0"/>
              <a:t>Not Suitable for All Projects</a:t>
            </a:r>
          </a:p>
        </p:txBody>
      </p:sp>
      <p:grpSp>
        <p:nvGrpSpPr>
          <p:cNvPr id="53" name="Shape 198"/>
          <p:cNvGrpSpPr/>
          <p:nvPr/>
        </p:nvGrpSpPr>
        <p:grpSpPr>
          <a:xfrm>
            <a:off x="1017174" y="2545801"/>
            <a:ext cx="477477" cy="477477"/>
            <a:chOff x="1044399" y="1577809"/>
            <a:chExt cx="699075" cy="699074"/>
          </a:xfrm>
        </p:grpSpPr>
        <p:sp>
          <p:nvSpPr>
            <p:cNvPr id="54"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smtClean="0">
                <a:ln>
                  <a:noFill/>
                </a:ln>
                <a:solidFill>
                  <a:srgbClr val="FFFFFF"/>
                </a:solidFill>
                <a:effectLst/>
                <a:uLnTx/>
                <a:uFillTx/>
              </a:endParaRPr>
            </a:p>
          </p:txBody>
        </p:sp>
        <p:sp>
          <p:nvSpPr>
            <p:cNvPr id="55"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57" name="Rectangle 56"/>
          <p:cNvSpPr/>
          <p:nvPr/>
        </p:nvSpPr>
        <p:spPr>
          <a:xfrm>
            <a:off x="1637998" y="2632872"/>
            <a:ext cx="2569934" cy="369332"/>
          </a:xfrm>
          <a:prstGeom prst="rect">
            <a:avLst/>
          </a:prstGeom>
        </p:spPr>
        <p:txBody>
          <a:bodyPr wrap="none">
            <a:spAutoFit/>
          </a:bodyPr>
          <a:lstStyle/>
          <a:p>
            <a:pPr lvl="0">
              <a:buSzPts val="1800"/>
            </a:pPr>
            <a:r>
              <a:rPr lang="en-US" sz="1800" b="1" dirty="0"/>
              <a:t>Implicit Assumptions </a:t>
            </a:r>
          </a:p>
        </p:txBody>
      </p:sp>
      <p:grpSp>
        <p:nvGrpSpPr>
          <p:cNvPr id="58" name="Shape 198"/>
          <p:cNvGrpSpPr/>
          <p:nvPr/>
        </p:nvGrpSpPr>
        <p:grpSpPr>
          <a:xfrm>
            <a:off x="1017174" y="3217429"/>
            <a:ext cx="477477" cy="477477"/>
            <a:chOff x="1044399" y="1577809"/>
            <a:chExt cx="699075" cy="699074"/>
          </a:xfrm>
        </p:grpSpPr>
        <p:sp>
          <p:nvSpPr>
            <p:cNvPr id="59"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smtClean="0">
                <a:ln>
                  <a:noFill/>
                </a:ln>
                <a:solidFill>
                  <a:srgbClr val="FFFFFF"/>
                </a:solidFill>
                <a:effectLst/>
                <a:uLnTx/>
                <a:uFillTx/>
              </a:endParaRPr>
            </a:p>
          </p:txBody>
        </p:sp>
        <p:sp>
          <p:nvSpPr>
            <p:cNvPr id="60"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62" name="Rectangle 61"/>
          <p:cNvSpPr/>
          <p:nvPr/>
        </p:nvSpPr>
        <p:spPr>
          <a:xfrm>
            <a:off x="1637998" y="3304500"/>
            <a:ext cx="3057247" cy="369332"/>
          </a:xfrm>
          <a:prstGeom prst="rect">
            <a:avLst/>
          </a:prstGeom>
        </p:spPr>
        <p:txBody>
          <a:bodyPr wrap="none">
            <a:spAutoFit/>
          </a:bodyPr>
          <a:lstStyle/>
          <a:p>
            <a:pPr lvl="0">
              <a:buSzPts val="1800"/>
            </a:pPr>
            <a:r>
              <a:rPr lang="en-US" sz="1800" b="1" dirty="0"/>
              <a:t>High Risk and Uncertainty</a:t>
            </a:r>
          </a:p>
        </p:txBody>
      </p:sp>
      <p:grpSp>
        <p:nvGrpSpPr>
          <p:cNvPr id="63" name="Shape 198"/>
          <p:cNvGrpSpPr/>
          <p:nvPr/>
        </p:nvGrpSpPr>
        <p:grpSpPr>
          <a:xfrm>
            <a:off x="1017174" y="3889057"/>
            <a:ext cx="477477" cy="477477"/>
            <a:chOff x="1044399" y="1577809"/>
            <a:chExt cx="699075" cy="699074"/>
          </a:xfrm>
        </p:grpSpPr>
        <p:sp>
          <p:nvSpPr>
            <p:cNvPr id="64"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smtClean="0">
                <a:ln>
                  <a:noFill/>
                </a:ln>
                <a:solidFill>
                  <a:srgbClr val="FFFFFF"/>
                </a:solidFill>
                <a:effectLst/>
                <a:uLnTx/>
                <a:uFillTx/>
              </a:endParaRPr>
            </a:p>
          </p:txBody>
        </p:sp>
        <p:sp>
          <p:nvSpPr>
            <p:cNvPr id="65"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67" name="Rectangle 66"/>
          <p:cNvSpPr/>
          <p:nvPr/>
        </p:nvSpPr>
        <p:spPr>
          <a:xfrm>
            <a:off x="1637998" y="3976128"/>
            <a:ext cx="3826689" cy="369332"/>
          </a:xfrm>
          <a:prstGeom prst="rect">
            <a:avLst/>
          </a:prstGeom>
        </p:spPr>
        <p:txBody>
          <a:bodyPr wrap="none">
            <a:spAutoFit/>
          </a:bodyPr>
          <a:lstStyle/>
          <a:p>
            <a:pPr lvl="0">
              <a:buSzPts val="1800"/>
            </a:pPr>
            <a:r>
              <a:rPr lang="en-US" sz="1800" b="1" dirty="0"/>
              <a:t>Non-adaptive Design Constraints</a:t>
            </a:r>
          </a:p>
        </p:txBody>
      </p:sp>
      <p:grpSp>
        <p:nvGrpSpPr>
          <p:cNvPr id="68" name="Shape 198"/>
          <p:cNvGrpSpPr/>
          <p:nvPr/>
        </p:nvGrpSpPr>
        <p:grpSpPr>
          <a:xfrm>
            <a:off x="1017174" y="4560685"/>
            <a:ext cx="477477" cy="477477"/>
            <a:chOff x="1044399" y="1577809"/>
            <a:chExt cx="699075" cy="699074"/>
          </a:xfrm>
        </p:grpSpPr>
        <p:sp>
          <p:nvSpPr>
            <p:cNvPr id="69"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smtClean="0">
                <a:ln>
                  <a:noFill/>
                </a:ln>
                <a:solidFill>
                  <a:srgbClr val="FFFFFF"/>
                </a:solidFill>
                <a:effectLst/>
                <a:uLnTx/>
                <a:uFillTx/>
              </a:endParaRPr>
            </a:p>
          </p:txBody>
        </p:sp>
        <p:sp>
          <p:nvSpPr>
            <p:cNvPr id="70"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72" name="Rectangle 71"/>
          <p:cNvSpPr/>
          <p:nvPr/>
        </p:nvSpPr>
        <p:spPr>
          <a:xfrm>
            <a:off x="1637998" y="4647756"/>
            <a:ext cx="4865434" cy="369332"/>
          </a:xfrm>
          <a:prstGeom prst="rect">
            <a:avLst/>
          </a:prstGeom>
        </p:spPr>
        <p:txBody>
          <a:bodyPr wrap="none">
            <a:spAutoFit/>
          </a:bodyPr>
          <a:lstStyle/>
          <a:p>
            <a:pPr lvl="0">
              <a:buSzPts val="1800"/>
            </a:pPr>
            <a:r>
              <a:rPr lang="en-US" sz="1800" b="1" dirty="0"/>
              <a:t>Ignores Mid-Process User/Client Feedback</a:t>
            </a:r>
          </a:p>
        </p:txBody>
      </p:sp>
      <p:grpSp>
        <p:nvGrpSpPr>
          <p:cNvPr id="73" name="Shape 198"/>
          <p:cNvGrpSpPr/>
          <p:nvPr/>
        </p:nvGrpSpPr>
        <p:grpSpPr>
          <a:xfrm>
            <a:off x="1017174" y="5232313"/>
            <a:ext cx="477477" cy="477477"/>
            <a:chOff x="1044399" y="1577809"/>
            <a:chExt cx="699075" cy="699074"/>
          </a:xfrm>
        </p:grpSpPr>
        <p:sp>
          <p:nvSpPr>
            <p:cNvPr id="74"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smtClean="0">
                <a:ln>
                  <a:noFill/>
                </a:ln>
                <a:solidFill>
                  <a:srgbClr val="FFFFFF"/>
                </a:solidFill>
                <a:effectLst/>
                <a:uLnTx/>
                <a:uFillTx/>
              </a:endParaRPr>
            </a:p>
          </p:txBody>
        </p:sp>
        <p:sp>
          <p:nvSpPr>
            <p:cNvPr id="75"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ysClr val="windowText" lastClr="000000"/>
                </a:solidFill>
                <a:effectLst/>
                <a:uLnTx/>
                <a:uFillTx/>
                <a:latin typeface="Source Sans Pro Light"/>
                <a:ea typeface="Source Sans Pro Light"/>
                <a:cs typeface="Source Sans Pro Light"/>
                <a:sym typeface="Source Sans Pro Light"/>
              </a:endParaRPr>
            </a:p>
          </p:txBody>
        </p:sp>
      </p:grpSp>
      <p:grpSp>
        <p:nvGrpSpPr>
          <p:cNvPr id="6" name="Group 5"/>
          <p:cNvGrpSpPr/>
          <p:nvPr/>
        </p:nvGrpSpPr>
        <p:grpSpPr>
          <a:xfrm>
            <a:off x="1048937" y="1791471"/>
            <a:ext cx="5328291" cy="4029768"/>
            <a:chOff x="1048938" y="1791471"/>
            <a:chExt cx="4909038" cy="4029768"/>
          </a:xfrm>
        </p:grpSpPr>
        <p:cxnSp>
          <p:nvCxnSpPr>
            <p:cNvPr id="22" name="Shape 202"/>
            <p:cNvCxnSpPr/>
            <p:nvPr/>
          </p:nvCxnSpPr>
          <p:spPr>
            <a:xfrm>
              <a:off x="1048938" y="1791471"/>
              <a:ext cx="4909038" cy="0"/>
            </a:xfrm>
            <a:prstGeom prst="straightConnector1">
              <a:avLst/>
            </a:prstGeom>
            <a:noFill/>
            <a:ln w="9525" cap="flat" cmpd="sng">
              <a:solidFill>
                <a:srgbClr val="16BF7F"/>
              </a:solidFill>
              <a:prstDash val="solid"/>
              <a:round/>
              <a:headEnd type="none" w="sm" len="sm"/>
              <a:tailEnd type="none" w="sm" len="sm"/>
            </a:ln>
          </p:spPr>
        </p:cxnSp>
        <p:cxnSp>
          <p:nvCxnSpPr>
            <p:cNvPr id="51" name="Shape 202"/>
            <p:cNvCxnSpPr/>
            <p:nvPr/>
          </p:nvCxnSpPr>
          <p:spPr>
            <a:xfrm>
              <a:off x="1048938" y="2463099"/>
              <a:ext cx="4909038" cy="0"/>
            </a:xfrm>
            <a:prstGeom prst="straightConnector1">
              <a:avLst/>
            </a:prstGeom>
            <a:noFill/>
            <a:ln w="9525" cap="flat" cmpd="sng">
              <a:solidFill>
                <a:srgbClr val="16BF7F"/>
              </a:solidFill>
              <a:prstDash val="solid"/>
              <a:round/>
              <a:headEnd type="none" w="sm" len="sm"/>
              <a:tailEnd type="none" w="sm" len="sm"/>
            </a:ln>
          </p:spPr>
        </p:cxnSp>
        <p:cxnSp>
          <p:nvCxnSpPr>
            <p:cNvPr id="56" name="Shape 202"/>
            <p:cNvCxnSpPr/>
            <p:nvPr/>
          </p:nvCxnSpPr>
          <p:spPr>
            <a:xfrm>
              <a:off x="1048938" y="3134727"/>
              <a:ext cx="4909038" cy="0"/>
            </a:xfrm>
            <a:prstGeom prst="straightConnector1">
              <a:avLst/>
            </a:prstGeom>
            <a:noFill/>
            <a:ln w="9525" cap="flat" cmpd="sng">
              <a:solidFill>
                <a:srgbClr val="16BF7F"/>
              </a:solidFill>
              <a:prstDash val="solid"/>
              <a:round/>
              <a:headEnd type="none" w="sm" len="sm"/>
              <a:tailEnd type="none" w="sm" len="sm"/>
            </a:ln>
          </p:spPr>
        </p:cxnSp>
        <p:cxnSp>
          <p:nvCxnSpPr>
            <p:cNvPr id="61" name="Shape 202"/>
            <p:cNvCxnSpPr/>
            <p:nvPr/>
          </p:nvCxnSpPr>
          <p:spPr>
            <a:xfrm>
              <a:off x="1048938" y="3806355"/>
              <a:ext cx="4909038" cy="0"/>
            </a:xfrm>
            <a:prstGeom prst="straightConnector1">
              <a:avLst/>
            </a:prstGeom>
            <a:noFill/>
            <a:ln w="9525" cap="flat" cmpd="sng">
              <a:solidFill>
                <a:srgbClr val="16BF7F"/>
              </a:solidFill>
              <a:prstDash val="solid"/>
              <a:round/>
              <a:headEnd type="none" w="sm" len="sm"/>
              <a:tailEnd type="none" w="sm" len="sm"/>
            </a:ln>
          </p:spPr>
        </p:cxnSp>
        <p:cxnSp>
          <p:nvCxnSpPr>
            <p:cNvPr id="66" name="Shape 202"/>
            <p:cNvCxnSpPr/>
            <p:nvPr/>
          </p:nvCxnSpPr>
          <p:spPr>
            <a:xfrm>
              <a:off x="1048938" y="4477983"/>
              <a:ext cx="4909038" cy="0"/>
            </a:xfrm>
            <a:prstGeom prst="straightConnector1">
              <a:avLst/>
            </a:prstGeom>
            <a:noFill/>
            <a:ln w="9525" cap="flat" cmpd="sng">
              <a:solidFill>
                <a:srgbClr val="16BF7F"/>
              </a:solidFill>
              <a:prstDash val="solid"/>
              <a:round/>
              <a:headEnd type="none" w="sm" len="sm"/>
              <a:tailEnd type="none" w="sm" len="sm"/>
            </a:ln>
          </p:spPr>
        </p:cxnSp>
        <p:cxnSp>
          <p:nvCxnSpPr>
            <p:cNvPr id="71" name="Shape 202"/>
            <p:cNvCxnSpPr/>
            <p:nvPr/>
          </p:nvCxnSpPr>
          <p:spPr>
            <a:xfrm>
              <a:off x="1048938" y="5149611"/>
              <a:ext cx="4909038" cy="0"/>
            </a:xfrm>
            <a:prstGeom prst="straightConnector1">
              <a:avLst/>
            </a:prstGeom>
            <a:noFill/>
            <a:ln w="9525" cap="flat" cmpd="sng">
              <a:solidFill>
                <a:srgbClr val="16BF7F"/>
              </a:solidFill>
              <a:prstDash val="solid"/>
              <a:round/>
              <a:headEnd type="none" w="sm" len="sm"/>
              <a:tailEnd type="none" w="sm" len="sm"/>
            </a:ln>
          </p:spPr>
        </p:cxnSp>
        <p:cxnSp>
          <p:nvCxnSpPr>
            <p:cNvPr id="76" name="Shape 202"/>
            <p:cNvCxnSpPr/>
            <p:nvPr/>
          </p:nvCxnSpPr>
          <p:spPr>
            <a:xfrm>
              <a:off x="1048938" y="5821239"/>
              <a:ext cx="4909038" cy="0"/>
            </a:xfrm>
            <a:prstGeom prst="straightConnector1">
              <a:avLst/>
            </a:prstGeom>
            <a:noFill/>
            <a:ln w="9525" cap="flat" cmpd="sng">
              <a:solidFill>
                <a:srgbClr val="16BF7F"/>
              </a:solidFill>
              <a:prstDash val="solid"/>
              <a:round/>
              <a:headEnd type="none" w="sm" len="sm"/>
              <a:tailEnd type="none" w="sm" len="sm"/>
            </a:ln>
          </p:spPr>
        </p:cxnSp>
      </p:grpSp>
      <p:sp>
        <p:nvSpPr>
          <p:cNvPr id="77" name="Rectangle 76"/>
          <p:cNvSpPr/>
          <p:nvPr/>
        </p:nvSpPr>
        <p:spPr>
          <a:xfrm>
            <a:off x="1637998" y="5319384"/>
            <a:ext cx="2659702" cy="369332"/>
          </a:xfrm>
          <a:prstGeom prst="rect">
            <a:avLst/>
          </a:prstGeom>
        </p:spPr>
        <p:txBody>
          <a:bodyPr wrap="none">
            <a:spAutoFit/>
          </a:bodyPr>
          <a:lstStyle/>
          <a:p>
            <a:pPr lvl="0">
              <a:buSzPts val="1800"/>
            </a:pPr>
            <a:r>
              <a:rPr lang="en-US" sz="1800" b="1" dirty="0"/>
              <a:t>Delayed testing period</a:t>
            </a:r>
          </a:p>
        </p:txBody>
      </p:sp>
      <p:grpSp>
        <p:nvGrpSpPr>
          <p:cNvPr id="78" name="Shape 198"/>
          <p:cNvGrpSpPr/>
          <p:nvPr/>
        </p:nvGrpSpPr>
        <p:grpSpPr>
          <a:xfrm>
            <a:off x="1017174" y="5903941"/>
            <a:ext cx="477477" cy="477477"/>
            <a:chOff x="1044399" y="1577809"/>
            <a:chExt cx="699075" cy="699074"/>
          </a:xfrm>
        </p:grpSpPr>
        <p:sp>
          <p:nvSpPr>
            <p:cNvPr id="79"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smtClean="0">
                <a:ln>
                  <a:noFill/>
                </a:ln>
                <a:solidFill>
                  <a:srgbClr val="FFFFFF"/>
                </a:solidFill>
                <a:effectLst/>
                <a:uLnTx/>
                <a:uFillTx/>
              </a:endParaRPr>
            </a:p>
          </p:txBody>
        </p:sp>
        <p:sp>
          <p:nvSpPr>
            <p:cNvPr id="80"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smtClean="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82" name="Rectangle 81"/>
          <p:cNvSpPr/>
          <p:nvPr/>
        </p:nvSpPr>
        <p:spPr>
          <a:xfrm>
            <a:off x="1637998" y="5991012"/>
            <a:ext cx="2787943" cy="369332"/>
          </a:xfrm>
          <a:prstGeom prst="rect">
            <a:avLst/>
          </a:prstGeom>
        </p:spPr>
        <p:txBody>
          <a:bodyPr wrap="none">
            <a:spAutoFit/>
          </a:bodyPr>
          <a:lstStyle/>
          <a:p>
            <a:pPr lvl="0">
              <a:buSzPts val="1800"/>
            </a:pPr>
            <a:r>
              <a:rPr lang="en-US" sz="1800" b="1" dirty="0"/>
              <a:t>Makes changes difficult</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Shape 96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What did you grasp?</a:t>
            </a:r>
            <a:endParaRPr dirty="0"/>
          </a:p>
        </p:txBody>
      </p:sp>
      <p:sp>
        <p:nvSpPr>
          <p:cNvPr id="971" name="Shape 971"/>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dirty="0">
                <a:solidFill>
                  <a:schemeClr val="dk1"/>
                </a:solidFill>
                <a:latin typeface="Arial"/>
                <a:ea typeface="Arial"/>
                <a:cs typeface="Arial"/>
                <a:sym typeface="Arial"/>
              </a:rPr>
              <a:t>Which model is also called as the classic life cycle or the Waterfall model?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A) Iterative Development</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B) Linear Sequential Development</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C) RAD Model</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D) Incremental Development</a:t>
            </a:r>
            <a:br>
              <a:rPr lang="en-US" sz="1800" b="1" i="0" u="none" strike="noStrike" cap="none" dirty="0">
                <a:solidFill>
                  <a:schemeClr val="dk1"/>
                </a:solidFill>
                <a:latin typeface="Arial"/>
                <a:ea typeface="Arial"/>
                <a:cs typeface="Arial"/>
                <a:sym typeface="Arial"/>
              </a:rPr>
            </a:br>
            <a:endParaRPr sz="1800" b="1" i="0" u="none" strike="noStrike" cap="none" dirty="0">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dirty="0">
                <a:solidFill>
                  <a:schemeClr val="dk1"/>
                </a:solidFill>
                <a:latin typeface="Arial"/>
                <a:ea typeface="Arial"/>
                <a:cs typeface="Arial"/>
                <a:sym typeface="Arial"/>
              </a:rPr>
              <a:t>What is the simplest model of software development paradigm? </a:t>
            </a:r>
            <a:br>
              <a:rPr lang="en-US" sz="1800" b="0"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A) V-model</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B) Spiral model</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C) Big Bang model</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D) Waterfall model</a:t>
            </a:r>
            <a:endParaRPr dirty="0"/>
          </a:p>
          <a:p>
            <a:pPr marL="342900" marR="0" lvl="0" indent="-228600" algn="l" rtl="0">
              <a:lnSpc>
                <a:spcPct val="100000"/>
              </a:lnSpc>
              <a:spcBef>
                <a:spcPts val="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
            </a:r>
            <a:br>
              <a:rPr lang="en-US" sz="1800" b="1" i="0" u="none" strike="noStrike" cap="none" dirty="0">
                <a:solidFill>
                  <a:schemeClr val="dk1"/>
                </a:solidFill>
                <a:latin typeface="Arial"/>
                <a:ea typeface="Arial"/>
                <a:cs typeface="Arial"/>
                <a:sym typeface="Arial"/>
              </a:rPr>
            </a:b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Shape 977"/>
          <p:cNvSpPr txBox="1">
            <a:spLocks noGrp="1"/>
          </p:cNvSpPr>
          <p:nvPr>
            <p:ph type="title"/>
          </p:nvPr>
        </p:nvSpPr>
        <p:spPr/>
        <p:txBody>
          <a:bodyPr/>
          <a:lstStyle/>
          <a:p>
            <a:pPr lvl="0"/>
            <a:r>
              <a:rPr lang="en-US" dirty="0" smtClean="0"/>
              <a:t>Traditional IT Organizations</a:t>
            </a:r>
            <a:endParaRPr lang="en-US" dirty="0"/>
          </a:p>
        </p:txBody>
      </p:sp>
      <p:sp>
        <p:nvSpPr>
          <p:cNvPr id="979" name="Shape 979"/>
          <p:cNvSpPr txBox="1">
            <a:spLocks noGrp="1"/>
          </p:cNvSpPr>
          <p:nvPr>
            <p:ph type="body" idx="2"/>
          </p:nvPr>
        </p:nvSpPr>
        <p:spPr/>
        <p:txBody>
          <a:bodyPr/>
          <a:lstStyle/>
          <a:p>
            <a:pPr marL="342900" lvl="1"/>
            <a:r>
              <a:rPr lang="en-US" dirty="0" smtClean="0"/>
              <a:t>Cultural hindrance between Development and Operations teams in traditional SDLC. </a:t>
            </a:r>
          </a:p>
          <a:p>
            <a:pPr marL="342900" lvl="1"/>
            <a:r>
              <a:rPr lang="en-US" dirty="0" smtClean="0"/>
              <a:t>Development and Operations - two sides of an equation - holding their own roles and responsibilities. </a:t>
            </a:r>
          </a:p>
          <a:p>
            <a:pPr marL="342900" lvl="1"/>
            <a:r>
              <a:rPr lang="en-US" dirty="0" smtClean="0"/>
              <a:t>Development team works independently on code.</a:t>
            </a:r>
          </a:p>
          <a:p>
            <a:pPr marL="342900" lvl="1"/>
            <a:r>
              <a:rPr lang="en-US" dirty="0" smtClean="0"/>
              <a:t>Code sent to testing team for validation.</a:t>
            </a:r>
          </a:p>
          <a:p>
            <a:pPr marL="342900" lvl="1"/>
            <a:r>
              <a:rPr lang="en-US" dirty="0" smtClean="0"/>
              <a:t>Operations team comes in toward the end of the process, handover of the release.</a:t>
            </a:r>
          </a:p>
          <a:p>
            <a:pPr marL="342900" lvl="1"/>
            <a:r>
              <a:rPr lang="en-US" dirty="0" smtClean="0"/>
              <a:t>No collaboration between teams.</a:t>
            </a:r>
            <a:endParaRPr lang="en-US" dirty="0"/>
          </a:p>
        </p:txBody>
      </p:sp>
      <p:pic>
        <p:nvPicPr>
          <p:cNvPr id="980" name="Shape 980"/>
          <p:cNvPicPr preferRelativeResize="0"/>
          <p:nvPr/>
        </p:nvPicPr>
        <p:blipFill rotWithShape="1">
          <a:blip r:embed="rId3">
            <a:alphaModFix/>
          </a:blip>
          <a:srcRect b="11790"/>
          <a:stretch/>
        </p:blipFill>
        <p:spPr>
          <a:xfrm>
            <a:off x="2570672" y="3419081"/>
            <a:ext cx="7453222" cy="30334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Shape 986"/>
          <p:cNvSpPr txBox="1">
            <a:spLocks noGrp="1"/>
          </p:cNvSpPr>
          <p:nvPr>
            <p:ph type="title"/>
          </p:nvPr>
        </p:nvSpPr>
        <p:spPr>
          <a:xfrm>
            <a:off x="208634" y="633245"/>
            <a:ext cx="1198336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3. Developers vs IT Operations Conflict</a:t>
            </a:r>
            <a:endParaRPr dirty="0"/>
          </a:p>
        </p:txBody>
      </p:sp>
      <p:sp>
        <p:nvSpPr>
          <p:cNvPr id="988" name="Shape 98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Meaning </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Development Changes</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Confusions /Lack Of Communication</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Operations Stability</a:t>
            </a:r>
            <a:endParaRPr dirty="0"/>
          </a:p>
          <a:p>
            <a:pPr marL="342900" marR="0" lvl="0" indent="-228600" algn="l" rtl="0">
              <a:lnSpc>
                <a:spcPct val="90000"/>
              </a:lnSpc>
              <a:spcBef>
                <a:spcPts val="838"/>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pic>
        <p:nvPicPr>
          <p:cNvPr id="989" name="Shape 989"/>
          <p:cNvPicPr preferRelativeResize="0"/>
          <p:nvPr/>
        </p:nvPicPr>
        <p:blipFill rotWithShape="1">
          <a:blip r:embed="rId3">
            <a:alphaModFix/>
          </a:blip>
          <a:srcRect/>
          <a:stretch/>
        </p:blipFill>
        <p:spPr>
          <a:xfrm>
            <a:off x="257391" y="3429000"/>
            <a:ext cx="11668125" cy="3124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Shape 995"/>
          <p:cNvSpPr txBox="1">
            <a:spLocks noGrp="1"/>
          </p:cNvSpPr>
          <p:nvPr>
            <p:ph type="title"/>
          </p:nvPr>
        </p:nvSpPr>
        <p:spPr>
          <a:xfrm>
            <a:off x="208634" y="633245"/>
            <a:ext cx="11983366"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3.1 Problems with the Traditional Development and the Operations </a:t>
            </a:r>
            <a:endParaRPr dirty="0"/>
          </a:p>
        </p:txBody>
      </p:sp>
      <p:sp>
        <p:nvSpPr>
          <p:cNvPr id="997" name="Shape 997"/>
          <p:cNvSpPr txBox="1">
            <a:spLocks noGrp="1"/>
          </p:cNvSpPr>
          <p:nvPr>
            <p:ph type="body" idx="2"/>
          </p:nvPr>
        </p:nvSpPr>
        <p:spPr>
          <a:xfrm>
            <a:off x="514350" y="1304995"/>
            <a:ext cx="3720240" cy="4840828"/>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Organizational Silos</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Different Mindsets</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Different Implementations</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Different Tools</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Lack of Interest in Learning Other Tools</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Different Environments</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Loss of Work</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Blame Game</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Build Rollback</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Disintegrated Process</a:t>
            </a:r>
            <a:endParaRPr dirty="0"/>
          </a:p>
          <a:p>
            <a:pPr marL="342900" marR="0" lvl="0" indent="-342900" algn="l" rtl="0">
              <a:lnSpc>
                <a:spcPct val="90000"/>
              </a:lnSpc>
              <a:spcBef>
                <a:spcPts val="838"/>
              </a:spcBef>
              <a:spcAft>
                <a:spcPts val="0"/>
              </a:spcAft>
              <a:buClr>
                <a:schemeClr val="dk1"/>
              </a:buClr>
              <a:buSzPts val="1800"/>
              <a:buFont typeface="Calibri"/>
              <a:buAutoNum type="arabicPeriod"/>
            </a:pPr>
            <a:r>
              <a:rPr lang="en-US" sz="1800" b="0" i="0" u="none" strike="noStrike" cap="none" dirty="0">
                <a:solidFill>
                  <a:schemeClr val="dk1"/>
                </a:solidFill>
                <a:latin typeface="Arial"/>
                <a:ea typeface="Arial"/>
                <a:cs typeface="Arial"/>
                <a:sym typeface="Arial"/>
              </a:rPr>
              <a:t>No Feedback Loop</a:t>
            </a:r>
            <a:endParaRPr dirty="0"/>
          </a:p>
          <a:p>
            <a:pPr marL="0" marR="0" lvl="0" indent="0" algn="l" rtl="0">
              <a:lnSpc>
                <a:spcPct val="9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5" name="Group 4"/>
          <p:cNvGrpSpPr/>
          <p:nvPr/>
        </p:nvGrpSpPr>
        <p:grpSpPr>
          <a:xfrm>
            <a:off x="4382220" y="1460270"/>
            <a:ext cx="7504981" cy="2904696"/>
            <a:chOff x="4520242" y="3519577"/>
            <a:chExt cx="7504981" cy="2904696"/>
          </a:xfrm>
        </p:grpSpPr>
        <p:sp>
          <p:nvSpPr>
            <p:cNvPr id="2" name="Rounded Rectangle 1"/>
            <p:cNvSpPr/>
            <p:nvPr/>
          </p:nvSpPr>
          <p:spPr>
            <a:xfrm>
              <a:off x="4520242" y="3519577"/>
              <a:ext cx="7504981" cy="2904696"/>
            </a:xfrm>
            <a:prstGeom prst="roundRect">
              <a:avLst>
                <a:gd name="adj" fmla="val 9288"/>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t>Cohesive Team Approach</a:t>
              </a:r>
              <a:endParaRPr lang="en-US" sz="2400" b="1" dirty="0"/>
            </a:p>
          </p:txBody>
        </p:sp>
        <p:sp>
          <p:nvSpPr>
            <p:cNvPr id="3" name="Rounded Rectangle 2"/>
            <p:cNvSpPr/>
            <p:nvPr/>
          </p:nvSpPr>
          <p:spPr>
            <a:xfrm>
              <a:off x="4751079" y="4157932"/>
              <a:ext cx="2898475" cy="1987891"/>
            </a:xfrm>
            <a:prstGeom prst="roundRect">
              <a:avLst>
                <a:gd name="adj" fmla="val 79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EC07D"/>
                  </a:solidFill>
                </a:rPr>
                <a:t>Dev</a:t>
              </a:r>
              <a:r>
                <a:rPr lang="en-US" sz="2000" b="1" dirty="0" smtClean="0">
                  <a:solidFill>
                    <a:schemeClr val="tx1"/>
                  </a:solidFill>
                </a:rPr>
                <a:t>elopment</a:t>
              </a:r>
            </a:p>
            <a:p>
              <a:pPr algn="ctr"/>
              <a:endParaRPr lang="en-US" sz="1600" dirty="0">
                <a:solidFill>
                  <a:schemeClr val="tx1"/>
                </a:solidFill>
              </a:endParaRPr>
            </a:p>
            <a:p>
              <a:pPr algn="ctr">
                <a:spcBef>
                  <a:spcPts val="600"/>
                </a:spcBef>
              </a:pPr>
              <a:r>
                <a:rPr lang="en-US" sz="1600" dirty="0" smtClean="0">
                  <a:solidFill>
                    <a:schemeClr val="tx1"/>
                  </a:solidFill>
                </a:rPr>
                <a:t>Planning </a:t>
              </a:r>
            </a:p>
            <a:p>
              <a:pPr algn="ctr">
                <a:spcBef>
                  <a:spcPts val="600"/>
                </a:spcBef>
              </a:pPr>
              <a:r>
                <a:rPr lang="en-US" sz="1600" dirty="0" smtClean="0">
                  <a:solidFill>
                    <a:schemeClr val="tx1"/>
                  </a:solidFill>
                </a:rPr>
                <a:t>Development </a:t>
              </a:r>
            </a:p>
            <a:p>
              <a:pPr algn="ctr">
                <a:spcBef>
                  <a:spcPts val="600"/>
                </a:spcBef>
              </a:pPr>
              <a:r>
                <a:rPr lang="en-US" sz="1600" dirty="0" smtClean="0">
                  <a:solidFill>
                    <a:schemeClr val="tx1"/>
                  </a:solidFill>
                </a:rPr>
                <a:t>Testing</a:t>
              </a:r>
            </a:p>
            <a:p>
              <a:pPr algn="ctr">
                <a:spcBef>
                  <a:spcPts val="600"/>
                </a:spcBef>
              </a:pPr>
              <a:r>
                <a:rPr lang="en-US" sz="1600" dirty="0" smtClean="0">
                  <a:solidFill>
                    <a:schemeClr val="tx1"/>
                  </a:solidFill>
                </a:rPr>
                <a:t>Quality Assurance </a:t>
              </a:r>
              <a:endParaRPr lang="en-US" sz="1600" dirty="0">
                <a:solidFill>
                  <a:schemeClr val="tx1"/>
                </a:solidFill>
              </a:endParaRPr>
            </a:p>
          </p:txBody>
        </p:sp>
        <p:sp>
          <p:nvSpPr>
            <p:cNvPr id="8" name="Rounded Rectangle 7"/>
            <p:cNvSpPr/>
            <p:nvPr/>
          </p:nvSpPr>
          <p:spPr>
            <a:xfrm>
              <a:off x="8876300" y="4157932"/>
              <a:ext cx="2898475" cy="1987891"/>
            </a:xfrm>
            <a:prstGeom prst="roundRect">
              <a:avLst>
                <a:gd name="adj" fmla="val 79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EC07D"/>
                  </a:solidFill>
                </a:rPr>
                <a:t>Op</a:t>
              </a:r>
              <a:r>
                <a:rPr lang="en-US" sz="2000" b="1" dirty="0" smtClean="0">
                  <a:solidFill>
                    <a:schemeClr val="tx1"/>
                  </a:solidFill>
                </a:rPr>
                <a:t>erations</a:t>
              </a:r>
            </a:p>
            <a:p>
              <a:pPr algn="ctr"/>
              <a:endParaRPr lang="en-US" sz="1600" dirty="0">
                <a:solidFill>
                  <a:schemeClr val="tx1"/>
                </a:solidFill>
              </a:endParaRPr>
            </a:p>
            <a:p>
              <a:pPr algn="ctr">
                <a:spcBef>
                  <a:spcPts val="600"/>
                </a:spcBef>
              </a:pPr>
              <a:r>
                <a:rPr lang="en-US" sz="1600" dirty="0" smtClean="0">
                  <a:solidFill>
                    <a:schemeClr val="tx1"/>
                  </a:solidFill>
                </a:rPr>
                <a:t>Infrastructure Mgt </a:t>
              </a:r>
            </a:p>
            <a:p>
              <a:pPr algn="ctr">
                <a:spcBef>
                  <a:spcPts val="600"/>
                </a:spcBef>
              </a:pPr>
              <a:r>
                <a:rPr lang="en-US" sz="1600" dirty="0" smtClean="0">
                  <a:solidFill>
                    <a:schemeClr val="tx1"/>
                  </a:solidFill>
                </a:rPr>
                <a:t>Security &amp; Compliance </a:t>
              </a:r>
            </a:p>
            <a:p>
              <a:pPr algn="ctr">
                <a:spcBef>
                  <a:spcPts val="600"/>
                </a:spcBef>
              </a:pPr>
              <a:r>
                <a:rPr lang="en-US" sz="1600" dirty="0" smtClean="0">
                  <a:solidFill>
                    <a:schemeClr val="tx1"/>
                  </a:solidFill>
                </a:rPr>
                <a:t>Database Admin </a:t>
              </a:r>
            </a:p>
            <a:p>
              <a:pPr algn="ctr">
                <a:spcBef>
                  <a:spcPts val="600"/>
                </a:spcBef>
              </a:pPr>
              <a:r>
                <a:rPr lang="en-US" sz="1600" dirty="0" smtClean="0">
                  <a:solidFill>
                    <a:schemeClr val="tx1"/>
                  </a:solidFill>
                </a:rPr>
                <a:t>Network Technician</a:t>
              </a:r>
              <a:endParaRPr lang="en-US" sz="1600" dirty="0">
                <a:solidFill>
                  <a:schemeClr val="tx1"/>
                </a:solidFill>
              </a:endParaRPr>
            </a:p>
          </p:txBody>
        </p:sp>
        <p:sp>
          <p:nvSpPr>
            <p:cNvPr id="4" name="Left-Right Arrow 3"/>
            <p:cNvSpPr/>
            <p:nvPr/>
          </p:nvSpPr>
          <p:spPr>
            <a:xfrm>
              <a:off x="7746520" y="4922489"/>
              <a:ext cx="982150" cy="391383"/>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Shape 100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What did you grasp?</a:t>
            </a:r>
            <a:endParaRPr dirty="0"/>
          </a:p>
        </p:txBody>
      </p:sp>
      <p:sp>
        <p:nvSpPr>
          <p:cNvPr id="1006" name="Shape 1006"/>
          <p:cNvSpPr txBox="1">
            <a:spLocks noGrp="1"/>
          </p:cNvSpPr>
          <p:nvPr>
            <p:ph type="body" idx="2"/>
          </p:nvPr>
        </p:nvSpPr>
        <p:spPr>
          <a:xfrm>
            <a:off x="4809152" y="1778799"/>
            <a:ext cx="7267234" cy="402011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dirty="0">
                <a:solidFill>
                  <a:schemeClr val="dk1"/>
                </a:solidFill>
                <a:latin typeface="Arial"/>
                <a:ea typeface="Arial"/>
                <a:cs typeface="Arial"/>
                <a:sym typeface="Arial"/>
              </a:rPr>
              <a:t>There is a negative  effect on deployment and delivery dates in case of conflict between the developers and the IT operations.</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A) True</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B) False</a:t>
            </a:r>
            <a:br>
              <a:rPr lang="en-US" sz="1800" b="1" i="0" u="none" strike="noStrike" cap="none" dirty="0">
                <a:solidFill>
                  <a:schemeClr val="dk1"/>
                </a:solidFill>
                <a:latin typeface="Arial"/>
                <a:ea typeface="Arial"/>
                <a:cs typeface="Arial"/>
                <a:sym typeface="Arial"/>
              </a:rPr>
            </a:br>
            <a:endParaRPr sz="1800" b="1" i="0" u="none" strike="noStrike" cap="none" dirty="0">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a:pPr>
            <a:r>
              <a:rPr lang="en-US" dirty="0"/>
              <a:t>Which of the following is NOT a consequence of wall of confusion?</a:t>
            </a: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A) </a:t>
            </a:r>
            <a:r>
              <a:rPr lang="en-US" b="1" dirty="0"/>
              <a:t>Lack of communication</a:t>
            </a:r>
            <a:r>
              <a:rPr lang="en-US" sz="1800" b="1" i="0" u="none" strike="noStrike" cap="none" dirty="0">
                <a:solidFill>
                  <a:schemeClr val="dk1"/>
                </a:solidFill>
                <a:latin typeface="Arial"/>
                <a:ea typeface="Arial"/>
                <a:cs typeface="Arial"/>
                <a:sym typeface="Arial"/>
              </a:rPr>
              <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B) </a:t>
            </a:r>
            <a:r>
              <a:rPr lang="en-US" b="1" dirty="0"/>
              <a:t>Errors and bugs due to the use of different tools</a:t>
            </a:r>
            <a:r>
              <a:rPr lang="en-US" sz="1800" b="1" i="0" u="none" strike="noStrike" cap="none" dirty="0">
                <a:solidFill>
                  <a:schemeClr val="dk1"/>
                </a:solidFill>
                <a:latin typeface="Arial"/>
                <a:ea typeface="Arial"/>
                <a:cs typeface="Arial"/>
                <a:sym typeface="Arial"/>
              </a:rPr>
              <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C) </a:t>
            </a:r>
            <a:r>
              <a:rPr lang="en-US" b="1" dirty="0"/>
              <a:t>Application delivery in a fast pace</a:t>
            </a:r>
            <a:r>
              <a:rPr lang="en-US" sz="1800" b="1" i="0" u="none" strike="noStrike" cap="none" dirty="0">
                <a:solidFill>
                  <a:schemeClr val="dk1"/>
                </a:solidFill>
                <a:latin typeface="Arial"/>
                <a:ea typeface="Arial"/>
                <a:cs typeface="Arial"/>
                <a:sym typeface="Arial"/>
              </a:rPr>
              <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D) </a:t>
            </a:r>
            <a:r>
              <a:rPr lang="en-US" b="1" dirty="0"/>
              <a:t>No methodical handover</a:t>
            </a:r>
            <a:endParaRPr dirty="0"/>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
            </a:r>
            <a:br>
              <a:rPr lang="en-US" sz="1800" b="1" i="0" u="none" strike="noStrike" cap="none" dirty="0">
                <a:solidFill>
                  <a:schemeClr val="dk1"/>
                </a:solidFill>
                <a:latin typeface="Arial"/>
                <a:ea typeface="Arial"/>
                <a:cs typeface="Arial"/>
                <a:sym typeface="Arial"/>
              </a:rPr>
            </a:b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Shape 101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In a nutshell, we learnt:</a:t>
            </a:r>
            <a:endParaRPr sz="2800" b="1" i="0" u="none" strike="noStrike" cap="none" dirty="0">
              <a:solidFill>
                <a:schemeClr val="dk2"/>
              </a:solidFill>
              <a:latin typeface="Arial"/>
              <a:ea typeface="Arial"/>
              <a:cs typeface="Arial"/>
              <a:sym typeface="Arial"/>
            </a:endParaRPr>
          </a:p>
        </p:txBody>
      </p:sp>
      <p:sp>
        <p:nvSpPr>
          <p:cNvPr id="1014" name="Shape 1014"/>
          <p:cNvSpPr txBox="1">
            <a:spLocks noGrp="1"/>
          </p:cNvSpPr>
          <p:nvPr>
            <p:ph type="body" idx="2"/>
          </p:nvPr>
        </p:nvSpPr>
        <p:spPr>
          <a:xfrm>
            <a:off x="6213750" y="1967250"/>
            <a:ext cx="5549400" cy="4312800"/>
          </a:xfrm>
          <a:prstGeom prst="rect">
            <a:avLst/>
          </a:prstGeom>
          <a:noFill/>
          <a:ln>
            <a:noFill/>
          </a:ln>
        </p:spPr>
        <p:txBody>
          <a:bodyPr spcFirstLastPara="1" wrap="square" lIns="91425" tIns="45700" rIns="91425" bIns="45700" anchor="t" anchorCtr="0">
            <a:noAutofit/>
          </a:bodyPr>
          <a:lstStyle/>
          <a:p>
            <a:pPr marL="342900" lvl="0" indent="-342900" rtl="0">
              <a:lnSpc>
                <a:spcPct val="90000"/>
              </a:lnSpc>
              <a:spcBef>
                <a:spcPts val="838"/>
              </a:spcBef>
              <a:spcAft>
                <a:spcPts val="0"/>
              </a:spcAft>
              <a:buClr>
                <a:schemeClr val="dk1"/>
              </a:buClr>
              <a:buSzPts val="1800"/>
              <a:buFont typeface="+mj-lt"/>
              <a:buAutoNum type="arabicPeriod"/>
            </a:pPr>
            <a:r>
              <a:rPr lang="en-US" dirty="0"/>
              <a:t>The definitions available for Software and types of software.</a:t>
            </a:r>
            <a:endParaRPr dirty="0"/>
          </a:p>
          <a:p>
            <a:pPr marL="342900" lvl="0" indent="-342900" rtl="0">
              <a:lnSpc>
                <a:spcPct val="90000"/>
              </a:lnSpc>
              <a:spcBef>
                <a:spcPts val="838"/>
              </a:spcBef>
              <a:spcAft>
                <a:spcPts val="0"/>
              </a:spcAft>
              <a:buClr>
                <a:schemeClr val="dk1"/>
              </a:buClr>
              <a:buSzPts val="1800"/>
              <a:buFont typeface="+mj-lt"/>
              <a:buAutoNum type="arabicPeriod"/>
            </a:pPr>
            <a:r>
              <a:rPr lang="en-US" dirty="0"/>
              <a:t>The history of software engineering and how it has evolved over time.</a:t>
            </a:r>
            <a:endParaRPr dirty="0"/>
          </a:p>
          <a:p>
            <a:pPr marL="342900" lvl="0" indent="-342900" rtl="0">
              <a:lnSpc>
                <a:spcPct val="90000"/>
              </a:lnSpc>
              <a:spcBef>
                <a:spcPts val="838"/>
              </a:spcBef>
              <a:spcAft>
                <a:spcPts val="0"/>
              </a:spcAft>
              <a:buClr>
                <a:schemeClr val="dk1"/>
              </a:buClr>
              <a:buSzPts val="1800"/>
              <a:buFont typeface="+mj-lt"/>
              <a:buAutoNum type="arabicPeriod"/>
            </a:pPr>
            <a:r>
              <a:rPr lang="en-US" dirty="0"/>
              <a:t>Different methods of software development</a:t>
            </a:r>
            <a:endParaRPr dirty="0"/>
          </a:p>
          <a:p>
            <a:pPr marL="342900" lvl="0" indent="-342900" rtl="0">
              <a:lnSpc>
                <a:spcPct val="90000"/>
              </a:lnSpc>
              <a:spcBef>
                <a:spcPts val="838"/>
              </a:spcBef>
              <a:spcAft>
                <a:spcPts val="0"/>
              </a:spcAft>
              <a:buClr>
                <a:schemeClr val="dk1"/>
              </a:buClr>
              <a:buSzPts val="1800"/>
              <a:buFont typeface="+mj-lt"/>
              <a:buAutoNum type="arabicPeriod"/>
            </a:pPr>
            <a:r>
              <a:rPr lang="en-US" dirty="0"/>
              <a:t>Waterfall method of software development, various stages involved in it, and the advantages and disadvantages of waterfall method</a:t>
            </a:r>
            <a:endParaRPr dirty="0"/>
          </a:p>
          <a:p>
            <a:pPr marL="342900" lvl="0" indent="-342900" rtl="0">
              <a:lnSpc>
                <a:spcPct val="90000"/>
              </a:lnSpc>
              <a:spcBef>
                <a:spcPts val="838"/>
              </a:spcBef>
              <a:spcAft>
                <a:spcPts val="0"/>
              </a:spcAft>
              <a:buClr>
                <a:schemeClr val="dk1"/>
              </a:buClr>
              <a:buSzPts val="1800"/>
              <a:buFont typeface="+mj-lt"/>
              <a:buAutoNum type="arabicPeriod"/>
            </a:pPr>
            <a:r>
              <a:rPr lang="en-US" dirty="0"/>
              <a:t>How conflicts between the development and operations teams impact product development</a:t>
            </a:r>
            <a:endParaRPr dirty="0"/>
          </a:p>
          <a:p>
            <a:pPr marL="342900" lvl="0" indent="-342900" rtl="0">
              <a:lnSpc>
                <a:spcPct val="90000"/>
              </a:lnSpc>
              <a:spcBef>
                <a:spcPts val="838"/>
              </a:spcBef>
              <a:spcAft>
                <a:spcPts val="0"/>
              </a:spcAft>
              <a:buClr>
                <a:schemeClr val="dk1"/>
              </a:buClr>
              <a:buSzPts val="1800"/>
              <a:buFont typeface="+mj-lt"/>
              <a:buAutoNum type="arabicPeriod"/>
            </a:pPr>
            <a:r>
              <a:rPr lang="en-US" dirty="0"/>
              <a:t>A brief of DevOps and agile as a solution for resolving the issues between development and operations teams.</a:t>
            </a:r>
            <a:endParaRPr dirty="0"/>
          </a:p>
          <a:p>
            <a:pPr marL="0" marR="0" lvl="0" indent="0" algn="l" rtl="0">
              <a:lnSpc>
                <a:spcPct val="10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15" name="Shape 1015"/>
          <p:cNvPicPr preferRelativeResize="0"/>
          <p:nvPr/>
        </p:nvPicPr>
        <p:blipFill rotWithShape="1">
          <a:blip r:embed="rId3">
            <a:alphaModFix/>
          </a:blip>
          <a:srcRect/>
          <a:stretch/>
        </p:blipFill>
        <p:spPr>
          <a:xfrm>
            <a:off x="383986" y="2388341"/>
            <a:ext cx="2408642" cy="24935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Shape 1020"/>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600"/>
              <a:buFont typeface="Arial"/>
              <a:buNone/>
            </a:pPr>
            <a:r>
              <a:rPr lang="en-US" sz="1600" b="1" i="0" u="none" strike="noStrike" cap="none" dirty="0">
                <a:solidFill>
                  <a:schemeClr val="dk1"/>
                </a:solidFill>
                <a:latin typeface="Arial"/>
                <a:ea typeface="Arial"/>
                <a:cs typeface="Arial"/>
                <a:sym typeface="Arial"/>
              </a:rPr>
              <a:t> Next Module 2</a:t>
            </a:r>
            <a:r>
              <a:rPr lang="en-US" sz="1600" b="0" i="0" u="none" strike="noStrike" cap="none" dirty="0">
                <a:solidFill>
                  <a:schemeClr val="dk1"/>
                </a:solidFill>
                <a:latin typeface="Arial"/>
                <a:ea typeface="Arial"/>
                <a:cs typeface="Arial"/>
                <a:sym typeface="Arial"/>
              </a:rPr>
              <a:t>: Rise of Agile methodologies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Shape 740"/>
          <p:cNvSpPr txBox="1">
            <a:spLocks noGrp="1"/>
          </p:cNvSpPr>
          <p:nvPr>
            <p:ph type="title"/>
          </p:nvPr>
        </p:nvSpPr>
        <p:spPr/>
        <p:txBody>
          <a:bodyPr/>
          <a:lstStyle/>
          <a:p>
            <a:pPr lvl="0"/>
            <a:r>
              <a:rPr lang="en-US" dirty="0" smtClean="0">
                <a:sym typeface="Arial"/>
              </a:rPr>
              <a:t>1. Software</a:t>
            </a:r>
            <a:endParaRPr lang="en-US" dirty="0">
              <a:sym typeface="Arial"/>
            </a:endParaRPr>
          </a:p>
        </p:txBody>
      </p:sp>
      <p:sp>
        <p:nvSpPr>
          <p:cNvPr id="743" name="Shape 743"/>
          <p:cNvSpPr txBox="1">
            <a:spLocks noGrp="1"/>
          </p:cNvSpPr>
          <p:nvPr>
            <p:ph type="body" idx="2"/>
          </p:nvPr>
        </p:nvSpPr>
        <p:spPr>
          <a:xfrm>
            <a:off x="514350" y="1304995"/>
            <a:ext cx="6783597" cy="4840828"/>
          </a:xfrm>
        </p:spPr>
        <p:txBody>
          <a:bodyPr/>
          <a:lstStyle/>
          <a:p>
            <a:pPr marL="342900" lvl="1"/>
            <a:r>
              <a:rPr lang="en-US" dirty="0" smtClean="0">
                <a:sym typeface="Arial"/>
              </a:rPr>
              <a:t>A software is an organized information in the form of operating systems, programs, utilities and applications that enable a computer to work.</a:t>
            </a:r>
            <a:endParaRPr lang="en-US" dirty="0" smtClean="0"/>
          </a:p>
          <a:p>
            <a:pPr marL="342900" lvl="1"/>
            <a:r>
              <a:rPr lang="en-US" dirty="0" smtClean="0">
                <a:sym typeface="Arial"/>
              </a:rPr>
              <a:t>Any set of machine-readable instructions that directs a computer’s processor to perform specific operations.</a:t>
            </a:r>
            <a:endParaRPr lang="en-US" dirty="0" smtClean="0"/>
          </a:p>
          <a:p>
            <a:pPr marL="342900" lvl="1"/>
            <a:r>
              <a:rPr lang="en-US" dirty="0" smtClean="0">
                <a:sym typeface="Arial"/>
              </a:rPr>
              <a:t>Includes computer programs, libraries and their associated documentation.</a:t>
            </a:r>
            <a:endParaRPr lang="en-US" dirty="0" smtClean="0"/>
          </a:p>
          <a:p>
            <a:pPr marL="342900" lvl="1"/>
            <a:r>
              <a:rPr lang="en-US" dirty="0" smtClean="0">
                <a:sym typeface="Arial"/>
              </a:rPr>
              <a:t>Software programs are stored as files on a storage device such as hard disk, DVD or memory sticks. When needed, they are loaded into the computer’s memory (RAM).</a:t>
            </a:r>
            <a:endParaRPr lang="en-US" dirty="0" smtClean="0"/>
          </a:p>
          <a:p>
            <a:pPr marL="342900" lvl="1"/>
            <a:r>
              <a:rPr lang="en-US" dirty="0" smtClean="0">
                <a:sym typeface="Arial"/>
              </a:rPr>
              <a:t>In a nutshell, a software is everything that governs the functioning of a computer, an interface between computers and humans who use them. </a:t>
            </a:r>
            <a:endParaRPr lang="en-US" dirty="0" smtClean="0"/>
          </a:p>
          <a:p>
            <a:pPr lvl="0"/>
            <a:endParaRPr lang="en-US" dirty="0">
              <a:sym typeface="Arial"/>
            </a:endParaRPr>
          </a:p>
        </p:txBody>
      </p:sp>
      <p:pic>
        <p:nvPicPr>
          <p:cNvPr id="742" name="Shape 742"/>
          <p:cNvPicPr preferRelativeResize="0"/>
          <p:nvPr/>
        </p:nvPicPr>
        <p:blipFill rotWithShape="1">
          <a:blip r:embed="rId3">
            <a:alphaModFix/>
          </a:blip>
          <a:srcRect/>
          <a:stretch/>
        </p:blipFill>
        <p:spPr>
          <a:xfrm>
            <a:off x="7733051" y="1844153"/>
            <a:ext cx="3795929" cy="30516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Shape 749"/>
          <p:cNvSpPr txBox="1">
            <a:spLocks noGrp="1"/>
          </p:cNvSpPr>
          <p:nvPr>
            <p:ph type="title"/>
          </p:nvPr>
        </p:nvSpPr>
        <p:spPr>
          <a:xfrm>
            <a:off x="207985" y="695020"/>
            <a:ext cx="10515600" cy="492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Different Types of Software</a:t>
            </a:r>
            <a:endParaRPr dirty="0"/>
          </a:p>
        </p:txBody>
      </p:sp>
      <p:sp>
        <p:nvSpPr>
          <p:cNvPr id="751" name="Shape 751"/>
          <p:cNvSpPr txBox="1">
            <a:spLocks noGrp="1"/>
          </p:cNvSpPr>
          <p:nvPr>
            <p:ph type="body" idx="2"/>
          </p:nvPr>
        </p:nvSpPr>
        <p:spPr>
          <a:xfrm>
            <a:off x="958050" y="1310844"/>
            <a:ext cx="10515600" cy="4957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sp>
        <p:nvSpPr>
          <p:cNvPr id="753" name="Shape 753"/>
          <p:cNvSpPr/>
          <p:nvPr/>
        </p:nvSpPr>
        <p:spPr>
          <a:xfrm>
            <a:off x="9484896" y="3070285"/>
            <a:ext cx="1147899" cy="373346"/>
          </a:xfrm>
          <a:custGeom>
            <a:avLst/>
            <a:gdLst/>
            <a:ahLst/>
            <a:cxnLst/>
            <a:rect l="0" t="0" r="0" b="0"/>
            <a:pathLst>
              <a:path w="120000" h="120000" extrusionOk="0">
                <a:moveTo>
                  <a:pt x="0" y="0"/>
                </a:moveTo>
                <a:lnTo>
                  <a:pt x="0" y="81776"/>
                </a:lnTo>
                <a:lnTo>
                  <a:pt x="120000" y="81776"/>
                </a:lnTo>
                <a:lnTo>
                  <a:pt x="120000" y="120000"/>
                </a:lnTo>
              </a:path>
            </a:pathLst>
          </a:custGeom>
          <a:noFill/>
          <a:ln w="38100" cap="flat" cmpd="sng">
            <a:solidFill>
              <a:schemeClr val="accent1"/>
            </a:solidFill>
            <a:prstDash val="solid"/>
            <a:miter lim="800000"/>
            <a:headEnd type="none" w="sm" len="sm"/>
            <a:tailEnd type="none" w="sm" len="sm"/>
          </a:ln>
        </p:spPr>
      </p:sp>
      <p:sp>
        <p:nvSpPr>
          <p:cNvPr id="754" name="Shape 754"/>
          <p:cNvSpPr/>
          <p:nvPr/>
        </p:nvSpPr>
        <p:spPr>
          <a:xfrm>
            <a:off x="8336996" y="3070285"/>
            <a:ext cx="1147899" cy="373346"/>
          </a:xfrm>
          <a:custGeom>
            <a:avLst/>
            <a:gdLst/>
            <a:ahLst/>
            <a:cxnLst/>
            <a:rect l="0" t="0" r="0" b="0"/>
            <a:pathLst>
              <a:path w="120000" h="120000" extrusionOk="0">
                <a:moveTo>
                  <a:pt x="120000" y="0"/>
                </a:moveTo>
                <a:lnTo>
                  <a:pt x="120000" y="81776"/>
                </a:lnTo>
                <a:lnTo>
                  <a:pt x="0" y="81776"/>
                </a:lnTo>
                <a:lnTo>
                  <a:pt x="0" y="120000"/>
                </a:lnTo>
              </a:path>
            </a:pathLst>
          </a:custGeom>
          <a:noFill/>
          <a:ln w="38100" cap="flat" cmpd="sng">
            <a:solidFill>
              <a:schemeClr val="accent1"/>
            </a:solidFill>
            <a:prstDash val="solid"/>
            <a:miter lim="800000"/>
            <a:headEnd type="none" w="sm" len="sm"/>
            <a:tailEnd type="none" w="sm" len="sm"/>
          </a:ln>
        </p:spPr>
      </p:sp>
      <p:sp>
        <p:nvSpPr>
          <p:cNvPr id="755" name="Shape 755"/>
          <p:cNvSpPr/>
          <p:nvPr/>
        </p:nvSpPr>
        <p:spPr>
          <a:xfrm>
            <a:off x="6615148" y="1881782"/>
            <a:ext cx="2869748" cy="373346"/>
          </a:xfrm>
          <a:custGeom>
            <a:avLst/>
            <a:gdLst/>
            <a:ahLst/>
            <a:cxnLst/>
            <a:rect l="0" t="0" r="0" b="0"/>
            <a:pathLst>
              <a:path w="120000" h="120000" extrusionOk="0">
                <a:moveTo>
                  <a:pt x="0" y="0"/>
                </a:moveTo>
                <a:lnTo>
                  <a:pt x="0" y="81776"/>
                </a:lnTo>
                <a:lnTo>
                  <a:pt x="120000" y="81776"/>
                </a:lnTo>
                <a:lnTo>
                  <a:pt x="120000" y="120000"/>
                </a:lnTo>
              </a:path>
            </a:pathLst>
          </a:custGeom>
          <a:noFill/>
          <a:ln w="38100" cap="flat" cmpd="sng">
            <a:solidFill>
              <a:srgbClr val="1CC083"/>
            </a:solidFill>
            <a:prstDash val="solid"/>
            <a:miter lim="800000"/>
            <a:headEnd type="none" w="sm" len="sm"/>
            <a:tailEnd type="none" w="sm" len="sm"/>
          </a:ln>
        </p:spPr>
      </p:sp>
      <p:sp>
        <p:nvSpPr>
          <p:cNvPr id="756" name="Shape 756"/>
          <p:cNvSpPr/>
          <p:nvPr/>
        </p:nvSpPr>
        <p:spPr>
          <a:xfrm>
            <a:off x="3745399" y="3070285"/>
            <a:ext cx="2295799" cy="373346"/>
          </a:xfrm>
          <a:custGeom>
            <a:avLst/>
            <a:gdLst/>
            <a:ahLst/>
            <a:cxnLst/>
            <a:rect l="0" t="0" r="0" b="0"/>
            <a:pathLst>
              <a:path w="120000" h="120000" extrusionOk="0">
                <a:moveTo>
                  <a:pt x="0" y="0"/>
                </a:moveTo>
                <a:lnTo>
                  <a:pt x="0" y="81776"/>
                </a:lnTo>
                <a:lnTo>
                  <a:pt x="120000" y="81776"/>
                </a:lnTo>
                <a:lnTo>
                  <a:pt x="120000" y="120000"/>
                </a:lnTo>
              </a:path>
            </a:pathLst>
          </a:custGeom>
          <a:noFill/>
          <a:ln w="38100" cap="flat" cmpd="sng">
            <a:solidFill>
              <a:srgbClr val="0EC07D"/>
            </a:solidFill>
            <a:prstDash val="solid"/>
            <a:miter lim="800000"/>
            <a:headEnd type="none" w="sm" len="sm"/>
            <a:tailEnd type="none" w="sm" len="sm"/>
          </a:ln>
        </p:spPr>
      </p:sp>
      <p:sp>
        <p:nvSpPr>
          <p:cNvPr id="757" name="Shape 757"/>
          <p:cNvSpPr/>
          <p:nvPr/>
        </p:nvSpPr>
        <p:spPr>
          <a:xfrm>
            <a:off x="3676887" y="3070285"/>
            <a:ext cx="137023" cy="373346"/>
          </a:xfrm>
          <a:custGeom>
            <a:avLst/>
            <a:gdLst/>
            <a:ahLst/>
            <a:cxnLst/>
            <a:rect l="0" t="0" r="0" b="0"/>
            <a:pathLst>
              <a:path w="120000" h="120000" extrusionOk="0">
                <a:moveTo>
                  <a:pt x="60000" y="0"/>
                </a:moveTo>
                <a:lnTo>
                  <a:pt x="60000" y="120000"/>
                </a:lnTo>
              </a:path>
            </a:pathLst>
          </a:custGeom>
          <a:noFill/>
          <a:ln w="9525" cap="flat" cmpd="sng">
            <a:solidFill>
              <a:schemeClr val="accent2"/>
            </a:solidFill>
            <a:prstDash val="solid"/>
            <a:miter lim="800000"/>
            <a:headEnd type="none" w="sm" len="sm"/>
            <a:tailEnd type="none" w="sm" len="sm"/>
          </a:ln>
        </p:spPr>
      </p:sp>
      <p:sp>
        <p:nvSpPr>
          <p:cNvPr id="758" name="Shape 758"/>
          <p:cNvSpPr/>
          <p:nvPr/>
        </p:nvSpPr>
        <p:spPr>
          <a:xfrm>
            <a:off x="1449598" y="3070285"/>
            <a:ext cx="2295799" cy="373346"/>
          </a:xfrm>
          <a:custGeom>
            <a:avLst/>
            <a:gdLst/>
            <a:ahLst/>
            <a:cxnLst/>
            <a:rect l="0" t="0" r="0" b="0"/>
            <a:pathLst>
              <a:path w="120000" h="120000" extrusionOk="0">
                <a:moveTo>
                  <a:pt x="120000" y="0"/>
                </a:moveTo>
                <a:lnTo>
                  <a:pt x="120000" y="81776"/>
                </a:lnTo>
                <a:lnTo>
                  <a:pt x="0" y="81776"/>
                </a:lnTo>
                <a:lnTo>
                  <a:pt x="0" y="120000"/>
                </a:lnTo>
              </a:path>
            </a:pathLst>
          </a:custGeom>
          <a:noFill/>
          <a:ln w="38100" cap="flat" cmpd="sng">
            <a:solidFill>
              <a:srgbClr val="0EC07D"/>
            </a:solidFill>
            <a:prstDash val="solid"/>
            <a:miter lim="800000"/>
            <a:headEnd type="none" w="sm" len="sm"/>
            <a:tailEnd type="none" w="sm" len="sm"/>
          </a:ln>
        </p:spPr>
      </p:sp>
      <p:sp>
        <p:nvSpPr>
          <p:cNvPr id="759" name="Shape 759"/>
          <p:cNvSpPr/>
          <p:nvPr/>
        </p:nvSpPr>
        <p:spPr>
          <a:xfrm>
            <a:off x="3745399" y="1881782"/>
            <a:ext cx="2869748" cy="373346"/>
          </a:xfrm>
          <a:custGeom>
            <a:avLst/>
            <a:gdLst/>
            <a:ahLst/>
            <a:cxnLst/>
            <a:rect l="0" t="0" r="0" b="0"/>
            <a:pathLst>
              <a:path w="120000" h="120000" extrusionOk="0">
                <a:moveTo>
                  <a:pt x="120000" y="0"/>
                </a:moveTo>
                <a:lnTo>
                  <a:pt x="120000" y="81776"/>
                </a:lnTo>
                <a:lnTo>
                  <a:pt x="0" y="81776"/>
                </a:lnTo>
                <a:lnTo>
                  <a:pt x="0" y="120000"/>
                </a:lnTo>
              </a:path>
            </a:pathLst>
          </a:custGeom>
          <a:noFill/>
          <a:ln w="38100" cap="flat" cmpd="sng">
            <a:solidFill>
              <a:srgbClr val="1CC083"/>
            </a:solidFill>
            <a:prstDash val="solid"/>
            <a:miter lim="800000"/>
            <a:headEnd type="none" w="sm" len="sm"/>
            <a:tailEnd type="none" w="sm" len="sm"/>
          </a:ln>
        </p:spPr>
      </p:sp>
      <p:sp>
        <p:nvSpPr>
          <p:cNvPr id="760" name="Shape 760"/>
          <p:cNvSpPr/>
          <p:nvPr/>
        </p:nvSpPr>
        <p:spPr>
          <a:xfrm>
            <a:off x="5675956" y="1066625"/>
            <a:ext cx="1878381" cy="815156"/>
          </a:xfrm>
          <a:prstGeom prst="roundRect">
            <a:avLst>
              <a:gd name="adj" fmla="val 10000"/>
            </a:avLst>
          </a:prstGeom>
          <a:gradFill>
            <a:gsLst>
              <a:gs pos="0">
                <a:schemeClr val="lt1"/>
              </a:gs>
              <a:gs pos="50000">
                <a:schemeClr val="lt1"/>
              </a:gs>
              <a:gs pos="100000">
                <a:srgbClr val="E1E1E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1" name="Shape 761"/>
          <p:cNvSpPr/>
          <p:nvPr/>
        </p:nvSpPr>
        <p:spPr>
          <a:xfrm>
            <a:off x="5884665" y="1202128"/>
            <a:ext cx="1878381" cy="815156"/>
          </a:xfrm>
          <a:prstGeom prst="roundRect">
            <a:avLst>
              <a:gd name="adj" fmla="val 10000"/>
            </a:avLst>
          </a:prstGeom>
          <a:solidFill>
            <a:srgbClr val="96E2C0">
              <a:alpha val="89803"/>
            </a:srgbClr>
          </a:solidFill>
          <a:ln w="9525" cap="flat" cmpd="sng">
            <a:solidFill>
              <a:srgbClr val="1CC083"/>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2" name="Shape 762"/>
          <p:cNvSpPr txBox="1"/>
          <p:nvPr/>
        </p:nvSpPr>
        <p:spPr>
          <a:xfrm>
            <a:off x="5919600" y="1226003"/>
            <a:ext cx="1808511" cy="767406"/>
          </a:xfrm>
          <a:prstGeom prst="rect">
            <a:avLst/>
          </a:prstGeom>
          <a:solidFill>
            <a:srgbClr val="0EC07D"/>
          </a:solid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800" b="1" i="0" u="none" strike="noStrike" cap="none" dirty="0">
                <a:solidFill>
                  <a:srgbClr val="000000"/>
                </a:solidFill>
                <a:sym typeface="Arial"/>
              </a:rPr>
              <a:t>Software</a:t>
            </a:r>
            <a:endParaRPr sz="1800" b="1" dirty="0"/>
          </a:p>
        </p:txBody>
      </p:sp>
      <p:sp>
        <p:nvSpPr>
          <p:cNvPr id="763" name="Shape 763"/>
          <p:cNvSpPr/>
          <p:nvPr/>
        </p:nvSpPr>
        <p:spPr>
          <a:xfrm>
            <a:off x="2806208" y="2255128"/>
            <a:ext cx="1878381" cy="815156"/>
          </a:xfrm>
          <a:prstGeom prst="roundRect">
            <a:avLst>
              <a:gd name="adj" fmla="val 10000"/>
            </a:avLst>
          </a:prstGeom>
          <a:gradFill>
            <a:gsLst>
              <a:gs pos="0">
                <a:schemeClr val="lt1"/>
              </a:gs>
              <a:gs pos="50000">
                <a:schemeClr val="lt1"/>
              </a:gs>
              <a:gs pos="100000">
                <a:srgbClr val="E1E1E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4" name="Shape 764"/>
          <p:cNvSpPr/>
          <p:nvPr/>
        </p:nvSpPr>
        <p:spPr>
          <a:xfrm>
            <a:off x="3014917" y="2390632"/>
            <a:ext cx="1878381" cy="815156"/>
          </a:xfrm>
          <a:prstGeom prst="roundRect">
            <a:avLst>
              <a:gd name="adj" fmla="val 10000"/>
            </a:avLst>
          </a:prstGeom>
          <a:solidFill>
            <a:srgbClr val="A1E5C6">
              <a:alpha val="89803"/>
            </a:srgbClr>
          </a:solidFill>
          <a:ln w="952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600" dirty="0"/>
          </a:p>
        </p:txBody>
      </p:sp>
      <p:sp>
        <p:nvSpPr>
          <p:cNvPr id="765" name="Shape 765"/>
          <p:cNvSpPr txBox="1"/>
          <p:nvPr/>
        </p:nvSpPr>
        <p:spPr>
          <a:xfrm>
            <a:off x="3049852" y="2414507"/>
            <a:ext cx="1808511" cy="76740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600" b="0" i="0" u="none" strike="noStrike" cap="none" dirty="0">
                <a:solidFill>
                  <a:srgbClr val="000000"/>
                </a:solidFill>
                <a:latin typeface="Arial"/>
                <a:ea typeface="Arial"/>
                <a:cs typeface="Arial"/>
                <a:sym typeface="Arial"/>
              </a:rPr>
              <a:t>System </a:t>
            </a:r>
            <a:r>
              <a:rPr lang="en-US" sz="1600" b="0" i="0" u="none" strike="noStrike" cap="none" dirty="0" smtClean="0">
                <a:solidFill>
                  <a:srgbClr val="000000"/>
                </a:solidFill>
                <a:latin typeface="Arial"/>
                <a:ea typeface="Arial"/>
                <a:cs typeface="Arial"/>
                <a:sym typeface="Arial"/>
              </a:rPr>
              <a:t/>
            </a:r>
            <a:br>
              <a:rPr lang="en-US" sz="1600" b="0" i="0" u="none" strike="noStrike" cap="none" dirty="0" smtClean="0">
                <a:solidFill>
                  <a:srgbClr val="000000"/>
                </a:solidFill>
                <a:latin typeface="Arial"/>
                <a:ea typeface="Arial"/>
                <a:cs typeface="Arial"/>
                <a:sym typeface="Arial"/>
              </a:rPr>
            </a:br>
            <a:r>
              <a:rPr lang="en-US" sz="1600" b="0" i="0" u="none" strike="noStrike" cap="none" dirty="0" smtClean="0">
                <a:solidFill>
                  <a:srgbClr val="000000"/>
                </a:solidFill>
                <a:latin typeface="Arial"/>
                <a:ea typeface="Arial"/>
                <a:cs typeface="Arial"/>
                <a:sym typeface="Arial"/>
              </a:rPr>
              <a:t>Software</a:t>
            </a:r>
            <a:endParaRPr sz="1600" dirty="0"/>
          </a:p>
        </p:txBody>
      </p:sp>
      <p:sp>
        <p:nvSpPr>
          <p:cNvPr id="766" name="Shape 766"/>
          <p:cNvSpPr/>
          <p:nvPr/>
        </p:nvSpPr>
        <p:spPr>
          <a:xfrm>
            <a:off x="510408" y="3443632"/>
            <a:ext cx="1878381" cy="815156"/>
          </a:xfrm>
          <a:prstGeom prst="roundRect">
            <a:avLst>
              <a:gd name="adj" fmla="val 10000"/>
            </a:avLst>
          </a:prstGeom>
          <a:gradFill>
            <a:gsLst>
              <a:gs pos="0">
                <a:schemeClr val="lt1"/>
              </a:gs>
              <a:gs pos="50000">
                <a:schemeClr val="lt1"/>
              </a:gs>
              <a:gs pos="100000">
                <a:srgbClr val="E1E1E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7" name="Shape 767"/>
          <p:cNvSpPr/>
          <p:nvPr/>
        </p:nvSpPr>
        <p:spPr>
          <a:xfrm>
            <a:off x="719117" y="3579135"/>
            <a:ext cx="1878381" cy="815156"/>
          </a:xfrm>
          <a:prstGeom prst="roundRect">
            <a:avLst>
              <a:gd name="adj" fmla="val 10000"/>
            </a:avLst>
          </a:prstGeom>
          <a:solidFill>
            <a:srgbClr val="A1E5C6">
              <a:alpha val="89803"/>
            </a:srgbClr>
          </a:solidFill>
          <a:ln w="952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68" name="Shape 768"/>
          <p:cNvSpPr txBox="1"/>
          <p:nvPr/>
        </p:nvSpPr>
        <p:spPr>
          <a:xfrm>
            <a:off x="684203" y="3603005"/>
            <a:ext cx="1878228" cy="767461"/>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600" b="0" i="0" u="none" strike="noStrike" cap="none" dirty="0">
                <a:solidFill>
                  <a:srgbClr val="000000"/>
                </a:solidFill>
                <a:latin typeface="Arial"/>
                <a:ea typeface="Arial"/>
                <a:cs typeface="Arial"/>
                <a:sym typeface="Arial"/>
              </a:rPr>
              <a:t>System Management Programs</a:t>
            </a:r>
            <a:endParaRPr sz="1600" dirty="0"/>
          </a:p>
        </p:txBody>
      </p:sp>
      <p:sp>
        <p:nvSpPr>
          <p:cNvPr id="769" name="Shape 769"/>
          <p:cNvSpPr/>
          <p:nvPr/>
        </p:nvSpPr>
        <p:spPr>
          <a:xfrm>
            <a:off x="2806208" y="3443632"/>
            <a:ext cx="1878381" cy="815156"/>
          </a:xfrm>
          <a:prstGeom prst="roundRect">
            <a:avLst>
              <a:gd name="adj" fmla="val 10000"/>
            </a:avLst>
          </a:prstGeom>
          <a:gradFill>
            <a:gsLst>
              <a:gs pos="0">
                <a:schemeClr val="lt1"/>
              </a:gs>
              <a:gs pos="50000">
                <a:schemeClr val="lt1"/>
              </a:gs>
              <a:gs pos="100000">
                <a:srgbClr val="E1E1E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0" name="Shape 770"/>
          <p:cNvSpPr/>
          <p:nvPr/>
        </p:nvSpPr>
        <p:spPr>
          <a:xfrm>
            <a:off x="3014917" y="3579135"/>
            <a:ext cx="1878381" cy="815156"/>
          </a:xfrm>
          <a:prstGeom prst="roundRect">
            <a:avLst>
              <a:gd name="adj" fmla="val 10000"/>
            </a:avLst>
          </a:prstGeom>
          <a:solidFill>
            <a:srgbClr val="A1E5C6">
              <a:alpha val="89803"/>
            </a:srgbClr>
          </a:solidFill>
          <a:ln w="952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1" name="Shape 771"/>
          <p:cNvSpPr txBox="1"/>
          <p:nvPr/>
        </p:nvSpPr>
        <p:spPr>
          <a:xfrm>
            <a:off x="3049852" y="3603010"/>
            <a:ext cx="1808511" cy="76740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600" b="0" i="0" u="none" strike="noStrike" cap="none" dirty="0">
                <a:solidFill>
                  <a:srgbClr val="000000"/>
                </a:solidFill>
                <a:latin typeface="Arial"/>
                <a:ea typeface="Arial"/>
                <a:cs typeface="Arial"/>
                <a:sym typeface="Arial"/>
              </a:rPr>
              <a:t>System Support Programs</a:t>
            </a:r>
            <a:endParaRPr sz="1600" dirty="0"/>
          </a:p>
        </p:txBody>
      </p:sp>
      <p:sp>
        <p:nvSpPr>
          <p:cNvPr id="772" name="Shape 772"/>
          <p:cNvSpPr/>
          <p:nvPr/>
        </p:nvSpPr>
        <p:spPr>
          <a:xfrm>
            <a:off x="5102007" y="3443632"/>
            <a:ext cx="1878381" cy="815156"/>
          </a:xfrm>
          <a:prstGeom prst="roundRect">
            <a:avLst>
              <a:gd name="adj" fmla="val 10000"/>
            </a:avLst>
          </a:prstGeom>
          <a:gradFill>
            <a:gsLst>
              <a:gs pos="0">
                <a:schemeClr val="lt1"/>
              </a:gs>
              <a:gs pos="50000">
                <a:schemeClr val="lt1"/>
              </a:gs>
              <a:gs pos="100000">
                <a:srgbClr val="E1E1E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3" name="Shape 773"/>
          <p:cNvSpPr/>
          <p:nvPr/>
        </p:nvSpPr>
        <p:spPr>
          <a:xfrm>
            <a:off x="5310716" y="3579135"/>
            <a:ext cx="1878381" cy="815156"/>
          </a:xfrm>
          <a:prstGeom prst="roundRect">
            <a:avLst>
              <a:gd name="adj" fmla="val 10000"/>
            </a:avLst>
          </a:prstGeom>
          <a:solidFill>
            <a:srgbClr val="A1E5C6">
              <a:alpha val="89803"/>
            </a:srgbClr>
          </a:solidFill>
          <a:ln w="952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4" name="Shape 774"/>
          <p:cNvSpPr txBox="1"/>
          <p:nvPr/>
        </p:nvSpPr>
        <p:spPr>
          <a:xfrm>
            <a:off x="5345637" y="3603001"/>
            <a:ext cx="1813236" cy="767461"/>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600" b="0" i="0" u="none" strike="noStrike" cap="none" dirty="0">
                <a:solidFill>
                  <a:srgbClr val="000000"/>
                </a:solidFill>
                <a:latin typeface="Arial"/>
                <a:ea typeface="Arial"/>
                <a:cs typeface="Arial"/>
                <a:sym typeface="Arial"/>
              </a:rPr>
              <a:t>System Development Programs</a:t>
            </a:r>
            <a:endParaRPr sz="1600" dirty="0"/>
          </a:p>
        </p:txBody>
      </p:sp>
      <p:sp>
        <p:nvSpPr>
          <p:cNvPr id="775" name="Shape 775"/>
          <p:cNvSpPr/>
          <p:nvPr/>
        </p:nvSpPr>
        <p:spPr>
          <a:xfrm>
            <a:off x="8545705" y="2255128"/>
            <a:ext cx="1878381" cy="815156"/>
          </a:xfrm>
          <a:prstGeom prst="roundRect">
            <a:avLst>
              <a:gd name="adj" fmla="val 10000"/>
            </a:avLst>
          </a:prstGeom>
          <a:gradFill>
            <a:gsLst>
              <a:gs pos="0">
                <a:schemeClr val="lt1"/>
              </a:gs>
              <a:gs pos="50000">
                <a:schemeClr val="lt1"/>
              </a:gs>
              <a:gs pos="100000">
                <a:srgbClr val="E1E1E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6" name="Shape 776"/>
          <p:cNvSpPr/>
          <p:nvPr/>
        </p:nvSpPr>
        <p:spPr>
          <a:xfrm>
            <a:off x="8754414" y="2390632"/>
            <a:ext cx="1878381" cy="815156"/>
          </a:xfrm>
          <a:prstGeom prst="roundRect">
            <a:avLst>
              <a:gd name="adj" fmla="val 10000"/>
            </a:avLst>
          </a:prstGeom>
          <a:solidFill>
            <a:srgbClr val="B3C6E7">
              <a:alpha val="89803"/>
            </a:srgbClr>
          </a:solidFill>
          <a:ln w="9525" cap="flat" cmpd="sng">
            <a:solidFill>
              <a:srgbClr val="0070C0"/>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600" dirty="0"/>
          </a:p>
        </p:txBody>
      </p:sp>
      <p:sp>
        <p:nvSpPr>
          <p:cNvPr id="777" name="Shape 777"/>
          <p:cNvSpPr txBox="1"/>
          <p:nvPr/>
        </p:nvSpPr>
        <p:spPr>
          <a:xfrm>
            <a:off x="8789349" y="2414507"/>
            <a:ext cx="1808511" cy="76740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600" b="0" i="0" u="none" strike="noStrike" cap="none" dirty="0">
                <a:solidFill>
                  <a:srgbClr val="000000"/>
                </a:solidFill>
                <a:latin typeface="Arial"/>
                <a:ea typeface="Arial"/>
                <a:cs typeface="Arial"/>
                <a:sym typeface="Arial"/>
              </a:rPr>
              <a:t>Application Software</a:t>
            </a:r>
            <a:endParaRPr sz="1600" dirty="0"/>
          </a:p>
        </p:txBody>
      </p:sp>
      <p:sp>
        <p:nvSpPr>
          <p:cNvPr id="778" name="Shape 778"/>
          <p:cNvSpPr/>
          <p:nvPr/>
        </p:nvSpPr>
        <p:spPr>
          <a:xfrm>
            <a:off x="7397806" y="3443632"/>
            <a:ext cx="1878381" cy="815156"/>
          </a:xfrm>
          <a:prstGeom prst="roundRect">
            <a:avLst>
              <a:gd name="adj" fmla="val 10000"/>
            </a:avLst>
          </a:prstGeom>
          <a:gradFill>
            <a:gsLst>
              <a:gs pos="0">
                <a:schemeClr val="lt1"/>
              </a:gs>
              <a:gs pos="50000">
                <a:schemeClr val="lt1"/>
              </a:gs>
              <a:gs pos="100000">
                <a:srgbClr val="E1E1E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79" name="Shape 779"/>
          <p:cNvSpPr/>
          <p:nvPr/>
        </p:nvSpPr>
        <p:spPr>
          <a:xfrm>
            <a:off x="7606515" y="3579135"/>
            <a:ext cx="1878381" cy="815156"/>
          </a:xfrm>
          <a:prstGeom prst="roundRect">
            <a:avLst>
              <a:gd name="adj" fmla="val 10000"/>
            </a:avLst>
          </a:prstGeom>
          <a:solidFill>
            <a:srgbClr val="B3C6E7">
              <a:alpha val="89803"/>
            </a:srgbClr>
          </a:solidFill>
          <a:ln w="9525" cap="flat" cmpd="sng">
            <a:solidFill>
              <a:srgbClr val="0070C0"/>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0" name="Shape 780"/>
          <p:cNvSpPr txBox="1"/>
          <p:nvPr/>
        </p:nvSpPr>
        <p:spPr>
          <a:xfrm>
            <a:off x="7641450" y="3603010"/>
            <a:ext cx="1808511" cy="76740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600" b="0" i="0" u="none" strike="noStrike" cap="none" dirty="0">
                <a:solidFill>
                  <a:srgbClr val="000000"/>
                </a:solidFill>
                <a:latin typeface="Arial"/>
                <a:ea typeface="Arial"/>
                <a:cs typeface="Arial"/>
                <a:sym typeface="Arial"/>
              </a:rPr>
              <a:t>General Purpose Applications</a:t>
            </a:r>
            <a:endParaRPr sz="1600" dirty="0"/>
          </a:p>
        </p:txBody>
      </p:sp>
      <p:sp>
        <p:nvSpPr>
          <p:cNvPr id="781" name="Shape 781"/>
          <p:cNvSpPr/>
          <p:nvPr/>
        </p:nvSpPr>
        <p:spPr>
          <a:xfrm>
            <a:off x="9693606" y="3443632"/>
            <a:ext cx="1878381" cy="815156"/>
          </a:xfrm>
          <a:prstGeom prst="roundRect">
            <a:avLst>
              <a:gd name="adj" fmla="val 10000"/>
            </a:avLst>
          </a:prstGeom>
          <a:gradFill>
            <a:gsLst>
              <a:gs pos="0">
                <a:schemeClr val="lt1"/>
              </a:gs>
              <a:gs pos="50000">
                <a:schemeClr val="lt1"/>
              </a:gs>
              <a:gs pos="100000">
                <a:srgbClr val="E1E1E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2" name="Shape 782"/>
          <p:cNvSpPr/>
          <p:nvPr/>
        </p:nvSpPr>
        <p:spPr>
          <a:xfrm>
            <a:off x="9902315" y="3579135"/>
            <a:ext cx="1878381" cy="815156"/>
          </a:xfrm>
          <a:prstGeom prst="roundRect">
            <a:avLst>
              <a:gd name="adj" fmla="val 10000"/>
            </a:avLst>
          </a:prstGeom>
          <a:solidFill>
            <a:srgbClr val="B3C6E7">
              <a:alpha val="89803"/>
            </a:srgbClr>
          </a:solidFill>
          <a:ln w="9525" cap="flat" cmpd="sng">
            <a:solidFill>
              <a:srgbClr val="0070C0"/>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83" name="Shape 783"/>
          <p:cNvSpPr txBox="1"/>
          <p:nvPr/>
        </p:nvSpPr>
        <p:spPr>
          <a:xfrm>
            <a:off x="9937250" y="3603010"/>
            <a:ext cx="1808511" cy="767406"/>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600" b="0" i="0" u="none" strike="noStrike" cap="none" dirty="0">
                <a:solidFill>
                  <a:srgbClr val="000000"/>
                </a:solidFill>
                <a:latin typeface="Arial"/>
                <a:ea typeface="Arial"/>
                <a:cs typeface="Arial"/>
                <a:sym typeface="Arial"/>
              </a:rPr>
              <a:t>Special Purpose Applications</a:t>
            </a:r>
            <a:endParaRPr sz="1600" dirty="0"/>
          </a:p>
        </p:txBody>
      </p:sp>
      <p:sp>
        <p:nvSpPr>
          <p:cNvPr id="784" name="Shape 784"/>
          <p:cNvSpPr/>
          <p:nvPr/>
        </p:nvSpPr>
        <p:spPr>
          <a:xfrm>
            <a:off x="611998" y="4511877"/>
            <a:ext cx="2142418" cy="1814700"/>
          </a:xfrm>
          <a:prstGeom prst="roundRect">
            <a:avLst>
              <a:gd name="adj" fmla="val 6209"/>
            </a:avLst>
          </a:prstGeom>
          <a:solidFill>
            <a:schemeClr val="lt1"/>
          </a:solidFill>
          <a:ln w="127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Operating systems</a:t>
            </a:r>
            <a:endParaRPr dirty="0"/>
          </a:p>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Operating Environments</a:t>
            </a:r>
            <a:endParaRPr dirty="0"/>
          </a:p>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Database Management Systems </a:t>
            </a:r>
            <a:endParaRPr dirty="0"/>
          </a:p>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Telecommunication Monitors</a:t>
            </a:r>
            <a:endParaRPr dirty="0"/>
          </a:p>
        </p:txBody>
      </p:sp>
      <p:sp>
        <p:nvSpPr>
          <p:cNvPr id="785" name="Shape 785"/>
          <p:cNvSpPr/>
          <p:nvPr/>
        </p:nvSpPr>
        <p:spPr>
          <a:xfrm>
            <a:off x="2977997" y="4511883"/>
            <a:ext cx="1962860" cy="1798793"/>
          </a:xfrm>
          <a:prstGeom prst="roundRect">
            <a:avLst>
              <a:gd name="adj" fmla="val 9664"/>
            </a:avLst>
          </a:prstGeom>
          <a:solidFill>
            <a:schemeClr val="lt1"/>
          </a:solidFill>
          <a:ln w="127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System utilities</a:t>
            </a:r>
            <a:endParaRPr dirty="0"/>
          </a:p>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Performance monitors</a:t>
            </a:r>
            <a:endParaRPr dirty="0"/>
          </a:p>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Security monitors</a:t>
            </a:r>
            <a:endParaRPr dirty="0"/>
          </a:p>
        </p:txBody>
      </p:sp>
      <p:sp>
        <p:nvSpPr>
          <p:cNvPr id="786" name="Shape 786"/>
          <p:cNvSpPr/>
          <p:nvPr/>
        </p:nvSpPr>
        <p:spPr>
          <a:xfrm>
            <a:off x="5273946" y="4511877"/>
            <a:ext cx="2234231" cy="1798799"/>
          </a:xfrm>
          <a:prstGeom prst="roundRect">
            <a:avLst>
              <a:gd name="adj" fmla="val 4359"/>
            </a:avLst>
          </a:prstGeom>
          <a:solidFill>
            <a:schemeClr val="lt1"/>
          </a:solidFill>
          <a:ln w="127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Programming Language Translators</a:t>
            </a:r>
            <a:endParaRPr dirty="0"/>
          </a:p>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Programming environments</a:t>
            </a:r>
            <a:endParaRPr dirty="0"/>
          </a:p>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Computer-Aided Software Engineering (CASE) Packages </a:t>
            </a:r>
            <a:endParaRPr dirty="0"/>
          </a:p>
        </p:txBody>
      </p:sp>
      <p:sp>
        <p:nvSpPr>
          <p:cNvPr id="787" name="Shape 787"/>
          <p:cNvSpPr/>
          <p:nvPr/>
        </p:nvSpPr>
        <p:spPr>
          <a:xfrm>
            <a:off x="7606515" y="4511877"/>
            <a:ext cx="2041896" cy="1798800"/>
          </a:xfrm>
          <a:prstGeom prst="roundRect">
            <a:avLst>
              <a:gd name="adj" fmla="val 6117"/>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Word Processing</a:t>
            </a:r>
            <a:endParaRPr dirty="0"/>
          </a:p>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Electronic Spreadsheets</a:t>
            </a:r>
            <a:endParaRPr dirty="0"/>
          </a:p>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Database Managers</a:t>
            </a:r>
            <a:endParaRPr dirty="0"/>
          </a:p>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Graphics</a:t>
            </a:r>
            <a:endParaRPr dirty="0"/>
          </a:p>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Integrated packages</a:t>
            </a:r>
            <a:endParaRPr dirty="0"/>
          </a:p>
        </p:txBody>
      </p:sp>
      <p:sp>
        <p:nvSpPr>
          <p:cNvPr id="788" name="Shape 788"/>
          <p:cNvSpPr/>
          <p:nvPr/>
        </p:nvSpPr>
        <p:spPr>
          <a:xfrm>
            <a:off x="9879396" y="4511877"/>
            <a:ext cx="2041896" cy="1814700"/>
          </a:xfrm>
          <a:prstGeom prst="roundRect">
            <a:avLst>
              <a:gd name="adj" fmla="val 6155"/>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Accounting software</a:t>
            </a:r>
            <a:endParaRPr dirty="0"/>
          </a:p>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Reservation systems</a:t>
            </a:r>
            <a:endParaRPr dirty="0"/>
          </a:p>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Marketing – Sales Analysis, etc.</a:t>
            </a:r>
            <a:endParaRPr dirty="0"/>
          </a:p>
          <a:p>
            <a:pPr marL="182880" marR="0" lvl="0" indent="-182880" algn="l" rtl="0">
              <a:lnSpc>
                <a:spcPct val="100000"/>
              </a:lnSpc>
              <a:spcBef>
                <a:spcPts val="0"/>
              </a:spcBef>
              <a:spcAft>
                <a:spcPts val="0"/>
              </a:spcAft>
              <a:buClr>
                <a:schemeClr val="dk1"/>
              </a:buClr>
              <a:buSzPts val="1100"/>
              <a:buFont typeface="Wingdings 3" panose="05040102010807070707" pitchFamily="18" charset="2"/>
              <a:buChar char="*"/>
            </a:pPr>
            <a:r>
              <a:rPr lang="en-US" b="0" i="0" u="none" strike="noStrike" cap="none" dirty="0">
                <a:solidFill>
                  <a:schemeClr val="dk1"/>
                </a:solidFill>
                <a:sym typeface="Arial"/>
              </a:rPr>
              <a:t>Finance – Capital Budgeting, etc.</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pic>
        <p:nvPicPr>
          <p:cNvPr id="794" name="Shape 794"/>
          <p:cNvPicPr preferRelativeResize="0">
            <a:picLocks noGrp="1"/>
          </p:cNvPicPr>
          <p:nvPr>
            <p:ph type="pic" idx="2"/>
          </p:nvPr>
        </p:nvPicPr>
        <p:blipFill rotWithShape="1">
          <a:blip r:embed="rId3">
            <a:alphaModFix/>
          </a:blip>
          <a:srcRect t="2904" b="2903"/>
          <a:stretch/>
        </p:blipFill>
        <p:spPr>
          <a:xfrm>
            <a:off x="0" y="1450975"/>
            <a:ext cx="12192000" cy="2822575"/>
          </a:xfrm>
          <a:prstGeom prst="rect">
            <a:avLst/>
          </a:prstGeom>
          <a:noFill/>
          <a:ln>
            <a:noFill/>
          </a:ln>
        </p:spPr>
      </p:pic>
      <p:sp>
        <p:nvSpPr>
          <p:cNvPr id="795" name="Shape 795"/>
          <p:cNvSpPr txBox="1">
            <a:spLocks noGrp="1"/>
          </p:cNvSpPr>
          <p:nvPr>
            <p:ph type="body" idx="1"/>
          </p:nvPr>
        </p:nvSpPr>
        <p:spPr>
          <a:xfrm>
            <a:off x="1138259" y="4802597"/>
            <a:ext cx="7375007" cy="87495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1" u="none" strike="noStrike" cap="none" dirty="0">
                <a:solidFill>
                  <a:schemeClr val="dk1"/>
                </a:solidFill>
                <a:latin typeface="Arial"/>
                <a:ea typeface="Arial"/>
                <a:cs typeface="Arial"/>
                <a:sym typeface="Arial"/>
              </a:rPr>
              <a:t>“Software engineering is the technology that encompasses a process, a set of methods and an array of tools that allow professionals to build high quality computer software.”</a:t>
            </a:r>
            <a:endParaRPr sz="1800" b="0" i="1" u="none" strike="noStrike" cap="none" dirty="0">
              <a:solidFill>
                <a:schemeClr val="dk1"/>
              </a:solidFill>
              <a:latin typeface="Arial"/>
              <a:ea typeface="Arial"/>
              <a:cs typeface="Arial"/>
              <a:sym typeface="Arial"/>
            </a:endParaRPr>
          </a:p>
        </p:txBody>
      </p:sp>
      <p:sp>
        <p:nvSpPr>
          <p:cNvPr id="796" name="Shape 796"/>
          <p:cNvSpPr txBox="1">
            <a:spLocks noGrp="1"/>
          </p:cNvSpPr>
          <p:nvPr>
            <p:ph type="body" idx="3"/>
          </p:nvPr>
        </p:nvSpPr>
        <p:spPr>
          <a:xfrm>
            <a:off x="207963" y="6206597"/>
            <a:ext cx="11622793" cy="39937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dirty="0">
                <a:solidFill>
                  <a:srgbClr val="000000"/>
                </a:solidFill>
                <a:latin typeface="Arial"/>
                <a:ea typeface="Arial"/>
                <a:cs typeface="Arial"/>
                <a:sym typeface="Arial"/>
              </a:rPr>
              <a:t>Source adopted from “Software Engineering: A Practitioner's Approach” written by Roger S. Pressman</a:t>
            </a:r>
            <a:endParaRPr sz="900" b="0" i="1" u="none" strike="noStrike" cap="none" dirty="0">
              <a:solidFill>
                <a:srgbClr val="000000"/>
              </a:solidFill>
              <a:latin typeface="Arial"/>
              <a:ea typeface="Arial"/>
              <a:cs typeface="Arial"/>
              <a:sym typeface="Arial"/>
            </a:endParaRPr>
          </a:p>
        </p:txBody>
      </p:sp>
      <p:sp>
        <p:nvSpPr>
          <p:cNvPr id="797" name="Shape 797"/>
          <p:cNvSpPr txBox="1">
            <a:spLocks noGrp="1"/>
          </p:cNvSpPr>
          <p:nvPr>
            <p:ph type="body" idx="4"/>
          </p:nvPr>
        </p:nvSpPr>
        <p:spPr>
          <a:xfrm>
            <a:off x="8522430" y="3132903"/>
            <a:ext cx="3553456" cy="457200"/>
          </a:xfrm>
          <a:prstGeom prst="rect">
            <a:avLst/>
          </a:prstGeom>
          <a:solidFill>
            <a:srgbClr val="7F7F7F">
              <a:alpha val="57647"/>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r>
              <a:rPr lang="en-US" sz="1800" b="1" i="0" u="none" strike="noStrike" cap="none" dirty="0">
                <a:solidFill>
                  <a:schemeClr val="lt1"/>
                </a:solidFill>
                <a:latin typeface="Arial"/>
                <a:ea typeface="Arial"/>
                <a:cs typeface="Arial"/>
                <a:sym typeface="Arial"/>
              </a:rPr>
              <a:t>Roger S. Pressman</a:t>
            </a:r>
            <a:endParaRPr sz="1800" b="1" i="0" u="none" strike="noStrike" cap="none" dirty="0">
              <a:solidFill>
                <a:schemeClr val="lt1"/>
              </a:solidFill>
              <a:latin typeface="Arial"/>
              <a:ea typeface="Arial"/>
              <a:cs typeface="Arial"/>
              <a:sym typeface="Arial"/>
            </a:endParaRPr>
          </a:p>
        </p:txBody>
      </p:sp>
      <p:sp>
        <p:nvSpPr>
          <p:cNvPr id="798" name="Shape 798"/>
          <p:cNvSpPr txBox="1">
            <a:spLocks noGrp="1"/>
          </p:cNvSpPr>
          <p:nvPr>
            <p:ph type="body" idx="5"/>
          </p:nvPr>
        </p:nvSpPr>
        <p:spPr>
          <a:xfrm>
            <a:off x="8522429" y="3590102"/>
            <a:ext cx="3553457" cy="544575"/>
          </a:xfrm>
          <a:prstGeom prst="rect">
            <a:avLst/>
          </a:prstGeom>
          <a:solidFill>
            <a:srgbClr val="7F7F7F">
              <a:alpha val="57647"/>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dirty="0">
                <a:solidFill>
                  <a:schemeClr val="lt1"/>
                </a:solidFill>
                <a:latin typeface="Arial"/>
                <a:ea typeface="Arial"/>
                <a:cs typeface="Arial"/>
                <a:sym typeface="Arial"/>
              </a:rPr>
              <a:t>President of R.S. Pressman &amp; Associates</a:t>
            </a:r>
            <a:endParaRPr sz="1400" b="0" i="0" u="none" strike="noStrike" cap="none" dirty="0">
              <a:solidFill>
                <a:schemeClr val="lt1"/>
              </a:solidFill>
              <a:latin typeface="Arial"/>
              <a:ea typeface="Arial"/>
              <a:cs typeface="Arial"/>
              <a:sym typeface="Arial"/>
            </a:endParaRPr>
          </a:p>
        </p:txBody>
      </p:sp>
      <p:sp>
        <p:nvSpPr>
          <p:cNvPr id="799" name="Shape 799"/>
          <p:cNvSpPr txBox="1">
            <a:spLocks noGrp="1"/>
          </p:cNvSpPr>
          <p:nvPr>
            <p:ph type="title"/>
          </p:nvPr>
        </p:nvSpPr>
        <p:spPr>
          <a:xfrm>
            <a:off x="208635" y="61222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Software Engineering: Definition</a:t>
            </a:r>
            <a:endParaRPr sz="2800" b="1" i="0" u="none" strike="noStrike" cap="none" dirty="0">
              <a:solidFill>
                <a:schemeClr val="dk2"/>
              </a:solidFill>
              <a:latin typeface="Arial"/>
              <a:ea typeface="Arial"/>
              <a:cs typeface="Arial"/>
              <a:sym typeface="Arial"/>
            </a:endParaRPr>
          </a:p>
        </p:txBody>
      </p:sp>
      <p:pic>
        <p:nvPicPr>
          <p:cNvPr id="801" name="Shape 801"/>
          <p:cNvPicPr preferRelativeResize="0"/>
          <p:nvPr/>
        </p:nvPicPr>
        <p:blipFill rotWithShape="1">
          <a:blip r:embed="rId4">
            <a:alphaModFix/>
          </a:blip>
          <a:srcRect/>
          <a:stretch/>
        </p:blipFill>
        <p:spPr>
          <a:xfrm>
            <a:off x="9351712" y="4430501"/>
            <a:ext cx="2632325" cy="17760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1.1 History of Software Engineering</a:t>
            </a:r>
            <a:endParaRPr dirty="0"/>
          </a:p>
        </p:txBody>
      </p:sp>
      <p:sp>
        <p:nvSpPr>
          <p:cNvPr id="6" name="Rectangle 5"/>
          <p:cNvSpPr/>
          <p:nvPr/>
        </p:nvSpPr>
        <p:spPr>
          <a:xfrm>
            <a:off x="0" y="3366180"/>
            <a:ext cx="12192000" cy="359229"/>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a:stCxn id="6" idx="1"/>
          </p:cNvCxnSpPr>
          <p:nvPr/>
        </p:nvCxnSpPr>
        <p:spPr>
          <a:xfrm flipV="1">
            <a:off x="0" y="3545794"/>
            <a:ext cx="12192000" cy="1"/>
          </a:xfrm>
          <a:prstGeom prst="line">
            <a:avLst/>
          </a:prstGeom>
          <a:ln w="3810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377" y="4157887"/>
            <a:ext cx="697627" cy="369332"/>
          </a:xfrm>
          <a:prstGeom prst="rect">
            <a:avLst/>
          </a:prstGeom>
        </p:spPr>
        <p:txBody>
          <a:bodyPr wrap="none">
            <a:spAutoFit/>
          </a:bodyPr>
          <a:lstStyle/>
          <a:p>
            <a:r>
              <a:rPr lang="en-US" sz="1800" b="1" dirty="0" smtClean="0">
                <a:solidFill>
                  <a:srgbClr val="0EC07D"/>
                </a:solidFill>
              </a:rPr>
              <a:t>1950</a:t>
            </a:r>
            <a:endParaRPr lang="en-US" sz="1800" b="1" dirty="0">
              <a:solidFill>
                <a:srgbClr val="0EC07D"/>
              </a:solidFill>
            </a:endParaRPr>
          </a:p>
        </p:txBody>
      </p:sp>
      <p:sp>
        <p:nvSpPr>
          <p:cNvPr id="16" name="Rectangle 15"/>
          <p:cNvSpPr/>
          <p:nvPr/>
        </p:nvSpPr>
        <p:spPr>
          <a:xfrm>
            <a:off x="1475141" y="2592385"/>
            <a:ext cx="697627" cy="369332"/>
          </a:xfrm>
          <a:prstGeom prst="rect">
            <a:avLst/>
          </a:prstGeom>
        </p:spPr>
        <p:txBody>
          <a:bodyPr wrap="none">
            <a:spAutoFit/>
          </a:bodyPr>
          <a:lstStyle/>
          <a:p>
            <a:r>
              <a:rPr lang="en-US" sz="1800" b="1" dirty="0" smtClean="0">
                <a:solidFill>
                  <a:srgbClr val="0EC07D"/>
                </a:solidFill>
              </a:rPr>
              <a:t>1955</a:t>
            </a:r>
            <a:endParaRPr lang="en-US" sz="1800" b="1" dirty="0">
              <a:solidFill>
                <a:srgbClr val="0EC07D"/>
              </a:solidFill>
            </a:endParaRPr>
          </a:p>
        </p:txBody>
      </p:sp>
      <p:sp>
        <p:nvSpPr>
          <p:cNvPr id="17" name="Rectangle 16"/>
          <p:cNvSpPr/>
          <p:nvPr/>
        </p:nvSpPr>
        <p:spPr>
          <a:xfrm>
            <a:off x="2806361" y="4157887"/>
            <a:ext cx="697627" cy="369332"/>
          </a:xfrm>
          <a:prstGeom prst="rect">
            <a:avLst/>
          </a:prstGeom>
        </p:spPr>
        <p:txBody>
          <a:bodyPr wrap="none">
            <a:spAutoFit/>
          </a:bodyPr>
          <a:lstStyle/>
          <a:p>
            <a:r>
              <a:rPr lang="en-US" sz="1800" b="1" dirty="0" smtClean="0">
                <a:solidFill>
                  <a:srgbClr val="0EC07D"/>
                </a:solidFill>
              </a:rPr>
              <a:t>1960</a:t>
            </a:r>
            <a:endParaRPr lang="en-US" sz="1800" b="1" dirty="0">
              <a:solidFill>
                <a:srgbClr val="0EC07D"/>
              </a:solidFill>
            </a:endParaRPr>
          </a:p>
        </p:txBody>
      </p:sp>
      <p:sp>
        <p:nvSpPr>
          <p:cNvPr id="18" name="Rectangle 17"/>
          <p:cNvSpPr/>
          <p:nvPr/>
        </p:nvSpPr>
        <p:spPr>
          <a:xfrm>
            <a:off x="4293163" y="2592385"/>
            <a:ext cx="697627" cy="369332"/>
          </a:xfrm>
          <a:prstGeom prst="rect">
            <a:avLst/>
          </a:prstGeom>
        </p:spPr>
        <p:txBody>
          <a:bodyPr wrap="none">
            <a:spAutoFit/>
          </a:bodyPr>
          <a:lstStyle/>
          <a:p>
            <a:r>
              <a:rPr lang="en-US" sz="1800" b="1" dirty="0" smtClean="0">
                <a:solidFill>
                  <a:srgbClr val="0EC07D"/>
                </a:solidFill>
              </a:rPr>
              <a:t>1965</a:t>
            </a:r>
            <a:endParaRPr lang="en-US" sz="1800" b="1" dirty="0">
              <a:solidFill>
                <a:srgbClr val="0EC07D"/>
              </a:solidFill>
            </a:endParaRPr>
          </a:p>
        </p:txBody>
      </p:sp>
      <p:sp>
        <p:nvSpPr>
          <p:cNvPr id="19" name="Rectangle 18"/>
          <p:cNvSpPr/>
          <p:nvPr/>
        </p:nvSpPr>
        <p:spPr>
          <a:xfrm>
            <a:off x="5707276" y="4157887"/>
            <a:ext cx="697627" cy="369332"/>
          </a:xfrm>
          <a:prstGeom prst="rect">
            <a:avLst/>
          </a:prstGeom>
        </p:spPr>
        <p:txBody>
          <a:bodyPr wrap="none">
            <a:spAutoFit/>
          </a:bodyPr>
          <a:lstStyle/>
          <a:p>
            <a:r>
              <a:rPr lang="en-US" sz="1800" b="1" dirty="0" smtClean="0">
                <a:solidFill>
                  <a:srgbClr val="0EC07D"/>
                </a:solidFill>
              </a:rPr>
              <a:t>1970</a:t>
            </a:r>
            <a:endParaRPr lang="en-US" sz="1800" b="1" dirty="0">
              <a:solidFill>
                <a:srgbClr val="0EC07D"/>
              </a:solidFill>
            </a:endParaRPr>
          </a:p>
        </p:txBody>
      </p:sp>
      <p:sp>
        <p:nvSpPr>
          <p:cNvPr id="23" name="Rounded Rectangle 22"/>
          <p:cNvSpPr/>
          <p:nvPr/>
        </p:nvSpPr>
        <p:spPr>
          <a:xfrm>
            <a:off x="1436278" y="4288063"/>
            <a:ext cx="1038376" cy="72105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(1957) Fortran</a:t>
            </a:r>
          </a:p>
        </p:txBody>
      </p:sp>
      <p:sp>
        <p:nvSpPr>
          <p:cNvPr id="28" name="Rounded Rectangle 27"/>
          <p:cNvSpPr/>
          <p:nvPr/>
        </p:nvSpPr>
        <p:spPr>
          <a:xfrm>
            <a:off x="3423966" y="1798700"/>
            <a:ext cx="1038376" cy="72105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(1964) BASIC</a:t>
            </a:r>
          </a:p>
        </p:txBody>
      </p:sp>
      <p:sp>
        <p:nvSpPr>
          <p:cNvPr id="29" name="Rounded Rectangle 28"/>
          <p:cNvSpPr/>
          <p:nvPr/>
        </p:nvSpPr>
        <p:spPr>
          <a:xfrm>
            <a:off x="5189986" y="2270319"/>
            <a:ext cx="1038376" cy="721056"/>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(1970) Pascal</a:t>
            </a:r>
          </a:p>
        </p:txBody>
      </p:sp>
      <p:sp>
        <p:nvSpPr>
          <p:cNvPr id="30" name="Rounded Rectangle 29"/>
          <p:cNvSpPr/>
          <p:nvPr/>
        </p:nvSpPr>
        <p:spPr>
          <a:xfrm>
            <a:off x="6314701" y="1504349"/>
            <a:ext cx="1881497" cy="99551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(1973) C (and the Unix operating system)</a:t>
            </a:r>
          </a:p>
        </p:txBody>
      </p:sp>
      <p:sp>
        <p:nvSpPr>
          <p:cNvPr id="31" name="Rounded Rectangle 30"/>
          <p:cNvSpPr/>
          <p:nvPr/>
        </p:nvSpPr>
        <p:spPr>
          <a:xfrm>
            <a:off x="6676810" y="4108449"/>
            <a:ext cx="1651565" cy="1155744"/>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(1975) First interactive PC (Xerox PARC's Alto)</a:t>
            </a:r>
          </a:p>
        </p:txBody>
      </p:sp>
      <p:sp>
        <p:nvSpPr>
          <p:cNvPr id="33" name="Rounded Rectangle 32"/>
          <p:cNvSpPr/>
          <p:nvPr/>
        </p:nvSpPr>
        <p:spPr>
          <a:xfrm>
            <a:off x="8476328" y="1753448"/>
            <a:ext cx="1445402" cy="1248513"/>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(1980) Ada</a:t>
            </a:r>
          </a:p>
          <a:p>
            <a:pPr marL="285750" indent="-285750">
              <a:buClr>
                <a:schemeClr val="bg1"/>
              </a:buClr>
              <a:buFont typeface="Wingdings 3" panose="05040102010807070707" pitchFamily="18" charset="2"/>
              <a:buChar char="*"/>
            </a:pPr>
            <a:r>
              <a:rPr lang="en-US" sz="1600" dirty="0" smtClean="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1980) </a:t>
            </a:r>
            <a:r>
              <a:rPr lang="en-US" sz="1600" dirty="0" smtClean="0">
                <a:solidFill>
                  <a:schemeClr val="bg1"/>
                </a:solidFill>
                <a:latin typeface="Arial" panose="020B0604020202020204" pitchFamily="34" charset="0"/>
                <a:cs typeface="Arial" panose="020B0604020202020204" pitchFamily="34" charset="0"/>
              </a:rPr>
              <a:t>Smalltalk</a:t>
            </a:r>
          </a:p>
        </p:txBody>
      </p:sp>
      <p:sp>
        <p:nvSpPr>
          <p:cNvPr id="34" name="Rounded Rectangle 33"/>
          <p:cNvSpPr/>
          <p:nvPr/>
        </p:nvSpPr>
        <p:spPr>
          <a:xfrm>
            <a:off x="9592975" y="4117541"/>
            <a:ext cx="860824" cy="68111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(1985) C++</a:t>
            </a:r>
          </a:p>
        </p:txBody>
      </p:sp>
      <p:sp>
        <p:nvSpPr>
          <p:cNvPr id="8" name="Rounded Rectangle 7"/>
          <p:cNvSpPr/>
          <p:nvPr/>
        </p:nvSpPr>
        <p:spPr>
          <a:xfrm>
            <a:off x="37825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p:cNvCxnSpPr/>
          <p:nvPr/>
        </p:nvCxnSpPr>
        <p:spPr>
          <a:xfrm>
            <a:off x="70075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7604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2513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52661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179565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56"/>
          <p:cNvSpPr/>
          <p:nvPr/>
        </p:nvSpPr>
        <p:spPr>
          <a:xfrm>
            <a:off x="321929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Connector 57"/>
          <p:cNvCxnSpPr/>
          <p:nvPr/>
        </p:nvCxnSpPr>
        <p:spPr>
          <a:xfrm>
            <a:off x="211815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393438" y="3170113"/>
            <a:ext cx="0" cy="1117950"/>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687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9440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53555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810835" y="3170113"/>
            <a:ext cx="0" cy="139899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08612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361405" y="2363190"/>
            <a:ext cx="0" cy="1558284"/>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4630447"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p:nvPr/>
        </p:nvCxnSpPr>
        <p:spPr>
          <a:xfrm>
            <a:off x="495294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228232"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50351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778802"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7" name="Rounded Rectangle 76"/>
          <p:cNvSpPr/>
          <p:nvPr/>
        </p:nvSpPr>
        <p:spPr>
          <a:xfrm>
            <a:off x="6047844"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ounded Rectangle 77"/>
          <p:cNvSpPr/>
          <p:nvPr/>
        </p:nvSpPr>
        <p:spPr>
          <a:xfrm>
            <a:off x="747148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9" name="Straight Connector 78"/>
          <p:cNvCxnSpPr/>
          <p:nvPr/>
        </p:nvCxnSpPr>
        <p:spPr>
          <a:xfrm>
            <a:off x="6370344"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64562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920914" y="2499865"/>
            <a:ext cx="0" cy="1421609"/>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19619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888888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p:nvPr/>
        </p:nvCxnSpPr>
        <p:spPr>
          <a:xfrm>
            <a:off x="778774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0630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33831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61359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20513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94804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97557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003099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8" name="Rounded Rectangle 97"/>
          <p:cNvSpPr/>
          <p:nvPr/>
        </p:nvSpPr>
        <p:spPr>
          <a:xfrm>
            <a:off x="1030003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ounded Rectangle 98"/>
          <p:cNvSpPr/>
          <p:nvPr/>
        </p:nvSpPr>
        <p:spPr>
          <a:xfrm>
            <a:off x="11723677" y="2495390"/>
            <a:ext cx="45719" cy="1613060"/>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0" name="Straight Connector 99"/>
          <p:cNvCxnSpPr/>
          <p:nvPr/>
        </p:nvCxnSpPr>
        <p:spPr>
          <a:xfrm>
            <a:off x="10600504" y="3142332"/>
            <a:ext cx="22031" cy="2458368"/>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0897820" y="3170113"/>
            <a:ext cx="0" cy="183900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1173105"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1448390" y="2495389"/>
            <a:ext cx="0" cy="1426085"/>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8587284" y="4157887"/>
            <a:ext cx="697627" cy="369332"/>
          </a:xfrm>
          <a:prstGeom prst="rect">
            <a:avLst/>
          </a:prstGeom>
        </p:spPr>
        <p:txBody>
          <a:bodyPr wrap="none">
            <a:spAutoFit/>
          </a:bodyPr>
          <a:lstStyle/>
          <a:p>
            <a:r>
              <a:rPr lang="en-US" sz="1800" b="1" dirty="0" smtClean="0">
                <a:solidFill>
                  <a:srgbClr val="0EC07D"/>
                </a:solidFill>
              </a:rPr>
              <a:t>1980</a:t>
            </a:r>
            <a:endParaRPr lang="en-US" sz="1800" b="1" dirty="0">
              <a:solidFill>
                <a:srgbClr val="0EC07D"/>
              </a:solidFill>
            </a:endParaRPr>
          </a:p>
        </p:txBody>
      </p:sp>
      <p:sp>
        <p:nvSpPr>
          <p:cNvPr id="105" name="Rectangle 104"/>
          <p:cNvSpPr/>
          <p:nvPr/>
        </p:nvSpPr>
        <p:spPr>
          <a:xfrm>
            <a:off x="7107231" y="2592385"/>
            <a:ext cx="697627" cy="369332"/>
          </a:xfrm>
          <a:prstGeom prst="rect">
            <a:avLst/>
          </a:prstGeom>
        </p:spPr>
        <p:txBody>
          <a:bodyPr wrap="none">
            <a:spAutoFit/>
          </a:bodyPr>
          <a:lstStyle/>
          <a:p>
            <a:r>
              <a:rPr lang="en-US" sz="1800" b="1" dirty="0" smtClean="0">
                <a:solidFill>
                  <a:srgbClr val="0EC07D"/>
                </a:solidFill>
              </a:rPr>
              <a:t>1975</a:t>
            </a:r>
            <a:endParaRPr lang="en-US" sz="1800" b="1" dirty="0">
              <a:solidFill>
                <a:srgbClr val="0EC07D"/>
              </a:solidFill>
            </a:endParaRPr>
          </a:p>
        </p:txBody>
      </p:sp>
      <p:sp>
        <p:nvSpPr>
          <p:cNvPr id="106" name="Rectangle 105"/>
          <p:cNvSpPr/>
          <p:nvPr/>
        </p:nvSpPr>
        <p:spPr>
          <a:xfrm>
            <a:off x="11382930" y="4157887"/>
            <a:ext cx="697627" cy="369332"/>
          </a:xfrm>
          <a:prstGeom prst="rect">
            <a:avLst/>
          </a:prstGeom>
        </p:spPr>
        <p:txBody>
          <a:bodyPr wrap="none">
            <a:spAutoFit/>
          </a:bodyPr>
          <a:lstStyle/>
          <a:p>
            <a:r>
              <a:rPr lang="en-US" sz="1800" b="1" dirty="0" smtClean="0">
                <a:solidFill>
                  <a:srgbClr val="0EC07D"/>
                </a:solidFill>
              </a:rPr>
              <a:t>1990</a:t>
            </a:r>
            <a:endParaRPr lang="en-US" sz="1800" b="1" dirty="0">
              <a:solidFill>
                <a:srgbClr val="0EC07D"/>
              </a:solidFill>
            </a:endParaRPr>
          </a:p>
        </p:txBody>
      </p:sp>
      <p:sp>
        <p:nvSpPr>
          <p:cNvPr id="107" name="Rectangle 106"/>
          <p:cNvSpPr/>
          <p:nvPr/>
        </p:nvSpPr>
        <p:spPr>
          <a:xfrm>
            <a:off x="9902877" y="2592385"/>
            <a:ext cx="697627" cy="369332"/>
          </a:xfrm>
          <a:prstGeom prst="rect">
            <a:avLst/>
          </a:prstGeom>
        </p:spPr>
        <p:txBody>
          <a:bodyPr wrap="none">
            <a:spAutoFit/>
          </a:bodyPr>
          <a:lstStyle/>
          <a:p>
            <a:r>
              <a:rPr lang="en-US" sz="1800" b="1" dirty="0" smtClean="0">
                <a:solidFill>
                  <a:srgbClr val="0EC07D"/>
                </a:solidFill>
              </a:rPr>
              <a:t>1985</a:t>
            </a:r>
            <a:endParaRPr lang="en-US" sz="1800" b="1" dirty="0">
              <a:solidFill>
                <a:srgbClr val="0EC07D"/>
              </a:solidFill>
            </a:endParaRPr>
          </a:p>
        </p:txBody>
      </p:sp>
      <p:sp>
        <p:nvSpPr>
          <p:cNvPr id="27" name="Rounded Rectangle 26"/>
          <p:cNvSpPr/>
          <p:nvPr/>
        </p:nvSpPr>
        <p:spPr>
          <a:xfrm>
            <a:off x="3660149" y="4322132"/>
            <a:ext cx="1038376" cy="721056"/>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(1962) Cobol</a:t>
            </a:r>
          </a:p>
        </p:txBody>
      </p:sp>
      <p:sp>
        <p:nvSpPr>
          <p:cNvPr id="113" name="Rounded Rectangle 112"/>
          <p:cNvSpPr/>
          <p:nvPr/>
        </p:nvSpPr>
        <p:spPr>
          <a:xfrm>
            <a:off x="10878010" y="4928806"/>
            <a:ext cx="1318537" cy="48207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(1987) Perl</a:t>
            </a:r>
          </a:p>
        </p:txBody>
      </p:sp>
      <p:sp>
        <p:nvSpPr>
          <p:cNvPr id="115" name="Rounded Rectangle 114"/>
          <p:cNvSpPr/>
          <p:nvPr/>
        </p:nvSpPr>
        <p:spPr>
          <a:xfrm>
            <a:off x="10115120" y="1527004"/>
            <a:ext cx="2051758" cy="96838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(1989-90) The Web is born</a:t>
            </a:r>
          </a:p>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(1990) Haskell</a:t>
            </a:r>
          </a:p>
        </p:txBody>
      </p:sp>
      <p:sp>
        <p:nvSpPr>
          <p:cNvPr id="35" name="Rounded Rectangle 34"/>
          <p:cNvSpPr/>
          <p:nvPr/>
        </p:nvSpPr>
        <p:spPr>
          <a:xfrm>
            <a:off x="9396212" y="4868986"/>
            <a:ext cx="1363966" cy="73924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(1986) Objective-C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1.1 History of Software </a:t>
            </a:r>
            <a:r>
              <a:rPr lang="en-US" sz="2800" b="1" i="0" u="none" strike="noStrike" cap="none" dirty="0" smtClean="0">
                <a:solidFill>
                  <a:schemeClr val="dk2"/>
                </a:solidFill>
                <a:latin typeface="Arial"/>
                <a:ea typeface="Arial"/>
                <a:cs typeface="Arial"/>
                <a:sym typeface="Arial"/>
              </a:rPr>
              <a:t>Engineering (Contd.)</a:t>
            </a:r>
            <a:endParaRPr dirty="0"/>
          </a:p>
        </p:txBody>
      </p:sp>
      <p:sp>
        <p:nvSpPr>
          <p:cNvPr id="6" name="Rectangle 5"/>
          <p:cNvSpPr/>
          <p:nvPr/>
        </p:nvSpPr>
        <p:spPr>
          <a:xfrm>
            <a:off x="0" y="3366180"/>
            <a:ext cx="12192000" cy="359229"/>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a:stCxn id="6" idx="1"/>
          </p:cNvCxnSpPr>
          <p:nvPr/>
        </p:nvCxnSpPr>
        <p:spPr>
          <a:xfrm flipV="1">
            <a:off x="0" y="3545794"/>
            <a:ext cx="12192000" cy="1"/>
          </a:xfrm>
          <a:prstGeom prst="line">
            <a:avLst/>
          </a:prstGeom>
          <a:ln w="3810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377" y="4157887"/>
            <a:ext cx="697627" cy="369332"/>
          </a:xfrm>
          <a:prstGeom prst="rect">
            <a:avLst/>
          </a:prstGeom>
        </p:spPr>
        <p:txBody>
          <a:bodyPr wrap="none">
            <a:spAutoFit/>
          </a:bodyPr>
          <a:lstStyle/>
          <a:p>
            <a:r>
              <a:rPr lang="en-US" sz="1800" b="1" dirty="0" smtClean="0">
                <a:solidFill>
                  <a:srgbClr val="0EC07D"/>
                </a:solidFill>
              </a:rPr>
              <a:t>1990</a:t>
            </a:r>
            <a:endParaRPr lang="en-US" sz="1800" b="1" dirty="0">
              <a:solidFill>
                <a:srgbClr val="0EC07D"/>
              </a:solidFill>
            </a:endParaRPr>
          </a:p>
        </p:txBody>
      </p:sp>
      <p:sp>
        <p:nvSpPr>
          <p:cNvPr id="16" name="Rectangle 15"/>
          <p:cNvSpPr/>
          <p:nvPr/>
        </p:nvSpPr>
        <p:spPr>
          <a:xfrm>
            <a:off x="1475141" y="2592385"/>
            <a:ext cx="697627" cy="369332"/>
          </a:xfrm>
          <a:prstGeom prst="rect">
            <a:avLst/>
          </a:prstGeom>
        </p:spPr>
        <p:txBody>
          <a:bodyPr wrap="none">
            <a:spAutoFit/>
          </a:bodyPr>
          <a:lstStyle/>
          <a:p>
            <a:r>
              <a:rPr lang="en-US" sz="1800" b="1" dirty="0" smtClean="0">
                <a:solidFill>
                  <a:srgbClr val="0EC07D"/>
                </a:solidFill>
              </a:rPr>
              <a:t>1995</a:t>
            </a:r>
            <a:endParaRPr lang="en-US" sz="1800" b="1" dirty="0">
              <a:solidFill>
                <a:srgbClr val="0EC07D"/>
              </a:solidFill>
            </a:endParaRPr>
          </a:p>
        </p:txBody>
      </p:sp>
      <p:sp>
        <p:nvSpPr>
          <p:cNvPr id="17" name="Rectangle 16"/>
          <p:cNvSpPr/>
          <p:nvPr/>
        </p:nvSpPr>
        <p:spPr>
          <a:xfrm>
            <a:off x="2875373" y="4157887"/>
            <a:ext cx="697627" cy="369332"/>
          </a:xfrm>
          <a:prstGeom prst="rect">
            <a:avLst/>
          </a:prstGeom>
        </p:spPr>
        <p:txBody>
          <a:bodyPr wrap="none">
            <a:spAutoFit/>
          </a:bodyPr>
          <a:lstStyle/>
          <a:p>
            <a:r>
              <a:rPr lang="en-US" sz="1800" b="1" dirty="0" smtClean="0">
                <a:solidFill>
                  <a:srgbClr val="0EC07D"/>
                </a:solidFill>
              </a:rPr>
              <a:t>2000</a:t>
            </a:r>
            <a:endParaRPr lang="en-US" sz="1800" b="1" dirty="0">
              <a:solidFill>
                <a:srgbClr val="0EC07D"/>
              </a:solidFill>
            </a:endParaRPr>
          </a:p>
        </p:txBody>
      </p:sp>
      <p:sp>
        <p:nvSpPr>
          <p:cNvPr id="18" name="Rectangle 17"/>
          <p:cNvSpPr/>
          <p:nvPr/>
        </p:nvSpPr>
        <p:spPr>
          <a:xfrm>
            <a:off x="4293163" y="2592385"/>
            <a:ext cx="697627" cy="369332"/>
          </a:xfrm>
          <a:prstGeom prst="rect">
            <a:avLst/>
          </a:prstGeom>
        </p:spPr>
        <p:txBody>
          <a:bodyPr wrap="none">
            <a:spAutoFit/>
          </a:bodyPr>
          <a:lstStyle/>
          <a:p>
            <a:r>
              <a:rPr lang="en-US" sz="1800" b="1" dirty="0" smtClean="0">
                <a:solidFill>
                  <a:srgbClr val="0EC07D"/>
                </a:solidFill>
              </a:rPr>
              <a:t>2005</a:t>
            </a:r>
            <a:endParaRPr lang="en-US" sz="1800" b="1" dirty="0">
              <a:solidFill>
                <a:srgbClr val="0EC07D"/>
              </a:solidFill>
            </a:endParaRPr>
          </a:p>
        </p:txBody>
      </p:sp>
      <p:sp>
        <p:nvSpPr>
          <p:cNvPr id="19" name="Rectangle 18"/>
          <p:cNvSpPr/>
          <p:nvPr/>
        </p:nvSpPr>
        <p:spPr>
          <a:xfrm>
            <a:off x="5707276" y="4157887"/>
            <a:ext cx="697627" cy="369332"/>
          </a:xfrm>
          <a:prstGeom prst="rect">
            <a:avLst/>
          </a:prstGeom>
        </p:spPr>
        <p:txBody>
          <a:bodyPr wrap="none">
            <a:spAutoFit/>
          </a:bodyPr>
          <a:lstStyle/>
          <a:p>
            <a:r>
              <a:rPr lang="en-US" sz="1800" b="1" dirty="0" smtClean="0">
                <a:solidFill>
                  <a:srgbClr val="0EC07D"/>
                </a:solidFill>
              </a:rPr>
              <a:t>2010</a:t>
            </a:r>
            <a:endParaRPr lang="en-US" sz="1800" b="1" dirty="0">
              <a:solidFill>
                <a:srgbClr val="0EC07D"/>
              </a:solidFill>
            </a:endParaRPr>
          </a:p>
        </p:txBody>
      </p:sp>
      <p:sp>
        <p:nvSpPr>
          <p:cNvPr id="23" name="Rounded Rectangle 22"/>
          <p:cNvSpPr/>
          <p:nvPr/>
        </p:nvSpPr>
        <p:spPr>
          <a:xfrm>
            <a:off x="143729" y="1667442"/>
            <a:ext cx="1038376" cy="72105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(1991) Python</a:t>
            </a:r>
          </a:p>
        </p:txBody>
      </p:sp>
      <p:sp>
        <p:nvSpPr>
          <p:cNvPr id="29" name="Rounded Rectangle 28"/>
          <p:cNvSpPr/>
          <p:nvPr/>
        </p:nvSpPr>
        <p:spPr>
          <a:xfrm>
            <a:off x="2766487" y="2476613"/>
            <a:ext cx="1251391" cy="508419"/>
          </a:xfrm>
          <a:prstGeom prst="roundRect">
            <a:avLst/>
          </a:prstGeom>
          <a:solidFill>
            <a:srgbClr val="111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(2000) C#</a:t>
            </a:r>
          </a:p>
        </p:txBody>
      </p:sp>
      <p:sp>
        <p:nvSpPr>
          <p:cNvPr id="8" name="Rounded Rectangle 7"/>
          <p:cNvSpPr/>
          <p:nvPr/>
        </p:nvSpPr>
        <p:spPr>
          <a:xfrm>
            <a:off x="37825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p:cNvCxnSpPr/>
          <p:nvPr/>
        </p:nvCxnSpPr>
        <p:spPr>
          <a:xfrm>
            <a:off x="700756" y="2363190"/>
            <a:ext cx="0" cy="1558284"/>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76041" y="3170113"/>
            <a:ext cx="0" cy="229557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2513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526611" y="2002867"/>
            <a:ext cx="0" cy="1918607"/>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179565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56"/>
          <p:cNvSpPr/>
          <p:nvPr/>
        </p:nvSpPr>
        <p:spPr>
          <a:xfrm>
            <a:off x="321929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Connector 57"/>
          <p:cNvCxnSpPr/>
          <p:nvPr/>
        </p:nvCxnSpPr>
        <p:spPr>
          <a:xfrm>
            <a:off x="211815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39343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687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9440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53555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810835"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08612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361405" y="3142332"/>
            <a:ext cx="0" cy="779142"/>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4630447"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p:nvPr/>
        </p:nvCxnSpPr>
        <p:spPr>
          <a:xfrm>
            <a:off x="495294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228232" y="3170113"/>
            <a:ext cx="0" cy="229557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50351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778802"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7" name="Rounded Rectangle 76"/>
          <p:cNvSpPr/>
          <p:nvPr/>
        </p:nvSpPr>
        <p:spPr>
          <a:xfrm>
            <a:off x="6047844"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ounded Rectangle 77"/>
          <p:cNvSpPr/>
          <p:nvPr/>
        </p:nvSpPr>
        <p:spPr>
          <a:xfrm>
            <a:off x="747148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9" name="Straight Connector 78"/>
          <p:cNvCxnSpPr/>
          <p:nvPr/>
        </p:nvCxnSpPr>
        <p:spPr>
          <a:xfrm>
            <a:off x="6370344"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64562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920914" y="3142332"/>
            <a:ext cx="0" cy="779142"/>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19619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888888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p:nvPr/>
        </p:nvCxnSpPr>
        <p:spPr>
          <a:xfrm>
            <a:off x="778774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0630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33831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61359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20513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94804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97557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003099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8" name="Rounded Rectangle 97"/>
          <p:cNvSpPr/>
          <p:nvPr/>
        </p:nvSpPr>
        <p:spPr>
          <a:xfrm>
            <a:off x="1030003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ounded Rectangle 98"/>
          <p:cNvSpPr/>
          <p:nvPr/>
        </p:nvSpPr>
        <p:spPr>
          <a:xfrm>
            <a:off x="11723677"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0" name="Straight Connector 99"/>
          <p:cNvCxnSpPr/>
          <p:nvPr/>
        </p:nvCxnSpPr>
        <p:spPr>
          <a:xfrm>
            <a:off x="10622535" y="3142332"/>
            <a:ext cx="0" cy="779142"/>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089782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1173105"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144839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8587284" y="4157887"/>
            <a:ext cx="697627" cy="369332"/>
          </a:xfrm>
          <a:prstGeom prst="rect">
            <a:avLst/>
          </a:prstGeom>
        </p:spPr>
        <p:txBody>
          <a:bodyPr wrap="none">
            <a:spAutoFit/>
          </a:bodyPr>
          <a:lstStyle/>
          <a:p>
            <a:r>
              <a:rPr lang="en-US" sz="1800" b="1" dirty="0" smtClean="0">
                <a:solidFill>
                  <a:srgbClr val="0EC07D"/>
                </a:solidFill>
              </a:rPr>
              <a:t>2020</a:t>
            </a:r>
            <a:endParaRPr lang="en-US" sz="1800" b="1" dirty="0">
              <a:solidFill>
                <a:srgbClr val="0EC07D"/>
              </a:solidFill>
            </a:endParaRPr>
          </a:p>
        </p:txBody>
      </p:sp>
      <p:sp>
        <p:nvSpPr>
          <p:cNvPr id="105" name="Rectangle 104"/>
          <p:cNvSpPr/>
          <p:nvPr/>
        </p:nvSpPr>
        <p:spPr>
          <a:xfrm>
            <a:off x="7107231" y="2592385"/>
            <a:ext cx="697627" cy="369332"/>
          </a:xfrm>
          <a:prstGeom prst="rect">
            <a:avLst/>
          </a:prstGeom>
        </p:spPr>
        <p:txBody>
          <a:bodyPr wrap="none">
            <a:spAutoFit/>
          </a:bodyPr>
          <a:lstStyle/>
          <a:p>
            <a:r>
              <a:rPr lang="en-US" sz="1800" b="1" dirty="0" smtClean="0">
                <a:solidFill>
                  <a:srgbClr val="0EC07D"/>
                </a:solidFill>
              </a:rPr>
              <a:t>2015</a:t>
            </a:r>
            <a:endParaRPr lang="en-US" sz="1800" b="1" dirty="0">
              <a:solidFill>
                <a:srgbClr val="0EC07D"/>
              </a:solidFill>
            </a:endParaRPr>
          </a:p>
        </p:txBody>
      </p:sp>
      <p:sp>
        <p:nvSpPr>
          <p:cNvPr id="106" name="Rectangle 105"/>
          <p:cNvSpPr/>
          <p:nvPr/>
        </p:nvSpPr>
        <p:spPr>
          <a:xfrm>
            <a:off x="11382930" y="4157887"/>
            <a:ext cx="697627" cy="369332"/>
          </a:xfrm>
          <a:prstGeom prst="rect">
            <a:avLst/>
          </a:prstGeom>
        </p:spPr>
        <p:txBody>
          <a:bodyPr wrap="none">
            <a:spAutoFit/>
          </a:bodyPr>
          <a:lstStyle/>
          <a:p>
            <a:r>
              <a:rPr lang="en-US" sz="1800" b="1" dirty="0" smtClean="0">
                <a:solidFill>
                  <a:srgbClr val="0EC07D"/>
                </a:solidFill>
              </a:rPr>
              <a:t>2030</a:t>
            </a:r>
            <a:endParaRPr lang="en-US" sz="1800" b="1" dirty="0">
              <a:solidFill>
                <a:srgbClr val="0EC07D"/>
              </a:solidFill>
            </a:endParaRPr>
          </a:p>
        </p:txBody>
      </p:sp>
      <p:sp>
        <p:nvSpPr>
          <p:cNvPr id="107" name="Rectangle 106"/>
          <p:cNvSpPr/>
          <p:nvPr/>
        </p:nvSpPr>
        <p:spPr>
          <a:xfrm>
            <a:off x="9902877" y="2592385"/>
            <a:ext cx="697627" cy="369332"/>
          </a:xfrm>
          <a:prstGeom prst="rect">
            <a:avLst/>
          </a:prstGeom>
        </p:spPr>
        <p:txBody>
          <a:bodyPr wrap="none">
            <a:spAutoFit/>
          </a:bodyPr>
          <a:lstStyle/>
          <a:p>
            <a:r>
              <a:rPr lang="en-US" sz="1800" b="1" dirty="0" smtClean="0">
                <a:solidFill>
                  <a:srgbClr val="0EC07D"/>
                </a:solidFill>
              </a:rPr>
              <a:t>2025</a:t>
            </a:r>
            <a:endParaRPr lang="en-US" sz="1800" b="1" dirty="0">
              <a:solidFill>
                <a:srgbClr val="0EC07D"/>
              </a:solidFill>
            </a:endParaRPr>
          </a:p>
        </p:txBody>
      </p:sp>
      <p:sp>
        <p:nvSpPr>
          <p:cNvPr id="27" name="Rounded Rectangle 26"/>
          <p:cNvSpPr/>
          <p:nvPr/>
        </p:nvSpPr>
        <p:spPr>
          <a:xfrm>
            <a:off x="1101054" y="4083543"/>
            <a:ext cx="1810361" cy="1148514"/>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3" panose="05040102010807070707" pitchFamily="18" charset="2"/>
              <a:buChar char="*"/>
            </a:pPr>
            <a:r>
              <a:rPr lang="en-US" sz="1600" dirty="0">
                <a:latin typeface="Arial" panose="020B0604020202020204" pitchFamily="34" charset="0"/>
                <a:cs typeface="Arial" panose="020B0604020202020204" pitchFamily="34" charset="0"/>
              </a:rPr>
              <a:t>(1995) Java</a:t>
            </a:r>
          </a:p>
          <a:p>
            <a:pPr marL="285750" indent="-285750">
              <a:buClr>
                <a:schemeClr val="bg1"/>
              </a:buClr>
              <a:buFont typeface="Wingdings 3" panose="05040102010807070707" pitchFamily="18" charset="2"/>
              <a:buChar char="*"/>
            </a:pPr>
            <a:r>
              <a:rPr lang="en-US" sz="1600" dirty="0">
                <a:latin typeface="Arial" panose="020B0604020202020204" pitchFamily="34" charset="0"/>
                <a:cs typeface="Arial" panose="020B0604020202020204" pitchFamily="34" charset="0"/>
              </a:rPr>
              <a:t>(1995) Ruby</a:t>
            </a:r>
          </a:p>
          <a:p>
            <a:pPr marL="285750" indent="-285750">
              <a:buClr>
                <a:schemeClr val="bg1"/>
              </a:buClr>
              <a:buFont typeface="Wingdings 3" panose="05040102010807070707" pitchFamily="18" charset="2"/>
              <a:buChar char="*"/>
            </a:pPr>
            <a:r>
              <a:rPr lang="en-US" sz="1600" dirty="0">
                <a:latin typeface="Arial" panose="020B0604020202020204" pitchFamily="34" charset="0"/>
                <a:cs typeface="Arial" panose="020B0604020202020204" pitchFamily="34" charset="0"/>
              </a:rPr>
              <a:t>(1995) JavaScript</a:t>
            </a:r>
          </a:p>
        </p:txBody>
      </p:sp>
      <p:sp>
        <p:nvSpPr>
          <p:cNvPr id="69" name="Rounded Rectangle 68"/>
          <p:cNvSpPr/>
          <p:nvPr/>
        </p:nvSpPr>
        <p:spPr>
          <a:xfrm>
            <a:off x="143729" y="5465689"/>
            <a:ext cx="3028309" cy="50048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(1992) Linux is open-sourced</a:t>
            </a:r>
          </a:p>
        </p:txBody>
      </p:sp>
      <p:sp>
        <p:nvSpPr>
          <p:cNvPr id="28" name="Rounded Rectangle 27"/>
          <p:cNvSpPr/>
          <p:nvPr/>
        </p:nvSpPr>
        <p:spPr>
          <a:xfrm>
            <a:off x="1457389" y="1464217"/>
            <a:ext cx="4637670" cy="53865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(1994) Netscape, Yahoo, and Amazon launch</a:t>
            </a:r>
          </a:p>
        </p:txBody>
      </p:sp>
      <p:sp>
        <p:nvSpPr>
          <p:cNvPr id="84" name="Rounded Rectangle 83"/>
          <p:cNvSpPr/>
          <p:nvPr/>
        </p:nvSpPr>
        <p:spPr>
          <a:xfrm>
            <a:off x="4776830" y="4959697"/>
            <a:ext cx="2694656" cy="50599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(2007) iPhone I released</a:t>
            </a:r>
          </a:p>
        </p:txBody>
      </p:sp>
    </p:spTree>
    <p:extLst>
      <p:ext uri="{BB962C8B-B14F-4D97-AF65-F5344CB8AC3E}">
        <p14:creationId xmlns:p14="http://schemas.microsoft.com/office/powerpoint/2010/main" val="68929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5" name="Rectangle 4"/>
          <p:cNvSpPr/>
          <p:nvPr/>
        </p:nvSpPr>
        <p:spPr>
          <a:xfrm>
            <a:off x="0" y="2329132"/>
            <a:ext cx="12192000" cy="3140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Shape 38"/>
          <p:cNvSpPr/>
          <p:nvPr/>
        </p:nvSpPr>
        <p:spPr>
          <a:xfrm>
            <a:off x="9186445" y="5025767"/>
            <a:ext cx="2231569" cy="12566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254" name="Shape 39"/>
          <p:cNvSpPr/>
          <p:nvPr/>
        </p:nvSpPr>
        <p:spPr>
          <a:xfrm>
            <a:off x="11468508" y="5025791"/>
            <a:ext cx="742209" cy="12564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816" name="Shape 81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dirty="0" smtClean="0">
                <a:solidFill>
                  <a:schemeClr val="dk2"/>
                </a:solidFill>
                <a:latin typeface="Arial"/>
                <a:ea typeface="Arial"/>
                <a:cs typeface="Arial"/>
                <a:sym typeface="Arial"/>
              </a:rPr>
              <a:t>1.3 Different Software Life Cycle Models</a:t>
            </a:r>
            <a:endParaRPr sz="2800" b="1" i="0" u="none" strike="noStrike" cap="none" dirty="0">
              <a:solidFill>
                <a:schemeClr val="dk2"/>
              </a:solidFill>
              <a:latin typeface="Arial"/>
              <a:ea typeface="Arial"/>
              <a:cs typeface="Arial"/>
              <a:sym typeface="Arial"/>
            </a:endParaRPr>
          </a:p>
        </p:txBody>
      </p:sp>
      <p:sp>
        <p:nvSpPr>
          <p:cNvPr id="818" name="Shape 818"/>
          <p:cNvSpPr txBox="1">
            <a:spLocks noGrp="1"/>
          </p:cNvSpPr>
          <p:nvPr>
            <p:ph type="body" idx="2"/>
          </p:nvPr>
        </p:nvSpPr>
        <p:spPr>
          <a:xfrm>
            <a:off x="195286" y="5707711"/>
            <a:ext cx="1733047"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Classic Waterfall Model</a:t>
            </a:r>
            <a:endParaRPr dirty="0"/>
          </a:p>
        </p:txBody>
      </p:sp>
      <p:sp>
        <p:nvSpPr>
          <p:cNvPr id="819" name="Shape 819"/>
          <p:cNvSpPr txBox="1">
            <a:spLocks noGrp="1"/>
          </p:cNvSpPr>
          <p:nvPr>
            <p:ph type="body" idx="3"/>
          </p:nvPr>
        </p:nvSpPr>
        <p:spPr>
          <a:xfrm>
            <a:off x="2042456" y="5731059"/>
            <a:ext cx="1971706"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dirty="0"/>
              <a:t>V-Shaped </a:t>
            </a:r>
            <a:endParaRPr sz="1600" dirty="0"/>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Model</a:t>
            </a:r>
            <a:endParaRPr dirty="0"/>
          </a:p>
        </p:txBody>
      </p:sp>
      <p:sp>
        <p:nvSpPr>
          <p:cNvPr id="820" name="Shape 820"/>
          <p:cNvSpPr txBox="1">
            <a:spLocks noGrp="1"/>
          </p:cNvSpPr>
          <p:nvPr>
            <p:ph type="body" idx="4"/>
          </p:nvPr>
        </p:nvSpPr>
        <p:spPr>
          <a:xfrm>
            <a:off x="4102071" y="5721632"/>
            <a:ext cx="1971706"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dirty="0"/>
              <a:t>Iterative Waterfall</a:t>
            </a:r>
            <a:endParaRPr dirty="0"/>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Model</a:t>
            </a:r>
            <a:endParaRPr dirty="0"/>
          </a:p>
        </p:txBody>
      </p:sp>
      <p:sp>
        <p:nvSpPr>
          <p:cNvPr id="821" name="Shape 821"/>
          <p:cNvSpPr txBox="1">
            <a:spLocks noGrp="1"/>
          </p:cNvSpPr>
          <p:nvPr>
            <p:ph type="body" idx="5"/>
          </p:nvPr>
        </p:nvSpPr>
        <p:spPr>
          <a:xfrm>
            <a:off x="6231962" y="5707710"/>
            <a:ext cx="1849472"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dirty="0"/>
              <a:t>Prototyping</a:t>
            </a:r>
            <a:endParaRPr sz="1600" dirty="0"/>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Model</a:t>
            </a:r>
            <a:endParaRPr dirty="0"/>
          </a:p>
        </p:txBody>
      </p:sp>
      <p:sp>
        <p:nvSpPr>
          <p:cNvPr id="822" name="Shape 822"/>
          <p:cNvSpPr txBox="1">
            <a:spLocks noGrp="1"/>
          </p:cNvSpPr>
          <p:nvPr>
            <p:ph type="body" idx="6"/>
          </p:nvPr>
        </p:nvSpPr>
        <p:spPr>
          <a:xfrm>
            <a:off x="8109631" y="5707710"/>
            <a:ext cx="2166547"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Spiral </a:t>
            </a:r>
            <a:endParaRPr dirty="0"/>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Model</a:t>
            </a:r>
            <a:endParaRPr dirty="0"/>
          </a:p>
        </p:txBody>
      </p:sp>
      <p:sp>
        <p:nvSpPr>
          <p:cNvPr id="823" name="Shape 823"/>
          <p:cNvSpPr txBox="1">
            <a:spLocks noGrp="1"/>
          </p:cNvSpPr>
          <p:nvPr>
            <p:ph type="body" idx="7"/>
          </p:nvPr>
        </p:nvSpPr>
        <p:spPr>
          <a:xfrm>
            <a:off x="514350" y="1304995"/>
            <a:ext cx="10273812" cy="14532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Many life cycle models have been proposed so far, with their own advantages </a:t>
            </a:r>
            <a:r>
              <a:rPr lang="en-US" dirty="0"/>
              <a:t>and </a:t>
            </a:r>
            <a:r>
              <a:rPr lang="en-US" sz="1800" b="0" i="0" u="none" strike="noStrike" cap="none" dirty="0">
                <a:solidFill>
                  <a:srgbClr val="000000"/>
                </a:solidFill>
                <a:latin typeface="Arial"/>
                <a:ea typeface="Arial"/>
                <a:cs typeface="Arial"/>
                <a:sym typeface="Arial"/>
              </a:rPr>
              <a:t>disadvantages. A few important and commonly applied life cycle models are as follows:</a:t>
            </a:r>
            <a:endParaRPr dirty="0"/>
          </a:p>
          <a:p>
            <a:pPr marL="0" marR="0" lvl="0" indent="0" algn="l" rtl="0">
              <a:lnSpc>
                <a:spcPct val="100000"/>
              </a:lnSpc>
              <a:spcBef>
                <a:spcPts val="838"/>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86" name="Shape 37"/>
          <p:cNvSpPr/>
          <p:nvPr/>
        </p:nvSpPr>
        <p:spPr>
          <a:xfrm>
            <a:off x="1276511" y="5025802"/>
            <a:ext cx="1666681" cy="1496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187" name="Shape 38"/>
          <p:cNvSpPr/>
          <p:nvPr/>
        </p:nvSpPr>
        <p:spPr>
          <a:xfrm>
            <a:off x="2943193" y="5025767"/>
            <a:ext cx="2231569" cy="12566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188" name="Shape 39"/>
          <p:cNvSpPr/>
          <p:nvPr/>
        </p:nvSpPr>
        <p:spPr>
          <a:xfrm>
            <a:off x="5225256" y="5025790"/>
            <a:ext cx="2189463" cy="1496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189" name="Shape 40"/>
          <p:cNvSpPr/>
          <p:nvPr/>
        </p:nvSpPr>
        <p:spPr>
          <a:xfrm>
            <a:off x="7346855" y="5025805"/>
            <a:ext cx="1947944" cy="17113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sp>
        <p:nvSpPr>
          <p:cNvPr id="190" name="Shape 41"/>
          <p:cNvSpPr/>
          <p:nvPr/>
        </p:nvSpPr>
        <p:spPr>
          <a:xfrm>
            <a:off x="0" y="5025837"/>
            <a:ext cx="1276508" cy="1496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Roboto"/>
              <a:ea typeface="Roboto"/>
              <a:cs typeface="Roboto"/>
              <a:sym typeface="Roboto"/>
            </a:endParaRPr>
          </a:p>
        </p:txBody>
      </p:sp>
      <p:grpSp>
        <p:nvGrpSpPr>
          <p:cNvPr id="192" name="Shape 43"/>
          <p:cNvGrpSpPr/>
          <p:nvPr/>
        </p:nvGrpSpPr>
        <p:grpSpPr>
          <a:xfrm>
            <a:off x="330708" y="2920934"/>
            <a:ext cx="1304470" cy="2431269"/>
            <a:chOff x="1217471" y="1893408"/>
            <a:chExt cx="1304470" cy="2431269"/>
          </a:xfrm>
        </p:grpSpPr>
        <p:grpSp>
          <p:nvGrpSpPr>
            <p:cNvPr id="193" name="Shape 44"/>
            <p:cNvGrpSpPr/>
            <p:nvPr/>
          </p:nvGrpSpPr>
          <p:grpSpPr>
            <a:xfrm>
              <a:off x="1217471" y="2766893"/>
              <a:ext cx="1304470" cy="1557784"/>
              <a:chOff x="1217471" y="2766893"/>
              <a:chExt cx="1304470" cy="1557784"/>
            </a:xfrm>
          </p:grpSpPr>
          <p:grpSp>
            <p:nvGrpSpPr>
              <p:cNvPr id="198" name="Shape 45"/>
              <p:cNvGrpSpPr/>
              <p:nvPr/>
            </p:nvGrpSpPr>
            <p:grpSpPr>
              <a:xfrm>
                <a:off x="1217471" y="2766893"/>
                <a:ext cx="1304470" cy="1557784"/>
                <a:chOff x="1199541" y="3267114"/>
                <a:chExt cx="1304470" cy="1557784"/>
              </a:xfrm>
            </p:grpSpPr>
            <p:sp>
              <p:nvSpPr>
                <p:cNvPr id="200" name="Shape 46"/>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01" name="Shape 47"/>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199" name="Shape 48"/>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194" name="Shape 49"/>
            <p:cNvGrpSpPr/>
            <p:nvPr/>
          </p:nvGrpSpPr>
          <p:grpSpPr>
            <a:xfrm>
              <a:off x="1289951" y="1893408"/>
              <a:ext cx="1136271" cy="1246506"/>
              <a:chOff x="627304" y="1987183"/>
              <a:chExt cx="1594615" cy="1749317"/>
            </a:xfrm>
          </p:grpSpPr>
          <p:sp>
            <p:nvSpPr>
              <p:cNvPr id="195" name="Shape 5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96" name="Shape 5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97" name="Shape 5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202" name="Shape 53"/>
          <p:cNvGrpSpPr/>
          <p:nvPr/>
        </p:nvGrpSpPr>
        <p:grpSpPr>
          <a:xfrm>
            <a:off x="2383199" y="2920934"/>
            <a:ext cx="1304470" cy="2483739"/>
            <a:chOff x="3326504" y="1893408"/>
            <a:chExt cx="1304470" cy="2483739"/>
          </a:xfrm>
        </p:grpSpPr>
        <p:grpSp>
          <p:nvGrpSpPr>
            <p:cNvPr id="203" name="Shape 54"/>
            <p:cNvGrpSpPr/>
            <p:nvPr/>
          </p:nvGrpSpPr>
          <p:grpSpPr>
            <a:xfrm>
              <a:off x="3326504" y="2772528"/>
              <a:ext cx="1304470" cy="1604619"/>
              <a:chOff x="3326504" y="2772528"/>
              <a:chExt cx="1304470" cy="1604619"/>
            </a:xfrm>
          </p:grpSpPr>
          <p:grpSp>
            <p:nvGrpSpPr>
              <p:cNvPr id="208" name="Shape 55"/>
              <p:cNvGrpSpPr/>
              <p:nvPr/>
            </p:nvGrpSpPr>
            <p:grpSpPr>
              <a:xfrm>
                <a:off x="3326504" y="2772528"/>
                <a:ext cx="1304470" cy="1604619"/>
                <a:chOff x="3269602" y="3277053"/>
                <a:chExt cx="1304470" cy="1593145"/>
              </a:xfrm>
            </p:grpSpPr>
            <p:sp>
              <p:nvSpPr>
                <p:cNvPr id="210" name="Shape 56"/>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11" name="Shape 57"/>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209" name="Shape 58"/>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204" name="Shape 59"/>
            <p:cNvGrpSpPr/>
            <p:nvPr/>
          </p:nvGrpSpPr>
          <p:grpSpPr>
            <a:xfrm>
              <a:off x="3410604" y="1893408"/>
              <a:ext cx="1136271" cy="1246506"/>
              <a:chOff x="627304" y="1987183"/>
              <a:chExt cx="1594615" cy="1749317"/>
            </a:xfrm>
          </p:grpSpPr>
          <p:sp>
            <p:nvSpPr>
              <p:cNvPr id="205" name="Shape 6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06" name="Shape 6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07" name="Shape 6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212" name="Shape 63"/>
          <p:cNvGrpSpPr/>
          <p:nvPr/>
        </p:nvGrpSpPr>
        <p:grpSpPr>
          <a:xfrm>
            <a:off x="4435690" y="2917613"/>
            <a:ext cx="1304470" cy="2426375"/>
            <a:chOff x="5452152" y="1890087"/>
            <a:chExt cx="1304470" cy="2426375"/>
          </a:xfrm>
        </p:grpSpPr>
        <p:grpSp>
          <p:nvGrpSpPr>
            <p:cNvPr id="213" name="Shape 64"/>
            <p:cNvGrpSpPr/>
            <p:nvPr/>
          </p:nvGrpSpPr>
          <p:grpSpPr>
            <a:xfrm>
              <a:off x="5452152" y="2763572"/>
              <a:ext cx="1304470" cy="1552890"/>
              <a:chOff x="5452152" y="2763572"/>
              <a:chExt cx="1304470" cy="1552890"/>
            </a:xfrm>
          </p:grpSpPr>
          <p:grpSp>
            <p:nvGrpSpPr>
              <p:cNvPr id="218" name="Shape 65"/>
              <p:cNvGrpSpPr/>
              <p:nvPr/>
            </p:nvGrpSpPr>
            <p:grpSpPr>
              <a:xfrm>
                <a:off x="5452152" y="2763572"/>
                <a:ext cx="1304470" cy="1552890"/>
                <a:chOff x="5960996" y="3267114"/>
                <a:chExt cx="1304470" cy="1559509"/>
              </a:xfrm>
            </p:grpSpPr>
            <p:sp>
              <p:nvSpPr>
                <p:cNvPr id="220" name="Shape 66"/>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21" name="Shape 67"/>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219" name="Shape 68"/>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214" name="Shape 69"/>
            <p:cNvGrpSpPr/>
            <p:nvPr/>
          </p:nvGrpSpPr>
          <p:grpSpPr>
            <a:xfrm>
              <a:off x="5556109" y="1890087"/>
              <a:ext cx="1136271" cy="1246506"/>
              <a:chOff x="627304" y="1987183"/>
              <a:chExt cx="1594615" cy="1749317"/>
            </a:xfrm>
          </p:grpSpPr>
          <p:sp>
            <p:nvSpPr>
              <p:cNvPr id="215" name="Shape 7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16" name="Shape 7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17" name="Shape 7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222" name="Shape 73"/>
          <p:cNvGrpSpPr/>
          <p:nvPr/>
        </p:nvGrpSpPr>
        <p:grpSpPr>
          <a:xfrm>
            <a:off x="6488181" y="2917613"/>
            <a:ext cx="1304470" cy="2434590"/>
            <a:chOff x="7521759" y="1890087"/>
            <a:chExt cx="1304470" cy="2434590"/>
          </a:xfrm>
        </p:grpSpPr>
        <p:grpSp>
          <p:nvGrpSpPr>
            <p:cNvPr id="223" name="Shape 74"/>
            <p:cNvGrpSpPr/>
            <p:nvPr/>
          </p:nvGrpSpPr>
          <p:grpSpPr>
            <a:xfrm>
              <a:off x="7521759" y="2766893"/>
              <a:ext cx="1304470" cy="1557784"/>
              <a:chOff x="7521759" y="2766893"/>
              <a:chExt cx="1304470" cy="1557784"/>
            </a:xfrm>
          </p:grpSpPr>
          <p:grpSp>
            <p:nvGrpSpPr>
              <p:cNvPr id="228" name="Shape 75"/>
              <p:cNvGrpSpPr/>
              <p:nvPr/>
            </p:nvGrpSpPr>
            <p:grpSpPr>
              <a:xfrm>
                <a:off x="7521759" y="2766893"/>
                <a:ext cx="1304470" cy="1557784"/>
                <a:chOff x="7980910" y="3267114"/>
                <a:chExt cx="1304470" cy="1557784"/>
              </a:xfrm>
            </p:grpSpPr>
            <p:sp>
              <p:nvSpPr>
                <p:cNvPr id="230" name="Shape 76"/>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31" name="Shape 77"/>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229" name="Shape 78"/>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224" name="Shape 79"/>
            <p:cNvGrpSpPr/>
            <p:nvPr/>
          </p:nvGrpSpPr>
          <p:grpSpPr>
            <a:xfrm>
              <a:off x="7622141" y="1890087"/>
              <a:ext cx="1136271" cy="1246506"/>
              <a:chOff x="627304" y="1987183"/>
              <a:chExt cx="1594615" cy="1749317"/>
            </a:xfrm>
          </p:grpSpPr>
          <p:sp>
            <p:nvSpPr>
              <p:cNvPr id="225" name="Shape 8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6" name="Shape 8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27" name="Shape 8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232" name="Shape 83"/>
          <p:cNvGrpSpPr/>
          <p:nvPr/>
        </p:nvGrpSpPr>
        <p:grpSpPr>
          <a:xfrm>
            <a:off x="8540672" y="2881865"/>
            <a:ext cx="1304470" cy="2435707"/>
            <a:chOff x="9646841" y="1888970"/>
            <a:chExt cx="1304470" cy="2435707"/>
          </a:xfrm>
        </p:grpSpPr>
        <p:grpSp>
          <p:nvGrpSpPr>
            <p:cNvPr id="233" name="Shape 84"/>
            <p:cNvGrpSpPr/>
            <p:nvPr/>
          </p:nvGrpSpPr>
          <p:grpSpPr>
            <a:xfrm>
              <a:off x="9646841" y="2766893"/>
              <a:ext cx="1304470" cy="1557784"/>
              <a:chOff x="9646841" y="2766893"/>
              <a:chExt cx="1304470" cy="1557784"/>
            </a:xfrm>
          </p:grpSpPr>
          <p:grpSp>
            <p:nvGrpSpPr>
              <p:cNvPr id="238" name="Shape 85"/>
              <p:cNvGrpSpPr/>
              <p:nvPr/>
            </p:nvGrpSpPr>
            <p:grpSpPr>
              <a:xfrm>
                <a:off x="9646841" y="2766893"/>
                <a:ext cx="1304470" cy="1557784"/>
                <a:chOff x="9539460" y="3267114"/>
                <a:chExt cx="1304470" cy="1557784"/>
              </a:xfrm>
            </p:grpSpPr>
            <p:sp>
              <p:nvSpPr>
                <p:cNvPr id="240" name="Shape 86"/>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41" name="Shape 87"/>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239" name="Shape 88"/>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234" name="Shape 89"/>
            <p:cNvGrpSpPr/>
            <p:nvPr/>
          </p:nvGrpSpPr>
          <p:grpSpPr>
            <a:xfrm>
              <a:off x="9755990" y="1888970"/>
              <a:ext cx="1136271" cy="1246506"/>
              <a:chOff x="627304" y="1987183"/>
              <a:chExt cx="1594615" cy="1749317"/>
            </a:xfrm>
          </p:grpSpPr>
          <p:sp>
            <p:nvSpPr>
              <p:cNvPr id="235" name="Shape 9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6" name="Shape 9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37" name="Shape 9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grpSp>
        <p:nvGrpSpPr>
          <p:cNvPr id="242" name="Shape 73"/>
          <p:cNvGrpSpPr/>
          <p:nvPr/>
        </p:nvGrpSpPr>
        <p:grpSpPr>
          <a:xfrm>
            <a:off x="10593163" y="2917613"/>
            <a:ext cx="1304470" cy="2434590"/>
            <a:chOff x="7521759" y="1890087"/>
            <a:chExt cx="1304470" cy="2434590"/>
          </a:xfrm>
        </p:grpSpPr>
        <p:grpSp>
          <p:nvGrpSpPr>
            <p:cNvPr id="243" name="Shape 74"/>
            <p:cNvGrpSpPr/>
            <p:nvPr/>
          </p:nvGrpSpPr>
          <p:grpSpPr>
            <a:xfrm>
              <a:off x="7521759" y="2766893"/>
              <a:ext cx="1304470" cy="1557784"/>
              <a:chOff x="7521759" y="2766893"/>
              <a:chExt cx="1304470" cy="1557784"/>
            </a:xfrm>
          </p:grpSpPr>
          <p:grpSp>
            <p:nvGrpSpPr>
              <p:cNvPr id="248" name="Shape 75"/>
              <p:cNvGrpSpPr/>
              <p:nvPr/>
            </p:nvGrpSpPr>
            <p:grpSpPr>
              <a:xfrm>
                <a:off x="7521759" y="2766893"/>
                <a:ext cx="1304470" cy="1557784"/>
                <a:chOff x="7980910" y="3267114"/>
                <a:chExt cx="1304470" cy="1557784"/>
              </a:xfrm>
            </p:grpSpPr>
            <p:sp>
              <p:nvSpPr>
                <p:cNvPr id="250" name="Shape 76"/>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51" name="Shape 77"/>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grpSp>
          <p:sp>
            <p:nvSpPr>
              <p:cNvPr id="249" name="Shape 78"/>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2"/>
                  </a:solidFill>
                  <a:latin typeface="Source Sans Pro Light"/>
                  <a:ea typeface="Source Sans Pro Light"/>
                  <a:cs typeface="Source Sans Pro Light"/>
                  <a:sym typeface="Source Sans Pro Light"/>
                </a:endParaRPr>
              </a:p>
            </p:txBody>
          </p:sp>
        </p:grpSp>
        <p:grpSp>
          <p:nvGrpSpPr>
            <p:cNvPr id="244" name="Shape 79"/>
            <p:cNvGrpSpPr/>
            <p:nvPr/>
          </p:nvGrpSpPr>
          <p:grpSpPr>
            <a:xfrm>
              <a:off x="7622141" y="1890087"/>
              <a:ext cx="1136271" cy="1246506"/>
              <a:chOff x="627304" y="1987183"/>
              <a:chExt cx="1594615" cy="1749317"/>
            </a:xfrm>
          </p:grpSpPr>
          <p:sp>
            <p:nvSpPr>
              <p:cNvPr id="245" name="Shape 8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46" name="Shape 8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247" name="Shape 8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grpSp>
      </p:grpSp>
      <p:sp>
        <p:nvSpPr>
          <p:cNvPr id="252" name="Shape 822"/>
          <p:cNvSpPr txBox="1">
            <a:spLocks/>
          </p:cNvSpPr>
          <p:nvPr/>
        </p:nvSpPr>
        <p:spPr>
          <a:xfrm>
            <a:off x="10162124" y="5707710"/>
            <a:ext cx="2166547"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indent="0">
              <a:buSzPts val="1600"/>
            </a:pPr>
            <a:r>
              <a:rPr lang="en-US" sz="1600" dirty="0" smtClean="0"/>
              <a:t>Agile</a:t>
            </a:r>
            <a:endParaRPr lang="en-US" dirty="0" smtClean="0"/>
          </a:p>
          <a:p>
            <a:pPr marL="0" indent="0">
              <a:buSzPts val="1600"/>
            </a:pPr>
            <a:r>
              <a:rPr lang="en-US" sz="1600" dirty="0" smtClean="0"/>
              <a:t>Model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Shape 82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dirty="0">
                <a:solidFill>
                  <a:schemeClr val="dk2"/>
                </a:solidFill>
                <a:latin typeface="Arial"/>
                <a:ea typeface="Arial"/>
                <a:cs typeface="Arial"/>
                <a:sym typeface="Arial"/>
              </a:rPr>
              <a:t>What did you grasp?</a:t>
            </a:r>
            <a:endParaRPr dirty="0"/>
          </a:p>
        </p:txBody>
      </p:sp>
      <p:sp>
        <p:nvSpPr>
          <p:cNvPr id="831" name="Shape 831"/>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dirty="0">
                <a:solidFill>
                  <a:schemeClr val="dk1"/>
                </a:solidFill>
                <a:latin typeface="Arial"/>
                <a:ea typeface="Arial"/>
                <a:cs typeface="Arial"/>
                <a:sym typeface="Arial"/>
              </a:rPr>
              <a:t>The process of developing a software product using software engineering principles and methods is referred to as, _______</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A) Software myths </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B) Scientific Product </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C) Software Evolution </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D) None of the above</a:t>
            </a:r>
            <a:br>
              <a:rPr lang="en-US" sz="1800" b="1" i="0" u="none" strike="noStrike" cap="none" dirty="0">
                <a:solidFill>
                  <a:schemeClr val="dk1"/>
                </a:solidFill>
                <a:latin typeface="Arial"/>
                <a:ea typeface="Arial"/>
                <a:cs typeface="Arial"/>
                <a:sym typeface="Arial"/>
              </a:rPr>
            </a:br>
            <a:endParaRPr sz="1800" b="1" i="0" u="none" strike="noStrike" cap="none" dirty="0">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dirty="0">
                <a:solidFill>
                  <a:schemeClr val="dk1"/>
                </a:solidFill>
                <a:latin typeface="Arial"/>
                <a:ea typeface="Arial"/>
                <a:cs typeface="Arial"/>
                <a:sym typeface="Arial"/>
              </a:rPr>
              <a:t>What is the main aim of Software engineering?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A) Reliable software</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B) Cost effective software</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C) Reliable and cost effective software</a:t>
            </a:r>
            <a:br>
              <a:rPr lang="en-US" sz="1800" b="1" i="0" u="none" strike="noStrike" cap="none" dirty="0">
                <a:solidFill>
                  <a:schemeClr val="dk1"/>
                </a:solidFill>
                <a:latin typeface="Arial"/>
                <a:ea typeface="Arial"/>
                <a:cs typeface="Arial"/>
                <a:sym typeface="Arial"/>
              </a:rPr>
            </a:br>
            <a:r>
              <a:rPr lang="en-US" sz="1800" b="1" i="0" u="none" strike="noStrike" cap="none" dirty="0">
                <a:solidFill>
                  <a:schemeClr val="dk1"/>
                </a:solidFill>
                <a:latin typeface="Arial"/>
                <a:ea typeface="Arial"/>
                <a:cs typeface="Arial"/>
                <a:sym typeface="Arial"/>
              </a:rPr>
              <a:t>D) None of the above</a:t>
            </a:r>
            <a:endParaRPr dirty="0"/>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3096</Words>
  <Application>Microsoft Office PowerPoint</Application>
  <PresentationFormat>Widescreen</PresentationFormat>
  <Paragraphs>616</Paragraphs>
  <Slides>27</Slides>
  <Notes>27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Source Sans Pro</vt:lpstr>
      <vt:lpstr>Noto Sans Symbols</vt:lpstr>
      <vt:lpstr>Open Sans</vt:lpstr>
      <vt:lpstr>Source Sans Pro Light</vt:lpstr>
      <vt:lpstr>Roboto</vt:lpstr>
      <vt:lpstr>Wingdings 3</vt:lpstr>
      <vt:lpstr>Calibri</vt:lpstr>
      <vt:lpstr>Office Theme</vt:lpstr>
      <vt:lpstr>Custom Design</vt:lpstr>
      <vt:lpstr>PowerPoint Presentation</vt:lpstr>
      <vt:lpstr>Module Learning Objectives</vt:lpstr>
      <vt:lpstr>1. Software</vt:lpstr>
      <vt:lpstr>Different Types of Software</vt:lpstr>
      <vt:lpstr>Software Engineering: Definition</vt:lpstr>
      <vt:lpstr>1.1 History of Software Engineering</vt:lpstr>
      <vt:lpstr>1.1 History of Software Engineering (Contd.)</vt:lpstr>
      <vt:lpstr>1.3 Different Software Life Cycle Models</vt:lpstr>
      <vt:lpstr>What did you grasp?</vt:lpstr>
      <vt:lpstr>2. Waterfall Model</vt:lpstr>
      <vt:lpstr>2.1 Explanation of Classical Model of Waterfall</vt:lpstr>
      <vt:lpstr>2.1.1 First Stage – Feasibility Study</vt:lpstr>
      <vt:lpstr>2.1.2 Second Stage – Requirements Analysis &amp; Specification Design </vt:lpstr>
      <vt:lpstr>2.1.3 Third Stage – Design Phase</vt:lpstr>
      <vt:lpstr>2.1.4 Fourth Stage – Coding and Unit Testing</vt:lpstr>
      <vt:lpstr>2.1.5 Fifth Stage – Integration and System Testing </vt:lpstr>
      <vt:lpstr>2.1.5 Fifth Stage – Integration and System Testing (Contd.)</vt:lpstr>
      <vt:lpstr>2.1.6 Sixth Stage – System Deployment and Maintenance</vt:lpstr>
      <vt:lpstr>2.2 Advantages Of Waterfall Model </vt:lpstr>
      <vt:lpstr>2.3 Shortcomings of the Waterfall Model</vt:lpstr>
      <vt:lpstr>What did you grasp?</vt:lpstr>
      <vt:lpstr>Traditional IT Organizations</vt:lpstr>
      <vt:lpstr>3. Developers vs IT Operations Conflict</vt:lpstr>
      <vt:lpstr>3.1 Problems with the Traditional Development and the Operations </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16</cp:revision>
  <dcterms:modified xsi:type="dcterms:W3CDTF">2018-07-30T20:39:13Z</dcterms:modified>
</cp:coreProperties>
</file>