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Source Sans Pro" panose="020B0503030403020204" pitchFamily="34" charset="0"/>
      <p:regular r:id="rId31"/>
      <p:bold r:id="rId32"/>
      <p:italic r:id="rId33"/>
      <p:boldItalic r:id="rId34"/>
    </p:embeddedFont>
    <p:embeddedFont>
      <p:font typeface="Source Sans Pro Light" panose="020B0403030403020204" pitchFamily="34" charset="0"/>
      <p:regular r:id="rId35"/>
      <p:italic r:id="rId36"/>
    </p:embeddedFont>
    <p:embeddedFont>
      <p:font typeface="Open Sans" panose="020B0606030504020204" pitchFamily="34" charset="0"/>
      <p:regular r:id="rId37"/>
      <p:bold r:id="rId38"/>
      <p:italic r:id="rId39"/>
      <p:boldItalic r:id="rId40"/>
    </p:embeddedFont>
    <p:embeddedFont>
      <p:font typeface="Roboto" pitchFamily="2" charset="0"/>
      <p:regular r:id="rId41"/>
      <p:bold r:id="rId42"/>
      <p:italic r:id="rId43"/>
      <p:boldItalic r:id="rId44"/>
    </p:embeddedFont>
    <p:embeddedFont>
      <p:font typeface="Wingdings 3" panose="05040102010807070707" pitchFamily="18" charset="2"/>
      <p:regular r:id="rId45"/>
    </p:embeddedFont>
    <p:embeddedFont>
      <p:font typeface="Calibri" panose="020F0502020204030204" pitchFamily="34" charset="0"/>
      <p:regular r:id="rId46"/>
      <p:bold r:id="rId47"/>
      <p:italic r:id="rId48"/>
      <p:boldItalic r:id="rId49"/>
    </p:embeddedFont>
    <p:embeddedFont>
      <p:font typeface="Comic Sans MS" panose="030F0702030302020204" pitchFamily="66"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EFA1"/>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2CE757-976B-46D6-9832-C70E1006F2DE}">
  <a:tblStyle styleId="{082CE757-976B-46D6-9832-C70E1006F2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45" autoAdjust="0"/>
  </p:normalViewPr>
  <p:slideViewPr>
    <p:cSldViewPr snapToGrid="0">
      <p:cViewPr varScale="1">
        <p:scale>
          <a:sx n="54" d="100"/>
          <a:sy n="54" d="100"/>
        </p:scale>
        <p:origin x="18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3943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Shape 7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you will be talking about the Purpose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this next module which is Module on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Overview.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the Purpose of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in this next module which is Module on </a:t>
            </a:r>
            <a:r>
              <a:rPr lang="en-US" sz="1200" b="0" i="0" u="none" strike="noStrike" cap="none" dirty="0" err="1">
                <a:solidFill>
                  <a:schemeClr val="dk1"/>
                </a:solidFill>
                <a:latin typeface="Calibri"/>
                <a:ea typeface="Calibri"/>
                <a:cs typeface="Calibri"/>
                <a:sym typeface="Calibri"/>
              </a:rPr>
              <a:t>DevOps</a:t>
            </a:r>
            <a:r>
              <a:rPr lang="en-US" sz="1200" b="0" i="0" u="none" strike="noStrike" cap="none" dirty="0">
                <a:solidFill>
                  <a:schemeClr val="dk1"/>
                </a:solidFill>
                <a:latin typeface="Calibri"/>
                <a:ea typeface="Calibri"/>
                <a:cs typeface="Calibri"/>
                <a:sym typeface="Calibri"/>
              </a:rPr>
              <a:t> Overview.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31" name="Shape 7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644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7" name="Shape 907"/>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Explain the participants that application deployment has to be done frequently and iteratively, once the MVP is built. Tell them what application deployment comprises and the problems associated with manual deployment.</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Clr>
                <a:schemeClr val="dk1"/>
              </a:buClr>
              <a:buSzPts val="1100"/>
              <a:buFont typeface="Arial"/>
              <a:buNone/>
            </a:pPr>
            <a:r>
              <a:rPr lang="en-US" dirty="0"/>
              <a:t>Providing a new functionality is always a traditional clashing point between development and operations, as operations is accountable for continuity. Business units would like to have new functionality live in production as soon as possible, while Service Management is responsible for maintaining applications on a technical perspective and operations is responsible for hosting the application.</a:t>
            </a:r>
            <a:endParaRPr dirty="0"/>
          </a:p>
          <a:p>
            <a:pPr marL="0" lvl="0" indent="0">
              <a:spcBef>
                <a:spcPts val="0"/>
              </a:spcBef>
              <a:spcAft>
                <a:spcPts val="0"/>
              </a:spcAft>
              <a:buNone/>
            </a:pPr>
            <a:endParaRPr dirty="0"/>
          </a:p>
          <a:p>
            <a:pPr marL="0" lvl="0" indent="0">
              <a:spcBef>
                <a:spcPts val="0"/>
              </a:spcBef>
              <a:spcAft>
                <a:spcPts val="0"/>
              </a:spcAft>
              <a:buClr>
                <a:schemeClr val="dk1"/>
              </a:buClr>
              <a:buSzPts val="1100"/>
              <a:buFont typeface="Arial"/>
              <a:buNone/>
            </a:pPr>
            <a:r>
              <a:rPr lang="en-US" dirty="0"/>
              <a:t>Application deployment is where the development and operations worlds meet! The defining elements of application deployment are given above. There exist a lot of confusion at the boundary of these worlds.</a:t>
            </a:r>
            <a:endParaRPr dirty="0"/>
          </a:p>
          <a:p>
            <a:pPr marL="0" lvl="0" indent="0">
              <a:spcBef>
                <a:spcPts val="0"/>
              </a:spcBef>
              <a:spcAft>
                <a:spcPts val="0"/>
              </a:spcAft>
              <a:buNone/>
            </a:pPr>
            <a:endParaRPr dirty="0"/>
          </a:p>
          <a:p>
            <a:pPr marL="0" lvl="0" indent="0">
              <a:spcBef>
                <a:spcPts val="0"/>
              </a:spcBef>
              <a:spcAft>
                <a:spcPts val="0"/>
              </a:spcAft>
              <a:buClr>
                <a:schemeClr val="dk1"/>
              </a:buClr>
              <a:buSzPts val="1100"/>
              <a:buFont typeface="Arial"/>
              <a:buNone/>
            </a:pPr>
            <a:r>
              <a:rPr lang="en-US" dirty="0"/>
              <a:t>Developers are typically concerned with:</a:t>
            </a:r>
            <a:endParaRPr dirty="0"/>
          </a:p>
          <a:p>
            <a:pPr marL="457200" lvl="0" indent="-304800">
              <a:spcBef>
                <a:spcPts val="0"/>
              </a:spcBef>
              <a:spcAft>
                <a:spcPts val="0"/>
              </a:spcAft>
              <a:buSzPts val="1200"/>
              <a:buChar char="●"/>
            </a:pPr>
            <a:r>
              <a:rPr lang="en-US" dirty="0"/>
              <a:t>Understanding requested features</a:t>
            </a:r>
            <a:endParaRPr dirty="0"/>
          </a:p>
          <a:p>
            <a:pPr marL="457200" lvl="0" indent="-304800">
              <a:spcBef>
                <a:spcPts val="0"/>
              </a:spcBef>
              <a:spcAft>
                <a:spcPts val="0"/>
              </a:spcAft>
              <a:buSzPts val="1200"/>
              <a:buChar char="●"/>
            </a:pPr>
            <a:r>
              <a:rPr lang="en-US" dirty="0"/>
              <a:t>Designing components</a:t>
            </a:r>
            <a:endParaRPr dirty="0"/>
          </a:p>
          <a:p>
            <a:pPr marL="457200" lvl="0" indent="-304800">
              <a:spcBef>
                <a:spcPts val="0"/>
              </a:spcBef>
              <a:spcAft>
                <a:spcPts val="0"/>
              </a:spcAft>
              <a:buSzPts val="1200"/>
              <a:buChar char="●"/>
            </a:pPr>
            <a:r>
              <a:rPr lang="en-US" dirty="0"/>
              <a:t>Writing code</a:t>
            </a:r>
            <a:endParaRPr dirty="0"/>
          </a:p>
          <a:p>
            <a:pPr marL="457200" lvl="0" indent="-304800">
              <a:spcBef>
                <a:spcPts val="0"/>
              </a:spcBef>
              <a:spcAft>
                <a:spcPts val="0"/>
              </a:spcAft>
              <a:buSzPts val="1200"/>
              <a:buChar char="●"/>
            </a:pPr>
            <a:r>
              <a:rPr lang="en-US" dirty="0"/>
              <a:t>Writing test cases</a:t>
            </a:r>
            <a:endParaRPr dirty="0"/>
          </a:p>
          <a:p>
            <a:pPr marL="457200" lvl="0" indent="-304800">
              <a:spcBef>
                <a:spcPts val="0"/>
              </a:spcBef>
              <a:spcAft>
                <a:spcPts val="0"/>
              </a:spcAft>
              <a:buSzPts val="1200"/>
              <a:buChar char="●"/>
            </a:pPr>
            <a:r>
              <a:rPr lang="en-US" dirty="0"/>
              <a:t>Compiling code</a:t>
            </a:r>
            <a:endParaRPr dirty="0"/>
          </a:p>
          <a:p>
            <a:pPr marL="457200" lvl="0" indent="-304800">
              <a:spcBef>
                <a:spcPts val="0"/>
              </a:spcBef>
              <a:spcAft>
                <a:spcPts val="0"/>
              </a:spcAft>
              <a:buSzPts val="1200"/>
              <a:buChar char="●"/>
            </a:pPr>
            <a:r>
              <a:rPr lang="en-US" dirty="0"/>
              <a:t>Testing code</a:t>
            </a:r>
            <a:endParaRPr dirty="0"/>
          </a:p>
          <a:p>
            <a:pPr marL="0" lvl="0" indent="0">
              <a:spcBef>
                <a:spcPts val="0"/>
              </a:spcBef>
              <a:spcAft>
                <a:spcPts val="0"/>
              </a:spcAft>
              <a:buNone/>
            </a:pPr>
            <a:endParaRPr dirty="0"/>
          </a:p>
          <a:p>
            <a:pPr marL="0" lvl="0" indent="0">
              <a:spcBef>
                <a:spcPts val="0"/>
              </a:spcBef>
              <a:spcAft>
                <a:spcPts val="0"/>
              </a:spcAft>
              <a:buClr>
                <a:schemeClr val="dk1"/>
              </a:buClr>
              <a:buSzPts val="1100"/>
              <a:buFont typeface="Arial"/>
              <a:buNone/>
            </a:pPr>
            <a:r>
              <a:rPr lang="en-US" dirty="0"/>
              <a:t>An Operations person is typically concerned with:</a:t>
            </a:r>
            <a:endParaRPr dirty="0"/>
          </a:p>
          <a:p>
            <a:pPr marL="457200" lvl="0" indent="-304800">
              <a:spcBef>
                <a:spcPts val="0"/>
              </a:spcBef>
              <a:spcAft>
                <a:spcPts val="0"/>
              </a:spcAft>
              <a:buSzPts val="1200"/>
              <a:buChar char="●"/>
            </a:pPr>
            <a:r>
              <a:rPr lang="en-US" dirty="0"/>
              <a:t>Installing server hardware and Operating Software (OS)</a:t>
            </a:r>
            <a:endParaRPr dirty="0"/>
          </a:p>
          <a:p>
            <a:pPr marL="457200" lvl="0" indent="-304800">
              <a:spcBef>
                <a:spcPts val="0"/>
              </a:spcBef>
              <a:spcAft>
                <a:spcPts val="0"/>
              </a:spcAft>
              <a:buSzPts val="1200"/>
              <a:buChar char="●"/>
            </a:pPr>
            <a:r>
              <a:rPr lang="en-US" dirty="0"/>
              <a:t>Configuring servers, network, and storage</a:t>
            </a:r>
            <a:endParaRPr dirty="0"/>
          </a:p>
          <a:p>
            <a:pPr marL="457200" lvl="0" indent="-304800">
              <a:spcBef>
                <a:spcPts val="0"/>
              </a:spcBef>
              <a:spcAft>
                <a:spcPts val="0"/>
              </a:spcAft>
              <a:buSzPts val="1200"/>
              <a:buChar char="●"/>
            </a:pPr>
            <a:r>
              <a:rPr lang="en-US" dirty="0"/>
              <a:t>Monitoring servers</a:t>
            </a:r>
            <a:endParaRPr dirty="0"/>
          </a:p>
          <a:p>
            <a:pPr marL="457200" lvl="0" indent="-304800">
              <a:spcBef>
                <a:spcPts val="0"/>
              </a:spcBef>
              <a:spcAft>
                <a:spcPts val="0"/>
              </a:spcAft>
              <a:buSzPts val="1200"/>
              <a:buChar char="●"/>
            </a:pPr>
            <a:r>
              <a:rPr lang="en-US" dirty="0"/>
              <a:t>Responding to outages</a:t>
            </a:r>
            <a:endParaRPr dirty="0"/>
          </a:p>
          <a:p>
            <a:pPr marL="457200" lvl="0" indent="-304800">
              <a:spcBef>
                <a:spcPts val="0"/>
              </a:spcBef>
              <a:spcAft>
                <a:spcPts val="0"/>
              </a:spcAft>
              <a:buSzPts val="1200"/>
              <a:buChar char="●"/>
            </a:pPr>
            <a:r>
              <a:rPr lang="en-US" dirty="0"/>
              <a:t>Appling security measures</a:t>
            </a:r>
            <a:endParaRPr dirty="0"/>
          </a:p>
          <a:p>
            <a:pPr marL="457200" lvl="0" indent="-304800" rtl="0">
              <a:spcBef>
                <a:spcPts val="0"/>
              </a:spcBef>
              <a:spcAft>
                <a:spcPts val="0"/>
              </a:spcAft>
              <a:buSzPts val="1200"/>
              <a:buChar char="●"/>
            </a:pPr>
            <a:r>
              <a:rPr lang="en-US" dirty="0"/>
              <a:t>Maintaining disaster recovery protocols</a:t>
            </a:r>
            <a:endParaRPr dirty="0"/>
          </a:p>
          <a:p>
            <a:pPr marL="0" lvl="0" indent="0" rtl="0">
              <a:spcBef>
                <a:spcPts val="0"/>
              </a:spcBef>
              <a:spcAft>
                <a:spcPts val="0"/>
              </a:spcAft>
              <a:buNone/>
            </a:pPr>
            <a:endParaRPr dirty="0"/>
          </a:p>
          <a:p>
            <a:pPr marL="0" lvl="0" indent="0">
              <a:spcBef>
                <a:spcPts val="0"/>
              </a:spcBef>
              <a:spcAft>
                <a:spcPts val="0"/>
              </a:spcAft>
              <a:buNone/>
            </a:pPr>
            <a:r>
              <a:rPr lang="en-US" dirty="0"/>
              <a:t>Manual Application deployment, hence is associated with certain issues. According to a report by Forrester, a majority of failed deployment occurs due to manual error, poor quality of software, incomplete software and random issues that may arise. The intensities of the issues associated with manual application deployment are as follows:</a:t>
            </a:r>
            <a:endParaRPr dirty="0"/>
          </a:p>
          <a:p>
            <a:pPr marL="0" lvl="0" indent="0">
              <a:spcBef>
                <a:spcPts val="0"/>
              </a:spcBef>
              <a:spcAft>
                <a:spcPts val="0"/>
              </a:spcAft>
              <a:buNone/>
            </a:pPr>
            <a:r>
              <a:rPr lang="en-US" dirty="0"/>
              <a:t>Human error - 40%</a:t>
            </a:r>
            <a:endParaRPr dirty="0"/>
          </a:p>
          <a:p>
            <a:pPr marL="0" lvl="0" indent="0">
              <a:spcBef>
                <a:spcPts val="0"/>
              </a:spcBef>
              <a:spcAft>
                <a:spcPts val="0"/>
              </a:spcAft>
              <a:buNone/>
            </a:pPr>
            <a:r>
              <a:rPr lang="en-US" dirty="0"/>
              <a:t>Quality of the software - 30%</a:t>
            </a:r>
            <a:endParaRPr dirty="0"/>
          </a:p>
          <a:p>
            <a:pPr marL="0" lvl="0" indent="0">
              <a:spcBef>
                <a:spcPts val="0"/>
              </a:spcBef>
              <a:spcAft>
                <a:spcPts val="0"/>
              </a:spcAft>
              <a:buNone/>
            </a:pPr>
            <a:r>
              <a:rPr lang="en-US" dirty="0"/>
              <a:t>Missing patches - 20%</a:t>
            </a:r>
            <a:endParaRPr dirty="0"/>
          </a:p>
          <a:p>
            <a:pPr marL="0" lvl="0" indent="0">
              <a:spcBef>
                <a:spcPts val="0"/>
              </a:spcBef>
              <a:spcAft>
                <a:spcPts val="0"/>
              </a:spcAft>
              <a:buNone/>
            </a:pPr>
            <a:r>
              <a:rPr lang="en-US" dirty="0"/>
              <a:t>Other reasons - 10%</a:t>
            </a:r>
            <a:endParaRPr dirty="0"/>
          </a:p>
          <a:p>
            <a:pPr marL="0" lvl="0" indent="0">
              <a:spcBef>
                <a:spcPts val="0"/>
              </a:spcBef>
              <a:spcAft>
                <a:spcPts val="0"/>
              </a:spcAft>
              <a:buNone/>
            </a:pPr>
            <a:endParaRPr dirty="0"/>
          </a:p>
          <a:p>
            <a:pPr marL="0" lvl="0" indent="0" rtl="0">
              <a:spcBef>
                <a:spcPts val="0"/>
              </a:spcBef>
              <a:spcAft>
                <a:spcPts val="0"/>
              </a:spcAft>
              <a:buClr>
                <a:schemeClr val="dk1"/>
              </a:buClr>
              <a:buSzPts val="1200"/>
              <a:buFont typeface="Calibri"/>
              <a:buNone/>
            </a:pPr>
            <a:r>
              <a:rPr lang="en-US" dirty="0"/>
              <a:t>Automated deployment is one of the ways to mitigate these issues. More specifically, tools like Application Release Automation (ARA) help us mitigate these issues effectively.</a:t>
            </a:r>
            <a:endParaRPr dirty="0"/>
          </a:p>
          <a:p>
            <a:pPr marL="0" lvl="0" indent="0">
              <a:spcBef>
                <a:spcPts val="0"/>
              </a:spcBef>
              <a:spcAft>
                <a:spcPts val="0"/>
              </a:spcAft>
              <a:buNone/>
            </a:pPr>
            <a:endParaRPr dirty="0"/>
          </a:p>
          <a:p>
            <a:pPr marL="0" lvl="0" indent="0">
              <a:spcBef>
                <a:spcPts val="0"/>
              </a:spcBef>
              <a:spcAft>
                <a:spcPts val="0"/>
              </a:spcAft>
              <a:buNone/>
            </a:pPr>
            <a:endParaRPr dirty="0"/>
          </a:p>
        </p:txBody>
      </p:sp>
      <p:sp>
        <p:nvSpPr>
          <p:cNvPr id="908" name="Shape 908"/>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10</a:t>
            </a:fld>
            <a:endParaRPr/>
          </a:p>
        </p:txBody>
      </p:sp>
    </p:spTree>
    <p:extLst>
      <p:ext uri="{BB962C8B-B14F-4D97-AF65-F5344CB8AC3E}">
        <p14:creationId xmlns:p14="http://schemas.microsoft.com/office/powerpoint/2010/main" val="60246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Shape 91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a:t>
            </a:r>
            <a:r>
              <a:rPr lang="en-US" dirty="0"/>
              <a:t>benefits of automated</a:t>
            </a:r>
            <a:r>
              <a:rPr lang="en-US" sz="1200" b="0" i="0" u="none" strike="noStrike" cap="none" dirty="0">
                <a:solidFill>
                  <a:schemeClr val="dk1"/>
                </a:solidFill>
                <a:latin typeface="Calibri"/>
                <a:ea typeface="Calibri"/>
                <a:cs typeface="Calibri"/>
                <a:sym typeface="Calibri"/>
              </a:rPr>
              <a:t> deployment.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dirty="0"/>
              <a:t>Automated deployment is used to eradicate the following errors associated with manual deployment.</a:t>
            </a:r>
            <a:endParaRPr dirty="0"/>
          </a:p>
          <a:p>
            <a:pPr marL="457200" marR="0" lvl="0" indent="-304800" algn="l" rtl="0">
              <a:spcBef>
                <a:spcPts val="0"/>
              </a:spcBef>
              <a:spcAft>
                <a:spcPts val="0"/>
              </a:spcAft>
              <a:buSzPts val="1200"/>
              <a:buChar char="●"/>
            </a:pPr>
            <a:r>
              <a:rPr lang="en-US" dirty="0"/>
              <a:t>Inconsistency across environments</a:t>
            </a:r>
            <a:endParaRPr dirty="0"/>
          </a:p>
          <a:p>
            <a:pPr marL="457200" marR="0" lvl="0" indent="-304800" algn="l" rtl="0">
              <a:spcBef>
                <a:spcPts val="0"/>
              </a:spcBef>
              <a:spcAft>
                <a:spcPts val="0"/>
              </a:spcAft>
              <a:buSzPts val="1200"/>
              <a:buChar char="●"/>
            </a:pPr>
            <a:r>
              <a:rPr lang="en-US" dirty="0"/>
              <a:t>Slow, neither repeatable nor reliable</a:t>
            </a:r>
            <a:endParaRPr dirty="0"/>
          </a:p>
          <a:p>
            <a:pPr marL="457200" marR="0" lvl="0" indent="-304800" algn="l" rtl="0">
              <a:spcBef>
                <a:spcPts val="0"/>
              </a:spcBef>
              <a:spcAft>
                <a:spcPts val="0"/>
              </a:spcAft>
              <a:buSzPts val="1200"/>
              <a:buChar char="●"/>
            </a:pPr>
            <a:r>
              <a:rPr lang="en-US" dirty="0"/>
              <a:t>Require extensive documentation (often outdated)</a:t>
            </a:r>
            <a:endParaRPr dirty="0"/>
          </a:p>
          <a:p>
            <a:pPr marL="457200" marR="0" lvl="0" indent="-304800" algn="l" rtl="0">
              <a:spcBef>
                <a:spcPts val="0"/>
              </a:spcBef>
              <a:spcAft>
                <a:spcPts val="0"/>
              </a:spcAft>
              <a:buSzPts val="1200"/>
              <a:buChar char="●"/>
            </a:pPr>
            <a:r>
              <a:rPr lang="en-US" dirty="0"/>
              <a:t>Hinder collaboration (usually conducted by a few experts)</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en-US" dirty="0"/>
              <a:t>Automated deployment is usually preceded by automated tests, hence manual errors are reduced to a large extent. By enforcing an automated deployment process and treating infrastructure as code businesses can make sure that they end up with deployable code and working environments at the end of each iteration.</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Benefits of automated deployment:</a:t>
            </a:r>
            <a:endParaRPr dirty="0"/>
          </a:p>
          <a:p>
            <a:pPr marL="457200" marR="0" lvl="0" indent="-304800" algn="l" rtl="0">
              <a:spcBef>
                <a:spcPts val="0"/>
              </a:spcBef>
              <a:spcAft>
                <a:spcPts val="0"/>
              </a:spcAft>
              <a:buSzPts val="1200"/>
              <a:buChar char="●"/>
            </a:pPr>
            <a:r>
              <a:rPr lang="en-US" dirty="0"/>
              <a:t>Cost effective: Activities reusable over and over again</a:t>
            </a:r>
            <a:endParaRPr dirty="0"/>
          </a:p>
          <a:p>
            <a:pPr marL="457200" marR="0" lvl="0" indent="-304800" algn="l" rtl="0">
              <a:spcBef>
                <a:spcPts val="0"/>
              </a:spcBef>
              <a:spcAft>
                <a:spcPts val="0"/>
              </a:spcAft>
              <a:buSzPts val="1200"/>
              <a:buChar char="●"/>
            </a:pPr>
            <a:r>
              <a:rPr lang="en-US" dirty="0"/>
              <a:t>Fast: Full deployments with a press of a button</a:t>
            </a:r>
            <a:endParaRPr dirty="0"/>
          </a:p>
          <a:p>
            <a:pPr marL="457200" marR="0" lvl="0" indent="-304800" algn="l" rtl="0">
              <a:spcBef>
                <a:spcPts val="0"/>
              </a:spcBef>
              <a:spcAft>
                <a:spcPts val="0"/>
              </a:spcAft>
              <a:buSzPts val="1200"/>
              <a:buChar char="●"/>
            </a:pPr>
            <a:r>
              <a:rPr lang="en-US" dirty="0"/>
              <a:t>Reliable: Tested and proven deployments</a:t>
            </a:r>
            <a:endParaRPr dirty="0"/>
          </a:p>
          <a:p>
            <a:pPr marL="457200" marR="0" lvl="0" indent="-304800" algn="l" rtl="0">
              <a:spcBef>
                <a:spcPts val="0"/>
              </a:spcBef>
              <a:spcAft>
                <a:spcPts val="0"/>
              </a:spcAft>
              <a:buSzPts val="1200"/>
              <a:buChar char="●"/>
            </a:pPr>
            <a:r>
              <a:rPr lang="en-US" dirty="0"/>
              <a:t>Maintainable: One standardized central point of access</a:t>
            </a:r>
            <a:endParaRPr dirty="0"/>
          </a:p>
          <a:p>
            <a:pPr marL="457200" marR="0" lvl="0" indent="-304800" algn="l" rtl="0">
              <a:spcBef>
                <a:spcPts val="0"/>
              </a:spcBef>
              <a:spcAft>
                <a:spcPts val="0"/>
              </a:spcAft>
              <a:buSzPts val="1200"/>
              <a:buChar char="●"/>
            </a:pPr>
            <a:r>
              <a:rPr lang="en-US" dirty="0"/>
              <a:t>Transparent, informative: Deployments with full transparency and informative</a:t>
            </a:r>
            <a:endParaRPr dirty="0"/>
          </a:p>
          <a:p>
            <a:pPr marL="457200" marR="0" lvl="0" indent="-304800" algn="l" rtl="0">
              <a:spcBef>
                <a:spcPts val="0"/>
              </a:spcBef>
              <a:spcAft>
                <a:spcPts val="0"/>
              </a:spcAft>
              <a:buSzPts val="1200"/>
              <a:buChar char="●"/>
            </a:pPr>
            <a:r>
              <a:rPr lang="en-US" dirty="0"/>
              <a:t>Auditable: Deployments can be audited easily</a:t>
            </a:r>
            <a:endParaRPr dirty="0"/>
          </a:p>
          <a:p>
            <a:pPr marL="457200" marR="0" lvl="0" indent="-304800" algn="l" rtl="0">
              <a:spcBef>
                <a:spcPts val="0"/>
              </a:spcBef>
              <a:spcAft>
                <a:spcPts val="0"/>
              </a:spcAft>
              <a:buSzPts val="1200"/>
              <a:buChar char="●"/>
            </a:pPr>
            <a:r>
              <a:rPr lang="en-US" dirty="0"/>
              <a:t>Secure: Automation ensures that deployments are fully secure</a:t>
            </a:r>
            <a:endParaRPr dirty="0"/>
          </a:p>
          <a:p>
            <a:pPr marL="457200" marR="0" lvl="0" indent="-304800" algn="l" rtl="0">
              <a:spcBef>
                <a:spcPts val="0"/>
              </a:spcBef>
              <a:spcAft>
                <a:spcPts val="0"/>
              </a:spcAft>
              <a:buSzPts val="1200"/>
              <a:buChar char="●"/>
            </a:pPr>
            <a:r>
              <a:rPr lang="en-US" dirty="0"/>
              <a:t>Accessible: Automated deployments are highly accessible</a:t>
            </a:r>
            <a:endParaRPr dirty="0"/>
          </a:p>
          <a:p>
            <a:pPr marL="457200" marR="0" lvl="0" indent="-304800" algn="l" rtl="0">
              <a:spcBef>
                <a:spcPts val="0"/>
              </a:spcBef>
              <a:spcAft>
                <a:spcPts val="0"/>
              </a:spcAft>
              <a:buSzPts val="1200"/>
              <a:buChar char="●"/>
            </a:pPr>
            <a:r>
              <a:rPr lang="en-US" dirty="0"/>
              <a:t>Repeatable: Reuse of deployment patterns</a:t>
            </a:r>
            <a:endParaRPr dirty="0"/>
          </a:p>
          <a:p>
            <a:pPr marL="457200" marR="0" lvl="0" indent="-304800" algn="l" rtl="0">
              <a:spcBef>
                <a:spcPts val="0"/>
              </a:spcBef>
              <a:spcAft>
                <a:spcPts val="0"/>
              </a:spcAft>
              <a:buSzPts val="1200"/>
              <a:buChar char="●"/>
            </a:pPr>
            <a:r>
              <a:rPr lang="en-US" dirty="0"/>
              <a:t>Consistent: Subsequent deployments identical over time</a:t>
            </a:r>
            <a:endParaRPr dirty="0"/>
          </a:p>
          <a:p>
            <a:pPr marL="457200" marR="0" lvl="0" indent="-304800" algn="l" rtl="0">
              <a:spcBef>
                <a:spcPts val="0"/>
              </a:spcBef>
              <a:spcAft>
                <a:spcPts val="0"/>
              </a:spcAft>
              <a:buSzPts val="1200"/>
              <a:buChar char="●"/>
            </a:pPr>
            <a:r>
              <a:rPr lang="en-US" dirty="0"/>
              <a:t>Scalable: Deployment patterns can be applied to many environment over time</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r>
              <a:rPr lang="en-US" dirty="0"/>
              <a:t>We’ll now see about application release automation, an important set of tools that help in achieving any ‘Continuous’ effort.</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endParaRPr sz="1200" b="0" i="0" u="none" strike="noStrike" cap="none" baseline="-25000" dirty="0">
              <a:solidFill>
                <a:schemeClr val="dk1"/>
              </a:solidFill>
              <a:latin typeface="Calibri"/>
              <a:ea typeface="Calibri"/>
              <a:cs typeface="Calibri"/>
              <a:sym typeface="Calibri"/>
            </a:endParaRPr>
          </a:p>
        </p:txBody>
      </p:sp>
      <p:sp>
        <p:nvSpPr>
          <p:cNvPr id="917" name="Shape 91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3544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4" name="Shape 94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a:t>Notes to the facilitator:</a:t>
            </a:r>
            <a:endParaRPr b="1"/>
          </a:p>
          <a:p>
            <a:pPr marL="0" lvl="0" indent="0">
              <a:spcBef>
                <a:spcPts val="0"/>
              </a:spcBef>
              <a:spcAft>
                <a:spcPts val="0"/>
              </a:spcAft>
              <a:buNone/>
            </a:pPr>
            <a:r>
              <a:rPr lang="en-US"/>
              <a:t>Explain application release automation to the participants.</a:t>
            </a:r>
            <a:endParaRPr/>
          </a:p>
          <a:p>
            <a:pPr marL="0" lvl="0" indent="0">
              <a:spcBef>
                <a:spcPts val="0"/>
              </a:spcBef>
              <a:spcAft>
                <a:spcPts val="0"/>
              </a:spcAft>
              <a:buNone/>
            </a:pPr>
            <a:endParaRPr/>
          </a:p>
          <a:p>
            <a:pPr marL="0" lvl="0" indent="0">
              <a:spcBef>
                <a:spcPts val="0"/>
              </a:spcBef>
              <a:spcAft>
                <a:spcPts val="0"/>
              </a:spcAft>
              <a:buNone/>
            </a:pPr>
            <a:r>
              <a:rPr lang="en-US" b="1"/>
              <a:t>Notes to the participants:</a:t>
            </a:r>
            <a:endParaRPr b="1"/>
          </a:p>
          <a:p>
            <a:pPr marL="0" lvl="0" indent="0">
              <a:spcBef>
                <a:spcPts val="0"/>
              </a:spcBef>
              <a:spcAft>
                <a:spcPts val="0"/>
              </a:spcAft>
              <a:buNone/>
            </a:pPr>
            <a:r>
              <a:rPr lang="en-US"/>
              <a:t>As given above, ARA is a consistent, repeatable and auditable process of packaging and deploying an application or update of an application from development, across various environments, and ultimately to production.</a:t>
            </a:r>
            <a:endParaRPr/>
          </a:p>
          <a:p>
            <a:pPr marL="0" lvl="0" indent="0">
              <a:spcBef>
                <a:spcPts val="0"/>
              </a:spcBef>
              <a:spcAft>
                <a:spcPts val="0"/>
              </a:spcAft>
              <a:buClr>
                <a:schemeClr val="dk1"/>
              </a:buClr>
              <a:buSzPts val="1100"/>
              <a:buFont typeface="Arial"/>
              <a:buNone/>
            </a:pPr>
            <a:r>
              <a:rPr lang="en-US"/>
              <a:t> </a:t>
            </a:r>
            <a:endParaRPr/>
          </a:p>
          <a:p>
            <a:pPr marL="0" lvl="0" indent="0">
              <a:spcBef>
                <a:spcPts val="0"/>
              </a:spcBef>
              <a:spcAft>
                <a:spcPts val="0"/>
              </a:spcAft>
              <a:buClr>
                <a:schemeClr val="dk1"/>
              </a:buClr>
              <a:buSzPts val="1100"/>
              <a:buFont typeface="Arial"/>
              <a:buNone/>
            </a:pPr>
            <a:r>
              <a:rPr lang="en-US"/>
              <a:t>With successful ARA, the need to build and maintain custom scripts for application deployments, is eliminated. Configuration errors and downtime are also reduced to a greater extent.  ARA offers a model-based approach for performing critical automation tasks. As a result, the speed to market is efficiently increased, which gives stakeholders the ability to coordinate and automate releases between multiple groups and people.</a:t>
            </a:r>
            <a:endParaRPr/>
          </a:p>
          <a:p>
            <a:pPr marL="0" lvl="0" indent="0">
              <a:spcBef>
                <a:spcPts val="0"/>
              </a:spcBef>
              <a:spcAft>
                <a:spcPts val="0"/>
              </a:spcAft>
              <a:buNone/>
            </a:pPr>
            <a:endParaRPr/>
          </a:p>
        </p:txBody>
      </p:sp>
      <p:sp>
        <p:nvSpPr>
          <p:cNvPr id="945" name="Shape 945"/>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Arial"/>
              <a:buNone/>
            </a:pPr>
            <a:fld id="{00000000-1234-1234-1234-123412341234}" type="slidenum">
              <a:rPr lang="en-US"/>
              <a:t>12</a:t>
            </a:fld>
            <a:endParaRPr/>
          </a:p>
        </p:txBody>
      </p:sp>
    </p:spTree>
    <p:extLst>
      <p:ext uri="{BB962C8B-B14F-4D97-AF65-F5344CB8AC3E}">
        <p14:creationId xmlns:p14="http://schemas.microsoft.com/office/powerpoint/2010/main" val="4001508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Shape 9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3" name="Shape 95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Explain the key components of ARA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Notes to the Participant:</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Let us discuss each of the components:</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Packaging: </a:t>
            </a:r>
            <a:r>
              <a:rPr lang="en-US" sz="1200" b="0" i="0" u="none" strike="noStrike" cap="none">
                <a:solidFill>
                  <a:schemeClr val="dk1"/>
                </a:solidFill>
                <a:latin typeface="Arial"/>
                <a:ea typeface="Arial"/>
                <a:cs typeface="Arial"/>
                <a:sym typeface="Arial"/>
              </a:rPr>
              <a:t>This is the first component, where items to be deployed are packed.</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Dependencies: </a:t>
            </a:r>
            <a:r>
              <a:rPr lang="en-US" sz="1200" b="0" i="0" u="none" strike="noStrike" cap="none">
                <a:solidFill>
                  <a:schemeClr val="dk1"/>
                </a:solidFill>
                <a:latin typeface="Arial"/>
                <a:ea typeface="Arial"/>
                <a:cs typeface="Arial"/>
                <a:sym typeface="Arial"/>
              </a:rPr>
              <a:t>This component involves modelling the dependencies required for the application and infrastructure.</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Promotion: </a:t>
            </a:r>
            <a:r>
              <a:rPr lang="en-US" sz="1200" b="0" i="0" u="none" strike="noStrike" cap="none">
                <a:solidFill>
                  <a:schemeClr val="dk1"/>
                </a:solidFill>
                <a:latin typeface="Arial"/>
                <a:ea typeface="Arial"/>
                <a:cs typeface="Arial"/>
                <a:sym typeface="Arial"/>
              </a:rPr>
              <a:t>This component involves delivering the test-packages to high-critical environments, e.g., promoting from Dev to QA to Staging to Production.</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Deployment: </a:t>
            </a:r>
            <a:r>
              <a:rPr lang="en-US" sz="1200" b="0" i="0" u="none" strike="noStrike" cap="none">
                <a:solidFill>
                  <a:schemeClr val="dk1"/>
                </a:solidFill>
                <a:latin typeface="Arial"/>
                <a:ea typeface="Arial"/>
                <a:cs typeface="Arial"/>
                <a:sym typeface="Arial"/>
              </a:rPr>
              <a:t>The Application is installed with the contents of the package and the environments are configured.</a:t>
            </a:r>
            <a:endParaRPr/>
          </a:p>
          <a:p>
            <a:pPr marL="457200" marR="0" lvl="0" indent="-317500" algn="l" rtl="0">
              <a:spcBef>
                <a:spcPts val="0"/>
              </a:spcBef>
              <a:spcAft>
                <a:spcPts val="0"/>
              </a:spcAft>
              <a:buClr>
                <a:schemeClr val="dk1"/>
              </a:buClr>
              <a:buSzPts val="1400"/>
              <a:buFont typeface="Arial"/>
              <a:buChar char="●"/>
            </a:pPr>
            <a:r>
              <a:rPr lang="en-US" sz="1200" b="1" i="0" u="none" strike="noStrike" cap="none">
                <a:solidFill>
                  <a:schemeClr val="dk1"/>
                </a:solidFill>
                <a:latin typeface="Arial"/>
                <a:ea typeface="Arial"/>
                <a:cs typeface="Arial"/>
                <a:sym typeface="Arial"/>
              </a:rPr>
              <a:t>Compliance: </a:t>
            </a:r>
            <a:r>
              <a:rPr lang="en-US" sz="1200" b="0" i="0" u="none" strike="noStrike" cap="none">
                <a:solidFill>
                  <a:schemeClr val="dk1"/>
                </a:solidFill>
                <a:latin typeface="Arial"/>
                <a:ea typeface="Arial"/>
                <a:cs typeface="Arial"/>
                <a:sym typeface="Arial"/>
              </a:rPr>
              <a:t>Adherence to the processes and audit requirements are documented. The Configuration of the deployed application is also validated.</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None/>
            </a:pPr>
            <a:r>
              <a:rPr lang="en-US" b="1">
                <a:latin typeface="Arial"/>
                <a:ea typeface="Arial"/>
                <a:cs typeface="Arial"/>
                <a:sym typeface="Arial"/>
              </a:rPr>
              <a:t>Functions of ARA:</a:t>
            </a:r>
            <a:endParaRPr b="1">
              <a:latin typeface="Arial"/>
              <a:ea typeface="Arial"/>
              <a:cs typeface="Arial"/>
              <a:sym typeface="Arial"/>
            </a:endParaRPr>
          </a:p>
          <a:p>
            <a:pPr marL="0" lvl="0" indent="0" rtl="0">
              <a:spcBef>
                <a:spcPts val="0"/>
              </a:spcBef>
              <a:spcAft>
                <a:spcPts val="0"/>
              </a:spcAft>
              <a:buNone/>
            </a:pPr>
            <a:r>
              <a:rPr lang="en-US">
                <a:latin typeface="Arial"/>
                <a:ea typeface="Arial"/>
                <a:cs typeface="Arial"/>
                <a:sym typeface="Arial"/>
              </a:rPr>
              <a:t>According to Gartner, an ARA solution has the key functions as follows:</a:t>
            </a:r>
            <a:endParaRPr>
              <a:latin typeface="Arial"/>
              <a:ea typeface="Arial"/>
              <a:cs typeface="Arial"/>
              <a:sym typeface="Arial"/>
            </a:endParaRPr>
          </a:p>
          <a:p>
            <a:pPr marL="457200" lvl="0" indent="-304800" rtl="0">
              <a:spcBef>
                <a:spcPts val="0"/>
              </a:spcBef>
              <a:spcAft>
                <a:spcPts val="0"/>
              </a:spcAft>
              <a:buSzPts val="1200"/>
              <a:buFont typeface="Arial"/>
              <a:buChar char="●"/>
            </a:pPr>
            <a:r>
              <a:rPr lang="en-US">
                <a:latin typeface="Arial"/>
                <a:ea typeface="Arial"/>
                <a:cs typeface="Arial"/>
                <a:sym typeface="Arial"/>
              </a:rPr>
              <a:t>Deployment of data, application code and artifacts</a:t>
            </a:r>
            <a:endParaRPr>
              <a:latin typeface="Arial"/>
              <a:ea typeface="Arial"/>
              <a:cs typeface="Arial"/>
              <a:sym typeface="Arial"/>
            </a:endParaRPr>
          </a:p>
          <a:p>
            <a:pPr marL="457200" lvl="0" indent="-304800" rtl="0">
              <a:spcBef>
                <a:spcPts val="0"/>
              </a:spcBef>
              <a:spcAft>
                <a:spcPts val="0"/>
              </a:spcAft>
              <a:buSzPts val="1200"/>
              <a:buFont typeface="Arial"/>
              <a:buChar char="●"/>
            </a:pPr>
            <a:r>
              <a:rPr lang="en-US">
                <a:latin typeface="Arial"/>
                <a:ea typeface="Arial"/>
                <a:cs typeface="Arial"/>
                <a:sym typeface="Arial"/>
              </a:rPr>
              <a:t>Deployment of specific configurations for each environment</a:t>
            </a:r>
            <a:endParaRPr>
              <a:latin typeface="Arial"/>
              <a:ea typeface="Arial"/>
              <a:cs typeface="Arial"/>
              <a:sym typeface="Arial"/>
            </a:endParaRPr>
          </a:p>
          <a:p>
            <a:pPr marL="457200" lvl="0" indent="-304800" rtl="0">
              <a:spcBef>
                <a:spcPts val="0"/>
              </a:spcBef>
              <a:spcAft>
                <a:spcPts val="0"/>
              </a:spcAft>
              <a:buSzPts val="1200"/>
              <a:buFont typeface="Arial"/>
              <a:buChar char="●"/>
            </a:pPr>
            <a:r>
              <a:rPr lang="en-US">
                <a:latin typeface="Arial"/>
                <a:ea typeface="Arial"/>
                <a:cs typeface="Arial"/>
                <a:sym typeface="Arial"/>
              </a:rPr>
              <a:t>Process workflow design for automating tasks, deployment steps, and people</a:t>
            </a:r>
            <a:endParaRPr>
              <a:latin typeface="Arial"/>
              <a:ea typeface="Arial"/>
              <a:cs typeface="Arial"/>
              <a:sym typeface="Arial"/>
            </a:endParaRPr>
          </a:p>
          <a:p>
            <a:pPr marL="457200" lvl="0" indent="-304800" rtl="0">
              <a:spcBef>
                <a:spcPts val="0"/>
              </a:spcBef>
              <a:spcAft>
                <a:spcPts val="0"/>
              </a:spcAft>
              <a:buSzPts val="1200"/>
              <a:buFont typeface="Arial"/>
              <a:buChar char="●"/>
            </a:pPr>
            <a:r>
              <a:rPr lang="en-US">
                <a:latin typeface="Arial"/>
                <a:ea typeface="Arial"/>
                <a:cs typeface="Arial"/>
                <a:sym typeface="Arial"/>
              </a:rPr>
              <a:t>Environment modeling and/or provisioning binaries</a:t>
            </a:r>
            <a:endParaRPr>
              <a:latin typeface="Arial"/>
              <a:ea typeface="Arial"/>
              <a:cs typeface="Arial"/>
              <a:sym typeface="Arial"/>
            </a:endParaRPr>
          </a:p>
          <a:p>
            <a:pPr marL="0" marR="0" lvl="0" indent="0" algn="l" rtl="0">
              <a:spcBef>
                <a:spcPts val="0"/>
              </a:spcBef>
              <a:spcAft>
                <a:spcPts val="0"/>
              </a:spcAft>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54" name="Shape 95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798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Shape 10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Shape 102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Talk about how application deployment enables application to be deployed across development and production environment and the various benefits it offers. By automating your deployment it enhances the processes of both development and operations team thereby facilitating better delivery of software products.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Variability is controlled to a great extent by deployment modeling, due to which errors are minimized. This results in a higher product quality.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Product release processes are automated and accelerated. This helps in on-time and frequent product releases.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Deployment automation provides a combined access to all tools, processes and resources, which helps in efficient and faster troubleshooting and reduced time-to-market (TTM).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Effective collaboration between the Dev, QA and Ops teams helps in production of high quality software, hence customer satisfaction.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There’s a centralized view of all deployment activities and the outcomes, this helps in performing faster and lower effort audits. </a:t>
            </a:r>
            <a:endParaRPr/>
          </a:p>
        </p:txBody>
      </p:sp>
      <p:sp>
        <p:nvSpPr>
          <p:cNvPr id="1025" name="Shape 102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503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Shape 10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9" name="Shape 103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it is time for a quick knowledge check.</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Answer: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 C. Staging</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2. C. ARA is not for designing process workflow for automating tasks.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040" name="Shape 104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508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Shape 10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7" name="Shape 10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Define continuous integration and how it came into being. Explain the need for automation by drawing analogies from different industries. </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Building software is no different from that of a factory. Continuous integration is like a software assembly line set-up in an IT factory. Let’s look at an example of a motor-bike &amp; how it came into being to understand this better. A bike is not a single entity, it is a combination of different elements such as engine, headlight, metal, nuts and bolts that are fused together to create a single complete product as a motor-bike. It is most likely that each of these elements came from different sources. Each of these elements is fully functional components by itself, which went through its own set of processes before becoming a fully functional product. All these elements brought from different sources, manufactured under different conditions are assembled together at a factory to create what we see – a fully functional motorbike.</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Likewise, in an IT factory, every complete product is an amalgamation of multiple software components that came from different sources, created by different people, from different geographies, across different time zones. This coming together of different components to create a complete software product is enabled by Continuous Integration in an IT software factory.</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According to Wikipedia, Continuous Integration (CI) is the practice, in software engineering, of merging all developer working copies to a shared mainline several times a day. </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Martin Fowler, one of the authors of Agile manifesto, defines continuous integration as, “Continuous Integration usually refers to integrating, building, and testing code within the development environment.”</a:t>
            </a:r>
            <a:endParaRPr>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p:txBody>
      </p:sp>
      <p:sp>
        <p:nvSpPr>
          <p:cNvPr id="1048" name="Shape 10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5023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Shape 10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6" name="Shape 10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Discuss the steps involved in continuous integration.</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Look at the picture to understand how an IT/software assembly works to create software products. </a:t>
            </a: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lvl="0" indent="0" rtl="0">
              <a:spcBef>
                <a:spcPts val="0"/>
              </a:spcBef>
              <a:spcAft>
                <a:spcPts val="0"/>
              </a:spcAft>
              <a:buClr>
                <a:schemeClr val="dk1"/>
              </a:buClr>
              <a:buSzPts val="1200"/>
              <a:buFont typeface="Arial"/>
              <a:buNone/>
            </a:pPr>
            <a:r>
              <a:rPr lang="en-US">
                <a:latin typeface="Arial"/>
                <a:ea typeface="Arial"/>
                <a:cs typeface="Arial"/>
                <a:sym typeface="Arial"/>
              </a:rPr>
              <a:t>Continuous integration involves the following steps repeated several times over and over again.</a:t>
            </a:r>
            <a:endParaRPr>
              <a:latin typeface="Arial"/>
              <a:ea typeface="Arial"/>
              <a:cs typeface="Arial"/>
              <a:sym typeface="Arial"/>
            </a:endParaRPr>
          </a:p>
          <a:p>
            <a:pPr marL="0" lvl="0" indent="0" rtl="0">
              <a:spcBef>
                <a:spcPts val="0"/>
              </a:spcBef>
              <a:spcAft>
                <a:spcPts val="0"/>
              </a:spcAft>
              <a:buClr>
                <a:schemeClr val="dk1"/>
              </a:buClr>
              <a:buSzPts val="1200"/>
              <a:buFont typeface="Arial"/>
              <a:buNone/>
            </a:pPr>
            <a:r>
              <a:rPr lang="en-US">
                <a:latin typeface="Arial"/>
                <a:ea typeface="Arial"/>
                <a:cs typeface="Arial"/>
                <a:sym typeface="Arial"/>
              </a:rPr>
              <a:t>Code-&gt;Test-&gt;Integrate-&gt;Repeat</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Source Control:</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Source control system maintains the history of changes made to the source code of a software. Developers first start by pulling the current version of the code from the source control repository. </a:t>
            </a:r>
            <a:r>
              <a:rPr lang="en-US" sz="1200" b="0" i="0" u="none" strike="noStrike" cap="none">
                <a:solidFill>
                  <a:schemeClr val="dk1"/>
                </a:solidFill>
                <a:latin typeface="Arial"/>
                <a:ea typeface="Arial"/>
                <a:cs typeface="Arial"/>
                <a:sym typeface="Arial"/>
              </a:rPr>
              <a:t>The develop</a:t>
            </a:r>
            <a:r>
              <a:rPr lang="en-US">
                <a:latin typeface="Arial"/>
                <a:ea typeface="Arial"/>
                <a:cs typeface="Arial"/>
                <a:sym typeface="Arial"/>
              </a:rPr>
              <a:t>ment team then implements new features or fixes the bugs in the existing </a:t>
            </a:r>
            <a:r>
              <a:rPr lang="en-US" sz="1200" b="0" i="0" u="none" strike="noStrike" cap="none">
                <a:solidFill>
                  <a:schemeClr val="dk1"/>
                </a:solidFill>
                <a:latin typeface="Arial"/>
                <a:ea typeface="Arial"/>
                <a:cs typeface="Arial"/>
                <a:sym typeface="Arial"/>
              </a:rPr>
              <a:t>code o</a:t>
            </a:r>
            <a:r>
              <a:rPr lang="en-US">
                <a:latin typeface="Arial"/>
                <a:ea typeface="Arial"/>
                <a:cs typeface="Arial"/>
                <a:sym typeface="Arial"/>
              </a:rPr>
              <a:t>r </a:t>
            </a:r>
            <a:r>
              <a:rPr lang="en-US" sz="1200" b="0" i="0" u="none" strike="noStrike" cap="none">
                <a:solidFill>
                  <a:schemeClr val="dk1"/>
                </a:solidFill>
                <a:latin typeface="Arial"/>
                <a:ea typeface="Arial"/>
                <a:cs typeface="Arial"/>
                <a:sym typeface="Arial"/>
              </a:rPr>
              <a:t>pushes the </a:t>
            </a:r>
            <a:r>
              <a:rPr lang="en-US">
                <a:latin typeface="Arial"/>
                <a:ea typeface="Arial"/>
                <a:cs typeface="Arial"/>
                <a:sym typeface="Arial"/>
              </a:rPr>
              <a:t>newer version of the </a:t>
            </a:r>
            <a:r>
              <a:rPr lang="en-US" sz="1200" b="0" i="0" u="none" strike="noStrike" cap="none">
                <a:solidFill>
                  <a:schemeClr val="dk1"/>
                </a:solidFill>
                <a:latin typeface="Arial"/>
                <a:ea typeface="Arial"/>
                <a:cs typeface="Arial"/>
                <a:sym typeface="Arial"/>
              </a:rPr>
              <a:t>code </a:t>
            </a:r>
            <a:r>
              <a:rPr lang="en-US">
                <a:latin typeface="Arial"/>
                <a:ea typeface="Arial"/>
                <a:cs typeface="Arial"/>
                <a:sym typeface="Arial"/>
              </a:rPr>
              <a:t>to the source code repository. The source code repository has the final project code at any given point in time. When another developer wants to start working and checks out their own copy of the code, the previous developer’s new changes will now be included.</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Build:</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The build server Takes in the source code and “builds” the code into an executable program which will then be tested and deployed. The build server regularly monitors the source control system and detects any new change made to the code by the development team. The latest copy of the code is then pulled and a new program file is built, that will have the latest changes.</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During the build process, a compiler converts the human readable code written by developers to machine-readable instructions. The new file can then be sent to users or deployed to servers or otherwise executed. The product building is divided into multiple smaller phases, built and released at regular intervals. </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Automated tests:</a:t>
            </a:r>
            <a:endParaRPr>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a:latin typeface="Arial"/>
                <a:ea typeface="Arial"/>
                <a:cs typeface="Arial"/>
                <a:sym typeface="Arial"/>
              </a:rPr>
              <a:t>Automated tests help in testing the software to ensure that the product performs the designated tasks. Automated tests greatly reduce the time spent during manual software testing and reduces the chances of bugs being present in the released product. The code that is undergone automated testing, is sent for final integration. The following are the different types of testing:</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Smoke testing - Special kind of initial checks done to ensure the proper functioning of basic implementations and environmental assumptions. These tests are usually done early during the testing cycle.</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Unit testing - Unit tests are done to test the individual components of code in an isolated and highly targeted fashion. Used for maintaining internal consistency and correctness before subjecting it to a complex context.</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Integration testing - After unit tests, integration testing is performed by grouping together components and testing them as an assembly. Integration tests are performed automatically when code is checked into the repository.</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System testing - System tests are done once integration tests are done. System tests ensure that group of components function as a cohesive whole.</a:t>
            </a:r>
            <a:endParaRPr>
              <a:latin typeface="Arial"/>
              <a:ea typeface="Arial"/>
              <a:cs typeface="Arial"/>
              <a:sym typeface="Arial"/>
            </a:endParaRPr>
          </a:p>
          <a:p>
            <a:pPr marL="457200" marR="0" lvl="0" indent="-304800" algn="l" rtl="0">
              <a:spcBef>
                <a:spcPts val="0"/>
              </a:spcBef>
              <a:spcAft>
                <a:spcPts val="0"/>
              </a:spcAft>
              <a:buSzPts val="1200"/>
              <a:buFont typeface="Arial"/>
              <a:buChar char="●"/>
            </a:pPr>
            <a:r>
              <a:rPr lang="en-US">
                <a:latin typeface="Arial"/>
                <a:ea typeface="Arial"/>
                <a:cs typeface="Arial"/>
                <a:sym typeface="Arial"/>
              </a:rPr>
              <a:t>Acceptance testing - Acceptance tests are one of the last tests types that are performed on software prior to delivery. Acceptance testing is used to determine whether a piece of software satisfies all of the requirements from the business or user's perspective.</a:t>
            </a:r>
            <a:endParaRPr sz="1200" b="0" i="0" u="none" strike="noStrike" cap="none">
              <a:solidFill>
                <a:schemeClr val="dk1"/>
              </a:solidFill>
              <a:latin typeface="Calibri"/>
              <a:ea typeface="Calibri"/>
              <a:cs typeface="Calibri"/>
              <a:sym typeface="Calibri"/>
            </a:endParaRPr>
          </a:p>
        </p:txBody>
      </p:sp>
      <p:sp>
        <p:nvSpPr>
          <p:cNvPr id="1057" name="Shape 10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066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5" name="Shape 10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endParaRPr sz="14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Talk about what a code repository is in a development project. Compare and contrast between traditional systems and how the code was stored and maintained to how it is done today. Introduce participants to few tools that are used for version control and code maintenance.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Building software product involves a huge amount of data, files, code etc. While we are working with different teams sitting across different geographies, it gets very difficult to manage and maintain a source unless we have the right tools in place. Source code management tools are typically used to store your code and the developers use this as their reference to build from. Teams actively use what is called version-control to track and understand the different versions, changes that have been carried since day 1 of coding.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source code management tool typically stores all things associated with the product such as database schema, files, third-party libraries, installation scripts etc.</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Typically developers have what is called the main line from which different branches are born. Each branch is responsible for a set of features or a feature and different branches are built and maintained by different developers contributing to the main line.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Once we have the source code, it needs to be converted into a completed working system that can be used. This gets tricky considering the number of files, the compilation, loading schema etc. This like any other software development process can be automated.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Having automated environments for creating builds is the best practice that Development teams should follow.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66" name="Shape 10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3201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Shape 10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4" name="Shape 107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Discuss the benefits that continuous integration offers as opposed to a traditional software building process.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Notes to the Participant:</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main advantage of CI is the rapidity with which code is built and tested. The feedback loop is almost immediate and this helps development teams save a lot of time and cost</a:t>
            </a:r>
            <a:r>
              <a:rPr lang="en-US"/>
              <a:t>. Benefits of CI are listed above.</a:t>
            </a:r>
            <a:endParaRPr sz="1200" b="0" i="0" u="none" strike="noStrike" cap="none">
              <a:solidFill>
                <a:schemeClr val="dk1"/>
              </a:solidFill>
              <a:latin typeface="Calibri"/>
              <a:ea typeface="Calibri"/>
              <a:cs typeface="Calibri"/>
              <a:sym typeface="Calibri"/>
            </a:endParaRPr>
          </a:p>
        </p:txBody>
      </p:sp>
      <p:sp>
        <p:nvSpPr>
          <p:cNvPr id="1075" name="Shape 107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7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 </a:t>
            </a:r>
            <a:endParaRPr sz="1200" b="0" i="0" u="none" strike="noStrike" cap="none">
              <a:solidFill>
                <a:schemeClr val="dk1"/>
              </a:solidFill>
              <a:latin typeface="Calibri"/>
              <a:ea typeface="Calibri"/>
              <a:cs typeface="Calibri"/>
              <a:sym typeface="Calibri"/>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722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Shape 10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2" name="Shape 108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it is time for a quick knowledge check.</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Answer: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 b. False</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2. a. </a:t>
            </a:r>
            <a:r>
              <a:rPr lang="en-US">
                <a:latin typeface="Arial"/>
                <a:ea typeface="Arial"/>
                <a:cs typeface="Arial"/>
                <a:sym typeface="Arial"/>
              </a:rPr>
              <a:t>Unit test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p:txBody>
      </p:sp>
      <p:sp>
        <p:nvSpPr>
          <p:cNvPr id="1083" name="Shape 108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6829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Shape 10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Shape 109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Explain the basic concepts of continuous delivery.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In continuous delivery, the code changes are automatically built, tested and prepared for release to the production. All code changes are deployed to a testing and/or production environment after the build is completed. If implemented properly, continuous delivery will help developers have a deployment-ready build artefact that has already passed through a set of standard testing processes.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Continuous delivery lets the developers do automated testing apart from unit tests, which help them verify the application updates across multiple dimensions before it is deployed to customers. These tests may include UI testing, load testing, integration testing, API reliability testing, etc. By means of these testing processes, developers can detect issues early.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With the advent of cloud, automating creation and replication of multiple environments for testing has become easy and cost-effective, which were earlier difficult to do </a:t>
            </a:r>
            <a:r>
              <a:rPr lang="en-US" sz="1200" b="0" i="0" u="none" strike="noStrike" cap="none" dirty="0" err="1">
                <a:solidFill>
                  <a:schemeClr val="dk1"/>
                </a:solidFill>
                <a:latin typeface="Arial"/>
                <a:ea typeface="Arial"/>
                <a:cs typeface="Arial"/>
                <a:sym typeface="Arial"/>
              </a:rPr>
              <a:t>on-premise</a:t>
            </a:r>
            <a:r>
              <a:rPr lang="en-US" sz="1200" b="0" i="0" u="none" strike="noStrike" cap="none" dirty="0">
                <a:solidFill>
                  <a:schemeClr val="dk1"/>
                </a:solidFill>
                <a:latin typeface="Arial"/>
                <a:ea typeface="Arial"/>
                <a:cs typeface="Arial"/>
                <a:sym typeface="Arial"/>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91" name="Shape 109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5478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Shape 1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6" name="Shape 111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Explain the process of ‘Continuous Delivery’ as per the process chart on the slide.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Continuous delivery automates the complete software release process. Every change made to code enables an automated process to build, test and stage the update. The final step of deploying the update to a production environment is done manually by the developer.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Once a code is committed, automated testing processes are triggered. Tests like a unit test, platform test are done and the update is first deployed in a staging environment. Once delivered to staging, application acceptance tests are done and the code is then deployed to production. There can be multiple, parallel test stages before a production deployment.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Till the process of application acceptance tests, all the steps are automatically carried out. The final step of deployment is manually triggered by the developer and again post-deployment tests are done automatically.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Being a lean process, the goal of CD is to keep the production fresh by achieving the shortest path from coding to deployment. </a:t>
            </a:r>
            <a:endParaRPr/>
          </a:p>
        </p:txBody>
      </p:sp>
      <p:sp>
        <p:nvSpPr>
          <p:cNvPr id="1117" name="Shape 111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571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Shape 1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Shape 11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Explain the various benefits of continuous delivery.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From building to production the process is entirely automated. Automation of building, testing and preparing code updates for a release, helps in the rapid and efficient delivery of software.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With continuous delivery, the productivity of developers increase, as they are freed up from doing manual tasks. It also helps in identifying the bugs earlier, so an error-free working software is delivered to  the customers in an efficient way.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With automated tests, developers can discover and fix bugs very early during the development process. Tests are more frequent and comprehensive, hence bugs do not grow into larger complex problems. Apart from the unit tests, other types of tests can also be performed easily with continuous delivery.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Updates in the product are delivered faster and more frequently. Deployment-ready updates are always available.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43" name="Shape 11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560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Shape 11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9" name="Shape 116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it is time for a quick knowledge check.</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Answer: </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 A. True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170" name="Shape 117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6751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Shape 1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7" name="Shape 117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it is time for a quick knowledge check.</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Answer:</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2. C. Continuous delivery allows only unit testing to be done</a:t>
            </a:r>
            <a:endParaRPr sz="1200" b="0" i="0" u="none" strike="noStrike" cap="none">
              <a:solidFill>
                <a:schemeClr val="dk1"/>
              </a:solidFill>
              <a:latin typeface="Arial"/>
              <a:ea typeface="Arial"/>
              <a:cs typeface="Arial"/>
              <a:sym typeface="Arial"/>
            </a:endParaRPr>
          </a:p>
        </p:txBody>
      </p:sp>
      <p:sp>
        <p:nvSpPr>
          <p:cNvPr id="1178" name="Shape 117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654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Shape 1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5" name="Shape 11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you will summarize the salient points of what has been covered.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Participant:</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Reiterate the important points of the discussion. </a:t>
            </a:r>
            <a:endParaRPr/>
          </a:p>
        </p:txBody>
      </p:sp>
      <p:sp>
        <p:nvSpPr>
          <p:cNvPr id="1186" name="Shape 11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134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Shape 1193"/>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94" name="Shape 11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66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topics that will be covered in the module:</a:t>
            </a:r>
            <a:endParaRPr/>
          </a:p>
          <a:p>
            <a:pPr marL="228600" marR="0" lvl="0" indent="-139700" algn="l" rtl="0">
              <a:lnSpc>
                <a:spcPct val="90000"/>
              </a:lnSpc>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Purpose of DevOps</a:t>
            </a:r>
            <a:endParaRPr sz="1200" b="0" i="0" u="none" strike="noStrike" cap="none">
              <a:solidFill>
                <a:schemeClr val="dk1"/>
              </a:solidFill>
              <a:latin typeface="Calibri"/>
              <a:ea typeface="Calibri"/>
              <a:cs typeface="Calibri"/>
              <a:sym typeface="Calibri"/>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Introduction to Minimum Viable Product(MVP)</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process of building an MVP</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Application Deployment</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Continuous Integration</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Continuous Deployment</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cover the following topics in the module:</a:t>
            </a:r>
            <a:endParaRPr/>
          </a:p>
          <a:p>
            <a:pPr marL="228600" marR="0" lvl="0" indent="-139700" algn="l" rtl="0">
              <a:lnSpc>
                <a:spcPct val="90000"/>
              </a:lnSpc>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Purpose of DevOps</a:t>
            </a:r>
            <a:endParaRPr sz="1200" b="0" i="0" u="none" strike="noStrike" cap="none">
              <a:solidFill>
                <a:schemeClr val="dk1"/>
              </a:solidFill>
              <a:latin typeface="Calibri"/>
              <a:ea typeface="Calibri"/>
              <a:cs typeface="Calibri"/>
              <a:sym typeface="Calibri"/>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Introduction to Minimum Viable Product (MVP)</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process of building an MVP</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Application Deployment</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Continuous Integration</a:t>
            </a:r>
            <a:endParaRPr/>
          </a:p>
          <a:p>
            <a:pPr marL="228600" marR="0" lvl="0" indent="-139700" algn="l" rtl="0">
              <a:lnSpc>
                <a:spcPct val="90000"/>
              </a:lnSpc>
              <a:spcBef>
                <a:spcPts val="100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Continuous Deployment</a:t>
            </a:r>
            <a:endParaRPr sz="1200" b="0" i="0" u="none" strike="noStrike" cap="none">
              <a:solidFill>
                <a:schemeClr val="dk1"/>
              </a:solidFill>
              <a:latin typeface="Calibri"/>
              <a:ea typeface="Calibri"/>
              <a:cs typeface="Calibri"/>
              <a:sym typeface="Calibri"/>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79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Shape 7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400"/>
              <a:buFont typeface="Arial"/>
              <a:buNone/>
            </a:pPr>
            <a:r>
              <a:rPr lang="en-US" sz="1400" b="0" i="0" u="none" strike="noStrike" cap="none">
                <a:solidFill>
                  <a:schemeClr val="dk1"/>
                </a:solidFill>
                <a:latin typeface="Calibri"/>
                <a:ea typeface="Calibri"/>
                <a:cs typeface="Calibri"/>
                <a:sym typeface="Calibri"/>
              </a:rPr>
              <a:t>Revisit the definition of DevOps and explain in detail, how this module goes a step further and discusses in detail, the processes of DevOps. </a:t>
            </a: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Notes to the Participant:</a:t>
            </a: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In Module 3, we introduced the concept of DevOps and its definition. In this module, we will discuss in detail, the processes involved in DevOps and its implementation. </a:t>
            </a:r>
            <a:endParaRPr/>
          </a:p>
          <a:p>
            <a:pPr marL="0" marR="0" lvl="0" indent="0" algn="l" rtl="0">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The benefits derived from using DevOps are:</a:t>
            </a:r>
            <a:endParaRPr/>
          </a:p>
          <a:p>
            <a:pPr marL="457200" marR="0" lvl="0" indent="-317500" algn="l" rtl="0">
              <a:spcBef>
                <a:spcPts val="0"/>
              </a:spcBef>
              <a:spcAft>
                <a:spcPts val="0"/>
              </a:spcAft>
              <a:buClr>
                <a:schemeClr val="dk1"/>
              </a:buClr>
              <a:buSzPts val="1400"/>
              <a:buFont typeface="Calibri"/>
              <a:buChar char="●"/>
            </a:pPr>
            <a:r>
              <a:rPr lang="en-US" sz="1400"/>
              <a:t>Lead time is the time taken between customer order and delivery. While working on issues, lead time is the time taken from when an issue is logged until work is completed on that issue. Adopting DevOps principles helps in reduction in lead time between the fixes.</a:t>
            </a:r>
            <a:endParaRPr sz="1400"/>
          </a:p>
          <a:p>
            <a:pPr marL="457200" marR="0" lvl="0" indent="-317500" algn="l" rtl="0">
              <a:spcBef>
                <a:spcPts val="0"/>
              </a:spcBef>
              <a:spcAft>
                <a:spcPts val="0"/>
              </a:spcAft>
              <a:buClr>
                <a:schemeClr val="dk1"/>
              </a:buClr>
              <a:buSzPts val="1400"/>
              <a:buFont typeface="Calibri"/>
              <a:buChar char="●"/>
            </a:pPr>
            <a:r>
              <a:rPr lang="en-US" sz="1400"/>
              <a:t>DevOps encourages communication, collaboration, integration and automation among software developers and IT operations in order to improve the speed and quality of delivering software.</a:t>
            </a:r>
            <a:endParaRPr sz="1400"/>
          </a:p>
          <a:p>
            <a:pPr marL="457200" marR="0" lvl="0" indent="-317500" algn="l" rtl="0">
              <a:spcBef>
                <a:spcPts val="0"/>
              </a:spcBef>
              <a:spcAft>
                <a:spcPts val="0"/>
              </a:spcAft>
              <a:buClr>
                <a:schemeClr val="dk1"/>
              </a:buClr>
              <a:buSzPts val="1400"/>
              <a:buFont typeface="Calibri"/>
              <a:buChar char="●"/>
            </a:pPr>
            <a:r>
              <a:rPr lang="en-US" sz="1400"/>
              <a:t>DevOps takes advantage of agile development methodologies that enables faster release and deployment cycles.</a:t>
            </a:r>
            <a:endParaRPr sz="1400"/>
          </a:p>
          <a:p>
            <a:pPr marL="457200" marR="0" lvl="0" indent="-317500" algn="l" rtl="0">
              <a:spcBef>
                <a:spcPts val="0"/>
              </a:spcBef>
              <a:spcAft>
                <a:spcPts val="0"/>
              </a:spcAft>
              <a:buClr>
                <a:schemeClr val="dk1"/>
              </a:buClr>
              <a:buSzPts val="1400"/>
              <a:buFont typeface="Calibri"/>
              <a:buChar char="●"/>
            </a:pPr>
            <a:r>
              <a:rPr lang="en-US" sz="1400"/>
              <a:t>Reduction in failure of product and releases, due to shorter development cycles and feedback loops and automated tests.</a:t>
            </a:r>
            <a:endParaRPr sz="1400"/>
          </a:p>
          <a:p>
            <a:pPr marL="457200" marR="0" lvl="0" indent="-317500" algn="l" rtl="0">
              <a:spcBef>
                <a:spcPts val="0"/>
              </a:spcBef>
              <a:spcAft>
                <a:spcPts val="0"/>
              </a:spcAft>
              <a:buClr>
                <a:schemeClr val="dk1"/>
              </a:buClr>
              <a:buSzPts val="1400"/>
              <a:buFont typeface="Calibri"/>
              <a:buChar char="●"/>
            </a:pPr>
            <a:r>
              <a:rPr lang="en-US" sz="1400"/>
              <a:t>Optimum utilization of resources </a:t>
            </a:r>
            <a:endParaRPr sz="1400"/>
          </a:p>
          <a:p>
            <a:pPr marL="457200" marR="0" lvl="0" indent="-317500" algn="l" rtl="0">
              <a:spcBef>
                <a:spcPts val="0"/>
              </a:spcBef>
              <a:spcAft>
                <a:spcPts val="0"/>
              </a:spcAft>
              <a:buClr>
                <a:schemeClr val="dk1"/>
              </a:buClr>
              <a:buSzPts val="1400"/>
              <a:buFont typeface="Calibri"/>
              <a:buChar char="●"/>
            </a:pPr>
            <a:r>
              <a:rPr lang="en-US" sz="1400"/>
              <a:t>DevOps fosters improved collaboration between business stakeholders, application development and operations teams.</a:t>
            </a:r>
            <a:endParaRPr sz="1400"/>
          </a:p>
          <a:p>
            <a:pPr marL="457200" marR="0" lvl="0" indent="-317500" algn="l" rtl="0">
              <a:spcBef>
                <a:spcPts val="0"/>
              </a:spcBef>
              <a:spcAft>
                <a:spcPts val="0"/>
              </a:spcAft>
              <a:buClr>
                <a:schemeClr val="dk1"/>
              </a:buClr>
              <a:buSzPts val="1400"/>
              <a:buFont typeface="Calibri"/>
              <a:buChar char="●"/>
            </a:pPr>
            <a:r>
              <a:rPr lang="en-US" sz="1400"/>
              <a:t>Scalability</a:t>
            </a:r>
            <a:endParaRPr sz="1400"/>
          </a:p>
          <a:p>
            <a:pPr marL="457200" marR="0" lvl="0" indent="-317500" algn="l" rtl="0">
              <a:spcBef>
                <a:spcPts val="0"/>
              </a:spcBef>
              <a:spcAft>
                <a:spcPts val="0"/>
              </a:spcAft>
              <a:buClr>
                <a:schemeClr val="dk1"/>
              </a:buClr>
              <a:buSzPts val="1400"/>
              <a:buFont typeface="Calibri"/>
              <a:buChar char="●"/>
            </a:pPr>
            <a:r>
              <a:rPr lang="en-US" sz="1400"/>
              <a:t>Reliability</a:t>
            </a:r>
            <a:endParaRPr/>
          </a:p>
          <a:p>
            <a:pPr marL="0" marR="0" lvl="0" indent="0" algn="l" rtl="0">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7" name="Shape 7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43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Shape 7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Revisit the traditional software product building and how organizations shipped products as one full complete unit. Talk about the Agile methodology and help students understand the process of iterative development and why in today’s world at the pace with which businesses grow and compete it is not an advisable strategy to release in longer cycles. Give examples of Internet-scale applications and ask students to list down the different features of products and how all of them were not part of the first ever product release. </a:t>
            </a:r>
            <a:endParaRPr dirty="0"/>
          </a:p>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Introduce the participants to the idea of a Minimum Viable Product and how it has helped the companies.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Arial"/>
                <a:ea typeface="Arial"/>
                <a:cs typeface="Arial"/>
                <a:sym typeface="Arial"/>
              </a:rPr>
              <a:t>Notes to the Participant:</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Traditionally products were built as complete products with all the features and launched in the market. Product launches did not happen as often as it does today. This might not be the best way to build products today, considering the pace at which the companies launch new products and the competition that is prevalent today.</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This can again be best explained by looking at the Internet scale companies. For example, let’s look at WhatsApp, an application used by millions of users across the world. WhatsApp consists of multiple components such as chat, photo/video sharing, video calling, location sharing, payments etc., But did </a:t>
            </a:r>
            <a:r>
              <a:rPr lang="en-US" dirty="0">
                <a:latin typeface="Arial"/>
                <a:ea typeface="Arial"/>
                <a:cs typeface="Arial"/>
                <a:sym typeface="Arial"/>
              </a:rPr>
              <a:t>W</a:t>
            </a:r>
            <a:r>
              <a:rPr lang="en-US" sz="1200" b="0" i="0" u="none" strike="noStrike" cap="none" dirty="0">
                <a:solidFill>
                  <a:schemeClr val="dk1"/>
                </a:solidFill>
                <a:latin typeface="Arial"/>
                <a:ea typeface="Arial"/>
                <a:cs typeface="Arial"/>
                <a:sym typeface="Arial"/>
              </a:rPr>
              <a:t>hats</a:t>
            </a:r>
            <a:r>
              <a:rPr lang="en-US" dirty="0">
                <a:latin typeface="Arial"/>
                <a:ea typeface="Arial"/>
                <a:cs typeface="Arial"/>
                <a:sym typeface="Arial"/>
              </a:rPr>
              <a:t>A</a:t>
            </a:r>
            <a:r>
              <a:rPr lang="en-US" sz="1200" b="0" i="0" u="none" strike="noStrike" cap="none" dirty="0">
                <a:solidFill>
                  <a:schemeClr val="dk1"/>
                </a:solidFill>
                <a:latin typeface="Arial"/>
                <a:ea typeface="Arial"/>
                <a:cs typeface="Arial"/>
                <a:sym typeface="Arial"/>
              </a:rPr>
              <a:t>pp have all of these components right from the beginning?</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How about Facebook? The product that we use today is much more than what it was</a:t>
            </a:r>
            <a:r>
              <a:rPr lang="en-US" dirty="0">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when they started close to a decade back. Facebook’s first product release did not have a </a:t>
            </a:r>
            <a:r>
              <a:rPr lang="en-US" sz="1200" b="0" i="0" u="none" strike="noStrike" cap="none" dirty="0" err="1">
                <a:solidFill>
                  <a:schemeClr val="dk1"/>
                </a:solidFill>
                <a:latin typeface="Arial"/>
                <a:ea typeface="Arial"/>
                <a:cs typeface="Arial"/>
                <a:sym typeface="Arial"/>
              </a:rPr>
              <a:t>facebook</a:t>
            </a:r>
            <a:r>
              <a:rPr lang="en-US" sz="1200" b="0" i="0" u="none" strike="noStrike" cap="none" dirty="0">
                <a:solidFill>
                  <a:schemeClr val="dk1"/>
                </a:solidFill>
                <a:latin typeface="Arial"/>
                <a:ea typeface="Arial"/>
                <a:cs typeface="Arial"/>
                <a:sym typeface="Arial"/>
              </a:rPr>
              <a:t> wall or news feed.</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dirty="0">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dirty="0">
                <a:latin typeface="Arial"/>
                <a:ea typeface="Arial"/>
                <a:cs typeface="Arial"/>
                <a:sym typeface="Arial"/>
              </a:rPr>
              <a:t>The idea is to roll out a basic version of the final product, get customer feedback and shape the features according to the feedback. Thus minimum viable product or MVP is that version of the product with basic features, just enough to get the attention of the customers. The final product will be shaped and released after getting sufficient feedback from the initial set of users. Definition of MVP as proposed by Eric Ryes, the author of Lean Startup, is given above.</a:t>
            </a:r>
            <a:endParaRPr dirty="0">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dirty="0">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dirty="0">
                <a:latin typeface="Arial"/>
                <a:ea typeface="Arial"/>
                <a:cs typeface="Arial"/>
                <a:sym typeface="Arial"/>
              </a:rPr>
              <a:t>For example, imagine a company who is building a recruitment software. As MVP, they might just release a job board, where all the jobs are listed and applicants can send resumes through email. Upon getting sufficient feedback from customers, they can introduce features like applicant tracking systems, job recommendation engine, job assessments, live interviews, etc. as different versions of the product. Eventually, the company will add more and more features to the product. By releasing the MVP, they will get to know the customer mindset, the demand and reception for the product and more importantly they get the early mover advantage. They will be able to establish themselves as a brand that people prefer. </a:t>
            </a:r>
            <a:endParaRPr dirty="0">
              <a:latin typeface="Arial"/>
              <a:ea typeface="Arial"/>
              <a:cs typeface="Arial"/>
              <a:sym typeface="Arial"/>
            </a:endParaRPr>
          </a:p>
          <a:p>
            <a:pPr marL="0" marR="0" lvl="0" indent="0" algn="l" rtl="0">
              <a:spcBef>
                <a:spcPts val="0"/>
              </a:spcBef>
              <a:spcAft>
                <a:spcPts val="0"/>
              </a:spcAft>
              <a:buClr>
                <a:schemeClr val="dk1"/>
              </a:buClr>
              <a:buSzPts val="1200"/>
              <a:buFont typeface="Arial"/>
              <a:buNone/>
            </a:pPr>
            <a:endParaRPr dirty="0">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dirty="0">
                <a:latin typeface="Arial"/>
                <a:ea typeface="Arial"/>
                <a:cs typeface="Arial"/>
                <a:sym typeface="Arial"/>
              </a:rPr>
              <a:t>Businesses should also be careful while adding features to the MVP. In the process of building the perfect product, some organizations, lose focus and load the MVP with large number of irrelevant features. Customers will start losing interest and eventually, the business will fail.</a:t>
            </a:r>
            <a:endParaRPr dirty="0">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Arial"/>
              <a:ea typeface="Arial"/>
              <a:cs typeface="Arial"/>
              <a:sym typeface="Arial"/>
            </a:endParaRPr>
          </a:p>
        </p:txBody>
      </p:sp>
      <p:sp>
        <p:nvSpPr>
          <p:cNvPr id="766" name="Shape 7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7497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5" name="Shape 80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different steps involved in creating an MVP.</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Starting from the whiteboard to creating a mini product, walk the participants through the entire process.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dirty="0"/>
              <a:t>MVP is not just a product with half the features of the original product. It’s a process that is repeated over and over again. </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The five necessary steps in building the MVP are:</a:t>
            </a:r>
            <a:endParaRPr dirty="0"/>
          </a:p>
          <a:p>
            <a:pPr marL="381000" marR="0" lvl="0" indent="-228600" algn="l" rtl="0">
              <a:spcBef>
                <a:spcPts val="0"/>
              </a:spcBef>
              <a:spcAft>
                <a:spcPts val="0"/>
              </a:spcAft>
              <a:buSzPts val="1200"/>
              <a:buFont typeface="+mj-lt"/>
              <a:buAutoNum type="arabicPeriod"/>
            </a:pPr>
            <a:r>
              <a:rPr lang="en-US" b="1" dirty="0" smtClean="0"/>
              <a:t>Idea: </a:t>
            </a:r>
            <a:r>
              <a:rPr lang="en-US" dirty="0" smtClean="0"/>
              <a:t>The </a:t>
            </a:r>
            <a:r>
              <a:rPr lang="en-US" dirty="0"/>
              <a:t>first step of a successful MVP is evaluating the business idea. This is done by asking two important questions. What is the need for the product? How will the product solve the problem? These two questions will help in understanding the goal of the product and the future customer’s </a:t>
            </a:r>
            <a:r>
              <a:rPr lang="en-US" dirty="0" smtClean="0"/>
              <a:t>needs.</a:t>
            </a:r>
          </a:p>
          <a:p>
            <a:pPr marL="381000" marR="0" lvl="0" indent="-228600" algn="l" rtl="0">
              <a:spcBef>
                <a:spcPts val="0"/>
              </a:spcBef>
              <a:spcAft>
                <a:spcPts val="0"/>
              </a:spcAft>
              <a:buSzPts val="1200"/>
              <a:buFont typeface="+mj-lt"/>
              <a:buAutoNum type="arabicPeriod"/>
            </a:pPr>
            <a:r>
              <a:rPr lang="en-US" b="1" dirty="0" smtClean="0"/>
              <a:t>Product Definition: </a:t>
            </a:r>
            <a:r>
              <a:rPr lang="en-US" dirty="0" smtClean="0"/>
              <a:t>Once </a:t>
            </a:r>
            <a:r>
              <a:rPr lang="en-US" dirty="0"/>
              <a:t>your idea has taken shape, define the product, its vision and the value, it offers. Creating a clear product definition is important in charting the journey of </a:t>
            </a:r>
            <a:r>
              <a:rPr lang="en-US" dirty="0" smtClean="0"/>
              <a:t>MVP.</a:t>
            </a:r>
          </a:p>
          <a:p>
            <a:pPr marL="381000" marR="0" lvl="0" indent="-228600" algn="l" rtl="0">
              <a:spcBef>
                <a:spcPts val="0"/>
              </a:spcBef>
              <a:spcAft>
                <a:spcPts val="0"/>
              </a:spcAft>
              <a:buSzPts val="1200"/>
              <a:buFont typeface="+mj-lt"/>
              <a:buAutoNum type="arabicPeriod"/>
            </a:pPr>
            <a:r>
              <a:rPr lang="en-US" b="1" dirty="0" smtClean="0"/>
              <a:t>Prototyping: </a:t>
            </a:r>
            <a:r>
              <a:rPr lang="en-US" dirty="0" smtClean="0"/>
              <a:t>Once </a:t>
            </a:r>
            <a:r>
              <a:rPr lang="en-US" dirty="0"/>
              <a:t>the product is defined, we create a prototype of it with minimal features, yet offering an insight into the value the product offers to its </a:t>
            </a:r>
            <a:r>
              <a:rPr lang="en-US" dirty="0" smtClean="0"/>
              <a:t>users.</a:t>
            </a:r>
          </a:p>
          <a:p>
            <a:pPr marL="381000" marR="0" lvl="0" indent="-228600" algn="l" rtl="0">
              <a:spcBef>
                <a:spcPts val="0"/>
              </a:spcBef>
              <a:spcAft>
                <a:spcPts val="0"/>
              </a:spcAft>
              <a:buSzPts val="1200"/>
              <a:buFont typeface="+mj-lt"/>
              <a:buAutoNum type="arabicPeriod"/>
            </a:pPr>
            <a:r>
              <a:rPr lang="en-US" b="1" dirty="0" smtClean="0"/>
              <a:t>Presentation: </a:t>
            </a:r>
            <a:r>
              <a:rPr lang="en-US" dirty="0" smtClean="0"/>
              <a:t>One </a:t>
            </a:r>
            <a:r>
              <a:rPr lang="en-US" dirty="0"/>
              <a:t>the prototype is created, a channel for product launch is identified and launched for customers to use and offer </a:t>
            </a:r>
            <a:r>
              <a:rPr lang="en-US" dirty="0" smtClean="0"/>
              <a:t>feedback.</a:t>
            </a:r>
          </a:p>
          <a:p>
            <a:pPr marL="381000" marR="0" lvl="0" indent="-228600" algn="l" rtl="0">
              <a:spcBef>
                <a:spcPts val="0"/>
              </a:spcBef>
              <a:spcAft>
                <a:spcPts val="0"/>
              </a:spcAft>
              <a:buSzPts val="1200"/>
              <a:buFont typeface="+mj-lt"/>
              <a:buAutoNum type="arabicPeriod"/>
            </a:pPr>
            <a:r>
              <a:rPr lang="en-US" b="1" dirty="0" smtClean="0"/>
              <a:t>Data </a:t>
            </a:r>
            <a:r>
              <a:rPr lang="en-US" b="1" dirty="0"/>
              <a:t>collection and </a:t>
            </a:r>
            <a:r>
              <a:rPr lang="en-US" b="1" dirty="0" smtClean="0"/>
              <a:t>Analysis: </a:t>
            </a:r>
            <a:r>
              <a:rPr lang="en-US" dirty="0" smtClean="0"/>
              <a:t>This </a:t>
            </a:r>
            <a:r>
              <a:rPr lang="en-US" dirty="0"/>
              <a:t>is the last phase of an MVP where data such as customer feedback, pain points is collated and </a:t>
            </a:r>
            <a:r>
              <a:rPr lang="en-US" dirty="0" err="1"/>
              <a:t>analysed</a:t>
            </a:r>
            <a:r>
              <a:rPr lang="en-US" dirty="0"/>
              <a:t>. These insights validate the product first hand and also determine the product journey going forward.</a:t>
            </a:r>
            <a:endParaRPr dirty="0"/>
          </a:p>
          <a:p>
            <a:pPr marL="457200" marR="0" lvl="0" indent="0" algn="l" rtl="0">
              <a:spcBef>
                <a:spcPts val="0"/>
              </a:spcBef>
              <a:spcAft>
                <a:spcPts val="0"/>
              </a:spcAft>
              <a:buNone/>
            </a:pPr>
            <a:endParaRPr dirty="0"/>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Although </a:t>
            </a:r>
            <a:r>
              <a:rPr lang="en-US" sz="1200" b="0" i="0" u="none" strike="noStrike" cap="none" dirty="0">
                <a:solidFill>
                  <a:schemeClr val="dk1"/>
                </a:solidFill>
                <a:latin typeface="Calibri"/>
                <a:ea typeface="Calibri"/>
                <a:cs typeface="Calibri"/>
                <a:sym typeface="Calibri"/>
              </a:rPr>
              <a:t>it is a minimalized version of your product, an MVP requires a careful planning and execution. An MVP is a head-start to a product’s journey. Many startups begin their journey with an MVP, primarily to launch and gain feedback from users. This feedback is very critical since  it gives insights into how your product is perceived. The early adopters offer </a:t>
            </a:r>
            <a:r>
              <a:rPr lang="en-US" sz="1200" b="0" i="0" u="none" strike="noStrike" cap="none" dirty="0" err="1">
                <a:solidFill>
                  <a:schemeClr val="dk1"/>
                </a:solidFill>
                <a:latin typeface="Calibri"/>
                <a:ea typeface="Calibri"/>
                <a:cs typeface="Calibri"/>
                <a:sym typeface="Calibri"/>
              </a:rPr>
              <a:t>criticise</a:t>
            </a:r>
            <a:r>
              <a:rPr lang="en-US" sz="1200" b="0" i="0" u="none" strike="noStrike" cap="none" dirty="0">
                <a:solidFill>
                  <a:schemeClr val="dk1"/>
                </a:solidFill>
                <a:latin typeface="Calibri"/>
                <a:ea typeface="Calibri"/>
                <a:cs typeface="Calibri"/>
                <a:sym typeface="Calibri"/>
              </a:rPr>
              <a:t>, embrace and offer suggestions on what could be better or in other words, what they expect to see.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Hence an MVP is critical for the company and  ensures that it creates the right MVP with the right set of features.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short, an MVP is not a subset of your actual product. Rather it is a fully functional product by itself with a minimal set of features, that is a representative of your final product. An MVP is a miniature of a final product that has scope for more features and can scale to grow into a fully functional complete product.</a:t>
            </a:r>
            <a:r>
              <a:rPr lang="en-US" dirty="0"/>
              <a:t> MVP needs to be frequently and iteratively deployed before the final product is rolled out to the market.</a:t>
            </a:r>
            <a:endParaRPr dirty="0"/>
          </a:p>
        </p:txBody>
      </p:sp>
      <p:sp>
        <p:nvSpPr>
          <p:cNvPr id="806" name="Shape 80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704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8" name="Shape 82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to participants in details  the benefits of adapting to an iterative product development as opposed to the traditional software building. Discuss how it helps the products to be validated at an early stage by gaining customer feedback, continuously innovate and this, in the long run, reduces time &amp; effort for product development teams.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1" i="0" u="none" strike="noStrike" cap="none">
                <a:solidFill>
                  <a:schemeClr val="dk1"/>
                </a:solidFill>
                <a:latin typeface="Calibri"/>
                <a:ea typeface="Calibri"/>
                <a:cs typeface="Calibri"/>
                <a:sym typeface="Calibri"/>
              </a:rPr>
              <a:t>Notes to the Participant:</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today’s day and age, where different companies large and small build great products, the cost of failure is very high. Having said that, it is important for the companies to gain feedback and insights at every product phase to ensure they are on the right track and offer value to the customer.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Building an MVP and following an iterative approach to product development helps companies achieve that. Right from the first release, the customers offer feedback and point out what they would like to see. This approach minimizes the Capital investment and allows room for mistakes. By constantly interacting with users, there is continuous learning about the market, it’s needs and expectations which is critical to the success of a product. In the long-term, this approach helps the  teams, save time and money.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Let’s look at some of the benefits of building minimum viable product.</a:t>
            </a: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Produce valid market stores: </a:t>
            </a:r>
            <a:r>
              <a:rPr lang="en-US" sz="1200" b="0" i="0" u="none" strike="noStrike" cap="none">
                <a:solidFill>
                  <a:schemeClr val="dk1"/>
                </a:solidFill>
                <a:latin typeface="Calibri"/>
                <a:ea typeface="Calibri"/>
                <a:cs typeface="Calibri"/>
                <a:sym typeface="Calibri"/>
              </a:rPr>
              <a:t>MVP is a tool to identify customer intentions. Doing so much market research to build the complete product may produce disastrous results. Rolling out an MVP and validating the results is the best way to understand what customer demands are.</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Strengthen the focus on value proposition:</a:t>
            </a:r>
            <a:r>
              <a:rPr lang="en-US" sz="1200" b="0" i="0" u="none" strike="noStrike" cap="none">
                <a:solidFill>
                  <a:schemeClr val="dk1"/>
                </a:solidFill>
                <a:latin typeface="Calibri"/>
                <a:ea typeface="Calibri"/>
                <a:cs typeface="Calibri"/>
                <a:sym typeface="Calibri"/>
              </a:rPr>
              <a:t> It is the value proposition that differentiates one product from the other product.  With MVP a business can clearly define its value propositions, in spite of building so many features that are of no use to the customer.</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A shortcut to customer’s feedback: </a:t>
            </a:r>
            <a:r>
              <a:rPr lang="en-US" sz="1200" b="0" i="0" u="none" strike="noStrike" cap="none">
                <a:solidFill>
                  <a:schemeClr val="dk1"/>
                </a:solidFill>
                <a:latin typeface="Calibri"/>
                <a:ea typeface="Calibri"/>
                <a:cs typeface="Calibri"/>
                <a:sym typeface="Calibri"/>
              </a:rPr>
              <a:t>Until the product is rolled out, a business will not be able to understand the customers’ mindset. MVP is a tool to gather real-world data on customer feedback. It will give a clear picture on the ways customers will use the product. This will help in improving the final result. Using MVP, a business can make use of the customer feedback, well before the product is rolled out in the market, in other terms building what the customer wants.</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First to market:</a:t>
            </a:r>
            <a:r>
              <a:rPr lang="en-US" sz="1200" b="0" i="0" u="none" strike="noStrike" cap="none">
                <a:solidFill>
                  <a:schemeClr val="dk1"/>
                </a:solidFill>
                <a:latin typeface="Calibri"/>
                <a:ea typeface="Calibri"/>
                <a:cs typeface="Calibri"/>
                <a:sym typeface="Calibri"/>
              </a:rPr>
              <a:t> Early mover certainly has advantages and the chances of the product becoming a hit is twice as that of the one that arrives late in the market. Customers will certainly show interest in an innovative idea that solves an obvious problem. If there is only one solution available in the market, chances of the product becoming a hit doubles. MVP is a way to set the foot first in the market.</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Try other areas of business:</a:t>
            </a:r>
            <a:r>
              <a:rPr lang="en-US" sz="1200" b="0" i="0" u="none" strike="noStrike" cap="none">
                <a:solidFill>
                  <a:schemeClr val="dk1"/>
                </a:solidFill>
                <a:latin typeface="Calibri"/>
                <a:ea typeface="Calibri"/>
                <a:cs typeface="Calibri"/>
                <a:sym typeface="Calibri"/>
              </a:rPr>
              <a:t> The product needs to be released in the market to well understand customer behavior. MVP gives you a clue about customer behavior, even before the final product is built and made available. </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Empowers business spirit:</a:t>
            </a:r>
            <a:r>
              <a:rPr lang="en-US" sz="1200" b="0" i="0" u="none" strike="noStrike" cap="none">
                <a:solidFill>
                  <a:schemeClr val="dk1"/>
                </a:solidFill>
                <a:latin typeface="Calibri"/>
                <a:ea typeface="Calibri"/>
                <a:cs typeface="Calibri"/>
                <a:sym typeface="Calibri"/>
              </a:rPr>
              <a:t> In case of businesses that want to try out multiple ideas, MVP gets them closer to the target, which will give them more cushion in terms of time and options to try out.  </a:t>
            </a:r>
            <a:endParaRPr/>
          </a:p>
        </p:txBody>
      </p:sp>
      <p:sp>
        <p:nvSpPr>
          <p:cNvPr id="829" name="Shape 82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187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0" name="Shape 89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Facilitator:</a:t>
            </a: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Divide participants into groups and ask them to create an MVP for a popular app they use: </a:t>
            </a:r>
            <a:r>
              <a:rPr lang="en-US" dirty="0"/>
              <a:t>D</a:t>
            </a:r>
            <a:r>
              <a:rPr lang="en-US" sz="1200" b="0" i="0" u="none" strike="noStrike" cap="none" dirty="0">
                <a:solidFill>
                  <a:schemeClr val="dk1"/>
                </a:solidFill>
                <a:latin typeface="Calibri"/>
                <a:ea typeface="Calibri"/>
                <a:cs typeface="Calibri"/>
                <a:sym typeface="Calibri"/>
              </a:rPr>
              <a:t>ropbox, </a:t>
            </a:r>
            <a:r>
              <a:rPr lang="en-US" dirty="0"/>
              <a:t>S</a:t>
            </a:r>
            <a:r>
              <a:rPr lang="en-US" sz="1200" b="0" i="0" u="none" strike="noStrike" cap="none" dirty="0">
                <a:solidFill>
                  <a:schemeClr val="dk1"/>
                </a:solidFill>
                <a:latin typeface="Calibri"/>
                <a:ea typeface="Calibri"/>
                <a:cs typeface="Calibri"/>
                <a:sym typeface="Calibri"/>
              </a:rPr>
              <a:t>napchat, </a:t>
            </a:r>
            <a:r>
              <a:rPr lang="en-US" dirty="0"/>
              <a:t>W</a:t>
            </a:r>
            <a:r>
              <a:rPr lang="en-US" sz="1200" b="0" i="0" u="none" strike="noStrike" cap="none" dirty="0">
                <a:solidFill>
                  <a:schemeClr val="dk1"/>
                </a:solidFill>
                <a:latin typeface="Calibri"/>
                <a:ea typeface="Calibri"/>
                <a:cs typeface="Calibri"/>
                <a:sym typeface="Calibri"/>
              </a:rPr>
              <a:t>hats</a:t>
            </a:r>
            <a:r>
              <a:rPr lang="en-US" dirty="0"/>
              <a:t>A</a:t>
            </a:r>
            <a:r>
              <a:rPr lang="en-US" sz="1200" b="0" i="0" u="none" strike="noStrike" cap="none" dirty="0">
                <a:solidFill>
                  <a:schemeClr val="dk1"/>
                </a:solidFill>
                <a:latin typeface="Calibri"/>
                <a:ea typeface="Calibri"/>
                <a:cs typeface="Calibri"/>
                <a:sym typeface="Calibri"/>
              </a:rPr>
              <a:t>pp etc.</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400" b="1" i="0" u="none" strike="noStrike" cap="none" dirty="0">
                <a:solidFill>
                  <a:schemeClr val="dk1"/>
                </a:solidFill>
                <a:latin typeface="Arial"/>
                <a:ea typeface="Arial"/>
                <a:cs typeface="Arial"/>
                <a:sym typeface="Arial"/>
              </a:rPr>
              <a:t>Notes to the Participant:</a:t>
            </a:r>
            <a:endParaRPr sz="1200" b="0" i="0" u="none" strike="noStrike" cap="none" dirty="0">
              <a:solidFill>
                <a:schemeClr val="dk1"/>
              </a:solidFill>
              <a:latin typeface="Calibri"/>
              <a:ea typeface="Calibri"/>
              <a:cs typeface="Calibri"/>
              <a:sym typeface="Calibri"/>
            </a:endParaRPr>
          </a:p>
          <a:p>
            <a:pPr marL="0" lvl="0" indent="0" rtl="0">
              <a:spcBef>
                <a:spcPts val="0"/>
              </a:spcBef>
              <a:spcAft>
                <a:spcPts val="0"/>
              </a:spcAft>
              <a:buClr>
                <a:schemeClr val="dk1"/>
              </a:buClr>
              <a:buSzPts val="1200"/>
              <a:buFont typeface="Calibri"/>
              <a:buNone/>
            </a:pPr>
            <a:r>
              <a:rPr lang="en-US" dirty="0"/>
              <a:t>Take an App of your choice and write down what would your feature-set be for an MVP. Write the features down keeping in mind the final product. The MVP should be a fully functional one with basic set of features.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91" name="Shape 89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708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Shape 8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9" name="Shape 89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Arial"/>
                <a:ea typeface="Arial"/>
                <a:cs typeface="Arial"/>
                <a:sym typeface="Arial"/>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Tell the participants that it is time for a quick knowledge check.</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Answer: </a:t>
            </a:r>
            <a:endParaRPr/>
          </a:p>
          <a:p>
            <a:pPr marL="0" marR="0" lvl="0" indent="0" algn="l" rtl="0">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 A. Minimum Viable Product</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2. A. True</a:t>
            </a:r>
            <a:endParaRPr sz="1200" b="0" i="0" u="none" strike="noStrike" cap="none">
              <a:solidFill>
                <a:schemeClr val="dk1"/>
              </a:solidFill>
              <a:latin typeface="Arial"/>
              <a:ea typeface="Arial"/>
              <a:cs typeface="Arial"/>
              <a:sym typeface="Arial"/>
            </a:endParaRPr>
          </a:p>
        </p:txBody>
      </p:sp>
      <p:sp>
        <p:nvSpPr>
          <p:cNvPr id="900" name="Shape 90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1857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04</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9" name="Shape 6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0" name="Shape 7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2" name="Shape 70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703"/>
        <p:cNvGrpSpPr/>
        <p:nvPr/>
      </p:nvGrpSpPr>
      <p:grpSpPr>
        <a:xfrm>
          <a:off x="0" y="0"/>
          <a:ext cx="0" cy="0"/>
          <a:chOff x="0" y="0"/>
          <a:chExt cx="0" cy="0"/>
        </a:xfrm>
      </p:grpSpPr>
      <p:sp>
        <p:nvSpPr>
          <p:cNvPr id="704" name="Shape 704"/>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5" name="Shape 70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6" name="Shape 70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708" name="Shape 70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9" name="Shape 709"/>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10" name="Shape 710"/>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11" name="Shape 711"/>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12"/>
        <p:cNvGrpSpPr/>
        <p:nvPr/>
      </p:nvGrpSpPr>
      <p:grpSpPr>
        <a:xfrm>
          <a:off x="0" y="0"/>
          <a:ext cx="0" cy="0"/>
          <a:chOff x="0" y="0"/>
          <a:chExt cx="0" cy="0"/>
        </a:xfrm>
      </p:grpSpPr>
      <p:sp>
        <p:nvSpPr>
          <p:cNvPr id="713" name="Shape 713"/>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4" name="Shape 714"/>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5" name="Shape 71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6" name="Shape 71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9" name="Shape 719"/>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0" name="Shape 720"/>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1" name="Shape 72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22" name="Shape 722"/>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Shape 66"/>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8" name="Shape 6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Shape 69"/>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Shape 73"/>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4" name="Shape 74"/>
          <p:cNvGrpSpPr/>
          <p:nvPr/>
        </p:nvGrpSpPr>
        <p:grpSpPr>
          <a:xfrm>
            <a:off x="638049" y="4989635"/>
            <a:ext cx="4348480" cy="128151"/>
            <a:chOff x="4800600" y="3954464"/>
            <a:chExt cx="3261360" cy="96113"/>
          </a:xfrm>
        </p:grpSpPr>
        <p:cxnSp>
          <p:nvCxnSpPr>
            <p:cNvPr id="75" name="Shape 75"/>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6" name="Shape 76"/>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7" name="Shape 77"/>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8" name="Shape 78"/>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9" name="Shape 79"/>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0" name="Shape 80"/>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81" name="Shape 81"/>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82" name="Shape 82"/>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3" name="Shape 83"/>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4" name="Shape 84"/>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5" name="Shape 85"/>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6" name="Shape 86"/>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7" name="Shape 87"/>
          <p:cNvGrpSpPr/>
          <p:nvPr/>
        </p:nvGrpSpPr>
        <p:grpSpPr>
          <a:xfrm>
            <a:off x="8797949" y="3162820"/>
            <a:ext cx="616688" cy="616688"/>
            <a:chOff x="8998834" y="3241078"/>
            <a:chExt cx="616688" cy="616688"/>
          </a:xfrm>
        </p:grpSpPr>
        <p:sp>
          <p:nvSpPr>
            <p:cNvPr id="88" name="Shape 88"/>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8754275" y="1601639"/>
            <a:ext cx="616688" cy="616688"/>
            <a:chOff x="8998834" y="2145924"/>
            <a:chExt cx="616688" cy="616688"/>
          </a:xfrm>
        </p:grpSpPr>
        <p:sp>
          <p:nvSpPr>
            <p:cNvPr id="91" name="Shape 91"/>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52665" y="3159323"/>
            <a:ext cx="616688" cy="616688"/>
            <a:chOff x="5866603" y="3248975"/>
            <a:chExt cx="616688" cy="616688"/>
          </a:xfrm>
        </p:grpSpPr>
        <p:sp>
          <p:nvSpPr>
            <p:cNvPr id="94" name="Shape 94"/>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6" name="Shape 96"/>
          <p:cNvGrpSpPr/>
          <p:nvPr/>
        </p:nvGrpSpPr>
        <p:grpSpPr>
          <a:xfrm>
            <a:off x="8806369" y="4754662"/>
            <a:ext cx="616688" cy="616688"/>
            <a:chOff x="8998834" y="4446928"/>
            <a:chExt cx="616688" cy="616688"/>
          </a:xfrm>
        </p:grpSpPr>
        <p:sp>
          <p:nvSpPr>
            <p:cNvPr id="97" name="Shape 97"/>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Shape 98"/>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9" name="Shape 99"/>
          <p:cNvGrpSpPr/>
          <p:nvPr/>
        </p:nvGrpSpPr>
        <p:grpSpPr>
          <a:xfrm>
            <a:off x="5866603" y="1538356"/>
            <a:ext cx="616688" cy="616688"/>
            <a:chOff x="5866603" y="2153819"/>
            <a:chExt cx="616688" cy="616688"/>
          </a:xfrm>
        </p:grpSpPr>
        <p:sp>
          <p:nvSpPr>
            <p:cNvPr id="100" name="Shape 100"/>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Shape 101"/>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102" name="Shape 102"/>
          <p:cNvGrpSpPr/>
          <p:nvPr/>
        </p:nvGrpSpPr>
        <p:grpSpPr>
          <a:xfrm>
            <a:off x="5884007" y="4735486"/>
            <a:ext cx="616688" cy="616688"/>
            <a:chOff x="5866603" y="4454825"/>
            <a:chExt cx="616688" cy="616688"/>
          </a:xfrm>
        </p:grpSpPr>
        <p:sp>
          <p:nvSpPr>
            <p:cNvPr id="103" name="Shape 103"/>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Shape 104"/>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105" name="Shape 105"/>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Shape 115"/>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Shape 116"/>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Shape 119"/>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Shape 120"/>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Shape 122"/>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DevOps Overview</a:t>
            </a:r>
            <a:endParaRPr sz="5400" b="1" i="0" u="none" strike="noStrike" cap="none">
              <a:solidFill>
                <a:srgbClr val="000000"/>
              </a:solidFill>
              <a:latin typeface="Arial"/>
              <a:ea typeface="Arial"/>
              <a:cs typeface="Arial"/>
              <a:sym typeface="Arial"/>
            </a:endParaRPr>
          </a:p>
        </p:txBody>
      </p:sp>
      <p:sp>
        <p:nvSpPr>
          <p:cNvPr id="734" name="Shape 734"/>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Purpose of DevOps</a:t>
            </a:r>
            <a:endParaRPr sz="3200" b="0" i="0" u="none" strike="noStrike" cap="none">
              <a:solidFill>
                <a:schemeClr val="dk1"/>
              </a:solidFill>
              <a:latin typeface="Arial"/>
              <a:ea typeface="Arial"/>
              <a:cs typeface="Arial"/>
              <a:sym typeface="Arial"/>
            </a:endParaRPr>
          </a:p>
        </p:txBody>
      </p:sp>
      <p:sp>
        <p:nvSpPr>
          <p:cNvPr id="735" name="Shape 73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DevOps</a:t>
            </a:r>
            <a:endParaRPr sz="2200" b="1" i="0" u="none" strike="noStrike" cap="non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Shape 910"/>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2"/>
              </a:buClr>
              <a:buSzPts val="2800"/>
              <a:buFont typeface="Arial"/>
              <a:buNone/>
            </a:pPr>
            <a:r>
              <a:rPr lang="en-US" smtClean="0"/>
              <a:t>3. Application Deployment</a:t>
            </a:r>
            <a:endParaRPr/>
          </a:p>
        </p:txBody>
      </p:sp>
      <p:sp>
        <p:nvSpPr>
          <p:cNvPr id="911" name="Shape 911"/>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smtClean="0"/>
              <a:t>Module 4: </a:t>
            </a:r>
            <a:r>
              <a:rPr lang="en-US" smtClean="0"/>
              <a:t>Purpose of DevOps</a:t>
            </a:r>
            <a:endParaRPr/>
          </a:p>
        </p:txBody>
      </p:sp>
      <p:sp>
        <p:nvSpPr>
          <p:cNvPr id="912" name="Shape 912"/>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1"/>
              </a:buClr>
              <a:buSzPts val="1100"/>
              <a:buFont typeface="Arial"/>
              <a:buNone/>
            </a:pPr>
            <a:r>
              <a:rPr lang="en-US" dirty="0" smtClean="0"/>
              <a:t>Application deployment implies: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Installing applications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Updating applications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Configuring resources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Configuring middleware components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Starting/stopping components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Configuring the installed application</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Configuration systems like load balancers, routers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Verification of components</a:t>
            </a:r>
            <a:endParaRPr dirty="0" smtClean="0"/>
          </a:p>
          <a:p>
            <a:pPr marL="457200" lvl="0" indent="-342900">
              <a:spcBef>
                <a:spcPts val="600"/>
              </a:spcBef>
              <a:spcAft>
                <a:spcPts val="0"/>
              </a:spcAft>
              <a:buSzPts val="1800"/>
              <a:buFont typeface="Wingdings 3" panose="05040102010807070707" pitchFamily="18" charset="2"/>
              <a:buChar char="*"/>
            </a:pPr>
            <a:r>
              <a:rPr lang="en-US" dirty="0" smtClean="0"/>
              <a:t>Scaled to the enterprise</a:t>
            </a:r>
            <a:endParaRPr dirty="0" smtClean="0"/>
          </a:p>
          <a:p>
            <a:pPr marL="285750" lvl="0" indent="-285750">
              <a:spcBef>
                <a:spcPts val="838"/>
              </a:spcBef>
              <a:spcAft>
                <a:spcPts val="838"/>
              </a:spcAft>
              <a:buFont typeface="Wingdings 3" panose="05040102010807070707" pitchFamily="18" charset="2"/>
              <a:buChar char="*"/>
            </a:pPr>
            <a:endParaRPr dirty="0"/>
          </a:p>
        </p:txBody>
      </p:sp>
      <p:grpSp>
        <p:nvGrpSpPr>
          <p:cNvPr id="37" name="Group 36"/>
          <p:cNvGrpSpPr/>
          <p:nvPr/>
        </p:nvGrpSpPr>
        <p:grpSpPr>
          <a:xfrm>
            <a:off x="6548541" y="1078692"/>
            <a:ext cx="5400469" cy="5293405"/>
            <a:chOff x="6548541" y="337798"/>
            <a:chExt cx="5400469" cy="5293405"/>
          </a:xfrm>
        </p:grpSpPr>
        <p:pic>
          <p:nvPicPr>
            <p:cNvPr id="24" name="Picture 23"/>
            <p:cNvPicPr>
              <a:picLocks noChangeAspect="1"/>
            </p:cNvPicPr>
            <p:nvPr/>
          </p:nvPicPr>
          <p:blipFill>
            <a:blip r:embed="rId3"/>
            <a:stretch>
              <a:fillRect/>
            </a:stretch>
          </p:blipFill>
          <p:spPr>
            <a:xfrm>
              <a:off x="9566328" y="1018898"/>
              <a:ext cx="877674" cy="1040859"/>
            </a:xfrm>
            <a:prstGeom prst="rect">
              <a:avLst/>
            </a:prstGeom>
          </p:spPr>
        </p:pic>
        <p:pic>
          <p:nvPicPr>
            <p:cNvPr id="29" name="Picture 28"/>
            <p:cNvPicPr>
              <a:picLocks noChangeAspect="1"/>
            </p:cNvPicPr>
            <p:nvPr/>
          </p:nvPicPr>
          <p:blipFill>
            <a:blip r:embed="rId3"/>
            <a:stretch>
              <a:fillRect/>
            </a:stretch>
          </p:blipFill>
          <p:spPr>
            <a:xfrm>
              <a:off x="10110595" y="1125545"/>
              <a:ext cx="877674" cy="1040859"/>
            </a:xfrm>
            <a:prstGeom prst="rect">
              <a:avLst/>
            </a:prstGeom>
          </p:spPr>
        </p:pic>
        <p:pic>
          <p:nvPicPr>
            <p:cNvPr id="30" name="Picture 29"/>
            <p:cNvPicPr>
              <a:picLocks noChangeAspect="1"/>
            </p:cNvPicPr>
            <p:nvPr/>
          </p:nvPicPr>
          <p:blipFill>
            <a:blip r:embed="rId3"/>
            <a:stretch>
              <a:fillRect/>
            </a:stretch>
          </p:blipFill>
          <p:spPr>
            <a:xfrm>
              <a:off x="10656614" y="1267817"/>
              <a:ext cx="877674" cy="1040859"/>
            </a:xfrm>
            <a:prstGeom prst="rect">
              <a:avLst/>
            </a:prstGeom>
          </p:spPr>
        </p:pic>
        <p:pic>
          <p:nvPicPr>
            <p:cNvPr id="32" name="Picture 31"/>
            <p:cNvPicPr>
              <a:picLocks noChangeAspect="1"/>
            </p:cNvPicPr>
            <p:nvPr/>
          </p:nvPicPr>
          <p:blipFill>
            <a:blip r:embed="rId3"/>
            <a:stretch>
              <a:fillRect/>
            </a:stretch>
          </p:blipFill>
          <p:spPr>
            <a:xfrm>
              <a:off x="9446618" y="2678099"/>
              <a:ext cx="877674" cy="1040859"/>
            </a:xfrm>
            <a:prstGeom prst="rect">
              <a:avLst/>
            </a:prstGeom>
          </p:spPr>
        </p:pic>
        <p:pic>
          <p:nvPicPr>
            <p:cNvPr id="33" name="Picture 32"/>
            <p:cNvPicPr>
              <a:picLocks noChangeAspect="1"/>
            </p:cNvPicPr>
            <p:nvPr/>
          </p:nvPicPr>
          <p:blipFill>
            <a:blip r:embed="rId3"/>
            <a:stretch>
              <a:fillRect/>
            </a:stretch>
          </p:blipFill>
          <p:spPr>
            <a:xfrm>
              <a:off x="9990885" y="2784746"/>
              <a:ext cx="877674" cy="1040859"/>
            </a:xfrm>
            <a:prstGeom prst="rect">
              <a:avLst/>
            </a:prstGeom>
          </p:spPr>
        </p:pic>
        <p:pic>
          <p:nvPicPr>
            <p:cNvPr id="34" name="Picture 33"/>
            <p:cNvPicPr>
              <a:picLocks noChangeAspect="1"/>
            </p:cNvPicPr>
            <p:nvPr/>
          </p:nvPicPr>
          <p:blipFill>
            <a:blip r:embed="rId3"/>
            <a:stretch>
              <a:fillRect/>
            </a:stretch>
          </p:blipFill>
          <p:spPr>
            <a:xfrm>
              <a:off x="9446618" y="4429899"/>
              <a:ext cx="877674" cy="1040859"/>
            </a:xfrm>
            <a:prstGeom prst="rect">
              <a:avLst/>
            </a:prstGeom>
          </p:spPr>
        </p:pic>
        <p:sp>
          <p:nvSpPr>
            <p:cNvPr id="26" name="Right Arrow 25"/>
            <p:cNvSpPr/>
            <p:nvPr/>
          </p:nvSpPr>
          <p:spPr>
            <a:xfrm>
              <a:off x="8648075" y="3093161"/>
              <a:ext cx="659611" cy="520430"/>
            </a:xfrm>
            <a:prstGeom prst="rightArrow">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7879504" y="1369945"/>
              <a:ext cx="1428182" cy="520430"/>
            </a:xfrm>
            <a:prstGeom prst="rightArrow">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879504" y="4828252"/>
              <a:ext cx="1428182" cy="520430"/>
            </a:xfrm>
            <a:prstGeom prst="rightArrow">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880262" y="1520551"/>
              <a:ext cx="269681" cy="3693225"/>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a:stretch>
              <a:fillRect/>
            </a:stretch>
          </p:blipFill>
          <p:spPr>
            <a:xfrm>
              <a:off x="7555940" y="2941219"/>
              <a:ext cx="877674" cy="1040859"/>
            </a:xfrm>
            <a:prstGeom prst="rect">
              <a:avLst/>
            </a:prstGeom>
          </p:spPr>
        </p:pic>
        <p:sp>
          <p:nvSpPr>
            <p:cNvPr id="28" name="TextBox 27"/>
            <p:cNvSpPr txBox="1"/>
            <p:nvPr/>
          </p:nvSpPr>
          <p:spPr>
            <a:xfrm>
              <a:off x="10437813" y="500807"/>
              <a:ext cx="835485" cy="584775"/>
            </a:xfrm>
            <a:prstGeom prst="rect">
              <a:avLst/>
            </a:prstGeom>
            <a:noFill/>
          </p:spPr>
          <p:txBody>
            <a:bodyPr wrap="none" rtlCol="0">
              <a:spAutoFit/>
            </a:bodyPr>
            <a:lstStyle/>
            <a:p>
              <a:r>
                <a:rPr lang="en-US" sz="1600" dirty="0" smtClean="0"/>
                <a:t>Prod</a:t>
              </a:r>
            </a:p>
            <a:p>
              <a:r>
                <a:rPr lang="en-US" sz="1600" dirty="0" smtClean="0"/>
                <a:t>1,2 &amp; 3</a:t>
              </a:r>
              <a:endParaRPr lang="en-US" sz="1600" dirty="0"/>
            </a:p>
          </p:txBody>
        </p:sp>
        <p:sp>
          <p:nvSpPr>
            <p:cNvPr id="42" name="TextBox 41"/>
            <p:cNvSpPr txBox="1"/>
            <p:nvPr/>
          </p:nvSpPr>
          <p:spPr>
            <a:xfrm>
              <a:off x="10899476" y="3043565"/>
              <a:ext cx="1018227" cy="338554"/>
            </a:xfrm>
            <a:prstGeom prst="rect">
              <a:avLst/>
            </a:prstGeom>
            <a:noFill/>
          </p:spPr>
          <p:txBody>
            <a:bodyPr wrap="none" rtlCol="0">
              <a:spAutoFit/>
            </a:bodyPr>
            <a:lstStyle/>
            <a:p>
              <a:r>
                <a:rPr lang="en-US" sz="1600" dirty="0" smtClean="0"/>
                <a:t>QA 1 &amp; 2</a:t>
              </a:r>
              <a:endParaRPr lang="en-US" sz="1600" dirty="0"/>
            </a:p>
          </p:txBody>
        </p:sp>
        <p:sp>
          <p:nvSpPr>
            <p:cNvPr id="43" name="TextBox 42"/>
            <p:cNvSpPr txBox="1"/>
            <p:nvPr/>
          </p:nvSpPr>
          <p:spPr>
            <a:xfrm>
              <a:off x="10429722" y="4568055"/>
              <a:ext cx="720069" cy="338554"/>
            </a:xfrm>
            <a:prstGeom prst="rect">
              <a:avLst/>
            </a:prstGeom>
            <a:noFill/>
          </p:spPr>
          <p:txBody>
            <a:bodyPr wrap="none" rtlCol="0">
              <a:spAutoFit/>
            </a:bodyPr>
            <a:lstStyle/>
            <a:p>
              <a:r>
                <a:rPr lang="en-US" sz="1600" dirty="0" smtClean="0"/>
                <a:t>Dev 1</a:t>
              </a:r>
              <a:endParaRPr lang="en-US" sz="1600" dirty="0"/>
            </a:p>
          </p:txBody>
        </p:sp>
        <p:sp>
          <p:nvSpPr>
            <p:cNvPr id="44" name="TextBox 43"/>
            <p:cNvSpPr txBox="1"/>
            <p:nvPr/>
          </p:nvSpPr>
          <p:spPr>
            <a:xfrm>
              <a:off x="6631324" y="3043565"/>
              <a:ext cx="857927" cy="1077218"/>
            </a:xfrm>
            <a:prstGeom prst="rect">
              <a:avLst/>
            </a:prstGeom>
            <a:noFill/>
          </p:spPr>
          <p:txBody>
            <a:bodyPr wrap="none" rtlCol="0">
              <a:spAutoFit/>
            </a:bodyPr>
            <a:lstStyle/>
            <a:p>
              <a:r>
                <a:rPr lang="en-US" sz="1600" dirty="0" smtClean="0"/>
                <a:t>My app</a:t>
              </a:r>
            </a:p>
            <a:p>
              <a:r>
                <a:rPr lang="en-US" sz="1600" dirty="0"/>
                <a:t>v</a:t>
              </a:r>
              <a:r>
                <a:rPr lang="en-US" sz="1600" dirty="0" smtClean="0"/>
                <a:t> 1.x </a:t>
              </a:r>
            </a:p>
            <a:p>
              <a:r>
                <a:rPr lang="en-US" sz="1600" dirty="0" smtClean="0"/>
                <a:t>v 2.x</a:t>
              </a:r>
            </a:p>
            <a:p>
              <a:r>
                <a:rPr lang="en-US" sz="1600" dirty="0" smtClean="0"/>
                <a:t>v 3.x</a:t>
              </a:r>
              <a:endParaRPr lang="en-US" sz="1600" dirty="0"/>
            </a:p>
          </p:txBody>
        </p:sp>
        <p:sp>
          <p:nvSpPr>
            <p:cNvPr id="36" name="Rounded Rectangle 35"/>
            <p:cNvSpPr/>
            <p:nvPr/>
          </p:nvSpPr>
          <p:spPr>
            <a:xfrm>
              <a:off x="6548541" y="337798"/>
              <a:ext cx="5400469" cy="5293405"/>
            </a:xfrm>
            <a:prstGeom prst="roundRect">
              <a:avLst>
                <a:gd name="adj" fmla="val 3447"/>
              </a:avLst>
            </a:prstGeom>
            <a:noFill/>
            <a:ln w="762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Shape 91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smtClean="0">
                <a:solidFill>
                  <a:schemeClr val="dk2"/>
                </a:solidFill>
                <a:latin typeface="Arial"/>
                <a:ea typeface="Arial"/>
                <a:cs typeface="Arial"/>
                <a:sym typeface="Arial"/>
              </a:rPr>
              <a:t>3.</a:t>
            </a:r>
            <a:r>
              <a:rPr lang="en-US" smtClean="0"/>
              <a:t>1</a:t>
            </a:r>
            <a:r>
              <a:rPr lang="en-US" sz="2800" b="1" i="0" u="none" strike="noStrike" cap="none" smtClean="0">
                <a:solidFill>
                  <a:schemeClr val="dk2"/>
                </a:solidFill>
                <a:latin typeface="Arial"/>
                <a:ea typeface="Arial"/>
                <a:cs typeface="Arial"/>
                <a:sym typeface="Arial"/>
              </a:rPr>
              <a:t> </a:t>
            </a:r>
            <a:r>
              <a:rPr lang="en-US" smtClean="0"/>
              <a:t>Automated </a:t>
            </a:r>
            <a:r>
              <a:rPr lang="en-US" sz="2800" b="1" i="0" u="none" strike="noStrike" cap="none" smtClean="0">
                <a:solidFill>
                  <a:schemeClr val="dk2"/>
                </a:solidFill>
                <a:latin typeface="Arial"/>
                <a:ea typeface="Arial"/>
                <a:cs typeface="Arial"/>
                <a:sym typeface="Arial"/>
              </a:rPr>
              <a:t>Application Deployment</a:t>
            </a:r>
            <a:endParaRPr/>
          </a:p>
        </p:txBody>
      </p:sp>
      <p:sp>
        <p:nvSpPr>
          <p:cNvPr id="920" name="Shape 92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smtClean="0">
                <a:solidFill>
                  <a:srgbClr val="0EC07D"/>
                </a:solidFill>
                <a:latin typeface="Arial"/>
                <a:ea typeface="Arial"/>
                <a:cs typeface="Arial"/>
                <a:sym typeface="Arial"/>
              </a:rPr>
              <a:t>Module 4: </a:t>
            </a:r>
            <a:r>
              <a:rPr lang="en-US" sz="1600" b="0" i="0" u="none" strike="noStrike" cap="none" smtClean="0">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921" name="Shape 921"/>
          <p:cNvSpPr txBox="1">
            <a:spLocks noGrp="1"/>
          </p:cNvSpPr>
          <p:nvPr>
            <p:ph type="body" idx="2"/>
          </p:nvPr>
        </p:nvSpPr>
        <p:spPr>
          <a:xfrm>
            <a:off x="208625" y="1187175"/>
            <a:ext cx="6376186" cy="49851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600"/>
              </a:spcAft>
              <a:buSzPts val="1800"/>
              <a:buChar char="⇥"/>
            </a:pPr>
            <a:r>
              <a:rPr lang="en-US" dirty="0" smtClean="0"/>
              <a:t>The process of automatically and reliably deploying  entire application runtime environments.</a:t>
            </a:r>
            <a:endParaRPr dirty="0" smtClean="0"/>
          </a:p>
          <a:p>
            <a:pPr marL="285750" marR="0" lvl="1" indent="-285750" algn="l" rtl="0">
              <a:lnSpc>
                <a:spcPct val="100000"/>
              </a:lnSpc>
              <a:spcBef>
                <a:spcPts val="0"/>
              </a:spcBef>
              <a:spcAft>
                <a:spcPts val="600"/>
              </a:spcAft>
              <a:buSzPts val="1800"/>
              <a:buChar char="⇥"/>
            </a:pPr>
            <a:r>
              <a:rPr lang="en-US" dirty="0" smtClean="0"/>
              <a:t>Very critical for eliminating the issues associated with manual application deployment.</a:t>
            </a:r>
            <a:endParaRPr dirty="0" smtClean="0"/>
          </a:p>
          <a:p>
            <a:pPr marL="285750" marR="0" lvl="1" indent="-285750" algn="l" rtl="0">
              <a:lnSpc>
                <a:spcPct val="100000"/>
              </a:lnSpc>
              <a:spcBef>
                <a:spcPts val="0"/>
              </a:spcBef>
              <a:spcAft>
                <a:spcPts val="600"/>
              </a:spcAft>
              <a:buSzPts val="1800"/>
              <a:buChar char="⇥"/>
            </a:pPr>
            <a:r>
              <a:rPr lang="en-US" dirty="0" smtClean="0"/>
              <a:t>Preceded by automated tests, hence feature cycle time or feature lead time is minimal by means of reducing waste</a:t>
            </a:r>
            <a:endParaRPr dirty="0" smtClean="0"/>
          </a:p>
          <a:p>
            <a:pPr marL="0" marR="0" lvl="0" indent="0" algn="l" rtl="0">
              <a:lnSpc>
                <a:spcPct val="100000"/>
              </a:lnSpc>
              <a:spcAft>
                <a:spcPts val="600"/>
              </a:spcAft>
              <a:buNone/>
            </a:pPr>
            <a:r>
              <a:rPr lang="en-US" dirty="0" smtClean="0"/>
              <a:t>Benefits of Automated Application Deployment</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Cost effective</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Fast</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Reliable</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Maintainable</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Transparent, informative</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Auditable</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Secured</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Accessibility</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Repeatability</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Consistency</a:t>
            </a:r>
            <a:endParaRPr dirty="0" smtClean="0"/>
          </a:p>
          <a:p>
            <a:pPr marL="457200" marR="0" lvl="0" indent="-330200" algn="l" rtl="0">
              <a:lnSpc>
                <a:spcPct val="100000"/>
              </a:lnSpc>
              <a:spcBef>
                <a:spcPts val="0"/>
              </a:spcBef>
              <a:spcAft>
                <a:spcPts val="0"/>
              </a:spcAft>
              <a:buSzPts val="1600"/>
              <a:buFont typeface="Wingdings 3" panose="05040102010807070707" pitchFamily="18" charset="2"/>
              <a:buChar char="*"/>
            </a:pPr>
            <a:r>
              <a:rPr lang="en-US" dirty="0" smtClean="0"/>
              <a:t>Scalability</a:t>
            </a:r>
            <a:endParaRPr dirty="0" smtClean="0"/>
          </a:p>
          <a:p>
            <a:pPr marL="0" marR="0" lvl="0" indent="0" algn="l" rtl="0">
              <a:lnSpc>
                <a:spcPct val="100000"/>
              </a:lnSpc>
              <a:spcBef>
                <a:spcPts val="0"/>
              </a:spcBef>
              <a:spcAft>
                <a:spcPts val="0"/>
              </a:spcAft>
              <a:buClr>
                <a:schemeClr val="dk1"/>
              </a:buClr>
              <a:buSzPts val="1800"/>
              <a:buFont typeface="Arial"/>
              <a:buNone/>
            </a:pPr>
            <a:endParaRPr dirty="0" smtClean="0"/>
          </a:p>
          <a:p>
            <a:pPr marL="0" marR="0" lvl="0" indent="0" algn="l" rtl="0">
              <a:lnSpc>
                <a:spcPct val="100000"/>
              </a:lnSpc>
              <a:spcBef>
                <a:spcPts val="838"/>
              </a:spcBef>
              <a:spcAft>
                <a:spcPts val="0"/>
              </a:spcAft>
              <a:buClr>
                <a:schemeClr val="dk1"/>
              </a:buClr>
              <a:buSzPts val="1800"/>
              <a:buFont typeface="Arial"/>
              <a:buNone/>
            </a:pPr>
            <a:endParaRPr b="0" i="0" u="none" strike="noStrike" cap="none" dirty="0" smtClean="0">
              <a:solidFill>
                <a:schemeClr val="dk1"/>
              </a:solidFil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5" name="Group 4"/>
          <p:cNvGrpSpPr/>
          <p:nvPr/>
        </p:nvGrpSpPr>
        <p:grpSpPr>
          <a:xfrm>
            <a:off x="6691086" y="1187162"/>
            <a:ext cx="5377014" cy="4023801"/>
            <a:chOff x="6691086" y="1764525"/>
            <a:chExt cx="5377014" cy="4023801"/>
          </a:xfrm>
        </p:grpSpPr>
        <p:sp>
          <p:nvSpPr>
            <p:cNvPr id="923" name="Shape 923"/>
            <p:cNvSpPr/>
            <p:nvPr/>
          </p:nvSpPr>
          <p:spPr>
            <a:xfrm>
              <a:off x="6691086" y="1771026"/>
              <a:ext cx="5377014" cy="4017300"/>
            </a:xfrm>
            <a:prstGeom prst="roundRect">
              <a:avLst>
                <a:gd name="adj" fmla="val 2289"/>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4" name="Shape 924"/>
            <p:cNvSpPr/>
            <p:nvPr/>
          </p:nvSpPr>
          <p:spPr>
            <a:xfrm>
              <a:off x="6791347" y="2616441"/>
              <a:ext cx="1018940" cy="576900"/>
            </a:xfrm>
            <a:prstGeom prst="can">
              <a:avLst>
                <a:gd name="adj" fmla="val 22674"/>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Artifact Rep</a:t>
              </a:r>
              <a:endParaRPr dirty="0"/>
            </a:p>
          </p:txBody>
        </p:sp>
        <p:grpSp>
          <p:nvGrpSpPr>
            <p:cNvPr id="925" name="Shape 925"/>
            <p:cNvGrpSpPr/>
            <p:nvPr/>
          </p:nvGrpSpPr>
          <p:grpSpPr>
            <a:xfrm>
              <a:off x="8166557" y="3990950"/>
              <a:ext cx="1674496" cy="1607225"/>
              <a:chOff x="-2234249" y="4187613"/>
              <a:chExt cx="1801463" cy="1607225"/>
            </a:xfrm>
          </p:grpSpPr>
          <p:sp>
            <p:nvSpPr>
              <p:cNvPr id="926" name="Shape 926"/>
              <p:cNvSpPr/>
              <p:nvPr/>
            </p:nvSpPr>
            <p:spPr>
              <a:xfrm>
                <a:off x="-2234249" y="4187613"/>
                <a:ext cx="1276200" cy="1406100"/>
              </a:xfrm>
              <a:prstGeom prst="mathPlus">
                <a:avLst>
                  <a:gd name="adj1" fmla="val 36423"/>
                </a:avLst>
              </a:prstGeom>
              <a:solidFill>
                <a:srgbClr val="1CC08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a:p>
            </p:txBody>
          </p:sp>
          <p:sp>
            <p:nvSpPr>
              <p:cNvPr id="927" name="Shape 927"/>
              <p:cNvSpPr/>
              <p:nvPr/>
            </p:nvSpPr>
            <p:spPr>
              <a:xfrm>
                <a:off x="-2111870" y="4302804"/>
                <a:ext cx="1435800" cy="1406100"/>
              </a:xfrm>
              <a:prstGeom prst="mathPlus">
                <a:avLst>
                  <a:gd name="adj1" fmla="val 36423"/>
                </a:avLst>
              </a:prstGeom>
              <a:solidFill>
                <a:srgbClr val="1CC08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dirty="0"/>
              </a:p>
            </p:txBody>
          </p:sp>
          <p:sp>
            <p:nvSpPr>
              <p:cNvPr id="928" name="Shape 928"/>
              <p:cNvSpPr/>
              <p:nvPr/>
            </p:nvSpPr>
            <p:spPr>
              <a:xfrm>
                <a:off x="-2001115" y="4388738"/>
                <a:ext cx="1568329" cy="1406100"/>
              </a:xfrm>
              <a:prstGeom prst="mathPlus">
                <a:avLst>
                  <a:gd name="adj1" fmla="val 36423"/>
                </a:avLst>
              </a:prstGeom>
              <a:solidFill>
                <a:srgbClr val="1CC083"/>
              </a:solidFill>
              <a:ln w="19050" cap="flat" cmpd="sng">
                <a:solidFill>
                  <a:schemeClr val="lt1"/>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Acceptance Testing</a:t>
                </a:r>
                <a:endParaRPr dirty="0"/>
              </a:p>
            </p:txBody>
          </p:sp>
        </p:grpSp>
        <p:sp>
          <p:nvSpPr>
            <p:cNvPr id="929" name="Shape 929"/>
            <p:cNvSpPr/>
            <p:nvPr/>
          </p:nvSpPr>
          <p:spPr>
            <a:xfrm>
              <a:off x="6691086" y="1764525"/>
              <a:ext cx="5377014" cy="389100"/>
            </a:xfrm>
            <a:prstGeom prst="roundRect">
              <a:avLst>
                <a:gd name="adj" fmla="val 16667"/>
              </a:avLst>
            </a:prstGeom>
            <a:solidFill>
              <a:srgbClr val="3A3838"/>
            </a:solidFill>
            <a:ln w="9525" cap="flat" cmpd="sng">
              <a:solidFill>
                <a:srgbClr val="3A38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Automated Deployment</a:t>
              </a:r>
              <a:endParaRPr/>
            </a:p>
          </p:txBody>
        </p:sp>
        <p:grpSp>
          <p:nvGrpSpPr>
            <p:cNvPr id="930" name="Shape 930"/>
            <p:cNvGrpSpPr/>
            <p:nvPr/>
          </p:nvGrpSpPr>
          <p:grpSpPr>
            <a:xfrm>
              <a:off x="10275494" y="2367972"/>
              <a:ext cx="1578580" cy="2715000"/>
              <a:chOff x="4941569" y="1905335"/>
              <a:chExt cx="1698275" cy="2715000"/>
            </a:xfrm>
          </p:grpSpPr>
          <p:sp>
            <p:nvSpPr>
              <p:cNvPr id="931" name="Shape 931"/>
              <p:cNvSpPr/>
              <p:nvPr/>
            </p:nvSpPr>
            <p:spPr>
              <a:xfrm>
                <a:off x="4993966" y="1905335"/>
                <a:ext cx="1552800" cy="2715000"/>
              </a:xfrm>
              <a:prstGeom prst="roundRect">
                <a:avLst>
                  <a:gd name="adj" fmla="val 5086"/>
                </a:avLst>
              </a:prstGeom>
              <a:solidFill>
                <a:schemeClr val="lt1"/>
              </a:solidFill>
              <a:ln w="1905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2" name="Shape 932"/>
              <p:cNvSpPr/>
              <p:nvPr/>
            </p:nvSpPr>
            <p:spPr>
              <a:xfrm>
                <a:off x="5197746" y="2404386"/>
                <a:ext cx="1129500" cy="410700"/>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Prod</a:t>
                </a:r>
                <a:endParaRPr/>
              </a:p>
            </p:txBody>
          </p:sp>
          <p:sp>
            <p:nvSpPr>
              <p:cNvPr id="933" name="Shape 933"/>
              <p:cNvSpPr/>
              <p:nvPr/>
            </p:nvSpPr>
            <p:spPr>
              <a:xfrm>
                <a:off x="5197746" y="2956076"/>
                <a:ext cx="1129500" cy="410700"/>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QA</a:t>
                </a:r>
                <a:endParaRPr/>
              </a:p>
            </p:txBody>
          </p:sp>
          <p:sp>
            <p:nvSpPr>
              <p:cNvPr id="934" name="Shape 934"/>
              <p:cNvSpPr/>
              <p:nvPr/>
            </p:nvSpPr>
            <p:spPr>
              <a:xfrm>
                <a:off x="5197746" y="3507766"/>
                <a:ext cx="1129500" cy="410700"/>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Test</a:t>
                </a:r>
                <a:endParaRPr/>
              </a:p>
            </p:txBody>
          </p:sp>
          <p:sp>
            <p:nvSpPr>
              <p:cNvPr id="935" name="Shape 935"/>
              <p:cNvSpPr/>
              <p:nvPr/>
            </p:nvSpPr>
            <p:spPr>
              <a:xfrm>
                <a:off x="5197746" y="4059457"/>
                <a:ext cx="1129500" cy="410700"/>
              </a:xfrm>
              <a:prstGeom prst="roundRect">
                <a:avLst>
                  <a:gd name="adj" fmla="val 16667"/>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Dev</a:t>
                </a:r>
                <a:endParaRPr/>
              </a:p>
            </p:txBody>
          </p:sp>
          <p:sp>
            <p:nvSpPr>
              <p:cNvPr id="936" name="Shape 936"/>
              <p:cNvSpPr txBox="1"/>
              <p:nvPr/>
            </p:nvSpPr>
            <p:spPr>
              <a:xfrm>
                <a:off x="4941569" y="1979063"/>
                <a:ext cx="1698275" cy="31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Environments</a:t>
                </a:r>
                <a:endParaRPr dirty="0"/>
              </a:p>
            </p:txBody>
          </p:sp>
        </p:grpSp>
        <p:sp>
          <p:nvSpPr>
            <p:cNvPr id="937" name="Shape 937"/>
            <p:cNvSpPr txBox="1"/>
            <p:nvPr/>
          </p:nvSpPr>
          <p:spPr>
            <a:xfrm>
              <a:off x="8161185" y="3067712"/>
              <a:ext cx="1677319" cy="2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Automated Engine</a:t>
              </a:r>
              <a:endParaRPr dirty="0"/>
            </a:p>
          </p:txBody>
        </p:sp>
        <p:pic>
          <p:nvPicPr>
            <p:cNvPr id="938" name="Shape 938"/>
            <p:cNvPicPr preferRelativeResize="0"/>
            <p:nvPr/>
          </p:nvPicPr>
          <p:blipFill rotWithShape="1">
            <a:blip r:embed="rId3">
              <a:alphaModFix/>
            </a:blip>
            <a:srcRect/>
            <a:stretch/>
          </p:blipFill>
          <p:spPr>
            <a:xfrm>
              <a:off x="8462733" y="2367972"/>
              <a:ext cx="1186225" cy="833362"/>
            </a:xfrm>
            <a:prstGeom prst="rect">
              <a:avLst/>
            </a:prstGeom>
            <a:noFill/>
            <a:ln>
              <a:noFill/>
            </a:ln>
          </p:spPr>
        </p:pic>
        <p:cxnSp>
          <p:nvCxnSpPr>
            <p:cNvPr id="939" name="Shape 939"/>
            <p:cNvCxnSpPr/>
            <p:nvPr/>
          </p:nvCxnSpPr>
          <p:spPr>
            <a:xfrm>
              <a:off x="7929739" y="2905017"/>
              <a:ext cx="547673" cy="0"/>
            </a:xfrm>
            <a:prstGeom prst="straightConnector1">
              <a:avLst/>
            </a:prstGeom>
            <a:noFill/>
            <a:ln w="38100" cap="flat" cmpd="sng">
              <a:solidFill>
                <a:srgbClr val="3A3838"/>
              </a:solidFill>
              <a:prstDash val="solid"/>
              <a:miter lim="800000"/>
              <a:headEnd type="none" w="sm" len="sm"/>
              <a:tailEnd type="triangle" w="med" len="med"/>
            </a:ln>
          </p:spPr>
        </p:cxnSp>
        <p:cxnSp>
          <p:nvCxnSpPr>
            <p:cNvPr id="940" name="Shape 940"/>
            <p:cNvCxnSpPr/>
            <p:nvPr/>
          </p:nvCxnSpPr>
          <p:spPr>
            <a:xfrm>
              <a:off x="9648958" y="2905017"/>
              <a:ext cx="547673" cy="0"/>
            </a:xfrm>
            <a:prstGeom prst="straightConnector1">
              <a:avLst/>
            </a:prstGeom>
            <a:noFill/>
            <a:ln w="38100" cap="flat" cmpd="sng">
              <a:solidFill>
                <a:srgbClr val="3A3838"/>
              </a:solidFill>
              <a:prstDash val="solid"/>
              <a:miter lim="800000"/>
              <a:headEnd type="none" w="sm" len="sm"/>
              <a:tailEnd type="triangle" w="med" len="med"/>
            </a:ln>
          </p:spPr>
        </p:cxnSp>
        <p:cxnSp>
          <p:nvCxnSpPr>
            <p:cNvPr id="941" name="Shape 941"/>
            <p:cNvCxnSpPr/>
            <p:nvPr/>
          </p:nvCxnSpPr>
          <p:spPr>
            <a:xfrm>
              <a:off x="8985816" y="3564716"/>
              <a:ext cx="0" cy="551700"/>
            </a:xfrm>
            <a:prstGeom prst="straightConnector1">
              <a:avLst/>
            </a:prstGeom>
            <a:noFill/>
            <a:ln w="38100" cap="flat" cmpd="sng">
              <a:solidFill>
                <a:srgbClr val="3A3838"/>
              </a:solidFill>
              <a:prstDash val="solid"/>
              <a:miter lim="800000"/>
              <a:headEnd type="triangle" w="med" len="me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Shape 947"/>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3.2. Application Release Automation (ARA)</a:t>
            </a:r>
            <a:endParaRPr/>
          </a:p>
        </p:txBody>
      </p:sp>
      <p:sp>
        <p:nvSpPr>
          <p:cNvPr id="948" name="Shape 948"/>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4: </a:t>
            </a:r>
            <a:r>
              <a:rPr lang="en-US"/>
              <a:t>Purpose of DevOps</a:t>
            </a:r>
            <a:endParaRPr/>
          </a:p>
        </p:txBody>
      </p:sp>
      <p:sp>
        <p:nvSpPr>
          <p:cNvPr id="949" name="Shape 949"/>
          <p:cNvSpPr txBox="1">
            <a:spLocks noGrp="1"/>
          </p:cNvSpPr>
          <p:nvPr>
            <p:ph type="body" idx="2"/>
          </p:nvPr>
        </p:nvSpPr>
        <p:spPr>
          <a:xfrm>
            <a:off x="514350" y="1305000"/>
            <a:ext cx="9917400" cy="3350700"/>
          </a:xfrm>
          <a:prstGeom prst="rect">
            <a:avLst/>
          </a:prstGeom>
        </p:spPr>
        <p:txBody>
          <a:bodyPr spcFirstLastPara="1" wrap="square" lIns="91425" tIns="45700" rIns="91425" bIns="45700" anchor="t" anchorCtr="0">
            <a:noAutofit/>
          </a:bodyPr>
          <a:lstStyle/>
          <a:p>
            <a:pPr marL="285750" marR="0" lvl="1" indent="-285750" algn="l" rtl="0">
              <a:lnSpc>
                <a:spcPct val="100000"/>
              </a:lnSpc>
              <a:spcBef>
                <a:spcPts val="838"/>
              </a:spcBef>
              <a:spcAft>
                <a:spcPts val="0"/>
              </a:spcAft>
              <a:buSzPts val="1800"/>
              <a:buChar char="⇥"/>
            </a:pPr>
            <a:r>
              <a:rPr lang="en-US" dirty="0"/>
              <a:t>Application Release Automation, or ARA, is the consistent, repeatable and auditable process of packaging and deploying an application or update of an application from development, across various environments, and ultimately to production.</a:t>
            </a:r>
            <a:endParaRPr dirty="0"/>
          </a:p>
          <a:p>
            <a:pPr marL="285750" marR="0" lvl="1" indent="-285750" algn="l" rtl="0">
              <a:lnSpc>
                <a:spcPct val="100000"/>
              </a:lnSpc>
              <a:spcBef>
                <a:spcPts val="838"/>
              </a:spcBef>
              <a:spcAft>
                <a:spcPts val="0"/>
              </a:spcAft>
              <a:buSzPts val="1800"/>
              <a:buChar char="⇥"/>
            </a:pPr>
            <a:r>
              <a:rPr lang="en-US" dirty="0" err="1"/>
              <a:t>Xebia’s</a:t>
            </a:r>
            <a:r>
              <a:rPr lang="en-US" dirty="0"/>
              <a:t> definition of ARA - Tools, scripts or products that automatically install and correctly configure a given version of an application in a target environment, ready for use.</a:t>
            </a:r>
            <a:endParaRPr dirty="0"/>
          </a:p>
          <a:p>
            <a:pPr marL="285750" marR="0" lvl="1" indent="-285750" algn="l" rtl="0">
              <a:lnSpc>
                <a:spcPct val="100000"/>
              </a:lnSpc>
              <a:spcBef>
                <a:spcPts val="838"/>
              </a:spcBef>
              <a:spcAft>
                <a:spcPts val="0"/>
              </a:spcAft>
              <a:buSzPts val="1800"/>
              <a:buChar char="⇥"/>
            </a:pPr>
            <a:r>
              <a:rPr lang="en-US" dirty="0"/>
              <a:t>Comprised of tools that focus on the modeling and deployment of custom application software releases and their associated configurations.</a:t>
            </a:r>
            <a:endParaRPr dirty="0"/>
          </a:p>
          <a:p>
            <a:pPr marL="285750" marR="0" lvl="1" indent="-285750" algn="l" rtl="0">
              <a:lnSpc>
                <a:spcPct val="100000"/>
              </a:lnSpc>
              <a:spcBef>
                <a:spcPts val="838"/>
              </a:spcBef>
              <a:spcAft>
                <a:spcPts val="0"/>
              </a:spcAft>
              <a:buSzPts val="1800"/>
              <a:buChar char="⇥"/>
            </a:pPr>
            <a:r>
              <a:rPr lang="en-US" dirty="0"/>
              <a:t>These tools support continuous release deployment.</a:t>
            </a:r>
            <a:endParaRPr dirty="0"/>
          </a:p>
        </p:txBody>
      </p:sp>
      <p:sp>
        <p:nvSpPr>
          <p:cNvPr id="22" name="Shape 1123"/>
          <p:cNvSpPr/>
          <p:nvPr/>
        </p:nvSpPr>
        <p:spPr>
          <a:xfrm>
            <a:off x="478391" y="4076033"/>
            <a:ext cx="11038376" cy="2408782"/>
          </a:xfrm>
          <a:prstGeom prst="roundRect">
            <a:avLst>
              <a:gd name="adj" fmla="val 8209"/>
            </a:avLst>
          </a:prstGeom>
          <a:solidFill>
            <a:srgbClr val="1CC083"/>
          </a:solidFill>
          <a:ln>
            <a:noFill/>
          </a:ln>
        </p:spPr>
        <p:txBody>
          <a:bodyPr spcFirstLastPara="1" wrap="square" lIns="91425" tIns="9144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Continuous </a:t>
            </a:r>
            <a:r>
              <a:rPr lang="en-US" sz="2000" b="1" i="0" u="none" strike="noStrike" cap="none" dirty="0" smtClean="0">
                <a:solidFill>
                  <a:schemeClr val="dk1"/>
                </a:solidFill>
                <a:latin typeface="Arial"/>
                <a:ea typeface="Arial"/>
                <a:cs typeface="Arial"/>
                <a:sym typeface="Arial"/>
              </a:rPr>
              <a:t>Delivery Pipeline</a:t>
            </a:r>
            <a:endParaRPr dirty="0"/>
          </a:p>
        </p:txBody>
      </p:sp>
      <p:sp>
        <p:nvSpPr>
          <p:cNvPr id="23" name="Shape 1124"/>
          <p:cNvSpPr/>
          <p:nvPr/>
        </p:nvSpPr>
        <p:spPr>
          <a:xfrm>
            <a:off x="692591" y="4613826"/>
            <a:ext cx="1181439" cy="1181439"/>
          </a:xfrm>
          <a:prstGeom prst="ellipse">
            <a:avLst/>
          </a:prstGeom>
          <a:solidFill>
            <a:schemeClr val="tx2">
              <a:lumMod val="25000"/>
            </a:schemeClr>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bg1"/>
                </a:solidFill>
                <a:sym typeface="Arial"/>
              </a:rPr>
              <a:t>Commit</a:t>
            </a:r>
            <a:endParaRPr sz="1800" dirty="0">
              <a:solidFill>
                <a:schemeClr val="bg1"/>
              </a:solidFill>
            </a:endParaRPr>
          </a:p>
        </p:txBody>
      </p:sp>
      <p:sp>
        <p:nvSpPr>
          <p:cNvPr id="24" name="Shape 1125"/>
          <p:cNvSpPr/>
          <p:nvPr/>
        </p:nvSpPr>
        <p:spPr>
          <a:xfrm>
            <a:off x="2572799" y="4613826"/>
            <a:ext cx="1181439" cy="1181439"/>
          </a:xfrm>
          <a:prstGeom prst="ellipse">
            <a:avLst/>
          </a:prstGeom>
          <a:solidFill>
            <a:schemeClr val="tx2">
              <a:lumMod val="25000"/>
            </a:schemeClr>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bg1"/>
                </a:solidFill>
                <a:sym typeface="Arial"/>
              </a:rPr>
              <a:t>Compile</a:t>
            </a:r>
            <a:endParaRPr sz="1800" dirty="0">
              <a:solidFill>
                <a:schemeClr val="bg1"/>
              </a:solidFill>
            </a:endParaRPr>
          </a:p>
        </p:txBody>
      </p:sp>
      <p:sp>
        <p:nvSpPr>
          <p:cNvPr id="25" name="Shape 1126"/>
          <p:cNvSpPr/>
          <p:nvPr/>
        </p:nvSpPr>
        <p:spPr>
          <a:xfrm>
            <a:off x="4453007" y="4613826"/>
            <a:ext cx="1181439" cy="1181439"/>
          </a:xfrm>
          <a:prstGeom prst="ellipse">
            <a:avLst/>
          </a:prstGeom>
          <a:solidFill>
            <a:schemeClr val="lt1"/>
          </a:solidFill>
          <a:ln w="38100" cap="flat" cmpd="sng">
            <a:solidFill>
              <a:schemeClr val="tx2">
                <a:lumMod val="25000"/>
              </a:schemeClr>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Package</a:t>
            </a:r>
            <a:endParaRPr sz="1800" dirty="0"/>
          </a:p>
        </p:txBody>
      </p:sp>
      <p:sp>
        <p:nvSpPr>
          <p:cNvPr id="26" name="Shape 1127"/>
          <p:cNvSpPr/>
          <p:nvPr/>
        </p:nvSpPr>
        <p:spPr>
          <a:xfrm>
            <a:off x="2008211" y="5031326"/>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27" name="Shape 1128"/>
          <p:cNvSpPr/>
          <p:nvPr/>
        </p:nvSpPr>
        <p:spPr>
          <a:xfrm>
            <a:off x="3888419" y="5031326"/>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28" name="Shape 1129"/>
          <p:cNvSpPr/>
          <p:nvPr/>
        </p:nvSpPr>
        <p:spPr>
          <a:xfrm>
            <a:off x="6333215" y="4613826"/>
            <a:ext cx="1181439" cy="1181439"/>
          </a:xfrm>
          <a:prstGeom prst="ellipse">
            <a:avLst/>
          </a:prstGeom>
          <a:solidFill>
            <a:schemeClr val="lt1"/>
          </a:solidFill>
          <a:ln w="38100" cap="flat" cmpd="sng">
            <a:solidFill>
              <a:schemeClr val="tx2">
                <a:lumMod val="25000"/>
              </a:schemeClr>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Deploy</a:t>
            </a:r>
            <a:endParaRPr sz="1600" b="1" i="0" u="none" strike="noStrike" cap="none" dirty="0">
              <a:solidFill>
                <a:schemeClr val="dk1"/>
              </a:solidFill>
              <a:latin typeface="Arial"/>
              <a:ea typeface="Arial"/>
              <a:cs typeface="Arial"/>
              <a:sym typeface="Arial"/>
            </a:endParaRPr>
          </a:p>
        </p:txBody>
      </p:sp>
      <p:sp>
        <p:nvSpPr>
          <p:cNvPr id="29" name="Shape 1130"/>
          <p:cNvSpPr/>
          <p:nvPr/>
        </p:nvSpPr>
        <p:spPr>
          <a:xfrm>
            <a:off x="5768627" y="5031326"/>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0" name="Shape 1131"/>
          <p:cNvSpPr/>
          <p:nvPr/>
        </p:nvSpPr>
        <p:spPr>
          <a:xfrm>
            <a:off x="8213423" y="4613826"/>
            <a:ext cx="1181439" cy="1181439"/>
          </a:xfrm>
          <a:prstGeom prst="ellipse">
            <a:avLst/>
          </a:prstGeom>
          <a:solidFill>
            <a:srgbClr val="0EC07D"/>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bg1"/>
                </a:solidFill>
                <a:sym typeface="Arial"/>
              </a:rPr>
              <a:t>Test</a:t>
            </a:r>
            <a:endParaRPr sz="1800" dirty="0">
              <a:solidFill>
                <a:schemeClr val="bg1"/>
              </a:solidFill>
            </a:endParaRPr>
          </a:p>
        </p:txBody>
      </p:sp>
      <p:sp>
        <p:nvSpPr>
          <p:cNvPr id="31" name="Shape 1132"/>
          <p:cNvSpPr/>
          <p:nvPr/>
        </p:nvSpPr>
        <p:spPr>
          <a:xfrm>
            <a:off x="7648835" y="5031326"/>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2" name="Shape 1133"/>
          <p:cNvSpPr/>
          <p:nvPr/>
        </p:nvSpPr>
        <p:spPr>
          <a:xfrm>
            <a:off x="10093635" y="4613826"/>
            <a:ext cx="1181439" cy="1181439"/>
          </a:xfrm>
          <a:prstGeom prst="ellipse">
            <a:avLst/>
          </a:prstGeom>
          <a:solidFill>
            <a:schemeClr val="tx2">
              <a:lumMod val="25000"/>
            </a:schemeClr>
          </a:solidFill>
          <a:ln w="38100" cap="flat" cmpd="sng">
            <a:no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bg1"/>
                </a:solidFill>
                <a:latin typeface="Arial"/>
                <a:ea typeface="Arial"/>
                <a:cs typeface="Arial"/>
                <a:sym typeface="Arial"/>
              </a:rPr>
              <a:t>Approve Release</a:t>
            </a:r>
            <a:endParaRPr sz="1600" b="1" i="0" u="none" strike="noStrike" cap="none" dirty="0">
              <a:solidFill>
                <a:schemeClr val="bg1"/>
              </a:solidFill>
              <a:latin typeface="Arial"/>
              <a:ea typeface="Arial"/>
              <a:cs typeface="Arial"/>
              <a:sym typeface="Arial"/>
            </a:endParaRPr>
          </a:p>
        </p:txBody>
      </p:sp>
      <p:sp>
        <p:nvSpPr>
          <p:cNvPr id="33" name="Shape 1134"/>
          <p:cNvSpPr/>
          <p:nvPr/>
        </p:nvSpPr>
        <p:spPr>
          <a:xfrm>
            <a:off x="9529043" y="5031326"/>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2" name="TextBox 1"/>
          <p:cNvSpPr txBox="1"/>
          <p:nvPr/>
        </p:nvSpPr>
        <p:spPr>
          <a:xfrm>
            <a:off x="970507" y="5928152"/>
            <a:ext cx="2505814" cy="369332"/>
          </a:xfrm>
          <a:prstGeom prst="rect">
            <a:avLst/>
          </a:prstGeom>
          <a:noFill/>
        </p:spPr>
        <p:txBody>
          <a:bodyPr wrap="none" rtlCol="0">
            <a:spAutoFit/>
          </a:bodyPr>
          <a:lstStyle/>
          <a:p>
            <a:r>
              <a:rPr lang="en-US" sz="1800" dirty="0" smtClean="0"/>
              <a:t>Continuous Integration</a:t>
            </a:r>
            <a:endParaRPr lang="en-US" sz="1800" dirty="0"/>
          </a:p>
        </p:txBody>
      </p:sp>
      <p:sp>
        <p:nvSpPr>
          <p:cNvPr id="40" name="TextBox 39"/>
          <p:cNvSpPr txBox="1"/>
          <p:nvPr/>
        </p:nvSpPr>
        <p:spPr>
          <a:xfrm>
            <a:off x="4833968" y="5827040"/>
            <a:ext cx="2287806" cy="646331"/>
          </a:xfrm>
          <a:prstGeom prst="rect">
            <a:avLst/>
          </a:prstGeom>
          <a:noFill/>
        </p:spPr>
        <p:txBody>
          <a:bodyPr wrap="none" rtlCol="0">
            <a:spAutoFit/>
          </a:bodyPr>
          <a:lstStyle/>
          <a:p>
            <a:pPr algn="ctr"/>
            <a:r>
              <a:rPr lang="en-US" sz="1800" dirty="0" smtClean="0"/>
              <a:t>Application Release </a:t>
            </a:r>
            <a:br>
              <a:rPr lang="en-US" sz="1800" dirty="0" smtClean="0"/>
            </a:br>
            <a:r>
              <a:rPr lang="en-US" sz="1800" dirty="0" smtClean="0"/>
              <a:t>Automation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Shape 95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3.3 Components </a:t>
            </a:r>
            <a:r>
              <a:rPr lang="en-US"/>
              <a:t>of </a:t>
            </a:r>
            <a:r>
              <a:rPr lang="en-US" sz="2800" b="1" i="0" u="none" strike="noStrike" cap="none">
                <a:solidFill>
                  <a:schemeClr val="dk2"/>
                </a:solidFill>
                <a:latin typeface="Arial"/>
                <a:ea typeface="Arial"/>
                <a:cs typeface="Arial"/>
                <a:sym typeface="Arial"/>
              </a:rPr>
              <a:t>Application Release Automation (ARA)</a:t>
            </a:r>
            <a:endParaRPr/>
          </a:p>
        </p:txBody>
      </p:sp>
      <p:sp>
        <p:nvSpPr>
          <p:cNvPr id="957" name="Shape 95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0" i="0" u="none" strike="noStrike" cap="none">
                <a:solidFill>
                  <a:srgbClr val="0EC07D"/>
                </a:solidFill>
                <a:latin typeface="Arial"/>
                <a:ea typeface="Arial"/>
                <a:cs typeface="Arial"/>
                <a:sym typeface="Arial"/>
              </a:rPr>
              <a:t>Module 4: Purpose of DevOps</a:t>
            </a:r>
            <a:endParaRPr sz="1600" b="0" i="0" u="none" strike="noStrike" cap="none">
              <a:solidFill>
                <a:srgbClr val="0EC07D"/>
              </a:solidFill>
              <a:latin typeface="Arial"/>
              <a:ea typeface="Arial"/>
              <a:cs typeface="Arial"/>
              <a:sym typeface="Arial"/>
            </a:endParaRPr>
          </a:p>
        </p:txBody>
      </p:sp>
      <p:sp>
        <p:nvSpPr>
          <p:cNvPr id="958" name="Shape 95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There are five major components of ARA:</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59" name="Shape 959"/>
          <p:cNvGrpSpPr/>
          <p:nvPr/>
        </p:nvGrpSpPr>
        <p:grpSpPr>
          <a:xfrm>
            <a:off x="4143892" y="1958975"/>
            <a:ext cx="4595813" cy="4899025"/>
            <a:chOff x="2526" y="1238"/>
            <a:chExt cx="2895" cy="3086"/>
          </a:xfrm>
        </p:grpSpPr>
        <p:sp>
          <p:nvSpPr>
            <p:cNvPr id="960" name="Shape 960"/>
            <p:cNvSpPr/>
            <p:nvPr/>
          </p:nvSpPr>
          <p:spPr>
            <a:xfrm>
              <a:off x="3788" y="1377"/>
              <a:ext cx="290" cy="2947"/>
            </a:xfrm>
            <a:custGeom>
              <a:avLst/>
              <a:gdLst/>
              <a:ahLst/>
              <a:cxnLst/>
              <a:rect l="0" t="0" r="0" b="0"/>
              <a:pathLst>
                <a:path w="290" h="2947" extrusionOk="0">
                  <a:moveTo>
                    <a:pt x="290" y="0"/>
                  </a:moveTo>
                  <a:lnTo>
                    <a:pt x="290" y="2947"/>
                  </a:lnTo>
                  <a:lnTo>
                    <a:pt x="0" y="2947"/>
                  </a:lnTo>
                  <a:lnTo>
                    <a:pt x="0" y="290"/>
                  </a:lnTo>
                  <a:lnTo>
                    <a:pt x="290" y="0"/>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Shape 961"/>
            <p:cNvSpPr/>
            <p:nvPr/>
          </p:nvSpPr>
          <p:spPr>
            <a:xfrm>
              <a:off x="3788" y="1377"/>
              <a:ext cx="290" cy="2947"/>
            </a:xfrm>
            <a:custGeom>
              <a:avLst/>
              <a:gdLst/>
              <a:ahLst/>
              <a:cxnLst/>
              <a:rect l="0" t="0" r="0" b="0"/>
              <a:pathLst>
                <a:path w="290" h="2947" extrusionOk="0">
                  <a:moveTo>
                    <a:pt x="290" y="0"/>
                  </a:moveTo>
                  <a:lnTo>
                    <a:pt x="290" y="2947"/>
                  </a:lnTo>
                  <a:lnTo>
                    <a:pt x="0" y="2947"/>
                  </a:lnTo>
                  <a:lnTo>
                    <a:pt x="0" y="290"/>
                  </a:lnTo>
                  <a:lnTo>
                    <a:pt x="2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Shape 962"/>
            <p:cNvSpPr/>
            <p:nvPr/>
          </p:nvSpPr>
          <p:spPr>
            <a:xfrm>
              <a:off x="3788" y="1377"/>
              <a:ext cx="290" cy="2947"/>
            </a:xfrm>
            <a:custGeom>
              <a:avLst/>
              <a:gdLst/>
              <a:ahLst/>
              <a:cxnLst/>
              <a:rect l="0" t="0" r="0" b="0"/>
              <a:pathLst>
                <a:path w="290" h="2947" extrusionOk="0">
                  <a:moveTo>
                    <a:pt x="290" y="0"/>
                  </a:moveTo>
                  <a:lnTo>
                    <a:pt x="290" y="2947"/>
                  </a:lnTo>
                  <a:lnTo>
                    <a:pt x="0" y="2947"/>
                  </a:lnTo>
                  <a:lnTo>
                    <a:pt x="0" y="290"/>
                  </a:lnTo>
                  <a:lnTo>
                    <a:pt x="290" y="0"/>
                  </a:lnTo>
                  <a:close/>
                </a:path>
              </a:pathLst>
            </a:custGeom>
            <a:solidFill>
              <a:srgbClr val="3C4B5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Shape 963"/>
            <p:cNvSpPr/>
            <p:nvPr/>
          </p:nvSpPr>
          <p:spPr>
            <a:xfrm>
              <a:off x="3788" y="1377"/>
              <a:ext cx="290" cy="2947"/>
            </a:xfrm>
            <a:custGeom>
              <a:avLst/>
              <a:gdLst/>
              <a:ahLst/>
              <a:cxnLst/>
              <a:rect l="0" t="0" r="0" b="0"/>
              <a:pathLst>
                <a:path w="290" h="2947" extrusionOk="0">
                  <a:moveTo>
                    <a:pt x="290" y="0"/>
                  </a:moveTo>
                  <a:lnTo>
                    <a:pt x="290" y="2947"/>
                  </a:lnTo>
                  <a:lnTo>
                    <a:pt x="0" y="2947"/>
                  </a:lnTo>
                  <a:lnTo>
                    <a:pt x="0" y="290"/>
                  </a:lnTo>
                  <a:lnTo>
                    <a:pt x="2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Shape 964"/>
            <p:cNvSpPr/>
            <p:nvPr/>
          </p:nvSpPr>
          <p:spPr>
            <a:xfrm>
              <a:off x="3788" y="1377"/>
              <a:ext cx="740" cy="290"/>
            </a:xfrm>
            <a:custGeom>
              <a:avLst/>
              <a:gdLst/>
              <a:ahLst/>
              <a:cxnLst/>
              <a:rect l="0" t="0" r="0" b="0"/>
              <a:pathLst>
                <a:path w="740" h="290" extrusionOk="0">
                  <a:moveTo>
                    <a:pt x="740" y="290"/>
                  </a:moveTo>
                  <a:lnTo>
                    <a:pt x="0" y="290"/>
                  </a:lnTo>
                  <a:lnTo>
                    <a:pt x="290" y="0"/>
                  </a:lnTo>
                  <a:lnTo>
                    <a:pt x="740" y="0"/>
                  </a:lnTo>
                  <a:lnTo>
                    <a:pt x="740" y="290"/>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Shape 965"/>
            <p:cNvSpPr/>
            <p:nvPr/>
          </p:nvSpPr>
          <p:spPr>
            <a:xfrm>
              <a:off x="3788" y="1377"/>
              <a:ext cx="740" cy="290"/>
            </a:xfrm>
            <a:custGeom>
              <a:avLst/>
              <a:gdLst/>
              <a:ahLst/>
              <a:cxnLst/>
              <a:rect l="0" t="0" r="0" b="0"/>
              <a:pathLst>
                <a:path w="740" h="290" extrusionOk="0">
                  <a:moveTo>
                    <a:pt x="740" y="290"/>
                  </a:moveTo>
                  <a:lnTo>
                    <a:pt x="0" y="290"/>
                  </a:lnTo>
                  <a:lnTo>
                    <a:pt x="290" y="0"/>
                  </a:lnTo>
                  <a:lnTo>
                    <a:pt x="740" y="0"/>
                  </a:lnTo>
                  <a:lnTo>
                    <a:pt x="740" y="29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Shape 966"/>
            <p:cNvSpPr/>
            <p:nvPr/>
          </p:nvSpPr>
          <p:spPr>
            <a:xfrm>
              <a:off x="4496" y="1238"/>
              <a:ext cx="310" cy="573"/>
            </a:xfrm>
            <a:custGeom>
              <a:avLst/>
              <a:gdLst/>
              <a:ahLst/>
              <a:cxnLst/>
              <a:rect l="0" t="0" r="0" b="0"/>
              <a:pathLst>
                <a:path w="310" h="573" extrusionOk="0">
                  <a:moveTo>
                    <a:pt x="310" y="286"/>
                  </a:moveTo>
                  <a:lnTo>
                    <a:pt x="0" y="0"/>
                  </a:lnTo>
                  <a:lnTo>
                    <a:pt x="0" y="286"/>
                  </a:lnTo>
                  <a:lnTo>
                    <a:pt x="0" y="573"/>
                  </a:lnTo>
                  <a:lnTo>
                    <a:pt x="310" y="286"/>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Shape 967"/>
            <p:cNvSpPr/>
            <p:nvPr/>
          </p:nvSpPr>
          <p:spPr>
            <a:xfrm>
              <a:off x="4496" y="1238"/>
              <a:ext cx="310" cy="573"/>
            </a:xfrm>
            <a:custGeom>
              <a:avLst/>
              <a:gdLst/>
              <a:ahLst/>
              <a:cxnLst/>
              <a:rect l="0" t="0" r="0" b="0"/>
              <a:pathLst>
                <a:path w="310" h="573" extrusionOk="0">
                  <a:moveTo>
                    <a:pt x="310" y="286"/>
                  </a:moveTo>
                  <a:lnTo>
                    <a:pt x="0" y="0"/>
                  </a:lnTo>
                  <a:lnTo>
                    <a:pt x="0" y="286"/>
                  </a:lnTo>
                  <a:lnTo>
                    <a:pt x="0" y="573"/>
                  </a:lnTo>
                  <a:lnTo>
                    <a:pt x="310" y="286"/>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Shape 968"/>
            <p:cNvSpPr/>
            <p:nvPr/>
          </p:nvSpPr>
          <p:spPr>
            <a:xfrm>
              <a:off x="3788" y="1377"/>
              <a:ext cx="708" cy="290"/>
            </a:xfrm>
            <a:custGeom>
              <a:avLst/>
              <a:gdLst/>
              <a:ahLst/>
              <a:cxnLst/>
              <a:rect l="0" t="0" r="0" b="0"/>
              <a:pathLst>
                <a:path w="708" h="290" extrusionOk="0">
                  <a:moveTo>
                    <a:pt x="708" y="0"/>
                  </a:moveTo>
                  <a:lnTo>
                    <a:pt x="290" y="0"/>
                  </a:lnTo>
                  <a:lnTo>
                    <a:pt x="0" y="290"/>
                  </a:lnTo>
                  <a:lnTo>
                    <a:pt x="708" y="290"/>
                  </a:lnTo>
                  <a:lnTo>
                    <a:pt x="708" y="147"/>
                  </a:lnTo>
                  <a:lnTo>
                    <a:pt x="70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Shape 969"/>
            <p:cNvSpPr/>
            <p:nvPr/>
          </p:nvSpPr>
          <p:spPr>
            <a:xfrm>
              <a:off x="3788" y="1377"/>
              <a:ext cx="708" cy="290"/>
            </a:xfrm>
            <a:custGeom>
              <a:avLst/>
              <a:gdLst/>
              <a:ahLst/>
              <a:cxnLst/>
              <a:rect l="0" t="0" r="0" b="0"/>
              <a:pathLst>
                <a:path w="708" h="290" extrusionOk="0">
                  <a:moveTo>
                    <a:pt x="708" y="0"/>
                  </a:moveTo>
                  <a:lnTo>
                    <a:pt x="290" y="0"/>
                  </a:lnTo>
                  <a:lnTo>
                    <a:pt x="0" y="290"/>
                  </a:lnTo>
                  <a:lnTo>
                    <a:pt x="708" y="290"/>
                  </a:lnTo>
                  <a:lnTo>
                    <a:pt x="708" y="147"/>
                  </a:lnTo>
                  <a:lnTo>
                    <a:pt x="70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Shape 970"/>
            <p:cNvSpPr/>
            <p:nvPr/>
          </p:nvSpPr>
          <p:spPr>
            <a:xfrm>
              <a:off x="4496" y="1238"/>
              <a:ext cx="310" cy="573"/>
            </a:xfrm>
            <a:custGeom>
              <a:avLst/>
              <a:gdLst/>
              <a:ahLst/>
              <a:cxnLst/>
              <a:rect l="0" t="0" r="0" b="0"/>
              <a:pathLst>
                <a:path w="310" h="573" extrusionOk="0">
                  <a:moveTo>
                    <a:pt x="0" y="0"/>
                  </a:moveTo>
                  <a:lnTo>
                    <a:pt x="0" y="139"/>
                  </a:lnTo>
                  <a:lnTo>
                    <a:pt x="0" y="286"/>
                  </a:lnTo>
                  <a:lnTo>
                    <a:pt x="0" y="429"/>
                  </a:lnTo>
                  <a:lnTo>
                    <a:pt x="0" y="573"/>
                  </a:lnTo>
                  <a:lnTo>
                    <a:pt x="310" y="28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Shape 971"/>
            <p:cNvSpPr/>
            <p:nvPr/>
          </p:nvSpPr>
          <p:spPr>
            <a:xfrm>
              <a:off x="4496" y="1238"/>
              <a:ext cx="310" cy="573"/>
            </a:xfrm>
            <a:custGeom>
              <a:avLst/>
              <a:gdLst/>
              <a:ahLst/>
              <a:cxnLst/>
              <a:rect l="0" t="0" r="0" b="0"/>
              <a:pathLst>
                <a:path w="310" h="573" extrusionOk="0">
                  <a:moveTo>
                    <a:pt x="0" y="0"/>
                  </a:moveTo>
                  <a:lnTo>
                    <a:pt x="0" y="139"/>
                  </a:lnTo>
                  <a:lnTo>
                    <a:pt x="0" y="286"/>
                  </a:lnTo>
                  <a:lnTo>
                    <a:pt x="0" y="429"/>
                  </a:lnTo>
                  <a:lnTo>
                    <a:pt x="0" y="573"/>
                  </a:lnTo>
                  <a:lnTo>
                    <a:pt x="310" y="28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Shape 972"/>
            <p:cNvSpPr/>
            <p:nvPr/>
          </p:nvSpPr>
          <p:spPr>
            <a:xfrm>
              <a:off x="3433" y="1997"/>
              <a:ext cx="291" cy="2327"/>
            </a:xfrm>
            <a:custGeom>
              <a:avLst/>
              <a:gdLst/>
              <a:ahLst/>
              <a:cxnLst/>
              <a:rect l="0" t="0" r="0" b="0"/>
              <a:pathLst>
                <a:path w="291" h="2327" extrusionOk="0">
                  <a:moveTo>
                    <a:pt x="0" y="0"/>
                  </a:moveTo>
                  <a:lnTo>
                    <a:pt x="0" y="2327"/>
                  </a:lnTo>
                  <a:lnTo>
                    <a:pt x="291" y="2327"/>
                  </a:lnTo>
                  <a:lnTo>
                    <a:pt x="291" y="291"/>
                  </a:lnTo>
                  <a:lnTo>
                    <a:pt x="0" y="0"/>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Shape 973"/>
            <p:cNvSpPr/>
            <p:nvPr/>
          </p:nvSpPr>
          <p:spPr>
            <a:xfrm>
              <a:off x="3433" y="1997"/>
              <a:ext cx="291" cy="2327"/>
            </a:xfrm>
            <a:custGeom>
              <a:avLst/>
              <a:gdLst/>
              <a:ahLst/>
              <a:cxnLst/>
              <a:rect l="0" t="0" r="0" b="0"/>
              <a:pathLst>
                <a:path w="291" h="2327" extrusionOk="0">
                  <a:moveTo>
                    <a:pt x="0" y="0"/>
                  </a:moveTo>
                  <a:lnTo>
                    <a:pt x="0" y="2327"/>
                  </a:lnTo>
                  <a:lnTo>
                    <a:pt x="291" y="2327"/>
                  </a:lnTo>
                  <a:lnTo>
                    <a:pt x="291" y="29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Shape 974"/>
            <p:cNvSpPr/>
            <p:nvPr/>
          </p:nvSpPr>
          <p:spPr>
            <a:xfrm>
              <a:off x="3433" y="1997"/>
              <a:ext cx="291" cy="2327"/>
            </a:xfrm>
            <a:custGeom>
              <a:avLst/>
              <a:gdLst/>
              <a:ahLst/>
              <a:cxnLst/>
              <a:rect l="0" t="0" r="0" b="0"/>
              <a:pathLst>
                <a:path w="291" h="2327" extrusionOk="0">
                  <a:moveTo>
                    <a:pt x="0" y="0"/>
                  </a:moveTo>
                  <a:lnTo>
                    <a:pt x="0" y="2327"/>
                  </a:lnTo>
                  <a:lnTo>
                    <a:pt x="291" y="2327"/>
                  </a:lnTo>
                  <a:lnTo>
                    <a:pt x="291" y="291"/>
                  </a:lnTo>
                  <a:lnTo>
                    <a:pt x="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Shape 975"/>
            <p:cNvSpPr/>
            <p:nvPr/>
          </p:nvSpPr>
          <p:spPr>
            <a:xfrm>
              <a:off x="3433" y="1997"/>
              <a:ext cx="291" cy="2327"/>
            </a:xfrm>
            <a:custGeom>
              <a:avLst/>
              <a:gdLst/>
              <a:ahLst/>
              <a:cxnLst/>
              <a:rect l="0" t="0" r="0" b="0"/>
              <a:pathLst>
                <a:path w="291" h="2327" extrusionOk="0">
                  <a:moveTo>
                    <a:pt x="0" y="0"/>
                  </a:moveTo>
                  <a:lnTo>
                    <a:pt x="0" y="2327"/>
                  </a:lnTo>
                  <a:lnTo>
                    <a:pt x="291" y="2327"/>
                  </a:lnTo>
                  <a:lnTo>
                    <a:pt x="291" y="29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Shape 976"/>
            <p:cNvSpPr/>
            <p:nvPr/>
          </p:nvSpPr>
          <p:spPr>
            <a:xfrm>
              <a:off x="3015" y="1997"/>
              <a:ext cx="709" cy="291"/>
            </a:xfrm>
            <a:custGeom>
              <a:avLst/>
              <a:gdLst/>
              <a:ahLst/>
              <a:cxnLst/>
              <a:rect l="0" t="0" r="0" b="0"/>
              <a:pathLst>
                <a:path w="709" h="291" extrusionOk="0">
                  <a:moveTo>
                    <a:pt x="0" y="291"/>
                  </a:moveTo>
                  <a:lnTo>
                    <a:pt x="709" y="291"/>
                  </a:lnTo>
                  <a:lnTo>
                    <a:pt x="418" y="0"/>
                  </a:lnTo>
                  <a:lnTo>
                    <a:pt x="0" y="0"/>
                  </a:lnTo>
                  <a:lnTo>
                    <a:pt x="0" y="291"/>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Shape 977"/>
            <p:cNvSpPr/>
            <p:nvPr/>
          </p:nvSpPr>
          <p:spPr>
            <a:xfrm>
              <a:off x="3015" y="1997"/>
              <a:ext cx="709" cy="291"/>
            </a:xfrm>
            <a:custGeom>
              <a:avLst/>
              <a:gdLst/>
              <a:ahLst/>
              <a:cxnLst/>
              <a:rect l="0" t="0" r="0" b="0"/>
              <a:pathLst>
                <a:path w="709" h="291" extrusionOk="0">
                  <a:moveTo>
                    <a:pt x="0" y="291"/>
                  </a:moveTo>
                  <a:lnTo>
                    <a:pt x="709" y="291"/>
                  </a:lnTo>
                  <a:lnTo>
                    <a:pt x="418" y="0"/>
                  </a:lnTo>
                  <a:lnTo>
                    <a:pt x="0" y="0"/>
                  </a:lnTo>
                  <a:lnTo>
                    <a:pt x="0" y="291"/>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Shape 978"/>
            <p:cNvSpPr/>
            <p:nvPr/>
          </p:nvSpPr>
          <p:spPr>
            <a:xfrm>
              <a:off x="2737" y="1854"/>
              <a:ext cx="310" cy="573"/>
            </a:xfrm>
            <a:custGeom>
              <a:avLst/>
              <a:gdLst/>
              <a:ahLst/>
              <a:cxnLst/>
              <a:rect l="0" t="0" r="0" b="0"/>
              <a:pathLst>
                <a:path w="310" h="573" extrusionOk="0">
                  <a:moveTo>
                    <a:pt x="0" y="287"/>
                  </a:moveTo>
                  <a:lnTo>
                    <a:pt x="310" y="0"/>
                  </a:lnTo>
                  <a:lnTo>
                    <a:pt x="310" y="287"/>
                  </a:lnTo>
                  <a:lnTo>
                    <a:pt x="310" y="573"/>
                  </a:lnTo>
                  <a:lnTo>
                    <a:pt x="0" y="287"/>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Shape 979"/>
            <p:cNvSpPr/>
            <p:nvPr/>
          </p:nvSpPr>
          <p:spPr>
            <a:xfrm>
              <a:off x="3047" y="1997"/>
              <a:ext cx="677" cy="291"/>
            </a:xfrm>
            <a:custGeom>
              <a:avLst/>
              <a:gdLst/>
              <a:ahLst/>
              <a:cxnLst/>
              <a:rect l="0" t="0" r="0" b="0"/>
              <a:pathLst>
                <a:path w="677" h="291" extrusionOk="0">
                  <a:moveTo>
                    <a:pt x="386" y="0"/>
                  </a:moveTo>
                  <a:lnTo>
                    <a:pt x="0" y="0"/>
                  </a:lnTo>
                  <a:lnTo>
                    <a:pt x="0" y="144"/>
                  </a:lnTo>
                  <a:lnTo>
                    <a:pt x="0" y="291"/>
                  </a:lnTo>
                  <a:lnTo>
                    <a:pt x="677" y="291"/>
                  </a:lnTo>
                  <a:lnTo>
                    <a:pt x="386"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Shape 980"/>
            <p:cNvSpPr/>
            <p:nvPr/>
          </p:nvSpPr>
          <p:spPr>
            <a:xfrm>
              <a:off x="3047" y="1997"/>
              <a:ext cx="677" cy="291"/>
            </a:xfrm>
            <a:custGeom>
              <a:avLst/>
              <a:gdLst/>
              <a:ahLst/>
              <a:cxnLst/>
              <a:rect l="0" t="0" r="0" b="0"/>
              <a:pathLst>
                <a:path w="677" h="291" extrusionOk="0">
                  <a:moveTo>
                    <a:pt x="386" y="0"/>
                  </a:moveTo>
                  <a:lnTo>
                    <a:pt x="0" y="0"/>
                  </a:lnTo>
                  <a:lnTo>
                    <a:pt x="0" y="144"/>
                  </a:lnTo>
                  <a:lnTo>
                    <a:pt x="0" y="291"/>
                  </a:lnTo>
                  <a:lnTo>
                    <a:pt x="677" y="291"/>
                  </a:lnTo>
                  <a:lnTo>
                    <a:pt x="38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Shape 981"/>
            <p:cNvSpPr/>
            <p:nvPr/>
          </p:nvSpPr>
          <p:spPr>
            <a:xfrm>
              <a:off x="2737" y="1854"/>
              <a:ext cx="310" cy="573"/>
            </a:xfrm>
            <a:custGeom>
              <a:avLst/>
              <a:gdLst/>
              <a:ahLst/>
              <a:cxnLst/>
              <a:rect l="0" t="0" r="0" b="0"/>
              <a:pathLst>
                <a:path w="310" h="573" extrusionOk="0">
                  <a:moveTo>
                    <a:pt x="310" y="0"/>
                  </a:moveTo>
                  <a:lnTo>
                    <a:pt x="0" y="287"/>
                  </a:lnTo>
                  <a:lnTo>
                    <a:pt x="310" y="573"/>
                  </a:lnTo>
                  <a:lnTo>
                    <a:pt x="310" y="434"/>
                  </a:lnTo>
                  <a:lnTo>
                    <a:pt x="310" y="287"/>
                  </a:lnTo>
                  <a:lnTo>
                    <a:pt x="310" y="143"/>
                  </a:lnTo>
                  <a:lnTo>
                    <a:pt x="31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Shape 982"/>
            <p:cNvSpPr/>
            <p:nvPr/>
          </p:nvSpPr>
          <p:spPr>
            <a:xfrm>
              <a:off x="2737" y="1854"/>
              <a:ext cx="310" cy="573"/>
            </a:xfrm>
            <a:custGeom>
              <a:avLst/>
              <a:gdLst/>
              <a:ahLst/>
              <a:cxnLst/>
              <a:rect l="0" t="0" r="0" b="0"/>
              <a:pathLst>
                <a:path w="310" h="573" extrusionOk="0">
                  <a:moveTo>
                    <a:pt x="310" y="0"/>
                  </a:moveTo>
                  <a:lnTo>
                    <a:pt x="0" y="287"/>
                  </a:lnTo>
                  <a:lnTo>
                    <a:pt x="310" y="573"/>
                  </a:lnTo>
                  <a:lnTo>
                    <a:pt x="310" y="434"/>
                  </a:lnTo>
                  <a:lnTo>
                    <a:pt x="310" y="287"/>
                  </a:lnTo>
                  <a:lnTo>
                    <a:pt x="310" y="143"/>
                  </a:lnTo>
                  <a:lnTo>
                    <a:pt x="3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Shape 983"/>
            <p:cNvSpPr/>
            <p:nvPr/>
          </p:nvSpPr>
          <p:spPr>
            <a:xfrm>
              <a:off x="4142" y="2316"/>
              <a:ext cx="290" cy="2008"/>
            </a:xfrm>
            <a:custGeom>
              <a:avLst/>
              <a:gdLst/>
              <a:ahLst/>
              <a:cxnLst/>
              <a:rect l="0" t="0" r="0" b="0"/>
              <a:pathLst>
                <a:path w="290" h="2008" extrusionOk="0">
                  <a:moveTo>
                    <a:pt x="290" y="0"/>
                  </a:moveTo>
                  <a:lnTo>
                    <a:pt x="290" y="2008"/>
                  </a:lnTo>
                  <a:lnTo>
                    <a:pt x="0" y="2008"/>
                  </a:lnTo>
                  <a:lnTo>
                    <a:pt x="0" y="290"/>
                  </a:lnTo>
                  <a:lnTo>
                    <a:pt x="2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Shape 984"/>
            <p:cNvSpPr/>
            <p:nvPr/>
          </p:nvSpPr>
          <p:spPr>
            <a:xfrm>
              <a:off x="4142" y="2316"/>
              <a:ext cx="290" cy="2008"/>
            </a:xfrm>
            <a:custGeom>
              <a:avLst/>
              <a:gdLst/>
              <a:ahLst/>
              <a:cxnLst/>
              <a:rect l="0" t="0" r="0" b="0"/>
              <a:pathLst>
                <a:path w="290" h="2008" extrusionOk="0">
                  <a:moveTo>
                    <a:pt x="290" y="0"/>
                  </a:moveTo>
                  <a:lnTo>
                    <a:pt x="290" y="2008"/>
                  </a:lnTo>
                  <a:lnTo>
                    <a:pt x="0" y="2008"/>
                  </a:lnTo>
                  <a:lnTo>
                    <a:pt x="0" y="290"/>
                  </a:lnTo>
                  <a:lnTo>
                    <a:pt x="290" y="0"/>
                  </a:lnTo>
                  <a:close/>
                </a:path>
              </a:pathLst>
            </a:custGeom>
            <a:solidFill>
              <a:srgbClr val="0CA86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Shape 985"/>
            <p:cNvSpPr/>
            <p:nvPr/>
          </p:nvSpPr>
          <p:spPr>
            <a:xfrm>
              <a:off x="4142" y="2316"/>
              <a:ext cx="290" cy="2008"/>
            </a:xfrm>
            <a:custGeom>
              <a:avLst/>
              <a:gdLst/>
              <a:ahLst/>
              <a:cxnLst/>
              <a:rect l="0" t="0" r="0" b="0"/>
              <a:pathLst>
                <a:path w="290" h="2008" extrusionOk="0">
                  <a:moveTo>
                    <a:pt x="290" y="0"/>
                  </a:moveTo>
                  <a:lnTo>
                    <a:pt x="290" y="2008"/>
                  </a:lnTo>
                  <a:lnTo>
                    <a:pt x="0" y="2008"/>
                  </a:lnTo>
                  <a:lnTo>
                    <a:pt x="0" y="290"/>
                  </a:lnTo>
                  <a:lnTo>
                    <a:pt x="2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Shape 986"/>
            <p:cNvSpPr/>
            <p:nvPr/>
          </p:nvSpPr>
          <p:spPr>
            <a:xfrm>
              <a:off x="4142" y="2316"/>
              <a:ext cx="653" cy="290"/>
            </a:xfrm>
            <a:custGeom>
              <a:avLst/>
              <a:gdLst/>
              <a:ahLst/>
              <a:cxnLst/>
              <a:rect l="0" t="0" r="0" b="0"/>
              <a:pathLst>
                <a:path w="653" h="290" extrusionOk="0">
                  <a:moveTo>
                    <a:pt x="653" y="290"/>
                  </a:moveTo>
                  <a:lnTo>
                    <a:pt x="0" y="290"/>
                  </a:lnTo>
                  <a:lnTo>
                    <a:pt x="290" y="0"/>
                  </a:lnTo>
                  <a:lnTo>
                    <a:pt x="653" y="0"/>
                  </a:lnTo>
                  <a:lnTo>
                    <a:pt x="653" y="290"/>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Shape 987"/>
            <p:cNvSpPr/>
            <p:nvPr/>
          </p:nvSpPr>
          <p:spPr>
            <a:xfrm>
              <a:off x="4142" y="2316"/>
              <a:ext cx="653" cy="290"/>
            </a:xfrm>
            <a:custGeom>
              <a:avLst/>
              <a:gdLst/>
              <a:ahLst/>
              <a:cxnLst/>
              <a:rect l="0" t="0" r="0" b="0"/>
              <a:pathLst>
                <a:path w="653" h="290" extrusionOk="0">
                  <a:moveTo>
                    <a:pt x="653" y="290"/>
                  </a:moveTo>
                  <a:lnTo>
                    <a:pt x="0" y="290"/>
                  </a:lnTo>
                  <a:lnTo>
                    <a:pt x="290" y="0"/>
                  </a:lnTo>
                  <a:lnTo>
                    <a:pt x="653" y="0"/>
                  </a:lnTo>
                  <a:lnTo>
                    <a:pt x="653" y="29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Shape 988"/>
            <p:cNvSpPr/>
            <p:nvPr/>
          </p:nvSpPr>
          <p:spPr>
            <a:xfrm>
              <a:off x="4763" y="2176"/>
              <a:ext cx="310" cy="573"/>
            </a:xfrm>
            <a:custGeom>
              <a:avLst/>
              <a:gdLst/>
              <a:ahLst/>
              <a:cxnLst/>
              <a:rect l="0" t="0" r="0" b="0"/>
              <a:pathLst>
                <a:path w="310" h="573" extrusionOk="0">
                  <a:moveTo>
                    <a:pt x="310" y="287"/>
                  </a:moveTo>
                  <a:lnTo>
                    <a:pt x="0" y="0"/>
                  </a:lnTo>
                  <a:lnTo>
                    <a:pt x="0" y="287"/>
                  </a:lnTo>
                  <a:lnTo>
                    <a:pt x="0" y="573"/>
                  </a:lnTo>
                  <a:lnTo>
                    <a:pt x="310" y="287"/>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Shape 989"/>
            <p:cNvSpPr/>
            <p:nvPr/>
          </p:nvSpPr>
          <p:spPr>
            <a:xfrm>
              <a:off x="4763" y="2176"/>
              <a:ext cx="310" cy="573"/>
            </a:xfrm>
            <a:custGeom>
              <a:avLst/>
              <a:gdLst/>
              <a:ahLst/>
              <a:cxnLst/>
              <a:rect l="0" t="0" r="0" b="0"/>
              <a:pathLst>
                <a:path w="310" h="573" extrusionOk="0">
                  <a:moveTo>
                    <a:pt x="310" y="287"/>
                  </a:moveTo>
                  <a:lnTo>
                    <a:pt x="0" y="0"/>
                  </a:lnTo>
                  <a:lnTo>
                    <a:pt x="0" y="287"/>
                  </a:lnTo>
                  <a:lnTo>
                    <a:pt x="0" y="573"/>
                  </a:lnTo>
                  <a:lnTo>
                    <a:pt x="310" y="287"/>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Shape 990"/>
            <p:cNvSpPr/>
            <p:nvPr/>
          </p:nvSpPr>
          <p:spPr>
            <a:xfrm>
              <a:off x="4142" y="2316"/>
              <a:ext cx="621" cy="290"/>
            </a:xfrm>
            <a:custGeom>
              <a:avLst/>
              <a:gdLst/>
              <a:ahLst/>
              <a:cxnLst/>
              <a:rect l="0" t="0" r="0" b="0"/>
              <a:pathLst>
                <a:path w="621" h="290" extrusionOk="0">
                  <a:moveTo>
                    <a:pt x="621" y="0"/>
                  </a:moveTo>
                  <a:lnTo>
                    <a:pt x="290" y="0"/>
                  </a:lnTo>
                  <a:lnTo>
                    <a:pt x="0" y="290"/>
                  </a:lnTo>
                  <a:lnTo>
                    <a:pt x="621" y="290"/>
                  </a:lnTo>
                  <a:lnTo>
                    <a:pt x="621" y="147"/>
                  </a:lnTo>
                  <a:lnTo>
                    <a:pt x="621" y="0"/>
                  </a:ln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Shape 991"/>
            <p:cNvSpPr/>
            <p:nvPr/>
          </p:nvSpPr>
          <p:spPr>
            <a:xfrm>
              <a:off x="4142" y="2316"/>
              <a:ext cx="621" cy="290"/>
            </a:xfrm>
            <a:custGeom>
              <a:avLst/>
              <a:gdLst/>
              <a:ahLst/>
              <a:cxnLst/>
              <a:rect l="0" t="0" r="0" b="0"/>
              <a:pathLst>
                <a:path w="621" h="290" extrusionOk="0">
                  <a:moveTo>
                    <a:pt x="621" y="0"/>
                  </a:moveTo>
                  <a:lnTo>
                    <a:pt x="290" y="0"/>
                  </a:lnTo>
                  <a:lnTo>
                    <a:pt x="0" y="290"/>
                  </a:lnTo>
                  <a:lnTo>
                    <a:pt x="621" y="290"/>
                  </a:lnTo>
                  <a:lnTo>
                    <a:pt x="621" y="147"/>
                  </a:lnTo>
                  <a:lnTo>
                    <a:pt x="62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Shape 992"/>
            <p:cNvSpPr/>
            <p:nvPr/>
          </p:nvSpPr>
          <p:spPr>
            <a:xfrm>
              <a:off x="4763" y="2176"/>
              <a:ext cx="310" cy="573"/>
            </a:xfrm>
            <a:custGeom>
              <a:avLst/>
              <a:gdLst/>
              <a:ahLst/>
              <a:cxnLst/>
              <a:rect l="0" t="0" r="0" b="0"/>
              <a:pathLst>
                <a:path w="310" h="573" extrusionOk="0">
                  <a:moveTo>
                    <a:pt x="0" y="0"/>
                  </a:moveTo>
                  <a:lnTo>
                    <a:pt x="0" y="140"/>
                  </a:lnTo>
                  <a:lnTo>
                    <a:pt x="0" y="287"/>
                  </a:lnTo>
                  <a:lnTo>
                    <a:pt x="0" y="430"/>
                  </a:lnTo>
                  <a:lnTo>
                    <a:pt x="0" y="573"/>
                  </a:lnTo>
                  <a:lnTo>
                    <a:pt x="310" y="287"/>
                  </a:lnTo>
                  <a:lnTo>
                    <a:pt x="0" y="0"/>
                  </a:ln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Shape 993"/>
            <p:cNvSpPr/>
            <p:nvPr/>
          </p:nvSpPr>
          <p:spPr>
            <a:xfrm>
              <a:off x="4763" y="2176"/>
              <a:ext cx="310" cy="573"/>
            </a:xfrm>
            <a:custGeom>
              <a:avLst/>
              <a:gdLst/>
              <a:ahLst/>
              <a:cxnLst/>
              <a:rect l="0" t="0" r="0" b="0"/>
              <a:pathLst>
                <a:path w="310" h="573" extrusionOk="0">
                  <a:moveTo>
                    <a:pt x="0" y="0"/>
                  </a:moveTo>
                  <a:lnTo>
                    <a:pt x="0" y="140"/>
                  </a:lnTo>
                  <a:lnTo>
                    <a:pt x="0" y="287"/>
                  </a:lnTo>
                  <a:lnTo>
                    <a:pt x="0" y="430"/>
                  </a:lnTo>
                  <a:lnTo>
                    <a:pt x="0" y="573"/>
                  </a:lnTo>
                  <a:lnTo>
                    <a:pt x="310" y="28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Shape 994"/>
            <p:cNvSpPr/>
            <p:nvPr/>
          </p:nvSpPr>
          <p:spPr>
            <a:xfrm>
              <a:off x="3079" y="2888"/>
              <a:ext cx="291" cy="1436"/>
            </a:xfrm>
            <a:custGeom>
              <a:avLst/>
              <a:gdLst/>
              <a:ahLst/>
              <a:cxnLst/>
              <a:rect l="0" t="0" r="0" b="0"/>
              <a:pathLst>
                <a:path w="291" h="1436" extrusionOk="0">
                  <a:moveTo>
                    <a:pt x="0" y="0"/>
                  </a:moveTo>
                  <a:lnTo>
                    <a:pt x="0" y="1436"/>
                  </a:lnTo>
                  <a:lnTo>
                    <a:pt x="291" y="1436"/>
                  </a:lnTo>
                  <a:lnTo>
                    <a:pt x="291" y="291"/>
                  </a:lnTo>
                  <a:lnTo>
                    <a:pt x="0" y="0"/>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Shape 995"/>
            <p:cNvSpPr/>
            <p:nvPr/>
          </p:nvSpPr>
          <p:spPr>
            <a:xfrm>
              <a:off x="3079" y="2888"/>
              <a:ext cx="291" cy="1436"/>
            </a:xfrm>
            <a:custGeom>
              <a:avLst/>
              <a:gdLst/>
              <a:ahLst/>
              <a:cxnLst/>
              <a:rect l="0" t="0" r="0" b="0"/>
              <a:pathLst>
                <a:path w="291" h="1436" extrusionOk="0">
                  <a:moveTo>
                    <a:pt x="0" y="0"/>
                  </a:moveTo>
                  <a:lnTo>
                    <a:pt x="0" y="1436"/>
                  </a:lnTo>
                  <a:lnTo>
                    <a:pt x="291" y="1436"/>
                  </a:lnTo>
                  <a:lnTo>
                    <a:pt x="291" y="29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Shape 996"/>
            <p:cNvSpPr/>
            <p:nvPr/>
          </p:nvSpPr>
          <p:spPr>
            <a:xfrm>
              <a:off x="3079" y="2888"/>
              <a:ext cx="291" cy="1436"/>
            </a:xfrm>
            <a:custGeom>
              <a:avLst/>
              <a:gdLst/>
              <a:ahLst/>
              <a:cxnLst/>
              <a:rect l="0" t="0" r="0" b="0"/>
              <a:pathLst>
                <a:path w="291" h="1436" extrusionOk="0">
                  <a:moveTo>
                    <a:pt x="0" y="0"/>
                  </a:moveTo>
                  <a:lnTo>
                    <a:pt x="0" y="1436"/>
                  </a:lnTo>
                  <a:lnTo>
                    <a:pt x="291" y="1436"/>
                  </a:lnTo>
                  <a:lnTo>
                    <a:pt x="291" y="291"/>
                  </a:lnTo>
                  <a:lnTo>
                    <a:pt x="0" y="0"/>
                  </a:lnTo>
                  <a:close/>
                </a:path>
              </a:pathLst>
            </a:custGeom>
            <a:solidFill>
              <a:srgbClr val="3C4B5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Shape 997"/>
            <p:cNvSpPr/>
            <p:nvPr/>
          </p:nvSpPr>
          <p:spPr>
            <a:xfrm>
              <a:off x="3079" y="2888"/>
              <a:ext cx="291" cy="1436"/>
            </a:xfrm>
            <a:custGeom>
              <a:avLst/>
              <a:gdLst/>
              <a:ahLst/>
              <a:cxnLst/>
              <a:rect l="0" t="0" r="0" b="0"/>
              <a:pathLst>
                <a:path w="291" h="1436" extrusionOk="0">
                  <a:moveTo>
                    <a:pt x="0" y="0"/>
                  </a:moveTo>
                  <a:lnTo>
                    <a:pt x="0" y="1436"/>
                  </a:lnTo>
                  <a:lnTo>
                    <a:pt x="291" y="1436"/>
                  </a:lnTo>
                  <a:lnTo>
                    <a:pt x="291" y="29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Shape 998"/>
            <p:cNvSpPr/>
            <p:nvPr/>
          </p:nvSpPr>
          <p:spPr>
            <a:xfrm>
              <a:off x="2804" y="2888"/>
              <a:ext cx="566" cy="291"/>
            </a:xfrm>
            <a:custGeom>
              <a:avLst/>
              <a:gdLst/>
              <a:ahLst/>
              <a:cxnLst/>
              <a:rect l="0" t="0" r="0" b="0"/>
              <a:pathLst>
                <a:path w="566" h="291" extrusionOk="0">
                  <a:moveTo>
                    <a:pt x="0" y="291"/>
                  </a:moveTo>
                  <a:lnTo>
                    <a:pt x="566" y="291"/>
                  </a:lnTo>
                  <a:lnTo>
                    <a:pt x="275" y="0"/>
                  </a:lnTo>
                  <a:lnTo>
                    <a:pt x="0" y="0"/>
                  </a:lnTo>
                  <a:lnTo>
                    <a:pt x="0" y="291"/>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Shape 999"/>
            <p:cNvSpPr/>
            <p:nvPr/>
          </p:nvSpPr>
          <p:spPr>
            <a:xfrm>
              <a:off x="2804" y="2888"/>
              <a:ext cx="566" cy="291"/>
            </a:xfrm>
            <a:custGeom>
              <a:avLst/>
              <a:gdLst/>
              <a:ahLst/>
              <a:cxnLst/>
              <a:rect l="0" t="0" r="0" b="0"/>
              <a:pathLst>
                <a:path w="566" h="291" extrusionOk="0">
                  <a:moveTo>
                    <a:pt x="0" y="291"/>
                  </a:moveTo>
                  <a:lnTo>
                    <a:pt x="566" y="291"/>
                  </a:lnTo>
                  <a:lnTo>
                    <a:pt x="275" y="0"/>
                  </a:lnTo>
                  <a:lnTo>
                    <a:pt x="0" y="0"/>
                  </a:lnTo>
                  <a:lnTo>
                    <a:pt x="0" y="291"/>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Shape 1000"/>
            <p:cNvSpPr/>
            <p:nvPr/>
          </p:nvSpPr>
          <p:spPr>
            <a:xfrm>
              <a:off x="2526" y="2749"/>
              <a:ext cx="314" cy="573"/>
            </a:xfrm>
            <a:custGeom>
              <a:avLst/>
              <a:gdLst/>
              <a:ahLst/>
              <a:cxnLst/>
              <a:rect l="0" t="0" r="0" b="0"/>
              <a:pathLst>
                <a:path w="314" h="573" extrusionOk="0">
                  <a:moveTo>
                    <a:pt x="0" y="286"/>
                  </a:moveTo>
                  <a:lnTo>
                    <a:pt x="314" y="0"/>
                  </a:lnTo>
                  <a:lnTo>
                    <a:pt x="314" y="286"/>
                  </a:lnTo>
                  <a:lnTo>
                    <a:pt x="314" y="573"/>
                  </a:lnTo>
                  <a:lnTo>
                    <a:pt x="0" y="286"/>
                  </a:lnTo>
                  <a:close/>
                </a:path>
              </a:pathLst>
            </a:custGeom>
            <a:solidFill>
              <a:srgbClr val="D3D2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Shape 1001"/>
            <p:cNvSpPr/>
            <p:nvPr/>
          </p:nvSpPr>
          <p:spPr>
            <a:xfrm>
              <a:off x="2526" y="2749"/>
              <a:ext cx="314" cy="573"/>
            </a:xfrm>
            <a:custGeom>
              <a:avLst/>
              <a:gdLst/>
              <a:ahLst/>
              <a:cxnLst/>
              <a:rect l="0" t="0" r="0" b="0"/>
              <a:pathLst>
                <a:path w="314" h="573" extrusionOk="0">
                  <a:moveTo>
                    <a:pt x="0" y="286"/>
                  </a:moveTo>
                  <a:lnTo>
                    <a:pt x="314" y="0"/>
                  </a:lnTo>
                  <a:lnTo>
                    <a:pt x="314" y="286"/>
                  </a:lnTo>
                  <a:lnTo>
                    <a:pt x="314" y="573"/>
                  </a:lnTo>
                  <a:lnTo>
                    <a:pt x="0" y="286"/>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Shape 1002"/>
            <p:cNvSpPr/>
            <p:nvPr/>
          </p:nvSpPr>
          <p:spPr>
            <a:xfrm>
              <a:off x="2526" y="2749"/>
              <a:ext cx="314" cy="573"/>
            </a:xfrm>
            <a:custGeom>
              <a:avLst/>
              <a:gdLst/>
              <a:ahLst/>
              <a:cxnLst/>
              <a:rect l="0" t="0" r="0" b="0"/>
              <a:pathLst>
                <a:path w="314" h="573" extrusionOk="0">
                  <a:moveTo>
                    <a:pt x="0" y="286"/>
                  </a:moveTo>
                  <a:lnTo>
                    <a:pt x="314" y="573"/>
                  </a:lnTo>
                  <a:lnTo>
                    <a:pt x="314" y="573"/>
                  </a:lnTo>
                  <a:lnTo>
                    <a:pt x="0" y="286"/>
                  </a:lnTo>
                  <a:close/>
                  <a:moveTo>
                    <a:pt x="314" y="0"/>
                  </a:moveTo>
                  <a:lnTo>
                    <a:pt x="0" y="286"/>
                  </a:lnTo>
                  <a:lnTo>
                    <a:pt x="314" y="0"/>
                  </a:lnTo>
                  <a:lnTo>
                    <a:pt x="314" y="0"/>
                  </a:lnTo>
                  <a:close/>
                </a:path>
              </a:pathLst>
            </a:custGeom>
            <a:solidFill>
              <a:srgbClr val="F2F1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Shape 1003"/>
            <p:cNvSpPr/>
            <p:nvPr/>
          </p:nvSpPr>
          <p:spPr>
            <a:xfrm>
              <a:off x="2526" y="2749"/>
              <a:ext cx="314" cy="573"/>
            </a:xfrm>
            <a:custGeom>
              <a:avLst/>
              <a:gdLst/>
              <a:ahLst/>
              <a:cxnLst/>
              <a:rect l="0" t="0" r="0" b="0"/>
              <a:pathLst>
                <a:path w="314" h="573" extrusionOk="0">
                  <a:moveTo>
                    <a:pt x="0" y="286"/>
                  </a:moveTo>
                  <a:lnTo>
                    <a:pt x="314" y="573"/>
                  </a:lnTo>
                  <a:lnTo>
                    <a:pt x="314" y="573"/>
                  </a:lnTo>
                  <a:lnTo>
                    <a:pt x="0" y="286"/>
                  </a:lnTo>
                  <a:moveTo>
                    <a:pt x="314" y="0"/>
                  </a:moveTo>
                  <a:lnTo>
                    <a:pt x="0" y="286"/>
                  </a:lnTo>
                  <a:lnTo>
                    <a:pt x="314" y="0"/>
                  </a:lnTo>
                  <a:lnTo>
                    <a:pt x="3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Shape 1004"/>
            <p:cNvSpPr/>
            <p:nvPr/>
          </p:nvSpPr>
          <p:spPr>
            <a:xfrm>
              <a:off x="2840" y="2888"/>
              <a:ext cx="530" cy="291"/>
            </a:xfrm>
            <a:custGeom>
              <a:avLst/>
              <a:gdLst/>
              <a:ahLst/>
              <a:cxnLst/>
              <a:rect l="0" t="0" r="0" b="0"/>
              <a:pathLst>
                <a:path w="530" h="291" extrusionOk="0">
                  <a:moveTo>
                    <a:pt x="239" y="0"/>
                  </a:moveTo>
                  <a:lnTo>
                    <a:pt x="0" y="0"/>
                  </a:lnTo>
                  <a:lnTo>
                    <a:pt x="0" y="147"/>
                  </a:lnTo>
                  <a:lnTo>
                    <a:pt x="0" y="291"/>
                  </a:lnTo>
                  <a:lnTo>
                    <a:pt x="530" y="291"/>
                  </a:lnTo>
                  <a:lnTo>
                    <a:pt x="23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Shape 1005"/>
            <p:cNvSpPr/>
            <p:nvPr/>
          </p:nvSpPr>
          <p:spPr>
            <a:xfrm>
              <a:off x="2840" y="2888"/>
              <a:ext cx="530" cy="291"/>
            </a:xfrm>
            <a:custGeom>
              <a:avLst/>
              <a:gdLst/>
              <a:ahLst/>
              <a:cxnLst/>
              <a:rect l="0" t="0" r="0" b="0"/>
              <a:pathLst>
                <a:path w="530" h="291" extrusionOk="0">
                  <a:moveTo>
                    <a:pt x="239" y="0"/>
                  </a:moveTo>
                  <a:lnTo>
                    <a:pt x="0" y="0"/>
                  </a:lnTo>
                  <a:lnTo>
                    <a:pt x="0" y="147"/>
                  </a:lnTo>
                  <a:lnTo>
                    <a:pt x="0" y="291"/>
                  </a:lnTo>
                  <a:lnTo>
                    <a:pt x="530" y="291"/>
                  </a:lnTo>
                  <a:lnTo>
                    <a:pt x="2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Shape 1006"/>
            <p:cNvSpPr/>
            <p:nvPr/>
          </p:nvSpPr>
          <p:spPr>
            <a:xfrm>
              <a:off x="2526" y="2749"/>
              <a:ext cx="314" cy="573"/>
            </a:xfrm>
            <a:custGeom>
              <a:avLst/>
              <a:gdLst/>
              <a:ahLst/>
              <a:cxnLst/>
              <a:rect l="0" t="0" r="0" b="0"/>
              <a:pathLst>
                <a:path w="314" h="573" extrusionOk="0">
                  <a:moveTo>
                    <a:pt x="314" y="0"/>
                  </a:moveTo>
                  <a:lnTo>
                    <a:pt x="0" y="286"/>
                  </a:lnTo>
                  <a:lnTo>
                    <a:pt x="314" y="573"/>
                  </a:lnTo>
                  <a:lnTo>
                    <a:pt x="314" y="430"/>
                  </a:lnTo>
                  <a:lnTo>
                    <a:pt x="314" y="286"/>
                  </a:lnTo>
                  <a:lnTo>
                    <a:pt x="314" y="139"/>
                  </a:lnTo>
                  <a:lnTo>
                    <a:pt x="314" y="139"/>
                  </a:lnTo>
                  <a:lnTo>
                    <a:pt x="3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Shape 1007"/>
            <p:cNvSpPr/>
            <p:nvPr/>
          </p:nvSpPr>
          <p:spPr>
            <a:xfrm>
              <a:off x="2526" y="2749"/>
              <a:ext cx="314" cy="573"/>
            </a:xfrm>
            <a:custGeom>
              <a:avLst/>
              <a:gdLst/>
              <a:ahLst/>
              <a:cxnLst/>
              <a:rect l="0" t="0" r="0" b="0"/>
              <a:pathLst>
                <a:path w="314" h="573" extrusionOk="0">
                  <a:moveTo>
                    <a:pt x="314" y="0"/>
                  </a:moveTo>
                  <a:lnTo>
                    <a:pt x="0" y="286"/>
                  </a:lnTo>
                  <a:lnTo>
                    <a:pt x="314" y="573"/>
                  </a:lnTo>
                  <a:lnTo>
                    <a:pt x="314" y="430"/>
                  </a:lnTo>
                  <a:lnTo>
                    <a:pt x="314" y="286"/>
                  </a:lnTo>
                  <a:lnTo>
                    <a:pt x="314" y="139"/>
                  </a:lnTo>
                  <a:lnTo>
                    <a:pt x="314" y="139"/>
                  </a:lnTo>
                  <a:lnTo>
                    <a:pt x="3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Shape 1008"/>
            <p:cNvSpPr/>
            <p:nvPr/>
          </p:nvSpPr>
          <p:spPr>
            <a:xfrm>
              <a:off x="4498" y="3053"/>
              <a:ext cx="290" cy="1271"/>
            </a:xfrm>
            <a:custGeom>
              <a:avLst/>
              <a:gdLst/>
              <a:ahLst/>
              <a:cxnLst/>
              <a:rect l="0" t="0" r="0" b="0"/>
              <a:pathLst>
                <a:path w="290" h="2008" extrusionOk="0">
                  <a:moveTo>
                    <a:pt x="290" y="0"/>
                  </a:moveTo>
                  <a:lnTo>
                    <a:pt x="290" y="2008"/>
                  </a:lnTo>
                  <a:lnTo>
                    <a:pt x="0" y="2008"/>
                  </a:lnTo>
                  <a:lnTo>
                    <a:pt x="0" y="290"/>
                  </a:lnTo>
                  <a:lnTo>
                    <a:pt x="29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Shape 1009"/>
            <p:cNvSpPr/>
            <p:nvPr/>
          </p:nvSpPr>
          <p:spPr>
            <a:xfrm>
              <a:off x="4490" y="2956"/>
              <a:ext cx="621" cy="290"/>
            </a:xfrm>
            <a:custGeom>
              <a:avLst/>
              <a:gdLst/>
              <a:ahLst/>
              <a:cxnLst/>
              <a:rect l="0" t="0" r="0" b="0"/>
              <a:pathLst>
                <a:path w="621" h="290" extrusionOk="0">
                  <a:moveTo>
                    <a:pt x="621" y="0"/>
                  </a:moveTo>
                  <a:lnTo>
                    <a:pt x="290" y="0"/>
                  </a:lnTo>
                  <a:lnTo>
                    <a:pt x="0" y="290"/>
                  </a:lnTo>
                  <a:lnTo>
                    <a:pt x="621" y="290"/>
                  </a:lnTo>
                  <a:lnTo>
                    <a:pt x="621" y="147"/>
                  </a:lnTo>
                  <a:lnTo>
                    <a:pt x="621" y="0"/>
                  </a:ln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Shape 1010"/>
            <p:cNvSpPr/>
            <p:nvPr/>
          </p:nvSpPr>
          <p:spPr>
            <a:xfrm>
              <a:off x="5111" y="2816"/>
              <a:ext cx="310" cy="573"/>
            </a:xfrm>
            <a:custGeom>
              <a:avLst/>
              <a:gdLst/>
              <a:ahLst/>
              <a:cxnLst/>
              <a:rect l="0" t="0" r="0" b="0"/>
              <a:pathLst>
                <a:path w="310" h="573" extrusionOk="0">
                  <a:moveTo>
                    <a:pt x="0" y="0"/>
                  </a:moveTo>
                  <a:lnTo>
                    <a:pt x="0" y="140"/>
                  </a:lnTo>
                  <a:lnTo>
                    <a:pt x="0" y="287"/>
                  </a:lnTo>
                  <a:lnTo>
                    <a:pt x="0" y="430"/>
                  </a:lnTo>
                  <a:lnTo>
                    <a:pt x="0" y="573"/>
                  </a:lnTo>
                  <a:lnTo>
                    <a:pt x="310" y="287"/>
                  </a:lnTo>
                  <a:lnTo>
                    <a:pt x="0" y="0"/>
                  </a:lnTo>
                  <a:close/>
                </a:path>
              </a:pathLst>
            </a:custGeom>
            <a:solidFill>
              <a:srgbClr val="0EC0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1" name="Shape 1011"/>
          <p:cNvSpPr txBox="1"/>
          <p:nvPr/>
        </p:nvSpPr>
        <p:spPr>
          <a:xfrm>
            <a:off x="8557556" y="2114096"/>
            <a:ext cx="2814825" cy="5920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Arial"/>
                <a:ea typeface="Arial"/>
                <a:cs typeface="Arial"/>
                <a:sym typeface="Arial"/>
              </a:rPr>
              <a:t>Promotion</a:t>
            </a:r>
            <a:endParaRPr/>
          </a:p>
        </p:txBody>
      </p:sp>
      <p:sp>
        <p:nvSpPr>
          <p:cNvPr id="1012" name="Shape 1012"/>
          <p:cNvSpPr txBox="1"/>
          <p:nvPr/>
        </p:nvSpPr>
        <p:spPr>
          <a:xfrm>
            <a:off x="1292667" y="3140930"/>
            <a:ext cx="2418263" cy="49225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Arial"/>
                <a:ea typeface="Arial"/>
                <a:cs typeface="Arial"/>
                <a:sym typeface="Arial"/>
              </a:rPr>
              <a:t>Packaging</a:t>
            </a:r>
            <a:endParaRPr sz="2500" b="1" i="0" u="none" strike="noStrike" cap="none">
              <a:solidFill>
                <a:srgbClr val="7F7F7F"/>
              </a:solidFill>
              <a:latin typeface="Calibri"/>
              <a:ea typeface="Calibri"/>
              <a:cs typeface="Calibri"/>
              <a:sym typeface="Calibri"/>
            </a:endParaRPr>
          </a:p>
        </p:txBody>
      </p:sp>
      <p:sp>
        <p:nvSpPr>
          <p:cNvPr id="1013" name="Shape 1013"/>
          <p:cNvSpPr txBox="1"/>
          <p:nvPr/>
        </p:nvSpPr>
        <p:spPr>
          <a:xfrm>
            <a:off x="8187249" y="3499375"/>
            <a:ext cx="8730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4400"/>
              <a:buFont typeface="Arial"/>
              <a:buNone/>
            </a:pPr>
            <a:r>
              <a:rPr lang="en-US" sz="4400" b="0" i="0" u="none" strike="noStrike" cap="none">
                <a:solidFill>
                  <a:srgbClr val="BFBFBF"/>
                </a:solidFill>
                <a:latin typeface="Arial"/>
                <a:ea typeface="Arial"/>
                <a:cs typeface="Arial"/>
                <a:sym typeface="Arial"/>
              </a:rPr>
              <a:t>04</a:t>
            </a:r>
            <a:endParaRPr sz="4400" b="0" i="0" u="none" strike="noStrike" cap="none">
              <a:solidFill>
                <a:srgbClr val="BFBFBF"/>
              </a:solidFill>
              <a:latin typeface="Arial"/>
              <a:ea typeface="Arial"/>
              <a:cs typeface="Arial"/>
              <a:sym typeface="Arial"/>
            </a:endParaRPr>
          </a:p>
        </p:txBody>
      </p:sp>
      <p:sp>
        <p:nvSpPr>
          <p:cNvPr id="1014" name="Shape 1014"/>
          <p:cNvSpPr txBox="1"/>
          <p:nvPr/>
        </p:nvSpPr>
        <p:spPr>
          <a:xfrm>
            <a:off x="3704774" y="3011900"/>
            <a:ext cx="8730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4400"/>
              <a:buFont typeface="Arial"/>
              <a:buNone/>
            </a:pPr>
            <a:r>
              <a:rPr lang="en-US" sz="4400" b="0" i="0" u="none" strike="noStrike" cap="none">
                <a:solidFill>
                  <a:srgbClr val="BFBFBF"/>
                </a:solidFill>
                <a:latin typeface="Arial"/>
                <a:ea typeface="Arial"/>
                <a:cs typeface="Arial"/>
                <a:sym typeface="Arial"/>
              </a:rPr>
              <a:t>01</a:t>
            </a:r>
            <a:endParaRPr sz="4400" b="0" i="0" u="none" strike="noStrike" cap="none">
              <a:solidFill>
                <a:srgbClr val="BFBFBF"/>
              </a:solidFill>
              <a:latin typeface="Arial"/>
              <a:ea typeface="Arial"/>
              <a:cs typeface="Arial"/>
              <a:sym typeface="Arial"/>
            </a:endParaRPr>
          </a:p>
        </p:txBody>
      </p:sp>
      <p:sp>
        <p:nvSpPr>
          <p:cNvPr id="1015" name="Shape 1015"/>
          <p:cNvSpPr txBox="1"/>
          <p:nvPr/>
        </p:nvSpPr>
        <p:spPr>
          <a:xfrm>
            <a:off x="7797301" y="2038825"/>
            <a:ext cx="8730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4400"/>
              <a:buFont typeface="Arial"/>
              <a:buNone/>
            </a:pPr>
            <a:r>
              <a:rPr lang="en-US" sz="4400" b="0" i="0" u="none" strike="noStrike" cap="none">
                <a:solidFill>
                  <a:srgbClr val="BFBFBF"/>
                </a:solidFill>
                <a:latin typeface="Arial"/>
                <a:ea typeface="Arial"/>
                <a:cs typeface="Arial"/>
                <a:sym typeface="Arial"/>
              </a:rPr>
              <a:t>03</a:t>
            </a:r>
            <a:endParaRPr sz="4400" b="0" i="0" u="none" strike="noStrike" cap="none">
              <a:solidFill>
                <a:srgbClr val="BFBFBF"/>
              </a:solidFill>
              <a:latin typeface="Arial"/>
              <a:ea typeface="Arial"/>
              <a:cs typeface="Arial"/>
              <a:sym typeface="Arial"/>
            </a:endParaRPr>
          </a:p>
        </p:txBody>
      </p:sp>
      <p:sp>
        <p:nvSpPr>
          <p:cNvPr id="1016" name="Shape 1016"/>
          <p:cNvSpPr txBox="1"/>
          <p:nvPr/>
        </p:nvSpPr>
        <p:spPr>
          <a:xfrm>
            <a:off x="325763" y="4503194"/>
            <a:ext cx="3059491" cy="63413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Arial"/>
                <a:ea typeface="Arial"/>
                <a:cs typeface="Arial"/>
                <a:sym typeface="Arial"/>
              </a:rPr>
              <a:t>Dependencies</a:t>
            </a:r>
            <a:endParaRPr/>
          </a:p>
        </p:txBody>
      </p:sp>
      <p:sp>
        <p:nvSpPr>
          <p:cNvPr id="1017" name="Shape 1017"/>
          <p:cNvSpPr txBox="1"/>
          <p:nvPr/>
        </p:nvSpPr>
        <p:spPr>
          <a:xfrm>
            <a:off x="3329000" y="4443050"/>
            <a:ext cx="8730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4400"/>
              <a:buFont typeface="Arial"/>
              <a:buNone/>
            </a:pPr>
            <a:r>
              <a:rPr lang="en-US" sz="4400" b="0" i="0" u="none" strike="noStrike" cap="none">
                <a:solidFill>
                  <a:srgbClr val="BFBFBF"/>
                </a:solidFill>
                <a:latin typeface="Arial"/>
                <a:ea typeface="Arial"/>
                <a:cs typeface="Arial"/>
                <a:sym typeface="Arial"/>
              </a:rPr>
              <a:t>02</a:t>
            </a:r>
            <a:endParaRPr sz="4400" b="0" i="0" u="none" strike="noStrike" cap="none">
              <a:solidFill>
                <a:srgbClr val="BFBFBF"/>
              </a:solidFill>
              <a:latin typeface="Arial"/>
              <a:ea typeface="Arial"/>
              <a:cs typeface="Arial"/>
              <a:sym typeface="Arial"/>
            </a:endParaRPr>
          </a:p>
        </p:txBody>
      </p:sp>
      <p:sp>
        <p:nvSpPr>
          <p:cNvPr id="1018" name="Shape 1018"/>
          <p:cNvSpPr txBox="1"/>
          <p:nvPr/>
        </p:nvSpPr>
        <p:spPr>
          <a:xfrm>
            <a:off x="8964906" y="3550481"/>
            <a:ext cx="2814825" cy="5920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Arial"/>
                <a:ea typeface="Arial"/>
                <a:cs typeface="Arial"/>
                <a:sym typeface="Arial"/>
              </a:rPr>
              <a:t>Deployment</a:t>
            </a:r>
            <a:endParaRPr/>
          </a:p>
        </p:txBody>
      </p:sp>
      <p:sp>
        <p:nvSpPr>
          <p:cNvPr id="1019" name="Shape 1019"/>
          <p:cNvSpPr txBox="1"/>
          <p:nvPr/>
        </p:nvSpPr>
        <p:spPr>
          <a:xfrm>
            <a:off x="8738400" y="4510050"/>
            <a:ext cx="8730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4400"/>
              <a:buFont typeface="Arial"/>
              <a:buNone/>
            </a:pPr>
            <a:r>
              <a:rPr lang="en-US" sz="4400" b="0" i="0" u="none" strike="noStrike" cap="none">
                <a:solidFill>
                  <a:srgbClr val="BFBFBF"/>
                </a:solidFill>
                <a:latin typeface="Arial"/>
                <a:ea typeface="Arial"/>
                <a:cs typeface="Arial"/>
                <a:sym typeface="Arial"/>
              </a:rPr>
              <a:t>05</a:t>
            </a:r>
            <a:endParaRPr sz="4400" b="0" i="0" u="none" strike="noStrike" cap="none">
              <a:solidFill>
                <a:srgbClr val="BFBFBF"/>
              </a:solidFill>
              <a:latin typeface="Arial"/>
              <a:ea typeface="Arial"/>
              <a:cs typeface="Arial"/>
              <a:sym typeface="Arial"/>
            </a:endParaRPr>
          </a:p>
        </p:txBody>
      </p:sp>
      <p:sp>
        <p:nvSpPr>
          <p:cNvPr id="1020" name="Shape 1020"/>
          <p:cNvSpPr txBox="1"/>
          <p:nvPr/>
        </p:nvSpPr>
        <p:spPr>
          <a:xfrm>
            <a:off x="9516050" y="4561149"/>
            <a:ext cx="2814825" cy="5920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Arial"/>
                <a:ea typeface="Arial"/>
                <a:cs typeface="Arial"/>
                <a:sym typeface="Arial"/>
              </a:rPr>
              <a:t>Compliance</a:t>
            </a:r>
            <a:endParaRPr/>
          </a:p>
        </p:txBody>
      </p:sp>
      <p:sp>
        <p:nvSpPr>
          <p:cNvPr id="1021" name="Shape 1021"/>
          <p:cNvSpPr txBox="1"/>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adopted from Forrester report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grpSp>
        <p:nvGrpSpPr>
          <p:cNvPr id="1027" name="Shape 1027"/>
          <p:cNvGrpSpPr/>
          <p:nvPr/>
        </p:nvGrpSpPr>
        <p:grpSpPr>
          <a:xfrm>
            <a:off x="3285103" y="1304995"/>
            <a:ext cx="4732306" cy="4366886"/>
            <a:chOff x="7180616" y="1421340"/>
            <a:chExt cx="4732306" cy="4366886"/>
          </a:xfrm>
        </p:grpSpPr>
        <p:sp>
          <p:nvSpPr>
            <p:cNvPr id="1028" name="Shape 1028"/>
            <p:cNvSpPr/>
            <p:nvPr/>
          </p:nvSpPr>
          <p:spPr>
            <a:xfrm>
              <a:off x="7180616" y="1421340"/>
              <a:ext cx="4732306" cy="4366886"/>
            </a:xfrm>
            <a:prstGeom prst="roundRect">
              <a:avLst>
                <a:gd name="adj" fmla="val 3323"/>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9" name="Shape 1029"/>
            <p:cNvSpPr/>
            <p:nvPr/>
          </p:nvSpPr>
          <p:spPr>
            <a:xfrm>
              <a:off x="7395721" y="1626526"/>
              <a:ext cx="4302096" cy="575272"/>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High product quality</a:t>
              </a:r>
              <a:endParaRPr/>
            </a:p>
          </p:txBody>
        </p:sp>
        <p:sp>
          <p:nvSpPr>
            <p:cNvPr id="1030" name="Shape 1030"/>
            <p:cNvSpPr/>
            <p:nvPr/>
          </p:nvSpPr>
          <p:spPr>
            <a:xfrm>
              <a:off x="7395721" y="2479820"/>
              <a:ext cx="4302096" cy="575272"/>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On-time and frequent product releases</a:t>
              </a:r>
              <a:endParaRPr/>
            </a:p>
          </p:txBody>
        </p:sp>
        <p:sp>
          <p:nvSpPr>
            <p:cNvPr id="1031" name="Shape 1031"/>
            <p:cNvSpPr/>
            <p:nvPr/>
          </p:nvSpPr>
          <p:spPr>
            <a:xfrm>
              <a:off x="7395721" y="3333114"/>
              <a:ext cx="4302096" cy="575272"/>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Efficient and quick troubleshooting</a:t>
              </a:r>
              <a:endParaRPr/>
            </a:p>
          </p:txBody>
        </p:sp>
        <p:sp>
          <p:nvSpPr>
            <p:cNvPr id="1032" name="Shape 1032"/>
            <p:cNvSpPr/>
            <p:nvPr/>
          </p:nvSpPr>
          <p:spPr>
            <a:xfrm>
              <a:off x="7395721" y="4186408"/>
              <a:ext cx="4302096" cy="575272"/>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Customer satisfaction</a:t>
              </a:r>
              <a:endParaRPr/>
            </a:p>
          </p:txBody>
        </p:sp>
        <p:sp>
          <p:nvSpPr>
            <p:cNvPr id="1033" name="Shape 1033"/>
            <p:cNvSpPr/>
            <p:nvPr/>
          </p:nvSpPr>
          <p:spPr>
            <a:xfrm>
              <a:off x="7395721" y="5039704"/>
              <a:ext cx="4302096" cy="575272"/>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Faster and lower effort audits</a:t>
              </a:r>
              <a:endParaRPr/>
            </a:p>
          </p:txBody>
        </p:sp>
      </p:grpSp>
      <p:sp>
        <p:nvSpPr>
          <p:cNvPr id="1034" name="Shape 103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3.4 Benefits of Deployment Automation</a:t>
            </a:r>
            <a:endParaRPr/>
          </a:p>
        </p:txBody>
      </p:sp>
      <p:sp>
        <p:nvSpPr>
          <p:cNvPr id="1035" name="Shape 103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36" name="Shape 103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Shape 104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43" name="Shape 104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44" name="Shape 104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Which of the following is not a component of ARA?</a:t>
            </a:r>
            <a:endParaRPr/>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Promotion</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Deployment</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Staging</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Packaging</a:t>
            </a:r>
            <a:endParaRPr/>
          </a:p>
          <a:p>
            <a:pPr marL="685800" marR="0" lvl="0" indent="-228600" algn="l" rtl="0">
              <a:lnSpc>
                <a:spcPct val="90000"/>
              </a:lnSpc>
              <a:spcBef>
                <a:spcPts val="10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Which of the following about the functions of ARA is false? </a:t>
            </a:r>
            <a:endParaRPr/>
          </a:p>
          <a:p>
            <a:pPr marL="68580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Specific configurations are deployed for each environment</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application code and artifacts are deployed</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ARA is not for designing process workflow for automating tasks</a:t>
            </a:r>
            <a:endParaRPr/>
          </a:p>
          <a:p>
            <a:pPr marL="685800"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Environment is modeled and binaries are provisioned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Shape 10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 Continuous Integration</a:t>
            </a:r>
            <a:endParaRPr dirty="0"/>
          </a:p>
        </p:txBody>
      </p:sp>
      <p:sp>
        <p:nvSpPr>
          <p:cNvPr id="1051" name="Shape 10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Purpose of DevOps</a:t>
            </a:r>
            <a:endParaRPr sz="1600" b="0" i="0" u="none" strike="noStrike" cap="none">
              <a:solidFill>
                <a:srgbClr val="0EC07D"/>
              </a:solidFill>
              <a:latin typeface="Arial"/>
              <a:ea typeface="Arial"/>
              <a:cs typeface="Arial"/>
              <a:sym typeface="Arial"/>
            </a:endParaRPr>
          </a:p>
        </p:txBody>
      </p:sp>
      <p:sp>
        <p:nvSpPr>
          <p:cNvPr id="1052" name="Shape 105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Eric Ries, the Author of The Lean Start-up popularized the term continuous integration. It can be loosely defined as the process of building and integrating code as many times as possible in a given day.</a:t>
            </a:r>
            <a:endParaRPr/>
          </a:p>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This method of product building has been well received and vastly used by organizations globally.</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Shape 1123"/>
          <p:cNvSpPr/>
          <p:nvPr/>
        </p:nvSpPr>
        <p:spPr>
          <a:xfrm>
            <a:off x="419100" y="2999604"/>
            <a:ext cx="11372850" cy="3002692"/>
          </a:xfrm>
          <a:prstGeom prst="roundRect">
            <a:avLst>
              <a:gd name="adj" fmla="val 8209"/>
            </a:avLst>
          </a:prstGeom>
          <a:solidFill>
            <a:srgbClr val="1CC083"/>
          </a:solidFill>
          <a:ln>
            <a:noFill/>
          </a:ln>
        </p:spPr>
        <p:txBody>
          <a:bodyPr spcFirstLastPara="1" wrap="square" lIns="91425" tIns="182875" rIns="91425" bIns="45700" anchor="t" anchorCtr="0">
            <a:noAutofit/>
          </a:bodyPr>
          <a:lstStyle/>
          <a:p>
            <a:pPr lvl="0" algn="ctr">
              <a:buClr>
                <a:schemeClr val="dk1"/>
              </a:buClr>
              <a:buSzPts val="2000"/>
            </a:pPr>
            <a:r>
              <a:rPr lang="en-US" sz="2400" b="1" i="0" u="none" strike="noStrike" cap="none" dirty="0">
                <a:solidFill>
                  <a:schemeClr val="dk1"/>
                </a:solidFill>
                <a:sym typeface="Arial"/>
              </a:rPr>
              <a:t>Continuous </a:t>
            </a:r>
            <a:r>
              <a:rPr lang="en-US" sz="2400" b="1" dirty="0">
                <a:solidFill>
                  <a:schemeClr val="dk1"/>
                </a:solidFill>
              </a:rPr>
              <a:t>Integration</a:t>
            </a:r>
            <a:endParaRPr sz="1600" dirty="0"/>
          </a:p>
        </p:txBody>
      </p:sp>
      <p:sp>
        <p:nvSpPr>
          <p:cNvPr id="8" name="Shape 1124"/>
          <p:cNvSpPr/>
          <p:nvPr/>
        </p:nvSpPr>
        <p:spPr>
          <a:xfrm>
            <a:off x="581185" y="3721366"/>
            <a:ext cx="1620143" cy="1620143"/>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Check-in</a:t>
            </a:r>
            <a:endParaRPr sz="1800" dirty="0"/>
          </a:p>
        </p:txBody>
      </p:sp>
      <p:sp>
        <p:nvSpPr>
          <p:cNvPr id="9" name="Shape 1125"/>
          <p:cNvSpPr/>
          <p:nvPr/>
        </p:nvSpPr>
        <p:spPr>
          <a:xfrm>
            <a:off x="2933069" y="3721366"/>
            <a:ext cx="1620143" cy="1620143"/>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Build</a:t>
            </a:r>
            <a:endParaRPr sz="1800" dirty="0"/>
          </a:p>
        </p:txBody>
      </p:sp>
      <p:sp>
        <p:nvSpPr>
          <p:cNvPr id="10" name="Shape 1126"/>
          <p:cNvSpPr/>
          <p:nvPr/>
        </p:nvSpPr>
        <p:spPr>
          <a:xfrm>
            <a:off x="5284953" y="3721366"/>
            <a:ext cx="1620143" cy="1620143"/>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Smoke &amp; DVT Tests</a:t>
            </a:r>
            <a:endParaRPr sz="1800" dirty="0"/>
          </a:p>
        </p:txBody>
      </p:sp>
      <p:sp>
        <p:nvSpPr>
          <p:cNvPr id="11" name="Shape 1127"/>
          <p:cNvSpPr/>
          <p:nvPr/>
        </p:nvSpPr>
        <p:spPr>
          <a:xfrm>
            <a:off x="2252119" y="4358218"/>
            <a:ext cx="630159"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2" name="Shape 1128"/>
          <p:cNvSpPr/>
          <p:nvPr/>
        </p:nvSpPr>
        <p:spPr>
          <a:xfrm>
            <a:off x="4604003" y="4358218"/>
            <a:ext cx="630159"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3" name="Shape 1129"/>
          <p:cNvSpPr/>
          <p:nvPr/>
        </p:nvSpPr>
        <p:spPr>
          <a:xfrm>
            <a:off x="7636837" y="3721366"/>
            <a:ext cx="1620143" cy="1620143"/>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Functional Tests</a:t>
            </a:r>
            <a:endParaRPr sz="1600" b="1" i="0" u="none" strike="noStrike" cap="none" dirty="0">
              <a:solidFill>
                <a:schemeClr val="dk1"/>
              </a:solidFill>
              <a:latin typeface="Arial"/>
              <a:ea typeface="Arial"/>
              <a:cs typeface="Arial"/>
              <a:sym typeface="Arial"/>
            </a:endParaRPr>
          </a:p>
        </p:txBody>
      </p:sp>
      <p:sp>
        <p:nvSpPr>
          <p:cNvPr id="14" name="Shape 1130"/>
          <p:cNvSpPr/>
          <p:nvPr/>
        </p:nvSpPr>
        <p:spPr>
          <a:xfrm>
            <a:off x="6955887" y="4358218"/>
            <a:ext cx="630159"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5" name="Shape 1131"/>
          <p:cNvSpPr/>
          <p:nvPr/>
        </p:nvSpPr>
        <p:spPr>
          <a:xfrm>
            <a:off x="9988724" y="3721366"/>
            <a:ext cx="1620143" cy="1620143"/>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600" b="1" i="0" u="none" strike="noStrike" cap="none" dirty="0" smtClean="0">
                <a:solidFill>
                  <a:schemeClr val="dk1"/>
                </a:solidFill>
                <a:latin typeface="Arial"/>
                <a:ea typeface="Arial"/>
                <a:cs typeface="Arial"/>
                <a:sym typeface="Arial"/>
              </a:rPr>
              <a:t>Integration Tests</a:t>
            </a:r>
            <a:endParaRPr sz="1800" dirty="0"/>
          </a:p>
        </p:txBody>
      </p:sp>
      <p:sp>
        <p:nvSpPr>
          <p:cNvPr id="16" name="Shape 1132"/>
          <p:cNvSpPr/>
          <p:nvPr/>
        </p:nvSpPr>
        <p:spPr>
          <a:xfrm>
            <a:off x="9307771" y="4358218"/>
            <a:ext cx="630159"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9" name="Shape 1135"/>
          <p:cNvSpPr/>
          <p:nvPr/>
        </p:nvSpPr>
        <p:spPr>
          <a:xfrm>
            <a:off x="2310723" y="5122157"/>
            <a:ext cx="709999" cy="432454"/>
          </a:xfrm>
          <a:prstGeom prst="wedgeRoundRectCallout">
            <a:avLst>
              <a:gd name="adj1" fmla="val -20412"/>
              <a:gd name="adj2" fmla="val -102294"/>
              <a:gd name="adj3" fmla="val 16667"/>
            </a:avLst>
          </a:prstGeom>
          <a:solidFill>
            <a:schemeClr val="tx2">
              <a:lumMod val="2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bg1"/>
                </a:solidFill>
                <a:sym typeface="Arial"/>
              </a:rPr>
              <a:t>Auto</a:t>
            </a:r>
            <a:endParaRPr dirty="0">
              <a:solidFill>
                <a:schemeClr val="bg1"/>
              </a:solidFill>
            </a:endParaRPr>
          </a:p>
        </p:txBody>
      </p:sp>
      <p:sp>
        <p:nvSpPr>
          <p:cNvPr id="25" name="Shape 1135"/>
          <p:cNvSpPr/>
          <p:nvPr/>
        </p:nvSpPr>
        <p:spPr>
          <a:xfrm>
            <a:off x="4677878" y="5122157"/>
            <a:ext cx="709999" cy="432454"/>
          </a:xfrm>
          <a:prstGeom prst="wedgeRoundRectCallout">
            <a:avLst>
              <a:gd name="adj1" fmla="val -20412"/>
              <a:gd name="adj2" fmla="val -102294"/>
              <a:gd name="adj3" fmla="val 16667"/>
            </a:avLst>
          </a:prstGeom>
          <a:solidFill>
            <a:schemeClr val="tx2">
              <a:lumMod val="2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bg1"/>
                </a:solidFill>
                <a:sym typeface="Arial"/>
              </a:rPr>
              <a:t>Auto</a:t>
            </a:r>
            <a:endParaRPr dirty="0">
              <a:solidFill>
                <a:schemeClr val="bg1"/>
              </a:solidFill>
            </a:endParaRPr>
          </a:p>
        </p:txBody>
      </p:sp>
      <p:sp>
        <p:nvSpPr>
          <p:cNvPr id="26" name="Shape 1135"/>
          <p:cNvSpPr/>
          <p:nvPr/>
        </p:nvSpPr>
        <p:spPr>
          <a:xfrm>
            <a:off x="7045033" y="5122157"/>
            <a:ext cx="709999" cy="432454"/>
          </a:xfrm>
          <a:prstGeom prst="wedgeRoundRectCallout">
            <a:avLst>
              <a:gd name="adj1" fmla="val -20412"/>
              <a:gd name="adj2" fmla="val -102294"/>
              <a:gd name="adj3" fmla="val 16667"/>
            </a:avLst>
          </a:prstGeom>
          <a:solidFill>
            <a:schemeClr val="tx2">
              <a:lumMod val="2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bg1"/>
                </a:solidFill>
                <a:sym typeface="Arial"/>
              </a:rPr>
              <a:t>Auto</a:t>
            </a:r>
            <a:endParaRPr dirty="0">
              <a:solidFill>
                <a:schemeClr val="bg1"/>
              </a:solidFill>
            </a:endParaRPr>
          </a:p>
        </p:txBody>
      </p:sp>
      <p:sp>
        <p:nvSpPr>
          <p:cNvPr id="27" name="Shape 1135"/>
          <p:cNvSpPr/>
          <p:nvPr/>
        </p:nvSpPr>
        <p:spPr>
          <a:xfrm>
            <a:off x="9412188" y="5122157"/>
            <a:ext cx="709999" cy="432454"/>
          </a:xfrm>
          <a:prstGeom prst="wedgeRoundRectCallout">
            <a:avLst>
              <a:gd name="adj1" fmla="val -20412"/>
              <a:gd name="adj2" fmla="val -102294"/>
              <a:gd name="adj3" fmla="val 16667"/>
            </a:avLst>
          </a:prstGeom>
          <a:solidFill>
            <a:schemeClr val="tx2">
              <a:lumMod val="2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bg1"/>
                </a:solidFill>
                <a:sym typeface="Arial"/>
              </a:rPr>
              <a:t>Auto</a:t>
            </a:r>
            <a:endParaRPr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Shape 105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4.1 The Process</a:t>
            </a:r>
            <a:endParaRPr dirty="0"/>
          </a:p>
        </p:txBody>
      </p:sp>
      <p:sp>
        <p:nvSpPr>
          <p:cNvPr id="1060" name="Shape 10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61" name="Shape 1061"/>
          <p:cNvSpPr txBox="1">
            <a:spLocks noGrp="1"/>
          </p:cNvSpPr>
          <p:nvPr>
            <p:ph type="body" idx="2"/>
          </p:nvPr>
        </p:nvSpPr>
        <p:spPr>
          <a:xfrm>
            <a:off x="193216" y="10897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grpSp>
        <p:nvGrpSpPr>
          <p:cNvPr id="62" name="Group 61"/>
          <p:cNvGrpSpPr/>
          <p:nvPr/>
        </p:nvGrpSpPr>
        <p:grpSpPr>
          <a:xfrm>
            <a:off x="400050" y="1206213"/>
            <a:ext cx="11563350" cy="5200010"/>
            <a:chOff x="400050" y="1206213"/>
            <a:chExt cx="11563350" cy="5200010"/>
          </a:xfrm>
        </p:grpSpPr>
        <p:sp>
          <p:nvSpPr>
            <p:cNvPr id="49" name="Arc 48"/>
            <p:cNvSpPr/>
            <p:nvPr/>
          </p:nvSpPr>
          <p:spPr>
            <a:xfrm rot="18886986">
              <a:off x="1552416" y="1364933"/>
              <a:ext cx="2613700" cy="2613700"/>
            </a:xfrm>
            <a:prstGeom prst="arc">
              <a:avLst>
                <a:gd name="adj1" fmla="val 15839187"/>
                <a:gd name="adj2" fmla="val 0"/>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1" name="Group 60"/>
            <p:cNvGrpSpPr/>
            <p:nvPr/>
          </p:nvGrpSpPr>
          <p:grpSpPr>
            <a:xfrm>
              <a:off x="400050" y="1206213"/>
              <a:ext cx="11563350" cy="5200010"/>
              <a:chOff x="400050" y="1206213"/>
              <a:chExt cx="11563350" cy="5200010"/>
            </a:xfrm>
          </p:grpSpPr>
          <p:sp>
            <p:nvSpPr>
              <p:cNvPr id="10" name="Oval 9"/>
              <p:cNvSpPr/>
              <p:nvPr/>
            </p:nvSpPr>
            <p:spPr>
              <a:xfrm>
                <a:off x="5342625" y="1628685"/>
                <a:ext cx="1971524" cy="19715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b="1" dirty="0" smtClean="0">
                    <a:solidFill>
                      <a:schemeClr val="bg1"/>
                    </a:solidFill>
                  </a:rPr>
                  <a:t>Build </a:t>
                </a:r>
                <a:br>
                  <a:rPr lang="en-US" sz="1800" b="1" dirty="0" smtClean="0">
                    <a:solidFill>
                      <a:schemeClr val="bg1"/>
                    </a:solidFill>
                  </a:rPr>
                </a:br>
                <a:r>
                  <a:rPr lang="en-US" sz="1800" b="1" dirty="0" smtClean="0">
                    <a:solidFill>
                      <a:schemeClr val="bg1"/>
                    </a:solidFill>
                  </a:rPr>
                  <a:t>Server</a:t>
                </a:r>
                <a:endParaRPr lang="en-US" sz="1800" b="1" dirty="0">
                  <a:solidFill>
                    <a:schemeClr val="bg1"/>
                  </a:solidFill>
                </a:endParaRPr>
              </a:p>
            </p:txBody>
          </p:sp>
          <p:sp>
            <p:nvSpPr>
              <p:cNvPr id="12" name="Rounded Rectangle 11"/>
              <p:cNvSpPr/>
              <p:nvPr/>
            </p:nvSpPr>
            <p:spPr>
              <a:xfrm>
                <a:off x="10595589" y="1851334"/>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Server</a:t>
                </a:r>
                <a:endParaRPr lang="en-US" sz="1600" dirty="0">
                  <a:solidFill>
                    <a:schemeClr val="tx1"/>
                  </a:solidFill>
                </a:endParaRPr>
              </a:p>
            </p:txBody>
          </p:sp>
          <p:sp>
            <p:nvSpPr>
              <p:cNvPr id="15" name="Rounded Rectangle 14"/>
              <p:cNvSpPr/>
              <p:nvPr/>
            </p:nvSpPr>
            <p:spPr>
              <a:xfrm>
                <a:off x="10595589" y="2859575"/>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Server</a:t>
                </a:r>
                <a:endParaRPr lang="en-US" sz="1600" dirty="0">
                  <a:solidFill>
                    <a:schemeClr val="tx1"/>
                  </a:solidFill>
                </a:endParaRPr>
              </a:p>
            </p:txBody>
          </p:sp>
          <p:sp>
            <p:nvSpPr>
              <p:cNvPr id="16" name="Oval 15"/>
              <p:cNvSpPr/>
              <p:nvPr/>
            </p:nvSpPr>
            <p:spPr>
              <a:xfrm>
                <a:off x="554677" y="4298548"/>
                <a:ext cx="1971524" cy="19715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800" b="1" dirty="0" smtClean="0">
                    <a:solidFill>
                      <a:schemeClr val="bg1"/>
                    </a:solidFill>
                  </a:rPr>
                  <a:t>Notifications</a:t>
                </a:r>
                <a:endParaRPr lang="en-US" sz="1800" b="1" dirty="0">
                  <a:solidFill>
                    <a:schemeClr val="bg1"/>
                  </a:solidFill>
                </a:endParaRPr>
              </a:p>
            </p:txBody>
          </p:sp>
          <p:sp>
            <p:nvSpPr>
              <p:cNvPr id="17" name="Oval 16"/>
              <p:cNvSpPr/>
              <p:nvPr/>
            </p:nvSpPr>
            <p:spPr>
              <a:xfrm>
                <a:off x="3436803" y="4231212"/>
                <a:ext cx="1971524" cy="19715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b="1" dirty="0" smtClean="0">
                    <a:solidFill>
                      <a:schemeClr val="bg1"/>
                    </a:solidFill>
                  </a:rPr>
                  <a:t>Automated Tests</a:t>
                </a:r>
                <a:endParaRPr lang="en-US" sz="1800" b="1" dirty="0">
                  <a:solidFill>
                    <a:schemeClr val="bg1"/>
                  </a:solidFill>
                </a:endParaRPr>
              </a:p>
            </p:txBody>
          </p:sp>
          <p:sp>
            <p:nvSpPr>
              <p:cNvPr id="18" name="Rounded Rectangle 17"/>
              <p:cNvSpPr/>
              <p:nvPr/>
            </p:nvSpPr>
            <p:spPr>
              <a:xfrm>
                <a:off x="5681103" y="4912703"/>
                <a:ext cx="1293855"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Server</a:t>
                </a:r>
                <a:endParaRPr lang="en-US" sz="1600" dirty="0">
                  <a:solidFill>
                    <a:schemeClr val="tx1"/>
                  </a:solidFill>
                </a:endParaRPr>
              </a:p>
            </p:txBody>
          </p:sp>
          <p:sp>
            <p:nvSpPr>
              <p:cNvPr id="19" name="Rounded Rectangle 18"/>
              <p:cNvSpPr/>
              <p:nvPr/>
            </p:nvSpPr>
            <p:spPr>
              <a:xfrm>
                <a:off x="2070041" y="1425159"/>
                <a:ext cx="1479817" cy="4842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Pull changes</a:t>
                </a:r>
                <a:endParaRPr lang="en-US" sz="1600" dirty="0">
                  <a:solidFill>
                    <a:schemeClr val="tx1"/>
                  </a:solidFill>
                </a:endParaRPr>
              </a:p>
            </p:txBody>
          </p:sp>
          <p:sp>
            <p:nvSpPr>
              <p:cNvPr id="20" name="Rounded Rectangle 19"/>
              <p:cNvSpPr/>
              <p:nvPr/>
            </p:nvSpPr>
            <p:spPr>
              <a:xfrm>
                <a:off x="1847385" y="3387431"/>
                <a:ext cx="1627799" cy="4842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Push changes</a:t>
                </a:r>
                <a:endParaRPr lang="en-US" sz="1600" dirty="0">
                  <a:solidFill>
                    <a:schemeClr val="tx1"/>
                  </a:solidFill>
                </a:endParaRPr>
              </a:p>
            </p:txBody>
          </p:sp>
          <p:sp>
            <p:nvSpPr>
              <p:cNvPr id="50" name="Right Arrow 49"/>
              <p:cNvSpPr/>
              <p:nvPr/>
            </p:nvSpPr>
            <p:spPr>
              <a:xfrm>
                <a:off x="4910288" y="2461544"/>
                <a:ext cx="356974"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7390349" y="2461544"/>
                <a:ext cx="356974"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894267" y="1890910"/>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Developer</a:t>
                </a:r>
                <a:endParaRPr lang="en-US" sz="1600" dirty="0">
                  <a:solidFill>
                    <a:schemeClr val="tx1"/>
                  </a:solidFill>
                </a:endParaRPr>
              </a:p>
            </p:txBody>
          </p:sp>
          <p:sp>
            <p:nvSpPr>
              <p:cNvPr id="8" name="Rounded Rectangle 7"/>
              <p:cNvSpPr/>
              <p:nvPr/>
            </p:nvSpPr>
            <p:spPr>
              <a:xfrm>
                <a:off x="894267" y="2899151"/>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Developer</a:t>
                </a:r>
                <a:endParaRPr lang="en-US" sz="1600" dirty="0">
                  <a:solidFill>
                    <a:schemeClr val="tx1"/>
                  </a:solidFill>
                </a:endParaRPr>
              </a:p>
            </p:txBody>
          </p:sp>
          <p:sp>
            <p:nvSpPr>
              <p:cNvPr id="11" name="Oval 10"/>
              <p:cNvSpPr/>
              <p:nvPr/>
            </p:nvSpPr>
            <p:spPr>
              <a:xfrm>
                <a:off x="7818150" y="1608822"/>
                <a:ext cx="1971524" cy="19715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b="1" dirty="0" smtClean="0">
                    <a:solidFill>
                      <a:schemeClr val="bg1"/>
                    </a:solidFill>
                  </a:rPr>
                  <a:t>Build Publishing</a:t>
                </a:r>
                <a:endParaRPr lang="en-US" sz="1800" b="1" dirty="0">
                  <a:solidFill>
                    <a:schemeClr val="bg1"/>
                  </a:solidFill>
                </a:endParaRPr>
              </a:p>
            </p:txBody>
          </p:sp>
          <p:sp>
            <p:nvSpPr>
              <p:cNvPr id="3" name="Oval 2"/>
              <p:cNvSpPr/>
              <p:nvPr/>
            </p:nvSpPr>
            <p:spPr>
              <a:xfrm>
                <a:off x="2867100" y="1648547"/>
                <a:ext cx="1971524" cy="19715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b="1" dirty="0" smtClean="0">
                    <a:solidFill>
                      <a:schemeClr val="bg1"/>
                    </a:solidFill>
                  </a:rPr>
                  <a:t>Source Control</a:t>
                </a:r>
                <a:endParaRPr lang="en-US" sz="1800" b="1" dirty="0">
                  <a:solidFill>
                    <a:schemeClr val="bg1"/>
                  </a:solidFill>
                </a:endParaRPr>
              </a:p>
            </p:txBody>
          </p:sp>
          <p:sp>
            <p:nvSpPr>
              <p:cNvPr id="58" name="Right Arrow 57"/>
              <p:cNvSpPr/>
              <p:nvPr/>
            </p:nvSpPr>
            <p:spPr>
              <a:xfrm rot="10800000">
                <a:off x="2584617" y="5091588"/>
                <a:ext cx="765205"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16200000">
                <a:off x="1116185" y="3638887"/>
                <a:ext cx="82514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2168711" y="1939542"/>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94267" y="2404861"/>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Developer</a:t>
                </a:r>
                <a:endParaRPr lang="en-US" sz="1600" dirty="0">
                  <a:solidFill>
                    <a:schemeClr val="tx1"/>
                  </a:solidFill>
                </a:endParaRPr>
              </a:p>
            </p:txBody>
          </p:sp>
          <p:sp>
            <p:nvSpPr>
              <p:cNvPr id="14" name="Rounded Rectangle 13"/>
              <p:cNvSpPr/>
              <p:nvPr/>
            </p:nvSpPr>
            <p:spPr>
              <a:xfrm>
                <a:off x="10595589" y="2365285"/>
                <a:ext cx="1176232" cy="389302"/>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 Server</a:t>
                </a:r>
                <a:endParaRPr lang="en-US" sz="1600" dirty="0">
                  <a:solidFill>
                    <a:schemeClr val="tx1"/>
                  </a:solidFill>
                </a:endParaRPr>
              </a:p>
            </p:txBody>
          </p:sp>
          <p:sp>
            <p:nvSpPr>
              <p:cNvPr id="67" name="Right Arrow 66"/>
              <p:cNvSpPr/>
              <p:nvPr/>
            </p:nvSpPr>
            <p:spPr>
              <a:xfrm rot="5400000">
                <a:off x="5767861" y="4088062"/>
                <a:ext cx="1120338"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8100000">
                <a:off x="4858978" y="3755049"/>
                <a:ext cx="1018489"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2168711" y="2421658"/>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2168711" y="2903774"/>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9860501" y="1939542"/>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9860501" y="2421658"/>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9860501" y="2903774"/>
                <a:ext cx="632401" cy="341186"/>
              </a:xfrm>
              <a:prstGeom prst="rightArrow">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00050" y="1206213"/>
                <a:ext cx="11563350" cy="5200010"/>
              </a:xfrm>
              <a:prstGeom prst="roundRect">
                <a:avLst>
                  <a:gd name="adj" fmla="val 4176"/>
                </a:avLst>
              </a:prstGeom>
              <a:noFill/>
              <a:ln w="762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Shape 10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Best Practices of CI</a:t>
            </a:r>
            <a:endParaRPr/>
          </a:p>
        </p:txBody>
      </p:sp>
      <p:sp>
        <p:nvSpPr>
          <p:cNvPr id="1069" name="Shape 10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70" name="Shape 1070"/>
          <p:cNvSpPr txBox="1">
            <a:spLocks noGrp="1"/>
          </p:cNvSpPr>
          <p:nvPr>
            <p:ph type="body" idx="2"/>
          </p:nvPr>
        </p:nvSpPr>
        <p:spPr>
          <a:xfrm>
            <a:off x="514349" y="1304995"/>
            <a:ext cx="6991349"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Maintain a single code repository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Use version control</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Store all things relevant to product in a single repository</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Automate deployment</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Simplifying process of running the source code by automation</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Self testing build</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Commit code everyday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Fix broken builds without delay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Test code in a cloned environment</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Keep latest deliverable accessible</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Code should be available to everyone</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71" name="Shape 1071"/>
          <p:cNvPicPr preferRelativeResize="0"/>
          <p:nvPr/>
        </p:nvPicPr>
        <p:blipFill rotWithShape="1">
          <a:blip r:embed="rId3">
            <a:alphaModFix/>
          </a:blip>
          <a:srcRect l="90530" t="81628"/>
          <a:stretch/>
        </p:blipFill>
        <p:spPr>
          <a:xfrm>
            <a:off x="7505699" y="2057399"/>
            <a:ext cx="3568125" cy="38026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 Benefits of Continuous Integration</a:t>
            </a:r>
            <a:endParaRPr/>
          </a:p>
        </p:txBody>
      </p:sp>
      <p:sp>
        <p:nvSpPr>
          <p:cNvPr id="1078" name="Shape 107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79" name="Shape 1079"/>
          <p:cNvSpPr txBox="1">
            <a:spLocks noGrp="1"/>
          </p:cNvSpPr>
          <p:nvPr>
            <p:ph type="body" idx="2"/>
          </p:nvPr>
        </p:nvSpPr>
        <p:spPr>
          <a:xfrm>
            <a:off x="514350" y="1305000"/>
            <a:ext cx="99423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primary benefit of continuous integration is the pace. Bugs, errors are identified early on and fixed immediately</a:t>
            </a:r>
            <a:endParaRPr sz="1800" b="0" i="0" u="none" strike="noStrike" cap="none">
              <a:solidFill>
                <a:schemeClr val="dk1"/>
              </a:solidFill>
              <a:latin typeface="Arial"/>
              <a:ea typeface="Arial"/>
              <a:cs typeface="Arial"/>
              <a:sym typeface="Arial"/>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a:t>Time to code review is reduced to a great extent.</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a:t>Support for parallel builds, builds and tests can be carried out over multiple machines.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Developers integrate code and identify issues within the next couple of hours </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Reduction in the number of errors or bugs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Code is tested on a regular basis, that reduces the overall number of errors or bugs in the product.</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a:t>With automated testing, code is tested in the same way for every change and every change is tested before deployed to production.</a:t>
            </a:r>
            <a:endParaRPr/>
          </a:p>
          <a:p>
            <a:pPr marL="285750" lvl="1" indent="-285750" rtl="0">
              <a:spcBef>
                <a:spcPts val="838"/>
              </a:spcBef>
              <a:spcAft>
                <a:spcPts val="0"/>
              </a:spcAft>
              <a:buClr>
                <a:schemeClr val="dk1"/>
              </a:buClr>
              <a:buSzPts val="1800"/>
              <a:buFont typeface="Noto Sans Symbols"/>
              <a:buChar char="⇥"/>
            </a:pPr>
            <a:r>
              <a:rPr lang="en-US"/>
              <a:t>Latest version of code is available always.</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743" name="Shape 743"/>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the module you would be able to learn the following</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Why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is essential in an organization</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The different processes and methods used for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implementation</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The purpose of using Minimum Viable Product and how it helps companies get an early launch</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Learn about the continuous integration, delivery and how it helps organizations in </a:t>
            </a:r>
            <a:r>
              <a:rPr lang="en-US" sz="1800" b="0" i="0" u="none" strike="noStrike" cap="none" dirty="0" err="1">
                <a:solidFill>
                  <a:schemeClr val="dk1"/>
                </a:solidFill>
                <a:latin typeface="Arial"/>
                <a:ea typeface="Arial"/>
                <a:cs typeface="Arial"/>
                <a:sym typeface="Arial"/>
              </a:rPr>
              <a:t>DevOps</a:t>
            </a:r>
            <a:r>
              <a:rPr lang="en-US" sz="1800" b="0" i="0" u="none" strike="noStrike" cap="none" dirty="0">
                <a:solidFill>
                  <a:schemeClr val="dk1"/>
                </a:solidFill>
                <a:latin typeface="Arial"/>
                <a:ea typeface="Arial"/>
                <a:cs typeface="Arial"/>
                <a:sym typeface="Arial"/>
              </a:rPr>
              <a:t> implementation</a:t>
            </a:r>
            <a:endParaRPr dirty="0"/>
          </a:p>
          <a:p>
            <a:pPr marL="342900" marR="0" lvl="0" indent="-342900" algn="l" rtl="0">
              <a:lnSpc>
                <a:spcPct val="10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About ARA and deployment tools helps in mitigating the various issues that arise</a:t>
            </a:r>
            <a:endParaRPr dirty="0"/>
          </a:p>
          <a:p>
            <a:pPr marL="342900" marR="0" lvl="0" indent="-228600" algn="l" rtl="0">
              <a:lnSpc>
                <a:spcPct val="100000"/>
              </a:lnSpc>
              <a:spcBef>
                <a:spcPts val="838"/>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Shape 108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86" name="Shape 108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Maintaining multiple source code repositories is one of the best practices of continuous integration.</a:t>
            </a:r>
            <a:endParaRPr sz="1800" b="0" i="0" u="none" strike="noStrike" cap="none">
              <a:solidFill>
                <a:schemeClr val="dk1"/>
              </a:solidFill>
              <a:latin typeface="Arial"/>
              <a:ea typeface="Arial"/>
              <a:cs typeface="Arial"/>
              <a:sym typeface="Arial"/>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 </a:t>
            </a:r>
            <a:endParaRPr/>
          </a:p>
          <a:p>
            <a:pPr marL="342900" marR="0" lvl="0" indent="-342900" algn="l" rtl="0">
              <a:lnSpc>
                <a:spcPct val="100000"/>
              </a:lnSpc>
              <a:spcBef>
                <a:spcPts val="36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a:t>
            </a:r>
            <a:r>
              <a:rPr lang="en-US"/>
              <a:t>tests is done to test individual elements of the code</a:t>
            </a:r>
            <a:r>
              <a:rPr lang="en-US" sz="1800" b="0" i="0" u="none" strike="noStrike" cap="none">
                <a:solidFill>
                  <a:schemeClr val="dk1"/>
                </a:solidFill>
                <a:latin typeface="Arial"/>
                <a:ea typeface="Arial"/>
                <a:cs typeface="Arial"/>
                <a:sym typeface="Arial"/>
              </a:rPr>
              <a:t>? </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b="1"/>
              <a:t>Unit test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b="1"/>
              <a:t>System test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b="1"/>
              <a:t>Integration test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b="1"/>
              <a:t>Smoke test</a:t>
            </a:r>
            <a:endParaRPr/>
          </a:p>
          <a:p>
            <a:pPr marL="34290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
        <p:nvSpPr>
          <p:cNvPr id="1087" name="Shape 108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Shape 10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Continuous Delivery</a:t>
            </a:r>
            <a:endParaRPr/>
          </a:p>
        </p:txBody>
      </p:sp>
      <p:sp>
        <p:nvSpPr>
          <p:cNvPr id="1094" name="Shape 10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095" name="Shape 1095"/>
          <p:cNvSpPr txBox="1">
            <a:spLocks noGrp="1"/>
          </p:cNvSpPr>
          <p:nvPr>
            <p:ph type="body" idx="2"/>
          </p:nvPr>
        </p:nvSpPr>
        <p:spPr>
          <a:xfrm>
            <a:off x="514350" y="1304995"/>
            <a:ext cx="10273812" cy="218195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Continuous Delivery (CD) is the process to build, test, configure and deploy from a build to a production environment.</a:t>
            </a:r>
            <a:endParaRPr/>
          </a:p>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series of processes that ensure code is deployed to production rapidly and safely, by delivering every change to a production-like environment. </a:t>
            </a:r>
            <a:endParaRPr/>
          </a:p>
          <a:p>
            <a:pPr marL="0" marR="0" lvl="0" indent="0" algn="l" rtl="0">
              <a:lnSpc>
                <a:spcPct val="100000"/>
              </a:lnSpc>
              <a:spcBef>
                <a:spcPts val="838"/>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An expansion to continuous integration.</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96" name="Shape 1096"/>
          <p:cNvGrpSpPr/>
          <p:nvPr/>
        </p:nvGrpSpPr>
        <p:grpSpPr>
          <a:xfrm>
            <a:off x="2542076" y="3065480"/>
            <a:ext cx="6696677" cy="1670664"/>
            <a:chOff x="3715968" y="2991337"/>
            <a:chExt cx="6696677" cy="1670664"/>
          </a:xfrm>
        </p:grpSpPr>
        <p:sp>
          <p:nvSpPr>
            <p:cNvPr id="1097" name="Shape 1097"/>
            <p:cNvSpPr/>
            <p:nvPr/>
          </p:nvSpPr>
          <p:spPr>
            <a:xfrm>
              <a:off x="3715968" y="2991337"/>
              <a:ext cx="5489694" cy="1670664"/>
            </a:xfrm>
            <a:prstGeom prst="roundRect">
              <a:avLst>
                <a:gd name="adj" fmla="val 8209"/>
              </a:avLst>
            </a:prstGeom>
            <a:solidFill>
              <a:srgbClr val="1CC083"/>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Continuous Integration</a:t>
              </a:r>
              <a:endParaRPr/>
            </a:p>
          </p:txBody>
        </p:sp>
        <p:sp>
          <p:nvSpPr>
            <p:cNvPr id="1098" name="Shape 1098"/>
            <p:cNvSpPr/>
            <p:nvPr/>
          </p:nvSpPr>
          <p:spPr>
            <a:xfrm>
              <a:off x="4047977" y="3412809"/>
              <a:ext cx="1181439" cy="1181439"/>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a:t>
              </a:r>
              <a:endParaRPr/>
            </a:p>
          </p:txBody>
        </p:sp>
        <p:sp>
          <p:nvSpPr>
            <p:cNvPr id="1099" name="Shape 1099"/>
            <p:cNvSpPr/>
            <p:nvPr/>
          </p:nvSpPr>
          <p:spPr>
            <a:xfrm>
              <a:off x="5870096" y="3412809"/>
              <a:ext cx="1181439" cy="1181439"/>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Application Test</a:t>
              </a:r>
              <a:endParaRPr/>
            </a:p>
          </p:txBody>
        </p:sp>
        <p:sp>
          <p:nvSpPr>
            <p:cNvPr id="1100" name="Shape 1100"/>
            <p:cNvSpPr/>
            <p:nvPr/>
          </p:nvSpPr>
          <p:spPr>
            <a:xfrm>
              <a:off x="7692215" y="3412809"/>
              <a:ext cx="1181439" cy="1181439"/>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Integration Test</a:t>
              </a:r>
              <a:endParaRPr/>
            </a:p>
          </p:txBody>
        </p:sp>
        <p:sp>
          <p:nvSpPr>
            <p:cNvPr id="1101" name="Shape 1101"/>
            <p:cNvSpPr/>
            <p:nvPr/>
          </p:nvSpPr>
          <p:spPr>
            <a:xfrm>
              <a:off x="5346939" y="3830309"/>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02" name="Shape 1102"/>
            <p:cNvSpPr/>
            <p:nvPr/>
          </p:nvSpPr>
          <p:spPr>
            <a:xfrm>
              <a:off x="7169058" y="3830309"/>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03" name="Shape 1103"/>
            <p:cNvSpPr/>
            <p:nvPr/>
          </p:nvSpPr>
          <p:spPr>
            <a:xfrm>
              <a:off x="9982238" y="3830309"/>
              <a:ext cx="430407" cy="346437"/>
            </a:xfrm>
            <a:prstGeom prst="rightArrow">
              <a:avLst>
                <a:gd name="adj1" fmla="val 50000"/>
                <a:gd name="adj2" fmla="val 50000"/>
              </a:avLst>
            </a:prstGeom>
            <a:solidFill>
              <a:srgbClr val="1CC083"/>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nvGrpSpPr>
          <p:cNvPr id="1104" name="Shape 1104"/>
          <p:cNvGrpSpPr/>
          <p:nvPr/>
        </p:nvGrpSpPr>
        <p:grpSpPr>
          <a:xfrm>
            <a:off x="2542076" y="4823952"/>
            <a:ext cx="7409232" cy="1656382"/>
            <a:chOff x="3715968" y="4848665"/>
            <a:chExt cx="7409232" cy="1656382"/>
          </a:xfrm>
        </p:grpSpPr>
        <p:sp>
          <p:nvSpPr>
            <p:cNvPr id="1105" name="Shape 1105"/>
            <p:cNvSpPr/>
            <p:nvPr/>
          </p:nvSpPr>
          <p:spPr>
            <a:xfrm>
              <a:off x="3715968" y="4848665"/>
              <a:ext cx="7409232" cy="1656382"/>
            </a:xfrm>
            <a:prstGeom prst="roundRect">
              <a:avLst>
                <a:gd name="adj" fmla="val 8209"/>
              </a:avLst>
            </a:prstGeom>
            <a:solidFill>
              <a:srgbClr val="3A3838"/>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Continuous Delivery</a:t>
              </a:r>
              <a:endParaRPr/>
            </a:p>
          </p:txBody>
        </p:sp>
        <p:sp>
          <p:nvSpPr>
            <p:cNvPr id="1106" name="Shape 1106"/>
            <p:cNvSpPr/>
            <p:nvPr/>
          </p:nvSpPr>
          <p:spPr>
            <a:xfrm>
              <a:off x="4036103" y="5217035"/>
              <a:ext cx="1205186" cy="1205186"/>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Dev</a:t>
              </a:r>
              <a:endParaRPr/>
            </a:p>
          </p:txBody>
        </p:sp>
        <p:sp>
          <p:nvSpPr>
            <p:cNvPr id="1107" name="Shape 1107"/>
            <p:cNvSpPr/>
            <p:nvPr/>
          </p:nvSpPr>
          <p:spPr>
            <a:xfrm>
              <a:off x="5858222" y="5217035"/>
              <a:ext cx="1205186" cy="1205186"/>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Application Test</a:t>
              </a:r>
              <a:endParaRPr/>
            </a:p>
          </p:txBody>
        </p:sp>
        <p:sp>
          <p:nvSpPr>
            <p:cNvPr id="1108" name="Shape 1108"/>
            <p:cNvSpPr/>
            <p:nvPr/>
          </p:nvSpPr>
          <p:spPr>
            <a:xfrm>
              <a:off x="7680341" y="5217035"/>
              <a:ext cx="1205186" cy="1205186"/>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Integration Test</a:t>
              </a:r>
              <a:endParaRPr/>
            </a:p>
          </p:txBody>
        </p:sp>
        <p:sp>
          <p:nvSpPr>
            <p:cNvPr id="1109" name="Shape 1109"/>
            <p:cNvSpPr/>
            <p:nvPr/>
          </p:nvSpPr>
          <p:spPr>
            <a:xfrm>
              <a:off x="5346939" y="5646409"/>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10" name="Shape 1110"/>
            <p:cNvSpPr/>
            <p:nvPr/>
          </p:nvSpPr>
          <p:spPr>
            <a:xfrm>
              <a:off x="7169058" y="5646409"/>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11" name="Shape 1111"/>
            <p:cNvSpPr/>
            <p:nvPr/>
          </p:nvSpPr>
          <p:spPr>
            <a:xfrm>
              <a:off x="9594849" y="5217035"/>
              <a:ext cx="1205186" cy="1205186"/>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Automation</a:t>
              </a:r>
              <a:endParaRPr dirty="0"/>
            </a:p>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Test</a:t>
              </a:r>
              <a:endParaRPr dirty="0"/>
            </a:p>
          </p:txBody>
        </p:sp>
        <p:sp>
          <p:nvSpPr>
            <p:cNvPr id="1112" name="Shape 1112"/>
            <p:cNvSpPr/>
            <p:nvPr/>
          </p:nvSpPr>
          <p:spPr>
            <a:xfrm>
              <a:off x="9083566" y="5646409"/>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sp>
        <p:nvSpPr>
          <p:cNvPr id="1113" name="Shape 1113"/>
          <p:cNvSpPr/>
          <p:nvPr/>
        </p:nvSpPr>
        <p:spPr>
          <a:xfrm>
            <a:off x="8399332" y="3026935"/>
            <a:ext cx="1181439" cy="1181439"/>
          </a:xfrm>
          <a:prstGeom prst="ellipse">
            <a:avLst/>
          </a:prstGeom>
          <a:noFill/>
          <a:ln w="38100" cap="flat" cmpd="sng">
            <a:no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Automatic trigger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Shape 111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5.1 Continuous Delivery Process</a:t>
            </a:r>
            <a:endParaRPr/>
          </a:p>
        </p:txBody>
      </p:sp>
      <p:sp>
        <p:nvSpPr>
          <p:cNvPr id="1120" name="Shape 112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121" name="Shape 112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122" name="Shape 1122"/>
          <p:cNvGrpSpPr/>
          <p:nvPr/>
        </p:nvGrpSpPr>
        <p:grpSpPr>
          <a:xfrm>
            <a:off x="464922" y="1742304"/>
            <a:ext cx="11372850" cy="3002692"/>
            <a:chOff x="464922" y="1742304"/>
            <a:chExt cx="11372850" cy="3002692"/>
          </a:xfrm>
        </p:grpSpPr>
        <p:sp>
          <p:nvSpPr>
            <p:cNvPr id="1123" name="Shape 1123"/>
            <p:cNvSpPr/>
            <p:nvPr/>
          </p:nvSpPr>
          <p:spPr>
            <a:xfrm>
              <a:off x="464922" y="1742304"/>
              <a:ext cx="11372850" cy="3002692"/>
            </a:xfrm>
            <a:prstGeom prst="roundRect">
              <a:avLst>
                <a:gd name="adj" fmla="val 8209"/>
              </a:avLst>
            </a:prstGeom>
            <a:solidFill>
              <a:srgbClr val="1CC083"/>
            </a:solidFill>
            <a:ln>
              <a:noFill/>
            </a:ln>
          </p:spPr>
          <p:txBody>
            <a:bodyPr spcFirstLastPara="1" wrap="square" lIns="91425" tIns="182875"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Continuous Delivery</a:t>
              </a:r>
              <a:endParaRPr/>
            </a:p>
          </p:txBody>
        </p:sp>
        <p:sp>
          <p:nvSpPr>
            <p:cNvPr id="1124" name="Shape 1124"/>
            <p:cNvSpPr/>
            <p:nvPr/>
          </p:nvSpPr>
          <p:spPr>
            <a:xfrm>
              <a:off x="810018"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Unit Test</a:t>
              </a:r>
              <a:endParaRPr/>
            </a:p>
          </p:txBody>
        </p:sp>
        <p:sp>
          <p:nvSpPr>
            <p:cNvPr id="1125" name="Shape 1125"/>
            <p:cNvSpPr/>
            <p:nvPr/>
          </p:nvSpPr>
          <p:spPr>
            <a:xfrm>
              <a:off x="2690226"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Platform Test</a:t>
              </a:r>
              <a:endParaRPr/>
            </a:p>
          </p:txBody>
        </p:sp>
        <p:sp>
          <p:nvSpPr>
            <p:cNvPr id="1126" name="Shape 1126"/>
            <p:cNvSpPr/>
            <p:nvPr/>
          </p:nvSpPr>
          <p:spPr>
            <a:xfrm>
              <a:off x="4570434"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Deliver to Staging</a:t>
              </a:r>
              <a:endParaRPr/>
            </a:p>
          </p:txBody>
        </p:sp>
        <p:sp>
          <p:nvSpPr>
            <p:cNvPr id="1127" name="Shape 1127"/>
            <p:cNvSpPr/>
            <p:nvPr/>
          </p:nvSpPr>
          <p:spPr>
            <a:xfrm>
              <a:off x="2161979" y="3100918"/>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28" name="Shape 1128"/>
            <p:cNvSpPr/>
            <p:nvPr/>
          </p:nvSpPr>
          <p:spPr>
            <a:xfrm>
              <a:off x="4042187" y="3100918"/>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29" name="Shape 1129"/>
            <p:cNvSpPr/>
            <p:nvPr/>
          </p:nvSpPr>
          <p:spPr>
            <a:xfrm>
              <a:off x="6450642"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Application Acceptance tests</a:t>
              </a:r>
              <a:endParaRPr sz="1200" b="1" i="0" u="none" strike="noStrike" cap="none" dirty="0">
                <a:solidFill>
                  <a:schemeClr val="dk1"/>
                </a:solidFill>
                <a:latin typeface="Arial"/>
                <a:ea typeface="Arial"/>
                <a:cs typeface="Arial"/>
                <a:sym typeface="Arial"/>
              </a:endParaRPr>
            </a:p>
          </p:txBody>
        </p:sp>
        <p:sp>
          <p:nvSpPr>
            <p:cNvPr id="1130" name="Shape 1130"/>
            <p:cNvSpPr/>
            <p:nvPr/>
          </p:nvSpPr>
          <p:spPr>
            <a:xfrm>
              <a:off x="5922395" y="3100918"/>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31" name="Shape 1131"/>
            <p:cNvSpPr/>
            <p:nvPr/>
          </p:nvSpPr>
          <p:spPr>
            <a:xfrm>
              <a:off x="8330850"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Deploy to Production</a:t>
              </a:r>
              <a:endParaRPr/>
            </a:p>
          </p:txBody>
        </p:sp>
        <p:sp>
          <p:nvSpPr>
            <p:cNvPr id="1132" name="Shape 1132"/>
            <p:cNvSpPr/>
            <p:nvPr/>
          </p:nvSpPr>
          <p:spPr>
            <a:xfrm>
              <a:off x="7802603" y="3100918"/>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33" name="Shape 1133"/>
            <p:cNvSpPr/>
            <p:nvPr/>
          </p:nvSpPr>
          <p:spPr>
            <a:xfrm>
              <a:off x="10211062" y="2647077"/>
              <a:ext cx="1254121" cy="1254121"/>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Post deploy tests</a:t>
              </a:r>
              <a:endParaRPr sz="1200" b="1" i="0" u="none" strike="noStrike" cap="none">
                <a:solidFill>
                  <a:schemeClr val="dk1"/>
                </a:solidFill>
                <a:latin typeface="Arial"/>
                <a:ea typeface="Arial"/>
                <a:cs typeface="Arial"/>
                <a:sym typeface="Arial"/>
              </a:endParaRPr>
            </a:p>
          </p:txBody>
        </p:sp>
        <p:sp>
          <p:nvSpPr>
            <p:cNvPr id="1134" name="Shape 1134"/>
            <p:cNvSpPr/>
            <p:nvPr/>
          </p:nvSpPr>
          <p:spPr>
            <a:xfrm>
              <a:off x="9682811" y="3100918"/>
              <a:ext cx="430407" cy="346437"/>
            </a:xfrm>
            <a:prstGeom prst="righ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35" name="Shape 1135"/>
            <p:cNvSpPr/>
            <p:nvPr/>
          </p:nvSpPr>
          <p:spPr>
            <a:xfrm>
              <a:off x="2090284" y="3864857"/>
              <a:ext cx="709999" cy="432454"/>
            </a:xfrm>
            <a:prstGeom prst="wedgeRoundRectCallout">
              <a:avLst>
                <a:gd name="adj1" fmla="val -20412"/>
                <a:gd name="adj2" fmla="val -102294"/>
                <a:gd name="adj3"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Auto</a:t>
              </a:r>
              <a:endParaRPr/>
            </a:p>
          </p:txBody>
        </p:sp>
        <p:sp>
          <p:nvSpPr>
            <p:cNvPr id="1136" name="Shape 1136"/>
            <p:cNvSpPr/>
            <p:nvPr/>
          </p:nvSpPr>
          <p:spPr>
            <a:xfrm>
              <a:off x="3942667" y="3864857"/>
              <a:ext cx="709999" cy="432454"/>
            </a:xfrm>
            <a:prstGeom prst="wedgeRoundRectCallout">
              <a:avLst>
                <a:gd name="adj1" fmla="val -20412"/>
                <a:gd name="adj2" fmla="val -102294"/>
                <a:gd name="adj3"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Auto</a:t>
              </a:r>
              <a:endParaRPr/>
            </a:p>
          </p:txBody>
        </p:sp>
        <p:sp>
          <p:nvSpPr>
            <p:cNvPr id="1137" name="Shape 1137"/>
            <p:cNvSpPr/>
            <p:nvPr/>
          </p:nvSpPr>
          <p:spPr>
            <a:xfrm>
              <a:off x="5868619" y="3864857"/>
              <a:ext cx="709999" cy="432454"/>
            </a:xfrm>
            <a:prstGeom prst="wedgeRoundRectCallout">
              <a:avLst>
                <a:gd name="adj1" fmla="val -20412"/>
                <a:gd name="adj2" fmla="val -102294"/>
                <a:gd name="adj3"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Auto</a:t>
              </a:r>
              <a:endParaRPr/>
            </a:p>
          </p:txBody>
        </p:sp>
        <p:sp>
          <p:nvSpPr>
            <p:cNvPr id="1138" name="Shape 1138"/>
            <p:cNvSpPr/>
            <p:nvPr/>
          </p:nvSpPr>
          <p:spPr>
            <a:xfrm>
              <a:off x="7618878" y="3864857"/>
              <a:ext cx="1039510" cy="432454"/>
            </a:xfrm>
            <a:prstGeom prst="wedgeRoundRectCallout">
              <a:avLst>
                <a:gd name="adj1" fmla="val -20412"/>
                <a:gd name="adj2" fmla="val -102294"/>
                <a:gd name="adj3" fmla="val 16667"/>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Manual</a:t>
              </a:r>
              <a:endParaRPr/>
            </a:p>
          </p:txBody>
        </p:sp>
        <p:sp>
          <p:nvSpPr>
            <p:cNvPr id="1139" name="Shape 1139"/>
            <p:cNvSpPr/>
            <p:nvPr/>
          </p:nvSpPr>
          <p:spPr>
            <a:xfrm>
              <a:off x="9698649" y="3864857"/>
              <a:ext cx="709999" cy="432454"/>
            </a:xfrm>
            <a:prstGeom prst="wedgeRoundRectCallout">
              <a:avLst>
                <a:gd name="adj1" fmla="val -20412"/>
                <a:gd name="adj2" fmla="val -102294"/>
                <a:gd name="adj3"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Auto</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Shape 114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5.2 Benefits of Continuous Delivery</a:t>
            </a:r>
            <a:endParaRPr/>
          </a:p>
        </p:txBody>
      </p:sp>
      <p:sp>
        <p:nvSpPr>
          <p:cNvPr id="1146" name="Shape 114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147" name="Shape 114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Automation of software release process</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Improved developer productivity</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Discover and fix bugs quicker</a:t>
            </a:r>
            <a:endParaRPr/>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Deliver updates faster</a:t>
            </a:r>
            <a:endParaRPr/>
          </a:p>
          <a:p>
            <a:pPr marL="285750" marR="0" lvl="1" indent="-171450" algn="l" rtl="0">
              <a:lnSpc>
                <a:spcPct val="10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148" name="Shape 1148"/>
          <p:cNvGrpSpPr/>
          <p:nvPr/>
        </p:nvGrpSpPr>
        <p:grpSpPr>
          <a:xfrm>
            <a:off x="5979287" y="1236746"/>
            <a:ext cx="5618226" cy="4838041"/>
            <a:chOff x="5979287" y="1164176"/>
            <a:chExt cx="5618226" cy="4838041"/>
          </a:xfrm>
        </p:grpSpPr>
        <p:sp>
          <p:nvSpPr>
            <p:cNvPr id="1149" name="Shape 1149"/>
            <p:cNvSpPr/>
            <p:nvPr/>
          </p:nvSpPr>
          <p:spPr>
            <a:xfrm>
              <a:off x="6007100" y="1187162"/>
              <a:ext cx="5562600" cy="4815055"/>
            </a:xfrm>
            <a:prstGeom prst="roundRect">
              <a:avLst>
                <a:gd name="adj" fmla="val 2952"/>
              </a:avLst>
            </a:prstGeom>
            <a:solidFill>
              <a:schemeClr val="lt1"/>
            </a:solidFill>
            <a:ln w="38100" cap="flat" cmpd="sng">
              <a:solidFill>
                <a:srgbClr val="1CC0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150" name="Shape 1150"/>
            <p:cNvGrpSpPr/>
            <p:nvPr/>
          </p:nvGrpSpPr>
          <p:grpSpPr>
            <a:xfrm>
              <a:off x="6331591" y="2006268"/>
              <a:ext cx="4811329" cy="3701022"/>
              <a:chOff x="6903091" y="1452351"/>
              <a:chExt cx="4811329" cy="3701022"/>
            </a:xfrm>
          </p:grpSpPr>
          <p:sp>
            <p:nvSpPr>
              <p:cNvPr id="1151" name="Shape 1151"/>
              <p:cNvSpPr/>
              <p:nvPr/>
            </p:nvSpPr>
            <p:spPr>
              <a:xfrm>
                <a:off x="9886115" y="3969046"/>
                <a:ext cx="1828305" cy="1184327"/>
              </a:xfrm>
              <a:custGeom>
                <a:avLst/>
                <a:gdLst/>
                <a:ahLst/>
                <a:cxnLst/>
                <a:rect l="0" t="0" r="0" b="0"/>
                <a:pathLst>
                  <a:path w="1828305" h="1184327" extrusionOk="0">
                    <a:moveTo>
                      <a:pt x="0" y="118433"/>
                    </a:moveTo>
                    <a:cubicBezTo>
                      <a:pt x="0" y="53024"/>
                      <a:pt x="53024" y="0"/>
                      <a:pt x="118433" y="0"/>
                    </a:cubicBezTo>
                    <a:lnTo>
                      <a:pt x="1709872" y="0"/>
                    </a:lnTo>
                    <a:cubicBezTo>
                      <a:pt x="1775281" y="0"/>
                      <a:pt x="1828305" y="53024"/>
                      <a:pt x="1828305" y="118433"/>
                    </a:cubicBezTo>
                    <a:lnTo>
                      <a:pt x="1828305" y="1065894"/>
                    </a:lnTo>
                    <a:cubicBezTo>
                      <a:pt x="1828305" y="1131303"/>
                      <a:pt x="1775281" y="1184327"/>
                      <a:pt x="1709872" y="1184327"/>
                    </a:cubicBezTo>
                    <a:lnTo>
                      <a:pt x="118433" y="1184327"/>
                    </a:lnTo>
                    <a:cubicBezTo>
                      <a:pt x="53024" y="1184327"/>
                      <a:pt x="0" y="1131303"/>
                      <a:pt x="0" y="1065894"/>
                    </a:cubicBezTo>
                    <a:lnTo>
                      <a:pt x="0" y="118433"/>
                    </a:lnTo>
                    <a:close/>
                  </a:path>
                </a:pathLst>
              </a:custGeom>
              <a:solidFill>
                <a:schemeClr val="lt1">
                  <a:alpha val="89803"/>
                </a:schemeClr>
              </a:solidFill>
              <a:ln w="19050" cap="flat" cmpd="sng">
                <a:solidFill>
                  <a:srgbClr val="AEABAB"/>
                </a:solidFill>
                <a:prstDash val="dash"/>
                <a:miter lim="800000"/>
                <a:headEnd type="none" w="sm" len="sm"/>
                <a:tailEnd type="none" w="sm" len="sm"/>
              </a:ln>
            </p:spPr>
            <p:txBody>
              <a:bodyPr spcFirstLastPara="1" wrap="square" lIns="3383280" tIns="1920240" rIns="0" bIns="402100" anchor="ctr" anchorCtr="0">
                <a:noAutofit/>
              </a:bodyPr>
              <a:lstStyle/>
              <a:p>
                <a:pPr marL="0" marR="0" lvl="1" indent="0" algn="r" rtl="0">
                  <a:lnSpc>
                    <a:spcPct val="100000"/>
                  </a:lnSpc>
                  <a:spcBef>
                    <a:spcPts val="0"/>
                  </a:spcBef>
                  <a:spcAft>
                    <a:spcPts val="0"/>
                  </a:spcAft>
                  <a:buClr>
                    <a:srgbClr val="000000"/>
                  </a:buClr>
                  <a:buSzPts val="1600"/>
                  <a:buFont typeface="Arial"/>
                  <a:buNone/>
                </a:pPr>
                <a:endParaRPr sz="1600" b="1" i="0" u="none" strike="noStrike" cap="none" dirty="0">
                  <a:solidFill>
                    <a:schemeClr val="dk1"/>
                  </a:solidFill>
                  <a:latin typeface="Arial"/>
                  <a:ea typeface="Arial"/>
                  <a:cs typeface="Arial"/>
                  <a:sym typeface="Arial"/>
                </a:endParaRPr>
              </a:p>
              <a:p>
                <a:pPr marL="0" marR="0" lvl="1" indent="0" algn="r" rtl="0">
                  <a:lnSpc>
                    <a:spcPct val="10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Early ROI</a:t>
                </a:r>
                <a:endParaRPr dirty="0"/>
              </a:p>
            </p:txBody>
          </p:sp>
          <p:sp>
            <p:nvSpPr>
              <p:cNvPr id="1152" name="Shape 1152"/>
              <p:cNvSpPr/>
              <p:nvPr/>
            </p:nvSpPr>
            <p:spPr>
              <a:xfrm>
                <a:off x="6903091" y="3969046"/>
                <a:ext cx="1828305" cy="1184327"/>
              </a:xfrm>
              <a:custGeom>
                <a:avLst/>
                <a:gdLst/>
                <a:ahLst/>
                <a:cxnLst/>
                <a:rect l="0" t="0" r="0" b="0"/>
                <a:pathLst>
                  <a:path w="1828305" h="1184327" extrusionOk="0">
                    <a:moveTo>
                      <a:pt x="0" y="118433"/>
                    </a:moveTo>
                    <a:cubicBezTo>
                      <a:pt x="0" y="53024"/>
                      <a:pt x="53024" y="0"/>
                      <a:pt x="118433" y="0"/>
                    </a:cubicBezTo>
                    <a:lnTo>
                      <a:pt x="1709872" y="0"/>
                    </a:lnTo>
                    <a:cubicBezTo>
                      <a:pt x="1775281" y="0"/>
                      <a:pt x="1828305" y="53024"/>
                      <a:pt x="1828305" y="118433"/>
                    </a:cubicBezTo>
                    <a:lnTo>
                      <a:pt x="1828305" y="1065894"/>
                    </a:lnTo>
                    <a:cubicBezTo>
                      <a:pt x="1828305" y="1131303"/>
                      <a:pt x="1775281" y="1184327"/>
                      <a:pt x="1709872" y="1184327"/>
                    </a:cubicBezTo>
                    <a:lnTo>
                      <a:pt x="118433" y="1184327"/>
                    </a:lnTo>
                    <a:cubicBezTo>
                      <a:pt x="53024" y="1184327"/>
                      <a:pt x="0" y="1131303"/>
                      <a:pt x="0" y="1065894"/>
                    </a:cubicBezTo>
                    <a:lnTo>
                      <a:pt x="0" y="118433"/>
                    </a:lnTo>
                    <a:close/>
                  </a:path>
                </a:pathLst>
              </a:custGeom>
              <a:solidFill>
                <a:schemeClr val="lt1">
                  <a:alpha val="89803"/>
                </a:schemeClr>
              </a:solidFill>
              <a:ln w="19050" cap="flat" cmpd="sng">
                <a:solidFill>
                  <a:srgbClr val="AEABAB"/>
                </a:solidFill>
                <a:prstDash val="dash"/>
                <a:miter lim="800000"/>
                <a:headEnd type="none" w="sm" len="sm"/>
                <a:tailEnd type="none" w="sm" len="sm"/>
              </a:ln>
            </p:spPr>
            <p:txBody>
              <a:bodyPr spcFirstLastPara="1" wrap="square" lIns="822960" tIns="1920240" rIns="654500" bIns="402100" anchor="t" anchorCtr="0">
                <a:noAutofit/>
              </a:bodyPr>
              <a:lstStyle/>
              <a:p>
                <a:pPr marL="0" marR="0" lvl="1" indent="0" algn="l"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Higher quality</a:t>
                </a:r>
                <a:endParaRPr dirty="0"/>
              </a:p>
            </p:txBody>
          </p:sp>
          <p:sp>
            <p:nvSpPr>
              <p:cNvPr id="1153" name="Shape 1153"/>
              <p:cNvSpPr/>
              <p:nvPr/>
            </p:nvSpPr>
            <p:spPr>
              <a:xfrm>
                <a:off x="9886115" y="1452351"/>
                <a:ext cx="1828305" cy="1184327"/>
              </a:xfrm>
              <a:custGeom>
                <a:avLst/>
                <a:gdLst/>
                <a:ahLst/>
                <a:cxnLst/>
                <a:rect l="0" t="0" r="0" b="0"/>
                <a:pathLst>
                  <a:path w="1828305" h="1184327" extrusionOk="0">
                    <a:moveTo>
                      <a:pt x="0" y="118433"/>
                    </a:moveTo>
                    <a:cubicBezTo>
                      <a:pt x="0" y="53024"/>
                      <a:pt x="53024" y="0"/>
                      <a:pt x="118433" y="0"/>
                    </a:cubicBezTo>
                    <a:lnTo>
                      <a:pt x="1709872" y="0"/>
                    </a:lnTo>
                    <a:cubicBezTo>
                      <a:pt x="1775281" y="0"/>
                      <a:pt x="1828305" y="53024"/>
                      <a:pt x="1828305" y="118433"/>
                    </a:cubicBezTo>
                    <a:lnTo>
                      <a:pt x="1828305" y="1065894"/>
                    </a:lnTo>
                    <a:cubicBezTo>
                      <a:pt x="1828305" y="1131303"/>
                      <a:pt x="1775281" y="1184327"/>
                      <a:pt x="1709872" y="1184327"/>
                    </a:cubicBezTo>
                    <a:lnTo>
                      <a:pt x="118433" y="1184327"/>
                    </a:lnTo>
                    <a:cubicBezTo>
                      <a:pt x="53024" y="1184327"/>
                      <a:pt x="0" y="1131303"/>
                      <a:pt x="0" y="1065894"/>
                    </a:cubicBezTo>
                    <a:lnTo>
                      <a:pt x="0" y="118433"/>
                    </a:lnTo>
                    <a:close/>
                  </a:path>
                </a:pathLst>
              </a:custGeom>
              <a:solidFill>
                <a:schemeClr val="lt1">
                  <a:alpha val="89803"/>
                </a:schemeClr>
              </a:solidFill>
              <a:ln w="19050" cap="flat" cmpd="sng">
                <a:solidFill>
                  <a:srgbClr val="AEABAB"/>
                </a:solidFill>
                <a:prstDash val="dash"/>
                <a:miter lim="800000"/>
                <a:headEnd type="none" w="sm" len="sm"/>
                <a:tailEnd type="none" w="sm" len="sm"/>
              </a:ln>
            </p:spPr>
            <p:txBody>
              <a:bodyPr spcFirstLastPara="1" wrap="square" lIns="3383280" tIns="640080" rIns="0" bIns="402100" anchor="t" anchorCtr="0">
                <a:noAutofit/>
              </a:bodyPr>
              <a:lstStyle/>
              <a:p>
                <a:pPr marL="0" marR="0" lvl="1" indent="0" algn="r" rtl="0">
                  <a:lnSpc>
                    <a:spcPct val="10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   Reduced cost</a:t>
                </a:r>
                <a:endParaRPr dirty="0"/>
              </a:p>
            </p:txBody>
          </p:sp>
          <p:sp>
            <p:nvSpPr>
              <p:cNvPr id="1154" name="Shape 1154"/>
              <p:cNvSpPr/>
              <p:nvPr/>
            </p:nvSpPr>
            <p:spPr>
              <a:xfrm>
                <a:off x="6903091" y="1452351"/>
                <a:ext cx="1828305" cy="1184327"/>
              </a:xfrm>
              <a:custGeom>
                <a:avLst/>
                <a:gdLst/>
                <a:ahLst/>
                <a:cxnLst/>
                <a:rect l="0" t="0" r="0" b="0"/>
                <a:pathLst>
                  <a:path w="1828305" h="1184327" extrusionOk="0">
                    <a:moveTo>
                      <a:pt x="0" y="118433"/>
                    </a:moveTo>
                    <a:cubicBezTo>
                      <a:pt x="0" y="53024"/>
                      <a:pt x="53024" y="0"/>
                      <a:pt x="118433" y="0"/>
                    </a:cubicBezTo>
                    <a:lnTo>
                      <a:pt x="1709872" y="0"/>
                    </a:lnTo>
                    <a:cubicBezTo>
                      <a:pt x="1775281" y="0"/>
                      <a:pt x="1828305" y="53024"/>
                      <a:pt x="1828305" y="118433"/>
                    </a:cubicBezTo>
                    <a:lnTo>
                      <a:pt x="1828305" y="1065894"/>
                    </a:lnTo>
                    <a:cubicBezTo>
                      <a:pt x="1828305" y="1131303"/>
                      <a:pt x="1775281" y="1184327"/>
                      <a:pt x="1709872" y="1184327"/>
                    </a:cubicBezTo>
                    <a:lnTo>
                      <a:pt x="118433" y="1184327"/>
                    </a:lnTo>
                    <a:cubicBezTo>
                      <a:pt x="53024" y="1184327"/>
                      <a:pt x="0" y="1131303"/>
                      <a:pt x="0" y="1065894"/>
                    </a:cubicBezTo>
                    <a:lnTo>
                      <a:pt x="0" y="118433"/>
                    </a:lnTo>
                    <a:close/>
                  </a:path>
                </a:pathLst>
              </a:custGeom>
              <a:solidFill>
                <a:schemeClr val="lt1">
                  <a:alpha val="89803"/>
                </a:schemeClr>
              </a:solidFill>
              <a:ln w="19050" cap="flat" cmpd="sng">
                <a:solidFill>
                  <a:srgbClr val="AEABAB"/>
                </a:solidFill>
                <a:prstDash val="dash"/>
                <a:miter lim="800000"/>
                <a:headEnd type="none" w="sm" len="sm"/>
                <a:tailEnd type="none" w="sm" len="sm"/>
              </a:ln>
            </p:spPr>
            <p:txBody>
              <a:bodyPr spcFirstLastPara="1" wrap="square" lIns="1097280" tIns="640080" rIns="914400" bIns="402100" anchor="t" anchorCtr="0">
                <a:noAutofit/>
              </a:bodyPr>
              <a:lstStyle/>
              <a:p>
                <a:pPr marL="0" marR="0" lvl="1" indent="0" algn="l" rtl="0">
                  <a:lnSpc>
                    <a:spcPct val="9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Improved time </a:t>
                </a:r>
                <a:r>
                  <a:rPr lang="en-US" sz="1600" b="1" i="0" u="none" strike="noStrike" cap="none" dirty="0" smtClean="0">
                    <a:solidFill>
                      <a:schemeClr val="dk1"/>
                    </a:solidFill>
                    <a:latin typeface="Arial"/>
                    <a:ea typeface="Arial"/>
                    <a:cs typeface="Arial"/>
                    <a:sym typeface="Arial"/>
                  </a:rPr>
                  <a:t/>
                </a:r>
                <a:br>
                  <a:rPr lang="en-US" sz="1600" b="1" i="0" u="none" strike="noStrike" cap="none" dirty="0" smtClean="0">
                    <a:solidFill>
                      <a:schemeClr val="dk1"/>
                    </a:solidFill>
                    <a:latin typeface="Arial"/>
                    <a:ea typeface="Arial"/>
                    <a:cs typeface="Arial"/>
                    <a:sym typeface="Arial"/>
                  </a:rPr>
                </a:br>
                <a:r>
                  <a:rPr lang="en-US" sz="1600" b="1" i="0" u="none" strike="noStrike" cap="none" dirty="0" smtClean="0">
                    <a:solidFill>
                      <a:schemeClr val="dk1"/>
                    </a:solidFill>
                    <a:latin typeface="Arial"/>
                    <a:ea typeface="Arial"/>
                    <a:cs typeface="Arial"/>
                    <a:sym typeface="Arial"/>
                  </a:rPr>
                  <a:t>to </a:t>
                </a:r>
                <a:r>
                  <a:rPr lang="en-US" sz="1600" b="1" i="0" u="none" strike="noStrike" cap="none" dirty="0">
                    <a:solidFill>
                      <a:schemeClr val="dk1"/>
                    </a:solidFill>
                    <a:latin typeface="Arial"/>
                    <a:ea typeface="Arial"/>
                    <a:cs typeface="Arial"/>
                    <a:sym typeface="Arial"/>
                  </a:rPr>
                  <a:t>market</a:t>
                </a:r>
                <a:endParaRPr dirty="0"/>
              </a:p>
            </p:txBody>
          </p:sp>
        </p:grpSp>
        <p:sp>
          <p:nvSpPr>
            <p:cNvPr id="1155" name="Shape 1155"/>
            <p:cNvSpPr/>
            <p:nvPr/>
          </p:nvSpPr>
          <p:spPr>
            <a:xfrm>
              <a:off x="7097702" y="2217226"/>
              <a:ext cx="1602542" cy="1602542"/>
            </a:xfrm>
            <a:custGeom>
              <a:avLst/>
              <a:gdLst/>
              <a:ahLst/>
              <a:cxnLst/>
              <a:rect l="0" t="0" r="0" b="0"/>
              <a:pathLst>
                <a:path w="1602542" h="1602542" extrusionOk="0">
                  <a:moveTo>
                    <a:pt x="0" y="1602542"/>
                  </a:moveTo>
                  <a:cubicBezTo>
                    <a:pt x="0" y="717482"/>
                    <a:pt x="717482" y="0"/>
                    <a:pt x="1602542" y="0"/>
                  </a:cubicBezTo>
                  <a:lnTo>
                    <a:pt x="1602542" y="1602542"/>
                  </a:lnTo>
                  <a:lnTo>
                    <a:pt x="0" y="1602542"/>
                  </a:lnTo>
                  <a:close/>
                </a:path>
              </a:pathLst>
            </a:custGeom>
            <a:solidFill>
              <a:schemeClr val="lt1"/>
            </a:solidFill>
            <a:ln w="19050" cap="flat" cmpd="sng">
              <a:solidFill>
                <a:srgbClr val="3A3838"/>
              </a:solidFill>
              <a:prstDash val="solid"/>
              <a:miter lim="800000"/>
              <a:headEnd type="none" w="sm" len="sm"/>
              <a:tailEnd type="none" w="sm" len="sm"/>
            </a:ln>
          </p:spPr>
          <p:txBody>
            <a:bodyPr spcFirstLastPara="1" wrap="square" lIns="654275" tIns="654275" rIns="184900" bIns="184900" anchor="ctr" anchorCtr="0">
              <a:noAutofit/>
            </a:bodyPr>
            <a:lstStyle/>
            <a:p>
              <a:pPr marL="0" marR="0" lvl="0" indent="0" algn="ctr" rtl="0">
                <a:lnSpc>
                  <a:spcPct val="90000"/>
                </a:lnSpc>
                <a:spcBef>
                  <a:spcPts val="0"/>
                </a:spcBef>
                <a:spcAft>
                  <a:spcPts val="0"/>
                </a:spcAft>
                <a:buClr>
                  <a:srgbClr val="000000"/>
                </a:buClr>
                <a:buSzPts val="2600"/>
                <a:buFont typeface="Arial"/>
                <a:buNone/>
              </a:pPr>
              <a:endParaRPr sz="2600" b="0" i="0" u="none" strike="noStrike" cap="none">
                <a:solidFill>
                  <a:schemeClr val="lt1"/>
                </a:solidFill>
                <a:latin typeface="Arial"/>
                <a:ea typeface="Arial"/>
                <a:cs typeface="Arial"/>
                <a:sym typeface="Arial"/>
              </a:endParaRPr>
            </a:p>
          </p:txBody>
        </p:sp>
        <p:sp>
          <p:nvSpPr>
            <p:cNvPr id="1156" name="Shape 1156"/>
            <p:cNvSpPr/>
            <p:nvPr/>
          </p:nvSpPr>
          <p:spPr>
            <a:xfrm>
              <a:off x="8774266" y="2217226"/>
              <a:ext cx="1602542" cy="1602542"/>
            </a:xfrm>
            <a:custGeom>
              <a:avLst/>
              <a:gdLst/>
              <a:ahLst/>
              <a:cxnLst/>
              <a:rect l="0" t="0" r="0" b="0"/>
              <a:pathLst>
                <a:path w="1602542" h="1602542" extrusionOk="0">
                  <a:moveTo>
                    <a:pt x="0" y="0"/>
                  </a:moveTo>
                  <a:cubicBezTo>
                    <a:pt x="885060" y="0"/>
                    <a:pt x="1602542" y="717482"/>
                    <a:pt x="1602542" y="1602542"/>
                  </a:cubicBezTo>
                  <a:lnTo>
                    <a:pt x="0" y="1602542"/>
                  </a:lnTo>
                  <a:lnTo>
                    <a:pt x="0" y="0"/>
                  </a:lnTo>
                  <a:close/>
                </a:path>
              </a:pathLst>
            </a:custGeom>
            <a:solidFill>
              <a:schemeClr val="lt1"/>
            </a:solidFill>
            <a:ln w="19050" cap="flat" cmpd="sng">
              <a:solidFill>
                <a:srgbClr val="3A3838"/>
              </a:solidFill>
              <a:prstDash val="solid"/>
              <a:miter lim="800000"/>
              <a:headEnd type="none" w="sm" len="sm"/>
              <a:tailEnd type="none" w="sm" len="sm"/>
            </a:ln>
          </p:spPr>
          <p:txBody>
            <a:bodyPr spcFirstLastPara="1" wrap="square" lIns="184900" tIns="654275" rIns="654275" bIns="184900" anchor="ctr" anchorCtr="0">
              <a:noAutofit/>
            </a:bodyPr>
            <a:lstStyle/>
            <a:p>
              <a:pPr marL="0" marR="0" lvl="0" indent="0" algn="ctr" rtl="0">
                <a:lnSpc>
                  <a:spcPct val="90000"/>
                </a:lnSpc>
                <a:spcBef>
                  <a:spcPts val="0"/>
                </a:spcBef>
                <a:spcAft>
                  <a:spcPts val="0"/>
                </a:spcAft>
                <a:buClr>
                  <a:srgbClr val="000000"/>
                </a:buClr>
                <a:buSzPts val="2600"/>
                <a:buFont typeface="Arial"/>
                <a:buNone/>
              </a:pPr>
              <a:endParaRPr sz="2600" b="0" i="0" u="none" strike="noStrike" cap="none">
                <a:solidFill>
                  <a:schemeClr val="lt1"/>
                </a:solidFill>
                <a:latin typeface="Arial"/>
                <a:ea typeface="Arial"/>
                <a:cs typeface="Arial"/>
                <a:sym typeface="Arial"/>
              </a:endParaRPr>
            </a:p>
          </p:txBody>
        </p:sp>
        <p:sp>
          <p:nvSpPr>
            <p:cNvPr id="1157" name="Shape 1157"/>
            <p:cNvSpPr/>
            <p:nvPr/>
          </p:nvSpPr>
          <p:spPr>
            <a:xfrm>
              <a:off x="8774266" y="3893788"/>
              <a:ext cx="1602542" cy="1602543"/>
            </a:xfrm>
            <a:custGeom>
              <a:avLst/>
              <a:gdLst/>
              <a:ahLst/>
              <a:cxnLst/>
              <a:rect l="0" t="0" r="0" b="0"/>
              <a:pathLst>
                <a:path w="1602542" h="1602542" extrusionOk="0">
                  <a:moveTo>
                    <a:pt x="1602542" y="0"/>
                  </a:moveTo>
                  <a:cubicBezTo>
                    <a:pt x="1602542" y="885060"/>
                    <a:pt x="885060" y="1602542"/>
                    <a:pt x="0" y="1602542"/>
                  </a:cubicBezTo>
                  <a:lnTo>
                    <a:pt x="0" y="0"/>
                  </a:lnTo>
                  <a:lnTo>
                    <a:pt x="1602542" y="0"/>
                  </a:lnTo>
                  <a:close/>
                </a:path>
              </a:pathLst>
            </a:custGeom>
            <a:solidFill>
              <a:schemeClr val="lt1"/>
            </a:solidFill>
            <a:ln w="19050" cap="flat" cmpd="sng">
              <a:solidFill>
                <a:srgbClr val="3A3838"/>
              </a:solidFill>
              <a:prstDash val="solid"/>
              <a:miter lim="800000"/>
              <a:headEnd type="none" w="sm" len="sm"/>
              <a:tailEnd type="none" w="sm" len="sm"/>
            </a:ln>
          </p:spPr>
          <p:txBody>
            <a:bodyPr spcFirstLastPara="1" wrap="square" lIns="184900" tIns="184900" rIns="654275" bIns="654275" anchor="ctr" anchorCtr="0">
              <a:noAutofit/>
            </a:bodyPr>
            <a:lstStyle/>
            <a:p>
              <a:pPr marL="0" marR="0" lvl="0" indent="0" algn="ctr" rtl="0">
                <a:lnSpc>
                  <a:spcPct val="90000"/>
                </a:lnSpc>
                <a:spcBef>
                  <a:spcPts val="0"/>
                </a:spcBef>
                <a:spcAft>
                  <a:spcPts val="0"/>
                </a:spcAft>
                <a:buClr>
                  <a:srgbClr val="000000"/>
                </a:buClr>
                <a:buSzPts val="2600"/>
                <a:buFont typeface="Arial"/>
                <a:buNone/>
              </a:pPr>
              <a:endParaRPr sz="2600" b="0" i="0" u="none" strike="noStrike" cap="none">
                <a:solidFill>
                  <a:schemeClr val="lt1"/>
                </a:solidFill>
                <a:latin typeface="Arial"/>
                <a:ea typeface="Arial"/>
                <a:cs typeface="Arial"/>
                <a:sym typeface="Arial"/>
              </a:endParaRPr>
            </a:p>
          </p:txBody>
        </p:sp>
        <p:sp>
          <p:nvSpPr>
            <p:cNvPr id="1158" name="Shape 1158"/>
            <p:cNvSpPr/>
            <p:nvPr/>
          </p:nvSpPr>
          <p:spPr>
            <a:xfrm>
              <a:off x="7097702" y="3893789"/>
              <a:ext cx="1602543" cy="1602542"/>
            </a:xfrm>
            <a:custGeom>
              <a:avLst/>
              <a:gdLst/>
              <a:ahLst/>
              <a:cxnLst/>
              <a:rect l="0" t="0" r="0" b="0"/>
              <a:pathLst>
                <a:path w="1602542" h="1602542" extrusionOk="0">
                  <a:moveTo>
                    <a:pt x="1602542" y="1602542"/>
                  </a:moveTo>
                  <a:cubicBezTo>
                    <a:pt x="717482" y="1602542"/>
                    <a:pt x="0" y="885060"/>
                    <a:pt x="0" y="0"/>
                  </a:cubicBezTo>
                  <a:lnTo>
                    <a:pt x="1602542" y="0"/>
                  </a:lnTo>
                  <a:lnTo>
                    <a:pt x="1602542" y="1602542"/>
                  </a:lnTo>
                  <a:close/>
                </a:path>
              </a:pathLst>
            </a:custGeom>
            <a:solidFill>
              <a:schemeClr val="lt1"/>
            </a:solidFill>
            <a:ln w="19050" cap="flat" cmpd="sng">
              <a:solidFill>
                <a:srgbClr val="3A3838"/>
              </a:solidFill>
              <a:prstDash val="solid"/>
              <a:miter lim="800000"/>
              <a:headEnd type="none" w="sm" len="sm"/>
              <a:tailEnd type="none" w="sm" len="sm"/>
            </a:ln>
          </p:spPr>
          <p:txBody>
            <a:bodyPr spcFirstLastPara="1" wrap="square" lIns="654275" tIns="184900" rIns="184900" bIns="654275" anchor="ctr" anchorCtr="0">
              <a:noAutofit/>
            </a:bodyPr>
            <a:lstStyle/>
            <a:p>
              <a:pPr marL="0" marR="0" lvl="0" indent="0" algn="ctr" rtl="0">
                <a:lnSpc>
                  <a:spcPct val="90000"/>
                </a:lnSpc>
                <a:spcBef>
                  <a:spcPts val="0"/>
                </a:spcBef>
                <a:spcAft>
                  <a:spcPts val="0"/>
                </a:spcAft>
                <a:buClr>
                  <a:srgbClr val="000000"/>
                </a:buClr>
                <a:buSzPts val="2600"/>
                <a:buFont typeface="Arial"/>
                <a:buNone/>
              </a:pPr>
              <a:endParaRPr sz="2600" b="0" i="0" u="none" strike="noStrike" cap="none">
                <a:solidFill>
                  <a:schemeClr val="lt1"/>
                </a:solidFill>
                <a:latin typeface="Arial"/>
                <a:ea typeface="Arial"/>
                <a:cs typeface="Arial"/>
                <a:sym typeface="Arial"/>
              </a:endParaRPr>
            </a:p>
          </p:txBody>
        </p:sp>
        <p:pic>
          <p:nvPicPr>
            <p:cNvPr id="1159" name="Shape 1159"/>
            <p:cNvPicPr preferRelativeResize="0"/>
            <p:nvPr/>
          </p:nvPicPr>
          <p:blipFill rotWithShape="1">
            <a:blip r:embed="rId3">
              <a:alphaModFix/>
            </a:blip>
            <a:srcRect l="90530" b="75923"/>
            <a:stretch/>
          </p:blipFill>
          <p:spPr>
            <a:xfrm>
              <a:off x="7541814" y="4178082"/>
              <a:ext cx="698155" cy="975090"/>
            </a:xfrm>
            <a:prstGeom prst="rect">
              <a:avLst/>
            </a:prstGeom>
            <a:noFill/>
            <a:ln>
              <a:noFill/>
            </a:ln>
          </p:spPr>
        </p:pic>
        <p:sp>
          <p:nvSpPr>
            <p:cNvPr id="1160" name="Shape 1160"/>
            <p:cNvSpPr/>
            <p:nvPr/>
          </p:nvSpPr>
          <p:spPr>
            <a:xfrm>
              <a:off x="5979287" y="1164176"/>
              <a:ext cx="5618226" cy="408623"/>
            </a:xfrm>
            <a:prstGeom prst="roundRect">
              <a:avLst>
                <a:gd name="adj" fmla="val 10451"/>
              </a:avLst>
            </a:prstGeom>
            <a:solidFill>
              <a:srgbClr val="1CC083"/>
            </a:solidFill>
            <a:ln w="9525" cap="flat" cmpd="sng">
              <a:solidFill>
                <a:srgbClr val="1CC0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KEY BENEFITS OF CONTINUOUS DELIVERY</a:t>
              </a:r>
              <a:endParaRPr/>
            </a:p>
          </p:txBody>
        </p:sp>
        <p:pic>
          <p:nvPicPr>
            <p:cNvPr id="1161" name="Shape 1161"/>
            <p:cNvPicPr preferRelativeResize="0"/>
            <p:nvPr/>
          </p:nvPicPr>
          <p:blipFill rotWithShape="1">
            <a:blip r:embed="rId4">
              <a:alphaModFix/>
            </a:blip>
            <a:srcRect l="2885" t="32416" r="87151" b="47139"/>
            <a:stretch/>
          </p:blipFill>
          <p:spPr>
            <a:xfrm>
              <a:off x="7499251" y="2959090"/>
              <a:ext cx="673101" cy="584200"/>
            </a:xfrm>
            <a:prstGeom prst="rect">
              <a:avLst/>
            </a:prstGeom>
            <a:noFill/>
            <a:ln>
              <a:noFill/>
            </a:ln>
          </p:spPr>
        </p:pic>
        <p:grpSp>
          <p:nvGrpSpPr>
            <p:cNvPr id="1162" name="Shape 1162"/>
            <p:cNvGrpSpPr/>
            <p:nvPr/>
          </p:nvGrpSpPr>
          <p:grpSpPr>
            <a:xfrm>
              <a:off x="8038408" y="3015359"/>
              <a:ext cx="1397691" cy="1682841"/>
              <a:chOff x="9032104" y="2969770"/>
              <a:chExt cx="553302" cy="666183"/>
            </a:xfrm>
          </p:grpSpPr>
          <p:sp>
            <p:nvSpPr>
              <p:cNvPr id="1163" name="Shape 1163"/>
              <p:cNvSpPr/>
              <p:nvPr/>
            </p:nvSpPr>
            <p:spPr>
              <a:xfrm>
                <a:off x="9032104" y="2969770"/>
                <a:ext cx="553302" cy="481132"/>
              </a:xfrm>
              <a:custGeom>
                <a:avLst/>
                <a:gdLst/>
                <a:ahLst/>
                <a:cxnLst/>
                <a:rect l="0" t="0" r="0" b="0"/>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rgbClr val="3A3838"/>
              </a:solidFill>
              <a:ln w="12700" cap="flat" cmpd="sng">
                <a:solidFill>
                  <a:srgbClr val="3A3838"/>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rot="10800000">
                <a:off x="9032104" y="3154821"/>
                <a:ext cx="553302" cy="481132"/>
              </a:xfrm>
              <a:custGeom>
                <a:avLst/>
                <a:gdLst/>
                <a:ahLst/>
                <a:cxnLst/>
                <a:rect l="0" t="0" r="0" b="0"/>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rgbClr val="3A3838"/>
              </a:solidFill>
              <a:ln w="12700" cap="flat" cmpd="sng">
                <a:solidFill>
                  <a:srgbClr val="3A3838"/>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165" name="Shape 1165"/>
            <p:cNvPicPr preferRelativeResize="0"/>
            <p:nvPr/>
          </p:nvPicPr>
          <p:blipFill rotWithShape="1">
            <a:blip r:embed="rId4">
              <a:alphaModFix/>
            </a:blip>
            <a:srcRect l="85981" t="19084" r="4055" b="60472"/>
            <a:stretch/>
          </p:blipFill>
          <p:spPr>
            <a:xfrm>
              <a:off x="9414699" y="2959090"/>
              <a:ext cx="673101" cy="584200"/>
            </a:xfrm>
            <a:prstGeom prst="rect">
              <a:avLst/>
            </a:prstGeom>
            <a:noFill/>
            <a:ln>
              <a:noFill/>
            </a:ln>
          </p:spPr>
        </p:pic>
        <p:pic>
          <p:nvPicPr>
            <p:cNvPr id="1166" name="Shape 1166"/>
            <p:cNvPicPr preferRelativeResize="0"/>
            <p:nvPr/>
          </p:nvPicPr>
          <p:blipFill rotWithShape="1">
            <a:blip r:embed="rId4">
              <a:alphaModFix/>
            </a:blip>
            <a:srcRect l="84665" t="69305" r="5371" b="10251"/>
            <a:stretch/>
          </p:blipFill>
          <p:spPr>
            <a:xfrm>
              <a:off x="9326569" y="4313101"/>
              <a:ext cx="673101" cy="5842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Shape 117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73" name="Shape 117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174" name="Shape 117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In Continuous delivery, deployment to production environment requires manual approval.</a:t>
            </a:r>
            <a:endParaRPr sz="1800" b="0" i="0" u="none" strike="noStrike" cap="none">
              <a:solidFill>
                <a:schemeClr val="dk1"/>
              </a:solidFill>
              <a:latin typeface="Arial"/>
              <a:ea typeface="Arial"/>
              <a:cs typeface="Arial"/>
              <a:sym typeface="Arial"/>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Shape 118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81" name="Shape 118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182" name="Shape 1182"/>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statements about continuous delivery is NOT correct? </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Continuous delivery ensures rapid and safe deployment of code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Developer triggers the final approval before the code is deployed to production</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Continuous delivery allows only unit testing to be done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Every change in code is deployed to a staging environment before making it live to production</a:t>
            </a:r>
            <a:endParaRPr/>
          </a:p>
          <a:p>
            <a:pPr marL="34290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Shape 118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189" name="Shape 118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1190" name="Shape 1190"/>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need for DevOps implementation and the processes involved in the implementation</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different methods that lead an organization towards DevOps implementation - MVP, CI and CD</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process, its benefits and best practices to implement MVP, CI and CD</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importance of application deployment and how automation helps facilitate DevOps</a:t>
            </a:r>
            <a:endParaRPr sz="1800" b="0" i="0" u="none" strike="noStrike" cap="none">
              <a:solidFill>
                <a:schemeClr val="dk1"/>
              </a:solidFill>
              <a:latin typeface="Arial"/>
              <a:ea typeface="Arial"/>
              <a:cs typeface="Arial"/>
              <a:sym typeface="Arial"/>
            </a:endParaRPr>
          </a:p>
        </p:txBody>
      </p:sp>
      <p:pic>
        <p:nvPicPr>
          <p:cNvPr id="1191" name="Shape 1191"/>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Shape 1196"/>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5</a:t>
            </a:r>
            <a:r>
              <a:rPr lang="en-US" sz="1600" b="0" i="0" u="none" strike="noStrike" cap="none">
                <a:solidFill>
                  <a:schemeClr val="dk1"/>
                </a:solidFill>
                <a:latin typeface="Arial"/>
                <a:ea typeface="Arial"/>
                <a:cs typeface="Arial"/>
                <a:sym typeface="Arial"/>
              </a:rPr>
              <a:t>: </a:t>
            </a:r>
            <a:r>
              <a:rPr lang="en-US" sz="1600"/>
              <a:t>CAMS (Culture, Automation, Measurement and 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752" name="Shape 752"/>
          <p:cNvSpPr txBox="1">
            <a:spLocks noGrp="1"/>
          </p:cNvSpPr>
          <p:nvPr>
            <p:ph type="body" idx="2"/>
          </p:nvPr>
        </p:nvSpPr>
        <p:spPr>
          <a:xfrm>
            <a:off x="514350" y="1304995"/>
            <a:ext cx="7506703"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following topics that will be covered in the module:</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Purpose of DevOps</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Introduction to Minimum Viable Product(MVP)</a:t>
            </a:r>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The process of building an MVP</a:t>
            </a:r>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Application Deployment</a:t>
            </a:r>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Continuous Integration</a:t>
            </a:r>
            <a:endParaRPr/>
          </a:p>
          <a:p>
            <a:pPr marL="342900" marR="0" lvl="0" indent="-342900" algn="l" rtl="0">
              <a:lnSpc>
                <a:spcPct val="10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Continuous </a:t>
            </a:r>
            <a:r>
              <a:rPr lang="en-US"/>
              <a:t>Delivery</a:t>
            </a:r>
            <a:endParaRPr/>
          </a:p>
        </p:txBody>
      </p:sp>
      <p:pic>
        <p:nvPicPr>
          <p:cNvPr id="753" name="Shape 753"/>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Purpose of DevOps	</a:t>
            </a:r>
            <a:endParaRPr sz="2800" b="1" i="0" u="none" strike="noStrike" cap="none">
              <a:solidFill>
                <a:schemeClr val="dk2"/>
              </a:solidFill>
              <a:latin typeface="Arial"/>
              <a:ea typeface="Arial"/>
              <a:cs typeface="Arial"/>
              <a:sym typeface="Arial"/>
            </a:endParaRPr>
          </a:p>
        </p:txBody>
      </p:sp>
      <p:sp>
        <p:nvSpPr>
          <p:cNvPr id="760" name="Shape 7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761" name="Shape 76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aphicFrame>
        <p:nvGraphicFramePr>
          <p:cNvPr id="762" name="Shape 762"/>
          <p:cNvGraphicFramePr/>
          <p:nvPr>
            <p:extLst>
              <p:ext uri="{D42A27DB-BD31-4B8C-83A1-F6EECF244321}">
                <p14:modId xmlns:p14="http://schemas.microsoft.com/office/powerpoint/2010/main" val="2867521838"/>
              </p:ext>
            </p:extLst>
          </p:nvPr>
        </p:nvGraphicFramePr>
        <p:xfrm>
          <a:off x="838285" y="1304995"/>
          <a:ext cx="6643169" cy="4672375"/>
        </p:xfrm>
        <a:graphic>
          <a:graphicData uri="http://schemas.openxmlformats.org/drawingml/2006/table">
            <a:tbl>
              <a:tblPr>
                <a:noFill/>
                <a:tableStyleId>{082CE757-976B-46D6-9832-C70E1006F2DE}</a:tableStyleId>
              </a:tblPr>
              <a:tblGrid>
                <a:gridCol w="6643169"/>
              </a:tblGrid>
              <a:tr h="654350">
                <a:tc>
                  <a:txBody>
                    <a:bodyPr/>
                    <a:lstStyle/>
                    <a:p>
                      <a:pPr marL="0" marR="0" lvl="0" indent="0" algn="l" rtl="0">
                        <a:spcBef>
                          <a:spcPts val="0"/>
                        </a:spcBef>
                        <a:spcAft>
                          <a:spcPts val="0"/>
                        </a:spcAft>
                        <a:buClr>
                          <a:schemeClr val="lt1"/>
                        </a:buClr>
                        <a:buSzPts val="2400"/>
                        <a:buFont typeface="Arial"/>
                        <a:buNone/>
                      </a:pPr>
                      <a:r>
                        <a:rPr lang="en-US" sz="2400" b="1" dirty="0">
                          <a:solidFill>
                            <a:schemeClr val="lt1"/>
                          </a:solidFill>
                        </a:rPr>
                        <a:t>Purpose of </a:t>
                      </a:r>
                      <a:r>
                        <a:rPr lang="en-US" sz="2400" b="1" dirty="0" err="1">
                          <a:solidFill>
                            <a:schemeClr val="lt1"/>
                          </a:solidFill>
                        </a:rPr>
                        <a:t>DevOps</a:t>
                      </a:r>
                      <a:endParaRPr sz="2400" b="1" u="none" strike="noStrike" cap="none" dirty="0">
                        <a:solidFill>
                          <a:schemeClr val="lt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63625">
                <a:tc>
                  <a:txBody>
                    <a:bodyPr/>
                    <a:lstStyle/>
                    <a:p>
                      <a:pPr marL="0" marR="0" lvl="0" indent="0" algn="l" rtl="0">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Reduction in lead time</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81775">
                <a:tc>
                  <a:txBody>
                    <a:bodyPr/>
                    <a:lstStyle/>
                    <a:p>
                      <a:pPr marL="0" marR="0" lvl="0" indent="0" algn="l" rtl="0">
                        <a:spcBef>
                          <a:spcPts val="0"/>
                        </a:spcBef>
                        <a:spcAft>
                          <a:spcPts val="0"/>
                        </a:spcAft>
                        <a:buNone/>
                      </a:pPr>
                      <a:r>
                        <a:rPr lang="en-US" sz="1800" dirty="0">
                          <a:solidFill>
                            <a:schemeClr val="dk1"/>
                          </a:solidFill>
                        </a:rPr>
                        <a:t>Enables faster release and deployment cycles</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81775">
                <a:tc>
                  <a:txBody>
                    <a:bodyPr/>
                    <a:lstStyle/>
                    <a:p>
                      <a:pPr marL="0" marR="0" lvl="0" indent="0" algn="l" rtl="0">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Reduction in failure of product </a:t>
                      </a:r>
                      <a:r>
                        <a:rPr lang="en-US" sz="1800" dirty="0">
                          <a:solidFill>
                            <a:schemeClr val="dk1"/>
                          </a:solidFill>
                        </a:rPr>
                        <a:t>and</a:t>
                      </a:r>
                      <a:r>
                        <a:rPr lang="en-US" sz="1800" u="none" strike="noStrike" cap="none" dirty="0">
                          <a:solidFill>
                            <a:schemeClr val="dk1"/>
                          </a:solidFill>
                          <a:latin typeface="Arial"/>
                          <a:ea typeface="Arial"/>
                          <a:cs typeface="Arial"/>
                          <a:sym typeface="Arial"/>
                        </a:rPr>
                        <a:t> releases</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925">
                <a:tc>
                  <a:txBody>
                    <a:bodyPr/>
                    <a:lstStyle/>
                    <a:p>
                      <a:pPr marL="0" marR="0" lvl="0" indent="0" algn="l" rtl="0">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Optimum utilization of resources</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81775">
                <a:tc>
                  <a:txBody>
                    <a:bodyPr/>
                    <a:lstStyle/>
                    <a:p>
                      <a:pPr marL="0" marR="0" lvl="0" indent="0" algn="l" rtl="0">
                        <a:spcBef>
                          <a:spcPts val="0"/>
                        </a:spcBef>
                        <a:spcAft>
                          <a:spcPts val="0"/>
                        </a:spcAft>
                        <a:buClr>
                          <a:schemeClr val="dk1"/>
                        </a:buClr>
                        <a:buSzPts val="1800"/>
                        <a:buFont typeface="Arial"/>
                        <a:buNone/>
                      </a:pPr>
                      <a:r>
                        <a:rPr lang="en-US" sz="1800" dirty="0">
                          <a:solidFill>
                            <a:schemeClr val="dk1"/>
                          </a:solidFill>
                        </a:rPr>
                        <a:t>Improved c</a:t>
                      </a:r>
                      <a:r>
                        <a:rPr lang="en-US" sz="1800" u="none" strike="noStrike" cap="none" dirty="0">
                          <a:solidFill>
                            <a:schemeClr val="dk1"/>
                          </a:solidFill>
                          <a:latin typeface="Arial"/>
                          <a:ea typeface="Arial"/>
                          <a:cs typeface="Arial"/>
                          <a:sym typeface="Arial"/>
                        </a:rPr>
                        <a:t>ollaboration</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63650">
                <a:tc>
                  <a:txBody>
                    <a:bodyPr/>
                    <a:lstStyle/>
                    <a:p>
                      <a:pPr marL="0" marR="0" lvl="0" indent="0" algn="l" rtl="0">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Scalability</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45500">
                <a:tc>
                  <a:txBody>
                    <a:bodyPr/>
                    <a:lstStyle/>
                    <a:p>
                      <a:pPr marL="0" marR="0" lvl="0" indent="0" algn="l" rtl="0">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Reliability</a:t>
                      </a:r>
                      <a:endParaRPr sz="1800" u="none" strike="noStrike" cap="none" dirty="0">
                        <a:solidFill>
                          <a:schemeClr val="dk1"/>
                        </a:solidFill>
                        <a:latin typeface="Arial"/>
                        <a:ea typeface="Arial"/>
                        <a:cs typeface="Arial"/>
                        <a:sym typeface="Arial"/>
                      </a:endParaRPr>
                    </a:p>
                  </a:txBody>
                  <a:tcPr marL="91450" marR="91450" marT="45725" marB="45725"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p:nvPr/>
        </p:nvSpPr>
        <p:spPr>
          <a:xfrm>
            <a:off x="6988629" y="1304995"/>
            <a:ext cx="4751614" cy="4450487"/>
          </a:xfrm>
          <a:prstGeom prst="roundRect">
            <a:avLst>
              <a:gd name="adj" fmla="val 5660"/>
            </a:avLst>
          </a:prstGeom>
          <a:solidFill>
            <a:schemeClr val="lt1"/>
          </a:solidFill>
          <a:ln w="76200" cap="flat" cmpd="sng">
            <a:solidFill>
              <a:srgbClr val="1CC0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9" name="Shape 7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Minimum Viable Product (MVP)</a:t>
            </a:r>
            <a:endParaRPr sz="2800" b="1" i="0" u="none" strike="noStrike" cap="none">
              <a:solidFill>
                <a:schemeClr val="dk2"/>
              </a:solidFill>
              <a:latin typeface="Arial"/>
              <a:ea typeface="Arial"/>
              <a:cs typeface="Arial"/>
              <a:sym typeface="Arial"/>
            </a:endParaRPr>
          </a:p>
        </p:txBody>
      </p:sp>
      <p:sp>
        <p:nvSpPr>
          <p:cNvPr id="770" name="Shape 7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771" name="Shape 771"/>
          <p:cNvSpPr txBox="1">
            <a:spLocks noGrp="1"/>
          </p:cNvSpPr>
          <p:nvPr>
            <p:ph type="body" idx="2"/>
          </p:nvPr>
        </p:nvSpPr>
        <p:spPr>
          <a:xfrm>
            <a:off x="514350" y="1304995"/>
            <a:ext cx="6137278"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term was highly popularized by Eric Ries, the author of Lean Start-up. He defined MVP as,</a:t>
            </a:r>
            <a:endParaRPr/>
          </a:p>
          <a:p>
            <a:pPr marL="0" marR="0" lvl="0" indent="0" algn="l" rtl="0">
              <a:lnSpc>
                <a:spcPct val="90000"/>
              </a:lnSpc>
              <a:spcBef>
                <a:spcPts val="838"/>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ctr" rtl="0">
              <a:lnSpc>
                <a:spcPct val="120000"/>
              </a:lnSpc>
              <a:spcBef>
                <a:spcPts val="838"/>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 </a:t>
            </a:r>
            <a:endParaRPr/>
          </a:p>
        </p:txBody>
      </p:sp>
      <p:grpSp>
        <p:nvGrpSpPr>
          <p:cNvPr id="772" name="Shape 772"/>
          <p:cNvGrpSpPr/>
          <p:nvPr/>
        </p:nvGrpSpPr>
        <p:grpSpPr>
          <a:xfrm>
            <a:off x="7408570" y="1738212"/>
            <a:ext cx="4195035" cy="4017270"/>
            <a:chOff x="4681699" y="2741840"/>
            <a:chExt cx="4195035" cy="4017270"/>
          </a:xfrm>
        </p:grpSpPr>
        <p:pic>
          <p:nvPicPr>
            <p:cNvPr id="773" name="Shape 773"/>
            <p:cNvPicPr preferRelativeResize="0"/>
            <p:nvPr/>
          </p:nvPicPr>
          <p:blipFill rotWithShape="1">
            <a:blip r:embed="rId3">
              <a:alphaModFix/>
            </a:blip>
            <a:srcRect/>
            <a:stretch/>
          </p:blipFill>
          <p:spPr>
            <a:xfrm>
              <a:off x="6434951" y="2870574"/>
              <a:ext cx="512108" cy="999831"/>
            </a:xfrm>
            <a:prstGeom prst="rect">
              <a:avLst/>
            </a:prstGeom>
            <a:noFill/>
            <a:ln>
              <a:noFill/>
            </a:ln>
          </p:spPr>
        </p:pic>
        <p:grpSp>
          <p:nvGrpSpPr>
            <p:cNvPr id="774" name="Shape 774"/>
            <p:cNvGrpSpPr/>
            <p:nvPr/>
          </p:nvGrpSpPr>
          <p:grpSpPr>
            <a:xfrm>
              <a:off x="5821536" y="2741840"/>
              <a:ext cx="512895" cy="971402"/>
              <a:chOff x="4007257" y="2733809"/>
              <a:chExt cx="512895" cy="971402"/>
            </a:xfrm>
          </p:grpSpPr>
          <p:sp>
            <p:nvSpPr>
              <p:cNvPr id="775" name="Shape 775"/>
              <p:cNvSpPr/>
              <p:nvPr/>
            </p:nvSpPr>
            <p:spPr>
              <a:xfrm>
                <a:off x="4192633" y="3649891"/>
                <a:ext cx="148491" cy="5532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6" name="Shape 776"/>
              <p:cNvSpPr/>
              <p:nvPr/>
            </p:nvSpPr>
            <p:spPr>
              <a:xfrm>
                <a:off x="4131941" y="3594608"/>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7" name="Shape 777"/>
              <p:cNvSpPr/>
              <p:nvPr/>
            </p:nvSpPr>
            <p:spPr>
              <a:xfrm>
                <a:off x="4131941" y="3547332"/>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8" name="Shape 778"/>
              <p:cNvSpPr/>
              <p:nvPr/>
            </p:nvSpPr>
            <p:spPr>
              <a:xfrm>
                <a:off x="4131941" y="3500056"/>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9" name="Shape 779"/>
              <p:cNvSpPr/>
              <p:nvPr/>
            </p:nvSpPr>
            <p:spPr>
              <a:xfrm>
                <a:off x="4131941" y="3452780"/>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0" name="Shape 780"/>
              <p:cNvSpPr/>
              <p:nvPr/>
            </p:nvSpPr>
            <p:spPr>
              <a:xfrm>
                <a:off x="4131941" y="3425624"/>
                <a:ext cx="269875" cy="53898"/>
              </a:xfrm>
              <a:prstGeom prst="can">
                <a:avLst>
                  <a:gd name="adj" fmla="val 44455"/>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1" name="Shape 781"/>
              <p:cNvSpPr/>
              <p:nvPr/>
            </p:nvSpPr>
            <p:spPr>
              <a:xfrm>
                <a:off x="4007257" y="2733809"/>
                <a:ext cx="512895" cy="718764"/>
              </a:xfrm>
              <a:custGeom>
                <a:avLst/>
                <a:gdLst/>
                <a:ahLst/>
                <a:cxnLst/>
                <a:rect l="0" t="0" r="0" b="0"/>
                <a:pathLst>
                  <a:path w="512895" h="718764" extrusionOk="0">
                    <a:moveTo>
                      <a:pt x="136118" y="698369"/>
                    </a:moveTo>
                    <a:cubicBezTo>
                      <a:pt x="217610" y="730119"/>
                      <a:pt x="299101" y="720594"/>
                      <a:pt x="380593" y="698369"/>
                    </a:cubicBezTo>
                    <a:cubicBezTo>
                      <a:pt x="393293" y="632752"/>
                      <a:pt x="393293" y="567136"/>
                      <a:pt x="418693" y="501519"/>
                    </a:cubicBezTo>
                    <a:cubicBezTo>
                      <a:pt x="844672" y="-181635"/>
                      <a:pt x="-337486" y="-153589"/>
                      <a:pt x="98018" y="504694"/>
                    </a:cubicBezTo>
                    <a:cubicBezTo>
                      <a:pt x="129768" y="572427"/>
                      <a:pt x="123418" y="633811"/>
                      <a:pt x="136118" y="698369"/>
                    </a:cubicBezTo>
                    <a:close/>
                  </a:path>
                </a:pathLst>
              </a:custGeom>
              <a:gradFill>
                <a:gsLst>
                  <a:gs pos="0">
                    <a:srgbClr val="F2F2F2"/>
                  </a:gs>
                  <a:gs pos="39000">
                    <a:srgbClr val="D8D8D8"/>
                  </a:gs>
                  <a:gs pos="66385">
                    <a:srgbClr val="D0CECE"/>
                  </a:gs>
                  <a:gs pos="85714">
                    <a:schemeClr val="lt1"/>
                  </a:gs>
                  <a:gs pos="93000">
                    <a:srgbClr val="D8D8D8"/>
                  </a:gs>
                  <a:gs pos="100000">
                    <a:srgbClr val="D8D8D8"/>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82" name="Shape 782"/>
            <p:cNvGrpSpPr/>
            <p:nvPr/>
          </p:nvGrpSpPr>
          <p:grpSpPr>
            <a:xfrm>
              <a:off x="7054749" y="2781300"/>
              <a:ext cx="512895" cy="971402"/>
              <a:chOff x="4007257" y="2733809"/>
              <a:chExt cx="512895" cy="971402"/>
            </a:xfrm>
          </p:grpSpPr>
          <p:sp>
            <p:nvSpPr>
              <p:cNvPr id="783" name="Shape 783"/>
              <p:cNvSpPr/>
              <p:nvPr/>
            </p:nvSpPr>
            <p:spPr>
              <a:xfrm>
                <a:off x="4192633" y="3649891"/>
                <a:ext cx="148491" cy="5532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4" name="Shape 784"/>
              <p:cNvSpPr/>
              <p:nvPr/>
            </p:nvSpPr>
            <p:spPr>
              <a:xfrm>
                <a:off x="4131941" y="3594608"/>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5" name="Shape 785"/>
              <p:cNvSpPr/>
              <p:nvPr/>
            </p:nvSpPr>
            <p:spPr>
              <a:xfrm>
                <a:off x="4131941" y="3547332"/>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6" name="Shape 786"/>
              <p:cNvSpPr/>
              <p:nvPr/>
            </p:nvSpPr>
            <p:spPr>
              <a:xfrm>
                <a:off x="4131941" y="3500056"/>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7" name="Shape 787"/>
              <p:cNvSpPr/>
              <p:nvPr/>
            </p:nvSpPr>
            <p:spPr>
              <a:xfrm>
                <a:off x="4131941" y="3452780"/>
                <a:ext cx="269875" cy="74018"/>
              </a:xfrm>
              <a:prstGeom prst="can">
                <a:avLst>
                  <a:gd name="adj" fmla="val 50000"/>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8" name="Shape 788"/>
              <p:cNvSpPr/>
              <p:nvPr/>
            </p:nvSpPr>
            <p:spPr>
              <a:xfrm>
                <a:off x="4131941" y="3425624"/>
                <a:ext cx="269875" cy="53898"/>
              </a:xfrm>
              <a:prstGeom prst="can">
                <a:avLst>
                  <a:gd name="adj" fmla="val 44455"/>
                </a:avLst>
              </a:prstGeom>
              <a:solidFill>
                <a:srgbClr val="D8D8D8"/>
              </a:solidFill>
              <a:ln>
                <a:noFill/>
              </a:ln>
              <a:effectLst>
                <a:outerShdw blurRad="63500" sx="80000" sy="80000" algn="ctr" rotWithShape="0">
                  <a:srgbClr val="000000">
                    <a:alpha val="5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9" name="Shape 789"/>
              <p:cNvSpPr/>
              <p:nvPr/>
            </p:nvSpPr>
            <p:spPr>
              <a:xfrm>
                <a:off x="4007257" y="2733809"/>
                <a:ext cx="512895" cy="718764"/>
              </a:xfrm>
              <a:custGeom>
                <a:avLst/>
                <a:gdLst/>
                <a:ahLst/>
                <a:cxnLst/>
                <a:rect l="0" t="0" r="0" b="0"/>
                <a:pathLst>
                  <a:path w="512895" h="718764" extrusionOk="0">
                    <a:moveTo>
                      <a:pt x="136118" y="698369"/>
                    </a:moveTo>
                    <a:cubicBezTo>
                      <a:pt x="217610" y="730119"/>
                      <a:pt x="299101" y="720594"/>
                      <a:pt x="380593" y="698369"/>
                    </a:cubicBezTo>
                    <a:cubicBezTo>
                      <a:pt x="393293" y="632752"/>
                      <a:pt x="393293" y="567136"/>
                      <a:pt x="418693" y="501519"/>
                    </a:cubicBezTo>
                    <a:cubicBezTo>
                      <a:pt x="844672" y="-181635"/>
                      <a:pt x="-337486" y="-153589"/>
                      <a:pt x="98018" y="504694"/>
                    </a:cubicBezTo>
                    <a:cubicBezTo>
                      <a:pt x="129768" y="572427"/>
                      <a:pt x="123418" y="633811"/>
                      <a:pt x="136118" y="698369"/>
                    </a:cubicBezTo>
                    <a:close/>
                  </a:path>
                </a:pathLst>
              </a:custGeom>
              <a:gradFill>
                <a:gsLst>
                  <a:gs pos="0">
                    <a:srgbClr val="F2F2F2"/>
                  </a:gs>
                  <a:gs pos="39000">
                    <a:srgbClr val="D8D8D8"/>
                  </a:gs>
                  <a:gs pos="66385">
                    <a:srgbClr val="D0CECE"/>
                  </a:gs>
                  <a:gs pos="85714">
                    <a:schemeClr val="lt1"/>
                  </a:gs>
                  <a:gs pos="93000">
                    <a:srgbClr val="D8D8D8"/>
                  </a:gs>
                  <a:gs pos="100000">
                    <a:srgbClr val="D8D8D8"/>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790" name="Shape 790"/>
            <p:cNvPicPr preferRelativeResize="0"/>
            <p:nvPr/>
          </p:nvPicPr>
          <p:blipFill rotWithShape="1">
            <a:blip r:embed="rId4">
              <a:alphaModFix/>
            </a:blip>
            <a:srcRect/>
            <a:stretch/>
          </p:blipFill>
          <p:spPr>
            <a:xfrm>
              <a:off x="7284945" y="5035035"/>
              <a:ext cx="1119531" cy="1070407"/>
            </a:xfrm>
            <a:prstGeom prst="rect">
              <a:avLst/>
            </a:prstGeom>
            <a:noFill/>
            <a:ln>
              <a:noFill/>
            </a:ln>
          </p:spPr>
        </p:pic>
        <p:sp>
          <p:nvSpPr>
            <p:cNvPr id="791" name="Shape 791"/>
            <p:cNvSpPr/>
            <p:nvPr/>
          </p:nvSpPr>
          <p:spPr>
            <a:xfrm rot="10800000">
              <a:off x="4721297" y="4895056"/>
              <a:ext cx="480236" cy="405353"/>
            </a:xfrm>
            <a:prstGeom prst="flowChartMultidocument">
              <a:avLst/>
            </a:prstGeom>
            <a:solidFill>
              <a:srgbClr val="7F7F7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2" name="Shape 792"/>
            <p:cNvSpPr txBox="1"/>
            <p:nvPr/>
          </p:nvSpPr>
          <p:spPr>
            <a:xfrm>
              <a:off x="7632790" y="4749713"/>
              <a:ext cx="92845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mic Sans MS"/>
                <a:buNone/>
              </a:pPr>
              <a:r>
                <a:rPr lang="en-US" sz="1600" b="0" i="0" u="none" strike="noStrike" cap="none">
                  <a:solidFill>
                    <a:srgbClr val="000000"/>
                  </a:solidFill>
                  <a:latin typeface="Comic Sans MS"/>
                  <a:ea typeface="Comic Sans MS"/>
                  <a:cs typeface="Comic Sans MS"/>
                  <a:sym typeface="Comic Sans MS"/>
                </a:rPr>
                <a:t>Product</a:t>
              </a:r>
              <a:endParaRPr/>
            </a:p>
          </p:txBody>
        </p:sp>
        <p:sp>
          <p:nvSpPr>
            <p:cNvPr id="793" name="Shape 793"/>
            <p:cNvSpPr txBox="1"/>
            <p:nvPr/>
          </p:nvSpPr>
          <p:spPr>
            <a:xfrm>
              <a:off x="6405642" y="2981416"/>
              <a:ext cx="58862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Comic Sans MS"/>
                <a:buNone/>
              </a:pPr>
              <a:r>
                <a:rPr lang="en-US" sz="1400" b="1" i="0" u="none" strike="noStrike" cap="none">
                  <a:solidFill>
                    <a:srgbClr val="000000"/>
                  </a:solidFill>
                  <a:latin typeface="Comic Sans MS"/>
                  <a:ea typeface="Comic Sans MS"/>
                  <a:cs typeface="Comic Sans MS"/>
                  <a:sym typeface="Comic Sans MS"/>
                </a:rPr>
                <a:t>Idea</a:t>
              </a:r>
              <a:endParaRPr/>
            </a:p>
          </p:txBody>
        </p:sp>
        <p:sp>
          <p:nvSpPr>
            <p:cNvPr id="794" name="Shape 794"/>
            <p:cNvSpPr/>
            <p:nvPr/>
          </p:nvSpPr>
          <p:spPr>
            <a:xfrm rot="2482649">
              <a:off x="6417605" y="3290107"/>
              <a:ext cx="2039596" cy="2039596"/>
            </a:xfrm>
            <a:prstGeom prst="arc">
              <a:avLst>
                <a:gd name="adj1" fmla="val 15038867"/>
                <a:gd name="adj2" fmla="val 20976439"/>
              </a:avLst>
            </a:prstGeom>
            <a:noFill/>
            <a:ln w="38100" cap="flat" cmpd="sng">
              <a:solidFill>
                <a:srgbClr val="3A3838"/>
              </a:solidFill>
              <a:prstDash val="solid"/>
              <a:miter lim="800000"/>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5" name="Shape 795"/>
            <p:cNvSpPr txBox="1"/>
            <p:nvPr/>
          </p:nvSpPr>
          <p:spPr>
            <a:xfrm rot="3443861">
              <a:off x="7982619" y="3664200"/>
              <a:ext cx="655949" cy="338554"/>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Comic Sans MS"/>
                <a:buNone/>
              </a:pPr>
              <a:r>
                <a:rPr lang="en-US" sz="1600" b="0" i="0" u="none" strike="noStrike" cap="none">
                  <a:solidFill>
                    <a:srgbClr val="000000"/>
                  </a:solidFill>
                  <a:latin typeface="Comic Sans MS"/>
                  <a:ea typeface="Comic Sans MS"/>
                  <a:cs typeface="Comic Sans MS"/>
                  <a:sym typeface="Comic Sans MS"/>
                </a:rPr>
                <a:t>Build</a:t>
              </a:r>
              <a:endParaRPr/>
            </a:p>
          </p:txBody>
        </p:sp>
        <p:sp>
          <p:nvSpPr>
            <p:cNvPr id="796" name="Shape 796"/>
            <p:cNvSpPr/>
            <p:nvPr/>
          </p:nvSpPr>
          <p:spPr>
            <a:xfrm rot="8291127">
              <a:off x="5522653" y="4299328"/>
              <a:ext cx="2039596" cy="2039596"/>
            </a:xfrm>
            <a:prstGeom prst="arc">
              <a:avLst>
                <a:gd name="adj1" fmla="val 15808290"/>
                <a:gd name="adj2" fmla="val 924734"/>
              </a:avLst>
            </a:prstGeom>
            <a:noFill/>
            <a:ln w="38100" cap="flat" cmpd="sng">
              <a:solidFill>
                <a:srgbClr val="3A3838"/>
              </a:solidFill>
              <a:prstDash val="solid"/>
              <a:miter lim="800000"/>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7" name="Shape 797"/>
            <p:cNvSpPr txBox="1"/>
            <p:nvPr/>
          </p:nvSpPr>
          <p:spPr>
            <a:xfrm>
              <a:off x="6004372" y="6125061"/>
              <a:ext cx="1002197" cy="33855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mic Sans MS"/>
                <a:buNone/>
              </a:pPr>
              <a:r>
                <a:rPr lang="en-US" sz="1600" b="0" i="0" u="none" strike="noStrike" cap="none">
                  <a:solidFill>
                    <a:srgbClr val="000000"/>
                  </a:solidFill>
                  <a:latin typeface="Comic Sans MS"/>
                  <a:ea typeface="Comic Sans MS"/>
                  <a:cs typeface="Comic Sans MS"/>
                  <a:sym typeface="Comic Sans MS"/>
                </a:rPr>
                <a:t>Measure</a:t>
              </a:r>
              <a:endParaRPr/>
            </a:p>
          </p:txBody>
        </p:sp>
        <p:sp>
          <p:nvSpPr>
            <p:cNvPr id="798" name="Shape 798"/>
            <p:cNvSpPr/>
            <p:nvPr/>
          </p:nvSpPr>
          <p:spPr>
            <a:xfrm rot="-5619236">
              <a:off x="4858666" y="3330113"/>
              <a:ext cx="2039596" cy="2039596"/>
            </a:xfrm>
            <a:prstGeom prst="arc">
              <a:avLst>
                <a:gd name="adj1" fmla="val 14680651"/>
                <a:gd name="adj2" fmla="val 0"/>
              </a:avLst>
            </a:prstGeom>
            <a:noFill/>
            <a:ln w="38100" cap="flat" cmpd="sng">
              <a:solidFill>
                <a:srgbClr val="3A3838"/>
              </a:solidFill>
              <a:prstDash val="solid"/>
              <a:miter lim="800000"/>
              <a:headEnd type="none" w="sm" len="sm"/>
              <a:tailEnd type="triangle" w="lg" len="lg"/>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9" name="Shape 799"/>
            <p:cNvSpPr txBox="1"/>
            <p:nvPr/>
          </p:nvSpPr>
          <p:spPr>
            <a:xfrm rot="-4045730">
              <a:off x="4615180" y="3765743"/>
              <a:ext cx="723275" cy="33855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mic Sans MS"/>
                <a:buNone/>
              </a:pPr>
              <a:r>
                <a:rPr lang="en-US" sz="1600" b="0" i="0" u="none" strike="noStrike" cap="none">
                  <a:solidFill>
                    <a:srgbClr val="000000"/>
                  </a:solidFill>
                  <a:latin typeface="Comic Sans MS"/>
                  <a:ea typeface="Comic Sans MS"/>
                  <a:cs typeface="Comic Sans MS"/>
                  <a:sym typeface="Comic Sans MS"/>
                </a:rPr>
                <a:t>Learn</a:t>
              </a:r>
              <a:endParaRPr/>
            </a:p>
          </p:txBody>
        </p:sp>
        <p:sp>
          <p:nvSpPr>
            <p:cNvPr id="800" name="Shape 800"/>
            <p:cNvSpPr txBox="1"/>
            <p:nvPr/>
          </p:nvSpPr>
          <p:spPr>
            <a:xfrm>
              <a:off x="4865332" y="5684625"/>
              <a:ext cx="63991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mic Sans MS"/>
                <a:buNone/>
              </a:pPr>
              <a:r>
                <a:rPr lang="en-US" sz="1600" b="0" i="0" u="none" strike="noStrike" cap="none">
                  <a:solidFill>
                    <a:srgbClr val="000000"/>
                  </a:solidFill>
                  <a:latin typeface="Comic Sans MS"/>
                  <a:ea typeface="Comic Sans MS"/>
                  <a:cs typeface="Comic Sans MS"/>
                  <a:sym typeface="Comic Sans MS"/>
                </a:rPr>
                <a:t>Data</a:t>
              </a:r>
              <a:endParaRPr/>
            </a:p>
          </p:txBody>
        </p:sp>
        <p:sp>
          <p:nvSpPr>
            <p:cNvPr id="801" name="Shape 801"/>
            <p:cNvSpPr/>
            <p:nvPr/>
          </p:nvSpPr>
          <p:spPr>
            <a:xfrm rot="10800000">
              <a:off x="4993129" y="5143241"/>
              <a:ext cx="650381" cy="548967"/>
            </a:xfrm>
            <a:prstGeom prst="flowChartMultidocument">
              <a:avLst/>
            </a:prstGeom>
            <a:gradFill>
              <a:gsLst>
                <a:gs pos="0">
                  <a:srgbClr val="08764C"/>
                </a:gs>
                <a:gs pos="50000">
                  <a:srgbClr val="0CAA6F"/>
                </a:gs>
                <a:gs pos="100000">
                  <a:srgbClr val="0FCC86"/>
                </a:gs>
              </a:gsLst>
              <a:path path="circle">
                <a:fillToRect l="100000" t="100000"/>
              </a:path>
              <a:tileRect r="-100000" b="-10000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802" name="Shape 802"/>
          <p:cNvSpPr/>
          <p:nvPr/>
        </p:nvSpPr>
        <p:spPr>
          <a:xfrm>
            <a:off x="403270" y="2456976"/>
            <a:ext cx="6284029" cy="2144037"/>
          </a:xfrm>
          <a:prstGeom prst="roundRect">
            <a:avLst>
              <a:gd name="adj" fmla="val 16667"/>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chemeClr val="lt1"/>
              </a:buClr>
              <a:buSzPts val="2000"/>
              <a:buFont typeface="Arial"/>
              <a:buNone/>
            </a:pPr>
            <a:r>
              <a:rPr lang="en-US" sz="2000" b="0" i="1" u="none" strike="noStrike" cap="none">
                <a:solidFill>
                  <a:schemeClr val="lt1"/>
                </a:solidFill>
                <a:latin typeface="Arial"/>
                <a:ea typeface="Arial"/>
                <a:cs typeface="Arial"/>
                <a:sym typeface="Arial"/>
              </a:rPr>
              <a:t>“that version of a new product which allows a team </a:t>
            </a:r>
            <a:br>
              <a:rPr lang="en-US" sz="2000" b="0" i="1" u="none" strike="noStrike" cap="none">
                <a:solidFill>
                  <a:schemeClr val="lt1"/>
                </a:solidFill>
                <a:latin typeface="Arial"/>
                <a:ea typeface="Arial"/>
                <a:cs typeface="Arial"/>
                <a:sym typeface="Arial"/>
              </a:rPr>
            </a:br>
            <a:r>
              <a:rPr lang="en-US" sz="2000" b="0" i="1" u="none" strike="noStrike" cap="none">
                <a:solidFill>
                  <a:schemeClr val="lt1"/>
                </a:solidFill>
                <a:latin typeface="Arial"/>
                <a:ea typeface="Arial"/>
                <a:cs typeface="Arial"/>
                <a:sym typeface="Arial"/>
              </a:rPr>
              <a:t>to collect the maximum amount of validated learning </a:t>
            </a:r>
            <a:br>
              <a:rPr lang="en-US" sz="2000" b="0" i="1" u="none" strike="noStrike" cap="none">
                <a:solidFill>
                  <a:schemeClr val="lt1"/>
                </a:solidFill>
                <a:latin typeface="Arial"/>
                <a:ea typeface="Arial"/>
                <a:cs typeface="Arial"/>
                <a:sym typeface="Arial"/>
              </a:rPr>
            </a:br>
            <a:r>
              <a:rPr lang="en-US" sz="2000" b="0" i="1" u="none" strike="noStrike" cap="none">
                <a:solidFill>
                  <a:schemeClr val="lt1"/>
                </a:solidFill>
                <a:latin typeface="Arial"/>
                <a:ea typeface="Arial"/>
                <a:cs typeface="Arial"/>
                <a:sym typeface="Arial"/>
              </a:rPr>
              <a:t>about customers with the least effort”.</a:t>
            </a:r>
            <a:endParaRPr sz="2000" b="0" i="1"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2.1 Minimum Viable Product (MVP) - Process</a:t>
            </a:r>
            <a:endParaRPr/>
          </a:p>
        </p:txBody>
      </p:sp>
      <p:sp>
        <p:nvSpPr>
          <p:cNvPr id="809" name="Shape 80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grpSp>
        <p:nvGrpSpPr>
          <p:cNvPr id="3" name="Group 2"/>
          <p:cNvGrpSpPr/>
          <p:nvPr/>
        </p:nvGrpSpPr>
        <p:grpSpPr>
          <a:xfrm>
            <a:off x="4002211" y="1161274"/>
            <a:ext cx="5603493" cy="5409895"/>
            <a:chOff x="4002211" y="1173149"/>
            <a:chExt cx="5603493" cy="5409895"/>
          </a:xfrm>
        </p:grpSpPr>
        <p:sp>
          <p:nvSpPr>
            <p:cNvPr id="2" name="Donut 1"/>
            <p:cNvSpPr/>
            <p:nvPr/>
          </p:nvSpPr>
          <p:spPr>
            <a:xfrm>
              <a:off x="4137583" y="1173149"/>
              <a:ext cx="5308433" cy="5308433"/>
            </a:xfrm>
            <a:prstGeom prst="donut">
              <a:avLst>
                <a:gd name="adj" fmla="val 22763"/>
              </a:avLst>
            </a:prstGeom>
            <a:solidFill>
              <a:srgbClr val="0EC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10" name="Shape 810"/>
            <p:cNvGrpSpPr/>
            <p:nvPr/>
          </p:nvGrpSpPr>
          <p:grpSpPr>
            <a:xfrm>
              <a:off x="4002211" y="1332298"/>
              <a:ext cx="5603493" cy="5250746"/>
              <a:chOff x="1178431" y="-112381"/>
              <a:chExt cx="5843058" cy="5528847"/>
            </a:xfrm>
          </p:grpSpPr>
          <p:sp>
            <p:nvSpPr>
              <p:cNvPr id="811" name="Shape 811"/>
              <p:cNvSpPr/>
              <p:nvPr/>
            </p:nvSpPr>
            <p:spPr>
              <a:xfrm>
                <a:off x="4611680" y="39140"/>
                <a:ext cx="1341300" cy="134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12" name="Shape 812"/>
              <p:cNvSpPr txBox="1"/>
              <p:nvPr/>
            </p:nvSpPr>
            <p:spPr>
              <a:xfrm>
                <a:off x="4611680" y="39140"/>
                <a:ext cx="1341300" cy="1341300"/>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1900"/>
                  <a:buFont typeface="Calibri"/>
                  <a:buNone/>
                </a:pPr>
                <a:r>
                  <a:rPr lang="en-US" sz="1800" b="0" i="0" u="none" strike="noStrike" cap="none" dirty="0">
                    <a:solidFill>
                      <a:schemeClr val="bg1"/>
                    </a:solidFill>
                    <a:latin typeface="+mn-lt"/>
                    <a:ea typeface="Calibri"/>
                    <a:cs typeface="Calibri"/>
                    <a:sym typeface="Calibri"/>
                  </a:rPr>
                  <a:t>Idea</a:t>
                </a:r>
                <a:endParaRPr dirty="0">
                  <a:solidFill>
                    <a:schemeClr val="bg1"/>
                  </a:solidFill>
                  <a:latin typeface="+mn-lt"/>
                </a:endParaRPr>
              </a:p>
            </p:txBody>
          </p:sp>
          <p:sp>
            <p:nvSpPr>
              <p:cNvPr id="813" name="Shape 813"/>
              <p:cNvSpPr/>
              <p:nvPr/>
            </p:nvSpPr>
            <p:spPr>
              <a:xfrm rot="21238903">
                <a:off x="1456575" y="385"/>
                <a:ext cx="5028900" cy="5028900"/>
              </a:xfrm>
              <a:custGeom>
                <a:avLst/>
                <a:gdLst/>
                <a:ahLst/>
                <a:cxnLst/>
                <a:rect l="0" t="0" r="0" b="0"/>
                <a:pathLst>
                  <a:path w="120000" h="120000" extrusionOk="0">
                    <a:moveTo>
                      <a:pt x="107989" y="31391"/>
                    </a:moveTo>
                    <a:lnTo>
                      <a:pt x="107989" y="31391"/>
                    </a:lnTo>
                    <a:cubicBezTo>
                      <a:pt x="112331" y="38665"/>
                      <a:pt x="114961" y="46831"/>
                      <a:pt x="115679" y="55270"/>
                    </a:cubicBezTo>
                    <a:lnTo>
                      <a:pt x="119784" y="55305"/>
                    </a:lnTo>
                    <a:lnTo>
                      <a:pt x="112787" y="60447"/>
                    </a:lnTo>
                    <a:lnTo>
                      <a:pt x="105363" y="55183"/>
                    </a:lnTo>
                    <a:lnTo>
                      <a:pt x="109466" y="55217"/>
                    </a:lnTo>
                    <a:lnTo>
                      <a:pt x="109466" y="55217"/>
                    </a:lnTo>
                    <a:cubicBezTo>
                      <a:pt x="108758" y="47916"/>
                      <a:pt x="106435" y="40862"/>
                      <a:pt x="102665" y="34565"/>
                    </a:cubicBezTo>
                    <a:close/>
                  </a:path>
                </a:pathLst>
              </a:custGeom>
              <a:solidFill>
                <a:schemeClr val="bg1"/>
              </a:solidFill>
              <a:ln w="12700" cap="flat" cmpd="sng">
                <a:no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14" name="Shape 814"/>
              <p:cNvSpPr/>
              <p:nvPr/>
            </p:nvSpPr>
            <p:spPr>
              <a:xfrm>
                <a:off x="5236190" y="2533541"/>
                <a:ext cx="1713300" cy="134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15" name="Shape 815"/>
              <p:cNvSpPr txBox="1"/>
              <p:nvPr/>
            </p:nvSpPr>
            <p:spPr>
              <a:xfrm>
                <a:off x="5308189" y="2062583"/>
                <a:ext cx="1713300" cy="1341300"/>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1900"/>
                  <a:buFont typeface="Calibri"/>
                  <a:buNone/>
                </a:pPr>
                <a:r>
                  <a:rPr lang="en-US" sz="1800" b="0" i="0" u="none" strike="noStrike" cap="none" dirty="0">
                    <a:solidFill>
                      <a:schemeClr val="bg1"/>
                    </a:solidFill>
                    <a:latin typeface="+mn-lt"/>
                    <a:ea typeface="Calibri"/>
                    <a:cs typeface="Calibri"/>
                    <a:sym typeface="Calibri"/>
                  </a:rPr>
                  <a:t>Product Definition</a:t>
                </a:r>
                <a:endParaRPr dirty="0">
                  <a:solidFill>
                    <a:schemeClr val="bg1"/>
                  </a:solidFill>
                  <a:latin typeface="+mn-lt"/>
                </a:endParaRPr>
              </a:p>
            </p:txBody>
          </p:sp>
          <p:sp>
            <p:nvSpPr>
              <p:cNvPr id="816" name="Shape 816"/>
              <p:cNvSpPr/>
              <p:nvPr/>
            </p:nvSpPr>
            <p:spPr>
              <a:xfrm rot="20483926">
                <a:off x="1456576" y="19091"/>
                <a:ext cx="5028900" cy="5028900"/>
              </a:xfrm>
              <a:custGeom>
                <a:avLst/>
                <a:gdLst/>
                <a:ahLst/>
                <a:cxnLst/>
                <a:rect l="0" t="0" r="0" b="0"/>
                <a:pathLst>
                  <a:path w="120000" h="120000" extrusionOk="0">
                    <a:moveTo>
                      <a:pt x="104122" y="94266"/>
                    </a:moveTo>
                    <a:lnTo>
                      <a:pt x="104122" y="94266"/>
                    </a:lnTo>
                    <a:cubicBezTo>
                      <a:pt x="98188" y="101895"/>
                      <a:pt x="90375" y="107855"/>
                      <a:pt x="81446" y="111563"/>
                    </a:cubicBezTo>
                    <a:lnTo>
                      <a:pt x="82682" y="115520"/>
                    </a:lnTo>
                    <a:lnTo>
                      <a:pt x="75710" y="110330"/>
                    </a:lnTo>
                    <a:lnTo>
                      <a:pt x="78346" y="101630"/>
                    </a:lnTo>
                    <a:lnTo>
                      <a:pt x="79581" y="105586"/>
                    </a:lnTo>
                    <a:lnTo>
                      <a:pt x="79581" y="105586"/>
                    </a:lnTo>
                    <a:cubicBezTo>
                      <a:pt x="87303" y="102282"/>
                      <a:pt x="94061" y="97078"/>
                      <a:pt x="99221" y="90460"/>
                    </a:cubicBezTo>
                    <a:close/>
                  </a:path>
                </a:pathLst>
              </a:custGeom>
              <a:solidFill>
                <a:schemeClr val="bg1"/>
              </a:solidFill>
              <a:ln w="12700" cap="flat" cmpd="sng">
                <a:no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17" name="Shape 817"/>
              <p:cNvSpPr/>
              <p:nvPr/>
            </p:nvSpPr>
            <p:spPr>
              <a:xfrm>
                <a:off x="3300296" y="4075166"/>
                <a:ext cx="1341300" cy="134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18" name="Shape 818"/>
              <p:cNvSpPr txBox="1"/>
              <p:nvPr/>
            </p:nvSpPr>
            <p:spPr>
              <a:xfrm>
                <a:off x="3820014" y="3909782"/>
                <a:ext cx="1341300" cy="1341300"/>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1900"/>
                  <a:buFont typeface="Calibri"/>
                  <a:buNone/>
                </a:pPr>
                <a:r>
                  <a:rPr lang="en-US" sz="1800" b="0" i="0" u="none" strike="noStrike" cap="none" dirty="0">
                    <a:solidFill>
                      <a:schemeClr val="bg1"/>
                    </a:solidFill>
                    <a:latin typeface="+mn-lt"/>
                    <a:ea typeface="Calibri"/>
                    <a:cs typeface="Calibri"/>
                    <a:sym typeface="Calibri"/>
                  </a:rPr>
                  <a:t>Prototyping</a:t>
                </a:r>
                <a:endParaRPr dirty="0">
                  <a:solidFill>
                    <a:schemeClr val="bg1"/>
                  </a:solidFill>
                  <a:latin typeface="+mn-lt"/>
                </a:endParaRPr>
              </a:p>
            </p:txBody>
          </p:sp>
          <p:sp>
            <p:nvSpPr>
              <p:cNvPr id="819" name="Shape 819"/>
              <p:cNvSpPr/>
              <p:nvPr/>
            </p:nvSpPr>
            <p:spPr>
              <a:xfrm rot="21194787">
                <a:off x="1550694" y="-112381"/>
                <a:ext cx="5028900" cy="5028900"/>
              </a:xfrm>
              <a:custGeom>
                <a:avLst/>
                <a:gdLst/>
                <a:ahLst/>
                <a:cxnLst/>
                <a:rect l="0" t="0" r="0" b="0"/>
                <a:pathLst>
                  <a:path w="120000" h="120000" extrusionOk="0">
                    <a:moveTo>
                      <a:pt x="43360" y="113306"/>
                    </a:moveTo>
                    <a:lnTo>
                      <a:pt x="43360" y="113306"/>
                    </a:lnTo>
                    <a:cubicBezTo>
                      <a:pt x="34146" y="110434"/>
                      <a:pt x="25834" y="105226"/>
                      <a:pt x="19232" y="98190"/>
                    </a:cubicBezTo>
                    <a:lnTo>
                      <a:pt x="15980" y="100715"/>
                    </a:lnTo>
                    <a:lnTo>
                      <a:pt x="18329" y="92363"/>
                    </a:lnTo>
                    <a:lnTo>
                      <a:pt x="27412" y="91837"/>
                    </a:lnTo>
                    <a:lnTo>
                      <a:pt x="24162" y="94361"/>
                    </a:lnTo>
                    <a:lnTo>
                      <a:pt x="24162" y="94361"/>
                    </a:lnTo>
                    <a:cubicBezTo>
                      <a:pt x="29970" y="100395"/>
                      <a:pt x="37214" y="104864"/>
                      <a:pt x="45219" y="107353"/>
                    </a:cubicBezTo>
                    <a:close/>
                  </a:path>
                </a:pathLst>
              </a:custGeom>
              <a:solidFill>
                <a:schemeClr val="bg1"/>
              </a:solidFill>
              <a:ln w="12700" cap="flat" cmpd="sng">
                <a:no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20" name="Shape 820"/>
              <p:cNvSpPr/>
              <p:nvPr/>
            </p:nvSpPr>
            <p:spPr>
              <a:xfrm>
                <a:off x="1178431" y="2533541"/>
                <a:ext cx="1341300" cy="134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21" name="Shape 821"/>
              <p:cNvSpPr txBox="1"/>
              <p:nvPr/>
            </p:nvSpPr>
            <p:spPr>
              <a:xfrm>
                <a:off x="1438917" y="2809162"/>
                <a:ext cx="1514100" cy="1341300"/>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1900"/>
                  <a:buFont typeface="Calibri"/>
                  <a:buNone/>
                </a:pPr>
                <a:r>
                  <a:rPr lang="en-US" sz="1800" dirty="0">
                    <a:solidFill>
                      <a:schemeClr val="bg1"/>
                    </a:solidFill>
                    <a:latin typeface="+mn-lt"/>
                    <a:ea typeface="Calibri"/>
                    <a:cs typeface="Calibri"/>
                    <a:sym typeface="Calibri"/>
                  </a:rPr>
                  <a:t>P</a:t>
                </a:r>
                <a:r>
                  <a:rPr lang="en-US" sz="1800" b="0" i="0" u="none" strike="noStrike" cap="none" dirty="0">
                    <a:solidFill>
                      <a:schemeClr val="bg1"/>
                    </a:solidFill>
                    <a:latin typeface="+mn-lt"/>
                    <a:ea typeface="Calibri"/>
                    <a:cs typeface="Calibri"/>
                    <a:sym typeface="Calibri"/>
                  </a:rPr>
                  <a:t>resentation</a:t>
                </a:r>
                <a:endParaRPr dirty="0">
                  <a:solidFill>
                    <a:schemeClr val="bg1"/>
                  </a:solidFill>
                  <a:latin typeface="+mn-lt"/>
                </a:endParaRPr>
              </a:p>
            </p:txBody>
          </p:sp>
          <p:sp>
            <p:nvSpPr>
              <p:cNvPr id="822" name="Shape 822"/>
              <p:cNvSpPr/>
              <p:nvPr/>
            </p:nvSpPr>
            <p:spPr>
              <a:xfrm rot="20797953">
                <a:off x="1728968" y="384"/>
                <a:ext cx="5028900" cy="5028900"/>
              </a:xfrm>
              <a:custGeom>
                <a:avLst/>
                <a:gdLst/>
                <a:ahLst/>
                <a:cxnLst/>
                <a:rect l="0" t="0" r="0" b="0"/>
                <a:pathLst>
                  <a:path w="120000" h="120000" extrusionOk="0">
                    <a:moveTo>
                      <a:pt x="4122" y="60473"/>
                    </a:moveTo>
                    <a:lnTo>
                      <a:pt x="4122" y="60473"/>
                    </a:lnTo>
                    <a:cubicBezTo>
                      <a:pt x="4050" y="51996"/>
                      <a:pt x="5911" y="43613"/>
                      <a:pt x="9563" y="35961"/>
                    </a:cubicBezTo>
                    <a:lnTo>
                      <a:pt x="6026" y="33852"/>
                    </a:lnTo>
                    <a:lnTo>
                      <a:pt x="14673" y="32978"/>
                    </a:lnTo>
                    <a:lnTo>
                      <a:pt x="18445" y="41255"/>
                    </a:lnTo>
                    <a:lnTo>
                      <a:pt x="14908" y="39147"/>
                    </a:lnTo>
                    <a:lnTo>
                      <a:pt x="14908" y="39147"/>
                    </a:lnTo>
                    <a:cubicBezTo>
                      <a:pt x="11814" y="45811"/>
                      <a:pt x="10241" y="53077"/>
                      <a:pt x="10304" y="60421"/>
                    </a:cubicBezTo>
                    <a:close/>
                  </a:path>
                </a:pathLst>
              </a:custGeom>
              <a:solidFill>
                <a:schemeClr val="bg1"/>
              </a:solidFill>
              <a:ln w="12700" cap="flat" cmpd="sng">
                <a:no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23" name="Shape 823"/>
              <p:cNvSpPr/>
              <p:nvPr/>
            </p:nvSpPr>
            <p:spPr>
              <a:xfrm>
                <a:off x="1988911" y="39140"/>
                <a:ext cx="1341300" cy="134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sp>
            <p:nvSpPr>
              <p:cNvPr id="824" name="Shape 824"/>
              <p:cNvSpPr txBox="1"/>
              <p:nvPr/>
            </p:nvSpPr>
            <p:spPr>
              <a:xfrm>
                <a:off x="1849081" y="252131"/>
                <a:ext cx="1594780" cy="1341300"/>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1900"/>
                  <a:buFont typeface="Calibri"/>
                  <a:buNone/>
                </a:pPr>
                <a:r>
                  <a:rPr lang="en-US" sz="1800" b="0" i="0" u="none" strike="noStrike" cap="none" dirty="0">
                    <a:solidFill>
                      <a:schemeClr val="bg1"/>
                    </a:solidFill>
                    <a:latin typeface="+mn-lt"/>
                    <a:ea typeface="Calibri"/>
                    <a:cs typeface="Calibri"/>
                    <a:sym typeface="Calibri"/>
                  </a:rPr>
                  <a:t>Data collection &amp; analysis</a:t>
                </a:r>
                <a:endParaRPr dirty="0">
                  <a:solidFill>
                    <a:schemeClr val="bg1"/>
                  </a:solidFill>
                  <a:latin typeface="+mn-lt"/>
                </a:endParaRPr>
              </a:p>
            </p:txBody>
          </p:sp>
          <p:sp>
            <p:nvSpPr>
              <p:cNvPr id="825" name="Shape 825"/>
              <p:cNvSpPr/>
              <p:nvPr/>
            </p:nvSpPr>
            <p:spPr>
              <a:xfrm>
                <a:off x="1533431" y="19091"/>
                <a:ext cx="5028900" cy="5028900"/>
              </a:xfrm>
              <a:custGeom>
                <a:avLst/>
                <a:gdLst/>
                <a:ahLst/>
                <a:cxnLst/>
                <a:rect l="0" t="0" r="0" b="0"/>
                <a:pathLst>
                  <a:path w="120000" h="120000" extrusionOk="0">
                    <a:moveTo>
                      <a:pt x="44107" y="6466"/>
                    </a:moveTo>
                    <a:lnTo>
                      <a:pt x="44107" y="6466"/>
                    </a:lnTo>
                    <a:cubicBezTo>
                      <a:pt x="52817" y="3884"/>
                      <a:pt x="62026" y="3463"/>
                      <a:pt x="70936" y="5240"/>
                    </a:cubicBezTo>
                    <a:lnTo>
                      <a:pt x="72115" y="1270"/>
                    </a:lnTo>
                    <a:lnTo>
                      <a:pt x="75005" y="9456"/>
                    </a:lnTo>
                    <a:lnTo>
                      <a:pt x="67973" y="15220"/>
                    </a:lnTo>
                    <a:lnTo>
                      <a:pt x="69152" y="11251"/>
                    </a:lnTo>
                    <a:lnTo>
                      <a:pt x="69152" y="11251"/>
                    </a:lnTo>
                    <a:cubicBezTo>
                      <a:pt x="61410" y="9804"/>
                      <a:pt x="53434" y="10213"/>
                      <a:pt x="45882" y="12446"/>
                    </a:cubicBezTo>
                    <a:close/>
                  </a:path>
                </a:pathLst>
              </a:custGeom>
              <a:solidFill>
                <a:schemeClr val="bg1"/>
              </a:solidFill>
              <a:ln w="12700" cap="flat" cmpd="sng">
                <a:no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latin typeface="+mn-lt"/>
                </a:endParaRPr>
              </a:p>
            </p:txBody>
          </p:sp>
        </p:grpSp>
      </p:grpSp>
      <p:sp>
        <p:nvSpPr>
          <p:cNvPr id="4" name="Oval 3"/>
          <p:cNvSpPr/>
          <p:nvPr/>
        </p:nvSpPr>
        <p:spPr>
          <a:xfrm>
            <a:off x="4063030" y="1085687"/>
            <a:ext cx="5457444" cy="5457444"/>
          </a:xfrm>
          <a:prstGeom prst="ellipse">
            <a:avLst/>
          </a:prstGeom>
          <a:no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08283" y="2530940"/>
            <a:ext cx="2566938" cy="2566938"/>
          </a:xfrm>
          <a:prstGeom prst="ellipse">
            <a:avLst/>
          </a:prstGeom>
          <a:noFill/>
          <a:ln w="571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2 The Benefits of MVP</a:t>
            </a:r>
            <a:endParaRPr/>
          </a:p>
        </p:txBody>
      </p:sp>
      <p:sp>
        <p:nvSpPr>
          <p:cNvPr id="832" name="Shape 83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833" name="Shape 83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MVP offers numerous benefits such as:</a:t>
            </a:r>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34" name="Shape 834"/>
          <p:cNvGrpSpPr/>
          <p:nvPr/>
        </p:nvGrpSpPr>
        <p:grpSpPr>
          <a:xfrm>
            <a:off x="202204" y="1844481"/>
            <a:ext cx="11741670" cy="4480919"/>
            <a:chOff x="329795" y="1844482"/>
            <a:chExt cx="10458367" cy="3546931"/>
          </a:xfrm>
        </p:grpSpPr>
        <p:sp>
          <p:nvSpPr>
            <p:cNvPr id="835" name="Shape 835"/>
            <p:cNvSpPr/>
            <p:nvPr/>
          </p:nvSpPr>
          <p:spPr>
            <a:xfrm>
              <a:off x="329795" y="1844482"/>
              <a:ext cx="10458367" cy="3546931"/>
            </a:xfrm>
            <a:prstGeom prst="roundRect">
              <a:avLst>
                <a:gd name="adj" fmla="val 5223"/>
              </a:avLst>
            </a:prstGeom>
            <a:solidFill>
              <a:schemeClr val="lt1"/>
            </a:solidFill>
            <a:ln w="12700" cap="flat" cmpd="sng">
              <a:solidFill>
                <a:srgbClr val="AEABAB"/>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36" name="Shape 836"/>
            <p:cNvGrpSpPr/>
            <p:nvPr/>
          </p:nvGrpSpPr>
          <p:grpSpPr>
            <a:xfrm>
              <a:off x="487217" y="1951235"/>
              <a:ext cx="10247577" cy="2955530"/>
              <a:chOff x="769517" y="2874313"/>
              <a:chExt cx="9961643" cy="3451089"/>
            </a:xfrm>
          </p:grpSpPr>
          <p:grpSp>
            <p:nvGrpSpPr>
              <p:cNvPr id="837" name="Shape 837"/>
              <p:cNvGrpSpPr/>
              <p:nvPr/>
            </p:nvGrpSpPr>
            <p:grpSpPr>
              <a:xfrm rot="10800000" flipH="1">
                <a:off x="8635747" y="4358196"/>
                <a:ext cx="2095412" cy="1967205"/>
                <a:chOff x="4892567" y="1607951"/>
                <a:chExt cx="2531971" cy="2377053"/>
              </a:xfrm>
            </p:grpSpPr>
            <p:sp>
              <p:nvSpPr>
                <p:cNvPr id="838" name="Shape 838"/>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39" name="Shape 839"/>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0" name="Shape 840"/>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1" name="Shape 841"/>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2" name="Shape 842"/>
                <p:cNvSpPr/>
                <p:nvPr/>
              </p:nvSpPr>
              <p:spPr>
                <a:xfrm rot="2878249">
                  <a:off x="6747568" y="3331359"/>
                  <a:ext cx="576763" cy="526423"/>
                </a:xfrm>
                <a:custGeom>
                  <a:avLst/>
                  <a:gdLst/>
                  <a:ahLst/>
                  <a:cxnLst/>
                  <a:rect l="0" t="0" r="0" b="0"/>
                  <a:pathLst>
                    <a:path w="131988" h="120000" extrusionOk="0">
                      <a:moveTo>
                        <a:pt x="0" y="120000"/>
                      </a:moveTo>
                      <a:lnTo>
                        <a:pt x="120000" y="0"/>
                      </a:lnTo>
                      <a:lnTo>
                        <a:pt x="131988" y="106693"/>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43" name="Shape 843"/>
              <p:cNvGrpSpPr/>
              <p:nvPr/>
            </p:nvGrpSpPr>
            <p:grpSpPr>
              <a:xfrm>
                <a:off x="7071180" y="2874314"/>
                <a:ext cx="2084974" cy="1953026"/>
                <a:chOff x="8705339" y="1607951"/>
                <a:chExt cx="2519356" cy="2359920"/>
              </a:xfrm>
            </p:grpSpPr>
            <p:grpSp>
              <p:nvGrpSpPr>
                <p:cNvPr id="844" name="Shape 844"/>
                <p:cNvGrpSpPr/>
                <p:nvPr/>
              </p:nvGrpSpPr>
              <p:grpSpPr>
                <a:xfrm>
                  <a:off x="8705339" y="1607951"/>
                  <a:ext cx="2358104" cy="2097263"/>
                  <a:chOff x="8705339" y="1607951"/>
                  <a:chExt cx="2358104" cy="2097263"/>
                </a:xfrm>
              </p:grpSpPr>
              <p:sp>
                <p:nvSpPr>
                  <p:cNvPr id="845" name="Shape 845"/>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6" name="Shape 846"/>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7" name="Shape 847"/>
                  <p:cNvSpPr/>
                  <p:nvPr/>
                </p:nvSpPr>
                <p:spPr>
                  <a:xfrm>
                    <a:off x="8705339" y="2785319"/>
                    <a:ext cx="455853" cy="91935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8" name="Shape 848"/>
                  <p:cNvSpPr/>
                  <p:nvPr/>
                </p:nvSpPr>
                <p:spPr>
                  <a:xfrm>
                    <a:off x="10607442" y="2785321"/>
                    <a:ext cx="455853" cy="91989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849" name="Shape 849"/>
                <p:cNvSpPr/>
                <p:nvPr/>
              </p:nvSpPr>
              <p:spPr>
                <a:xfrm rot="3098401">
                  <a:off x="10566602" y="3323420"/>
                  <a:ext cx="557969" cy="525350"/>
                </a:xfrm>
                <a:custGeom>
                  <a:avLst/>
                  <a:gdLst/>
                  <a:ahLst/>
                  <a:cxnLst/>
                  <a:rect l="0" t="0" r="0" b="0"/>
                  <a:pathLst>
                    <a:path w="127451" h="120000" extrusionOk="0">
                      <a:moveTo>
                        <a:pt x="0" y="120000"/>
                      </a:moveTo>
                      <a:lnTo>
                        <a:pt x="120000" y="0"/>
                      </a:lnTo>
                      <a:lnTo>
                        <a:pt x="127451" y="104278"/>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50" name="Shape 850"/>
              <p:cNvGrpSpPr/>
              <p:nvPr/>
            </p:nvGrpSpPr>
            <p:grpSpPr>
              <a:xfrm>
                <a:off x="5489945" y="4358160"/>
                <a:ext cx="2095181" cy="1967242"/>
                <a:chOff x="3371475" y="3558036"/>
                <a:chExt cx="2097894" cy="1969789"/>
              </a:xfrm>
            </p:grpSpPr>
            <p:sp>
              <p:nvSpPr>
                <p:cNvPr id="851" name="Shape 851"/>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2" name="Shape 852"/>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3" name="Shape 853"/>
                <p:cNvSpPr/>
                <p:nvPr/>
              </p:nvSpPr>
              <p:spPr>
                <a:xfrm rot="10800000" flipH="1">
                  <a:off x="3371475" y="3790370"/>
                  <a:ext cx="377745" cy="761826"/>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4" name="Shape 854"/>
                <p:cNvSpPr/>
                <p:nvPr/>
              </p:nvSpPr>
              <p:spPr>
                <a:xfrm rot="10800000" flipH="1">
                  <a:off x="4946903" y="3789921"/>
                  <a:ext cx="377745" cy="762272"/>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5" name="Shape 855"/>
                <p:cNvSpPr/>
                <p:nvPr/>
              </p:nvSpPr>
              <p:spPr>
                <a:xfrm rot="7916351" flipH="1">
                  <a:off x="4908038" y="3663932"/>
                  <a:ext cx="478822" cy="435332"/>
                </a:xfrm>
                <a:custGeom>
                  <a:avLst/>
                  <a:gdLst/>
                  <a:ahLst/>
                  <a:cxnLst/>
                  <a:rect l="0" t="0" r="0" b="0"/>
                  <a:pathLst>
                    <a:path w="131988" h="120000" extrusionOk="0">
                      <a:moveTo>
                        <a:pt x="0" y="120000"/>
                      </a:moveTo>
                      <a:lnTo>
                        <a:pt x="120000" y="0"/>
                      </a:lnTo>
                      <a:lnTo>
                        <a:pt x="131988" y="106693"/>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56" name="Shape 856"/>
              <p:cNvGrpSpPr/>
              <p:nvPr/>
            </p:nvGrpSpPr>
            <p:grpSpPr>
              <a:xfrm>
                <a:off x="3915797" y="2874314"/>
                <a:ext cx="2086637" cy="1955276"/>
                <a:chOff x="4892567" y="1607951"/>
                <a:chExt cx="2521366" cy="2362638"/>
              </a:xfrm>
            </p:grpSpPr>
            <p:sp>
              <p:nvSpPr>
                <p:cNvPr id="857" name="Shape 857"/>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8" name="Shape 858"/>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9" name="Shape 859"/>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0" name="Shape 860"/>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1" name="Shape 861"/>
                <p:cNvSpPr/>
                <p:nvPr/>
              </p:nvSpPr>
              <p:spPr>
                <a:xfrm rot="3077171">
                  <a:off x="6752931" y="3324708"/>
                  <a:ext cx="561134" cy="525350"/>
                </a:xfrm>
                <a:custGeom>
                  <a:avLst/>
                  <a:gdLst/>
                  <a:ahLst/>
                  <a:cxnLst/>
                  <a:rect l="0" t="0" r="0" b="0"/>
                  <a:pathLst>
                    <a:path w="128174" h="120000" extrusionOk="0">
                      <a:moveTo>
                        <a:pt x="0" y="120000"/>
                      </a:moveTo>
                      <a:lnTo>
                        <a:pt x="120000" y="0"/>
                      </a:lnTo>
                      <a:lnTo>
                        <a:pt x="128174" y="107472"/>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62" name="Shape 862"/>
              <p:cNvGrpSpPr/>
              <p:nvPr/>
            </p:nvGrpSpPr>
            <p:grpSpPr>
              <a:xfrm>
                <a:off x="2343664" y="4363160"/>
                <a:ext cx="2091245" cy="1962241"/>
                <a:chOff x="3371475" y="3563043"/>
                <a:chExt cx="2093952" cy="1964782"/>
              </a:xfrm>
            </p:grpSpPr>
            <p:sp>
              <p:nvSpPr>
                <p:cNvPr id="863" name="Shape 863"/>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4" name="Shape 864"/>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5" name="Shape 865"/>
                <p:cNvSpPr/>
                <p:nvPr/>
              </p:nvSpPr>
              <p:spPr>
                <a:xfrm rot="10800000" flipH="1">
                  <a:off x="3371475" y="3790370"/>
                  <a:ext cx="377745" cy="761826"/>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6" name="Shape 866"/>
                <p:cNvSpPr/>
                <p:nvPr/>
              </p:nvSpPr>
              <p:spPr>
                <a:xfrm rot="10800000" flipH="1">
                  <a:off x="4946903" y="3789921"/>
                  <a:ext cx="377745" cy="762272"/>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7" name="Shape 867"/>
                <p:cNvSpPr/>
                <p:nvPr/>
              </p:nvSpPr>
              <p:spPr>
                <a:xfrm rot="7857020" flipH="1">
                  <a:off x="4909852" y="3666511"/>
                  <a:ext cx="472606" cy="435332"/>
                </a:xfrm>
                <a:custGeom>
                  <a:avLst/>
                  <a:gdLst/>
                  <a:ahLst/>
                  <a:cxnLst/>
                  <a:rect l="0" t="0" r="0" b="0"/>
                  <a:pathLst>
                    <a:path w="130275" h="120000" extrusionOk="0">
                      <a:moveTo>
                        <a:pt x="0" y="120000"/>
                      </a:moveTo>
                      <a:lnTo>
                        <a:pt x="120000" y="0"/>
                      </a:lnTo>
                      <a:lnTo>
                        <a:pt x="130275" y="108593"/>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68" name="Shape 868"/>
              <p:cNvGrpSpPr/>
              <p:nvPr/>
            </p:nvGrpSpPr>
            <p:grpSpPr>
              <a:xfrm>
                <a:off x="769517" y="2874313"/>
                <a:ext cx="2090806" cy="1960749"/>
                <a:chOff x="1090792" y="1607950"/>
                <a:chExt cx="2526402" cy="2369250"/>
              </a:xfrm>
            </p:grpSpPr>
            <p:sp>
              <p:nvSpPr>
                <p:cNvPr id="869" name="Shape 869"/>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70" name="Shape 870"/>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71" name="Shape 871"/>
                <p:cNvSpPr/>
                <p:nvPr/>
              </p:nvSpPr>
              <p:spPr>
                <a:xfrm>
                  <a:off x="1090792" y="2785318"/>
                  <a:ext cx="455853" cy="91935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72" name="Shape 872"/>
                <p:cNvSpPr/>
                <p:nvPr/>
              </p:nvSpPr>
              <p:spPr>
                <a:xfrm>
                  <a:off x="2992894" y="2785318"/>
                  <a:ext cx="455853" cy="91989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73" name="Shape 873"/>
                <p:cNvSpPr/>
                <p:nvPr/>
              </p:nvSpPr>
              <p:spPr>
                <a:xfrm rot="3019359">
                  <a:off x="2948947" y="3327881"/>
                  <a:ext cx="568922" cy="525350"/>
                </a:xfrm>
                <a:custGeom>
                  <a:avLst/>
                  <a:gdLst/>
                  <a:ahLst/>
                  <a:cxnLst/>
                  <a:rect l="0" t="0" r="0" b="0"/>
                  <a:pathLst>
                    <a:path w="129953" h="120000" extrusionOk="0">
                      <a:moveTo>
                        <a:pt x="0" y="120000"/>
                      </a:moveTo>
                      <a:lnTo>
                        <a:pt x="120000" y="0"/>
                      </a:lnTo>
                      <a:lnTo>
                        <a:pt x="129953" y="105606"/>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874" name="Shape 874"/>
            <p:cNvSpPr/>
            <p:nvPr/>
          </p:nvSpPr>
          <p:spPr>
            <a:xfrm>
              <a:off x="1278510" y="2726351"/>
              <a:ext cx="231166" cy="231166"/>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875" name="Shape 875"/>
            <p:cNvSpPr txBox="1"/>
            <p:nvPr/>
          </p:nvSpPr>
          <p:spPr>
            <a:xfrm>
              <a:off x="802672" y="3279121"/>
              <a:ext cx="1115070" cy="104509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Produce Valid Market Studies</a:t>
              </a:r>
              <a:endParaRPr/>
            </a:p>
          </p:txBody>
        </p:sp>
        <p:sp>
          <p:nvSpPr>
            <p:cNvPr id="876" name="Shape 876"/>
            <p:cNvSpPr txBox="1"/>
            <p:nvPr/>
          </p:nvSpPr>
          <p:spPr>
            <a:xfrm>
              <a:off x="2558048" y="2173081"/>
              <a:ext cx="1115070" cy="14812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Strengthen Your Focus, Your Efforts on Your Value Proposition</a:t>
              </a:r>
              <a:endParaRPr sz="1600" b="0" i="0" u="none" strike="noStrike" cap="none">
                <a:solidFill>
                  <a:srgbClr val="000000"/>
                </a:solidFill>
                <a:latin typeface="Arial"/>
                <a:ea typeface="Arial"/>
                <a:cs typeface="Arial"/>
                <a:sym typeface="Arial"/>
              </a:endParaRPr>
            </a:p>
          </p:txBody>
        </p:sp>
        <p:sp>
          <p:nvSpPr>
            <p:cNvPr id="877" name="Shape 877"/>
            <p:cNvSpPr txBox="1"/>
            <p:nvPr/>
          </p:nvSpPr>
          <p:spPr>
            <a:xfrm>
              <a:off x="4118035" y="3287777"/>
              <a:ext cx="1115070" cy="125701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Provides Shortcut to Your Customers Feedback</a:t>
              </a:r>
              <a:endParaRPr/>
            </a:p>
          </p:txBody>
        </p:sp>
        <p:sp>
          <p:nvSpPr>
            <p:cNvPr id="878" name="Shape 878"/>
            <p:cNvSpPr txBox="1"/>
            <p:nvPr/>
          </p:nvSpPr>
          <p:spPr>
            <a:xfrm>
              <a:off x="5766291" y="2660806"/>
              <a:ext cx="1115070" cy="913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First to Market Sometimes You Win</a:t>
              </a:r>
              <a:endParaRPr/>
            </a:p>
          </p:txBody>
        </p:sp>
        <p:sp>
          <p:nvSpPr>
            <p:cNvPr id="879" name="Shape 879"/>
            <p:cNvSpPr txBox="1"/>
            <p:nvPr/>
          </p:nvSpPr>
          <p:spPr>
            <a:xfrm>
              <a:off x="7435974" y="3248896"/>
              <a:ext cx="1115070" cy="135249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Helps you Try Other Key Areas of Your Business</a:t>
              </a:r>
              <a:endParaRPr/>
            </a:p>
          </p:txBody>
        </p:sp>
        <p:sp>
          <p:nvSpPr>
            <p:cNvPr id="880" name="Shape 880"/>
            <p:cNvSpPr txBox="1"/>
            <p:nvPr/>
          </p:nvSpPr>
          <p:spPr>
            <a:xfrm>
              <a:off x="9102028" y="2815917"/>
              <a:ext cx="1115070" cy="7432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Empowers Business Spirit</a:t>
              </a:r>
              <a:endParaRPr/>
            </a:p>
          </p:txBody>
        </p:sp>
        <p:pic>
          <p:nvPicPr>
            <p:cNvPr id="881" name="Shape 881"/>
            <p:cNvPicPr preferRelativeResize="0"/>
            <p:nvPr/>
          </p:nvPicPr>
          <p:blipFill rotWithShape="1">
            <a:blip r:embed="rId3">
              <a:alphaModFix/>
            </a:blip>
            <a:srcRect l="65814" t="77114" r="21307"/>
            <a:stretch/>
          </p:blipFill>
          <p:spPr>
            <a:xfrm>
              <a:off x="7410049" y="2203806"/>
              <a:ext cx="1070578" cy="1045090"/>
            </a:xfrm>
            <a:prstGeom prst="rect">
              <a:avLst/>
            </a:prstGeom>
            <a:noFill/>
            <a:ln>
              <a:noFill/>
            </a:ln>
          </p:spPr>
        </p:pic>
        <p:pic>
          <p:nvPicPr>
            <p:cNvPr id="882" name="Shape 882"/>
            <p:cNvPicPr preferRelativeResize="0"/>
            <p:nvPr/>
          </p:nvPicPr>
          <p:blipFill rotWithShape="1">
            <a:blip r:embed="rId3">
              <a:alphaModFix/>
            </a:blip>
            <a:srcRect l="42329" t="79642" r="44791" b="-2528"/>
            <a:stretch/>
          </p:blipFill>
          <p:spPr>
            <a:xfrm>
              <a:off x="9086907" y="3499700"/>
              <a:ext cx="1070578" cy="1045090"/>
            </a:xfrm>
            <a:prstGeom prst="rect">
              <a:avLst/>
            </a:prstGeom>
            <a:noFill/>
            <a:ln>
              <a:noFill/>
            </a:ln>
          </p:spPr>
        </p:pic>
        <p:pic>
          <p:nvPicPr>
            <p:cNvPr id="883" name="Shape 883"/>
            <p:cNvPicPr preferRelativeResize="0"/>
            <p:nvPr/>
          </p:nvPicPr>
          <p:blipFill rotWithShape="1">
            <a:blip r:embed="rId3">
              <a:alphaModFix/>
            </a:blip>
            <a:srcRect l="88668" t="-113" r="-1547" b="77227"/>
            <a:stretch/>
          </p:blipFill>
          <p:spPr>
            <a:xfrm>
              <a:off x="4169086" y="2310648"/>
              <a:ext cx="973253" cy="950082"/>
            </a:xfrm>
            <a:prstGeom prst="rect">
              <a:avLst/>
            </a:prstGeom>
            <a:noFill/>
            <a:ln>
              <a:noFill/>
            </a:ln>
          </p:spPr>
        </p:pic>
        <p:pic>
          <p:nvPicPr>
            <p:cNvPr id="884" name="Shape 884"/>
            <p:cNvPicPr preferRelativeResize="0"/>
            <p:nvPr/>
          </p:nvPicPr>
          <p:blipFill rotWithShape="1">
            <a:blip r:embed="rId3">
              <a:alphaModFix/>
            </a:blip>
            <a:srcRect l="-1611" t="40567" r="88732" b="36546"/>
            <a:stretch/>
          </p:blipFill>
          <p:spPr>
            <a:xfrm>
              <a:off x="912652" y="2259950"/>
              <a:ext cx="1070578" cy="1045090"/>
            </a:xfrm>
            <a:prstGeom prst="rect">
              <a:avLst/>
            </a:prstGeom>
            <a:noFill/>
            <a:ln>
              <a:noFill/>
            </a:ln>
          </p:spPr>
        </p:pic>
        <p:pic>
          <p:nvPicPr>
            <p:cNvPr id="885" name="Shape 885"/>
            <p:cNvPicPr preferRelativeResize="0"/>
            <p:nvPr/>
          </p:nvPicPr>
          <p:blipFill rotWithShape="1">
            <a:blip r:embed="rId3">
              <a:alphaModFix/>
            </a:blip>
            <a:srcRect l="22000" t="-803" r="65121" b="77918"/>
            <a:stretch/>
          </p:blipFill>
          <p:spPr>
            <a:xfrm>
              <a:off x="5975884" y="3659109"/>
              <a:ext cx="804341" cy="785192"/>
            </a:xfrm>
            <a:prstGeom prst="rect">
              <a:avLst/>
            </a:prstGeom>
            <a:noFill/>
            <a:ln>
              <a:noFill/>
            </a:ln>
          </p:spPr>
        </p:pic>
        <p:pic>
          <p:nvPicPr>
            <p:cNvPr id="886" name="Shape 886"/>
            <p:cNvPicPr preferRelativeResize="0"/>
            <p:nvPr/>
          </p:nvPicPr>
          <p:blipFill rotWithShape="1">
            <a:blip r:embed="rId3">
              <a:alphaModFix/>
            </a:blip>
            <a:srcRect l="20864" t="77803" r="66257" b="-689"/>
            <a:stretch/>
          </p:blipFill>
          <p:spPr>
            <a:xfrm>
              <a:off x="2586723" y="3625628"/>
              <a:ext cx="973253" cy="950082"/>
            </a:xfrm>
            <a:prstGeom prst="rect">
              <a:avLst/>
            </a:prstGeom>
            <a:noFill/>
            <a:ln>
              <a:noFill/>
            </a:ln>
          </p:spPr>
        </p:pic>
        <p:sp>
          <p:nvSpPr>
            <p:cNvPr id="887" name="Shape 887"/>
            <p:cNvSpPr txBox="1"/>
            <p:nvPr/>
          </p:nvSpPr>
          <p:spPr>
            <a:xfrm>
              <a:off x="2655949" y="4991303"/>
              <a:ext cx="6026640" cy="3167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Benefits of Minimum Viable Product Approach</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a:t>
            </a:r>
            <a:r>
              <a:rPr lang="en-US"/>
              <a:t>3</a:t>
            </a:r>
            <a:r>
              <a:rPr lang="en-US" sz="2800" b="1" i="0" u="none" strike="noStrike" cap="none">
                <a:solidFill>
                  <a:schemeClr val="dk2"/>
                </a:solidFill>
                <a:latin typeface="Arial"/>
                <a:ea typeface="Arial"/>
                <a:cs typeface="Arial"/>
                <a:sym typeface="Arial"/>
              </a:rPr>
              <a:t> Activity </a:t>
            </a:r>
            <a:endParaRPr/>
          </a:p>
        </p:txBody>
      </p:sp>
      <p:sp>
        <p:nvSpPr>
          <p:cNvPr id="894" name="Shape 8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895" name="Shape 8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896" name="Shape 896"/>
          <p:cNvPicPr preferRelativeResize="0"/>
          <p:nvPr/>
        </p:nvPicPr>
        <p:blipFill rotWithShape="1">
          <a:blip r:embed="rId3">
            <a:alphaModFix/>
          </a:blip>
          <a:srcRect/>
          <a:stretch/>
        </p:blipFill>
        <p:spPr>
          <a:xfrm>
            <a:off x="3871083" y="987734"/>
            <a:ext cx="4716326" cy="4882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03" name="Shape 90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Purpose of DevOps</a:t>
            </a:r>
            <a:endParaRPr sz="1600" b="0" i="0" u="none" strike="noStrike" cap="none">
              <a:solidFill>
                <a:srgbClr val="0EC07D"/>
              </a:solidFill>
              <a:latin typeface="Arial"/>
              <a:ea typeface="Arial"/>
              <a:cs typeface="Arial"/>
              <a:sym typeface="Arial"/>
            </a:endParaRPr>
          </a:p>
        </p:txBody>
      </p:sp>
      <p:sp>
        <p:nvSpPr>
          <p:cNvPr id="904" name="Shape 90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MVP stands for</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Minimum Viable Product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Minimum Version Product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Maximum Viable Product</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a:p>
            <a:pPr marL="342900" marR="0" lvl="0" indent="-342900" algn="l" rtl="0">
              <a:lnSpc>
                <a:spcPct val="100000"/>
              </a:lnSpc>
              <a:spcBef>
                <a:spcPts val="36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Minimum viable product is a miniature version of your complete product that can be scaled to a complete product. </a:t>
            </a:r>
            <a:endParaRPr/>
          </a:p>
          <a:p>
            <a:pPr marL="68580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8580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34290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5664</Words>
  <Application>Microsoft Office PowerPoint</Application>
  <PresentationFormat>Widescreen</PresentationFormat>
  <Paragraphs>625</Paragraphs>
  <Slides>27</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Source Sans Pro</vt:lpstr>
      <vt:lpstr>Source Sans Pro Light</vt:lpstr>
      <vt:lpstr>Open Sans</vt:lpstr>
      <vt:lpstr>Noto Sans Symbols</vt:lpstr>
      <vt:lpstr>Roboto</vt:lpstr>
      <vt:lpstr>Wingdings 3</vt:lpstr>
      <vt:lpstr>Calibri</vt:lpstr>
      <vt:lpstr>Comic Sans MS</vt:lpstr>
      <vt:lpstr>Office Theme</vt:lpstr>
      <vt:lpstr>Custom Design</vt:lpstr>
      <vt:lpstr>PowerPoint Presentation</vt:lpstr>
      <vt:lpstr>Module Learning Objectives</vt:lpstr>
      <vt:lpstr>Module Topics</vt:lpstr>
      <vt:lpstr>1. Purpose of DevOps </vt:lpstr>
      <vt:lpstr>2. Minimum Viable Product (MVP)</vt:lpstr>
      <vt:lpstr>2.1 Minimum Viable Product (MVP) - Process</vt:lpstr>
      <vt:lpstr>2.2 The Benefits of MVP</vt:lpstr>
      <vt:lpstr>2.3 Activity </vt:lpstr>
      <vt:lpstr>What did you Grasp?</vt:lpstr>
      <vt:lpstr>3. Application Deployment</vt:lpstr>
      <vt:lpstr>3.1 Automated Application Deployment</vt:lpstr>
      <vt:lpstr>3.2. Application Release Automation (ARA)</vt:lpstr>
      <vt:lpstr>3.3 Components of Application Release Automation (ARA)</vt:lpstr>
      <vt:lpstr>3.4 Benefits of Deployment Automation</vt:lpstr>
      <vt:lpstr>What did you grasp?</vt:lpstr>
      <vt:lpstr>4. Continuous Integration</vt:lpstr>
      <vt:lpstr>4.1 The Process</vt:lpstr>
      <vt:lpstr>4.2 Best Practices of CI</vt:lpstr>
      <vt:lpstr>4.3 Benefits of Continuous Integration</vt:lpstr>
      <vt:lpstr>What did you Grasp?</vt:lpstr>
      <vt:lpstr>5. Continuous Delivery</vt:lpstr>
      <vt:lpstr>5.1 Continuous Delivery Process</vt:lpstr>
      <vt:lpstr>5.2 Benefits of Continuous Delivery</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14</cp:revision>
  <dcterms:modified xsi:type="dcterms:W3CDTF">2018-07-30T20:41:21Z</dcterms:modified>
</cp:coreProperties>
</file>