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8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2/15/2018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2/15/2018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2/15/2018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2/15/2018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2/15/2018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2/15/2018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2/15/2018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edugrabs.com/wp-content/uploads/2015/08/Deletion-in-a-Referencing-Relation-Database-Operations-and-Constraint-Violations.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b="1" dirty="0" smtClean="0"/>
              <a:t>Relational </a:t>
            </a:r>
            <a:r>
              <a:rPr lang="en-US" b="1" dirty="0"/>
              <a:t>Data </a:t>
            </a:r>
            <a:r>
              <a:rPr lang="en-US" b="1" dirty="0" smtClean="0"/>
              <a:t>Model Concepts</a:t>
            </a:r>
            <a:endParaRPr lang="en-US" dirty="0"/>
          </a:p>
        </p:txBody>
      </p:sp>
      <p:sp>
        <p:nvSpPr>
          <p:cNvPr id="3" name="Content Placeholder 2"/>
          <p:cNvSpPr>
            <a:spLocks noGrp="1"/>
          </p:cNvSpPr>
          <p:nvPr>
            <p:ph sz="quarter" idx="1"/>
          </p:nvPr>
        </p:nvSpPr>
        <p:spPr>
          <a:xfrm>
            <a:off x="457200" y="1219200"/>
            <a:ext cx="8229600" cy="5257800"/>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Tables</a:t>
            </a:r>
            <a:r>
              <a:rPr lang="en-US" dirty="0">
                <a:latin typeface="Times New Roman" panose="02020603050405020304" pitchFamily="18" charset="0"/>
                <a:cs typeface="Times New Roman" panose="02020603050405020304" pitchFamily="18" charset="0"/>
              </a:rPr>
              <a:t> − In relational data model, relations are saved in the format of Tables. This format stores the relation among entities. A table has rows and columns, where rows represents records and columns represent the attributes.</a:t>
            </a:r>
          </a:p>
          <a:p>
            <a:pPr algn="just"/>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 A single row of a table, which contains a single record for that relation is called a tuple.</a:t>
            </a:r>
          </a:p>
          <a:p>
            <a:pPr algn="just"/>
            <a:r>
              <a:rPr lang="en-US" b="1" dirty="0">
                <a:latin typeface="Times New Roman" panose="02020603050405020304" pitchFamily="18" charset="0"/>
                <a:cs typeface="Times New Roman" panose="02020603050405020304" pitchFamily="18" charset="0"/>
              </a:rPr>
              <a:t>Relation instance</a:t>
            </a:r>
            <a:r>
              <a:rPr lang="en-US" dirty="0">
                <a:latin typeface="Times New Roman" panose="02020603050405020304" pitchFamily="18" charset="0"/>
                <a:cs typeface="Times New Roman" panose="02020603050405020304" pitchFamily="18" charset="0"/>
              </a:rPr>
              <a:t> − A finite set of tuples in the relational database system represents relation instance. Relation instances do not have duplicate tuples.</a:t>
            </a:r>
          </a:p>
          <a:p>
            <a:pPr algn="just"/>
            <a:r>
              <a:rPr lang="en-US" b="1" dirty="0">
                <a:latin typeface="Times New Roman" panose="02020603050405020304" pitchFamily="18" charset="0"/>
                <a:cs typeface="Times New Roman" panose="02020603050405020304" pitchFamily="18" charset="0"/>
              </a:rPr>
              <a:t>Relation schema</a:t>
            </a:r>
            <a:r>
              <a:rPr lang="en-US" dirty="0">
                <a:latin typeface="Times New Roman" panose="02020603050405020304" pitchFamily="18" charset="0"/>
                <a:cs typeface="Times New Roman" panose="02020603050405020304" pitchFamily="18" charset="0"/>
              </a:rPr>
              <a:t> − A relation schema describes the relation name (table name), attributes, and their names.</a:t>
            </a:r>
          </a:p>
          <a:p>
            <a:pPr algn="just"/>
            <a:r>
              <a:rPr lang="en-US" b="1" dirty="0">
                <a:latin typeface="Times New Roman" panose="02020603050405020304" pitchFamily="18" charset="0"/>
                <a:cs typeface="Times New Roman" panose="02020603050405020304" pitchFamily="18" charset="0"/>
              </a:rPr>
              <a:t>Relation key</a:t>
            </a:r>
            <a:r>
              <a:rPr lang="en-US" dirty="0">
                <a:latin typeface="Times New Roman" panose="02020603050405020304" pitchFamily="18" charset="0"/>
                <a:cs typeface="Times New Roman" panose="02020603050405020304" pitchFamily="18" charset="0"/>
              </a:rPr>
              <a:t> − Each row has one or more attributes, known as relation key, which can identify the row in the relation (table) uniquely.</a:t>
            </a:r>
          </a:p>
          <a:p>
            <a:pPr algn="just"/>
            <a:r>
              <a:rPr lang="en-US" b="1" dirty="0">
                <a:latin typeface="Times New Roman" panose="02020603050405020304" pitchFamily="18" charset="0"/>
                <a:cs typeface="Times New Roman" panose="02020603050405020304" pitchFamily="18" charset="0"/>
              </a:rPr>
              <a:t>Attribute domain</a:t>
            </a:r>
            <a:r>
              <a:rPr lang="en-US" dirty="0">
                <a:latin typeface="Times New Roman" panose="02020603050405020304" pitchFamily="18" charset="0"/>
                <a:cs typeface="Times New Roman" panose="02020603050405020304" pitchFamily="18" charset="0"/>
              </a:rPr>
              <a:t> − Every attribute has some pre-defined value scope, known as attribute domain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04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a:t>Some more Features of Foreign Key </a:t>
            </a:r>
            <a:r>
              <a:rPr lang="en-US" b="1" dirty="0" smtClean="0"/>
              <a:t>–</a:t>
            </a:r>
            <a:endParaRPr lang="en-US" dirty="0"/>
          </a:p>
        </p:txBody>
      </p:sp>
      <p:sp>
        <p:nvSpPr>
          <p:cNvPr id="3" name="Content Placeholder 2"/>
          <p:cNvSpPr>
            <a:spLocks noGrp="1"/>
          </p:cNvSpPr>
          <p:nvPr>
            <p:ph sz="quarter" idx="1"/>
          </p:nvPr>
        </p:nvSpPr>
        <p:spPr>
          <a:xfrm>
            <a:off x="457200" y="1219200"/>
            <a:ext cx="8229600" cy="4906963"/>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Let the table in which the foreign key is defined is Foreign Table or details table i.e. Table 1 in above example and the table that defines the primary key and is referenced by the foreign key is master table or primary table i.e. Table 2 in above example. Then the following properties must be hold </a:t>
            </a:r>
            <a:r>
              <a:rPr lang="en-US" sz="2600" dirty="0" smtClean="0">
                <a:latin typeface="Times New Roman" panose="02020603050405020304" pitchFamily="18" charset="0"/>
                <a:cs typeface="Times New Roman" panose="02020603050405020304" pitchFamily="18" charset="0"/>
              </a:rPr>
              <a:t>:</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Records cannot be </a:t>
            </a:r>
            <a:r>
              <a:rPr lang="en-US" sz="2600" b="1" dirty="0">
                <a:latin typeface="Times New Roman" panose="02020603050405020304" pitchFamily="18" charset="0"/>
                <a:cs typeface="Times New Roman" panose="02020603050405020304" pitchFamily="18" charset="0"/>
              </a:rPr>
              <a:t>inserted </a:t>
            </a:r>
            <a:r>
              <a:rPr lang="en-US" sz="2600" dirty="0">
                <a:latin typeface="Times New Roman" panose="02020603050405020304" pitchFamily="18" charset="0"/>
                <a:cs typeface="Times New Roman" panose="02020603050405020304" pitchFamily="18" charset="0"/>
              </a:rPr>
              <a:t>into a </a:t>
            </a:r>
            <a:r>
              <a:rPr lang="en-US" sz="2600" b="1" dirty="0">
                <a:latin typeface="Times New Roman" panose="02020603050405020304" pitchFamily="18" charset="0"/>
                <a:cs typeface="Times New Roman" panose="02020603050405020304" pitchFamily="18" charset="0"/>
              </a:rPr>
              <a:t>Foreign table </a:t>
            </a:r>
            <a:r>
              <a:rPr lang="en-US" sz="2600" dirty="0">
                <a:latin typeface="Times New Roman" panose="02020603050405020304" pitchFamily="18" charset="0"/>
                <a:cs typeface="Times New Roman" panose="02020603050405020304" pitchFamily="18" charset="0"/>
              </a:rPr>
              <a:t>if corresponding records in the master table do not exist.</a:t>
            </a:r>
          </a:p>
          <a:p>
            <a:pPr algn="just"/>
            <a:r>
              <a:rPr lang="en-US" sz="2600" dirty="0">
                <a:latin typeface="Times New Roman" panose="02020603050405020304" pitchFamily="18" charset="0"/>
                <a:cs typeface="Times New Roman" panose="02020603050405020304" pitchFamily="18" charset="0"/>
              </a:rPr>
              <a:t>Records of the </a:t>
            </a:r>
            <a:r>
              <a:rPr lang="en-US" sz="2600" b="1" dirty="0">
                <a:latin typeface="Times New Roman" panose="02020603050405020304" pitchFamily="18" charset="0"/>
                <a:cs typeface="Times New Roman" panose="02020603050405020304" pitchFamily="18" charset="0"/>
              </a:rPr>
              <a:t>master table or Primary Table </a:t>
            </a:r>
            <a:r>
              <a:rPr lang="en-US" sz="2600" dirty="0">
                <a:latin typeface="Times New Roman" panose="02020603050405020304" pitchFamily="18" charset="0"/>
                <a:cs typeface="Times New Roman" panose="02020603050405020304" pitchFamily="18" charset="0"/>
              </a:rPr>
              <a:t>cannot be </a:t>
            </a:r>
            <a:r>
              <a:rPr lang="en-US" sz="2600" b="1" dirty="0">
                <a:latin typeface="Times New Roman" panose="02020603050405020304" pitchFamily="18" charset="0"/>
                <a:cs typeface="Times New Roman" panose="02020603050405020304" pitchFamily="18" charset="0"/>
              </a:rPr>
              <a:t>deleted </a:t>
            </a:r>
            <a:r>
              <a:rPr lang="en-US" sz="2600" dirty="0">
                <a:latin typeface="Times New Roman" panose="02020603050405020304" pitchFamily="18" charset="0"/>
                <a:cs typeface="Times New Roman" panose="02020603050405020304" pitchFamily="18" charset="0"/>
              </a:rPr>
              <a:t>or </a:t>
            </a:r>
            <a:r>
              <a:rPr lang="en-US" sz="2600" b="1" dirty="0">
                <a:latin typeface="Times New Roman" panose="02020603050405020304" pitchFamily="18" charset="0"/>
                <a:cs typeface="Times New Roman" panose="02020603050405020304" pitchFamily="18" charset="0"/>
              </a:rPr>
              <a:t>updated </a:t>
            </a:r>
            <a:r>
              <a:rPr lang="en-US" sz="2600" dirty="0">
                <a:latin typeface="Times New Roman" panose="02020603050405020304" pitchFamily="18" charset="0"/>
                <a:cs typeface="Times New Roman" panose="02020603050405020304" pitchFamily="18" charset="0"/>
              </a:rPr>
              <a:t>if corresponding records in the </a:t>
            </a:r>
            <a:r>
              <a:rPr lang="en-US" sz="2600" dirty="0" smtClean="0">
                <a:latin typeface="Times New Roman" panose="02020603050405020304" pitchFamily="18" charset="0"/>
                <a:cs typeface="Times New Roman" panose="02020603050405020304" pitchFamily="18" charset="0"/>
              </a:rPr>
              <a:t>foreign</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table actually exist.</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244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dirty="0"/>
              <a:t>General Constraints </a:t>
            </a:r>
            <a:r>
              <a:rPr lang="en-US" b="1" dirty="0" smtClean="0"/>
              <a:t>–</a:t>
            </a:r>
            <a:endParaRPr lang="en-US" dirty="0"/>
          </a:p>
        </p:txBody>
      </p:sp>
      <p:sp>
        <p:nvSpPr>
          <p:cNvPr id="3" name="Content Placeholder 2"/>
          <p:cNvSpPr>
            <a:spLocks noGrp="1"/>
          </p:cNvSpPr>
          <p:nvPr>
            <p:ph sz="quarter" idx="1"/>
          </p:nvPr>
        </p:nvSpPr>
        <p:spPr>
          <a:xfrm>
            <a:off x="457200" y="914400"/>
            <a:ext cx="8229600" cy="5715000"/>
          </a:xfrm>
        </p:spPr>
        <p:txBody>
          <a:bodyPr>
            <a:noAutofit/>
          </a:bodyPr>
          <a:lstStyle/>
          <a:p>
            <a:pPr algn="just"/>
            <a:r>
              <a:rPr lang="en-US" sz="2200" dirty="0">
                <a:latin typeface="Times New Roman" panose="02020603050405020304" pitchFamily="18" charset="0"/>
                <a:cs typeface="Times New Roman" panose="02020603050405020304" pitchFamily="18" charset="0"/>
              </a:rPr>
              <a:t>General constraints are the arbitrary constraints that should hold in the database. Domain Constraints, Key Constraints, Tuple Uniqueness Constraints, Single Value Constraints, Integrity Rule 1 (Entity Integrity) and 2 (Referential Integrity Constraints) are considered to be a fundamental part of the relational data model.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However</a:t>
            </a:r>
            <a:r>
              <a:rPr lang="en-US" sz="2200" dirty="0">
                <a:latin typeface="Times New Roman" panose="02020603050405020304" pitchFamily="18" charset="0"/>
                <a:cs typeface="Times New Roman" panose="02020603050405020304" pitchFamily="18" charset="0"/>
              </a:rPr>
              <a:t>, sometimes it is necessary to specify more general constraints like the CHECK Constraints or the Range </a:t>
            </a:r>
            <a:r>
              <a:rPr lang="en-US" sz="2200" dirty="0" smtClean="0">
                <a:latin typeface="Times New Roman" panose="02020603050405020304" pitchFamily="18" charset="0"/>
                <a:cs typeface="Times New Roman" panose="02020603050405020304" pitchFamily="18" charset="0"/>
              </a:rPr>
              <a:t>Constraints etc.</a:t>
            </a:r>
          </a:p>
          <a:p>
            <a:pPr algn="just"/>
            <a:r>
              <a:rPr lang="en-US" sz="2200" b="1" dirty="0" smtClean="0">
                <a:latin typeface="Times New Roman" panose="02020603050405020304" pitchFamily="18" charset="0"/>
                <a:cs typeface="Times New Roman" panose="02020603050405020304" pitchFamily="18" charset="0"/>
              </a:rPr>
              <a:t>Check </a:t>
            </a:r>
            <a:r>
              <a:rPr lang="en-US" sz="2200" b="1" dirty="0">
                <a:latin typeface="Times New Roman" panose="02020603050405020304" pitchFamily="18" charset="0"/>
                <a:cs typeface="Times New Roman" panose="02020603050405020304" pitchFamily="18" charset="0"/>
              </a:rPr>
              <a:t>constraints</a:t>
            </a:r>
            <a:r>
              <a:rPr lang="en-US" sz="2200" dirty="0">
                <a:latin typeface="Times New Roman" panose="02020603050405020304" pitchFamily="18" charset="0"/>
                <a:cs typeface="Times New Roman" panose="02020603050405020304" pitchFamily="18" charset="0"/>
              </a:rPr>
              <a:t> can ensure that only specific values are allowed in certain column. For example , if there is a need to allow only three values for the color like ‘</a:t>
            </a:r>
            <a:r>
              <a:rPr lang="en-US" sz="2200" dirty="0" smtClean="0">
                <a:latin typeface="Times New Roman" panose="02020603050405020304" pitchFamily="18" charset="0"/>
                <a:cs typeface="Times New Roman" panose="02020603050405020304" pitchFamily="18" charset="0"/>
              </a:rPr>
              <a:t>Black’, ‘Grey</a:t>
            </a:r>
            <a:r>
              <a:rPr lang="en-US" sz="2200" dirty="0">
                <a:latin typeface="Times New Roman" panose="02020603050405020304" pitchFamily="18" charset="0"/>
                <a:cs typeface="Times New Roman" panose="02020603050405020304" pitchFamily="18" charset="0"/>
              </a:rPr>
              <a:t>’ and </a:t>
            </a:r>
            <a:r>
              <a:rPr lang="en-US" sz="2200" dirty="0" smtClean="0">
                <a:latin typeface="Times New Roman" panose="02020603050405020304" pitchFamily="18" charset="0"/>
                <a:cs typeface="Times New Roman" panose="02020603050405020304" pitchFamily="18" charset="0"/>
              </a:rPr>
              <a:t>‘White</a:t>
            </a:r>
            <a:r>
              <a:rPr lang="en-US" sz="2200" dirty="0">
                <a:latin typeface="Times New Roman" panose="02020603050405020304" pitchFamily="18" charset="0"/>
                <a:cs typeface="Times New Roman" panose="02020603050405020304" pitchFamily="18" charset="0"/>
              </a:rPr>
              <a:t>’, then we can apply the check constraint. All other values like ‘GREEN’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would yield an </a:t>
            </a:r>
            <a:r>
              <a:rPr lang="en-US" sz="2200" dirty="0" smtClean="0">
                <a:latin typeface="Times New Roman" panose="02020603050405020304" pitchFamily="18" charset="0"/>
                <a:cs typeface="Times New Roman" panose="02020603050405020304" pitchFamily="18" charset="0"/>
              </a:rPr>
              <a:t>error.</a:t>
            </a:r>
            <a:endParaRPr lang="en-US" sz="2200" dirty="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Range </a:t>
            </a:r>
            <a:r>
              <a:rPr lang="en-US" sz="2200" b="1" dirty="0">
                <a:latin typeface="Times New Roman" panose="02020603050405020304" pitchFamily="18" charset="0"/>
                <a:cs typeface="Times New Roman" panose="02020603050405020304" pitchFamily="18" charset="0"/>
              </a:rPr>
              <a:t>Constraints</a:t>
            </a:r>
            <a:r>
              <a:rPr lang="en-US" sz="2200" dirty="0">
                <a:latin typeface="Times New Roman" panose="02020603050405020304" pitchFamily="18" charset="0"/>
                <a:cs typeface="Times New Roman" panose="02020603050405020304" pitchFamily="18" charset="0"/>
              </a:rPr>
              <a:t> is implemented by BETWEEN and NOT BETWEEN. For example, if it is a requirement that student ages be within 16 to 35, then we can apply the range constraints for it.</a:t>
            </a:r>
          </a:p>
        </p:txBody>
      </p:sp>
    </p:spTree>
    <p:extLst>
      <p:ext uri="{BB962C8B-B14F-4D97-AF65-F5344CB8AC3E}">
        <p14:creationId xmlns:p14="http://schemas.microsoft.com/office/powerpoint/2010/main" val="38369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a:t>General Constraints –</a:t>
            </a:r>
            <a:endParaRPr lang="en-US" dirty="0"/>
          </a:p>
        </p:txBody>
      </p:sp>
      <p:sp>
        <p:nvSpPr>
          <p:cNvPr id="3" name="Content Placeholder 2"/>
          <p:cNvSpPr>
            <a:spLocks noGrp="1"/>
          </p:cNvSpPr>
          <p:nvPr>
            <p:ph sz="quarter" idx="1"/>
          </p:nvPr>
        </p:nvSpPr>
        <p:spPr>
          <a:xfrm>
            <a:off x="457200" y="1066800"/>
            <a:ext cx="8229600" cy="5059363"/>
          </a:xfrm>
        </p:spPr>
        <p:txBody>
          <a:bodyPr>
            <a:normAutofit/>
          </a:bodyPr>
          <a:lstStyle/>
          <a:p>
            <a:r>
              <a:rPr lang="en-US" sz="2400" dirty="0">
                <a:latin typeface="Times New Roman" panose="02020603050405020304" pitchFamily="18" charset="0"/>
                <a:cs typeface="Times New Roman" panose="02020603050405020304" pitchFamily="18" charset="0"/>
              </a:rPr>
              <a:t>The below example will explain Check Constraint and Range Constraint </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05000"/>
            <a:ext cx="48768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275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normAutofit fontScale="90000"/>
          </a:bodyPr>
          <a:lstStyle/>
          <a:p>
            <a:pPr algn="ctr"/>
            <a:r>
              <a:rPr lang="en-US" sz="3200" b="1" dirty="0"/>
              <a:t>Database Operations and Constraint Violations in DBMS – The Insert </a:t>
            </a:r>
            <a:r>
              <a:rPr lang="en-US" sz="3200" b="1" dirty="0" smtClean="0"/>
              <a:t>Operation</a:t>
            </a:r>
            <a:endParaRPr lang="en-US" sz="3200" dirty="0"/>
          </a:p>
        </p:txBody>
      </p:sp>
      <p:sp>
        <p:nvSpPr>
          <p:cNvPr id="3" name="Content Placeholder 2"/>
          <p:cNvSpPr>
            <a:spLocks noGrp="1"/>
          </p:cNvSpPr>
          <p:nvPr>
            <p:ph sz="quarter" idx="1"/>
          </p:nvPr>
        </p:nvSpPr>
        <p:spPr>
          <a:xfrm>
            <a:off x="457200" y="1371600"/>
            <a:ext cx="8229600" cy="47545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Consider two existing relations named </a:t>
            </a:r>
            <a:r>
              <a:rPr lang="en-US" sz="2400" b="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DEPARTMENT</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8674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921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447800"/>
          </a:xfrm>
        </p:spPr>
        <p:txBody>
          <a:bodyPr>
            <a:normAutofit fontScale="90000"/>
          </a:bodyPr>
          <a:lstStyle/>
          <a:p>
            <a:pPr algn="ctr"/>
            <a:r>
              <a:rPr lang="en-US" sz="3200" b="1" dirty="0"/>
              <a:t>Database Operations and Constraint Violations in DBMS – The Insert Operation</a:t>
            </a:r>
            <a:endParaRPr lang="en-US" sz="3200" dirty="0"/>
          </a:p>
        </p:txBody>
      </p:sp>
      <p:sp>
        <p:nvSpPr>
          <p:cNvPr id="3" name="Content Placeholder 2"/>
          <p:cNvSpPr>
            <a:spLocks noGrp="1"/>
          </p:cNvSpPr>
          <p:nvPr>
            <p:ph sz="quarter" idx="1"/>
          </p:nvPr>
        </p:nvSpPr>
        <p:spPr>
          <a:xfrm>
            <a:off x="457200" y="1676400"/>
            <a:ext cx="7696200" cy="4797552"/>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Some Basic Points about the Figure </a:t>
            </a:r>
            <a:r>
              <a:rPr lang="en-US" sz="2400" b="1"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Here, ENO is a Primary Key and DNO is a Foreign Key in EMPLOYEE relation.</a:t>
            </a:r>
          </a:p>
          <a:p>
            <a:pPr algn="just"/>
            <a:r>
              <a:rPr lang="en-US" sz="2400" dirty="0">
                <a:latin typeface="Times New Roman" panose="02020603050405020304" pitchFamily="18" charset="0"/>
                <a:cs typeface="Times New Roman" panose="02020603050405020304" pitchFamily="18" charset="0"/>
              </a:rPr>
              <a:t>Table that </a:t>
            </a:r>
            <a:r>
              <a:rPr lang="en-US" sz="2400" dirty="0" smtClean="0">
                <a:latin typeface="Times New Roman" panose="02020603050405020304" pitchFamily="18" charset="0"/>
                <a:cs typeface="Times New Roman" panose="02020603050405020304" pitchFamily="18" charset="0"/>
              </a:rPr>
              <a:t>contains </a:t>
            </a:r>
            <a:r>
              <a:rPr lang="en-US" dirty="0" smtClean="0">
                <a:latin typeface="Times New Roman" panose="02020603050405020304" pitchFamily="18" charset="0"/>
                <a:cs typeface="Times New Roman" panose="02020603050405020304" pitchFamily="18" charset="0"/>
              </a:rPr>
              <a:t>primary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key  is called </a:t>
            </a:r>
            <a:r>
              <a:rPr lang="en-US" sz="2400" b="1" dirty="0">
                <a:latin typeface="Times New Roman" panose="02020603050405020304" pitchFamily="18" charset="0"/>
                <a:cs typeface="Times New Roman" panose="02020603050405020304" pitchFamily="18" charset="0"/>
              </a:rPr>
              <a:t>referenced relation </a:t>
            </a:r>
            <a:r>
              <a:rPr lang="en-US" sz="2400" dirty="0">
                <a:latin typeface="Times New Roman" panose="02020603050405020304" pitchFamily="18" charset="0"/>
                <a:cs typeface="Times New Roman" panose="02020603050405020304" pitchFamily="18" charset="0"/>
              </a:rPr>
              <a:t>and</a:t>
            </a:r>
          </a:p>
          <a:p>
            <a:pPr algn="just"/>
            <a:r>
              <a:rPr lang="en-US" sz="2400" dirty="0">
                <a:latin typeface="Times New Roman" panose="02020603050405020304" pitchFamily="18" charset="0"/>
                <a:cs typeface="Times New Roman" panose="02020603050405020304" pitchFamily="18" charset="0"/>
              </a:rPr>
              <a:t>The table containing foreign key is called </a:t>
            </a:r>
            <a:r>
              <a:rPr lang="en-US" sz="2400" b="1" dirty="0">
                <a:latin typeface="Times New Roman" panose="02020603050405020304" pitchFamily="18" charset="0"/>
                <a:cs typeface="Times New Roman" panose="02020603050405020304" pitchFamily="18" charset="0"/>
              </a:rPr>
              <a:t>referencing relation</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So, the relation </a:t>
            </a:r>
            <a:r>
              <a:rPr lang="en-US" sz="2400" b="1" dirty="0">
                <a:latin typeface="Times New Roman" panose="02020603050405020304" pitchFamily="18" charset="0"/>
                <a:cs typeface="Times New Roman" panose="02020603050405020304" pitchFamily="18" charset="0"/>
              </a:rPr>
              <a:t>DEPARTMENT is a referenced relation </a:t>
            </a:r>
            <a:r>
              <a:rPr lang="en-US" sz="2400" dirty="0">
                <a:latin typeface="Times New Roman" panose="02020603050405020304" pitchFamily="18" charset="0"/>
                <a:cs typeface="Times New Roman" panose="02020603050405020304" pitchFamily="18" charset="0"/>
              </a:rPr>
              <a:t>and</a:t>
            </a:r>
          </a:p>
          <a:p>
            <a:pPr algn="just"/>
            <a:r>
              <a:rPr lang="en-US" sz="2400" dirty="0">
                <a:latin typeface="Times New Roman" panose="02020603050405020304" pitchFamily="18" charset="0"/>
                <a:cs typeface="Times New Roman" panose="02020603050405020304" pitchFamily="18" charset="0"/>
              </a:rPr>
              <a:t>The relation </a:t>
            </a:r>
            <a:r>
              <a:rPr lang="en-US" sz="2400" b="1" dirty="0">
                <a:latin typeface="Times New Roman" panose="02020603050405020304" pitchFamily="18" charset="0"/>
                <a:cs typeface="Times New Roman" panose="02020603050405020304" pitchFamily="18" charset="0"/>
              </a:rPr>
              <a:t>EMPLOYEE is a referencing relation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407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4000" b="1" dirty="0"/>
              <a:t>The Insert Operation </a:t>
            </a:r>
            <a:r>
              <a:rPr lang="en-US" sz="4000" b="1" dirty="0" smtClean="0"/>
              <a:t>:</a:t>
            </a:r>
            <a:endParaRPr lang="en-US" sz="4000" dirty="0"/>
          </a:p>
        </p:txBody>
      </p:sp>
      <p:sp>
        <p:nvSpPr>
          <p:cNvPr id="3" name="Content Placeholder 2"/>
          <p:cNvSpPr>
            <a:spLocks noGrp="1"/>
          </p:cNvSpPr>
          <p:nvPr>
            <p:ph sz="quarter" idx="1"/>
          </p:nvPr>
        </p:nvSpPr>
        <p:spPr>
          <a:xfrm>
            <a:off x="457200" y="1143000"/>
            <a:ext cx="8229600" cy="4983163"/>
          </a:xfrm>
        </p:spPr>
        <p:txBody>
          <a:bodyPr>
            <a:normAutofit/>
          </a:bodyPr>
          <a:lstStyle/>
          <a:p>
            <a:pPr marL="457200" indent="-457200" algn="just">
              <a:buAutoNum type="arabicPeriod"/>
            </a:pPr>
            <a:r>
              <a:rPr lang="en-US" sz="2200" b="1" dirty="0" smtClean="0">
                <a:solidFill>
                  <a:srgbClr val="C00000"/>
                </a:solidFill>
                <a:latin typeface="Times New Roman" panose="02020603050405020304" pitchFamily="18" charset="0"/>
                <a:cs typeface="Times New Roman" panose="02020603050405020304" pitchFamily="18" charset="0"/>
              </a:rPr>
              <a:t>Insertion </a:t>
            </a:r>
            <a:r>
              <a:rPr lang="en-US" sz="2200" b="1" dirty="0">
                <a:solidFill>
                  <a:srgbClr val="C00000"/>
                </a:solidFill>
                <a:latin typeface="Times New Roman" panose="02020603050405020304" pitchFamily="18" charset="0"/>
                <a:cs typeface="Times New Roman" panose="02020603050405020304" pitchFamily="18" charset="0"/>
              </a:rPr>
              <a:t>in a Referenced Relation (DEPARTMENT) –</a:t>
            </a:r>
            <a:r>
              <a:rPr lang="en-US" sz="2200" b="1" dirty="0">
                <a:latin typeface="Times New Roman" panose="02020603050405020304" pitchFamily="18" charset="0"/>
                <a:cs typeface="Times New Roman" panose="02020603050405020304" pitchFamily="18" charset="0"/>
              </a:rPr>
              <a:t/>
            </a: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If we insert a tuple in the referenced relation , then it causes no </a:t>
            </a:r>
            <a:r>
              <a:rPr lang="en-US" sz="2200" dirty="0" smtClean="0">
                <a:latin typeface="Times New Roman" panose="02020603050405020304" pitchFamily="18" charset="0"/>
                <a:cs typeface="Times New Roman" panose="02020603050405020304" pitchFamily="18" charset="0"/>
              </a:rPr>
              <a:t>violation.</a:t>
            </a:r>
          </a:p>
          <a:p>
            <a:pPr marL="0" indent="0" algn="just">
              <a:buNone/>
            </a:pPr>
            <a:r>
              <a:rPr lang="en-US" sz="2200" b="1" dirty="0" smtClean="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Insertion of </a:t>
            </a:r>
            <a:r>
              <a:rPr lang="en-US" sz="2200" b="1" dirty="0">
                <a:latin typeface="Times New Roman" panose="02020603050405020304" pitchFamily="18" charset="0"/>
                <a:cs typeface="Times New Roman" panose="02020603050405020304" pitchFamily="18" charset="0"/>
              </a:rPr>
              <a:t>&lt;13, ‘</a:t>
            </a:r>
            <a:r>
              <a:rPr lang="en-US" sz="2200" b="1" dirty="0" err="1">
                <a:latin typeface="Times New Roman" panose="02020603050405020304" pitchFamily="18" charset="0"/>
                <a:cs typeface="Times New Roman" panose="02020603050405020304" pitchFamily="18" charset="0"/>
              </a:rPr>
              <a:t>Karnal</a:t>
            </a:r>
            <a:r>
              <a:rPr lang="en-US" sz="2200" b="1" dirty="0">
                <a:latin typeface="Times New Roman" panose="02020603050405020304" pitchFamily="18" charset="0"/>
                <a:cs typeface="Times New Roman" panose="02020603050405020304" pitchFamily="18" charset="0"/>
              </a:rPr>
              <a:t>’&gt;</a:t>
            </a:r>
            <a:r>
              <a:rPr lang="en-US" sz="2200" dirty="0">
                <a:latin typeface="Times New Roman" panose="02020603050405020304" pitchFamily="18" charset="0"/>
                <a:cs typeface="Times New Roman" panose="02020603050405020304" pitchFamily="18" charset="0"/>
              </a:rPr>
              <a:t> in DEPARTMENT relation is allowed because insertion of this tuple causes no violation</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6172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370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sz="4000" b="1" dirty="0"/>
              <a:t>The Insert Operation :</a:t>
            </a:r>
            <a:endParaRPr lang="en-US" sz="4000" dirty="0"/>
          </a:p>
        </p:txBody>
      </p:sp>
      <p:sp>
        <p:nvSpPr>
          <p:cNvPr id="3" name="Content Placeholder 2"/>
          <p:cNvSpPr>
            <a:spLocks noGrp="1"/>
          </p:cNvSpPr>
          <p:nvPr>
            <p:ph sz="quarter" idx="1"/>
          </p:nvPr>
        </p:nvSpPr>
        <p:spPr>
          <a:xfrm>
            <a:off x="457200" y="990600"/>
            <a:ext cx="8229600" cy="5715000"/>
          </a:xfrm>
        </p:spPr>
        <p:txBody>
          <a:bodyPr>
            <a:normAutofit/>
          </a:bodyPr>
          <a:lstStyle/>
          <a:p>
            <a:pPr marL="0" indent="0" algn="just">
              <a:buNone/>
            </a:pPr>
            <a:r>
              <a:rPr lang="en-US" sz="2000" b="1" dirty="0" smtClean="0">
                <a:solidFill>
                  <a:srgbClr val="C00000"/>
                </a:solidFill>
              </a:rPr>
              <a:t>2.</a:t>
            </a:r>
            <a:r>
              <a:rPr lang="en-US" sz="2000" dirty="0" smtClean="0">
                <a:solidFill>
                  <a:srgbClr val="C00000"/>
                </a:solidFill>
              </a:rPr>
              <a:t> </a:t>
            </a:r>
            <a:r>
              <a:rPr lang="en-US" sz="2000" b="1" dirty="0" smtClean="0">
                <a:solidFill>
                  <a:srgbClr val="C00000"/>
                </a:solidFill>
              </a:rPr>
              <a:t>Insertion </a:t>
            </a:r>
            <a:r>
              <a:rPr lang="en-US" sz="2000" b="1" dirty="0">
                <a:solidFill>
                  <a:srgbClr val="C00000"/>
                </a:solidFill>
              </a:rPr>
              <a:t>in a </a:t>
            </a:r>
            <a:r>
              <a:rPr lang="en-US" sz="2000" b="1" dirty="0" smtClean="0">
                <a:solidFill>
                  <a:srgbClr val="C00000"/>
                </a:solidFill>
              </a:rPr>
              <a:t>Referencing </a:t>
            </a:r>
            <a:r>
              <a:rPr lang="en-US" sz="2000" b="1" dirty="0">
                <a:solidFill>
                  <a:srgbClr val="C00000"/>
                </a:solidFill>
              </a:rPr>
              <a:t>Relation (EMPLOYEE) </a:t>
            </a:r>
            <a:r>
              <a:rPr lang="en-US" sz="2000" b="1" dirty="0" smtClean="0">
                <a:solidFill>
                  <a:srgbClr val="C00000"/>
                </a:solidFill>
              </a:rPr>
              <a:t>–</a:t>
            </a:r>
          </a:p>
          <a:p>
            <a:pPr algn="just"/>
            <a:r>
              <a:rPr lang="en-US" sz="2000" dirty="0"/>
              <a:t>The insert operation in a referencing relation can violate any of four types of constraints –</a:t>
            </a:r>
          </a:p>
          <a:p>
            <a:pPr marL="0" indent="0" algn="just">
              <a:buNone/>
            </a:pPr>
            <a:r>
              <a:rPr lang="en-US" sz="2000" b="1" dirty="0" smtClean="0">
                <a:solidFill>
                  <a:schemeClr val="accent1"/>
                </a:solidFill>
              </a:rPr>
              <a:t>(</a:t>
            </a:r>
            <a:r>
              <a:rPr lang="en-US" sz="2000" b="1" dirty="0" err="1" smtClean="0">
                <a:solidFill>
                  <a:schemeClr val="accent1"/>
                </a:solidFill>
              </a:rPr>
              <a:t>i</a:t>
            </a:r>
            <a:r>
              <a:rPr lang="en-US" sz="2000" b="1" dirty="0" smtClean="0">
                <a:solidFill>
                  <a:schemeClr val="accent1"/>
                </a:solidFill>
              </a:rPr>
              <a:t>) Domain Constraints –</a:t>
            </a:r>
            <a:endParaRPr lang="en-US" sz="2000" dirty="0">
              <a:solidFill>
                <a:schemeClr val="accent1"/>
              </a:solidFill>
            </a:endParaRPr>
          </a:p>
          <a:p>
            <a:pPr marL="0" indent="0" algn="just">
              <a:buNone/>
            </a:pPr>
            <a:r>
              <a:rPr lang="en-US" sz="2000" dirty="0" smtClean="0"/>
              <a:t>Insertion </a:t>
            </a:r>
            <a:r>
              <a:rPr lang="en-US" sz="2000" dirty="0"/>
              <a:t>of the value </a:t>
            </a:r>
            <a:r>
              <a:rPr lang="en-US" sz="2000" b="1" dirty="0"/>
              <a:t>&lt;5, ‘Pooja’, 10, 11&gt;</a:t>
            </a:r>
            <a:r>
              <a:rPr lang="en-US" sz="2000" dirty="0"/>
              <a:t> into EMPLOYEE table is not allowed, Because this insertion violates the domain constraints as the employee age cannot be less than 18 years.</a:t>
            </a:r>
          </a:p>
          <a:p>
            <a:pPr marL="0" indent="0">
              <a:buNone/>
            </a:pP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05200"/>
            <a:ext cx="53340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1643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4000" b="1" dirty="0"/>
              <a:t>The Insert Operation :</a:t>
            </a:r>
            <a:endParaRPr lang="en-US" sz="4000" dirty="0"/>
          </a:p>
        </p:txBody>
      </p:sp>
      <p:sp>
        <p:nvSpPr>
          <p:cNvPr id="3" name="Content Placeholder 2"/>
          <p:cNvSpPr>
            <a:spLocks noGrp="1"/>
          </p:cNvSpPr>
          <p:nvPr>
            <p:ph sz="quarter" idx="1"/>
          </p:nvPr>
        </p:nvSpPr>
        <p:spPr>
          <a:xfrm>
            <a:off x="457200" y="1143000"/>
            <a:ext cx="8229600" cy="4983163"/>
          </a:xfrm>
        </p:spPr>
        <p:txBody>
          <a:bodyPr>
            <a:normAutofit/>
          </a:bodyPr>
          <a:lstStyle/>
          <a:p>
            <a:pPr marL="0" indent="0" algn="just">
              <a:buNone/>
            </a:pPr>
            <a:r>
              <a:rPr lang="en-US" sz="2200" b="1" dirty="0" smtClean="0">
                <a:solidFill>
                  <a:schemeClr val="accent1"/>
                </a:solidFill>
                <a:latin typeface="Times New Roman" panose="02020603050405020304" pitchFamily="18" charset="0"/>
                <a:cs typeface="Times New Roman" panose="02020603050405020304" pitchFamily="18" charset="0"/>
              </a:rPr>
              <a:t>(ii) Key </a:t>
            </a:r>
            <a:r>
              <a:rPr lang="en-US" sz="2200" b="1" dirty="0">
                <a:solidFill>
                  <a:schemeClr val="accent1"/>
                </a:solidFill>
                <a:latin typeface="Times New Roman" panose="02020603050405020304" pitchFamily="18" charset="0"/>
                <a:cs typeface="Times New Roman" panose="02020603050405020304" pitchFamily="18" charset="0"/>
              </a:rPr>
              <a:t>Constraints </a:t>
            </a:r>
            <a:r>
              <a:rPr lang="en-US" sz="2200" b="1" dirty="0" smtClean="0">
                <a:solidFill>
                  <a:schemeClr val="accent1"/>
                </a:solidFill>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Insertion </a:t>
            </a:r>
            <a:r>
              <a:rPr lang="en-US" sz="2200" dirty="0">
                <a:latin typeface="Times New Roman" panose="02020603050405020304" pitchFamily="18" charset="0"/>
                <a:cs typeface="Times New Roman" panose="02020603050405020304" pitchFamily="18" charset="0"/>
              </a:rPr>
              <a:t>of the value </a:t>
            </a:r>
            <a:r>
              <a:rPr lang="en-US" sz="2200" b="1" dirty="0">
                <a:latin typeface="Times New Roman" panose="02020603050405020304" pitchFamily="18" charset="0"/>
                <a:cs typeface="Times New Roman" panose="02020603050405020304" pitchFamily="18" charset="0"/>
              </a:rPr>
              <a:t>&lt;3, ‘</a:t>
            </a:r>
            <a:r>
              <a:rPr lang="en-US" sz="2200" b="1" dirty="0" err="1">
                <a:latin typeface="Times New Roman" panose="02020603050405020304" pitchFamily="18" charset="0"/>
                <a:cs typeface="Times New Roman" panose="02020603050405020304" pitchFamily="18" charset="0"/>
              </a:rPr>
              <a:t>Anuja</a:t>
            </a:r>
            <a:r>
              <a:rPr lang="en-US" sz="2200" b="1" dirty="0">
                <a:latin typeface="Times New Roman" panose="02020603050405020304" pitchFamily="18" charset="0"/>
                <a:cs typeface="Times New Roman" panose="02020603050405020304" pitchFamily="18" charset="0"/>
              </a:rPr>
              <a:t>’, 19, 11&gt;</a:t>
            </a:r>
            <a:r>
              <a:rPr lang="en-US" sz="2200" dirty="0">
                <a:latin typeface="Times New Roman" panose="02020603050405020304" pitchFamily="18" charset="0"/>
                <a:cs typeface="Times New Roman" panose="02020603050405020304" pitchFamily="18" charset="0"/>
              </a:rPr>
              <a:t> into EMPLOYEE table is not allowed, Because this insertion violates the key constraints as an employee with ENO(Primary Key) 3 already exists</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60960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425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4000" b="1" dirty="0"/>
              <a:t>The Insert Operation :</a:t>
            </a:r>
            <a:endParaRPr lang="en-US" sz="4000" dirty="0"/>
          </a:p>
        </p:txBody>
      </p:sp>
      <p:sp>
        <p:nvSpPr>
          <p:cNvPr id="3" name="Content Placeholder 2"/>
          <p:cNvSpPr>
            <a:spLocks noGrp="1"/>
          </p:cNvSpPr>
          <p:nvPr>
            <p:ph sz="quarter" idx="1"/>
          </p:nvPr>
        </p:nvSpPr>
        <p:spPr>
          <a:xfrm>
            <a:off x="457200" y="1143000"/>
            <a:ext cx="8229600" cy="4983163"/>
          </a:xfrm>
        </p:spPr>
        <p:txBody>
          <a:bodyPr>
            <a:normAutofit/>
          </a:bodyPr>
          <a:lstStyle/>
          <a:p>
            <a:pPr marL="0" indent="0">
              <a:buNone/>
            </a:pPr>
            <a:r>
              <a:rPr lang="en-US" sz="2400" b="1" dirty="0" smtClean="0">
                <a:solidFill>
                  <a:schemeClr val="accent1"/>
                </a:solidFill>
                <a:latin typeface="Times New Roman" panose="02020603050405020304" pitchFamily="18" charset="0"/>
                <a:cs typeface="Times New Roman" panose="02020603050405020304" pitchFamily="18" charset="0"/>
              </a:rPr>
              <a:t>(iii) Entity Constraints –</a:t>
            </a:r>
          </a:p>
          <a:p>
            <a:pPr marL="0" indent="0" algn="just">
              <a:buNone/>
            </a:pPr>
            <a:r>
              <a:rPr lang="en-US" sz="2200" dirty="0">
                <a:latin typeface="Times New Roman" panose="02020603050405020304" pitchFamily="18" charset="0"/>
                <a:cs typeface="Times New Roman" panose="02020603050405020304" pitchFamily="18" charset="0"/>
              </a:rPr>
              <a:t>Insertion of the value </a:t>
            </a:r>
            <a:r>
              <a:rPr lang="en-US" sz="2200" b="1" dirty="0">
                <a:latin typeface="Times New Roman" panose="02020603050405020304" pitchFamily="18" charset="0"/>
                <a:cs typeface="Times New Roman" panose="02020603050405020304" pitchFamily="18" charset="0"/>
              </a:rPr>
              <a:t>&lt;NULL, ‘</a:t>
            </a:r>
            <a:r>
              <a:rPr lang="en-US" sz="2200" b="1" dirty="0" err="1">
                <a:latin typeface="Times New Roman" panose="02020603050405020304" pitchFamily="18" charset="0"/>
                <a:cs typeface="Times New Roman" panose="02020603050405020304" pitchFamily="18" charset="0"/>
              </a:rPr>
              <a:t>Kavya</a:t>
            </a:r>
            <a:r>
              <a:rPr lang="en-US" sz="2200" b="1" dirty="0">
                <a:latin typeface="Times New Roman" panose="02020603050405020304" pitchFamily="18" charset="0"/>
                <a:cs typeface="Times New Roman" panose="02020603050405020304" pitchFamily="18" charset="0"/>
              </a:rPr>
              <a:t>’, 21, 10&gt;</a:t>
            </a:r>
            <a:r>
              <a:rPr lang="en-US" sz="2200" dirty="0">
                <a:latin typeface="Times New Roman" panose="02020603050405020304" pitchFamily="18" charset="0"/>
                <a:cs typeface="Times New Roman" panose="02020603050405020304" pitchFamily="18" charset="0"/>
              </a:rPr>
              <a:t> into EMPLOYEE table is not allowed, Because this insertion violates the Entity Integrity constraints or Integrity Rule 1 as the primary key(ENO) cannot contain a null value</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048000"/>
            <a:ext cx="59436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3594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4000" b="1" dirty="0"/>
              <a:t>The Insert Operation :</a:t>
            </a:r>
            <a:endParaRPr lang="en-US" sz="4000" dirty="0"/>
          </a:p>
        </p:txBody>
      </p:sp>
      <p:sp>
        <p:nvSpPr>
          <p:cNvPr id="3" name="Content Placeholder 2"/>
          <p:cNvSpPr>
            <a:spLocks noGrp="1"/>
          </p:cNvSpPr>
          <p:nvPr>
            <p:ph sz="quarter" idx="1"/>
          </p:nvPr>
        </p:nvSpPr>
        <p:spPr>
          <a:xfrm>
            <a:off x="457200" y="1143000"/>
            <a:ext cx="8229600" cy="4983163"/>
          </a:xfrm>
        </p:spPr>
        <p:txBody>
          <a:bodyPr>
            <a:normAutofit/>
          </a:bodyPr>
          <a:lstStyle/>
          <a:p>
            <a:pPr marL="0" indent="0" algn="just">
              <a:buNone/>
            </a:pPr>
            <a:r>
              <a:rPr lang="en-US" sz="2200" b="1" dirty="0" smtClean="0">
                <a:solidFill>
                  <a:schemeClr val="accent1"/>
                </a:solidFill>
                <a:latin typeface="Times New Roman" panose="02020603050405020304" pitchFamily="18" charset="0"/>
                <a:cs typeface="Times New Roman" panose="02020603050405020304" pitchFamily="18" charset="0"/>
              </a:rPr>
              <a:t>(iv) Referential </a:t>
            </a:r>
            <a:r>
              <a:rPr lang="en-US" sz="2200" b="1" dirty="0">
                <a:solidFill>
                  <a:schemeClr val="accent1"/>
                </a:solidFill>
                <a:latin typeface="Times New Roman" panose="02020603050405020304" pitchFamily="18" charset="0"/>
                <a:cs typeface="Times New Roman" panose="02020603050405020304" pitchFamily="18" charset="0"/>
              </a:rPr>
              <a:t>Integrity Constraints </a:t>
            </a:r>
            <a:r>
              <a:rPr lang="en-US" sz="2200" b="1" dirty="0" smtClean="0">
                <a:solidFill>
                  <a:schemeClr val="accent1"/>
                </a:solidFill>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Insertion </a:t>
            </a:r>
            <a:r>
              <a:rPr lang="en-US" sz="2200" dirty="0">
                <a:latin typeface="Times New Roman" panose="02020603050405020304" pitchFamily="18" charset="0"/>
                <a:cs typeface="Times New Roman" panose="02020603050405020304" pitchFamily="18" charset="0"/>
              </a:rPr>
              <a:t>of the value </a:t>
            </a:r>
            <a:r>
              <a:rPr lang="en-US" sz="2200" b="1" dirty="0">
                <a:latin typeface="Times New Roman" panose="02020603050405020304" pitchFamily="18" charset="0"/>
                <a:cs typeface="Times New Roman" panose="02020603050405020304" pitchFamily="18" charset="0"/>
              </a:rPr>
              <a:t>&lt;6, ‘</a:t>
            </a:r>
            <a:r>
              <a:rPr lang="en-US" sz="2200" b="1" dirty="0" err="1">
                <a:latin typeface="Times New Roman" panose="02020603050405020304" pitchFamily="18" charset="0"/>
                <a:cs typeface="Times New Roman" panose="02020603050405020304" pitchFamily="18" charset="0"/>
              </a:rPr>
              <a:t>Ajit</a:t>
            </a:r>
            <a:r>
              <a:rPr lang="en-US" sz="2200" b="1" dirty="0">
                <a:latin typeface="Times New Roman" panose="02020603050405020304" pitchFamily="18" charset="0"/>
                <a:cs typeface="Times New Roman" panose="02020603050405020304" pitchFamily="18" charset="0"/>
              </a:rPr>
              <a:t>’, 19, 16&gt;</a:t>
            </a:r>
            <a:r>
              <a:rPr lang="en-US" sz="2200" dirty="0">
                <a:latin typeface="Times New Roman" panose="02020603050405020304" pitchFamily="18" charset="0"/>
                <a:cs typeface="Times New Roman" panose="02020603050405020304" pitchFamily="18" charset="0"/>
              </a:rPr>
              <a:t> into EMPLOYEE table is not allowed, Because this insertion violates the Referential Integrity constraints or Integrity Rule 2 as there is  no row or tuple with DNO=15 exists  </a:t>
            </a: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DEPARTMENT  </a:t>
            </a:r>
            <a:r>
              <a:rPr lang="en-US" sz="2200" dirty="0" smtClean="0">
                <a:latin typeface="Times New Roman" panose="02020603050405020304" pitchFamily="18" charset="0"/>
                <a:cs typeface="Times New Roman" panose="02020603050405020304" pitchFamily="18" charset="0"/>
              </a:rPr>
              <a:t>relation.</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58674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063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b="1" dirty="0" smtClean="0"/>
              <a:t>Relational </a:t>
            </a:r>
            <a:r>
              <a:rPr lang="en-US" b="1" dirty="0"/>
              <a:t>Constraints in </a:t>
            </a:r>
            <a:r>
              <a:rPr lang="en-US" b="1" dirty="0" smtClean="0"/>
              <a:t>DBMS</a:t>
            </a:r>
            <a:r>
              <a:rPr lang="en-US" b="1" dirty="0"/>
              <a:t> </a:t>
            </a:r>
            <a:endParaRPr lang="en-US" dirty="0"/>
          </a:p>
        </p:txBody>
      </p:sp>
      <p:sp>
        <p:nvSpPr>
          <p:cNvPr id="3" name="Content Placeholder 2"/>
          <p:cNvSpPr>
            <a:spLocks noGrp="1"/>
          </p:cNvSpPr>
          <p:nvPr>
            <p:ph sz="quarter" idx="1"/>
          </p:nvPr>
        </p:nvSpPr>
        <p:spPr>
          <a:xfrm>
            <a:off x="457200" y="1219200"/>
            <a:ext cx="8229600" cy="5410200"/>
          </a:xfrm>
        </p:spPr>
        <p:txBody>
          <a:bodyPr>
            <a:noAutofit/>
          </a:bodyPr>
          <a:lstStyle/>
          <a:p>
            <a:r>
              <a:rPr lang="en-US" sz="2400" b="1" dirty="0">
                <a:latin typeface="Times New Roman" panose="02020603050405020304" pitchFamily="18" charset="0"/>
                <a:cs typeface="Times New Roman" panose="02020603050405020304" pitchFamily="18" charset="0"/>
              </a:rPr>
              <a:t>What </a:t>
            </a:r>
            <a:r>
              <a:rPr lang="en-US" sz="2400" b="1" dirty="0" smtClean="0">
                <a:latin typeface="Times New Roman" panose="02020603050405020304" pitchFamily="18" charset="0"/>
                <a:cs typeface="Times New Roman" panose="02020603050405020304" pitchFamily="18" charset="0"/>
              </a:rPr>
              <a:t>are </a:t>
            </a:r>
            <a:r>
              <a:rPr lang="en-US" sz="2400" b="1" dirty="0">
                <a:latin typeface="Times New Roman" panose="02020603050405020304" pitchFamily="18" charset="0"/>
                <a:cs typeface="Times New Roman" panose="02020603050405020304" pitchFamily="18" charset="0"/>
              </a:rPr>
              <a:t>Constraints in DBMS ??</a:t>
            </a:r>
          </a:p>
          <a:p>
            <a:r>
              <a:rPr lang="en-US" sz="2400" dirty="0">
                <a:latin typeface="Times New Roman" panose="02020603050405020304" pitchFamily="18" charset="0"/>
                <a:cs typeface="Times New Roman" panose="02020603050405020304" pitchFamily="18" charset="0"/>
              </a:rPr>
              <a:t>Database constraints are restrictions on the contents of the database or on database operations. It is a condition specified on a database schema that restricts the data to be inserted in an instance of the database.</a:t>
            </a:r>
          </a:p>
          <a:p>
            <a:r>
              <a:rPr lang="en-US" sz="2400" b="1" dirty="0" smtClean="0">
                <a:latin typeface="Times New Roman" panose="02020603050405020304" pitchFamily="18" charset="0"/>
                <a:cs typeface="Times New Roman" panose="02020603050405020304" pitchFamily="18" charset="0"/>
              </a:rPr>
              <a:t>Need of Constraints :</a:t>
            </a:r>
          </a:p>
          <a:p>
            <a:r>
              <a:rPr lang="en-US" sz="2400" b="1" dirty="0" smtClean="0">
                <a:latin typeface="Times New Roman" panose="02020603050405020304" pitchFamily="18" charset="0"/>
                <a:cs typeface="Times New Roman" panose="02020603050405020304" pitchFamily="18" charset="0"/>
              </a:rPr>
              <a:t>Constraints in the database  provide a way to guarantee that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values of individual columns are valid.</a:t>
            </a:r>
          </a:p>
          <a:p>
            <a:r>
              <a:rPr lang="en-US" sz="2400" dirty="0" smtClean="0">
                <a:latin typeface="Times New Roman" panose="02020603050405020304" pitchFamily="18" charset="0"/>
                <a:cs typeface="Times New Roman" panose="02020603050405020304" pitchFamily="18" charset="0"/>
              </a:rPr>
              <a:t> in a table, rows have a valid primary key or unique key values.</a:t>
            </a:r>
          </a:p>
          <a:p>
            <a:r>
              <a:rPr lang="en-US" sz="2400" dirty="0" smtClean="0">
                <a:latin typeface="Times New Roman" panose="02020603050405020304" pitchFamily="18" charset="0"/>
                <a:cs typeface="Times New Roman" panose="02020603050405020304" pitchFamily="18" charset="0"/>
              </a:rPr>
              <a:t>in a dependent table, rows have valid foreign key values that reference rows in a parent table.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717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600" b="1" dirty="0"/>
              <a:t>The Delete Operation :</a:t>
            </a:r>
          </a:p>
        </p:txBody>
      </p:sp>
      <p:sp>
        <p:nvSpPr>
          <p:cNvPr id="3" name="Content Placeholder 2"/>
          <p:cNvSpPr>
            <a:spLocks noGrp="1"/>
          </p:cNvSpPr>
          <p:nvPr>
            <p:ph sz="quarter" idx="1"/>
          </p:nvPr>
        </p:nvSpPr>
        <p:spPr>
          <a:xfrm>
            <a:off x="457200" y="1143000"/>
            <a:ext cx="8229600" cy="533400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Consider two existing relations named </a:t>
            </a:r>
            <a:r>
              <a:rPr lang="en-US" sz="2400" b="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DEPARTMENT</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Delete Operation violates only referential Integrity Constraints or Integrity Rule 2.</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073" y="2590800"/>
            <a:ext cx="57150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873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sz="3200" b="1" dirty="0" smtClean="0"/>
              <a:t>1. Deletion </a:t>
            </a:r>
            <a:r>
              <a:rPr lang="en-US" sz="3200" b="1" dirty="0"/>
              <a:t>in a Referencing Relation (EMPLOYEE relation) </a:t>
            </a:r>
            <a:endParaRPr lang="en-US" sz="3200" dirty="0"/>
          </a:p>
        </p:txBody>
      </p:sp>
      <p:sp>
        <p:nvSpPr>
          <p:cNvPr id="3" name="Content Placeholder 2"/>
          <p:cNvSpPr>
            <a:spLocks noGrp="1"/>
          </p:cNvSpPr>
          <p:nvPr>
            <p:ph sz="quarter" idx="1"/>
          </p:nvPr>
        </p:nvSpPr>
        <p:spPr>
          <a:xfrm>
            <a:off x="457200" y="1066800"/>
            <a:ext cx="8229600" cy="50593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If we delete a tuple from the referencing relation, then it causes no violation.</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For example, </a:t>
            </a:r>
            <a:r>
              <a:rPr lang="en-US" sz="2200" dirty="0">
                <a:latin typeface="Times New Roman" panose="02020603050405020304" pitchFamily="18" charset="0"/>
                <a:cs typeface="Times New Roman" panose="02020603050405020304" pitchFamily="18" charset="0"/>
              </a:rPr>
              <a:t>Deletion of </a:t>
            </a:r>
            <a:r>
              <a:rPr lang="en-US" sz="2200" b="1" dirty="0">
                <a:latin typeface="Times New Roman" panose="02020603050405020304" pitchFamily="18" charset="0"/>
                <a:cs typeface="Times New Roman" panose="02020603050405020304" pitchFamily="18" charset="0"/>
              </a:rPr>
              <a:t>&lt;3, ‘</a:t>
            </a:r>
            <a:r>
              <a:rPr lang="en-US" sz="2200" b="1" dirty="0" err="1">
                <a:latin typeface="Times New Roman" panose="02020603050405020304" pitchFamily="18" charset="0"/>
                <a:cs typeface="Times New Roman" panose="02020603050405020304" pitchFamily="18" charset="0"/>
              </a:rPr>
              <a:t>Somvir</a:t>
            </a:r>
            <a:r>
              <a:rPr lang="en-US" sz="2200" b="1" dirty="0">
                <a:latin typeface="Times New Roman" panose="02020603050405020304" pitchFamily="18" charset="0"/>
                <a:cs typeface="Times New Roman" panose="02020603050405020304" pitchFamily="18" charset="0"/>
              </a:rPr>
              <a:t>’, 22, 10&gt;</a:t>
            </a:r>
            <a:r>
              <a:rPr lang="en-US" sz="2200" dirty="0">
                <a:latin typeface="Times New Roman" panose="02020603050405020304" pitchFamily="18" charset="0"/>
                <a:cs typeface="Times New Roman" panose="02020603050405020304" pitchFamily="18" charset="0"/>
              </a:rPr>
              <a:t> from EMPLOYEE relation is allowed because deletion of this tuple causes no violation.</a:t>
            </a:r>
            <a:br>
              <a:rPr lang="en-US" sz="2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hlinkClick r:id="rId2"/>
              </a:rPr>
              <a:t/>
            </a:r>
            <a:br>
              <a:rPr lang="en-US" sz="2400" dirty="0">
                <a:latin typeface="Times New Roman" panose="02020603050405020304" pitchFamily="18" charset="0"/>
                <a:cs typeface="Times New Roman" panose="02020603050405020304" pitchFamily="18" charset="0"/>
                <a:hlinkClick r:id="rId2"/>
              </a:rPr>
            </a:br>
            <a:endParaRPr lang="en-US"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43200"/>
            <a:ext cx="53340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506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sz="3200" b="1" dirty="0" smtClean="0"/>
              <a:t>2. Deletion </a:t>
            </a:r>
            <a:r>
              <a:rPr lang="en-US" sz="3200" b="1" dirty="0"/>
              <a:t>in a Referenced Relation (DEPARTMENT relation) –</a:t>
            </a:r>
            <a:endParaRPr lang="en-US" sz="3200" dirty="0"/>
          </a:p>
        </p:txBody>
      </p:sp>
      <p:sp>
        <p:nvSpPr>
          <p:cNvPr id="3" name="Content Placeholder 2"/>
          <p:cNvSpPr>
            <a:spLocks noGrp="1"/>
          </p:cNvSpPr>
          <p:nvPr>
            <p:ph sz="quarter" idx="1"/>
          </p:nvPr>
        </p:nvSpPr>
        <p:spPr>
          <a:xfrm>
            <a:off x="457200" y="1066800"/>
            <a:ext cx="8229600" cy="55626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There are</a:t>
            </a:r>
            <a:r>
              <a:rPr lang="en-US" sz="2000" b="1" dirty="0">
                <a:latin typeface="Times New Roman" panose="02020603050405020304" pitchFamily="18" charset="0"/>
                <a:cs typeface="Times New Roman" panose="02020603050405020304" pitchFamily="18" charset="0"/>
              </a:rPr>
              <a:t> three options</a:t>
            </a:r>
            <a:r>
              <a:rPr lang="en-US" sz="2000" dirty="0">
                <a:latin typeface="Times New Roman" panose="02020603050405020304" pitchFamily="18" charset="0"/>
                <a:cs typeface="Times New Roman" panose="02020603050405020304" pitchFamily="18" charset="0"/>
              </a:rPr>
              <a:t> available if a deletion causes violation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err="1" smtClean="0">
                <a:solidFill>
                  <a:schemeClr val="accent1"/>
                </a:solidFill>
                <a:latin typeface="Times New Roman" panose="02020603050405020304" pitchFamily="18" charset="0"/>
                <a:cs typeface="Times New Roman" panose="02020603050405020304" pitchFamily="18" charset="0"/>
              </a:rPr>
              <a:t>i</a:t>
            </a:r>
            <a:r>
              <a:rPr lang="en-US" sz="2000" b="1" dirty="0" smtClean="0">
                <a:solidFill>
                  <a:schemeClr val="accent1"/>
                </a:solidFill>
                <a:latin typeface="Times New Roman" panose="02020603050405020304" pitchFamily="18" charset="0"/>
                <a:cs typeface="Times New Roman" panose="02020603050405020304" pitchFamily="18" charset="0"/>
              </a:rPr>
              <a:t>. Reject </a:t>
            </a:r>
            <a:r>
              <a:rPr lang="en-US" sz="2000" b="1" dirty="0">
                <a:solidFill>
                  <a:schemeClr val="accent1"/>
                </a:solidFill>
                <a:latin typeface="Times New Roman" panose="02020603050405020304" pitchFamily="18" charset="0"/>
                <a:cs typeface="Times New Roman" panose="02020603050405020304" pitchFamily="18" charset="0"/>
              </a:rPr>
              <a:t>the Deletion – (ON DELETE NO ACTION) </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It</a:t>
            </a:r>
            <a:r>
              <a:rPr lang="en-US" sz="2000" dirty="0">
                <a:latin typeface="Times New Roman" panose="02020603050405020304" pitchFamily="18" charset="0"/>
                <a:cs typeface="Times New Roman" panose="02020603050405020304" pitchFamily="18" charset="0"/>
              </a:rPr>
              <a:t> prevents deleting a parent when there are children. It is </a:t>
            </a:r>
            <a:r>
              <a:rPr lang="en-US" sz="200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Default </a:t>
            </a:r>
            <a:r>
              <a:rPr lang="en-US" sz="2000" b="1" dirty="0">
                <a:latin typeface="Times New Roman" panose="02020603050405020304" pitchFamily="18" charset="0"/>
                <a:cs typeface="Times New Roman" panose="02020603050405020304" pitchFamily="18" charset="0"/>
              </a:rPr>
              <a:t>Constraint</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b="1" dirty="0" smtClean="0">
                <a:latin typeface="Times New Roman" panose="02020603050405020304" pitchFamily="18" charset="0"/>
                <a:cs typeface="Times New Roman" panose="02020603050405020304" pitchFamily="18" charset="0"/>
              </a:rPr>
              <a:t>For </a:t>
            </a:r>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Deletion of </a:t>
            </a:r>
            <a:r>
              <a:rPr lang="en-US" sz="2000" b="1" dirty="0">
                <a:latin typeface="Times New Roman" panose="02020603050405020304" pitchFamily="18" charset="0"/>
                <a:cs typeface="Times New Roman" panose="02020603050405020304" pitchFamily="18" charset="0"/>
              </a:rPr>
              <a:t>&lt;10, ‘</a:t>
            </a:r>
            <a:r>
              <a:rPr lang="en-US" sz="2000" b="1" dirty="0" err="1">
                <a:latin typeface="Times New Roman" panose="02020603050405020304" pitchFamily="18" charset="0"/>
                <a:cs typeface="Times New Roman" panose="02020603050405020304" pitchFamily="18" charset="0"/>
              </a:rPr>
              <a:t>Rohtak</a:t>
            </a:r>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 from DEPARTMENT relation is not allowed because deletion of this tuple will violate referential integrity as in the EMPLOYEE relation, the tuple with </a:t>
            </a:r>
            <a:r>
              <a:rPr lang="en-US" sz="2000" b="1" dirty="0">
                <a:latin typeface="Times New Roman" panose="02020603050405020304" pitchFamily="18" charset="0"/>
                <a:cs typeface="Times New Roman" panose="02020603050405020304" pitchFamily="18" charset="0"/>
              </a:rPr>
              <a:t>DNO=10</a:t>
            </a:r>
            <a:r>
              <a:rPr lang="en-US" sz="2000" dirty="0">
                <a:latin typeface="Times New Roman" panose="02020603050405020304" pitchFamily="18" charset="0"/>
                <a:cs typeface="Times New Roman" panose="02020603050405020304" pitchFamily="18" charset="0"/>
              </a:rPr>
              <a:t> causes problem. And therefore, reject the deletion.</a:t>
            </a:r>
          </a:p>
          <a:p>
            <a:pPr algn="just"/>
            <a:endParaRPr lang="en-US" sz="2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810000"/>
            <a:ext cx="48768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502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sz="3200" b="1" dirty="0"/>
              <a:t>2. Deletion in a Referenced Relation (DEPARTMENT relation) –</a:t>
            </a:r>
            <a:endParaRPr lang="en-US" sz="3200" dirty="0"/>
          </a:p>
        </p:txBody>
      </p:sp>
      <p:sp>
        <p:nvSpPr>
          <p:cNvPr id="3" name="Content Placeholder 2"/>
          <p:cNvSpPr>
            <a:spLocks noGrp="1"/>
          </p:cNvSpPr>
          <p:nvPr>
            <p:ph sz="quarter" idx="1"/>
          </p:nvPr>
        </p:nvSpPr>
        <p:spPr>
          <a:xfrm>
            <a:off x="457200" y="1066800"/>
            <a:ext cx="8229600" cy="5638800"/>
          </a:xfrm>
        </p:spPr>
        <p:txBody>
          <a:bodyPr>
            <a:normAutofit/>
          </a:bodyPr>
          <a:lstStyle/>
          <a:p>
            <a:pPr marL="0" indent="0">
              <a:buNone/>
            </a:pPr>
            <a:r>
              <a:rPr lang="en-US" sz="2000" b="1" dirty="0" smtClean="0">
                <a:solidFill>
                  <a:schemeClr val="accent1"/>
                </a:solidFill>
                <a:latin typeface="Times New Roman" panose="02020603050405020304" pitchFamily="18" charset="0"/>
                <a:cs typeface="Times New Roman" panose="02020603050405020304" pitchFamily="18" charset="0"/>
              </a:rPr>
              <a:t>ii. Cascade </a:t>
            </a:r>
            <a:r>
              <a:rPr lang="en-US" sz="2000" b="1" dirty="0">
                <a:solidFill>
                  <a:schemeClr val="accent1"/>
                </a:solidFill>
                <a:latin typeface="Times New Roman" panose="02020603050405020304" pitchFamily="18" charset="0"/>
                <a:cs typeface="Times New Roman" panose="02020603050405020304" pitchFamily="18" charset="0"/>
              </a:rPr>
              <a:t>Deletion – (ON DELETE CASCADE) –</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If deletion causes integrity violation, then delete from both the table i.e. if the tuples are deleted from the referenced table, then the tuple will also be deleted from the referencing relation that is being deleted.</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For example, </a:t>
            </a:r>
            <a:r>
              <a:rPr lang="en-US" sz="2000" dirty="0">
                <a:latin typeface="Times New Roman" panose="02020603050405020304" pitchFamily="18" charset="0"/>
                <a:cs typeface="Times New Roman" panose="02020603050405020304" pitchFamily="18" charset="0"/>
              </a:rPr>
              <a:t>Deletion of </a:t>
            </a:r>
            <a:r>
              <a:rPr lang="en-US" sz="2000" b="1" dirty="0">
                <a:latin typeface="Times New Roman" panose="02020603050405020304" pitchFamily="18" charset="0"/>
                <a:cs typeface="Times New Roman" panose="02020603050405020304" pitchFamily="18" charset="0"/>
              </a:rPr>
              <a:t>&lt;10, ‘</a:t>
            </a:r>
            <a:r>
              <a:rPr lang="en-US" sz="2000" b="1" dirty="0" err="1">
                <a:latin typeface="Times New Roman" panose="02020603050405020304" pitchFamily="18" charset="0"/>
                <a:cs typeface="Times New Roman" panose="02020603050405020304" pitchFamily="18" charset="0"/>
              </a:rPr>
              <a:t>Rohtak</a:t>
            </a:r>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 from DEPARTMENT relation will delete the following tuples in EMPLOYEE relation :</a:t>
            </a:r>
          </a:p>
          <a:p>
            <a:r>
              <a:rPr lang="en-US" sz="2000" b="1" dirty="0">
                <a:latin typeface="Times New Roman" panose="02020603050405020304" pitchFamily="18" charset="0"/>
                <a:cs typeface="Times New Roman" panose="02020603050405020304" pitchFamily="18" charset="0"/>
              </a:rPr>
              <a:t>&lt;1, ‘Ankit’, 19, 10&gt;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&lt;3, ‘</a:t>
            </a:r>
            <a:r>
              <a:rPr lang="en-US" sz="2000" b="1" dirty="0" err="1">
                <a:latin typeface="Times New Roman" panose="02020603050405020304" pitchFamily="18" charset="0"/>
                <a:cs typeface="Times New Roman" panose="02020603050405020304" pitchFamily="18" charset="0"/>
              </a:rPr>
              <a:t>Somvir</a:t>
            </a:r>
            <a:r>
              <a:rPr lang="en-US" sz="2000" b="1" dirty="0">
                <a:latin typeface="Times New Roman" panose="02020603050405020304" pitchFamily="18" charset="0"/>
                <a:cs typeface="Times New Roman" panose="02020603050405020304" pitchFamily="18" charset="0"/>
              </a:rPr>
              <a:t>’, 22, 10&gt;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&lt;4, ‘</a:t>
            </a:r>
            <a:r>
              <a:rPr lang="en-US" sz="2000" b="1" dirty="0" err="1">
                <a:latin typeface="Times New Roman" panose="02020603050405020304" pitchFamily="18" charset="0"/>
                <a:cs typeface="Times New Roman" panose="02020603050405020304" pitchFamily="18" charset="0"/>
              </a:rPr>
              <a:t>Sourabh</a:t>
            </a:r>
            <a:r>
              <a:rPr lang="en-US" sz="2000" b="1" dirty="0">
                <a:latin typeface="Times New Roman" panose="02020603050405020304" pitchFamily="18" charset="0"/>
                <a:cs typeface="Times New Roman" panose="02020603050405020304" pitchFamily="18" charset="0"/>
              </a:rPr>
              <a:t>’, 19, 10&gt;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114800"/>
            <a:ext cx="42672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817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Autofit/>
          </a:bodyPr>
          <a:lstStyle/>
          <a:p>
            <a:r>
              <a:rPr lang="en-US" sz="2900" b="1" dirty="0"/>
              <a:t>2. Deletion in a Referenced Relation (DEPARTMENT relation) –</a:t>
            </a:r>
            <a:endParaRPr lang="en-US" sz="2900" dirty="0"/>
          </a:p>
        </p:txBody>
      </p:sp>
      <p:sp>
        <p:nvSpPr>
          <p:cNvPr id="3" name="Content Placeholder 2"/>
          <p:cNvSpPr>
            <a:spLocks noGrp="1"/>
          </p:cNvSpPr>
          <p:nvPr>
            <p:ph sz="quarter" idx="1"/>
          </p:nvPr>
        </p:nvSpPr>
        <p:spPr>
          <a:xfrm>
            <a:off x="457200" y="1295400"/>
            <a:ext cx="8229600" cy="5181600"/>
          </a:xfrm>
        </p:spPr>
        <p:txBody>
          <a:bodyPr>
            <a:normAutofit/>
          </a:bodyPr>
          <a:lstStyle/>
          <a:p>
            <a:pPr marL="0" indent="0" algn="just">
              <a:buNone/>
            </a:pPr>
            <a:r>
              <a:rPr lang="en-US" sz="2200" b="1" dirty="0" smtClean="0">
                <a:solidFill>
                  <a:schemeClr val="accent1"/>
                </a:solidFill>
                <a:latin typeface="Times New Roman" panose="02020603050405020304" pitchFamily="18" charset="0"/>
                <a:cs typeface="Times New Roman" panose="02020603050405020304" pitchFamily="18" charset="0"/>
              </a:rPr>
              <a:t>iii. Modify </a:t>
            </a:r>
            <a:r>
              <a:rPr lang="en-US" sz="2200" b="1" dirty="0">
                <a:solidFill>
                  <a:schemeClr val="accent1"/>
                </a:solidFill>
                <a:latin typeface="Times New Roman" panose="02020603050405020304" pitchFamily="18" charset="0"/>
                <a:cs typeface="Times New Roman" panose="02020603050405020304" pitchFamily="18" charset="0"/>
              </a:rPr>
              <a:t>the referencing Attributes – (ON DELETE SET NULL) </a:t>
            </a:r>
            <a:r>
              <a:rPr lang="en-US" sz="2200" b="1" dirty="0">
                <a:latin typeface="Times New Roman" panose="02020603050405020304" pitchFamily="18" charset="0"/>
                <a:cs typeface="Times New Roman" panose="02020603050405020304" pitchFamily="18" charset="0"/>
              </a:rPr>
              <a:t/>
            </a:r>
            <a:br>
              <a:rPr lang="en-US" sz="2200"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sets null value or some valid value in the foreign key field for corresponding deleting referenced value. </a:t>
            </a: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there is no restriction or constraint applied for putting the NULL value in the referencing relation – then allow to delete from referenced relation otherwise prohibited</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For example</a:t>
            </a:r>
            <a:r>
              <a:rPr lang="en-US" sz="2200" dirty="0">
                <a:latin typeface="Times New Roman" panose="02020603050405020304" pitchFamily="18" charset="0"/>
                <a:cs typeface="Times New Roman" panose="02020603050405020304" pitchFamily="18" charset="0"/>
              </a:rPr>
              <a:t>, Deletion of </a:t>
            </a:r>
            <a:r>
              <a:rPr lang="en-US" sz="2200" b="1" dirty="0">
                <a:latin typeface="Times New Roman" panose="02020603050405020304" pitchFamily="18" charset="0"/>
                <a:cs typeface="Times New Roman" panose="02020603050405020304" pitchFamily="18" charset="0"/>
              </a:rPr>
              <a:t>&lt;10, ‘</a:t>
            </a:r>
            <a:r>
              <a:rPr lang="en-US" sz="2200" b="1" dirty="0" err="1">
                <a:latin typeface="Times New Roman" panose="02020603050405020304" pitchFamily="18" charset="0"/>
                <a:cs typeface="Times New Roman" panose="02020603050405020304" pitchFamily="18" charset="0"/>
              </a:rPr>
              <a:t>Rohtak</a:t>
            </a:r>
            <a:r>
              <a:rPr lang="en-US" sz="2200" b="1" dirty="0">
                <a:latin typeface="Times New Roman" panose="02020603050405020304" pitchFamily="18" charset="0"/>
                <a:cs typeface="Times New Roman" panose="02020603050405020304" pitchFamily="18" charset="0"/>
              </a:rPr>
              <a:t>’&gt;</a:t>
            </a:r>
            <a:r>
              <a:rPr lang="en-US" sz="2200" dirty="0">
                <a:latin typeface="Times New Roman" panose="02020603050405020304" pitchFamily="18" charset="0"/>
                <a:cs typeface="Times New Roman" panose="02020603050405020304" pitchFamily="18" charset="0"/>
              </a:rPr>
              <a:t> from DEPARTMENT relation will delete the following tuples in EMPLOYEE relation :</a:t>
            </a:r>
          </a:p>
          <a:p>
            <a:pPr algn="just"/>
            <a:r>
              <a:rPr lang="en-US" sz="2200" b="1" dirty="0">
                <a:latin typeface="Times New Roman" panose="02020603050405020304" pitchFamily="18" charset="0"/>
                <a:cs typeface="Times New Roman" panose="02020603050405020304" pitchFamily="18" charset="0"/>
              </a:rPr>
              <a:t>&lt;1, ‘Ankit’, 19, 10&gt;</a:t>
            </a: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&lt;3, ‘</a:t>
            </a:r>
            <a:r>
              <a:rPr lang="en-US" sz="2200" b="1" dirty="0" err="1">
                <a:latin typeface="Times New Roman" panose="02020603050405020304" pitchFamily="18" charset="0"/>
                <a:cs typeface="Times New Roman" panose="02020603050405020304" pitchFamily="18" charset="0"/>
              </a:rPr>
              <a:t>Somvir</a:t>
            </a:r>
            <a:r>
              <a:rPr lang="en-US" sz="2200" b="1" dirty="0">
                <a:latin typeface="Times New Roman" panose="02020603050405020304" pitchFamily="18" charset="0"/>
                <a:cs typeface="Times New Roman" panose="02020603050405020304" pitchFamily="18" charset="0"/>
              </a:rPr>
              <a:t>’, 22, 10&gt;</a:t>
            </a: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&lt;4, ‘</a:t>
            </a:r>
            <a:r>
              <a:rPr lang="en-US" sz="2200" b="1" dirty="0" err="1">
                <a:latin typeface="Times New Roman" panose="02020603050405020304" pitchFamily="18" charset="0"/>
                <a:cs typeface="Times New Roman" panose="02020603050405020304" pitchFamily="18" charset="0"/>
              </a:rPr>
              <a:t>Sourabh</a:t>
            </a:r>
            <a:r>
              <a:rPr lang="en-US" sz="2200" b="1" dirty="0">
                <a:latin typeface="Times New Roman" panose="02020603050405020304" pitchFamily="18" charset="0"/>
                <a:cs typeface="Times New Roman" panose="02020603050405020304" pitchFamily="18" charset="0"/>
              </a:rPr>
              <a:t>’, 19, 10&gt;</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and null values will be filled in the EMPLOYEE relation on that place. </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489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900" b="1" dirty="0"/>
              <a:t>2. Deletion in a Referenced Relation (DEPARTMENT relation) –</a:t>
            </a:r>
            <a:endParaRPr lang="en-US" sz="2900" dirty="0"/>
          </a:p>
        </p:txBody>
      </p:sp>
      <p:sp>
        <p:nvSpPr>
          <p:cNvPr id="5" name="Content Placeholder 4"/>
          <p:cNvSpPr>
            <a:spLocks noGrp="1"/>
          </p:cNvSpPr>
          <p:nvPr>
            <p:ph sz="quarter" idx="1"/>
          </p:nvPr>
        </p:nvSpPr>
        <p:spPr>
          <a:xfrm>
            <a:off x="457200" y="1371600"/>
            <a:ext cx="8229600" cy="4754563"/>
          </a:xfrm>
        </p:spPr>
        <p:txBody>
          <a:bodyPr/>
          <a:lstStyle/>
          <a:p>
            <a:r>
              <a:rPr lang="en-US" sz="2400" dirty="0">
                <a:latin typeface="Times New Roman" panose="02020603050405020304" pitchFamily="18" charset="0"/>
                <a:cs typeface="Times New Roman" panose="02020603050405020304" pitchFamily="18" charset="0"/>
              </a:rPr>
              <a:t>So the </a:t>
            </a:r>
            <a:r>
              <a:rPr lang="en-US" sz="2400" dirty="0" smtClean="0">
                <a:latin typeface="Times New Roman" panose="02020603050405020304" pitchFamily="18" charset="0"/>
                <a:cs typeface="Times New Roman" panose="02020603050405020304" pitchFamily="18" charset="0"/>
              </a:rPr>
              <a:t>relations </a:t>
            </a:r>
            <a:r>
              <a:rPr lang="en-US" sz="2400" dirty="0">
                <a:latin typeface="Times New Roman" panose="02020603050405020304" pitchFamily="18" charset="0"/>
                <a:cs typeface="Times New Roman" panose="02020603050405020304" pitchFamily="18" charset="0"/>
              </a:rPr>
              <a:t>will look like this </a:t>
            </a:r>
            <a:r>
              <a:rPr lang="en-US" sz="2400" dirty="0" smtClean="0">
                <a:latin typeface="Times New Roman" panose="02020603050405020304" pitchFamily="18" charset="0"/>
                <a:cs typeface="Times New Roman" panose="02020603050405020304" pitchFamily="18" charset="0"/>
              </a:rPr>
              <a:t>:</a:t>
            </a:r>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248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63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Update Operation :</a:t>
            </a:r>
            <a:br>
              <a:rPr lang="en-US" b="1" dirty="0"/>
            </a:br>
            <a:endParaRPr lang="en-US" dirty="0"/>
          </a:p>
        </p:txBody>
      </p:sp>
      <p:sp>
        <p:nvSpPr>
          <p:cNvPr id="3" name="Content Placeholder 2"/>
          <p:cNvSpPr>
            <a:spLocks noGrp="1"/>
          </p:cNvSpPr>
          <p:nvPr>
            <p:ph sz="quarter" idx="1"/>
          </p:nvPr>
        </p:nvSpPr>
        <p:spPr>
          <a:xfrm>
            <a:off x="457200" y="990600"/>
            <a:ext cx="8229600" cy="51355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Consider two existing relations named </a:t>
            </a:r>
            <a:r>
              <a:rPr lang="en-US" sz="2200" b="1" dirty="0">
                <a:latin typeface="Times New Roman" panose="02020603050405020304" pitchFamily="18" charset="0"/>
                <a:cs typeface="Times New Roman" panose="02020603050405020304" pitchFamily="18" charset="0"/>
              </a:rPr>
              <a:t>EMPLOYEE</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DEPARTMENT</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The update operation violates only referential Integrity Constraints or Integrity Rule 2</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667000"/>
            <a:ext cx="54102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782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fontScale="90000"/>
          </a:bodyPr>
          <a:lstStyle/>
          <a:p>
            <a:r>
              <a:rPr lang="en-US" sz="3200" b="1" dirty="0" smtClean="0"/>
              <a:t>1. </a:t>
            </a:r>
            <a:r>
              <a:rPr lang="en-US" sz="3200" b="1" dirty="0" err="1" smtClean="0"/>
              <a:t>Updation</a:t>
            </a:r>
            <a:r>
              <a:rPr lang="en-US" sz="3200" b="1" dirty="0" smtClean="0"/>
              <a:t> </a:t>
            </a:r>
            <a:r>
              <a:rPr lang="en-US" sz="3200" b="1" dirty="0"/>
              <a:t>in a referencing relation –</a:t>
            </a:r>
            <a:endParaRPr lang="en-US" sz="3200" dirty="0"/>
          </a:p>
        </p:txBody>
      </p:sp>
      <p:sp>
        <p:nvSpPr>
          <p:cNvPr id="3" name="Content Placeholder 2"/>
          <p:cNvSpPr>
            <a:spLocks noGrp="1"/>
          </p:cNvSpPr>
          <p:nvPr>
            <p:ph sz="quarter" idx="1"/>
          </p:nvPr>
        </p:nvSpPr>
        <p:spPr>
          <a:xfrm>
            <a:off x="457200" y="1066800"/>
            <a:ext cx="8229600" cy="5059363"/>
          </a:xfrm>
        </p:spPr>
        <p:txBody>
          <a:bodyPr>
            <a:normAutofit/>
          </a:bodyPr>
          <a:lstStyle/>
          <a:p>
            <a:pPr marL="0" indent="0">
              <a:buNone/>
            </a:pPr>
            <a:r>
              <a:rPr lang="en-US" sz="2200" dirty="0" err="1" smtClean="0">
                <a:latin typeface="Times New Roman" panose="02020603050405020304" pitchFamily="18" charset="0"/>
                <a:cs typeface="Times New Roman" panose="02020603050405020304" pitchFamily="18" charset="0"/>
              </a:rPr>
              <a:t>Updation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 referencing attribute may </a:t>
            </a:r>
            <a:r>
              <a:rPr lang="en-US" sz="2200" dirty="0" smtClean="0">
                <a:latin typeface="Times New Roman" panose="02020603050405020304" pitchFamily="18" charset="0"/>
                <a:cs typeface="Times New Roman" panose="02020603050405020304" pitchFamily="18" charset="0"/>
              </a:rPr>
              <a:t>cause </a:t>
            </a:r>
            <a:r>
              <a:rPr lang="en-US" sz="2200" dirty="0">
                <a:latin typeface="Times New Roman" panose="02020603050405020304" pitchFamily="18" charset="0"/>
                <a:cs typeface="Times New Roman" panose="02020603050405020304" pitchFamily="18" charset="0"/>
              </a:rPr>
              <a:t>referential integrity violation. The </a:t>
            </a:r>
            <a:r>
              <a:rPr lang="en-US" sz="2200" dirty="0" err="1">
                <a:latin typeface="Times New Roman" panose="02020603050405020304" pitchFamily="18" charset="0"/>
                <a:cs typeface="Times New Roman" panose="02020603050405020304" pitchFamily="18" charset="0"/>
              </a:rPr>
              <a:t>Updation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is restricted if it </a:t>
            </a:r>
            <a:r>
              <a:rPr lang="en-US" sz="2200" dirty="0">
                <a:latin typeface="Times New Roman" panose="02020603050405020304" pitchFamily="18" charset="0"/>
                <a:cs typeface="Times New Roman" panose="02020603050405020304" pitchFamily="18" charset="0"/>
              </a:rPr>
              <a:t>causes violation.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09800"/>
            <a:ext cx="518159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8946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sz="3200" b="1" dirty="0"/>
              <a:t>1. </a:t>
            </a:r>
            <a:r>
              <a:rPr lang="en-US" sz="3200" b="1" dirty="0" err="1"/>
              <a:t>Updation</a:t>
            </a:r>
            <a:r>
              <a:rPr lang="en-US" sz="3200" b="1" dirty="0"/>
              <a:t> in a referencing relation –</a:t>
            </a:r>
            <a:endParaRPr lang="en-US" sz="3200" dirty="0"/>
          </a:p>
        </p:txBody>
      </p:sp>
      <p:sp>
        <p:nvSpPr>
          <p:cNvPr id="3" name="Content Placeholder 2"/>
          <p:cNvSpPr>
            <a:spLocks noGrp="1"/>
          </p:cNvSpPr>
          <p:nvPr>
            <p:ph sz="quarter" idx="1"/>
          </p:nvPr>
        </p:nvSpPr>
        <p:spPr>
          <a:xfrm>
            <a:off x="457200" y="1219200"/>
            <a:ext cx="8229600" cy="4906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If there is no </a:t>
            </a:r>
            <a:r>
              <a:rPr lang="en-US" sz="2400" dirty="0" smtClean="0">
                <a:latin typeface="Times New Roman" panose="02020603050405020304" pitchFamily="18" charset="0"/>
                <a:cs typeface="Times New Roman" panose="02020603050405020304" pitchFamily="18" charset="0"/>
              </a:rPr>
              <a:t>violation</a:t>
            </a:r>
            <a:r>
              <a:rPr lang="en-US" sz="2400" dirty="0">
                <a:latin typeface="Times New Roman" panose="02020603050405020304" pitchFamily="18" charset="0"/>
                <a:cs typeface="Times New Roman" panose="02020603050405020304" pitchFamily="18" charset="0"/>
              </a:rPr>
              <a:t>, then </a:t>
            </a:r>
            <a:r>
              <a:rPr lang="en-US" sz="2400" dirty="0" err="1">
                <a:latin typeface="Times New Roman" panose="02020603050405020304" pitchFamily="18" charset="0"/>
                <a:cs typeface="Times New Roman" panose="02020603050405020304" pitchFamily="18" charset="0"/>
              </a:rPr>
              <a:t>updation</a:t>
            </a:r>
            <a:r>
              <a:rPr lang="en-US" sz="2400" dirty="0">
                <a:latin typeface="Times New Roman" panose="02020603050405020304" pitchFamily="18" charset="0"/>
                <a:cs typeface="Times New Roman" panose="02020603050405020304" pitchFamily="18" charset="0"/>
              </a:rPr>
              <a:t> will be allowed</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81200"/>
            <a:ext cx="4876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180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fontScale="90000"/>
          </a:bodyPr>
          <a:lstStyle/>
          <a:p>
            <a:r>
              <a:rPr lang="en-US" sz="3200" b="1" dirty="0" smtClean="0"/>
              <a:t>2. </a:t>
            </a:r>
            <a:r>
              <a:rPr lang="en-US" sz="3200" b="1" dirty="0" err="1" smtClean="0"/>
              <a:t>Updation</a:t>
            </a:r>
            <a:r>
              <a:rPr lang="en-US" sz="3200" b="1" dirty="0" smtClean="0"/>
              <a:t> </a:t>
            </a:r>
            <a:r>
              <a:rPr lang="en-US" sz="3200" b="1" dirty="0"/>
              <a:t>in a referenced relation –</a:t>
            </a:r>
            <a:endParaRPr lang="en-US" sz="3200" dirty="0"/>
          </a:p>
        </p:txBody>
      </p:sp>
      <p:sp>
        <p:nvSpPr>
          <p:cNvPr id="3" name="Content Placeholder 2"/>
          <p:cNvSpPr>
            <a:spLocks noGrp="1"/>
          </p:cNvSpPr>
          <p:nvPr>
            <p:ph sz="quarter" idx="1"/>
          </p:nvPr>
        </p:nvSpPr>
        <p:spPr>
          <a:xfrm>
            <a:off x="457200" y="1143000"/>
            <a:ext cx="8229600" cy="4983163"/>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again</a:t>
            </a:r>
            <a:r>
              <a:rPr lang="en-US" sz="2000" b="1" dirty="0">
                <a:latin typeface="Times New Roman" panose="02020603050405020304" pitchFamily="18" charset="0"/>
                <a:cs typeface="Times New Roman" panose="02020603050405020304" pitchFamily="18" charset="0"/>
              </a:rPr>
              <a:t> three options</a:t>
            </a:r>
            <a:r>
              <a:rPr lang="en-US" sz="2000" dirty="0">
                <a:latin typeface="Times New Roman" panose="02020603050405020304" pitchFamily="18" charset="0"/>
                <a:cs typeface="Times New Roman" panose="02020603050405020304" pitchFamily="18" charset="0"/>
              </a:rPr>
              <a:t> available if an </a:t>
            </a:r>
            <a:r>
              <a:rPr lang="en-US" sz="2000" dirty="0" err="1">
                <a:latin typeface="Times New Roman" panose="02020603050405020304" pitchFamily="18" charset="0"/>
                <a:cs typeface="Times New Roman" panose="02020603050405020304" pitchFamily="18" charset="0"/>
              </a:rPr>
              <a:t>updation</a:t>
            </a:r>
            <a:r>
              <a:rPr lang="en-US" sz="2000" dirty="0">
                <a:latin typeface="Times New Roman" panose="02020603050405020304" pitchFamily="18" charset="0"/>
                <a:cs typeface="Times New Roman" panose="02020603050405020304" pitchFamily="18" charset="0"/>
              </a:rPr>
              <a:t> causes violation –</a:t>
            </a:r>
          </a:p>
          <a:p>
            <a:pPr marL="0" indent="0">
              <a:buNone/>
            </a:pPr>
            <a:r>
              <a:rPr lang="en-US" sz="2000" b="1" dirty="0">
                <a:solidFill>
                  <a:schemeClr val="accent1"/>
                </a:solidFill>
                <a:latin typeface="Times New Roman" panose="02020603050405020304" pitchFamily="18" charset="0"/>
                <a:cs typeface="Times New Roman" panose="02020603050405020304" pitchFamily="18" charset="0"/>
              </a:rPr>
              <a:t>i</a:t>
            </a:r>
            <a:r>
              <a:rPr lang="en-US" sz="2000" b="1" dirty="0" smtClean="0">
                <a:solidFill>
                  <a:schemeClr val="accent1"/>
                </a:solidFill>
                <a:latin typeface="Times New Roman" panose="02020603050405020304" pitchFamily="18" charset="0"/>
                <a:cs typeface="Times New Roman" panose="02020603050405020304" pitchFamily="18" charset="0"/>
              </a:rPr>
              <a:t>. Reject </a:t>
            </a:r>
            <a:r>
              <a:rPr lang="en-US" sz="2000" b="1" dirty="0">
                <a:solidFill>
                  <a:schemeClr val="accent1"/>
                </a:solidFill>
                <a:latin typeface="Times New Roman" panose="02020603050405020304" pitchFamily="18" charset="0"/>
                <a:cs typeface="Times New Roman" panose="02020603050405020304" pitchFamily="18" charset="0"/>
              </a:rPr>
              <a:t>the </a:t>
            </a:r>
            <a:r>
              <a:rPr lang="en-US" sz="2000" b="1" dirty="0" err="1">
                <a:solidFill>
                  <a:schemeClr val="accent1"/>
                </a:solidFill>
                <a:latin typeface="Times New Roman" panose="02020603050405020304" pitchFamily="18" charset="0"/>
                <a:cs typeface="Times New Roman" panose="02020603050405020304" pitchFamily="18" charset="0"/>
              </a:rPr>
              <a:t>updation</a:t>
            </a:r>
            <a:r>
              <a:rPr lang="en-US" sz="2000" b="1" dirty="0">
                <a:solidFill>
                  <a:schemeClr val="accent1"/>
                </a:solidFill>
                <a:latin typeface="Times New Roman" panose="02020603050405020304" pitchFamily="18" charset="0"/>
                <a:cs typeface="Times New Roman" panose="02020603050405020304" pitchFamily="18" charset="0"/>
              </a:rPr>
              <a:t> – (ON UPDATE NO ACTION) –</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prevents updating a parent when there are children. It is the </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Default Constraint</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For example,</a:t>
            </a:r>
          </a:p>
          <a:p>
            <a:endParaRPr lang="en-US" sz="2000"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048000"/>
            <a:ext cx="46482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028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Different Types of constraints in DBMS with Example </a:t>
            </a:r>
            <a:r>
              <a:rPr lang="en-US" b="1" dirty="0" smtClean="0"/>
              <a:t>:</a:t>
            </a:r>
            <a:endParaRPr lang="en-US" dirty="0"/>
          </a:p>
        </p:txBody>
      </p:sp>
      <p:sp>
        <p:nvSpPr>
          <p:cNvPr id="3" name="Content Placeholder 2"/>
          <p:cNvSpPr>
            <a:spLocks noGrp="1"/>
          </p:cNvSpPr>
          <p:nvPr>
            <p:ph sz="quarter" idx="1"/>
          </p:nvPr>
        </p:nvSpPr>
        <p:spPr>
          <a:xfrm>
            <a:off x="457200" y="1828800"/>
            <a:ext cx="8229600" cy="4297363"/>
          </a:xfrm>
        </p:spPr>
        <p:txBody>
          <a:bodyPr>
            <a:normAutofit/>
          </a:bodyPr>
          <a:lstStyle/>
          <a:p>
            <a:r>
              <a:rPr lang="en-US" sz="2400" b="1" dirty="0" smtClean="0">
                <a:latin typeface="Times New Roman" panose="02020603050405020304" pitchFamily="18" charset="0"/>
                <a:cs typeface="Times New Roman" panose="02020603050405020304" pitchFamily="18" charset="0"/>
              </a:rPr>
              <a:t>Domain Constraints</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Tuple Uniqueness Constraints</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Key Constraints</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Single Value Constraints</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Integrity Rule 1 (Entity Integrity Rule or Constraint)</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Integrity Rule 2 (Referential Integrity Rule or Constraint)</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General Constraints</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736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fontScale="90000"/>
          </a:bodyPr>
          <a:lstStyle/>
          <a:p>
            <a:r>
              <a:rPr lang="en-US" sz="3200" b="1" dirty="0"/>
              <a:t>2. </a:t>
            </a:r>
            <a:r>
              <a:rPr lang="en-US" sz="3200" b="1" dirty="0" err="1"/>
              <a:t>Updation</a:t>
            </a:r>
            <a:r>
              <a:rPr lang="en-US" sz="3200" b="1" dirty="0"/>
              <a:t> in a referenced relation –</a:t>
            </a:r>
            <a:endParaRPr lang="en-US" sz="3200" dirty="0"/>
          </a:p>
        </p:txBody>
      </p:sp>
      <p:sp>
        <p:nvSpPr>
          <p:cNvPr id="3" name="Content Placeholder 2"/>
          <p:cNvSpPr>
            <a:spLocks noGrp="1"/>
          </p:cNvSpPr>
          <p:nvPr>
            <p:ph sz="quarter" idx="1"/>
          </p:nvPr>
        </p:nvSpPr>
        <p:spPr>
          <a:xfrm>
            <a:off x="457200" y="1143000"/>
            <a:ext cx="8229600" cy="4983163"/>
          </a:xfrm>
        </p:spPr>
        <p:txBody>
          <a:bodyPr>
            <a:normAutofit/>
          </a:bodyPr>
          <a:lstStyle/>
          <a:p>
            <a:pPr marL="0" indent="0" algn="just">
              <a:buNone/>
            </a:pPr>
            <a:r>
              <a:rPr lang="en-US" sz="2000" b="1" dirty="0" smtClean="0">
                <a:solidFill>
                  <a:schemeClr val="accent1"/>
                </a:solidFill>
                <a:latin typeface="Times New Roman" panose="02020603050405020304" pitchFamily="18" charset="0"/>
                <a:cs typeface="Times New Roman" panose="02020603050405020304" pitchFamily="18" charset="0"/>
              </a:rPr>
              <a:t>ii. Cascade </a:t>
            </a:r>
            <a:r>
              <a:rPr lang="en-US" sz="2000" b="1" dirty="0" err="1">
                <a:solidFill>
                  <a:schemeClr val="accent1"/>
                </a:solidFill>
                <a:latin typeface="Times New Roman" panose="02020603050405020304" pitchFamily="18" charset="0"/>
                <a:cs typeface="Times New Roman" panose="02020603050405020304" pitchFamily="18" charset="0"/>
              </a:rPr>
              <a:t>Updation</a:t>
            </a:r>
            <a:r>
              <a:rPr lang="en-US" sz="2000" b="1" dirty="0">
                <a:solidFill>
                  <a:schemeClr val="accent1"/>
                </a:solidFill>
                <a:latin typeface="Times New Roman" panose="02020603050405020304" pitchFamily="18" charset="0"/>
                <a:cs typeface="Times New Roman" panose="02020603050405020304" pitchFamily="18" charset="0"/>
              </a:rPr>
              <a:t> – (ON UPDATE CASCADE) –</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updation</a:t>
            </a:r>
            <a:r>
              <a:rPr lang="en-US" sz="2000" dirty="0">
                <a:latin typeface="Times New Roman" panose="02020603050405020304" pitchFamily="18" charset="0"/>
                <a:cs typeface="Times New Roman" panose="02020603050405020304" pitchFamily="18" charset="0"/>
              </a:rPr>
              <a:t> causes integrity violation, then update in both the table i.e. if the tuples are updated from the referenced table, then the tuple will also be updates from the referencing relation that is being updated</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19400"/>
            <a:ext cx="54102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753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3200" b="1" dirty="0"/>
              <a:t>2. </a:t>
            </a:r>
            <a:r>
              <a:rPr lang="en-US" sz="3200" b="1" dirty="0" err="1"/>
              <a:t>Updation</a:t>
            </a:r>
            <a:r>
              <a:rPr lang="en-US" sz="3200" b="1" dirty="0"/>
              <a:t> in a referenced relation –</a:t>
            </a:r>
            <a:endParaRPr lang="en-US" sz="3200" dirty="0"/>
          </a:p>
        </p:txBody>
      </p:sp>
      <p:sp>
        <p:nvSpPr>
          <p:cNvPr id="3" name="Content Placeholder 2"/>
          <p:cNvSpPr>
            <a:spLocks noGrp="1"/>
          </p:cNvSpPr>
          <p:nvPr>
            <p:ph sz="quarter" idx="1"/>
          </p:nvPr>
        </p:nvSpPr>
        <p:spPr>
          <a:xfrm>
            <a:off x="457200" y="990600"/>
            <a:ext cx="8229600" cy="5135563"/>
          </a:xfrm>
        </p:spPr>
        <p:txBody>
          <a:bodyPr>
            <a:normAutofit/>
          </a:bodyPr>
          <a:lstStyle/>
          <a:p>
            <a:pPr marL="0" indent="0">
              <a:buNone/>
            </a:pPr>
            <a:r>
              <a:rPr lang="en-US" sz="2000" b="1" dirty="0" smtClean="0">
                <a:solidFill>
                  <a:schemeClr val="accent1"/>
                </a:solidFill>
                <a:latin typeface="Times New Roman" panose="02020603050405020304" pitchFamily="18" charset="0"/>
                <a:cs typeface="Times New Roman" panose="02020603050405020304" pitchFamily="18" charset="0"/>
              </a:rPr>
              <a:t>iii. Modify </a:t>
            </a:r>
            <a:r>
              <a:rPr lang="en-US" sz="2000" b="1" dirty="0">
                <a:solidFill>
                  <a:schemeClr val="accent1"/>
                </a:solidFill>
                <a:latin typeface="Times New Roman" panose="02020603050405020304" pitchFamily="18" charset="0"/>
                <a:cs typeface="Times New Roman" panose="02020603050405020304" pitchFamily="18" charset="0"/>
              </a:rPr>
              <a:t>the referencing Attributes – (ON UPDATE SET NULL) –</a:t>
            </a:r>
            <a:br>
              <a:rPr lang="en-US" sz="2000" b="1" dirty="0">
                <a:solidFill>
                  <a:schemeClr val="accent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sets null value or some valid value in the foreign key field for corresponding updating referenced value. i.e. changing/updating the referencing attribute values that cause the violation either null or another valid value.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If there is no restriction or constraint applied for putting the NULL value in the referencing relation – then allow to update from referenced relation otherwise prohibited</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29000"/>
            <a:ext cx="50292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66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b="1" dirty="0"/>
              <a:t>Domain Constraints </a:t>
            </a:r>
            <a:r>
              <a:rPr lang="en-US" b="1" dirty="0" smtClean="0"/>
              <a:t>–</a:t>
            </a:r>
            <a:endParaRPr lang="en-US" dirty="0"/>
          </a:p>
        </p:txBody>
      </p:sp>
      <p:sp>
        <p:nvSpPr>
          <p:cNvPr id="3" name="Content Placeholder 2"/>
          <p:cNvSpPr>
            <a:spLocks noGrp="1"/>
          </p:cNvSpPr>
          <p:nvPr>
            <p:ph sz="quarter" idx="1"/>
          </p:nvPr>
        </p:nvSpPr>
        <p:spPr>
          <a:xfrm>
            <a:off x="457200" y="1143000"/>
            <a:ext cx="8229600" cy="4983163"/>
          </a:xfrm>
        </p:spPr>
        <p:txBody>
          <a:bodyPr>
            <a:normAutofit/>
          </a:bodyPr>
          <a:lstStyle/>
          <a:p>
            <a:pPr algn="just"/>
            <a:r>
              <a:rPr lang="en-US" sz="2400" dirty="0"/>
              <a:t>Domain Constraints specifies that what set of values an attribute can take. Value of each attribute X must be an atomic value from the domain of X.</a:t>
            </a:r>
            <a:br>
              <a:rPr lang="en-US" sz="2400" dirty="0"/>
            </a:br>
            <a:r>
              <a:rPr lang="en-US" sz="2400" dirty="0"/>
              <a:t>The data type associated with domains include integer, character</a:t>
            </a:r>
            <a:r>
              <a:rPr lang="en-US" sz="2400" dirty="0" smtClean="0"/>
              <a:t>, </a:t>
            </a:r>
            <a:r>
              <a:rPr lang="en-US" sz="2400" dirty="0"/>
              <a:t>date, time, currency etc. An attribute value must be available in the corresponding domain. Consider the example below –</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038600"/>
            <a:ext cx="71628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003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a:t>Tuple Uniqueness Constraints </a:t>
            </a:r>
            <a:r>
              <a:rPr lang="en-US" b="1" dirty="0" smtClean="0"/>
              <a:t>–</a:t>
            </a:r>
            <a:endParaRPr lang="en-US" dirty="0"/>
          </a:p>
        </p:txBody>
      </p:sp>
      <p:sp>
        <p:nvSpPr>
          <p:cNvPr id="3" name="Content Placeholder 2"/>
          <p:cNvSpPr>
            <a:spLocks noGrp="1"/>
          </p:cNvSpPr>
          <p:nvPr>
            <p:ph sz="quarter" idx="1"/>
          </p:nvPr>
        </p:nvSpPr>
        <p:spPr>
          <a:xfrm>
            <a:off x="457200" y="1295400"/>
            <a:ext cx="8229600" cy="483076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A relation is defined as a set of tuples. </a:t>
            </a:r>
            <a:r>
              <a:rPr lang="en-US" sz="2400" dirty="0" smtClean="0">
                <a:latin typeface="Times New Roman" panose="02020603050405020304" pitchFamily="18" charset="0"/>
                <a:cs typeface="Times New Roman" panose="02020603050405020304" pitchFamily="18" charset="0"/>
              </a:rPr>
              <a:t>Suppose </a:t>
            </a:r>
            <a:r>
              <a:rPr lang="en-US" sz="2400" dirty="0" smtClean="0">
                <a:latin typeface="Times New Roman" panose="02020603050405020304" pitchFamily="18" charset="0"/>
                <a:cs typeface="Times New Roman" panose="02020603050405020304" pitchFamily="18" charset="0"/>
              </a:rPr>
              <a:t>if in a relation, tuple uniqueness constraint is applied, then all the rows of that table must be unique i.e. it does not contain the duplicate values. For example,</a:t>
            </a:r>
          </a:p>
          <a:p>
            <a:endParaRPr lang="en-US"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76962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9922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b="1" dirty="0"/>
              <a:t>Key Constraints </a:t>
            </a:r>
            <a:r>
              <a:rPr lang="en-US" b="1" dirty="0" smtClean="0"/>
              <a:t>–</a:t>
            </a:r>
            <a:endParaRPr lang="en-US" dirty="0"/>
          </a:p>
        </p:txBody>
      </p:sp>
      <p:sp>
        <p:nvSpPr>
          <p:cNvPr id="3" name="Content Placeholder 2"/>
          <p:cNvSpPr>
            <a:spLocks noGrp="1"/>
          </p:cNvSpPr>
          <p:nvPr>
            <p:ph sz="quarter" idx="1"/>
          </p:nvPr>
        </p:nvSpPr>
        <p:spPr>
          <a:xfrm>
            <a:off x="457200" y="990600"/>
            <a:ext cx="8229600" cy="5562600"/>
          </a:xfrm>
        </p:spPr>
        <p:txBody>
          <a:bodyPr>
            <a:normAutofit/>
          </a:bodyPr>
          <a:lstStyle/>
          <a:p>
            <a:pPr algn="just"/>
            <a:r>
              <a:rPr lang="en-US" sz="2400" dirty="0">
                <a:latin typeface="Times New Roman" panose="02020603050405020304" pitchFamily="18" charset="0"/>
                <a:cs typeface="Times New Roman" panose="02020603050405020304" pitchFamily="18" charset="0"/>
              </a:rPr>
              <a:t>Keys are attributes or sets of attributes that uniquely identify an entity within its entity set. An Entity set E can have multiple keys out of which one key will be designated as the primary key. Primary Key must have unique and not null values in the relational table.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of Key Constraints in a simple relational table –</a:t>
            </a:r>
          </a:p>
          <a:p>
            <a:endParaRPr lang="en-US" sz="2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05200"/>
            <a:ext cx="53340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976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dirty="0"/>
              <a:t>Single Value Constraints </a:t>
            </a:r>
            <a:r>
              <a:rPr lang="en-US" b="1" dirty="0" smtClean="0"/>
              <a:t>–</a:t>
            </a:r>
            <a:endParaRPr lang="en-US" dirty="0"/>
          </a:p>
        </p:txBody>
      </p:sp>
      <p:sp>
        <p:nvSpPr>
          <p:cNvPr id="3" name="Content Placeholder 2"/>
          <p:cNvSpPr>
            <a:spLocks noGrp="1"/>
          </p:cNvSpPr>
          <p:nvPr>
            <p:ph sz="quarter" idx="1"/>
          </p:nvPr>
        </p:nvSpPr>
        <p:spPr>
          <a:xfrm>
            <a:off x="457200" y="1066800"/>
            <a:ext cx="8229600" cy="5059363"/>
          </a:xfrm>
        </p:spPr>
        <p:txBody>
          <a:bodyPr>
            <a:normAutofit/>
          </a:bodyPr>
          <a:lstStyle/>
          <a:p>
            <a:pPr algn="just"/>
            <a:r>
              <a:rPr lang="en-US" sz="2400" dirty="0">
                <a:latin typeface="Times New Roman" panose="02020603050405020304" pitchFamily="18" charset="0"/>
                <a:cs typeface="Times New Roman" panose="02020603050405020304" pitchFamily="18" charset="0"/>
              </a:rPr>
              <a:t>Single value constraints refers that each attribute of an entity set has a single value. If the value of an attribute is missing in a tuple, then we </a:t>
            </a:r>
            <a:r>
              <a:rPr lang="en-US" sz="2400" dirty="0" smtClean="0">
                <a:latin typeface="Times New Roman" panose="02020603050405020304" pitchFamily="18" charset="0"/>
                <a:cs typeface="Times New Roman" panose="02020603050405020304" pitchFamily="18" charset="0"/>
              </a:rPr>
              <a:t>can </a:t>
            </a:r>
            <a:r>
              <a:rPr lang="en-US" sz="2400" dirty="0">
                <a:latin typeface="Times New Roman" panose="02020603050405020304" pitchFamily="18" charset="0"/>
                <a:cs typeface="Times New Roman" panose="02020603050405020304" pitchFamily="18" charset="0"/>
              </a:rPr>
              <a:t>fill it with a “null” value. The null value for a attribute will specify that either the value is not known or the value is not </a:t>
            </a:r>
            <a:r>
              <a:rPr lang="en-US" sz="2400" dirty="0" smtClean="0">
                <a:latin typeface="Times New Roman" panose="02020603050405020304" pitchFamily="18" charset="0"/>
                <a:cs typeface="Times New Roman" panose="02020603050405020304" pitchFamily="18" charset="0"/>
              </a:rPr>
              <a:t>applicable</a:t>
            </a:r>
            <a:r>
              <a:rPr lang="en-US" sz="2400" dirty="0">
                <a:latin typeface="Times New Roman" panose="02020603050405020304" pitchFamily="18" charset="0"/>
                <a:cs typeface="Times New Roman" panose="02020603050405020304" pitchFamily="18" charset="0"/>
              </a:rPr>
              <a:t>. Consider the below </a:t>
            </a:r>
            <a:r>
              <a:rPr lang="en-US" sz="2400" dirty="0" smtClean="0">
                <a:latin typeface="Times New Roman" panose="02020603050405020304" pitchFamily="18" charset="0"/>
                <a:cs typeface="Times New Roman" panose="02020603050405020304" pitchFamily="18" charset="0"/>
              </a:rPr>
              <a:t>example-</a:t>
            </a:r>
          </a:p>
          <a:p>
            <a:pPr algn="just"/>
            <a:endParaRPr lang="en-US" sz="24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0400"/>
            <a:ext cx="79248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541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a:t>Integrity Rule 1 (Entity Integrity Rule or Constraint)  </a:t>
            </a:r>
            <a:r>
              <a:rPr lang="en-US" b="1" dirty="0" smtClean="0"/>
              <a:t>–</a:t>
            </a:r>
            <a:endParaRPr lang="en-US" dirty="0"/>
          </a:p>
        </p:txBody>
      </p:sp>
      <p:sp>
        <p:nvSpPr>
          <p:cNvPr id="3" name="Content Placeholder 2"/>
          <p:cNvSpPr>
            <a:spLocks noGrp="1"/>
          </p:cNvSpPr>
          <p:nvPr>
            <p:ph sz="quarter" idx="1"/>
          </p:nvPr>
        </p:nvSpPr>
        <p:spPr>
          <a:xfrm>
            <a:off x="457200" y="1447800"/>
            <a:ext cx="8229600" cy="4678363"/>
          </a:xfrm>
        </p:spPr>
        <p:txBody>
          <a:bodyPr>
            <a:normAutofit/>
          </a:bodyPr>
          <a:lstStyle/>
          <a:p>
            <a:pPr algn="just"/>
            <a:r>
              <a:rPr lang="en-US" sz="2400" dirty="0">
                <a:latin typeface="Times New Roman" panose="02020603050405020304" pitchFamily="18" charset="0"/>
                <a:cs typeface="Times New Roman" panose="02020603050405020304" pitchFamily="18" charset="0"/>
              </a:rPr>
              <a:t>The Integrity Rule 1 is also called Entity Integrity Rule or Constraint. This rule states that no attribute of primary key will contain a null value. If a relation have a null value in the primary key attribute, then uniqueness property of the primary key cannot be maintained. </a:t>
            </a:r>
            <a:r>
              <a:rPr lang="en-US" sz="2400" dirty="0" smtClean="0">
                <a:latin typeface="Times New Roman" panose="02020603050405020304" pitchFamily="18" charset="0"/>
                <a:cs typeface="Times New Roman" panose="02020603050405020304" pitchFamily="18" charset="0"/>
              </a:rPr>
              <a:t>Consider </a:t>
            </a:r>
            <a:r>
              <a:rPr lang="en-US" sz="2400" dirty="0">
                <a:latin typeface="Times New Roman" panose="02020603050405020304" pitchFamily="18" charset="0"/>
                <a:cs typeface="Times New Roman" panose="02020603050405020304" pitchFamily="18" charset="0"/>
              </a:rPr>
              <a:t>the example </a:t>
            </a:r>
            <a:r>
              <a:rPr lang="en-US" sz="2400" dirty="0" smtClean="0">
                <a:latin typeface="Times New Roman" panose="02020603050405020304" pitchFamily="18" charset="0"/>
                <a:cs typeface="Times New Roman" panose="02020603050405020304" pitchFamily="18" charset="0"/>
              </a:rPr>
              <a:t>below-</a:t>
            </a:r>
          </a:p>
          <a:p>
            <a:pPr algn="just"/>
            <a:endParaRPr lang="en-US" sz="240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81400"/>
            <a:ext cx="57150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6902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a:bodyPr>
          <a:lstStyle/>
          <a:p>
            <a:r>
              <a:rPr lang="en-US" b="1" dirty="0"/>
              <a:t>Integrity Rule 2 (Referential Integrity Rule or Constraint) </a:t>
            </a:r>
            <a:r>
              <a:rPr lang="en-US" b="1" dirty="0" smtClean="0"/>
              <a:t>–</a:t>
            </a:r>
            <a:endParaRPr lang="en-US" dirty="0"/>
          </a:p>
        </p:txBody>
      </p:sp>
      <p:sp>
        <p:nvSpPr>
          <p:cNvPr id="3" name="Content Placeholder 2"/>
          <p:cNvSpPr>
            <a:spLocks noGrp="1"/>
          </p:cNvSpPr>
          <p:nvPr>
            <p:ph sz="quarter" idx="1"/>
          </p:nvPr>
        </p:nvSpPr>
        <p:spPr>
          <a:xfrm>
            <a:off x="457200" y="1143000"/>
            <a:ext cx="8229600" cy="4983163"/>
          </a:xfrm>
        </p:spPr>
        <p:txBody>
          <a:bodyPr>
            <a:normAutofit/>
          </a:bodyPr>
          <a:lstStyle/>
          <a:p>
            <a:pPr algn="just"/>
            <a:r>
              <a:rPr lang="en-US" sz="2200" dirty="0">
                <a:latin typeface="Times New Roman" panose="02020603050405020304" pitchFamily="18" charset="0"/>
                <a:cs typeface="Times New Roman" panose="02020603050405020304" pitchFamily="18" charset="0"/>
              </a:rPr>
              <a:t>The integrity Rule 2 is also called the Referential Integrity Constraints. This rule states that if a foreign key in Table 1 refers to the Primary Key of Table 2, then every value of the Foreign Key in Table 1 must be null or be available in Table 2. For example</a:t>
            </a:r>
            <a:r>
              <a:rPr lang="en-US" sz="22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67000"/>
            <a:ext cx="5562600"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670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809</TotalTime>
  <Words>1179</Words>
  <Application>Microsoft Office PowerPoint</Application>
  <PresentationFormat>On-screen Show (4:3)</PresentationFormat>
  <Paragraphs>113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Oriel</vt:lpstr>
      <vt:lpstr>Relational Data Model Concepts</vt:lpstr>
      <vt:lpstr>Relational Constraints in DBMS </vt:lpstr>
      <vt:lpstr>Different Types of constraints in DBMS with Example :</vt:lpstr>
      <vt:lpstr>Domain Constraints –</vt:lpstr>
      <vt:lpstr>Tuple Uniqueness Constraints –</vt:lpstr>
      <vt:lpstr>Key Constraints –</vt:lpstr>
      <vt:lpstr>Single Value Constraints –</vt:lpstr>
      <vt:lpstr>Integrity Rule 1 (Entity Integrity Rule or Constraint)  –</vt:lpstr>
      <vt:lpstr>Integrity Rule 2 (Referential Integrity Rule or Constraint) –</vt:lpstr>
      <vt:lpstr>Some more Features of Foreign Key –</vt:lpstr>
      <vt:lpstr>General Constraints –</vt:lpstr>
      <vt:lpstr>General Constraints –</vt:lpstr>
      <vt:lpstr>Database Operations and Constraint Violations in DBMS – The Insert Operation</vt:lpstr>
      <vt:lpstr>Database Operations and Constraint Violations in DBMS – The Insert Operation</vt:lpstr>
      <vt:lpstr>The Insert Operation :</vt:lpstr>
      <vt:lpstr>The Insert Operation :</vt:lpstr>
      <vt:lpstr>The Insert Operation :</vt:lpstr>
      <vt:lpstr>The Insert Operation :</vt:lpstr>
      <vt:lpstr>The Insert Operation :</vt:lpstr>
      <vt:lpstr>The Delete Operation :</vt:lpstr>
      <vt:lpstr>1. Deletion in a Referencing Relation (EMPLOYEE relation) </vt:lpstr>
      <vt:lpstr>2. Deletion in a Referenced Relation (DEPARTMENT relation) –</vt:lpstr>
      <vt:lpstr>2. Deletion in a Referenced Relation (DEPARTMENT relation) –</vt:lpstr>
      <vt:lpstr>2. Deletion in a Referenced Relation (DEPARTMENT relation) –</vt:lpstr>
      <vt:lpstr>2. Deletion in a Referenced Relation (DEPARTMENT relation) –</vt:lpstr>
      <vt:lpstr>The Update Operation : </vt:lpstr>
      <vt:lpstr>1. Updation in a referencing relation –</vt:lpstr>
      <vt:lpstr>1. Updation in a referencing relation –</vt:lpstr>
      <vt:lpstr>2. Updation in a referenced relation –</vt:lpstr>
      <vt:lpstr>2. Updation in a referenced relation –</vt:lpstr>
      <vt:lpstr>2. Updation in a referenced relation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Ambika Aggarwal</dc:creator>
  <cp:lastModifiedBy>Ambika Aggarwal</cp:lastModifiedBy>
  <cp:revision>58</cp:revision>
  <dcterms:created xsi:type="dcterms:W3CDTF">2006-08-16T00:00:00Z</dcterms:created>
  <dcterms:modified xsi:type="dcterms:W3CDTF">2018-02-15T05:37:52Z</dcterms:modified>
</cp:coreProperties>
</file>