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Override1.xml" ContentType="application/vnd.openxmlformats-officedocument.themeOverr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0">
  <p:sldMasterIdLst>
    <p:sldMasterId id="2147483700" r:id="rId1"/>
  </p:sldMasterIdLst>
  <p:notesMasterIdLst>
    <p:notesMasterId r:id="rId2"/>
  </p:notesMasterIdLst>
  <p:handoutMasterIdLst>
    <p:handoutMasterId r:id="rId3"/>
  </p:handoutMasterIdLst>
  <p:sldIdLst>
    <p:sldId id="423" r:id="rId4"/>
    <p:sldId id="424" r:id="rId5"/>
    <p:sldId id="425" r:id="rId6"/>
    <p:sldId id="426" r:id="rId7"/>
    <p:sldId id="427" r:id="rId8"/>
    <p:sldId id="428" r:id="rId9"/>
    <p:sldId id="429" r:id="rId10"/>
    <p:sldId id="430" r:id="rId11"/>
    <p:sldId id="431" r:id="rId12"/>
    <p:sldId id="432"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minimized" horzBarState="maximized" preferSingleView="0">
    <p:restoredLeft sz="10707" autoAdjust="0"/>
    <p:restoredTop sz="94660"/>
  </p:normalViewPr>
  <p:slideViewPr>
    <p:cSldViewPr showGuides="0" snapToGrid="0" snapToObjects="1">
      <p:cViewPr varScale="1">
        <p:scale>
          <a:sx n="30" d="100"/>
          <a:sy n="30" d="100"/>
        </p:scale>
        <p:origin x="-1046" y="-58"/>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tableStyles" Target="tableStyles.xml"/><Relationship Id="rId58" Type="http://schemas.openxmlformats.org/officeDocument/2006/relationships/presProps" Target="presProps.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63" name=""/>
        <p:cNvGrpSpPr/>
        <p:nvPr/>
      </p:nvGrpSpPr>
      <p:grpSpPr>
        <a:xfrm rot="0">
          <a:off x="0" y="0"/>
          <a:ext cx="0" cy="0"/>
          <a:chOff x="0" y="0"/>
          <a:chExt cx="0" cy="0"/>
        </a:xfrm>
      </p:grpSpPr>
      <p:sp>
        <p:nvSpPr>
          <p:cNvPr id="1048942" name=""/>
          <p:cNvSpPr/>
          <p:nvPr>
            <p:ph type="hdr" sz="quarter" idx="0"/>
          </p:nvPr>
        </p:nvSpPr>
        <p:spPr>
          <a:xfrm rot="0">
            <a:off x="0" y="0"/>
            <a:ext cx="2971800" cy="457200"/>
          </a:xfrm>
          <a:prstGeom prst="rect"/>
          <a:noFill/>
          <a:ln>
            <a:noFill/>
          </a:ln>
        </p:spPr>
        <p:txBody>
          <a:bodyPr bIns="45720" lIns="91440" rIns="91440" tIns="45720"/>
          <a:p>
            <a:pPr lvl="0"/>
            <a:endParaRPr sz="1200"/>
          </a:p>
        </p:txBody>
      </p:sp>
      <p:sp>
        <p:nvSpPr>
          <p:cNvPr id="1048943" name=""/>
          <p:cNvSpPr/>
          <p:nvPr>
            <p:ph type="dt" sz="quarter" idx="1"/>
          </p:nvPr>
        </p:nvSpPr>
        <p:spPr>
          <a:xfrm rot="0">
            <a:off x="3886200" y="0"/>
            <a:ext cx="2971800" cy="457200"/>
          </a:xfrm>
          <a:prstGeom prst="rect"/>
          <a:noFill/>
          <a:ln>
            <a:noFill/>
          </a:ln>
        </p:spPr>
        <p:txBody>
          <a:bodyPr bIns="45720" lIns="91440" rIns="91440" tIns="45720"/>
          <a:p>
            <a:pPr algn="r" lvl="0"/>
            <a:fld id="{566ABCEB-ACFC-4714-9973-3DA970169C29}" type="datetime1">
              <a:rPr sz="1200"/>
              <a:pPr algn="r" lvl="0"/>
            </a:fld>
            <a:endParaRPr sz="1200"/>
          </a:p>
        </p:txBody>
      </p:sp>
      <p:sp>
        <p:nvSpPr>
          <p:cNvPr id="1048944" name=""/>
          <p:cNvSpPr/>
          <p:nvPr>
            <p:ph type="ftr" sz="quarter" idx="2"/>
          </p:nvPr>
        </p:nvSpPr>
        <p:spPr>
          <a:xfrm rot="0">
            <a:off x="0" y="8686800"/>
            <a:ext cx="2971800" cy="457200"/>
          </a:xfrm>
          <a:prstGeom prst="rect"/>
          <a:noFill/>
          <a:ln>
            <a:noFill/>
          </a:ln>
        </p:spPr>
        <p:txBody>
          <a:bodyPr anchor="b" bIns="45720" lIns="91440" rIns="91440" tIns="45720"/>
          <a:p>
            <a:pPr lvl="0"/>
            <a:endParaRPr sz="1200"/>
          </a:p>
        </p:txBody>
      </p:sp>
      <p:sp>
        <p:nvSpPr>
          <p:cNvPr id="1048945" name=""/>
          <p:cNvSpPr/>
          <p:nvPr>
            <p:ph type="sldNum" sz="quarter" idx="3"/>
          </p:nvPr>
        </p:nvSpPr>
        <p:spPr>
          <a:xfrm rot="0">
            <a:off x="3886200" y="8686800"/>
            <a:ext cx="2971800" cy="457200"/>
          </a:xfrm>
          <a:prstGeom prst="rect"/>
          <a:noFill/>
          <a:ln>
            <a:noFill/>
          </a:ln>
        </p:spPr>
        <p:txBody>
          <a:bodyPr anchor="b" bIns="45720" lIns="91440" rIns="91440" tIns="45720"/>
          <a:p>
            <a:pPr algn="r" lvl="0"/>
            <a:fld id="{566ABCEB-ACFC-4714-9973-3DA970169C29}" type="slidenum">
              <a:rPr sz="1200"/>
              <a:pPr algn="r" lvl="0"/>
            </a:fld>
            <a:endParaRPr sz="1200"/>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61" name=""/>
        <p:cNvGrpSpPr/>
        <p:nvPr/>
      </p:nvGrpSpPr>
      <p:grpSpPr>
        <a:xfrm rot="0">
          <a:off x="0" y="0"/>
          <a:ext cx="0" cy="0"/>
          <a:chOff x="0" y="0"/>
          <a:chExt cx="0" cy="0"/>
        </a:xfrm>
      </p:grpSpPr>
      <p:sp>
        <p:nvSpPr>
          <p:cNvPr id="1048936" name=""/>
          <p:cNvSpPr/>
          <p:nvPr>
            <p:ph type="hdr" sz="quarter" idx="0"/>
          </p:nvPr>
        </p:nvSpPr>
        <p:spPr>
          <a:xfrm rot="0">
            <a:off x="0" y="0"/>
            <a:ext cx="2971800" cy="457200"/>
          </a:xfrm>
          <a:prstGeom prst="rect"/>
          <a:noFill/>
          <a:ln>
            <a:noFill/>
          </a:ln>
        </p:spPr>
        <p:txBody>
          <a:bodyPr bIns="45720" lIns="91440" rIns="91440" tIns="45720"/>
          <a:p>
            <a:pPr lvl="0"/>
            <a:endParaRPr altLang="en-US" sz="1200" lang="en-US"/>
          </a:p>
        </p:txBody>
      </p:sp>
      <p:sp>
        <p:nvSpPr>
          <p:cNvPr id="1048937" name=""/>
          <p:cNvSpPr/>
          <p:nvPr>
            <p:ph type="dt" sz="full" idx="1"/>
          </p:nvPr>
        </p:nvSpPr>
        <p:spPr>
          <a:xfrm rot="0">
            <a:off x="3886200" y="0"/>
            <a:ext cx="2971800" cy="457200"/>
          </a:xfrm>
          <a:prstGeom prst="rect"/>
          <a:noFill/>
          <a:ln>
            <a:noFill/>
          </a:ln>
        </p:spPr>
        <p:txBody>
          <a:bodyPr bIns="45720" lIns="91440" rIns="91440" tIns="45720"/>
          <a:p>
            <a:pPr algn="r" lvl="0"/>
            <a:fld id="{566ABCEB-ACFC-4714-9973-3DA970169C29}" type="datetime1">
              <a:rPr altLang="en-US" sz="1200" lang="en-US"/>
              <a:pPr algn="r" lvl="0"/>
            </a:fld>
            <a:endParaRPr altLang="en-US" sz="1200" lang="en-US"/>
          </a:p>
        </p:txBody>
      </p:sp>
      <p:sp>
        <p:nvSpPr>
          <p:cNvPr id="1048938" name=""/>
          <p:cNvSpPr/>
          <p:nvPr>
            <p:ph type="sldImg" sz="full" idx="2"/>
          </p:nvPr>
        </p:nvSpPr>
        <p:spPr>
          <a:xfrm rot="0">
            <a:off x="1143000" y="685800"/>
            <a:ext cx="4572000" cy="3429000"/>
          </a:xfrm>
          <a:prstGeom prst="rect"/>
          <a:solidFill>
            <a:srgbClr val="FFFFFF"/>
          </a:solidFill>
          <a:ln w="9525" cap="flat" cmpd="sng">
            <a:solidFill>
              <a:srgbClr val="000000">
                <a:alpha val="100000"/>
              </a:srgbClr>
            </a:solidFill>
            <a:prstDash val="solid"/>
            <a:round/>
          </a:ln>
        </p:spPr>
        <p:txBody>
          <a:bodyPr anchor="ctr" bIns="45720" lIns="91440" rIns="91440" tIns="45720"/>
          <a:p/>
        </p:txBody>
      </p:sp>
      <p:sp>
        <p:nvSpPr>
          <p:cNvPr id="1048939" name=""/>
          <p:cNvSpPr/>
          <p:nvPr>
            <p:ph type="body" sz="quarter" idx="3"/>
          </p:nvPr>
        </p:nvSpPr>
        <p:spPr>
          <a:xfrm rot="0">
            <a:off x="914400" y="4343400"/>
            <a:ext cx="5029200" cy="4114800"/>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940" name=""/>
          <p:cNvSpPr/>
          <p:nvPr>
            <p:ph type="ftr" sz="quarter" idx="4"/>
          </p:nvPr>
        </p:nvSpPr>
        <p:spPr>
          <a:xfrm rot="0">
            <a:off x="0" y="8686800"/>
            <a:ext cx="2971800" cy="457200"/>
          </a:xfrm>
          <a:prstGeom prst="rect"/>
          <a:noFill/>
          <a:ln>
            <a:noFill/>
          </a:ln>
        </p:spPr>
        <p:txBody>
          <a:bodyPr anchor="b" bIns="45720" lIns="91440" rIns="91440" tIns="45720"/>
          <a:p>
            <a:pPr lvl="0"/>
            <a:endParaRPr altLang="en-US" sz="1200" lang="en-US"/>
          </a:p>
        </p:txBody>
      </p:sp>
      <p:sp>
        <p:nvSpPr>
          <p:cNvPr id="1048941" name=""/>
          <p:cNvSpPr/>
          <p:nvPr>
            <p:ph type="sldNum" sz="quarter" idx="5"/>
          </p:nvPr>
        </p:nvSpPr>
        <p:spPr>
          <a:xfrm rot="0">
            <a:off x="3886200" y="8686800"/>
            <a:ext cx="2971800" cy="457200"/>
          </a:xfrm>
          <a:prstGeom prst="rect"/>
          <a:noFill/>
          <a:ln>
            <a:noFill/>
          </a:ln>
        </p:spPr>
        <p:txBody>
          <a:bodyPr anchor="b" bIns="45720" lIns="91440" rIns="91440" tIns="45720"/>
          <a:p>
            <a:pPr algn="r" lvl="0"/>
            <a:fld id="{566ABCEB-ACFC-4714-9973-3DA970169C29}" type="slidenum">
              <a:rPr altLang="en-US" sz="1200" lang="en-US"/>
              <a:pPr algn="r" lvl="0"/>
            </a:fld>
            <a:endParaRPr altLang="en-US" sz="1200" lang="en-US"/>
          </a:p>
        </p:txBody>
      </p:sp>
    </p:spTree>
  </p:cSld>
  <p:clrMap accent1="dk1" accent2="dk1" accent3="dk1" accent4="dk1" accent5="dk1" accent6="dk1" bg1="dk1" bg2="dk1" tx1="dk1" tx2="dk1" hlink="dk1" folHlink="dk1"/>
  <p:notesStyle>
    <a:lvl1pPr algn="l" fontAlgn="base" indent="0" latinLnBrk="1" marL="0" rtl="0">
      <a:lnSpc>
        <a:spcPct val="100000"/>
      </a:lnSpc>
      <a:spcBef>
        <a:spcPct val="30000"/>
      </a:spcBef>
      <a:spcAft>
        <a:spcPct val="0"/>
      </a:spcAft>
      <a:buFontTx/>
      <a:buNone/>
      <a:defRPr baseline="0" b="0" sz="12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30000"/>
      </a:spcBef>
      <a:spcAft>
        <a:spcPct val="0"/>
      </a:spcAft>
      <a:buFontTx/>
      <a:buNone/>
      <a:defRPr baseline="0" b="0" sz="12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30000"/>
      </a:spcBef>
      <a:spcAft>
        <a:spcPct val="0"/>
      </a:spcAft>
      <a:buFontTx/>
      <a:buNone/>
      <a:defRPr baseline="0" b="0" sz="12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30000"/>
      </a:spcBef>
      <a:spcAft>
        <a:spcPct val="0"/>
      </a:spcAft>
      <a:buFontTx/>
      <a:buNone/>
      <a:defRPr baseline="0" b="0" sz="12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30000"/>
      </a:spcBef>
      <a:spcAft>
        <a:spcPct val="0"/>
      </a:spcAft>
      <a:buFontTx/>
      <a:buNone/>
      <a:defRPr baseline="0" b="0" sz="1200" i="0">
        <a:solidFill>
          <a:schemeClr val="dk1"/>
        </a:solidFill>
        <a:latin typeface="Times New Roman" pitchFamily="18" charset="0"/>
        <a:sym typeface="Times New Roman" pitchFamily="18"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6" name=""/>
        <p:cNvGrpSpPr/>
        <p:nvPr/>
      </p:nvGrpSpPr>
      <p:grpSpPr>
        <a:xfrm rot="0">
          <a:off x="0" y="0"/>
          <a:ext cx="0" cy="0"/>
          <a:chOff x="0" y="0"/>
          <a:chExt cx="0" cy="0"/>
        </a:xfrm>
      </p:grpSpPr>
      <p:sp>
        <p:nvSpPr>
          <p:cNvPr id="1048590" name=""/>
          <p:cNvSpPr/>
          <p:nvPr>
            <p:ph type="sldImg" sz="full" idx="0"/>
          </p:nvPr>
        </p:nvSpPr>
        <p:spPr>
          <a:xfrm rot="0">
            <a:off x="1143000" y="685800"/>
            <a:ext cx="4572000" cy="3429000"/>
          </a:xfrm>
          <a:prstGeom prst="rect"/>
        </p:spPr>
        <p:txBody>
          <a:bodyPr bIns="45720" lIns="91440" rIns="91440" tIns="45720"/>
          <a:p/>
        </p:txBody>
      </p:sp>
      <p:sp>
        <p:nvSpPr>
          <p:cNvPr id="1048591" name=""/>
          <p:cNvSpPr/>
          <p:nvPr>
            <p:ph type="body" sz="full" idx="1"/>
          </p:nvPr>
        </p:nvSpPr>
        <p:spPr>
          <a:xfrm rot="0">
            <a:off x="914400" y="4343400"/>
            <a:ext cx="5029200" cy="4114800"/>
          </a:xfrm>
          <a:prstGeom prst="rect"/>
        </p:spPr>
        <p:txBody>
          <a:bodyPr bIns="45720" lIns="91440" rIns="91440" tIns="45720"/>
          <a:p>
            <a:endParaRPr altLang="en-US"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62" name=""/>
        <p:cNvGrpSpPr/>
        <p:nvPr/>
      </p:nvGrpSpPr>
      <p:grpSpPr>
        <a:xfrm rot="0">
          <a:off x="0" y="0"/>
          <a:ext cx="0" cy="0"/>
          <a:chOff x="0" y="0"/>
          <a:chExt cx="0" cy="0"/>
        </a:xfrm>
      </p:grpSpPr>
      <p:sp>
        <p:nvSpPr>
          <p:cNvPr id="1048597" name=""/>
          <p:cNvSpPr/>
          <p:nvPr>
            <p:ph type="sldImg" sz="full" idx="0"/>
          </p:nvPr>
        </p:nvSpPr>
        <p:spPr>
          <a:xfrm rot="0">
            <a:off x="1143000" y="685800"/>
            <a:ext cx="4572000" cy="3429000"/>
          </a:xfrm>
          <a:prstGeom prst="rect"/>
        </p:spPr>
        <p:txBody>
          <a:bodyPr bIns="45720" lIns="91440" rIns="91440" tIns="45720"/>
          <a:p/>
        </p:txBody>
      </p:sp>
      <p:sp>
        <p:nvSpPr>
          <p:cNvPr id="1048598" name=""/>
          <p:cNvSpPr/>
          <p:nvPr>
            <p:ph type="body" sz="full" idx="1"/>
          </p:nvPr>
        </p:nvSpPr>
        <p:spPr>
          <a:xfrm rot="0">
            <a:off x="914400" y="4343400"/>
            <a:ext cx="5029200" cy="4114800"/>
          </a:xfrm>
          <a:prstGeom prst="rect"/>
        </p:spPr>
        <p:txBody>
          <a:bodyPr bIns="45720" lIns="91440" rIns="91440" tIns="45720"/>
          <a:p>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bwMode="white">
      <p:bgPr>
        <a:solidFill>
          <a:srgbClr val="FFFFFF"/>
        </a:solidFill>
      </p:bgPr>
    </p:bg>
    <p:spTree>
      <p:nvGrpSpPr>
        <p:cNvPr id="13" name=""/>
        <p:cNvGrpSpPr/>
        <p:nvPr/>
      </p:nvGrpSpPr>
      <p:grpSpPr>
        <a:xfrm rot="0">
          <a:off x="0" y="0"/>
          <a:ext cx="0" cy="0"/>
          <a:chOff x="0" y="0"/>
          <a:chExt cx="0" cy="0"/>
        </a:xfrm>
      </p:grpSpPr>
      <p:sp>
        <p:nvSpPr>
          <p:cNvPr id="1048582" name=""/>
          <p:cNvSpPr/>
          <p:nvPr>
            <p:ph type="ctrTitle" sz="quarter" idx="0"/>
          </p:nvPr>
        </p:nvSpPr>
        <p:spPr>
          <a:xfrm rot="0">
            <a:off x="1293812" y="762000"/>
            <a:ext cx="7772400" cy="1143000"/>
          </a:xfrm>
          <a:prstGeom prst="rect"/>
          <a:noFill/>
          <a:ln>
            <a:noFill/>
          </a:ln>
        </p:spPr>
        <p:txBody>
          <a:bodyPr anchor="b" bIns="46038" lIns="92075" rIns="92075" tIns="46038"/>
          <a:lstStyle>
            <a:lvl1pPr algn="ctr">
              <a:defRPr sz="3600"/>
            </a:lvl1pPr>
          </a:lstStyle>
          <a:p>
            <a:pPr lvl="0"/>
            <a:r>
              <a:rPr altLang="en-US" lang="en-US"/>
              <a:t>Click to edit Master title style</a:t>
            </a:r>
          </a:p>
        </p:txBody>
      </p:sp>
      <p:sp>
        <p:nvSpPr>
          <p:cNvPr id="1048583" name=""/>
          <p:cNvSpPr/>
          <p:nvPr>
            <p:ph type="subTitle" sz="quarter" idx="1"/>
          </p:nvPr>
        </p:nvSpPr>
        <p:spPr>
          <a:xfrm rot="0">
            <a:off x="685800" y="3429000"/>
            <a:ext cx="6400800" cy="1752600"/>
          </a:xfrm>
          <a:prstGeom prst="rect"/>
          <a:noFill/>
          <a:ln>
            <a:noFill/>
          </a:ln>
        </p:spPr>
        <p:txBody>
          <a:bodyPr anchor="ctr" bIns="46038" lIns="92075" rIns="92075" tIns="46038"/>
          <a:lstStyle>
            <a:lvl1pPr algn="ctr" marL="0">
              <a:buNone/>
              <a:defRPr sz="3200">
                <a:solidFill>
                  <a:schemeClr val="dk2"/>
                </a:solidFill>
              </a:defRPr>
            </a:lvl1pPr>
            <a:lvl2pPr algn="ctr" marL="457200">
              <a:buFontTx/>
              <a:buNone/>
            </a:lvl2pPr>
            <a:lvl3pPr algn="ctr" marL="914400">
              <a:buFontTx/>
              <a:buNone/>
            </a:lvl3pPr>
            <a:lvl4pPr algn="ctr" marL="1371600">
              <a:buFontTx/>
              <a:buNone/>
            </a:lvl4pPr>
            <a:lvl5pPr algn="ctr" marL="1828800">
              <a:buFontTx/>
              <a:buNone/>
            </a:lvl5pPr>
          </a:lstStyle>
          <a:p>
            <a:pPr lvl="0"/>
            <a:r>
              <a:rPr altLang="en-US" lang="en-US"/>
              <a:t>Click to edit Master subtitle style</a:t>
            </a:r>
          </a:p>
        </p:txBody>
      </p:sp>
      <p:sp>
        <p:nvSpPr>
          <p:cNvPr id="1048584" name=""/>
          <p:cNvSpPr/>
          <p:nvPr>
            <p:ph type="dt" sz="quarter" idx="2"/>
          </p:nvPr>
        </p:nvSpPr>
        <p:spPr>
          <a:xfrm rot="0">
            <a:off x="685800" y="6248400"/>
            <a:ext cx="1905000" cy="4572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eaLnBrk="1" hangingPunct="1" latinLnBrk="1" lvl="0"/>
            <a:fld id="{566ABCEB-ACFC-4714-9973-3DA970169C29}" type="datetime1">
              <a:rPr sz="1400"/>
              <a:pPr eaLnBrk="1" hangingPunct="1" latinLnBrk="1" lvl="0"/>
            </a:fld>
            <a:endParaRPr sz="1400"/>
          </a:p>
        </p:txBody>
      </p:sp>
      <p:sp>
        <p:nvSpPr>
          <p:cNvPr id="1048585" name=""/>
          <p:cNvSpPr/>
          <p:nvPr>
            <p:ph type="ftr" sz="quarter" idx="3"/>
          </p:nvPr>
        </p:nvSpPr>
        <p:spPr>
          <a:xfrm rot="0">
            <a:off x="3124200" y="6505575"/>
            <a:ext cx="2895600" cy="200025"/>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ctr" lvl="0">
              <a:lnSpc>
                <a:spcPct val="90000"/>
              </a:lnSpc>
            </a:pPr>
            <a:r>
              <a:rPr sz="1200"/>
              <a:t>© Shamkant B. Navathe</a:t>
            </a:r>
          </a:p>
          <a:p>
            <a:pPr algn="ctr" lvl="0">
              <a:lnSpc>
                <a:spcPct val="90000"/>
              </a:lnSpc>
            </a:pPr>
            <a:endParaRPr sz="1400"/>
          </a:p>
        </p:txBody>
      </p:sp>
      <p:sp>
        <p:nvSpPr>
          <p:cNvPr id="1048586" name=""/>
          <p:cNvSpPr/>
          <p:nvPr>
            <p:ph type="sldNum" sz="quarter" idx="4"/>
          </p:nvPr>
        </p:nvSpPr>
        <p:spPr>
          <a:xfrm rot="0">
            <a:off x="6553200" y="6248400"/>
            <a:ext cx="1905000" cy="4572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fld id="{566ABCEB-ACFC-4714-9973-3DA970169C29}" type="slidenum">
              <a:rPr sz="1400"/>
              <a:pPr algn="r" eaLnBrk="1" hangingPunct="1" latinLnBrk="1" lvl="0"/>
            </a:fld>
            <a:endParaRPr sz="1400"/>
          </a:p>
        </p:txBody>
      </p:sp>
      <p:sp>
        <p:nvSpPr>
          <p:cNvPr id="1048587" name=""/>
          <p:cNvSpPr/>
          <p:nvPr/>
        </p:nvSpPr>
        <p:spPr>
          <a:xfrm rot="0">
            <a:off x="369887" y="6370637"/>
            <a:ext cx="8351837" cy="0"/>
          </a:xfrm>
          <a:prstGeom prst="line"/>
          <a:noFill/>
          <a:ln w="9525" cap="flat" cmpd="sng">
            <a:solidFill>
              <a:schemeClr val="dk2">
                <a:alpha val="100000"/>
              </a:schemeClr>
            </a:solidFill>
            <a:prstDash val="solid"/>
            <a:roun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7" name=""/>
        <p:cNvGrpSpPr/>
        <p:nvPr/>
      </p:nvGrpSpPr>
      <p:grpSpPr>
        <a:xfrm>
          <a:off x="0" y="0"/>
          <a:ext cx="0" cy="0"/>
          <a:chOff x="0" y="0"/>
          <a:chExt cx="0" cy="0"/>
        </a:xfrm>
      </p:grpSpPr>
      <p:sp>
        <p:nvSpPr>
          <p:cNvPr id="1048932" name="Title 1"/>
          <p:cNvSpPr>
            <a:spLocks noGrp="1"/>
          </p:cNvSpPr>
          <p:nvPr>
            <p:ph type="title"/>
          </p:nvPr>
        </p:nvSpPr>
        <p:spPr/>
        <p:txBody>
          <a:bodyPr/>
          <a:p>
            <a:r>
              <a:rPr altLang="zh-CN" lang="en-US" smtClean="0"/>
              <a:t>Click to edit Master title style</a:t>
            </a:r>
            <a:endParaRPr altLang="en-US" lang="zh-CN"/>
          </a:p>
        </p:txBody>
      </p:sp>
      <p:sp>
        <p:nvSpPr>
          <p:cNvPr id="1048933"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9" name=""/>
        <p:cNvGrpSpPr/>
        <p:nvPr/>
      </p:nvGrpSpPr>
      <p:grpSpPr>
        <a:xfrm>
          <a:off x="0" y="0"/>
          <a:ext cx="0" cy="0"/>
          <a:chOff x="0" y="0"/>
          <a:chExt cx="0" cy="0"/>
        </a:xfrm>
      </p:grpSpPr>
      <p:sp>
        <p:nvSpPr>
          <p:cNvPr id="104893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893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5" name=""/>
        <p:cNvGrpSpPr/>
        <p:nvPr/>
      </p:nvGrpSpPr>
      <p:grpSpPr>
        <a:xfrm>
          <a:off x="0" y="0"/>
          <a:ext cx="0" cy="0"/>
          <a:chOff x="0" y="0"/>
          <a:chExt cx="0" cy="0"/>
        </a:xfrm>
      </p:grpSpPr>
      <p:sp>
        <p:nvSpPr>
          <p:cNvPr id="1048601" name="Title 1"/>
          <p:cNvSpPr>
            <a:spLocks noGrp="1"/>
          </p:cNvSpPr>
          <p:nvPr>
            <p:ph type="title"/>
          </p:nvPr>
        </p:nvSpPr>
        <p:spPr/>
        <p:txBody>
          <a:bodyPr/>
          <a:p>
            <a:r>
              <a:rPr altLang="zh-CN" lang="en-US" smtClean="0"/>
              <a:t>Click to edit Master title style</a:t>
            </a:r>
            <a:endParaRPr altLang="en-US" lang="zh-CN"/>
          </a:p>
        </p:txBody>
      </p:sp>
      <p:sp>
        <p:nvSpPr>
          <p:cNvPr id="104860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43" name=""/>
        <p:cNvGrpSpPr/>
        <p:nvPr/>
      </p:nvGrpSpPr>
      <p:grpSpPr>
        <a:xfrm>
          <a:off x="0" y="0"/>
          <a:ext cx="0" cy="0"/>
          <a:chOff x="0" y="0"/>
          <a:chExt cx="0" cy="0"/>
        </a:xfrm>
      </p:grpSpPr>
      <p:sp>
        <p:nvSpPr>
          <p:cNvPr id="1048915"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8916"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45" name=""/>
        <p:cNvGrpSpPr/>
        <p:nvPr/>
      </p:nvGrpSpPr>
      <p:grpSpPr>
        <a:xfrm>
          <a:off x="0" y="0"/>
          <a:ext cx="0" cy="0"/>
          <a:chOff x="0" y="0"/>
          <a:chExt cx="0" cy="0"/>
        </a:xfrm>
      </p:grpSpPr>
      <p:sp>
        <p:nvSpPr>
          <p:cNvPr id="1048917" name="Title 1"/>
          <p:cNvSpPr>
            <a:spLocks noGrp="1"/>
          </p:cNvSpPr>
          <p:nvPr>
            <p:ph type="title"/>
          </p:nvPr>
        </p:nvSpPr>
        <p:spPr/>
        <p:txBody>
          <a:bodyPr/>
          <a:p>
            <a:r>
              <a:rPr altLang="zh-CN" lang="en-US" smtClean="0"/>
              <a:t>Click to edit Master title style</a:t>
            </a:r>
            <a:endParaRPr altLang="en-US" lang="zh-CN"/>
          </a:p>
        </p:txBody>
      </p:sp>
      <p:sp>
        <p:nvSpPr>
          <p:cNvPr id="1048918"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19"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47" name=""/>
        <p:cNvGrpSpPr/>
        <p:nvPr/>
      </p:nvGrpSpPr>
      <p:grpSpPr>
        <a:xfrm>
          <a:off x="0" y="0"/>
          <a:ext cx="0" cy="0"/>
          <a:chOff x="0" y="0"/>
          <a:chExt cx="0" cy="0"/>
        </a:xfrm>
      </p:grpSpPr>
      <p:sp>
        <p:nvSpPr>
          <p:cNvPr id="1048920"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8921"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22"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92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92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9" name=""/>
        <p:cNvGrpSpPr/>
        <p:nvPr/>
      </p:nvGrpSpPr>
      <p:grpSpPr>
        <a:xfrm>
          <a:off x="0" y="0"/>
          <a:ext cx="0" cy="0"/>
          <a:chOff x="0" y="0"/>
          <a:chExt cx="0" cy="0"/>
        </a:xfrm>
      </p:grpSpPr>
      <p:sp>
        <p:nvSpPr>
          <p:cNvPr id="1048925" name="Title 1"/>
          <p:cNvSpPr>
            <a:spLocks noGrp="1"/>
          </p:cNvSpPr>
          <p:nvPr>
            <p:ph type="title"/>
          </p:nvPr>
        </p:nvSpPr>
        <p:spPr/>
        <p:txBody>
          <a:bodyPr/>
          <a:p>
            <a:r>
              <a:rPr altLang="zh-CN" lang="en-US" smtClean="0"/>
              <a:t>Click to edit Master title style</a:t>
            </a:r>
            <a:endParaRPr altLang="en-US" lang="zh-CN"/>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1" name=""/>
        <p:cNvGrpSpPr/>
        <p:nvPr/>
      </p:nvGrpSpPr>
      <p:grpSpPr>
        <a:xfrm>
          <a:off x="0" y="0"/>
          <a:ext cx="0" cy="0"/>
          <a:chOff x="0" y="0"/>
          <a:chExt cx="0" cy="0"/>
        </a:xfrm>
      </p:grpSpPr>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3" name=""/>
        <p:cNvGrpSpPr/>
        <p:nvPr/>
      </p:nvGrpSpPr>
      <p:grpSpPr>
        <a:xfrm>
          <a:off x="0" y="0"/>
          <a:ext cx="0" cy="0"/>
          <a:chOff x="0" y="0"/>
          <a:chExt cx="0" cy="0"/>
        </a:xfrm>
      </p:grpSpPr>
      <p:sp>
        <p:nvSpPr>
          <p:cNvPr id="1048926"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27"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28"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5" name=""/>
        <p:cNvGrpSpPr/>
        <p:nvPr/>
      </p:nvGrpSpPr>
      <p:grpSpPr>
        <a:xfrm>
          <a:off x="0" y="0"/>
          <a:ext cx="0" cy="0"/>
          <a:chOff x="0" y="0"/>
          <a:chExt cx="0" cy="0"/>
        </a:xfrm>
      </p:grpSpPr>
      <p:sp>
        <p:nvSpPr>
          <p:cNvPr id="1048929"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8930"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931"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image" Target="../media/image2.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12" name=""/>
        <p:cNvGrpSpPr/>
        <p:nvPr/>
      </p:nvGrpSpPr>
      <p:grpSpPr>
        <a:xfrm rot="0">
          <a:off x="0" y="0"/>
          <a:ext cx="0" cy="0"/>
          <a:chOff x="0" y="0"/>
          <a:chExt cx="0" cy="0"/>
        </a:xfrm>
      </p:grpSpPr>
      <p:pic>
        <p:nvPicPr>
          <p:cNvPr id="2097152" name=""/>
          <p:cNvPicPr>
            <a:picLocks/>
          </p:cNvPicPr>
          <p:nvPr/>
        </p:nvPicPr>
        <p:blipFill>
          <a:blip xmlns:r="http://schemas.openxmlformats.org/officeDocument/2006/relationships" r:embed="rId12"/>
          <a:srcRect l="0" t="0" r="0" b="0"/>
          <a:stretch>
            <a:fillRect/>
          </a:stretch>
        </p:blipFill>
        <p:spPr>
          <a:xfrm rot="0">
            <a:off x="7678737" y="6454775"/>
            <a:ext cx="1479550" cy="660400"/>
          </a:xfrm>
          <a:prstGeom prst="rect"/>
          <a:noFill/>
          <a:ln>
            <a:noFill/>
          </a:ln>
        </p:spPr>
      </p:pic>
      <p:sp>
        <p:nvSpPr>
          <p:cNvPr id="1048576" name=""/>
          <p:cNvSpPr/>
          <p:nvPr>
            <p:ph type="title" sz="full" idx="0"/>
          </p:nvPr>
        </p:nvSpPr>
        <p:spPr>
          <a:xfrm rot="0">
            <a:off x="1284287" y="609600"/>
            <a:ext cx="7173912" cy="1143000"/>
          </a:xfrm>
          <a:prstGeom prst="rect"/>
          <a:noFill/>
          <a:ln>
            <a:noFill/>
          </a:ln>
        </p:spPr>
        <p:txBody>
          <a:bodyPr anchor="ctr" bIns="46038" lIns="92075" rIns="92075" tIns="46038"/>
          <a:p>
            <a:pPr lvl="0"/>
            <a:r>
              <a:rPr altLang="en-US" lang="en-US"/>
              <a:t>Click to edit Master title style</a:t>
            </a:r>
          </a:p>
        </p:txBody>
      </p:sp>
      <p:sp>
        <p:nvSpPr>
          <p:cNvPr id="10485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fld>
            <a:endParaRPr b="1" sz="1600">
              <a:solidFill>
                <a:schemeClr val="dk2"/>
              </a:solidFill>
            </a:endParaRPr>
          </a:p>
        </p:txBody>
      </p:sp>
      <p:sp>
        <p:nvSpPr>
          <p:cNvPr id="1048578" name=""/>
          <p:cNvSpPr/>
          <p:nvPr>
            <p:ph type="body" sz="full" idx="1"/>
          </p:nvPr>
        </p:nvSpPr>
        <p:spPr>
          <a:xfrm rot="0">
            <a:off x="685800" y="1981200"/>
            <a:ext cx="7772400" cy="4114800"/>
          </a:xfrm>
          <a:prstGeom prst="rect"/>
          <a:noFill/>
          <a:ln>
            <a:noFill/>
          </a:ln>
        </p:spPr>
        <p:txBody>
          <a:bodyPr bIns="45720" lIns="91440" rIns="91440" tIns="45720"/>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79" name=""/>
          <p:cNvSpPr/>
          <p:nvPr/>
        </p:nvSpPr>
        <p:spPr>
          <a:xfrm rot="0">
            <a:off x="2608262" y="6443662"/>
            <a:ext cx="4064000" cy="45720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ctr" eaLnBrk="1" hangingPunct="1" latinLnBrk="1" lvl="0"/>
            <a:r>
              <a:rPr sz="1000">
                <a:solidFill>
                  <a:schemeClr val="dk2"/>
                </a:solidFill>
              </a:rPr>
              <a:t>Copyright © 2004 Ramez Elmasri and Shamkant Navathe</a:t>
            </a:r>
          </a:p>
        </p:txBody>
      </p:sp>
      <p:sp>
        <p:nvSpPr>
          <p:cNvPr id="1048580" name=""/>
          <p:cNvSpPr/>
          <p:nvPr/>
        </p:nvSpPr>
        <p:spPr>
          <a:xfrm rot="0">
            <a:off x="825500" y="6280150"/>
            <a:ext cx="7577137" cy="45720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ctr" eaLnBrk="1" hangingPunct="1" latinLnBrk="1" lvl="0"/>
            <a:r>
              <a:rPr b="1" sz="1400">
                <a:solidFill>
                  <a:srgbClr val="666699"/>
                </a:solidFill>
                <a:latin typeface="Arial" pitchFamily="34" charset="0"/>
              </a:rPr>
              <a:t>Elmasri/Navathe, Fundamentals of Database Systems, Fourth Edition </a:t>
            </a:r>
          </a:p>
        </p:txBody>
      </p:sp>
      <p:pic>
        <p:nvPicPr>
          <p:cNvPr id="2097153" name=""/>
          <p:cNvPicPr>
            <a:picLocks/>
          </p:cNvPicPr>
          <p:nvPr/>
        </p:nvPicPr>
        <p:blipFill>
          <a:blip xmlns:r="http://schemas.openxmlformats.org/officeDocument/2006/relationships" r:embed="rId13"/>
          <a:srcRect l="0" t="0" r="0" b="0"/>
          <a:stretch>
            <a:fillRect/>
          </a:stretch>
        </p:blipFill>
        <p:spPr>
          <a:xfrm rot="0">
            <a:off x="-3175" y="0"/>
            <a:ext cx="307975" cy="6900862"/>
          </a:xfrm>
          <a:prstGeom prst="rect"/>
          <a:noFill/>
          <a:ln>
            <a:noFill/>
          </a:ln>
        </p:spPr>
      </p:pic>
      <p:sp>
        <p:nvSpPr>
          <p:cNvPr id="1048581" name=""/>
          <p:cNvSpPr/>
          <p:nvPr/>
        </p:nvSpPr>
        <p:spPr>
          <a:xfrm rot="0" flipH="1">
            <a:off x="304800" y="6443662"/>
            <a:ext cx="8853488" cy="0"/>
          </a:xfrm>
          <a:prstGeom prst="line"/>
          <a:noFill/>
          <a:ln w="9525" cap="flat" cmpd="sng">
            <a:solidFill>
              <a:schemeClr val="dk2">
                <a:alpha val="100000"/>
              </a:schemeClr>
            </a:solidFill>
            <a:prstDash val="solid"/>
            <a:miter/>
          </a:ln>
        </p:spPr>
      </p:sp>
    </p:spTree>
  </p:cSld>
  <p:clrMap accent1="accent1" accent2="accent2" accent3="accent3" accent4="accent4" accent5="accent5" accent6="accent6" bg1="lt1" bg2="dk2" tx1="dk1" tx2="lt2"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dt="0" ftr="0" sldNum="1"/>
  <p:txStyles>
    <p:title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p:titleStyle>
    <p:body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p:bodyStyle>
    <p:other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14" name=""/>
        <p:cNvGrpSpPr/>
        <p:nvPr/>
      </p:nvGrpSpPr>
      <p:grpSpPr>
        <a:xfrm rot="0">
          <a:off x="0" y="0"/>
          <a:ext cx="0" cy="0"/>
          <a:chOff x="0" y="0"/>
          <a:chExt cx="0" cy="0"/>
        </a:xfrm>
      </p:grpSpPr>
      <p:sp>
        <p:nvSpPr>
          <p:cNvPr id="1048589" name=""/>
          <p:cNvSpPr/>
          <p:nvPr>
            <p:ph type="sldNum" sz="quarter" idx="4"/>
          </p:nvPr>
        </p:nvSpPr>
        <p:spPr>
          <a:xfrm rot="0">
            <a:off x="6553200" y="6248400"/>
            <a:ext cx="1905000" cy="4572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fld id="{566ABCEB-ACFC-4714-9973-3DA970169C29}" type="slidenum">
              <a:rPr sz="1400"/>
              <a:pPr algn="r" eaLnBrk="1" hangingPunct="1" latinLnBrk="1" lvl="0"/>
              <a:t>1</a:t>
            </a:fld>
            <a:endParaRPr sz="1400"/>
          </a:p>
        </p:txBody>
      </p:sp>
      <p:pic>
        <p:nvPicPr>
          <p:cNvPr id="2097154" name=""/>
          <p:cNvPicPr>
            <a:picLocks/>
          </p:cNvPicPr>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32"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10</a:t>
            </a:fld>
            <a:endParaRPr b="1" sz="1600">
              <a:solidFill>
                <a:schemeClr val="dk2"/>
              </a:solidFill>
            </a:endParaRPr>
          </a:p>
        </p:txBody>
      </p:sp>
      <p:sp>
        <p:nvSpPr>
          <p:cNvPr id="1048629" name=""/>
          <p:cNvSpPr/>
          <p:nvPr>
            <p:ph type="title" sz="full" idx="0"/>
          </p:nvPr>
        </p:nvSpPr>
        <p:spPr>
          <a:xfrm rot="0">
            <a:off x="685800" y="258762"/>
            <a:ext cx="7772400" cy="7667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 (cont.)</a:t>
            </a:r>
          </a:p>
        </p:txBody>
      </p:sp>
      <p:sp>
        <p:nvSpPr>
          <p:cNvPr id="1048630" name=""/>
          <p:cNvSpPr/>
          <p:nvPr>
            <p:ph type="body" sz="full" idx="1"/>
          </p:nvPr>
        </p:nvSpPr>
        <p:spPr>
          <a:xfrm rot="0">
            <a:off x="323850" y="1206500"/>
            <a:ext cx="8439150" cy="50800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buNone/>
            </a:pPr>
            <a:r>
              <a:rPr altLang="en-US" b="1" sz="2400" lang="en-US">
                <a:latin typeface="Times New Roman" pitchFamily="18" charset="0"/>
              </a:rPr>
              <a:t>PROJECT Operation Properties</a:t>
            </a:r>
          </a:p>
          <a:p>
            <a:pPr lvl="0">
              <a:lnSpc>
                <a:spcPct val="80000"/>
              </a:lnSpc>
              <a:buNone/>
            </a:pPr>
            <a:endParaRPr altLang="en-US" sz="800" lang="en-US">
              <a:latin typeface="Times New Roman" pitchFamily="18" charset="0"/>
            </a:endParaRPr>
          </a:p>
          <a:p>
            <a:pPr lvl="1">
              <a:lnSpc>
                <a:spcPct val="80000"/>
              </a:lnSpc>
            </a:pPr>
            <a:r>
              <a:rPr altLang="en-US" sz="1400" lang="en-US"/>
              <a:t>	</a:t>
            </a:r>
            <a:r>
              <a:rPr altLang="en-US" sz="2000" lang="en-US"/>
              <a:t>The number of tuples </a:t>
            </a:r>
            <a:r>
              <a:rPr altLang="en-US" sz="2000" lang="en-US"/>
              <a:t>in the result of projection </a:t>
            </a:r>
            <a:r>
              <a:rPr altLang="en-US" sz="3600" lang="en-US">
                <a:latin typeface="Symbol" pitchFamily="18" charset="2"/>
              </a:rPr>
              <a:t> </a:t>
            </a:r>
            <a:r>
              <a:rPr altLang="en-US" baseline="-25000" b="1" sz="2000" lang="en-US"/>
              <a:t>&lt;list&gt; </a:t>
            </a:r>
            <a:r>
              <a:rPr altLang="en-US" sz="2400" lang="en-US">
                <a:latin typeface="Symbol" pitchFamily="18" charset="2"/>
              </a:rPr>
              <a:t>(</a:t>
            </a:r>
            <a:r>
              <a:rPr altLang="en-US" sz="2400" lang="en-US"/>
              <a:t>R</a:t>
            </a:r>
            <a:r>
              <a:rPr altLang="en-US" sz="2400" lang="en-US">
                <a:latin typeface="Symbol" pitchFamily="18" charset="2"/>
              </a:rPr>
              <a:t>)</a:t>
            </a:r>
            <a:r>
              <a:rPr altLang="en-US" sz="2000" lang="en-US"/>
              <a:t>is always less or equal to the number of tuples </a:t>
            </a:r>
            <a:r>
              <a:rPr altLang="en-US" sz="2000" lang="en-US"/>
              <a:t>in R. </a:t>
            </a:r>
          </a:p>
          <a:p>
            <a:pPr lvl="0">
              <a:lnSpc>
                <a:spcPct val="80000"/>
              </a:lnSpc>
              <a:buNone/>
            </a:pPr>
            <a:endParaRPr altLang="en-US" sz="2400" lang="en-US">
              <a:latin typeface="Times New Roman" pitchFamily="18" charset="0"/>
            </a:endParaRPr>
          </a:p>
          <a:p>
            <a:pPr lvl="1">
              <a:lnSpc>
                <a:spcPct val="80000"/>
              </a:lnSpc>
            </a:pPr>
            <a:r>
              <a:rPr altLang="en-US" sz="2000" lang="en-US"/>
              <a:t>	If the list of attributes includes a key of R, then the number of tuples </a:t>
            </a:r>
            <a:r>
              <a:rPr altLang="en-US" sz="2000" lang="en-US"/>
              <a:t>is equal to the number of</a:t>
            </a:r>
            <a:r>
              <a:rPr altLang="en-US" sz="2000" lang="en-US"/>
              <a:t> tuples </a:t>
            </a:r>
            <a:r>
              <a:rPr altLang="en-US" sz="2000" lang="en-US"/>
              <a:t>in R. </a:t>
            </a:r>
          </a:p>
          <a:p>
            <a:pPr lvl="0">
              <a:lnSpc>
                <a:spcPct val="80000"/>
              </a:lnSpc>
              <a:buNone/>
            </a:pPr>
            <a:endParaRPr altLang="en-US" sz="2400" lang="en-US">
              <a:latin typeface="Times New Roman" pitchFamily="18" charset="0"/>
            </a:endParaRPr>
          </a:p>
          <a:p>
            <a:pPr lvl="1">
              <a:lnSpc>
                <a:spcPct val="80000"/>
              </a:lnSpc>
            </a:pPr>
            <a:r>
              <a:rPr altLang="en-US" sz="800" lang="en-US"/>
              <a:t>	 </a:t>
            </a:r>
            <a:r>
              <a:rPr altLang="en-US" sz="3600" lang="en-US">
                <a:latin typeface="Symbol" pitchFamily="18" charset="2"/>
              </a:rPr>
              <a:t> </a:t>
            </a:r>
            <a:r>
              <a:rPr altLang="en-US" baseline="-25000" b="1" sz="2000" lang="en-US"/>
              <a:t>&lt;list1&gt; </a:t>
            </a:r>
            <a:r>
              <a:rPr altLang="en-US" sz="2400" lang="en-US">
                <a:latin typeface="Symbol" pitchFamily="18" charset="2"/>
              </a:rPr>
              <a:t>(</a:t>
            </a:r>
            <a:r>
              <a:rPr altLang="en-US" sz="3600" lang="en-US">
                <a:latin typeface="Symbol" pitchFamily="18" charset="2"/>
              </a:rPr>
              <a:t> </a:t>
            </a:r>
            <a:r>
              <a:rPr altLang="en-US" baseline="-25000" b="1" sz="2000" lang="en-US"/>
              <a:t>&lt;list2&gt; </a:t>
            </a:r>
            <a:r>
              <a:rPr altLang="en-US" sz="2400" lang="en-US">
                <a:latin typeface="Symbol" pitchFamily="18" charset="2"/>
              </a:rPr>
              <a:t>(</a:t>
            </a:r>
            <a:r>
              <a:rPr altLang="en-US" sz="2400" lang="en-US"/>
              <a:t>R</a:t>
            </a:r>
            <a:r>
              <a:rPr altLang="en-US" sz="2400" lang="en-US">
                <a:latin typeface="Symbol" pitchFamily="18" charset="2"/>
              </a:rPr>
              <a:t>) </a:t>
            </a:r>
            <a:r>
              <a:rPr altLang="en-US" sz="2400" lang="en-US"/>
              <a:t>)</a:t>
            </a:r>
            <a:r>
              <a:rPr altLang="en-US" sz="2400" lang="en-US">
                <a:latin typeface="Symbol" pitchFamily="18" charset="2"/>
              </a:rPr>
              <a:t> = </a:t>
            </a:r>
            <a:r>
              <a:rPr altLang="en-US" sz="3600" lang="en-US">
                <a:latin typeface="Symbol" pitchFamily="18" charset="2"/>
              </a:rPr>
              <a:t> </a:t>
            </a:r>
            <a:r>
              <a:rPr altLang="en-US" baseline="-25000" b="1" sz="2000" lang="en-US"/>
              <a:t>&lt;list1&gt; </a:t>
            </a:r>
            <a:r>
              <a:rPr altLang="en-US" sz="2400" lang="en-US">
                <a:latin typeface="Symbol" pitchFamily="18" charset="2"/>
              </a:rPr>
              <a:t>(</a:t>
            </a:r>
            <a:r>
              <a:rPr altLang="en-US" sz="2400" lang="en-US"/>
              <a:t>R</a:t>
            </a:r>
            <a:r>
              <a:rPr altLang="en-US" sz="2400" lang="en-US">
                <a:latin typeface="Symbol" pitchFamily="18" charset="2"/>
              </a:rPr>
              <a:t>) </a:t>
            </a:r>
            <a:r>
              <a:rPr altLang="en-US" sz="2400" lang="en-US"/>
              <a:t>as long as</a:t>
            </a:r>
            <a:r>
              <a:rPr altLang="en-US" sz="2400" lang="en-US">
                <a:latin typeface="Symbol" pitchFamily="18" charset="2"/>
              </a:rPr>
              <a:t> </a:t>
            </a:r>
            <a:r>
              <a:rPr altLang="en-US" sz="1600" lang="en-US"/>
              <a:t>&lt;list2&gt;</a:t>
            </a:r>
            <a:r>
              <a:rPr altLang="en-US" sz="2400" lang="en-US">
                <a:latin typeface="Symbol" pitchFamily="18" charset="2"/>
              </a:rPr>
              <a:t> </a:t>
            </a:r>
            <a:r>
              <a:rPr altLang="en-US" sz="2400" lang="en-US"/>
              <a:t>contains the</a:t>
            </a:r>
            <a:r>
              <a:rPr altLang="en-US" sz="2400" lang="en-US">
                <a:latin typeface="Symbol" pitchFamily="18" charset="2"/>
              </a:rPr>
              <a:t> </a:t>
            </a:r>
            <a:r>
              <a:rPr altLang="en-US" sz="2400" lang="en-US"/>
              <a:t>attributes in</a:t>
            </a:r>
            <a:r>
              <a:rPr altLang="en-US" sz="2400" lang="en-US">
                <a:latin typeface="Symbol" pitchFamily="18" charset="2"/>
              </a:rPr>
              <a:t> </a:t>
            </a:r>
            <a:r>
              <a:rPr altLang="en-US" sz="1600" lang="en-US"/>
              <a:t>&lt;list2&gt;</a:t>
            </a:r>
            <a:r>
              <a:rPr altLang="en-US" sz="2400" lang="en-US">
                <a:latin typeface="Symbol" pitchFamily="18" charset="2"/>
              </a:rPr>
              <a:t> </a:t>
            </a:r>
          </a:p>
          <a:p>
            <a:pPr lvl="0">
              <a:lnSpc>
                <a:spcPct val="80000"/>
              </a:lnSpc>
              <a:buNone/>
            </a:pPr>
            <a:r>
              <a:rPr altLang="en-US" sz="1600" lang="en-US">
                <a:latin typeface="Times New Roman" pitchFamily="18" charset="0"/>
              </a:rPr>
              <a:t>	</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35"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11</a:t>
            </a:fld>
            <a:endParaRPr b="1" sz="1600">
              <a:solidFill>
                <a:schemeClr val="dk2"/>
              </a:solidFill>
            </a:endParaRPr>
          </a:p>
        </p:txBody>
      </p:sp>
      <p:sp>
        <p:nvSpPr>
          <p:cNvPr id="1048633" name=""/>
          <p:cNvSpPr/>
          <p:nvPr>
            <p:ph type="title" sz="full" idx="0"/>
          </p:nvPr>
        </p:nvSpPr>
        <p:spPr>
          <a:xfrm rot="0">
            <a:off x="1131887" y="241300"/>
            <a:ext cx="7173912" cy="9525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 (cont.)</a:t>
            </a:r>
          </a:p>
        </p:txBody>
      </p:sp>
      <p:pic>
        <p:nvPicPr>
          <p:cNvPr id="2097158" name=""/>
          <p:cNvPicPr>
            <a:picLocks/>
          </p:cNvPicPr>
          <p:nvPr/>
        </p:nvPicPr>
        <p:blipFill>
          <a:blip xmlns:r="http://schemas.openxmlformats.org/officeDocument/2006/relationships" r:embed="rId1"/>
          <a:srcRect l="0" t="0" r="0" b="0"/>
          <a:stretch>
            <a:fillRect/>
          </a:stretch>
        </p:blipFill>
        <p:spPr>
          <a:xfrm rot="0">
            <a:off x="1358900" y="1296987"/>
            <a:ext cx="6510337" cy="5037137"/>
          </a:xfrm>
          <a:prstGeom prst="rect"/>
          <a:noFill/>
          <a:ln>
            <a:noFill/>
          </a:ln>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39"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12</a:t>
            </a:fld>
            <a:endParaRPr b="1" sz="1600">
              <a:solidFill>
                <a:schemeClr val="dk2"/>
              </a:solidFill>
            </a:endParaRPr>
          </a:p>
        </p:txBody>
      </p:sp>
      <p:sp>
        <p:nvSpPr>
          <p:cNvPr id="1048636" name=""/>
          <p:cNvSpPr/>
          <p:nvPr>
            <p:ph type="title" sz="full" idx="0"/>
          </p:nvPr>
        </p:nvSpPr>
        <p:spPr>
          <a:xfrm rot="0">
            <a:off x="250825" y="303212"/>
            <a:ext cx="8534400" cy="649287"/>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 (cont.)</a:t>
            </a:r>
          </a:p>
        </p:txBody>
      </p:sp>
      <p:sp>
        <p:nvSpPr>
          <p:cNvPr id="1048637" name=""/>
          <p:cNvSpPr/>
          <p:nvPr>
            <p:ph type="body" sz="full" idx="1"/>
          </p:nvPr>
        </p:nvSpPr>
        <p:spPr>
          <a:xfrm rot="0">
            <a:off x="406400" y="1206500"/>
            <a:ext cx="8572500" cy="50292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b="1" sz="2400">
                <a:latin typeface="Times New Roman" pitchFamily="18" charset="0"/>
              </a:rPr>
              <a:t>Rename Operation</a:t>
            </a:r>
          </a:p>
          <a:p>
            <a:pPr lvl="0">
              <a:lnSpc>
                <a:spcPct val="80000"/>
              </a:lnSpc>
            </a:pPr>
            <a:endParaRPr b="1" sz="1000">
              <a:latin typeface="Times New Roman" pitchFamily="18" charset="0"/>
            </a:endParaRPr>
          </a:p>
          <a:p>
            <a:pPr lvl="0">
              <a:lnSpc>
                <a:spcPct val="80000"/>
              </a:lnSpc>
              <a:buNone/>
            </a:pPr>
            <a:r>
              <a:rPr sz="1500">
                <a:latin typeface="Times New Roman" pitchFamily="18" charset="0"/>
              </a:rPr>
              <a:t>	</a:t>
            </a:r>
            <a:r>
              <a:rPr sz="2000">
                <a:latin typeface="Times New Roman" pitchFamily="18" charset="0"/>
              </a:rPr>
              <a:t>We may want to apply several relational algebra operations one after the other. Either we can write the operations as a single </a:t>
            </a:r>
            <a:r>
              <a:rPr b="1" sz="2000">
                <a:latin typeface="Times New Roman" pitchFamily="18" charset="0"/>
              </a:rPr>
              <a:t>relational algebra expression</a:t>
            </a:r>
            <a:r>
              <a:rPr sz="2000">
                <a:latin typeface="Times New Roman" pitchFamily="18" charset="0"/>
              </a:rPr>
              <a:t> by nesting the operations, or we can apply one operation at a time and create </a:t>
            </a:r>
            <a:r>
              <a:rPr b="1" sz="2000">
                <a:latin typeface="Times New Roman" pitchFamily="18" charset="0"/>
              </a:rPr>
              <a:t>intermediate result relations</a:t>
            </a:r>
            <a:r>
              <a:rPr sz="2000">
                <a:latin typeface="Times New Roman" pitchFamily="18" charset="0"/>
              </a:rPr>
              <a:t>. In the latter case, we must give names to the relations that hold the intermediate results. </a:t>
            </a:r>
          </a:p>
          <a:p>
            <a:pPr lvl="0">
              <a:lnSpc>
                <a:spcPct val="80000"/>
              </a:lnSpc>
              <a:buNone/>
            </a:pPr>
            <a:r>
              <a:rPr sz="800">
                <a:latin typeface="Times New Roman" pitchFamily="18" charset="0"/>
              </a:rPr>
              <a:t>	</a:t>
            </a:r>
          </a:p>
          <a:p>
            <a:pPr lvl="0">
              <a:lnSpc>
                <a:spcPct val="80000"/>
              </a:lnSpc>
              <a:buNone/>
            </a:pPr>
            <a:r>
              <a:rPr sz="1800">
                <a:latin typeface="Times New Roman" pitchFamily="18" charset="0"/>
              </a:rPr>
              <a:t>	</a:t>
            </a:r>
            <a:r>
              <a:rPr b="1" sz="2000">
                <a:latin typeface="Times New Roman" pitchFamily="18" charset="0"/>
              </a:rPr>
              <a:t>Example:</a:t>
            </a:r>
            <a:r>
              <a:rPr sz="2000">
                <a:latin typeface="Times New Roman" pitchFamily="18" charset="0"/>
              </a:rPr>
              <a:t> To retrieve the first name, last name, and salary of all employees who work in department number 5, we must apply a select and a project operation. We can write a single relational algebra expression as follows: </a:t>
            </a:r>
          </a:p>
          <a:p>
            <a:pPr lvl="0">
              <a:lnSpc>
                <a:spcPct val="80000"/>
              </a:lnSpc>
              <a:buNone/>
            </a:pPr>
            <a:endParaRPr sz="1000">
              <a:latin typeface="Times New Roman" pitchFamily="18" charset="0"/>
            </a:endParaRPr>
          </a:p>
          <a:p>
            <a:pPr lvl="0">
              <a:lnSpc>
                <a:spcPct val="80000"/>
              </a:lnSpc>
              <a:buNone/>
            </a:pPr>
            <a:r>
              <a:rPr sz="800">
                <a:latin typeface="Times New Roman" pitchFamily="18" charset="0"/>
              </a:rPr>
              <a:t>	</a:t>
            </a:r>
            <a:r>
              <a:rPr b="1" sz="2800">
                <a:latin typeface="Symbol" pitchFamily="18" charset="2"/>
              </a:rPr>
              <a:t></a:t>
            </a:r>
            <a:r>
              <a:rPr baseline="-25000" b="1" sz="1800">
                <a:latin typeface="Times New Roman" pitchFamily="18" charset="0"/>
              </a:rPr>
              <a:t>FNAME, LNAME, SALARY</a:t>
            </a:r>
            <a:r>
              <a:rPr b="1" sz="2000">
                <a:latin typeface="Times New Roman" pitchFamily="18" charset="0"/>
              </a:rPr>
              <a:t>(</a:t>
            </a:r>
            <a:r>
              <a:rPr b="1" sz="2800">
                <a:latin typeface="Symbol" pitchFamily="18" charset="2"/>
              </a:rPr>
              <a:t></a:t>
            </a:r>
            <a:r>
              <a:rPr b="1" sz="2000">
                <a:latin typeface="Times New Roman" pitchFamily="18" charset="0"/>
              </a:rPr>
              <a:t> </a:t>
            </a:r>
            <a:r>
              <a:rPr baseline="-25000" b="1" sz="1800">
                <a:latin typeface="Times New Roman" pitchFamily="18" charset="0"/>
              </a:rPr>
              <a:t>DNO=5</a:t>
            </a:r>
            <a:r>
              <a:rPr b="1" sz="2000">
                <a:latin typeface="Times New Roman" pitchFamily="18" charset="0"/>
              </a:rPr>
              <a:t>(EMPLOYEE))</a:t>
            </a:r>
          </a:p>
          <a:p>
            <a:pPr lvl="0">
              <a:lnSpc>
                <a:spcPct val="80000"/>
              </a:lnSpc>
              <a:buNone/>
            </a:pPr>
            <a:endParaRPr b="1" sz="1000">
              <a:latin typeface="Times New Roman" pitchFamily="18" charset="0"/>
            </a:endParaRPr>
          </a:p>
          <a:p>
            <a:pPr lvl="0">
              <a:lnSpc>
                <a:spcPct val="80000"/>
              </a:lnSpc>
              <a:buNone/>
            </a:pPr>
            <a:r>
              <a:rPr sz="1000"/>
              <a:t>	</a:t>
            </a:r>
            <a:r>
              <a:rPr sz="2000"/>
              <a:t>OR </a:t>
            </a:r>
            <a:r>
              <a:rPr sz="2000">
                <a:latin typeface="Times New Roman" pitchFamily="18" charset="0"/>
              </a:rPr>
              <a:t>We can explicitly show the sequence of operations, giving a name to each intermediate relation:</a:t>
            </a:r>
          </a:p>
          <a:p>
            <a:pPr lvl="0">
              <a:lnSpc>
                <a:spcPct val="80000"/>
              </a:lnSpc>
              <a:buNone/>
            </a:pPr>
            <a:r>
              <a:rPr sz="2000">
                <a:latin typeface="Times New Roman" pitchFamily="18" charset="0"/>
              </a:rPr>
              <a:t>	</a:t>
            </a:r>
            <a:r>
              <a:rPr b="1" sz="2000">
                <a:latin typeface="Times New Roman" pitchFamily="18" charset="0"/>
              </a:rPr>
              <a:t>DEP5_EMPS </a:t>
            </a:r>
            <a:r>
              <a:rPr b="1" sz="2000">
                <a:latin typeface="Times New Roman" pitchFamily="18" charset="0"/>
                <a:sym typeface="Symbol" pitchFamily="18" charset="2"/>
              </a:rPr>
              <a:t> </a:t>
            </a:r>
            <a:r>
              <a:rPr b="1" sz="2800">
                <a:latin typeface="Symbol" pitchFamily="18" charset="2"/>
              </a:rPr>
              <a:t></a:t>
            </a:r>
            <a:r>
              <a:rPr b="1" sz="2000">
                <a:latin typeface="Times New Roman" pitchFamily="18" charset="0"/>
              </a:rPr>
              <a:t> </a:t>
            </a:r>
            <a:r>
              <a:rPr baseline="-25000" b="1" sz="1800">
                <a:latin typeface="Times New Roman" pitchFamily="18" charset="0"/>
              </a:rPr>
              <a:t>DNO=5</a:t>
            </a:r>
            <a:r>
              <a:rPr b="1" sz="2000">
                <a:latin typeface="Times New Roman" pitchFamily="18" charset="0"/>
              </a:rPr>
              <a:t>(EMPLOYEE)</a:t>
            </a:r>
          </a:p>
          <a:p>
            <a:pPr lvl="0">
              <a:lnSpc>
                <a:spcPct val="80000"/>
              </a:lnSpc>
              <a:buNone/>
            </a:pPr>
            <a:r>
              <a:rPr b="1" sz="2000">
                <a:latin typeface="Times New Roman" pitchFamily="18" charset="0"/>
              </a:rPr>
              <a:t>	RESULT </a:t>
            </a:r>
            <a:r>
              <a:rPr b="1" sz="2000">
                <a:latin typeface="Times New Roman" pitchFamily="18" charset="0"/>
                <a:sym typeface="Symbol" pitchFamily="18" charset="2"/>
              </a:rPr>
              <a:t> </a:t>
            </a:r>
            <a:r>
              <a:rPr b="1" sz="2800">
                <a:latin typeface="Symbol" pitchFamily="18" charset="2"/>
              </a:rPr>
              <a:t></a:t>
            </a:r>
            <a:r>
              <a:rPr b="1" sz="2000">
                <a:latin typeface="Times New Roman" pitchFamily="18" charset="0"/>
              </a:rPr>
              <a:t> </a:t>
            </a:r>
            <a:r>
              <a:rPr baseline="-25000" b="1" sz="1800">
                <a:latin typeface="Times New Roman" pitchFamily="18" charset="0"/>
              </a:rPr>
              <a:t>FNAME, LNAME, SALARY</a:t>
            </a:r>
            <a:r>
              <a:rPr b="1" sz="2000">
                <a:latin typeface="Times New Roman" pitchFamily="18" charset="0"/>
              </a:rPr>
              <a:t> (DEP5_EMPS)</a:t>
            </a:r>
            <a:r>
              <a:rPr sz="1200">
                <a:latin typeface="Times New Roman" pitchFamily="18" charset="0"/>
              </a:rPr>
              <a:t>	</a:t>
            </a: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43"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13</a:t>
            </a:fld>
            <a:endParaRPr b="1" sz="1600">
              <a:solidFill>
                <a:schemeClr val="dk2"/>
              </a:solidFill>
            </a:endParaRPr>
          </a:p>
        </p:txBody>
      </p:sp>
      <p:sp>
        <p:nvSpPr>
          <p:cNvPr id="1048640" name=""/>
          <p:cNvSpPr/>
          <p:nvPr>
            <p:ph type="title" sz="full" idx="0"/>
          </p:nvPr>
        </p:nvSpPr>
        <p:spPr>
          <a:xfrm rot="0">
            <a:off x="250825" y="303212"/>
            <a:ext cx="8534400" cy="649287"/>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 (cont.)</a:t>
            </a:r>
          </a:p>
        </p:txBody>
      </p:sp>
      <p:sp>
        <p:nvSpPr>
          <p:cNvPr id="1048641" name=""/>
          <p:cNvSpPr/>
          <p:nvPr>
            <p:ph type="body" sz="full" idx="1"/>
          </p:nvPr>
        </p:nvSpPr>
        <p:spPr>
          <a:xfrm rot="0">
            <a:off x="406400" y="1206500"/>
            <a:ext cx="8572500" cy="50292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altLang="en-US" b="1" sz="2000" lang="en-US">
                <a:latin typeface="Times New Roman" pitchFamily="18" charset="0"/>
              </a:rPr>
              <a:t>Rename Operation (cont.)</a:t>
            </a:r>
          </a:p>
          <a:p>
            <a:pPr lvl="0">
              <a:lnSpc>
                <a:spcPct val="80000"/>
              </a:lnSpc>
            </a:pPr>
            <a:endParaRPr altLang="en-US" b="1" sz="900" lang="en-US">
              <a:latin typeface="Times New Roman" pitchFamily="18" charset="0"/>
            </a:endParaRPr>
          </a:p>
          <a:p>
            <a:pPr lvl="0">
              <a:lnSpc>
                <a:spcPct val="80000"/>
              </a:lnSpc>
              <a:buNone/>
            </a:pPr>
            <a:r>
              <a:rPr altLang="en-US" sz="1300" lang="en-US">
                <a:latin typeface="Times New Roman" pitchFamily="18" charset="0"/>
              </a:rPr>
              <a:t>	</a:t>
            </a:r>
            <a:r>
              <a:rPr altLang="en-US" sz="1800" lang="en-US">
                <a:latin typeface="Times New Roman" pitchFamily="18" charset="0"/>
              </a:rPr>
              <a:t>	The rename operator is </a:t>
            </a:r>
            <a:r>
              <a:rPr altLang="en-US" sz="1800" lang="en-US">
                <a:latin typeface="Symbol" pitchFamily="18" charset="2"/>
                <a:sym typeface="Symbol" pitchFamily="18" charset="2"/>
              </a:rPr>
              <a:t></a:t>
            </a:r>
          </a:p>
          <a:p>
            <a:pPr lvl="0">
              <a:lnSpc>
                <a:spcPct val="80000"/>
              </a:lnSpc>
              <a:buNone/>
            </a:pPr>
            <a:endParaRPr altLang="en-US" sz="1800" lang="en-US">
              <a:latin typeface="Symbol" pitchFamily="18" charset="2"/>
              <a:sym typeface="Symbol" pitchFamily="18" charset="2"/>
            </a:endParaRPr>
          </a:p>
          <a:p>
            <a:pPr lvl="0">
              <a:lnSpc>
                <a:spcPct val="80000"/>
              </a:lnSpc>
              <a:buNone/>
            </a:pPr>
            <a:r>
              <a:rPr altLang="en-US" sz="1800" lang="en-US">
                <a:latin typeface="Times New Roman" pitchFamily="18" charset="0"/>
              </a:rPr>
              <a:t>	</a:t>
            </a:r>
            <a:r>
              <a:rPr altLang="en-US" sz="2400" lang="en-US">
                <a:latin typeface="Times New Roman" pitchFamily="18" charset="0"/>
              </a:rPr>
              <a:t>The general Rename operation can be expressed by any of the following forms:</a:t>
            </a:r>
          </a:p>
          <a:p>
            <a:pPr lvl="0">
              <a:lnSpc>
                <a:spcPct val="80000"/>
              </a:lnSpc>
              <a:buNone/>
            </a:pPr>
            <a:endParaRPr altLang="en-US" sz="2400" lang="en-US">
              <a:latin typeface="Times New Roman" pitchFamily="18" charset="0"/>
            </a:endParaRPr>
          </a:p>
          <a:p>
            <a:pPr lvl="0">
              <a:lnSpc>
                <a:spcPct val="180000"/>
              </a:lnSpc>
              <a:buFont typeface="Symbol" pitchFamily="18" charset="2"/>
              <a:buChar char="-"/>
            </a:pPr>
            <a:r>
              <a:rPr altLang="en-US" baseline="-25000" sz="1800" lang="en-US">
                <a:latin typeface="Times New Roman" pitchFamily="18" charset="0"/>
                <a:sym typeface="Symbol" pitchFamily="18" charset="2"/>
              </a:rPr>
              <a:t> </a:t>
            </a:r>
            <a:r>
              <a:rPr altLang="en-US" sz="1800" lang="en-US">
                <a:latin typeface="Symbol" pitchFamily="18" charset="2"/>
                <a:sym typeface="Symbol" pitchFamily="18" charset="2"/>
              </a:rPr>
              <a:t></a:t>
            </a:r>
            <a:r>
              <a:rPr altLang="en-US" baseline="-25000" sz="1800" lang="en-US">
                <a:latin typeface="Symbol" pitchFamily="18" charset="2"/>
                <a:sym typeface="Symbol" pitchFamily="18" charset="2"/>
              </a:rPr>
              <a:t> </a:t>
            </a:r>
            <a:r>
              <a:rPr altLang="en-US" baseline="-25000" sz="1800" lang="en-US">
                <a:latin typeface="Times New Roman" pitchFamily="18" charset="0"/>
                <a:sym typeface="Symbol" pitchFamily="18" charset="2"/>
              </a:rPr>
              <a:t>S (B</a:t>
            </a:r>
            <a:r>
              <a:rPr altLang="en-US" baseline="-40000" sz="1800" lang="en-US">
                <a:latin typeface="Times New Roman" pitchFamily="18" charset="0"/>
                <a:sym typeface="Symbol" pitchFamily="18" charset="2"/>
              </a:rPr>
              <a:t>1</a:t>
            </a:r>
            <a:r>
              <a:rPr altLang="en-US" baseline="-25000" sz="1800" lang="en-US">
                <a:latin typeface="Times New Roman" pitchFamily="18" charset="0"/>
                <a:sym typeface="Symbol" pitchFamily="18" charset="2"/>
              </a:rPr>
              <a:t>, B</a:t>
            </a:r>
            <a:r>
              <a:rPr altLang="en-US" baseline="-40000" sz="1800" lang="en-US">
                <a:latin typeface="Times New Roman" pitchFamily="18" charset="0"/>
                <a:sym typeface="Symbol" pitchFamily="18" charset="2"/>
              </a:rPr>
              <a:t>2</a:t>
            </a:r>
            <a:r>
              <a:rPr altLang="en-US" baseline="-25000" sz="1800" lang="en-US">
                <a:latin typeface="Times New Roman" pitchFamily="18" charset="0"/>
                <a:sym typeface="Symbol" pitchFamily="18" charset="2"/>
              </a:rPr>
              <a:t>, …, B</a:t>
            </a:r>
            <a:r>
              <a:rPr altLang="en-US" baseline="-40000" sz="1800" lang="en-US">
                <a:latin typeface="Times New Roman" pitchFamily="18" charset="0"/>
                <a:sym typeface="Symbol" pitchFamily="18" charset="2"/>
              </a:rPr>
              <a:t>n</a:t>
            </a:r>
            <a:r>
              <a:rPr altLang="en-US" baseline="-25000" sz="1800" lang="en-US">
                <a:latin typeface="Times New Roman" pitchFamily="18" charset="0"/>
                <a:sym typeface="Symbol" pitchFamily="18" charset="2"/>
              </a:rPr>
              <a:t> )  </a:t>
            </a:r>
            <a:r>
              <a:rPr altLang="en-US" sz="2000" lang="en-US">
                <a:latin typeface="Times New Roman" pitchFamily="18" charset="0"/>
                <a:sym typeface="Symbol" pitchFamily="18" charset="2"/>
              </a:rPr>
              <a:t>( R)</a:t>
            </a:r>
            <a:r>
              <a:rPr altLang="en-US" baseline="-25000" sz="1800" lang="en-US">
                <a:latin typeface="Times New Roman" pitchFamily="18" charset="0"/>
                <a:sym typeface="Symbol" pitchFamily="18" charset="2"/>
              </a:rPr>
              <a:t>  </a:t>
            </a:r>
            <a:r>
              <a:rPr altLang="en-US" sz="1800" lang="en-US">
                <a:latin typeface="Symbol" pitchFamily="18" charset="2"/>
                <a:sym typeface="Symbol" pitchFamily="18" charset="2"/>
              </a:rPr>
              <a:t> </a:t>
            </a:r>
            <a:r>
              <a:rPr altLang="en-US" sz="1800" lang="en-US">
                <a:latin typeface="Times New Roman" pitchFamily="18" charset="0"/>
                <a:sym typeface="Symbol" pitchFamily="18" charset="2"/>
              </a:rPr>
              <a:t>is a renamed relation</a:t>
            </a:r>
            <a:r>
              <a:rPr altLang="en-US" sz="1800" lang="en-US">
                <a:latin typeface="Symbol" pitchFamily="18" charset="2"/>
                <a:sym typeface="Symbol" pitchFamily="18" charset="2"/>
              </a:rPr>
              <a:t> </a:t>
            </a:r>
            <a:r>
              <a:rPr altLang="en-US" sz="1800" lang="en-US">
                <a:latin typeface="Times New Roman" pitchFamily="18" charset="0"/>
                <a:sym typeface="Symbol" pitchFamily="18" charset="2"/>
              </a:rPr>
              <a:t>S based on R with column names </a:t>
            </a:r>
            <a:r>
              <a:rPr altLang="en-US" sz="1400" lang="en-US">
                <a:latin typeface="Times New Roman" pitchFamily="18" charset="0"/>
                <a:sym typeface="Symbol" pitchFamily="18" charset="2"/>
              </a:rPr>
              <a:t>B</a:t>
            </a:r>
            <a:r>
              <a:rPr altLang="en-US" baseline="-25000" sz="1400" lang="en-US">
                <a:latin typeface="Times New Roman" pitchFamily="18" charset="0"/>
                <a:sym typeface="Symbol" pitchFamily="18" charset="2"/>
              </a:rPr>
              <a:t>1</a:t>
            </a:r>
            <a:r>
              <a:rPr altLang="en-US" sz="1400" lang="en-US">
                <a:latin typeface="Times New Roman" pitchFamily="18" charset="0"/>
                <a:sym typeface="Symbol" pitchFamily="18" charset="2"/>
              </a:rPr>
              <a:t>, B</a:t>
            </a:r>
            <a:r>
              <a:rPr altLang="en-US" baseline="-25000" sz="1400" lang="en-US">
                <a:latin typeface="Times New Roman" pitchFamily="18" charset="0"/>
                <a:sym typeface="Symbol" pitchFamily="18" charset="2"/>
              </a:rPr>
              <a:t>1</a:t>
            </a:r>
            <a:r>
              <a:rPr altLang="en-US" sz="1400" lang="en-US">
                <a:latin typeface="Times New Roman" pitchFamily="18" charset="0"/>
                <a:sym typeface="Symbol" pitchFamily="18" charset="2"/>
              </a:rPr>
              <a:t>, 				…..B</a:t>
            </a:r>
            <a:r>
              <a:rPr altLang="en-US" baseline="-25000" sz="1400" lang="en-US">
                <a:latin typeface="Times New Roman" pitchFamily="18" charset="0"/>
                <a:sym typeface="Symbol" pitchFamily="18" charset="2"/>
              </a:rPr>
              <a:t>n</a:t>
            </a:r>
            <a:r>
              <a:rPr altLang="en-US" sz="1400" lang="en-US">
                <a:latin typeface="Symbol" pitchFamily="18" charset="2"/>
                <a:sym typeface="Symbol" pitchFamily="18" charset="2"/>
              </a:rPr>
              <a:t>.</a:t>
            </a:r>
          </a:p>
          <a:p>
            <a:pPr lvl="0">
              <a:lnSpc>
                <a:spcPct val="180000"/>
              </a:lnSpc>
              <a:buFont typeface="Symbol" pitchFamily="18" charset="2"/>
              <a:buChar char="-"/>
            </a:pPr>
            <a:r>
              <a:rPr altLang="en-US" sz="1800" lang="en-US">
                <a:latin typeface="Symbol" pitchFamily="18" charset="2"/>
                <a:sym typeface="Symbol" pitchFamily="18" charset="2"/>
              </a:rPr>
              <a:t></a:t>
            </a:r>
            <a:r>
              <a:rPr altLang="en-US" baseline="-25000" sz="1800" lang="en-US">
                <a:latin typeface="Symbol" pitchFamily="18" charset="2"/>
                <a:sym typeface="Symbol" pitchFamily="18" charset="2"/>
              </a:rPr>
              <a:t> </a:t>
            </a:r>
            <a:r>
              <a:rPr altLang="en-US" baseline="-25000" sz="1800" lang="en-US">
                <a:latin typeface="Times New Roman" pitchFamily="18" charset="0"/>
                <a:sym typeface="Symbol" pitchFamily="18" charset="2"/>
              </a:rPr>
              <a:t>S </a:t>
            </a:r>
            <a:r>
              <a:rPr altLang="en-US" sz="2000" lang="en-US">
                <a:latin typeface="Times New Roman" pitchFamily="18" charset="0"/>
                <a:sym typeface="Symbol" pitchFamily="18" charset="2"/>
              </a:rPr>
              <a:t>( R)</a:t>
            </a:r>
            <a:r>
              <a:rPr altLang="en-US" baseline="-25000" sz="1800" lang="en-US">
                <a:latin typeface="Times New Roman" pitchFamily="18" charset="0"/>
                <a:sym typeface="Symbol" pitchFamily="18" charset="2"/>
              </a:rPr>
              <a:t> </a:t>
            </a:r>
            <a:r>
              <a:rPr altLang="en-US" sz="1800" lang="en-US">
                <a:latin typeface="Times New Roman" pitchFamily="18" charset="0"/>
                <a:sym typeface="Symbol" pitchFamily="18" charset="2"/>
              </a:rPr>
              <a:t>is a renamed relation</a:t>
            </a:r>
            <a:r>
              <a:rPr altLang="en-US" sz="1800" lang="en-US">
                <a:latin typeface="Symbol" pitchFamily="18" charset="2"/>
                <a:sym typeface="Symbol" pitchFamily="18" charset="2"/>
              </a:rPr>
              <a:t> </a:t>
            </a:r>
            <a:r>
              <a:rPr altLang="en-US" sz="1800" lang="en-US">
                <a:latin typeface="Times New Roman" pitchFamily="18" charset="0"/>
                <a:sym typeface="Symbol" pitchFamily="18" charset="2"/>
              </a:rPr>
              <a:t>S based on R (which does not specify column names).</a:t>
            </a:r>
          </a:p>
          <a:p>
            <a:pPr lvl="0">
              <a:lnSpc>
                <a:spcPct val="180000"/>
              </a:lnSpc>
              <a:buFont typeface="Symbol" pitchFamily="18" charset="2"/>
              <a:buChar char="-"/>
            </a:pPr>
            <a:r>
              <a:rPr altLang="en-US" sz="1800" lang="en-US">
                <a:latin typeface="Times New Roman" pitchFamily="18" charset="0"/>
              </a:rPr>
              <a:t>	 </a:t>
            </a:r>
            <a:r>
              <a:rPr altLang="en-US" sz="1800" lang="en-US">
                <a:latin typeface="Symbol" pitchFamily="18" charset="2"/>
                <a:sym typeface="Symbol" pitchFamily="18" charset="2"/>
              </a:rPr>
              <a:t></a:t>
            </a:r>
            <a:r>
              <a:rPr altLang="en-US" baseline="-25000" sz="1800" lang="en-US">
                <a:latin typeface="Symbol" pitchFamily="18" charset="2"/>
                <a:sym typeface="Symbol" pitchFamily="18" charset="2"/>
              </a:rPr>
              <a:t> </a:t>
            </a:r>
            <a:r>
              <a:rPr altLang="en-US" baseline="-25000" sz="1800" lang="en-US">
                <a:latin typeface="Times New Roman" pitchFamily="18" charset="0"/>
                <a:sym typeface="Symbol" pitchFamily="18" charset="2"/>
              </a:rPr>
              <a:t>(B</a:t>
            </a:r>
            <a:r>
              <a:rPr altLang="en-US" baseline="-40000" sz="1800" lang="en-US">
                <a:latin typeface="Times New Roman" pitchFamily="18" charset="0"/>
                <a:sym typeface="Symbol" pitchFamily="18" charset="2"/>
              </a:rPr>
              <a:t>1</a:t>
            </a:r>
            <a:r>
              <a:rPr altLang="en-US" baseline="-25000" sz="1800" lang="en-US">
                <a:latin typeface="Times New Roman" pitchFamily="18" charset="0"/>
                <a:sym typeface="Symbol" pitchFamily="18" charset="2"/>
              </a:rPr>
              <a:t>, B</a:t>
            </a:r>
            <a:r>
              <a:rPr altLang="en-US" baseline="-40000" sz="1800" lang="en-US">
                <a:latin typeface="Times New Roman" pitchFamily="18" charset="0"/>
                <a:sym typeface="Symbol" pitchFamily="18" charset="2"/>
              </a:rPr>
              <a:t>2</a:t>
            </a:r>
            <a:r>
              <a:rPr altLang="en-US" baseline="-25000" sz="1800" lang="en-US">
                <a:latin typeface="Times New Roman" pitchFamily="18" charset="0"/>
                <a:sym typeface="Symbol" pitchFamily="18" charset="2"/>
              </a:rPr>
              <a:t>, …, B</a:t>
            </a:r>
            <a:r>
              <a:rPr altLang="en-US" baseline="-40000" sz="1800" lang="en-US">
                <a:latin typeface="Times New Roman" pitchFamily="18" charset="0"/>
                <a:sym typeface="Symbol" pitchFamily="18" charset="2"/>
              </a:rPr>
              <a:t>n</a:t>
            </a:r>
            <a:r>
              <a:rPr altLang="en-US" baseline="-25000" sz="1800" lang="en-US">
                <a:latin typeface="Times New Roman" pitchFamily="18" charset="0"/>
                <a:sym typeface="Symbol" pitchFamily="18" charset="2"/>
              </a:rPr>
              <a:t> )  </a:t>
            </a:r>
            <a:r>
              <a:rPr altLang="en-US" sz="2000" lang="en-US">
                <a:latin typeface="Times New Roman" pitchFamily="18" charset="0"/>
                <a:sym typeface="Symbol" pitchFamily="18" charset="2"/>
              </a:rPr>
              <a:t>( R)</a:t>
            </a:r>
            <a:r>
              <a:rPr altLang="en-US" baseline="-25000" sz="1800" lang="en-US">
                <a:latin typeface="Times New Roman" pitchFamily="18" charset="0"/>
                <a:sym typeface="Symbol" pitchFamily="18" charset="2"/>
              </a:rPr>
              <a:t>  </a:t>
            </a:r>
            <a:r>
              <a:rPr altLang="en-US" sz="1800" lang="en-US">
                <a:latin typeface="Symbol" pitchFamily="18" charset="2"/>
                <a:sym typeface="Symbol" pitchFamily="18" charset="2"/>
              </a:rPr>
              <a:t> </a:t>
            </a:r>
            <a:r>
              <a:rPr altLang="en-US" sz="1800" lang="en-US">
                <a:latin typeface="Times New Roman" pitchFamily="18" charset="0"/>
                <a:sym typeface="Symbol" pitchFamily="18" charset="2"/>
              </a:rPr>
              <a:t>is a renamed relation</a:t>
            </a:r>
            <a:r>
              <a:rPr altLang="en-US" sz="1800" lang="en-US">
                <a:latin typeface="Symbol" pitchFamily="18" charset="2"/>
                <a:sym typeface="Symbol" pitchFamily="18" charset="2"/>
              </a:rPr>
              <a:t> </a:t>
            </a:r>
            <a:r>
              <a:rPr altLang="en-US" sz="1800" lang="en-US">
                <a:latin typeface="Times New Roman" pitchFamily="18" charset="0"/>
                <a:sym typeface="Symbol" pitchFamily="18" charset="2"/>
              </a:rPr>
              <a:t>with column names </a:t>
            </a:r>
            <a:r>
              <a:rPr altLang="en-US" sz="1400" lang="en-US">
                <a:latin typeface="Times New Roman" pitchFamily="18" charset="0"/>
                <a:sym typeface="Symbol" pitchFamily="18" charset="2"/>
              </a:rPr>
              <a:t>B</a:t>
            </a:r>
            <a:r>
              <a:rPr altLang="en-US" baseline="-25000" sz="1400" lang="en-US">
                <a:latin typeface="Times New Roman" pitchFamily="18" charset="0"/>
                <a:sym typeface="Symbol" pitchFamily="18" charset="2"/>
              </a:rPr>
              <a:t>1</a:t>
            </a:r>
            <a:r>
              <a:rPr altLang="en-US" sz="1400" lang="en-US">
                <a:latin typeface="Times New Roman" pitchFamily="18" charset="0"/>
                <a:sym typeface="Symbol" pitchFamily="18" charset="2"/>
              </a:rPr>
              <a:t>, B</a:t>
            </a:r>
            <a:r>
              <a:rPr altLang="en-US" baseline="-25000" sz="1400" lang="en-US">
                <a:latin typeface="Times New Roman" pitchFamily="18" charset="0"/>
                <a:sym typeface="Symbol" pitchFamily="18" charset="2"/>
              </a:rPr>
              <a:t>1</a:t>
            </a:r>
            <a:r>
              <a:rPr altLang="en-US" sz="1400" lang="en-US">
                <a:latin typeface="Times New Roman" pitchFamily="18" charset="0"/>
                <a:sym typeface="Symbol" pitchFamily="18" charset="2"/>
              </a:rPr>
              <a:t>, …..B</a:t>
            </a:r>
            <a:r>
              <a:rPr altLang="en-US" baseline="-25000" sz="1400" lang="en-US">
                <a:latin typeface="Times New Roman" pitchFamily="18" charset="0"/>
                <a:sym typeface="Symbol" pitchFamily="18" charset="2"/>
              </a:rPr>
              <a:t>n</a:t>
            </a:r>
            <a:r>
              <a:rPr altLang="en-US" baseline="-25000" sz="1800" lang="en-US">
                <a:latin typeface="Times New Roman" pitchFamily="18" charset="0"/>
                <a:sym typeface="Symbol" pitchFamily="18" charset="2"/>
              </a:rPr>
              <a:t> </a:t>
            </a:r>
            <a:r>
              <a:rPr altLang="en-US" sz="1800" lang="en-US">
                <a:latin typeface="Times New Roman" pitchFamily="18" charset="0"/>
                <a:sym typeface="Symbol" pitchFamily="18" charset="2"/>
              </a:rPr>
              <a:t>which does not specify a new relation name.</a:t>
            </a:r>
          </a:p>
          <a:p>
            <a:pPr lvl="0">
              <a:lnSpc>
                <a:spcPct val="80000"/>
              </a:lnSpc>
              <a:buNone/>
            </a:pPr>
            <a:r>
              <a:rPr altLang="en-US" sz="700" lang="en-US">
                <a:latin typeface="Times New Roman" pitchFamily="18" charset="0"/>
              </a:rPr>
              <a:t>	</a:t>
            </a:r>
          </a:p>
          <a:p>
            <a:pPr lvl="0">
              <a:lnSpc>
                <a:spcPct val="80000"/>
              </a:lnSpc>
              <a:buNone/>
            </a:pPr>
            <a:r>
              <a:rPr altLang="en-US" sz="1600" lang="en-US">
                <a:latin typeface="Times New Roman" pitchFamily="18" charset="0"/>
              </a:rPr>
              <a:t>	</a:t>
            </a:r>
            <a:r>
              <a:rPr altLang="en-US" sz="700" lang="en-US">
                <a:latin typeface="Times New Roman" pitchFamily="18" charset="0"/>
              </a:rPr>
              <a:t>	</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4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14</a:t>
            </a:fld>
            <a:endParaRPr b="1" sz="1600">
              <a:solidFill>
                <a:schemeClr val="dk2"/>
              </a:solidFill>
            </a:endParaRPr>
          </a:p>
        </p:txBody>
      </p:sp>
      <p:sp>
        <p:nvSpPr>
          <p:cNvPr id="1048644" name=""/>
          <p:cNvSpPr/>
          <p:nvPr>
            <p:ph type="title" sz="full" idx="0"/>
          </p:nvPr>
        </p:nvSpPr>
        <p:spPr>
          <a:xfrm rot="0">
            <a:off x="1004887" y="330200"/>
            <a:ext cx="7173912" cy="8763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 (cont.)</a:t>
            </a:r>
          </a:p>
        </p:txBody>
      </p:sp>
      <p:sp>
        <p:nvSpPr>
          <p:cNvPr id="1048645" name=""/>
          <p:cNvSpPr/>
          <p:nvPr/>
        </p:nvSpPr>
        <p:spPr>
          <a:xfrm rot="0">
            <a:off x="1833562" y="1309687"/>
            <a:ext cx="9144000" cy="0"/>
          </a:xfrm>
          <a:prstGeom prst="rect"/>
          <a:noFill/>
          <a:ln>
            <a:noFill/>
          </a:ln>
        </p:spPr>
      </p:sp>
      <p:pic>
        <p:nvPicPr>
          <p:cNvPr id="2097159" name=""/>
          <p:cNvPicPr>
            <a:picLocks/>
          </p:cNvPicPr>
          <p:nvPr/>
        </p:nvPicPr>
        <p:blipFill>
          <a:blip xmlns:r="http://schemas.openxmlformats.org/officeDocument/2006/relationships" r:embed="rId1"/>
          <a:srcRect l="0" t="0" r="0" b="0"/>
          <a:stretch>
            <a:fillRect/>
          </a:stretch>
        </p:blipFill>
        <p:spPr>
          <a:xfrm rot="0">
            <a:off x="1325562" y="1106487"/>
            <a:ext cx="6683375" cy="5173662"/>
          </a:xfrm>
          <a:prstGeom prst="rect"/>
          <a:noFill/>
          <a:ln>
            <a:noFill/>
          </a:ln>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51"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15</a:t>
            </a:fld>
            <a:endParaRPr b="1" sz="1600">
              <a:solidFill>
                <a:schemeClr val="dk2"/>
              </a:solidFill>
            </a:endParaRPr>
          </a:p>
        </p:txBody>
      </p:sp>
      <p:sp>
        <p:nvSpPr>
          <p:cNvPr id="1048648"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a:t>
            </a:r>
            <a:br/>
            <a:r>
              <a:rPr sz="3200"/>
              <a:t>Set Theory </a:t>
            </a:r>
          </a:p>
        </p:txBody>
      </p:sp>
      <p:sp>
        <p:nvSpPr>
          <p:cNvPr id="1048649" name=""/>
          <p:cNvSpPr/>
          <p:nvPr>
            <p:ph type="body" sz="full" idx="1"/>
          </p:nvPr>
        </p:nvSpPr>
        <p:spPr>
          <a:xfrm rot="0">
            <a:off x="406400" y="1389062"/>
            <a:ext cx="8547100" cy="49990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b="1" sz="2400">
                <a:latin typeface="Times New Roman" pitchFamily="18" charset="0"/>
              </a:rPr>
              <a:t>UNION Operation</a:t>
            </a:r>
          </a:p>
          <a:p>
            <a:pPr lvl="0">
              <a:lnSpc>
                <a:spcPct val="80000"/>
              </a:lnSpc>
              <a:buNone/>
            </a:pPr>
            <a:r>
              <a:rPr b="1" sz="2000">
                <a:latin typeface="Times New Roman" pitchFamily="18" charset="0"/>
              </a:rPr>
              <a:t>	</a:t>
            </a:r>
            <a:r>
              <a:rPr sz="2000">
                <a:latin typeface="Times New Roman" pitchFamily="18" charset="0"/>
              </a:rPr>
              <a:t>The result of this operation, denoted by R </a:t>
            </a:r>
            <a:r>
              <a:rPr b="1" sz="2800">
                <a:latin typeface="Symbol" pitchFamily="18" charset="2"/>
              </a:rPr>
              <a:t></a:t>
            </a:r>
            <a:r>
              <a:rPr sz="2800">
                <a:latin typeface="Times New Roman" pitchFamily="18" charset="0"/>
              </a:rPr>
              <a:t> </a:t>
            </a:r>
            <a:r>
              <a:rPr sz="2000">
                <a:latin typeface="Times New Roman" pitchFamily="18" charset="0"/>
              </a:rPr>
              <a:t>S, is a relation that includes all tuples that are either in R or in S or in both R and S. Duplicate tuples are eliminated. </a:t>
            </a:r>
          </a:p>
          <a:p>
            <a:pPr lvl="0">
              <a:lnSpc>
                <a:spcPct val="80000"/>
              </a:lnSpc>
              <a:buNone/>
            </a:pPr>
            <a:r>
              <a:rPr sz="900">
                <a:latin typeface="Times New Roman" pitchFamily="18" charset="0"/>
              </a:rPr>
              <a:t>	</a:t>
            </a:r>
          </a:p>
          <a:p>
            <a:pPr lvl="0">
              <a:lnSpc>
                <a:spcPct val="80000"/>
              </a:lnSpc>
              <a:buNone/>
            </a:pPr>
            <a:r>
              <a:rPr sz="2000">
                <a:latin typeface="Times New Roman" pitchFamily="18" charset="0"/>
              </a:rPr>
              <a:t>	</a:t>
            </a:r>
            <a:r>
              <a:rPr b="1" sz="2000">
                <a:latin typeface="Times New Roman" pitchFamily="18" charset="0"/>
              </a:rPr>
              <a:t>Example:</a:t>
            </a:r>
            <a:r>
              <a:rPr sz="2000">
                <a:latin typeface="Times New Roman" pitchFamily="18" charset="0"/>
              </a:rPr>
              <a:t> To retrieve the social security numbers of all employees who either work in department 5 or directly supervise an employee who works in department 5, we can use the union operation as follows:</a:t>
            </a:r>
          </a:p>
          <a:p>
            <a:pPr lvl="0">
              <a:lnSpc>
                <a:spcPct val="80000"/>
              </a:lnSpc>
              <a:buNone/>
            </a:pPr>
            <a:r>
              <a:rPr sz="2000">
                <a:latin typeface="Times New Roman" pitchFamily="18" charset="0"/>
              </a:rPr>
              <a:t>	</a:t>
            </a:r>
            <a:r>
              <a:rPr b="1" sz="1800">
                <a:latin typeface="Times New Roman" pitchFamily="18" charset="0"/>
              </a:rPr>
              <a:t>DEP5_EMPS </a:t>
            </a:r>
            <a:r>
              <a:rPr b="1" sz="1800">
                <a:latin typeface="Times New Roman" pitchFamily="18" charset="0"/>
                <a:sym typeface="Symbol" pitchFamily="18" charset="2"/>
              </a:rPr>
              <a:t></a:t>
            </a:r>
            <a:r>
              <a:rPr b="1" sz="2000">
                <a:latin typeface="Times New Roman" pitchFamily="18" charset="0"/>
                <a:sym typeface="Symbol" pitchFamily="18" charset="2"/>
              </a:rPr>
              <a:t> </a:t>
            </a:r>
            <a:r>
              <a:rPr b="1" sz="2800">
                <a:latin typeface="Symbol" pitchFamily="18" charset="2"/>
              </a:rPr>
              <a:t></a:t>
            </a:r>
            <a:r>
              <a:rPr baseline="-25000" b="1" sz="1800">
                <a:latin typeface="Times New Roman" pitchFamily="18" charset="0"/>
              </a:rPr>
              <a:t>DNO=5</a:t>
            </a:r>
            <a:r>
              <a:rPr b="1" sz="1600">
                <a:latin typeface="Times New Roman" pitchFamily="18" charset="0"/>
              </a:rPr>
              <a:t> </a:t>
            </a:r>
            <a:r>
              <a:rPr b="1" sz="1800">
                <a:latin typeface="Times New Roman" pitchFamily="18" charset="0"/>
              </a:rPr>
              <a:t>(EMPLOYEE)</a:t>
            </a:r>
          </a:p>
          <a:p>
            <a:pPr lvl="0">
              <a:lnSpc>
                <a:spcPct val="80000"/>
              </a:lnSpc>
              <a:buNone/>
            </a:pPr>
            <a:r>
              <a:rPr b="1" sz="900">
                <a:latin typeface="Times New Roman" pitchFamily="18" charset="0"/>
              </a:rPr>
              <a:t>	</a:t>
            </a:r>
            <a:r>
              <a:rPr b="1" sz="1800">
                <a:latin typeface="Times New Roman" pitchFamily="18" charset="0"/>
              </a:rPr>
              <a:t>RESULT1 </a:t>
            </a:r>
            <a:r>
              <a:rPr b="1" sz="1800">
                <a:latin typeface="Times New Roman" pitchFamily="18" charset="0"/>
                <a:sym typeface="Symbol" pitchFamily="18" charset="2"/>
              </a:rPr>
              <a:t></a:t>
            </a:r>
            <a:r>
              <a:rPr b="1" sz="2000">
                <a:latin typeface="Times New Roman" pitchFamily="18" charset="0"/>
                <a:sym typeface="Symbol" pitchFamily="18" charset="2"/>
              </a:rPr>
              <a:t> </a:t>
            </a:r>
            <a:r>
              <a:rPr b="1" sz="2800">
                <a:latin typeface="Symbol" pitchFamily="18" charset="2"/>
              </a:rPr>
              <a:t></a:t>
            </a:r>
            <a:r>
              <a:rPr b="1" sz="2000">
                <a:latin typeface="Times New Roman" pitchFamily="18" charset="0"/>
              </a:rPr>
              <a:t> </a:t>
            </a:r>
            <a:r>
              <a:rPr baseline="-25000" b="1" sz="1800">
                <a:latin typeface="Times New Roman" pitchFamily="18" charset="0"/>
              </a:rPr>
              <a:t>SSN</a:t>
            </a:r>
            <a:r>
              <a:rPr b="1" sz="1800">
                <a:latin typeface="Times New Roman" pitchFamily="18" charset="0"/>
              </a:rPr>
              <a:t>(DEP5_EMPS)</a:t>
            </a:r>
          </a:p>
          <a:p>
            <a:pPr lvl="0">
              <a:lnSpc>
                <a:spcPct val="80000"/>
              </a:lnSpc>
              <a:buNone/>
            </a:pPr>
            <a:r>
              <a:rPr b="1" sz="2000">
                <a:latin typeface="Times New Roman" pitchFamily="18" charset="0"/>
              </a:rPr>
              <a:t>	</a:t>
            </a:r>
            <a:r>
              <a:rPr b="1" sz="1800">
                <a:latin typeface="Times New Roman" pitchFamily="18" charset="0"/>
              </a:rPr>
              <a:t>RESULT2(SSN) </a:t>
            </a:r>
            <a:r>
              <a:rPr b="1" sz="1800">
                <a:latin typeface="Times New Roman" pitchFamily="18" charset="0"/>
                <a:sym typeface="Symbol" pitchFamily="18" charset="2"/>
              </a:rPr>
              <a:t></a:t>
            </a:r>
            <a:r>
              <a:rPr b="1" sz="2000">
                <a:latin typeface="Times New Roman" pitchFamily="18" charset="0"/>
                <a:sym typeface="Symbol" pitchFamily="18" charset="2"/>
              </a:rPr>
              <a:t> </a:t>
            </a:r>
            <a:r>
              <a:rPr b="1" sz="2800">
                <a:latin typeface="Symbol" pitchFamily="18" charset="2"/>
              </a:rPr>
              <a:t></a:t>
            </a:r>
            <a:r>
              <a:rPr b="1" sz="2000">
                <a:latin typeface="Times New Roman" pitchFamily="18" charset="0"/>
              </a:rPr>
              <a:t> </a:t>
            </a:r>
            <a:r>
              <a:rPr baseline="-25000" b="1" sz="1800">
                <a:latin typeface="Times New Roman" pitchFamily="18" charset="0"/>
              </a:rPr>
              <a:t>SUPERSSN</a:t>
            </a:r>
            <a:r>
              <a:rPr b="1" sz="1800">
                <a:latin typeface="Times New Roman" pitchFamily="18" charset="0"/>
              </a:rPr>
              <a:t>(DEP5_EMPS)</a:t>
            </a:r>
          </a:p>
          <a:p>
            <a:pPr lvl="0">
              <a:lnSpc>
                <a:spcPct val="80000"/>
              </a:lnSpc>
              <a:buNone/>
            </a:pPr>
            <a:r>
              <a:rPr b="1" sz="1800">
                <a:latin typeface="Times New Roman" pitchFamily="18" charset="0"/>
              </a:rPr>
              <a:t>	RESULT </a:t>
            </a:r>
            <a:r>
              <a:rPr b="1" sz="1800">
                <a:latin typeface="Times New Roman" pitchFamily="18" charset="0"/>
                <a:sym typeface="Symbol" pitchFamily="18" charset="2"/>
              </a:rPr>
              <a:t> RESULT</a:t>
            </a:r>
            <a:r>
              <a:rPr b="1" sz="1800">
                <a:latin typeface="Times New Roman" pitchFamily="18" charset="0"/>
              </a:rPr>
              <a:t>1</a:t>
            </a:r>
            <a:r>
              <a:rPr b="1" sz="2000">
                <a:latin typeface="Times New Roman" pitchFamily="18" charset="0"/>
              </a:rPr>
              <a:t> </a:t>
            </a:r>
            <a:r>
              <a:rPr b="1" sz="2000">
                <a:latin typeface="Symbol" pitchFamily="18" charset="2"/>
              </a:rPr>
              <a:t></a:t>
            </a:r>
            <a:r>
              <a:rPr b="1" sz="2000">
                <a:latin typeface="Times New Roman" pitchFamily="18" charset="0"/>
              </a:rPr>
              <a:t> </a:t>
            </a:r>
            <a:r>
              <a:rPr b="1" sz="1800">
                <a:latin typeface="Times New Roman" pitchFamily="18" charset="0"/>
              </a:rPr>
              <a:t>RESULT2</a:t>
            </a:r>
          </a:p>
          <a:p>
            <a:pPr lvl="0">
              <a:lnSpc>
                <a:spcPct val="80000"/>
              </a:lnSpc>
              <a:buNone/>
            </a:pPr>
            <a:r>
              <a:rPr sz="900">
                <a:latin typeface="Times New Roman" pitchFamily="18" charset="0"/>
              </a:rPr>
              <a:t>	</a:t>
            </a:r>
          </a:p>
          <a:p>
            <a:pPr lvl="0">
              <a:lnSpc>
                <a:spcPct val="80000"/>
              </a:lnSpc>
              <a:buNone/>
            </a:pPr>
            <a:r>
              <a:rPr sz="2000">
                <a:latin typeface="Times New Roman" pitchFamily="18" charset="0"/>
              </a:rPr>
              <a:t>	The union operation produces the tuples that are in either RESULT1 or RESULT2 or both. The two operands must be “type compatible”.</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55"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16</a:t>
            </a:fld>
            <a:endParaRPr b="1" sz="1600">
              <a:solidFill>
                <a:schemeClr val="dk2"/>
              </a:solidFill>
            </a:endParaRPr>
          </a:p>
        </p:txBody>
      </p:sp>
      <p:sp>
        <p:nvSpPr>
          <p:cNvPr id="1048652"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a:t>
            </a:r>
            <a:br/>
            <a:r>
              <a:rPr sz="3200"/>
              <a:t>Set Theory </a:t>
            </a:r>
          </a:p>
        </p:txBody>
      </p:sp>
      <p:sp>
        <p:nvSpPr>
          <p:cNvPr id="1048653" name=""/>
          <p:cNvSpPr/>
          <p:nvPr>
            <p:ph type="body" sz="full" idx="1"/>
          </p:nvPr>
        </p:nvSpPr>
        <p:spPr>
          <a:xfrm rot="0">
            <a:off x="406400" y="1389062"/>
            <a:ext cx="8547100" cy="49990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altLang="en-US" b="1" sz="2400" lang="en-US">
                <a:latin typeface="Times New Roman" pitchFamily="18" charset="0"/>
              </a:rPr>
              <a:t>Type Compatibility</a:t>
            </a:r>
          </a:p>
          <a:p>
            <a:pPr lvl="0">
              <a:lnSpc>
                <a:spcPct val="80000"/>
              </a:lnSpc>
              <a:buNone/>
            </a:pPr>
            <a:endParaRPr altLang="en-US" b="1" sz="900" lang="en-US">
              <a:latin typeface="Times New Roman" pitchFamily="18" charset="0"/>
            </a:endParaRPr>
          </a:p>
          <a:p>
            <a:pPr lvl="1">
              <a:lnSpc>
                <a:spcPct val="80000"/>
              </a:lnSpc>
            </a:pPr>
            <a:r>
              <a:rPr altLang="en-US" sz="2400" lang="en-US"/>
              <a:t>The operand relations R</a:t>
            </a:r>
            <a:r>
              <a:rPr altLang="en-US" baseline="-25000" sz="2400" lang="en-US"/>
              <a:t>1</a:t>
            </a:r>
            <a:r>
              <a:rPr altLang="en-US" sz="2400" lang="en-US"/>
              <a:t>(A</a:t>
            </a:r>
            <a:r>
              <a:rPr altLang="en-US" baseline="-25000" sz="2400" lang="en-US"/>
              <a:t>1</a:t>
            </a:r>
            <a:r>
              <a:rPr altLang="en-US" sz="2400" lang="en-US"/>
              <a:t>, A</a:t>
            </a:r>
            <a:r>
              <a:rPr altLang="en-US" baseline="-25000" sz="2400" lang="en-US"/>
              <a:t>2</a:t>
            </a:r>
            <a:r>
              <a:rPr altLang="en-US" sz="2400" lang="en-US"/>
              <a:t>, ..., A</a:t>
            </a:r>
            <a:r>
              <a:rPr altLang="en-US" baseline="-25000" sz="2400" lang="en-US"/>
              <a:t>n</a:t>
            </a:r>
            <a:r>
              <a:rPr altLang="en-US" sz="2400" lang="en-US"/>
              <a:t>) and R</a:t>
            </a:r>
            <a:r>
              <a:rPr altLang="en-US" baseline="-25000" sz="2400" lang="en-US"/>
              <a:t>2</a:t>
            </a:r>
            <a:r>
              <a:rPr altLang="en-US" sz="2400" lang="en-US"/>
              <a:t>(B</a:t>
            </a:r>
            <a:r>
              <a:rPr altLang="en-US" baseline="-25000" sz="2400" lang="en-US"/>
              <a:t>1</a:t>
            </a:r>
            <a:r>
              <a:rPr altLang="en-US" sz="2400" lang="en-US"/>
              <a:t>, B</a:t>
            </a:r>
            <a:r>
              <a:rPr altLang="en-US" baseline="-25000" sz="2400" lang="en-US"/>
              <a:t>2</a:t>
            </a:r>
            <a:r>
              <a:rPr altLang="en-US" sz="2400" lang="en-US"/>
              <a:t>, ..., B</a:t>
            </a:r>
            <a:r>
              <a:rPr altLang="en-US" baseline="-25000" sz="2400" lang="en-US"/>
              <a:t>n</a:t>
            </a:r>
            <a:r>
              <a:rPr altLang="en-US" sz="2400" lang="en-US"/>
              <a:t>) must have the same number of attributes, and the domains of corresponding attributes must be compatible; that is,</a:t>
            </a:r>
            <a:r>
              <a:rPr altLang="en-US" sz="2400" lang="en-US"/>
              <a:t> dom</a:t>
            </a:r>
            <a:r>
              <a:rPr altLang="en-US" sz="2400" lang="en-US"/>
              <a:t>(A</a:t>
            </a:r>
            <a:r>
              <a:rPr altLang="en-US" baseline="-25000" sz="2400" lang="en-US"/>
              <a:t>i</a:t>
            </a:r>
            <a:r>
              <a:rPr altLang="en-US" sz="2400" lang="en-US"/>
              <a:t>)=dom</a:t>
            </a:r>
            <a:r>
              <a:rPr altLang="en-US" sz="2400" lang="en-US"/>
              <a:t>(B</a:t>
            </a:r>
            <a:r>
              <a:rPr altLang="en-US" baseline="-25000" sz="2400" lang="en-US"/>
              <a:t>i</a:t>
            </a:r>
            <a:r>
              <a:rPr altLang="en-US" sz="2400" lang="en-US"/>
              <a:t>) for i=1, 2, ..., n. </a:t>
            </a:r>
          </a:p>
          <a:p>
            <a:pPr lvl="1">
              <a:lnSpc>
                <a:spcPct val="80000"/>
              </a:lnSpc>
            </a:pPr>
            <a:endParaRPr altLang="en-US" sz="2400" lang="en-US"/>
          </a:p>
          <a:p>
            <a:pPr lvl="1">
              <a:lnSpc>
                <a:spcPct val="80000"/>
              </a:lnSpc>
              <a:buFontTx/>
              <a:buNone/>
            </a:pPr>
            <a:endParaRPr altLang="en-US" sz="2400" lang="en-US"/>
          </a:p>
          <a:p>
            <a:pPr lvl="1">
              <a:lnSpc>
                <a:spcPct val="80000"/>
              </a:lnSpc>
            </a:pPr>
            <a:r>
              <a:rPr altLang="en-US" sz="2400" lang="en-US">
                <a:solidFill>
                  <a:srgbClr val="000000"/>
                </a:solidFill>
                <a:ea typeface="Times New Roman" pitchFamily="18" charset="0"/>
              </a:rPr>
              <a:t>The resulting relation for R</a:t>
            </a:r>
            <a:r>
              <a:rPr altLang="en-US" baseline="-25000" sz="2400" lang="en-US">
                <a:ea typeface="Times New Roman" pitchFamily="18" charset="0"/>
              </a:rPr>
              <a:t>1</a:t>
            </a:r>
            <a:r>
              <a:rPr altLang="en-US" sz="2400" lang="en-US">
                <a:latin typeface="Symbol" pitchFamily="18" charset="2"/>
              </a:rPr>
              <a:t></a:t>
            </a:r>
            <a:r>
              <a:rPr altLang="en-US" sz="2400" lang="en-US"/>
              <a:t>R</a:t>
            </a:r>
            <a:r>
              <a:rPr altLang="en-US" baseline="-25000" sz="2400" lang="en-US"/>
              <a:t>2</a:t>
            </a:r>
            <a:r>
              <a:rPr altLang="en-US" sz="2400" lang="en-US">
                <a:solidFill>
                  <a:srgbClr val="000000"/>
                </a:solidFill>
                <a:ea typeface="Times New Roman" pitchFamily="18" charset="0"/>
              </a:rPr>
              <a:t>,R</a:t>
            </a:r>
            <a:r>
              <a:rPr altLang="en-US" baseline="-25000" sz="2400" lang="en-US">
                <a:ea typeface="Times New Roman" pitchFamily="18" charset="0"/>
              </a:rPr>
              <a:t>1</a:t>
            </a:r>
            <a:r>
              <a:rPr altLang="en-US" sz="2400" lang="en-US">
                <a:solidFill>
                  <a:srgbClr val="000000"/>
                </a:solidFill>
                <a:ea typeface="Times New Roman" pitchFamily="18" charset="0"/>
              </a:rPr>
              <a:t> </a:t>
            </a:r>
            <a:r>
              <a:rPr altLang="en-US" sz="2400" lang="en-US">
                <a:latin typeface="Symbol" pitchFamily="18" charset="2"/>
              </a:rPr>
              <a:t></a:t>
            </a:r>
            <a:r>
              <a:rPr altLang="en-US" sz="2400" lang="en-US">
                <a:solidFill>
                  <a:srgbClr val="000000"/>
                </a:solidFill>
                <a:ea typeface="Times New Roman" pitchFamily="18" charset="0"/>
              </a:rPr>
              <a:t> R</a:t>
            </a:r>
            <a:r>
              <a:rPr altLang="en-US" baseline="-25000" sz="2400" lang="en-US">
                <a:ea typeface="Times New Roman" pitchFamily="18" charset="0"/>
              </a:rPr>
              <a:t>2</a:t>
            </a:r>
            <a:r>
              <a:rPr altLang="en-US" sz="2400" lang="en-US">
                <a:solidFill>
                  <a:srgbClr val="000000"/>
                </a:solidFill>
                <a:ea typeface="Times New Roman" pitchFamily="18" charset="0"/>
              </a:rPr>
              <a:t>, or R</a:t>
            </a:r>
            <a:r>
              <a:rPr altLang="en-US" baseline="-25000" sz="2400" lang="en-US">
                <a:ea typeface="Times New Roman" pitchFamily="18" charset="0"/>
              </a:rPr>
              <a:t>1</a:t>
            </a:r>
            <a:r>
              <a:rPr altLang="en-US" sz="2400" lang="en-US">
                <a:solidFill>
                  <a:srgbClr val="000000"/>
                </a:solidFill>
                <a:ea typeface="Times New Roman" pitchFamily="18" charset="0"/>
              </a:rPr>
              <a:t>-R</a:t>
            </a:r>
            <a:r>
              <a:rPr altLang="en-US" baseline="-25000" sz="2400" lang="en-US">
                <a:ea typeface="Times New Roman" pitchFamily="18" charset="0"/>
              </a:rPr>
              <a:t>2</a:t>
            </a:r>
            <a:r>
              <a:rPr altLang="en-US" sz="2400" lang="en-US">
                <a:solidFill>
                  <a:srgbClr val="000000"/>
                </a:solidFill>
                <a:ea typeface="Times New Roman" pitchFamily="18" charset="0"/>
              </a:rPr>
              <a:t>  has the same attribute names as the </a:t>
            </a:r>
            <a:r>
              <a:rPr altLang="en-US" sz="2400" i="1" lang="en-US">
                <a:solidFill>
                  <a:srgbClr val="000000"/>
                </a:solidFill>
                <a:ea typeface="Times New Roman" pitchFamily="18" charset="0"/>
              </a:rPr>
              <a:t>first</a:t>
            </a:r>
            <a:r>
              <a:rPr altLang="en-US" sz="2400" lang="en-US">
                <a:solidFill>
                  <a:srgbClr val="000000"/>
                </a:solidFill>
                <a:ea typeface="Times New Roman" pitchFamily="18" charset="0"/>
              </a:rPr>
              <a:t>  operand relation R1 (by convention).</a:t>
            </a:r>
            <a:r>
              <a:rPr altLang="en-US" sz="2400" lang="en-US"/>
              <a:t> </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62"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17</a:t>
            </a:fld>
            <a:endParaRPr b="1" sz="1600">
              <a:solidFill>
                <a:schemeClr val="dk2"/>
              </a:solidFill>
            </a:endParaRPr>
          </a:p>
        </p:txBody>
      </p:sp>
      <p:sp>
        <p:nvSpPr>
          <p:cNvPr id="1048656"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a:t>
            </a:r>
            <a:br/>
            <a:r>
              <a:rPr sz="3200"/>
              <a:t>Set Theory </a:t>
            </a:r>
          </a:p>
        </p:txBody>
      </p:sp>
      <p:sp>
        <p:nvSpPr>
          <p:cNvPr id="1048657" name=""/>
          <p:cNvSpPr/>
          <p:nvPr>
            <p:ph type="body" sz="full" idx="1"/>
          </p:nvPr>
        </p:nvSpPr>
        <p:spPr>
          <a:xfrm rot="0">
            <a:off x="406400" y="1389062"/>
            <a:ext cx="8547100" cy="49990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b="1" sz="2400">
                <a:latin typeface="Times New Roman" pitchFamily="18" charset="0"/>
              </a:rPr>
              <a:t>UNION Example</a:t>
            </a:r>
          </a:p>
          <a:p>
            <a:pPr lvl="1">
              <a:lnSpc>
                <a:spcPct val="80000"/>
              </a:lnSpc>
              <a:buFontTx/>
              <a:buNone/>
            </a:pPr>
            <a:endParaRPr b="1" sz="2400">
              <a:solidFill>
                <a:schemeClr val="hlink"/>
              </a:solidFill>
            </a:endParaRPr>
          </a:p>
        </p:txBody>
      </p:sp>
      <p:pic>
        <p:nvPicPr>
          <p:cNvPr id="2097160" name=""/>
          <p:cNvPicPr>
            <a:picLocks/>
          </p:cNvPicPr>
          <p:nvPr/>
        </p:nvPicPr>
        <p:blipFill>
          <a:blip xmlns:r="http://schemas.openxmlformats.org/officeDocument/2006/relationships" r:embed="rId1"/>
          <a:srcRect l="2946" t="0" r="0" b="0"/>
          <a:stretch>
            <a:fillRect/>
          </a:stretch>
        </p:blipFill>
        <p:spPr>
          <a:xfrm rot="0">
            <a:off x="744537" y="2411412"/>
            <a:ext cx="8208962" cy="2913062"/>
          </a:xfrm>
          <a:prstGeom prst="rect"/>
          <a:noFill/>
          <a:ln>
            <a:noFill/>
          </a:ln>
        </p:spPr>
      </p:pic>
      <p:sp>
        <p:nvSpPr>
          <p:cNvPr id="1048658" name=""/>
          <p:cNvSpPr/>
          <p:nvPr/>
        </p:nvSpPr>
        <p:spPr>
          <a:xfrm rot="0">
            <a:off x="406400" y="4030662"/>
            <a:ext cx="6570662" cy="1727200"/>
          </a:xfrm>
          <a:prstGeom prst="rect"/>
          <a:solidFill>
            <a:schemeClr val="dk1"/>
          </a:solidFill>
          <a:ln w="9525" cap="flat" cmpd="sng">
            <a:solidFill>
              <a:schemeClr val="dk1">
                <a:alpha val="100000"/>
              </a:schemeClr>
            </a:solidFill>
            <a:prstDash val="solid"/>
            <a:round/>
          </a:ln>
        </p:spPr>
      </p:sp>
      <p:sp>
        <p:nvSpPr>
          <p:cNvPr id="1048659" name=""/>
          <p:cNvSpPr txBox="1"/>
          <p:nvPr/>
        </p:nvSpPr>
        <p:spPr>
          <a:xfrm rot="0">
            <a:off x="3624262" y="4541837"/>
            <a:ext cx="2892425" cy="341312"/>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eaLnBrk="1" hangingPunct="1" latinLnBrk="1" lvl="0">
              <a:spcBef>
                <a:spcPct val="50000"/>
              </a:spcBef>
            </a:pPr>
            <a:r>
              <a:rPr sz="1600">
                <a:solidFill>
                  <a:srgbClr val="000000"/>
                </a:solidFill>
                <a:latin typeface="Arial" pitchFamily="34" charset="0"/>
                <a:ea typeface="Times New Roman" pitchFamily="18" charset="0"/>
              </a:rPr>
              <a:t>STUDENT</a:t>
            </a:r>
            <a:r>
              <a:rPr sz="1600">
                <a:solidFill>
                  <a:schemeClr val="dk2"/>
                </a:solidFill>
                <a:latin typeface="Symbol" pitchFamily="18" charset="2"/>
              </a:rPr>
              <a:t></a:t>
            </a:r>
            <a:r>
              <a:rPr sz="1600">
                <a:solidFill>
                  <a:schemeClr val="dk2"/>
                </a:solidFill>
                <a:latin typeface="Arial" pitchFamily="34" charset="0"/>
              </a:rPr>
              <a:t>INSTRUCTOR</a:t>
            </a:r>
          </a:p>
        </p:txBody>
      </p:sp>
      <p:sp>
        <p:nvSpPr>
          <p:cNvPr id="1048660" name=""/>
          <p:cNvSpPr/>
          <p:nvPr/>
        </p:nvSpPr>
        <p:spPr>
          <a:xfrm rot="0">
            <a:off x="6516687" y="2166937"/>
            <a:ext cx="460375" cy="576262"/>
          </a:xfrm>
          <a:prstGeom prst="rect"/>
          <a:solidFill>
            <a:schemeClr val="dk1"/>
          </a:solidFill>
          <a:ln w="9525" cap="flat" cmpd="sng">
            <a:solidFill>
              <a:schemeClr val="dk1">
                <a:alpha val="100000"/>
              </a:schemeClr>
            </a:solidFill>
            <a:prstDash val="solid"/>
            <a:round/>
          </a:ln>
        </p:spPr>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6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18</a:t>
            </a:fld>
            <a:endParaRPr b="1" sz="1600">
              <a:solidFill>
                <a:schemeClr val="dk2"/>
              </a:solidFill>
            </a:endParaRPr>
          </a:p>
        </p:txBody>
      </p:sp>
      <p:sp>
        <p:nvSpPr>
          <p:cNvPr id="1048663" name=""/>
          <p:cNvSpPr/>
          <p:nvPr>
            <p:ph type="title" sz="full" idx="0"/>
          </p:nvPr>
        </p:nvSpPr>
        <p:spPr>
          <a:xfrm rot="0">
            <a:off x="685800" y="330200"/>
            <a:ext cx="8001000" cy="9144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 Set Theory (cont.) – use Fig. 6.4</a:t>
            </a:r>
          </a:p>
        </p:txBody>
      </p:sp>
      <p:sp>
        <p:nvSpPr>
          <p:cNvPr id="1048664" name=""/>
          <p:cNvSpPr/>
          <p:nvPr/>
        </p:nvSpPr>
        <p:spPr>
          <a:xfrm rot="0">
            <a:off x="1833562" y="1309687"/>
            <a:ext cx="9144000" cy="0"/>
          </a:xfrm>
          <a:prstGeom prst="rect"/>
          <a:noFill/>
          <a:ln>
            <a:noFill/>
          </a:ln>
        </p:spPr>
      </p:sp>
      <p:pic>
        <p:nvPicPr>
          <p:cNvPr id="2097161" name=""/>
          <p:cNvPicPr>
            <a:picLocks/>
          </p:cNvPicPr>
          <p:nvPr/>
        </p:nvPicPr>
        <p:blipFill>
          <a:blip xmlns:r="http://schemas.openxmlformats.org/officeDocument/2006/relationships" r:embed="rId1"/>
          <a:srcRect l="0" t="0" r="0" b="0"/>
          <a:stretch>
            <a:fillRect/>
          </a:stretch>
        </p:blipFill>
        <p:spPr>
          <a:xfrm rot="0">
            <a:off x="1087437" y="1244600"/>
            <a:ext cx="6623050" cy="5124450"/>
          </a:xfrm>
          <a:prstGeom prst="rect"/>
          <a:noFill/>
          <a:ln>
            <a:noFill/>
          </a:ln>
        </p:spPr>
      </p:pic>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72"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19</a:t>
            </a:fld>
            <a:endParaRPr b="1" sz="1600">
              <a:solidFill>
                <a:schemeClr val="dk2"/>
              </a:solidFill>
            </a:endParaRPr>
          </a:p>
        </p:txBody>
      </p:sp>
      <p:sp>
        <p:nvSpPr>
          <p:cNvPr id="1048667"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 Set Theory (cont.)</a:t>
            </a:r>
          </a:p>
        </p:txBody>
      </p:sp>
      <p:sp>
        <p:nvSpPr>
          <p:cNvPr id="1048668" name=""/>
          <p:cNvSpPr/>
          <p:nvPr>
            <p:ph type="body" sz="full" idx="1"/>
          </p:nvPr>
        </p:nvSpPr>
        <p:spPr>
          <a:xfrm rot="0">
            <a:off x="406400" y="1389062"/>
            <a:ext cx="8547100" cy="49990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b="1" sz="2400">
                <a:latin typeface="Times New Roman" pitchFamily="18" charset="0"/>
              </a:rPr>
              <a:t>INTERSECTION OPERATION</a:t>
            </a:r>
          </a:p>
          <a:p>
            <a:pPr lvl="0"/>
            <a:endParaRPr b="1" sz="1000">
              <a:latin typeface="Times New Roman" pitchFamily="18" charset="0"/>
            </a:endParaRPr>
          </a:p>
          <a:p>
            <a:pPr lvl="0">
              <a:buNone/>
            </a:pPr>
            <a:r>
              <a:rPr sz="2000">
                <a:latin typeface="Times New Roman" pitchFamily="18" charset="0"/>
              </a:rPr>
              <a:t>	The result of this operation, denoted by R </a:t>
            </a:r>
            <a:r>
              <a:rPr b="1" sz="2400">
                <a:latin typeface="Symbol" pitchFamily="18" charset="2"/>
              </a:rPr>
              <a:t></a:t>
            </a:r>
            <a:r>
              <a:rPr sz="2400">
                <a:latin typeface="Symbol" pitchFamily="18" charset="2"/>
              </a:rPr>
              <a:t> </a:t>
            </a:r>
            <a:r>
              <a:rPr sz="2000">
                <a:latin typeface="Times New Roman" pitchFamily="18" charset="0"/>
              </a:rPr>
              <a:t>S, is a relation that includes all tuples that are in both R and S. The two operands must be "type compatible"</a:t>
            </a:r>
          </a:p>
          <a:p>
            <a:pPr lvl="0">
              <a:buNone/>
            </a:pPr>
            <a:endParaRPr sz="1000">
              <a:latin typeface="Times New Roman" pitchFamily="18" charset="0"/>
            </a:endParaRPr>
          </a:p>
          <a:p>
            <a:pPr lvl="0">
              <a:buNone/>
            </a:pPr>
            <a:r>
              <a:rPr sz="2000">
                <a:latin typeface="Times New Roman" pitchFamily="18" charset="0"/>
              </a:rPr>
              <a:t>	</a:t>
            </a:r>
            <a:r>
              <a:rPr b="1" sz="2000">
                <a:latin typeface="Times New Roman" pitchFamily="18" charset="0"/>
              </a:rPr>
              <a:t>Example:</a:t>
            </a:r>
            <a:r>
              <a:rPr sz="2000">
                <a:latin typeface="Times New Roman" pitchFamily="18" charset="0"/>
              </a:rPr>
              <a:t> The result of the intersection operation (figure below) includes only those who are both students and instructors.</a:t>
            </a:r>
          </a:p>
          <a:p>
            <a:pPr lvl="0">
              <a:buNone/>
            </a:pPr>
            <a:r>
              <a:rPr>
                <a:latin typeface="Times New Roman" pitchFamily="18" charset="0"/>
              </a:rPr>
              <a:t>		</a:t>
            </a:r>
          </a:p>
        </p:txBody>
      </p:sp>
      <p:sp>
        <p:nvSpPr>
          <p:cNvPr id="1048669" name=""/>
          <p:cNvSpPr txBox="1"/>
          <p:nvPr/>
        </p:nvSpPr>
        <p:spPr>
          <a:xfrm rot="0">
            <a:off x="3219450" y="5375275"/>
            <a:ext cx="3238500" cy="1012825"/>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eaLnBrk="1" hangingPunct="1" latinLnBrk="1" lvl="0">
              <a:spcBef>
                <a:spcPct val="50000"/>
              </a:spcBef>
            </a:pPr>
            <a:r>
              <a:rPr sz="1600">
                <a:solidFill>
                  <a:srgbClr val="000000"/>
                </a:solidFill>
                <a:latin typeface="Arial" pitchFamily="34" charset="0"/>
                <a:ea typeface="Times New Roman" pitchFamily="18" charset="0"/>
              </a:rPr>
              <a:t>STUDENT </a:t>
            </a:r>
            <a:r>
              <a:rPr b="1">
                <a:solidFill>
                  <a:schemeClr val="dk2"/>
                </a:solidFill>
                <a:latin typeface="Symbol" pitchFamily="18" charset="2"/>
              </a:rPr>
              <a:t></a:t>
            </a:r>
            <a:r>
              <a:rPr sz="1600">
                <a:solidFill>
                  <a:schemeClr val="dk2"/>
                </a:solidFill>
                <a:latin typeface="Symbol" pitchFamily="18" charset="2"/>
              </a:rPr>
              <a:t> </a:t>
            </a:r>
            <a:r>
              <a:rPr sz="1600">
                <a:solidFill>
                  <a:schemeClr val="dk2"/>
                </a:solidFill>
                <a:latin typeface="Arial" pitchFamily="34" charset="0"/>
              </a:rPr>
              <a:t>INSTRUCTOR</a:t>
            </a:r>
          </a:p>
          <a:p>
            <a:pPr eaLnBrk="1" hangingPunct="1" latinLnBrk="1" lvl="0">
              <a:spcBef>
                <a:spcPct val="50000"/>
              </a:spcBef>
            </a:pPr>
          </a:p>
        </p:txBody>
      </p:sp>
      <p:pic>
        <p:nvPicPr>
          <p:cNvPr id="2097162" name=""/>
          <p:cNvPicPr>
            <a:picLocks/>
          </p:cNvPicPr>
          <p:nvPr/>
        </p:nvPicPr>
        <p:blipFill>
          <a:blip xmlns:r="http://schemas.openxmlformats.org/officeDocument/2006/relationships" r:embed="rId1"/>
          <a:srcRect l="2946" t="50627" r="50601" b="0"/>
          <a:stretch>
            <a:fillRect/>
          </a:stretch>
        </p:blipFill>
        <p:spPr>
          <a:xfrm rot="0">
            <a:off x="2878137" y="3776662"/>
            <a:ext cx="3929062" cy="1438275"/>
          </a:xfrm>
          <a:prstGeom prst="rect"/>
          <a:noFill/>
          <a:ln>
            <a:noFill/>
          </a:ln>
        </p:spPr>
      </p:pic>
      <p:sp>
        <p:nvSpPr>
          <p:cNvPr id="1048670" name=""/>
          <p:cNvSpPr/>
          <p:nvPr/>
        </p:nvSpPr>
        <p:spPr>
          <a:xfrm rot="0">
            <a:off x="4622800" y="3776662"/>
            <a:ext cx="474662" cy="609600"/>
          </a:xfrm>
          <a:prstGeom prst="rect"/>
          <a:solidFill>
            <a:schemeClr val="dk1"/>
          </a:solidFill>
          <a:ln w="9525" cap="flat" cmpd="sng">
            <a:solidFill>
              <a:schemeClr val="dk1">
                <a:alpha val="100000"/>
              </a:schemeClr>
            </a:solidFill>
            <a:prstDash val="solid"/>
            <a:round/>
          </a:ln>
        </p:spPr>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596" name=""/>
          <p:cNvSpPr/>
          <p:nvPr>
            <p:ph type="sldNum" sz="quarter" idx="4"/>
          </p:nvPr>
        </p:nvSpPr>
        <p:spPr>
          <a:xfrm rot="0">
            <a:off x="6553200" y="6248400"/>
            <a:ext cx="1905000" cy="45720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fld id="{566ABCEB-ACFC-4714-9973-3DA970169C29}" type="slidenum">
              <a:rPr sz="1400"/>
              <a:pPr algn="r" eaLnBrk="1" hangingPunct="1" latinLnBrk="1" lvl="0"/>
              <a:t>2</a:t>
            </a:fld>
            <a:endParaRPr sz="1400"/>
          </a:p>
        </p:txBody>
      </p:sp>
      <p:sp>
        <p:nvSpPr>
          <p:cNvPr id="1048592" name=""/>
          <p:cNvSpPr/>
          <p:nvPr/>
        </p:nvSpPr>
        <p:spPr>
          <a:xfrm rot="0">
            <a:off x="0" y="0"/>
            <a:ext cx="9144000" cy="7170737"/>
          </a:xfrm>
          <a:prstGeom prst="rect"/>
          <a:solidFill>
            <a:schemeClr val="dk1"/>
          </a:solidFill>
          <a:ln w="9525" cap="flat" cmpd="sng">
            <a:solidFill>
              <a:schemeClr val="dk1">
                <a:alpha val="100000"/>
              </a:schemeClr>
            </a:solidFill>
            <a:prstDash val="solid"/>
            <a:round/>
          </a:ln>
        </p:spPr>
      </p:sp>
      <p:sp>
        <p:nvSpPr>
          <p:cNvPr id="1048593" name=""/>
          <p:cNvSpPr/>
          <p:nvPr>
            <p:ph type="ctrTitle" sz="full" idx="0"/>
          </p:nvPr>
        </p:nvSpPr>
        <p:spPr>
          <a:xfrm rot="0">
            <a:off x="560387" y="957262"/>
            <a:ext cx="7772400" cy="3213100"/>
          </a:xfrm>
          <a:prstGeom prst="rect"/>
          <a:noFill/>
          <a:ln>
            <a:noFill/>
          </a:ln>
        </p:spPr>
        <p:txBody>
          <a:bodyPr anchor="ctr" bIns="45720" lIns="91440" rIns="91440" tIns="45720"/>
          <a:lstStyle>
            <a:lvl1pPr algn="ctr">
              <a:defRPr sz="3600"/>
            </a:lvl1pPr>
          </a:lstStyle>
          <a:p>
            <a:pPr lvl="0"/>
            <a:br/>
            <a:r>
              <a:rPr sz="4400"/>
              <a:t>Chapter 6</a:t>
            </a:r>
            <a:br/>
            <a:br/>
            <a:r>
              <a:rPr sz="3200"/>
              <a:t>The Relational Algebra and Calculus</a:t>
            </a:r>
          </a:p>
        </p:txBody>
      </p:sp>
      <p:pic>
        <p:nvPicPr>
          <p:cNvPr id="2097155" name=""/>
          <p:cNvPicPr>
            <a:picLocks/>
          </p:cNvPicPr>
          <p:nvPr/>
        </p:nvPicPr>
        <p:blipFill>
          <a:blip xmlns:r="http://schemas.openxmlformats.org/officeDocument/2006/relationships" r:embed="rId1"/>
          <a:srcRect l="0" t="0" r="0" b="0"/>
          <a:stretch>
            <a:fillRect/>
          </a:stretch>
        </p:blipFill>
        <p:spPr>
          <a:xfrm rot="0">
            <a:off x="4222750" y="5429250"/>
            <a:ext cx="755650" cy="922337"/>
          </a:xfrm>
          <a:prstGeom prst="rect"/>
          <a:noFill/>
          <a:ln>
            <a:noFill/>
          </a:ln>
        </p:spPr>
      </p:pic>
      <p:sp>
        <p:nvSpPr>
          <p:cNvPr id="1048594" name=""/>
          <p:cNvSpPr/>
          <p:nvPr/>
        </p:nvSpPr>
        <p:spPr>
          <a:xfrm rot="0">
            <a:off x="2635250" y="6408737"/>
            <a:ext cx="4064000" cy="45720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ctr" eaLnBrk="1" hangingPunct="1" latinLnBrk="1" lvl="0"/>
            <a:r>
              <a:rPr altLang="en-US" sz="1000" lang="en-US">
                <a:solidFill>
                  <a:schemeClr val="dk2"/>
                </a:solidFill>
              </a:rPr>
              <a:t>Copyright © 2004</a:t>
            </a:r>
            <a:r>
              <a:rPr altLang="en-US" sz="1000" lang="en-US">
                <a:solidFill>
                  <a:schemeClr val="dk2"/>
                </a:solidFill>
              </a:rPr>
              <a:t> Ramez Elmasri</a:t>
            </a:r>
            <a:r>
              <a:rPr altLang="en-US" sz="1000" lang="en-US">
                <a:solidFill>
                  <a:schemeClr val="dk2"/>
                </a:solidFill>
              </a:rPr>
              <a:t> and Shamkant Navathe</a:t>
            </a: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78"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20</a:t>
            </a:fld>
            <a:endParaRPr b="1" sz="1600">
              <a:solidFill>
                <a:schemeClr val="dk2"/>
              </a:solidFill>
            </a:endParaRPr>
          </a:p>
        </p:txBody>
      </p:sp>
      <p:sp>
        <p:nvSpPr>
          <p:cNvPr id="1048673"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 Set Theory (cont.)</a:t>
            </a:r>
            <a:r>
              <a:t> </a:t>
            </a:r>
          </a:p>
        </p:txBody>
      </p:sp>
      <p:sp>
        <p:nvSpPr>
          <p:cNvPr id="1048674" name=""/>
          <p:cNvSpPr/>
          <p:nvPr>
            <p:ph type="body" sz="full" idx="1"/>
          </p:nvPr>
        </p:nvSpPr>
        <p:spPr>
          <a:xfrm rot="0">
            <a:off x="406400" y="1389062"/>
            <a:ext cx="8547100" cy="49990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b="1" sz="2400">
                <a:latin typeface="Times New Roman" pitchFamily="18" charset="0"/>
              </a:rPr>
              <a:t>Set Difference (or MINUS) Operation</a:t>
            </a:r>
          </a:p>
          <a:p>
            <a:pPr lvl="0">
              <a:buNone/>
            </a:pPr>
            <a:r>
              <a:rPr sz="900">
                <a:latin typeface="Times New Roman" pitchFamily="18" charset="0"/>
              </a:rPr>
              <a:t>	</a:t>
            </a:r>
          </a:p>
          <a:p>
            <a:pPr lvl="0">
              <a:buNone/>
            </a:pPr>
            <a:r>
              <a:rPr sz="900">
                <a:latin typeface="Times New Roman" pitchFamily="18" charset="0"/>
              </a:rPr>
              <a:t>	</a:t>
            </a:r>
            <a:r>
              <a:rPr sz="2000">
                <a:latin typeface="Times New Roman" pitchFamily="18" charset="0"/>
              </a:rPr>
              <a:t>The result of this operation, denoted by R - S, is a relation that includes all tuples that are in R but not in S. The two operands must be "type compatible”. </a:t>
            </a:r>
          </a:p>
          <a:p>
            <a:pPr lvl="0">
              <a:buNone/>
            </a:pPr>
            <a:r>
              <a:rPr sz="1000">
                <a:latin typeface="Times New Roman" pitchFamily="18" charset="0"/>
              </a:rPr>
              <a:t>	</a:t>
            </a:r>
          </a:p>
          <a:p>
            <a:pPr lvl="0">
              <a:buNone/>
            </a:pPr>
            <a:r>
              <a:rPr sz="2000">
                <a:latin typeface="Times New Roman" pitchFamily="18" charset="0"/>
              </a:rPr>
              <a:t>	</a:t>
            </a:r>
            <a:r>
              <a:rPr b="1" sz="2000">
                <a:latin typeface="Times New Roman" pitchFamily="18" charset="0"/>
              </a:rPr>
              <a:t>Example:</a:t>
            </a:r>
            <a:r>
              <a:rPr sz="2000">
                <a:latin typeface="Times New Roman" pitchFamily="18" charset="0"/>
              </a:rPr>
              <a:t> The figure shows the names of students who are not instructors, and the names of instructors who are not students.</a:t>
            </a:r>
          </a:p>
          <a:p>
            <a:pPr lvl="0">
              <a:buNone/>
            </a:pPr>
            <a:endParaRPr sz="4000">
              <a:solidFill>
                <a:srgbClr val="FF0066"/>
              </a:solidFill>
              <a:latin typeface="Times New Roman" pitchFamily="18" charset="0"/>
            </a:endParaRPr>
          </a:p>
          <a:p>
            <a:pPr lvl="0">
              <a:buNone/>
            </a:pPr>
          </a:p>
        </p:txBody>
      </p:sp>
      <p:sp>
        <p:nvSpPr>
          <p:cNvPr id="1048675" name=""/>
          <p:cNvSpPr txBox="1"/>
          <p:nvPr/>
        </p:nvSpPr>
        <p:spPr>
          <a:xfrm rot="0">
            <a:off x="6430962" y="4010025"/>
            <a:ext cx="2522537" cy="30480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eaLnBrk="1" hangingPunct="1" latinLnBrk="1" lvl="0">
              <a:spcBef>
                <a:spcPct val="50000"/>
              </a:spcBef>
            </a:pPr>
            <a:r>
              <a:rPr sz="1400">
                <a:solidFill>
                  <a:schemeClr val="dk2"/>
                </a:solidFill>
              </a:rPr>
              <a:t>STUDENT-INSTRUCTOR</a:t>
            </a:r>
          </a:p>
        </p:txBody>
      </p:sp>
      <p:sp>
        <p:nvSpPr>
          <p:cNvPr id="1048676" name=""/>
          <p:cNvSpPr txBox="1"/>
          <p:nvPr/>
        </p:nvSpPr>
        <p:spPr>
          <a:xfrm rot="0">
            <a:off x="6430962" y="5578475"/>
            <a:ext cx="2190750" cy="304800"/>
          </a:xfrm>
          <a:prstGeom prst="rect"/>
          <a:noFill/>
          <a:ln>
            <a:noFill/>
          </a:ln>
        </p:spPr>
        <p:txBody>
          <a:bodyPr bIns="45720" lIns="91440" rIns="91440" tIns="45720">
            <a:spAutoFit/>
          </a:bodyPr>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eaLnBrk="1" hangingPunct="1" latinLnBrk="1" lvl="0">
              <a:spcBef>
                <a:spcPct val="50000"/>
              </a:spcBef>
            </a:pPr>
            <a:r>
              <a:rPr sz="1400">
                <a:solidFill>
                  <a:schemeClr val="dk2"/>
                </a:solidFill>
              </a:rPr>
              <a:t>INSTRUCTOR-STUDENT</a:t>
            </a:r>
          </a:p>
        </p:txBody>
      </p:sp>
      <p:pic>
        <p:nvPicPr>
          <p:cNvPr id="2097163" name=""/>
          <p:cNvPicPr>
            <a:picLocks/>
          </p:cNvPicPr>
          <p:nvPr/>
        </p:nvPicPr>
        <p:blipFill>
          <a:blip xmlns:r="http://schemas.openxmlformats.org/officeDocument/2006/relationships" r:embed="rId1"/>
          <a:srcRect l="29185" t="56131" r="50204" b="816"/>
          <a:stretch>
            <a:fillRect/>
          </a:stretch>
        </p:blipFill>
        <p:spPr>
          <a:xfrm rot="0">
            <a:off x="4368800" y="3535362"/>
            <a:ext cx="1743075" cy="1254125"/>
          </a:xfrm>
          <a:prstGeom prst="rect"/>
          <a:noFill/>
          <a:ln>
            <a:noFill/>
          </a:ln>
        </p:spPr>
      </p:pic>
      <p:pic>
        <p:nvPicPr>
          <p:cNvPr id="2097164" name=""/>
          <p:cNvPicPr>
            <a:picLocks/>
          </p:cNvPicPr>
          <p:nvPr/>
        </p:nvPicPr>
        <p:blipFill>
          <a:blip xmlns:r="http://schemas.openxmlformats.org/officeDocument/2006/relationships" r:embed="rId1"/>
          <a:srcRect l="2609" t="0" r="69218" b="46158"/>
          <a:stretch>
            <a:fillRect/>
          </a:stretch>
        </p:blipFill>
        <p:spPr>
          <a:xfrm rot="0">
            <a:off x="1303337" y="4162425"/>
            <a:ext cx="2382837" cy="1568450"/>
          </a:xfrm>
          <a:prstGeom prst="rect"/>
          <a:noFill/>
          <a:ln>
            <a:noFill/>
          </a:ln>
        </p:spPr>
      </p:pic>
      <p:pic>
        <p:nvPicPr>
          <p:cNvPr id="2097165" name=""/>
          <p:cNvPicPr>
            <a:picLocks/>
          </p:cNvPicPr>
          <p:nvPr/>
        </p:nvPicPr>
        <p:blipFill>
          <a:blip xmlns:r="http://schemas.openxmlformats.org/officeDocument/2006/relationships" r:embed="rId1"/>
          <a:srcRect l="54187" t="56131" r="24396" b="9427"/>
          <a:stretch>
            <a:fillRect/>
          </a:stretch>
        </p:blipFill>
        <p:spPr>
          <a:xfrm rot="0">
            <a:off x="4368800" y="5146675"/>
            <a:ext cx="1811337" cy="1003300"/>
          </a:xfrm>
          <a:prstGeom prst="rect"/>
          <a:noFill/>
          <a:ln>
            <a:noFill/>
          </a:ln>
        </p:spPr>
      </p:pic>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82"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21</a:t>
            </a:fld>
            <a:endParaRPr b="1" sz="1600">
              <a:solidFill>
                <a:schemeClr val="dk2"/>
              </a:solidFill>
            </a:endParaRPr>
          </a:p>
        </p:txBody>
      </p:sp>
      <p:sp>
        <p:nvSpPr>
          <p:cNvPr id="1048679" name=""/>
          <p:cNvSpPr/>
          <p:nvPr>
            <p:ph type="title" sz="full" idx="0"/>
          </p:nvPr>
        </p:nvSpPr>
        <p:spPr>
          <a:xfrm rot="0">
            <a:off x="685800" y="241300"/>
            <a:ext cx="8051800" cy="11430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 Set Theory (cont.)</a:t>
            </a:r>
          </a:p>
        </p:txBody>
      </p:sp>
      <p:sp>
        <p:nvSpPr>
          <p:cNvPr id="1048680" name=""/>
          <p:cNvSpPr/>
          <p:nvPr>
            <p:ph type="body" sz="full" idx="1"/>
          </p:nvPr>
        </p:nvSpPr>
        <p:spPr>
          <a:xfrm rot="0">
            <a:off x="508000" y="1384300"/>
            <a:ext cx="8394700" cy="47117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sz="2400">
                <a:latin typeface="Times New Roman" pitchFamily="18" charset="0"/>
              </a:rPr>
              <a:t>Notice that both union and intersection are </a:t>
            </a:r>
            <a:r>
              <a:rPr sz="2400" i="1">
                <a:latin typeface="Times New Roman" pitchFamily="18" charset="0"/>
              </a:rPr>
              <a:t>commutative operations;</a:t>
            </a:r>
            <a:r>
              <a:rPr sz="2400">
                <a:latin typeface="Times New Roman" pitchFamily="18" charset="0"/>
              </a:rPr>
              <a:t> that is</a:t>
            </a:r>
          </a:p>
          <a:p>
            <a:pPr lvl="0">
              <a:buNone/>
            </a:pPr>
            <a:r>
              <a:rPr sz="2800">
                <a:latin typeface="Times New Roman" pitchFamily="18" charset="0"/>
              </a:rPr>
              <a:t>		</a:t>
            </a:r>
            <a:r>
              <a:rPr b="1" sz="2400">
                <a:latin typeface="Times New Roman" pitchFamily="18" charset="0"/>
              </a:rPr>
              <a:t>R </a:t>
            </a:r>
            <a:r>
              <a:rPr b="1" sz="2400">
                <a:latin typeface="Symbol" pitchFamily="18" charset="2"/>
              </a:rPr>
              <a:t></a:t>
            </a:r>
            <a:r>
              <a:rPr b="1" sz="2400">
                <a:latin typeface="Times New Roman" pitchFamily="18" charset="0"/>
              </a:rPr>
              <a:t> S = S </a:t>
            </a:r>
            <a:r>
              <a:rPr b="1" sz="2400">
                <a:latin typeface="Symbol" pitchFamily="18" charset="2"/>
              </a:rPr>
              <a:t></a:t>
            </a:r>
            <a:r>
              <a:rPr b="1" sz="2400">
                <a:latin typeface="Times New Roman" pitchFamily="18" charset="0"/>
              </a:rPr>
              <a:t> R, and R </a:t>
            </a:r>
            <a:r>
              <a:rPr b="1" sz="2400">
                <a:latin typeface="Symbol" pitchFamily="18" charset="2"/>
              </a:rPr>
              <a:t></a:t>
            </a:r>
            <a:r>
              <a:rPr b="1" sz="2400">
                <a:latin typeface="Times New Roman" pitchFamily="18" charset="0"/>
              </a:rPr>
              <a:t> S = S </a:t>
            </a:r>
            <a:r>
              <a:rPr b="1" sz="2400">
                <a:latin typeface="Symbol" pitchFamily="18" charset="2"/>
              </a:rPr>
              <a:t></a:t>
            </a:r>
            <a:r>
              <a:rPr b="1" sz="2400">
                <a:latin typeface="Times New Roman" pitchFamily="18" charset="0"/>
              </a:rPr>
              <a:t> R</a:t>
            </a:r>
          </a:p>
          <a:p>
            <a:pPr lvl="0">
              <a:buNone/>
            </a:pPr>
            <a:endParaRPr b="1" sz="1200">
              <a:latin typeface="Times New Roman" pitchFamily="18" charset="0"/>
            </a:endParaRPr>
          </a:p>
          <a:p>
            <a:pPr lvl="0"/>
            <a:r>
              <a:rPr sz="2400">
                <a:latin typeface="Times New Roman" pitchFamily="18" charset="0"/>
              </a:rPr>
              <a:t>Both union and intersection can be treated as n-ary operations applicable to any number of relations as both are </a:t>
            </a:r>
            <a:r>
              <a:rPr sz="2400" i="1">
                <a:latin typeface="Times New Roman" pitchFamily="18" charset="0"/>
              </a:rPr>
              <a:t>associative operations;</a:t>
            </a:r>
            <a:r>
              <a:rPr sz="2400">
                <a:latin typeface="Times New Roman" pitchFamily="18" charset="0"/>
              </a:rPr>
              <a:t> that is</a:t>
            </a:r>
          </a:p>
          <a:p>
            <a:pPr lvl="0">
              <a:buNone/>
            </a:pPr>
            <a:r>
              <a:rPr sz="2800">
                <a:latin typeface="Times New Roman" pitchFamily="18" charset="0"/>
              </a:rPr>
              <a:t>	</a:t>
            </a:r>
            <a:r>
              <a:rPr b="1" sz="2400">
                <a:latin typeface="Times New Roman" pitchFamily="18" charset="0"/>
              </a:rPr>
              <a:t>R </a:t>
            </a:r>
            <a:r>
              <a:rPr b="1" sz="2400">
                <a:latin typeface="Symbol" pitchFamily="18" charset="2"/>
              </a:rPr>
              <a:t></a:t>
            </a:r>
            <a:r>
              <a:rPr b="1" sz="2400">
                <a:latin typeface="Times New Roman" pitchFamily="18" charset="0"/>
              </a:rPr>
              <a:t> (S </a:t>
            </a:r>
            <a:r>
              <a:rPr b="1" sz="2400">
                <a:latin typeface="Symbol" pitchFamily="18" charset="2"/>
              </a:rPr>
              <a:t></a:t>
            </a:r>
            <a:r>
              <a:rPr b="1" sz="2400">
                <a:latin typeface="Times New Roman" pitchFamily="18" charset="0"/>
              </a:rPr>
              <a:t> T) = (R </a:t>
            </a:r>
            <a:r>
              <a:rPr b="1" sz="2400">
                <a:latin typeface="Symbol" pitchFamily="18" charset="2"/>
              </a:rPr>
              <a:t></a:t>
            </a:r>
            <a:r>
              <a:rPr b="1" sz="2400">
                <a:latin typeface="Times New Roman" pitchFamily="18" charset="0"/>
              </a:rPr>
              <a:t> S) </a:t>
            </a:r>
            <a:r>
              <a:rPr b="1" sz="2400">
                <a:latin typeface="Symbol" pitchFamily="18" charset="2"/>
              </a:rPr>
              <a:t></a:t>
            </a:r>
            <a:r>
              <a:rPr b="1" sz="2400">
                <a:latin typeface="Times New Roman" pitchFamily="18" charset="0"/>
              </a:rPr>
              <a:t> T, and (R </a:t>
            </a:r>
            <a:r>
              <a:rPr b="1" sz="2400">
                <a:latin typeface="Symbol" pitchFamily="18" charset="2"/>
              </a:rPr>
              <a:t></a:t>
            </a:r>
            <a:r>
              <a:rPr b="1" sz="2400">
                <a:latin typeface="Times New Roman" pitchFamily="18" charset="0"/>
              </a:rPr>
              <a:t> S) </a:t>
            </a:r>
            <a:r>
              <a:rPr b="1" sz="2400">
                <a:latin typeface="Symbol" pitchFamily="18" charset="2"/>
              </a:rPr>
              <a:t></a:t>
            </a:r>
            <a:r>
              <a:rPr b="1" sz="2400">
                <a:latin typeface="Times New Roman" pitchFamily="18" charset="0"/>
              </a:rPr>
              <a:t> T = R </a:t>
            </a:r>
            <a:r>
              <a:rPr b="1" sz="2400">
                <a:latin typeface="Symbol" pitchFamily="18" charset="2"/>
              </a:rPr>
              <a:t></a:t>
            </a:r>
            <a:r>
              <a:rPr b="1" sz="2400">
                <a:latin typeface="Times New Roman" pitchFamily="18" charset="0"/>
              </a:rPr>
              <a:t> (S </a:t>
            </a:r>
            <a:r>
              <a:rPr b="1" sz="2400">
                <a:latin typeface="Symbol" pitchFamily="18" charset="2"/>
              </a:rPr>
              <a:t></a:t>
            </a:r>
            <a:r>
              <a:rPr b="1" sz="2400">
                <a:latin typeface="Times New Roman" pitchFamily="18" charset="0"/>
              </a:rPr>
              <a:t> T)</a:t>
            </a:r>
          </a:p>
          <a:p>
            <a:pPr lvl="0">
              <a:buNone/>
            </a:pPr>
            <a:endParaRPr b="1" sz="1400">
              <a:latin typeface="Times New Roman" pitchFamily="18" charset="0"/>
            </a:endParaRPr>
          </a:p>
          <a:p>
            <a:pPr lvl="0"/>
            <a:r>
              <a:rPr sz="2400">
                <a:latin typeface="Times New Roman" pitchFamily="18" charset="0"/>
              </a:rPr>
              <a:t>The minus operation is </a:t>
            </a:r>
            <a:r>
              <a:rPr sz="2400" i="1">
                <a:latin typeface="Times New Roman" pitchFamily="18" charset="0"/>
              </a:rPr>
              <a:t>not commutative;</a:t>
            </a:r>
            <a:r>
              <a:rPr sz="2400">
                <a:latin typeface="Times New Roman" pitchFamily="18" charset="0"/>
              </a:rPr>
              <a:t> that is, in general</a:t>
            </a:r>
          </a:p>
          <a:p>
            <a:pPr lvl="0">
              <a:buNone/>
            </a:pPr>
            <a:r>
              <a:rPr sz="2400">
                <a:latin typeface="Times New Roman" pitchFamily="18" charset="0"/>
              </a:rPr>
              <a:t>		</a:t>
            </a:r>
            <a:r>
              <a:rPr b="1" sz="2400">
                <a:latin typeface="Times New Roman" pitchFamily="18" charset="0"/>
              </a:rPr>
              <a:t>R - S ≠ S – R</a:t>
            </a: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68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22</a:t>
            </a:fld>
            <a:endParaRPr b="1" sz="1600">
              <a:solidFill>
                <a:schemeClr val="dk2"/>
              </a:solidFill>
            </a:endParaRPr>
          </a:p>
        </p:txBody>
      </p:sp>
      <p:sp>
        <p:nvSpPr>
          <p:cNvPr id="1048683"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 Set Theory (cont.)</a:t>
            </a:r>
          </a:p>
        </p:txBody>
      </p:sp>
      <p:sp>
        <p:nvSpPr>
          <p:cNvPr id="1048684" name=""/>
          <p:cNvSpPr/>
          <p:nvPr>
            <p:ph type="body" sz="full" idx="1"/>
          </p:nvPr>
        </p:nvSpPr>
        <p:spPr>
          <a:xfrm rot="0">
            <a:off x="406400" y="1389062"/>
            <a:ext cx="8547100" cy="49990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altLang="en-US" b="1" sz="2400" lang="en-US">
                <a:latin typeface="Times New Roman" pitchFamily="18" charset="0"/>
              </a:rPr>
              <a:t>CARTESIAN (or cross product) Operation</a:t>
            </a:r>
          </a:p>
          <a:p>
            <a:pPr lvl="0">
              <a:lnSpc>
                <a:spcPct val="80000"/>
              </a:lnSpc>
              <a:buNone/>
            </a:pPr>
            <a:endParaRPr altLang="en-US" b="1" sz="1400" lang="en-US">
              <a:latin typeface="Times New Roman" pitchFamily="18" charset="0"/>
            </a:endParaRPr>
          </a:p>
          <a:p>
            <a:pPr lvl="1">
              <a:lnSpc>
                <a:spcPct val="80000"/>
              </a:lnSpc>
            </a:pPr>
            <a:r>
              <a:rPr altLang="en-US" sz="2000" lang="en-US"/>
              <a:t>This operation is used to combine tuples from two relations in a combinatorial fashion. In general, the result of R(A</a:t>
            </a:r>
            <a:r>
              <a:rPr altLang="en-US" baseline="-25000" sz="2400" lang="en-US"/>
              <a:t>1</a:t>
            </a:r>
            <a:r>
              <a:rPr altLang="en-US" sz="2000" lang="en-US"/>
              <a:t>, A</a:t>
            </a:r>
            <a:r>
              <a:rPr altLang="en-US" baseline="-25000" sz="2400" lang="en-US"/>
              <a:t>2</a:t>
            </a:r>
            <a:r>
              <a:rPr altLang="en-US" sz="2000" lang="en-US"/>
              <a:t>, . . ., A</a:t>
            </a:r>
            <a:r>
              <a:rPr altLang="en-US" baseline="-25000" sz="2400" lang="en-US"/>
              <a:t>n</a:t>
            </a:r>
            <a:r>
              <a:rPr altLang="en-US" sz="2000" lang="en-US"/>
              <a:t>) x S(B</a:t>
            </a:r>
            <a:r>
              <a:rPr altLang="en-US" baseline="-25000" sz="2400" lang="en-US"/>
              <a:t>1</a:t>
            </a:r>
            <a:r>
              <a:rPr altLang="en-US" sz="2000" lang="en-US"/>
              <a:t>, B</a:t>
            </a:r>
            <a:r>
              <a:rPr altLang="en-US" baseline="-25000" sz="2400" lang="en-US"/>
              <a:t>2</a:t>
            </a:r>
            <a:r>
              <a:rPr altLang="en-US" sz="2000" lang="en-US"/>
              <a:t>, . . ., B</a:t>
            </a:r>
            <a:r>
              <a:rPr altLang="en-US" baseline="-25000" sz="2400" lang="en-US"/>
              <a:t>m</a:t>
            </a:r>
            <a:r>
              <a:rPr altLang="en-US" sz="2000" lang="en-US"/>
              <a:t>) is a relation Q with degree n + m attributes Q(A</a:t>
            </a:r>
            <a:r>
              <a:rPr altLang="en-US" baseline="-25000" sz="2400" lang="en-US"/>
              <a:t>1</a:t>
            </a:r>
            <a:r>
              <a:rPr altLang="en-US" sz="2000" lang="en-US"/>
              <a:t>, A</a:t>
            </a:r>
            <a:r>
              <a:rPr altLang="en-US" baseline="-25000" sz="2400" lang="en-US"/>
              <a:t>2</a:t>
            </a:r>
            <a:r>
              <a:rPr altLang="en-US" sz="2000" lang="en-US"/>
              <a:t>, . . ., A</a:t>
            </a:r>
            <a:r>
              <a:rPr altLang="en-US" baseline="-25000" sz="2400" lang="en-US"/>
              <a:t>n</a:t>
            </a:r>
            <a:r>
              <a:rPr altLang="en-US" sz="2000" lang="en-US"/>
              <a:t>, B</a:t>
            </a:r>
            <a:r>
              <a:rPr altLang="en-US" baseline="-25000" sz="2400" lang="en-US"/>
              <a:t>1</a:t>
            </a:r>
            <a:r>
              <a:rPr altLang="en-US" sz="2000" lang="en-US"/>
              <a:t>, B</a:t>
            </a:r>
            <a:r>
              <a:rPr altLang="en-US" baseline="-25000" sz="2400" lang="en-US"/>
              <a:t>2</a:t>
            </a:r>
            <a:r>
              <a:rPr altLang="en-US" sz="2000" lang="en-US"/>
              <a:t>, . . ., B</a:t>
            </a:r>
            <a:r>
              <a:rPr altLang="en-US" baseline="-25000" sz="2400" lang="en-US"/>
              <a:t>m</a:t>
            </a:r>
            <a:r>
              <a:rPr altLang="en-US" sz="2000" lang="en-US"/>
              <a:t>), in that order. The resulting relation Q has one tuple for each combination of tuples—one from R and one from S. </a:t>
            </a:r>
          </a:p>
          <a:p>
            <a:pPr lvl="1">
              <a:lnSpc>
                <a:spcPct val="80000"/>
              </a:lnSpc>
            </a:pPr>
            <a:r>
              <a:rPr altLang="en-US" sz="2000" lang="en-US"/>
              <a:t>Hence, if R has n</a:t>
            </a:r>
            <a:r>
              <a:rPr altLang="en-US" baseline="-25000" sz="2000" lang="en-US"/>
              <a:t>R</a:t>
            </a:r>
            <a:r>
              <a:rPr altLang="en-US" sz="2000" lang="en-US"/>
              <a:t> tuples (denoted as |R| = n</a:t>
            </a:r>
            <a:r>
              <a:rPr altLang="en-US" baseline="-25000" sz="2000" lang="en-US"/>
              <a:t>R</a:t>
            </a:r>
            <a:r>
              <a:rPr altLang="en-US" sz="2000" lang="en-US"/>
              <a:t> ), and S has n</a:t>
            </a:r>
            <a:r>
              <a:rPr altLang="en-US" baseline="-25000" sz="2000" lang="en-US"/>
              <a:t>S</a:t>
            </a:r>
            <a:r>
              <a:rPr altLang="en-US" sz="2000" lang="en-US"/>
              <a:t> tuples, then</a:t>
            </a:r>
          </a:p>
          <a:p>
            <a:pPr lvl="1">
              <a:lnSpc>
                <a:spcPct val="80000"/>
              </a:lnSpc>
              <a:buFontTx/>
              <a:buNone/>
            </a:pPr>
            <a:r>
              <a:rPr altLang="en-US" sz="2000" lang="en-US"/>
              <a:t>	</a:t>
            </a:r>
            <a:r>
              <a:rPr altLang="en-US" sz="2000" lang="en-US"/>
              <a:t> | R x S | will have     n</a:t>
            </a:r>
            <a:r>
              <a:rPr altLang="en-US" baseline="-25000" sz="2000" lang="en-US"/>
              <a:t>R</a:t>
            </a:r>
            <a:r>
              <a:rPr altLang="en-US" sz="2000" lang="en-US"/>
              <a:t> </a:t>
            </a:r>
            <a:r>
              <a:rPr altLang="en-US" sz="2400" lang="en-US"/>
              <a:t>*</a:t>
            </a:r>
            <a:r>
              <a:rPr altLang="en-US" sz="2000" lang="en-US"/>
              <a:t> n</a:t>
            </a:r>
            <a:r>
              <a:rPr altLang="en-US" baseline="-25000" sz="2000" lang="en-US"/>
              <a:t>S</a:t>
            </a:r>
            <a:r>
              <a:rPr altLang="en-US" sz="2000" lang="en-US"/>
              <a:t> tuples.</a:t>
            </a:r>
          </a:p>
          <a:p>
            <a:pPr lvl="1">
              <a:lnSpc>
                <a:spcPct val="80000"/>
              </a:lnSpc>
            </a:pPr>
            <a:r>
              <a:rPr altLang="en-US" sz="2000" lang="en-US"/>
              <a:t>The two operands do NOT have to be "type compatible”</a:t>
            </a:r>
          </a:p>
          <a:p>
            <a:pPr lvl="0">
              <a:lnSpc>
                <a:spcPct val="80000"/>
              </a:lnSpc>
              <a:buNone/>
            </a:pPr>
            <a:r>
              <a:rPr altLang="en-US" sz="1000" lang="en-US">
                <a:latin typeface="Times New Roman" pitchFamily="18" charset="0"/>
              </a:rPr>
              <a:t> </a:t>
            </a:r>
          </a:p>
          <a:p>
            <a:pPr lvl="0">
              <a:lnSpc>
                <a:spcPct val="80000"/>
              </a:lnSpc>
              <a:buNone/>
            </a:pPr>
            <a:r>
              <a:rPr altLang="en-US" sz="2000" lang="en-US">
                <a:latin typeface="Times New Roman" pitchFamily="18" charset="0"/>
              </a:rPr>
              <a:t>	 </a:t>
            </a:r>
            <a:r>
              <a:rPr altLang="en-US" b="1" sz="2400" lang="en-US">
                <a:latin typeface="Times New Roman" pitchFamily="18" charset="0"/>
              </a:rPr>
              <a:t>Example:</a:t>
            </a:r>
          </a:p>
          <a:p>
            <a:pPr lvl="0">
              <a:lnSpc>
                <a:spcPct val="80000"/>
              </a:lnSpc>
              <a:buNone/>
            </a:pPr>
            <a:endParaRPr altLang="en-US" b="1" sz="1200" lang="en-US">
              <a:latin typeface="Times New Roman" pitchFamily="18" charset="0"/>
            </a:endParaRPr>
          </a:p>
          <a:p>
            <a:pPr lvl="1">
              <a:lnSpc>
                <a:spcPct val="80000"/>
              </a:lnSpc>
              <a:buFontTx/>
              <a:buNone/>
            </a:pPr>
            <a:r>
              <a:rPr altLang="en-US" b="1" sz="2000" lang="en-US"/>
              <a:t>FEMALE_EMPS </a:t>
            </a:r>
            <a:r>
              <a:rPr altLang="en-US" b="1" sz="2000" lang="en-US">
                <a:sym typeface="Symbol" pitchFamily="18" charset="2"/>
              </a:rPr>
              <a:t> </a:t>
            </a:r>
            <a:r>
              <a:rPr altLang="en-US" b="1" sz="2400" lang="en-US">
                <a:latin typeface="Symbol" pitchFamily="18" charset="2"/>
              </a:rPr>
              <a:t></a:t>
            </a:r>
            <a:r>
              <a:rPr altLang="en-US" b="1" sz="2000" lang="en-US"/>
              <a:t> </a:t>
            </a:r>
            <a:r>
              <a:rPr altLang="en-US" baseline="-25000" sz="2400" lang="en-US"/>
              <a:t>SEX=’F’</a:t>
            </a:r>
            <a:r>
              <a:rPr altLang="en-US" b="1" sz="2000" lang="en-US"/>
              <a:t>(EMPLOYEE)</a:t>
            </a:r>
          </a:p>
          <a:p>
            <a:pPr lvl="1">
              <a:lnSpc>
                <a:spcPct val="70000"/>
              </a:lnSpc>
              <a:buFontTx/>
              <a:buNone/>
            </a:pPr>
            <a:r>
              <a:rPr altLang="en-US" b="1" sz="2000" lang="en-US"/>
              <a:t>EMPNAMES </a:t>
            </a:r>
            <a:r>
              <a:rPr altLang="en-US" b="1" sz="2000" lang="en-US">
                <a:sym typeface="Symbol" pitchFamily="18" charset="2"/>
              </a:rPr>
              <a:t> </a:t>
            </a:r>
            <a:r>
              <a:rPr altLang="en-US" b="1" sz="2400" lang="en-US">
                <a:latin typeface="Symbol" pitchFamily="18" charset="2"/>
              </a:rPr>
              <a:t></a:t>
            </a:r>
            <a:r>
              <a:rPr altLang="en-US" b="1" sz="2000" lang="en-US"/>
              <a:t> </a:t>
            </a:r>
            <a:r>
              <a:rPr altLang="en-US" baseline="-25000" sz="2400" lang="en-US"/>
              <a:t>FNAME, LNAME, SSN</a:t>
            </a:r>
            <a:r>
              <a:rPr altLang="en-US" b="1" sz="2000" lang="en-US"/>
              <a:t> (FEMALE_EMPS)</a:t>
            </a:r>
          </a:p>
          <a:p>
            <a:pPr lvl="1">
              <a:lnSpc>
                <a:spcPct val="70000"/>
              </a:lnSpc>
              <a:buFontTx/>
              <a:buNone/>
            </a:pPr>
            <a:endParaRPr altLang="en-US" b="1" sz="2000" lang="en-US"/>
          </a:p>
          <a:p>
            <a:pPr lvl="1">
              <a:lnSpc>
                <a:spcPct val="70000"/>
              </a:lnSpc>
              <a:buFontTx/>
              <a:buNone/>
            </a:pPr>
            <a:r>
              <a:rPr altLang="en-US" b="1" sz="2000" lang="en-US"/>
              <a:t>EMP_DEPENDENTS </a:t>
            </a:r>
            <a:r>
              <a:rPr altLang="en-US" b="1" sz="2000" lang="en-US">
                <a:sym typeface="Symbol" pitchFamily="18" charset="2"/>
              </a:rPr>
              <a:t> </a:t>
            </a:r>
            <a:r>
              <a:rPr altLang="en-US" b="1" sz="2000" lang="en-US"/>
              <a:t>EMPNAMES x DEPENDENT</a:t>
            </a:r>
          </a:p>
          <a:p>
            <a:pPr lvl="0">
              <a:lnSpc>
                <a:spcPct val="80000"/>
              </a:lnSpc>
              <a:buNone/>
            </a:pPr>
            <a:endParaRPr altLang="en-US" b="1" sz="2000" lang="en-US">
              <a:solidFill>
                <a:srgbClr val="FF0066"/>
              </a:solidFill>
              <a:latin typeface="Times New Roman"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90"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23</a:t>
            </a:fld>
            <a:endParaRPr b="1" sz="1600">
              <a:solidFill>
                <a:schemeClr val="dk2"/>
              </a:solidFill>
            </a:endParaRPr>
          </a:p>
        </p:txBody>
      </p:sp>
      <p:sp>
        <p:nvSpPr>
          <p:cNvPr id="1048687" name=""/>
          <p:cNvSpPr/>
          <p:nvPr>
            <p:ph type="title" sz="full" idx="0"/>
          </p:nvPr>
        </p:nvSpPr>
        <p:spPr>
          <a:xfrm rot="0">
            <a:off x="685800" y="279400"/>
            <a:ext cx="8128000" cy="977900"/>
          </a:xfrm>
          <a:prstGeom prst="rect"/>
          <a:noFill/>
          <a:ln>
            <a:noFill/>
          </a:ln>
        </p:spPr>
        <p:txBody>
          <a:bodyPr anchor="ctr" bIns="46038" lIns="92075" rIns="92075" tIns="46038"/>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Relational Algebra Operations From Set Theory (cont.)</a:t>
            </a:r>
          </a:p>
        </p:txBody>
      </p:sp>
      <p:sp>
        <p:nvSpPr>
          <p:cNvPr id="1048688" name=""/>
          <p:cNvSpPr/>
          <p:nvPr/>
        </p:nvSpPr>
        <p:spPr>
          <a:xfrm rot="0">
            <a:off x="1833562" y="1309687"/>
            <a:ext cx="9144000" cy="0"/>
          </a:xfrm>
          <a:prstGeom prst="rect"/>
          <a:noFill/>
          <a:ln>
            <a:noFill/>
          </a:ln>
        </p:spPr>
      </p:sp>
      <p:pic>
        <p:nvPicPr>
          <p:cNvPr id="2097166" name=""/>
          <p:cNvPicPr>
            <a:picLocks/>
          </p:cNvPicPr>
          <p:nvPr/>
        </p:nvPicPr>
        <p:blipFill>
          <a:blip xmlns:r="http://schemas.openxmlformats.org/officeDocument/2006/relationships" r:embed="rId1"/>
          <a:srcRect l="0" t="0" r="0" b="0"/>
          <a:stretch>
            <a:fillRect/>
          </a:stretch>
        </p:blipFill>
        <p:spPr>
          <a:xfrm rot="0">
            <a:off x="1325562" y="1257300"/>
            <a:ext cx="6624637" cy="5127625"/>
          </a:xfrm>
          <a:prstGeom prst="rect"/>
          <a:noFill/>
          <a:ln>
            <a:noFill/>
          </a:ln>
        </p:spPr>
      </p:pic>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70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24</a:t>
            </a:fld>
            <a:endParaRPr b="1" sz="1600">
              <a:solidFill>
                <a:schemeClr val="dk2"/>
              </a:solidFill>
            </a:endParaRPr>
          </a:p>
        </p:txBody>
      </p:sp>
      <p:sp>
        <p:nvSpPr>
          <p:cNvPr id="1048691"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Binary Relational Operations</a:t>
            </a:r>
          </a:p>
        </p:txBody>
      </p:sp>
      <p:sp>
        <p:nvSpPr>
          <p:cNvPr id="1048692" name=""/>
          <p:cNvSpPr/>
          <p:nvPr>
            <p:ph type="body" sz="full" idx="1"/>
          </p:nvPr>
        </p:nvSpPr>
        <p:spPr>
          <a:xfrm rot="0">
            <a:off x="250825" y="1146175"/>
            <a:ext cx="8702675"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altLang="en-US" b="1" sz="2800" lang="en-US">
                <a:latin typeface="Times New Roman" pitchFamily="18" charset="0"/>
              </a:rPr>
              <a:t>JOIN Operation</a:t>
            </a:r>
          </a:p>
          <a:p>
            <a:pPr lvl="1"/>
            <a:r>
              <a:rPr altLang="en-US" sz="2400" lang="en-US"/>
              <a:t>The sequence of cartesian product followed by select is used quite commonly to identify and select related tuples from two relations, a special operation, called </a:t>
            </a:r>
            <a:r>
              <a:rPr altLang="en-US" b="1" sz="2400" lang="en-US"/>
              <a:t>JOIN</a:t>
            </a:r>
            <a:r>
              <a:rPr altLang="en-US" sz="2400" lang="en-US"/>
              <a:t>. It is denoted by a</a:t>
            </a:r>
          </a:p>
          <a:p>
            <a:pPr lvl="1"/>
            <a:r>
              <a:rPr altLang="en-US" sz="2400" lang="en-US"/>
              <a:t>This operation is very important for any relational database with more than a single relation, because it allows us to process relationships among relations. </a:t>
            </a:r>
          </a:p>
          <a:p>
            <a:pPr lvl="1"/>
            <a:r>
              <a:rPr altLang="en-US" sz="2400" lang="en-US"/>
              <a:t>The general form of a join operation on two relations R(A</a:t>
            </a:r>
            <a:r>
              <a:rPr altLang="en-US" baseline="-25000" sz="2400" lang="en-US"/>
              <a:t>1</a:t>
            </a:r>
            <a:r>
              <a:rPr altLang="en-US" sz="2400" lang="en-US"/>
              <a:t>, A</a:t>
            </a:r>
            <a:r>
              <a:rPr altLang="en-US" baseline="-25000" sz="2400" lang="en-US"/>
              <a:t>2</a:t>
            </a:r>
            <a:r>
              <a:rPr altLang="en-US" sz="2400" lang="en-US"/>
              <a:t>, . . ., A</a:t>
            </a:r>
            <a:r>
              <a:rPr altLang="en-US" baseline="-25000" sz="2400" lang="en-US"/>
              <a:t>n</a:t>
            </a:r>
            <a:r>
              <a:rPr altLang="en-US" sz="2400" lang="en-US"/>
              <a:t>) and S(B</a:t>
            </a:r>
            <a:r>
              <a:rPr altLang="en-US" baseline="-25000" sz="2400" lang="en-US"/>
              <a:t>1</a:t>
            </a:r>
            <a:r>
              <a:rPr altLang="en-US" sz="2400" lang="en-US"/>
              <a:t>, B</a:t>
            </a:r>
            <a:r>
              <a:rPr altLang="en-US" baseline="-25000" sz="2400" lang="en-US"/>
              <a:t>2</a:t>
            </a:r>
            <a:r>
              <a:rPr altLang="en-US" sz="2400" lang="en-US"/>
              <a:t>, . . ., B</a:t>
            </a:r>
            <a:r>
              <a:rPr altLang="en-US" baseline="-25000" sz="2400" lang="en-US"/>
              <a:t>m</a:t>
            </a:r>
            <a:r>
              <a:rPr altLang="en-US" sz="2400" lang="en-US"/>
              <a:t>) is:</a:t>
            </a:r>
          </a:p>
          <a:p>
            <a:pPr lvl="0">
              <a:buNone/>
            </a:pPr>
            <a:r>
              <a:rPr altLang="en-US" sz="2400" lang="en-US">
                <a:latin typeface="Times New Roman" pitchFamily="18" charset="0"/>
              </a:rPr>
              <a:t>		R   </a:t>
            </a:r>
            <a:r>
              <a:rPr altLang="en-US" sz="2400" lang="en-US">
                <a:latin typeface="Times New Roman" pitchFamily="18" charset="0"/>
              </a:rPr>
              <a:t>  </a:t>
            </a:r>
            <a:r>
              <a:rPr altLang="en-US" baseline="-25000" sz="2400" lang="en-US">
                <a:latin typeface="Times New Roman" pitchFamily="18" charset="0"/>
              </a:rPr>
              <a:t>&lt;join condition&gt;</a:t>
            </a:r>
            <a:r>
              <a:rPr altLang="en-US" sz="2400" lang="en-US">
                <a:latin typeface="Times New Roman" pitchFamily="18" charset="0"/>
              </a:rPr>
              <a:t>S</a:t>
            </a:r>
          </a:p>
          <a:p>
            <a:pPr lvl="0">
              <a:buNone/>
            </a:pPr>
            <a:r>
              <a:rPr altLang="en-US" sz="2400" lang="en-US">
                <a:latin typeface="Times New Roman" pitchFamily="18" charset="0"/>
              </a:rPr>
              <a:t>		where R and S can be any relations that result from general 	</a:t>
            </a:r>
            <a:r>
              <a:rPr altLang="en-US" sz="2400" i="1" lang="en-US">
                <a:latin typeface="Times New Roman" pitchFamily="18" charset="0"/>
              </a:rPr>
              <a:t>relational algebra expressions.</a:t>
            </a:r>
          </a:p>
          <a:p>
            <a:pPr lvl="0">
              <a:buNone/>
            </a:pPr>
            <a:endParaRPr altLang="en-US" sz="2400" lang="en-US">
              <a:latin typeface="Times New Roman" pitchFamily="18" charset="0"/>
            </a:endParaRPr>
          </a:p>
        </p:txBody>
      </p:sp>
      <p:grpSp>
        <p:nvGrpSpPr>
          <p:cNvPr id="87" name=""/>
          <p:cNvGrpSpPr/>
          <p:nvPr/>
        </p:nvGrpSpPr>
        <p:grpSpPr>
          <a:xfrm rot="0">
            <a:off x="598487" y="4610100"/>
            <a:ext cx="244475" cy="174625"/>
            <a:chOff x="377" y="2904"/>
            <a:chExt cx="154" cy="110"/>
          </a:xfrm>
        </p:grpSpPr>
        <p:sp>
          <p:nvSpPr>
            <p:cNvPr id="1048693" name=""/>
            <p:cNvSpPr/>
            <p:nvPr/>
          </p:nvSpPr>
          <p:spPr>
            <a:xfrm rot="0">
              <a:off x="381" y="2904"/>
              <a:ext cx="0" cy="110"/>
            </a:xfrm>
            <a:prstGeom prst="line"/>
            <a:noFill/>
            <a:ln w="12700" cap="flat" cmpd="sng">
              <a:solidFill>
                <a:schemeClr val="dk1">
                  <a:alpha val="100000"/>
                </a:schemeClr>
              </a:solidFill>
              <a:prstDash val="solid"/>
              <a:round/>
            </a:ln>
          </p:spPr>
        </p:sp>
        <p:sp>
          <p:nvSpPr>
            <p:cNvPr id="1048694" name=""/>
            <p:cNvSpPr/>
            <p:nvPr/>
          </p:nvSpPr>
          <p:spPr>
            <a:xfrm rot="0">
              <a:off x="527" y="2904"/>
              <a:ext cx="0" cy="110"/>
            </a:xfrm>
            <a:prstGeom prst="line"/>
            <a:noFill/>
            <a:ln w="12700" cap="flat" cmpd="sng">
              <a:solidFill>
                <a:schemeClr val="dk1">
                  <a:alpha val="100000"/>
                </a:schemeClr>
              </a:solidFill>
              <a:prstDash val="solid"/>
              <a:round/>
            </a:ln>
          </p:spPr>
        </p:sp>
        <p:sp>
          <p:nvSpPr>
            <p:cNvPr id="1048695" name=""/>
            <p:cNvSpPr/>
            <p:nvPr/>
          </p:nvSpPr>
          <p:spPr>
            <a:xfrm rot="0">
              <a:off x="385" y="2904"/>
              <a:ext cx="138" cy="110"/>
            </a:xfrm>
            <a:prstGeom prst="line"/>
            <a:noFill/>
            <a:ln w="12700" cap="flat" cmpd="sng">
              <a:solidFill>
                <a:schemeClr val="dk1">
                  <a:alpha val="100000"/>
                </a:schemeClr>
              </a:solidFill>
              <a:prstDash val="solid"/>
              <a:round/>
            </a:ln>
          </p:spPr>
        </p:sp>
        <p:sp>
          <p:nvSpPr>
            <p:cNvPr id="1048696" name=""/>
            <p:cNvSpPr/>
            <p:nvPr/>
          </p:nvSpPr>
          <p:spPr>
            <a:xfrm rot="0" flipH="1">
              <a:off x="377" y="2904"/>
              <a:ext cx="154" cy="110"/>
            </a:xfrm>
            <a:prstGeom prst="line"/>
            <a:noFill/>
            <a:ln w="12700" cap="flat" cmpd="sng">
              <a:solidFill>
                <a:schemeClr val="dk1">
                  <a:alpha val="100000"/>
                </a:schemeClr>
              </a:solidFill>
              <a:prstDash val="solid"/>
              <a:round/>
            </a:ln>
          </p:spPr>
        </p:sp>
      </p:grpSp>
      <p:grpSp>
        <p:nvGrpSpPr>
          <p:cNvPr id="88" name=""/>
          <p:cNvGrpSpPr/>
          <p:nvPr/>
        </p:nvGrpSpPr>
        <p:grpSpPr>
          <a:xfrm rot="0">
            <a:off x="8566150" y="2522537"/>
            <a:ext cx="219075" cy="174625"/>
            <a:chOff x="377" y="2904"/>
            <a:chExt cx="154" cy="110"/>
          </a:xfrm>
        </p:grpSpPr>
        <p:sp>
          <p:nvSpPr>
            <p:cNvPr id="1048697" name=""/>
            <p:cNvSpPr/>
            <p:nvPr/>
          </p:nvSpPr>
          <p:spPr>
            <a:xfrm rot="0">
              <a:off x="381" y="2904"/>
              <a:ext cx="0" cy="110"/>
            </a:xfrm>
            <a:prstGeom prst="line"/>
            <a:noFill/>
            <a:ln w="15875" cap="flat" cmpd="sng">
              <a:solidFill>
                <a:schemeClr val="dk2">
                  <a:alpha val="100000"/>
                </a:schemeClr>
              </a:solidFill>
              <a:prstDash val="solid"/>
              <a:round/>
            </a:ln>
          </p:spPr>
        </p:sp>
        <p:sp>
          <p:nvSpPr>
            <p:cNvPr id="1048698" name=""/>
            <p:cNvSpPr/>
            <p:nvPr/>
          </p:nvSpPr>
          <p:spPr>
            <a:xfrm rot="0">
              <a:off x="527" y="2904"/>
              <a:ext cx="0" cy="110"/>
            </a:xfrm>
            <a:prstGeom prst="line"/>
            <a:noFill/>
            <a:ln w="15875" cap="flat" cmpd="sng">
              <a:solidFill>
                <a:schemeClr val="dk2">
                  <a:alpha val="100000"/>
                </a:schemeClr>
              </a:solidFill>
              <a:prstDash val="solid"/>
              <a:round/>
            </a:ln>
          </p:spPr>
        </p:sp>
        <p:sp>
          <p:nvSpPr>
            <p:cNvPr id="1048699" name=""/>
            <p:cNvSpPr/>
            <p:nvPr/>
          </p:nvSpPr>
          <p:spPr>
            <a:xfrm rot="0">
              <a:off x="385" y="2904"/>
              <a:ext cx="138" cy="110"/>
            </a:xfrm>
            <a:prstGeom prst="line"/>
            <a:noFill/>
            <a:ln w="15875" cap="flat" cmpd="sng">
              <a:solidFill>
                <a:schemeClr val="dk2">
                  <a:alpha val="100000"/>
                </a:schemeClr>
              </a:solidFill>
              <a:prstDash val="solid"/>
              <a:round/>
            </a:ln>
          </p:spPr>
        </p:sp>
        <p:sp>
          <p:nvSpPr>
            <p:cNvPr id="1048700" name=""/>
            <p:cNvSpPr/>
            <p:nvPr/>
          </p:nvSpPr>
          <p:spPr>
            <a:xfrm rot="0" flipH="1">
              <a:off x="377" y="2904"/>
              <a:ext cx="154" cy="110"/>
            </a:xfrm>
            <a:prstGeom prst="line"/>
            <a:noFill/>
            <a:ln w="15875" cap="flat" cmpd="sng">
              <a:solidFill>
                <a:schemeClr val="dk2">
                  <a:alpha val="100000"/>
                </a:schemeClr>
              </a:solidFill>
              <a:prstDash val="solid"/>
              <a:round/>
            </a:ln>
          </p:spPr>
        </p:sp>
      </p:grpSp>
      <p:grpSp>
        <p:nvGrpSpPr>
          <p:cNvPr id="89" name=""/>
          <p:cNvGrpSpPr/>
          <p:nvPr/>
        </p:nvGrpSpPr>
        <p:grpSpPr>
          <a:xfrm rot="0">
            <a:off x="1552575" y="4948237"/>
            <a:ext cx="219075" cy="174625"/>
            <a:chOff x="377" y="2904"/>
            <a:chExt cx="154" cy="110"/>
          </a:xfrm>
        </p:grpSpPr>
        <p:sp>
          <p:nvSpPr>
            <p:cNvPr id="1048701" name=""/>
            <p:cNvSpPr/>
            <p:nvPr/>
          </p:nvSpPr>
          <p:spPr>
            <a:xfrm rot="0">
              <a:off x="381" y="2904"/>
              <a:ext cx="0" cy="110"/>
            </a:xfrm>
            <a:prstGeom prst="line"/>
            <a:noFill/>
            <a:ln w="15875" cap="flat" cmpd="sng">
              <a:solidFill>
                <a:schemeClr val="dk2">
                  <a:alpha val="100000"/>
                </a:schemeClr>
              </a:solidFill>
              <a:prstDash val="solid"/>
              <a:round/>
            </a:ln>
          </p:spPr>
        </p:sp>
        <p:sp>
          <p:nvSpPr>
            <p:cNvPr id="1048702" name=""/>
            <p:cNvSpPr/>
            <p:nvPr/>
          </p:nvSpPr>
          <p:spPr>
            <a:xfrm rot="0">
              <a:off x="527" y="2904"/>
              <a:ext cx="0" cy="110"/>
            </a:xfrm>
            <a:prstGeom prst="line"/>
            <a:noFill/>
            <a:ln w="15875" cap="flat" cmpd="sng">
              <a:solidFill>
                <a:schemeClr val="dk2">
                  <a:alpha val="100000"/>
                </a:schemeClr>
              </a:solidFill>
              <a:prstDash val="solid"/>
              <a:round/>
            </a:ln>
          </p:spPr>
        </p:sp>
        <p:sp>
          <p:nvSpPr>
            <p:cNvPr id="1048703" name=""/>
            <p:cNvSpPr/>
            <p:nvPr/>
          </p:nvSpPr>
          <p:spPr>
            <a:xfrm rot="0">
              <a:off x="385" y="2904"/>
              <a:ext cx="138" cy="110"/>
            </a:xfrm>
            <a:prstGeom prst="line"/>
            <a:noFill/>
            <a:ln w="15875" cap="flat" cmpd="sng">
              <a:solidFill>
                <a:schemeClr val="dk2">
                  <a:alpha val="100000"/>
                </a:schemeClr>
              </a:solidFill>
              <a:prstDash val="solid"/>
              <a:round/>
            </a:ln>
          </p:spPr>
        </p:sp>
        <p:sp>
          <p:nvSpPr>
            <p:cNvPr id="1048704" name=""/>
            <p:cNvSpPr/>
            <p:nvPr/>
          </p:nvSpPr>
          <p:spPr>
            <a:xfrm rot="0" flipH="1">
              <a:off x="377" y="2904"/>
              <a:ext cx="154" cy="110"/>
            </a:xfrm>
            <a:prstGeom prst="line"/>
            <a:noFill/>
            <a:ln w="15875" cap="flat" cmpd="sng">
              <a:solidFill>
                <a:schemeClr val="dk2">
                  <a:alpha val="100000"/>
                </a:schemeClr>
              </a:solidFill>
              <a:prstDash val="solid"/>
              <a:round/>
            </a:ln>
          </p:spPr>
        </p:sp>
      </p:gr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718"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25</a:t>
            </a:fld>
            <a:endParaRPr b="1" sz="1600">
              <a:solidFill>
                <a:schemeClr val="dk2"/>
              </a:solidFill>
            </a:endParaRPr>
          </a:p>
        </p:txBody>
      </p:sp>
      <p:sp>
        <p:nvSpPr>
          <p:cNvPr id="1048707" name=""/>
          <p:cNvSpPr/>
          <p:nvPr>
            <p:ph type="title" sz="full" idx="0"/>
          </p:nvPr>
        </p:nvSpPr>
        <p:spPr>
          <a:xfrm rot="0">
            <a:off x="903287" y="304800"/>
            <a:ext cx="7173912" cy="8382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Binary Relational Operations (cont.)</a:t>
            </a:r>
          </a:p>
        </p:txBody>
      </p:sp>
      <p:sp>
        <p:nvSpPr>
          <p:cNvPr id="1048708" name=""/>
          <p:cNvSpPr/>
          <p:nvPr>
            <p:ph type="body" sz="full" idx="1"/>
          </p:nvPr>
        </p:nvSpPr>
        <p:spPr>
          <a:xfrm rot="0">
            <a:off x="317500" y="1143000"/>
            <a:ext cx="8661400" cy="52324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buNone/>
            </a:pPr>
            <a:r>
              <a:rPr b="1" sz="3600">
                <a:latin typeface="Times New Roman" pitchFamily="18" charset="0"/>
              </a:rPr>
              <a:t>	</a:t>
            </a:r>
            <a:r>
              <a:rPr b="1" sz="2800">
                <a:latin typeface="Times New Roman" pitchFamily="18" charset="0"/>
              </a:rPr>
              <a:t>Example:</a:t>
            </a:r>
            <a:r>
              <a:rPr sz="2800">
                <a:latin typeface="Times New Roman" pitchFamily="18" charset="0"/>
              </a:rPr>
              <a:t> Suppose that we want to retrieve the name of the manager of each department. To get the manager’s name, we need to combine each DEPARTMENT tuple with the EMPLOYEE tuple whose SSN value matches the MGRSSN value in the department tuple. We do this by using the join           operation.</a:t>
            </a:r>
          </a:p>
          <a:p>
            <a:pPr lvl="0">
              <a:buNone/>
            </a:pPr>
            <a:r>
              <a:rPr sz="4000">
                <a:latin typeface="Times New Roman" pitchFamily="18" charset="0"/>
              </a:rPr>
              <a:t>	</a:t>
            </a:r>
            <a:r>
              <a:rPr b="1" sz="2400">
                <a:latin typeface="Times New Roman" pitchFamily="18" charset="0"/>
              </a:rPr>
              <a:t>DEPT_MGR </a:t>
            </a:r>
            <a:r>
              <a:rPr b="1" sz="2400">
                <a:latin typeface="Times New Roman" pitchFamily="18" charset="0"/>
                <a:sym typeface="Symbol" pitchFamily="18" charset="2"/>
              </a:rPr>
              <a:t></a:t>
            </a:r>
            <a:r>
              <a:rPr b="1" sz="2400">
                <a:latin typeface="Times New Roman" pitchFamily="18" charset="0"/>
              </a:rPr>
              <a:t> DEPARTMENT   </a:t>
            </a:r>
            <a:r>
              <a:rPr baseline="-40000" b="1" sz="2400">
                <a:latin typeface="Times New Roman" pitchFamily="18" charset="0"/>
              </a:rPr>
              <a:t>MGRSSN=SSN</a:t>
            </a:r>
            <a:r>
              <a:rPr baseline="-25000" b="1" sz="2400">
                <a:latin typeface="Times New Roman" pitchFamily="18" charset="0"/>
              </a:rPr>
              <a:t> </a:t>
            </a:r>
            <a:r>
              <a:rPr b="1" sz="2400">
                <a:latin typeface="Times New Roman" pitchFamily="18" charset="0"/>
              </a:rPr>
              <a:t>EMPLOYEE</a:t>
            </a:r>
          </a:p>
          <a:p>
            <a:pPr lvl="0">
              <a:buNone/>
            </a:pPr>
            <a:endParaRPr sz="2800">
              <a:solidFill>
                <a:srgbClr val="FF0066"/>
              </a:solidFill>
              <a:latin typeface="Times New Roman" pitchFamily="18" charset="0"/>
            </a:endParaRPr>
          </a:p>
          <a:p>
            <a:pPr lvl="0"/>
            <a:endParaRPr sz="3600"/>
          </a:p>
        </p:txBody>
      </p:sp>
      <p:grpSp>
        <p:nvGrpSpPr>
          <p:cNvPr id="91" name=""/>
          <p:cNvGrpSpPr/>
          <p:nvPr/>
        </p:nvGrpSpPr>
        <p:grpSpPr>
          <a:xfrm rot="0">
            <a:off x="3417887" y="3627437"/>
            <a:ext cx="487362" cy="174625"/>
            <a:chOff x="377" y="2904"/>
            <a:chExt cx="154" cy="110"/>
          </a:xfrm>
        </p:grpSpPr>
        <p:sp>
          <p:nvSpPr>
            <p:cNvPr id="1048709" name=""/>
            <p:cNvSpPr/>
            <p:nvPr/>
          </p:nvSpPr>
          <p:spPr>
            <a:xfrm rot="0">
              <a:off x="381" y="2904"/>
              <a:ext cx="0" cy="110"/>
            </a:xfrm>
            <a:prstGeom prst="line"/>
            <a:noFill/>
            <a:ln w="22225" cap="flat" cmpd="sng">
              <a:solidFill>
                <a:schemeClr val="dk2">
                  <a:alpha val="100000"/>
                </a:schemeClr>
              </a:solidFill>
              <a:prstDash val="solid"/>
              <a:round/>
            </a:ln>
          </p:spPr>
        </p:sp>
        <p:sp>
          <p:nvSpPr>
            <p:cNvPr id="1048710" name=""/>
            <p:cNvSpPr/>
            <p:nvPr/>
          </p:nvSpPr>
          <p:spPr>
            <a:xfrm rot="0">
              <a:off x="527" y="2904"/>
              <a:ext cx="0" cy="110"/>
            </a:xfrm>
            <a:prstGeom prst="line"/>
            <a:noFill/>
            <a:ln w="22225" cap="flat" cmpd="sng">
              <a:solidFill>
                <a:schemeClr val="dk2">
                  <a:alpha val="100000"/>
                </a:schemeClr>
              </a:solidFill>
              <a:prstDash val="solid"/>
              <a:round/>
            </a:ln>
          </p:spPr>
        </p:sp>
        <p:sp>
          <p:nvSpPr>
            <p:cNvPr id="1048711" name=""/>
            <p:cNvSpPr/>
            <p:nvPr/>
          </p:nvSpPr>
          <p:spPr>
            <a:xfrm rot="0">
              <a:off x="385" y="2904"/>
              <a:ext cx="138" cy="110"/>
            </a:xfrm>
            <a:prstGeom prst="line"/>
            <a:noFill/>
            <a:ln w="22225" cap="flat" cmpd="sng">
              <a:solidFill>
                <a:schemeClr val="dk2">
                  <a:alpha val="100000"/>
                </a:schemeClr>
              </a:solidFill>
              <a:prstDash val="solid"/>
              <a:round/>
            </a:ln>
          </p:spPr>
        </p:sp>
        <p:sp>
          <p:nvSpPr>
            <p:cNvPr id="1048712" name=""/>
            <p:cNvSpPr/>
            <p:nvPr/>
          </p:nvSpPr>
          <p:spPr>
            <a:xfrm rot="0" flipH="1">
              <a:off x="377" y="2904"/>
              <a:ext cx="154" cy="110"/>
            </a:xfrm>
            <a:prstGeom prst="line"/>
            <a:noFill/>
            <a:ln w="22225" cap="flat" cmpd="sng">
              <a:solidFill>
                <a:schemeClr val="dk2">
                  <a:alpha val="100000"/>
                </a:schemeClr>
              </a:solidFill>
              <a:prstDash val="solid"/>
              <a:round/>
            </a:ln>
          </p:spPr>
        </p:sp>
      </p:grpSp>
      <p:grpSp>
        <p:nvGrpSpPr>
          <p:cNvPr id="92" name=""/>
          <p:cNvGrpSpPr/>
          <p:nvPr/>
        </p:nvGrpSpPr>
        <p:grpSpPr>
          <a:xfrm rot="0">
            <a:off x="5610225" y="4084637"/>
            <a:ext cx="441325" cy="347662"/>
            <a:chOff x="377" y="2904"/>
            <a:chExt cx="154" cy="110"/>
          </a:xfrm>
        </p:grpSpPr>
        <p:sp>
          <p:nvSpPr>
            <p:cNvPr id="1048713" name=""/>
            <p:cNvSpPr/>
            <p:nvPr/>
          </p:nvSpPr>
          <p:spPr>
            <a:xfrm rot="0">
              <a:off x="381" y="2904"/>
              <a:ext cx="0" cy="110"/>
            </a:xfrm>
            <a:prstGeom prst="line"/>
            <a:noFill/>
            <a:ln w="15875" cap="flat" cmpd="sng">
              <a:solidFill>
                <a:schemeClr val="dk2">
                  <a:alpha val="100000"/>
                </a:schemeClr>
              </a:solidFill>
              <a:prstDash val="solid"/>
              <a:round/>
            </a:ln>
          </p:spPr>
        </p:sp>
        <p:sp>
          <p:nvSpPr>
            <p:cNvPr id="1048714" name=""/>
            <p:cNvSpPr/>
            <p:nvPr/>
          </p:nvSpPr>
          <p:spPr>
            <a:xfrm rot="0">
              <a:off x="527" y="2904"/>
              <a:ext cx="0" cy="110"/>
            </a:xfrm>
            <a:prstGeom prst="line"/>
            <a:noFill/>
            <a:ln w="15875" cap="flat" cmpd="sng">
              <a:solidFill>
                <a:schemeClr val="dk2">
                  <a:alpha val="100000"/>
                </a:schemeClr>
              </a:solidFill>
              <a:prstDash val="solid"/>
              <a:round/>
            </a:ln>
          </p:spPr>
        </p:sp>
        <p:sp>
          <p:nvSpPr>
            <p:cNvPr id="1048715" name=""/>
            <p:cNvSpPr/>
            <p:nvPr/>
          </p:nvSpPr>
          <p:spPr>
            <a:xfrm rot="0">
              <a:off x="385" y="2904"/>
              <a:ext cx="138" cy="110"/>
            </a:xfrm>
            <a:prstGeom prst="line"/>
            <a:noFill/>
            <a:ln w="15875" cap="flat" cmpd="sng">
              <a:solidFill>
                <a:schemeClr val="dk2">
                  <a:alpha val="100000"/>
                </a:schemeClr>
              </a:solidFill>
              <a:prstDash val="solid"/>
              <a:round/>
            </a:ln>
          </p:spPr>
        </p:sp>
        <p:sp>
          <p:nvSpPr>
            <p:cNvPr id="1048716" name=""/>
            <p:cNvSpPr/>
            <p:nvPr/>
          </p:nvSpPr>
          <p:spPr>
            <a:xfrm rot="0" flipH="1">
              <a:off x="377" y="2904"/>
              <a:ext cx="154" cy="110"/>
            </a:xfrm>
            <a:prstGeom prst="line"/>
            <a:noFill/>
            <a:ln w="15875" cap="flat" cmpd="sng">
              <a:solidFill>
                <a:schemeClr val="dk2">
                  <a:alpha val="100000"/>
                </a:schemeClr>
              </a:solidFill>
              <a:prstDash val="solid"/>
              <a:round/>
            </a:ln>
          </p:spPr>
        </p:sp>
      </p:grpSp>
      <p:pic>
        <p:nvPicPr>
          <p:cNvPr id="2097167" name=""/>
          <p:cNvPicPr>
            <a:picLocks/>
          </p:cNvPicPr>
          <p:nvPr/>
        </p:nvPicPr>
        <p:blipFill>
          <a:blip xmlns:r="http://schemas.openxmlformats.org/officeDocument/2006/relationships" r:embed="rId1"/>
          <a:srcRect l="0" t="0" r="0" b="0"/>
          <a:stretch>
            <a:fillRect/>
          </a:stretch>
        </p:blipFill>
        <p:spPr>
          <a:xfrm rot="0">
            <a:off x="903287" y="4984750"/>
            <a:ext cx="7173912" cy="1422400"/>
          </a:xfrm>
          <a:prstGeom prst="rect"/>
          <a:noFill/>
          <a:ln>
            <a:noFill/>
          </a:ln>
        </p:spPr>
      </p:pic>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72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26</a:t>
            </a:fld>
            <a:endParaRPr b="1" sz="1600">
              <a:solidFill>
                <a:schemeClr val="dk2"/>
              </a:solidFill>
            </a:endParaRPr>
          </a:p>
        </p:txBody>
      </p:sp>
      <p:sp>
        <p:nvSpPr>
          <p:cNvPr id="1048719"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Binary Relational Operations (cont.)</a:t>
            </a:r>
          </a:p>
        </p:txBody>
      </p:sp>
      <p:sp>
        <p:nvSpPr>
          <p:cNvPr id="1048720" name=""/>
          <p:cNvSpPr/>
          <p:nvPr>
            <p:ph type="body" sz="full" idx="1"/>
          </p:nvPr>
        </p:nvSpPr>
        <p:spPr>
          <a:xfrm rot="0">
            <a:off x="406400" y="1384300"/>
            <a:ext cx="8547100" cy="50038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b="1" sz="2000">
                <a:latin typeface="Times New Roman" pitchFamily="18" charset="0"/>
              </a:rPr>
              <a:t>EQUIJOIN Operation</a:t>
            </a:r>
          </a:p>
          <a:p>
            <a:pPr lvl="0">
              <a:lnSpc>
                <a:spcPct val="80000"/>
              </a:lnSpc>
              <a:buNone/>
            </a:pPr>
            <a:endParaRPr b="1" sz="700">
              <a:latin typeface="Times New Roman" pitchFamily="18" charset="0"/>
            </a:endParaRPr>
          </a:p>
          <a:p>
            <a:pPr lvl="0">
              <a:lnSpc>
                <a:spcPct val="80000"/>
              </a:lnSpc>
              <a:buNone/>
            </a:pPr>
            <a:r>
              <a:rPr sz="1000">
                <a:latin typeface="Times New Roman" pitchFamily="18" charset="0"/>
              </a:rPr>
              <a:t>	</a:t>
            </a:r>
            <a:r>
              <a:rPr sz="1800">
                <a:latin typeface="Times New Roman" pitchFamily="18" charset="0"/>
              </a:rPr>
              <a:t>The most common use of join involves join conditions with equality comparisons only. Such a join, where the only comparison operator used is =, is called an EQUIJOIN. In the result of an EQUIJOIN we always have one or more pairs of attributes (whose names need not be  identical) that have </a:t>
            </a:r>
            <a:r>
              <a:rPr sz="1800" i="1">
                <a:latin typeface="Times New Roman" pitchFamily="18" charset="0"/>
              </a:rPr>
              <a:t>identical values</a:t>
            </a:r>
            <a:r>
              <a:rPr sz="1800">
                <a:latin typeface="Times New Roman" pitchFamily="18" charset="0"/>
              </a:rPr>
              <a:t> in every tuple. </a:t>
            </a:r>
          </a:p>
          <a:p>
            <a:pPr lvl="0">
              <a:lnSpc>
                <a:spcPct val="80000"/>
              </a:lnSpc>
              <a:buNone/>
            </a:pPr>
            <a:r>
              <a:rPr sz="1800">
                <a:latin typeface="Times New Roman" pitchFamily="18" charset="0"/>
              </a:rPr>
              <a:t>	The JOIN seen in the previous example was EQUIJOIN.</a:t>
            </a:r>
          </a:p>
          <a:p>
            <a:pPr lvl="0">
              <a:lnSpc>
                <a:spcPct val="80000"/>
              </a:lnSpc>
              <a:buNone/>
            </a:pPr>
            <a:endParaRPr sz="1800">
              <a:latin typeface="Times New Roman" pitchFamily="18" charset="0"/>
            </a:endParaRPr>
          </a:p>
          <a:p>
            <a:pPr lvl="0">
              <a:lnSpc>
                <a:spcPct val="80000"/>
              </a:lnSpc>
              <a:buNone/>
            </a:pPr>
            <a:endParaRPr b="1" sz="1400">
              <a:latin typeface="Times New Roman" pitchFamily="18" charset="0"/>
            </a:endParaRPr>
          </a:p>
          <a:p>
            <a:pPr lvl="0">
              <a:lnSpc>
                <a:spcPct val="80000"/>
              </a:lnSpc>
            </a:pPr>
            <a:r>
              <a:rPr b="1" sz="2000">
                <a:latin typeface="Times New Roman" pitchFamily="18" charset="0"/>
              </a:rPr>
              <a:t>NATURAL JOIN Operation</a:t>
            </a:r>
          </a:p>
          <a:p>
            <a:pPr lvl="0">
              <a:lnSpc>
                <a:spcPct val="80000"/>
              </a:lnSpc>
              <a:buNone/>
            </a:pPr>
            <a:endParaRPr b="1" sz="800">
              <a:latin typeface="Times New Roman" pitchFamily="18" charset="0"/>
            </a:endParaRPr>
          </a:p>
          <a:p>
            <a:pPr lvl="0">
              <a:lnSpc>
                <a:spcPct val="80000"/>
              </a:lnSpc>
              <a:buNone/>
            </a:pPr>
            <a:r>
              <a:rPr sz="1400">
                <a:latin typeface="Times New Roman" pitchFamily="18" charset="0"/>
              </a:rPr>
              <a:t>	</a:t>
            </a:r>
            <a:r>
              <a:rPr sz="1800">
                <a:latin typeface="Times New Roman" pitchFamily="18" charset="0"/>
              </a:rPr>
              <a:t>Because one of each pair of attributes with identical values is superfluous, a new operation called natural join—denoted by </a:t>
            </a:r>
            <a:r>
              <a:rPr sz="1800">
                <a:latin typeface="Times New Roman" pitchFamily="18" charset="0"/>
              </a:rPr>
              <a:t>*—was created to get rid of the second (superfluous) attribute in an EQUIJOIN condition.</a:t>
            </a:r>
          </a:p>
          <a:p>
            <a:pPr lvl="0">
              <a:lnSpc>
                <a:spcPct val="80000"/>
              </a:lnSpc>
              <a:buNone/>
            </a:pPr>
            <a:r>
              <a:rPr sz="1800">
                <a:latin typeface="Times New Roman" pitchFamily="18" charset="0"/>
              </a:rPr>
              <a:t>	The standard definition of natural join requires that the two join attributes, or each pair of corresponding join attributes, have the </a:t>
            </a:r>
            <a:r>
              <a:rPr b="1" sz="1800">
                <a:latin typeface="Times New Roman" pitchFamily="18" charset="0"/>
              </a:rPr>
              <a:t>same name</a:t>
            </a:r>
            <a:r>
              <a:rPr sz="1800">
                <a:latin typeface="Times New Roman" pitchFamily="18" charset="0"/>
              </a:rPr>
              <a:t> in both relations. If this is not the case, a renaming operation is applied first.</a:t>
            </a:r>
            <a:r>
              <a:rPr sz="1400">
                <a:latin typeface="Times New Roman" pitchFamily="18" charset="0"/>
              </a:rPr>
              <a:t> </a:t>
            </a:r>
          </a:p>
          <a:p>
            <a:pPr lvl="0">
              <a:lnSpc>
                <a:spcPct val="80000"/>
              </a:lnSpc>
              <a:buNone/>
            </a:pPr>
            <a:r>
              <a:rPr sz="1400">
                <a:latin typeface="Times New Roman" pitchFamily="18" charset="0"/>
              </a:rPr>
              <a:t>	</a:t>
            </a:r>
          </a:p>
          <a:p>
            <a:pPr lvl="0">
              <a:lnSpc>
                <a:spcPct val="80000"/>
              </a:lnSpc>
              <a:buNone/>
            </a:pPr>
            <a:r>
              <a:rPr sz="1000">
                <a:solidFill>
                  <a:srgbClr val="FF0066"/>
                </a:solidFill>
                <a:latin typeface="Times New Roman" pitchFamily="18" charset="0"/>
              </a:rPr>
              <a:t>	                    	</a:t>
            </a:r>
          </a:p>
          <a:p>
            <a:pPr lvl="0">
              <a:lnSpc>
                <a:spcPct val="80000"/>
              </a:lnSpc>
              <a:buNone/>
            </a:pPr>
            <a:endParaRPr sz="700">
              <a:solidFill>
                <a:srgbClr val="FF0066"/>
              </a:solidFill>
              <a:latin typeface="Times New Roman" pitchFamily="18" charset="0"/>
            </a:endParaRPr>
          </a:p>
          <a:p>
            <a:pPr lvl="0">
              <a:lnSpc>
                <a:spcPct val="80000"/>
              </a:lnSpc>
              <a:buNone/>
            </a:pPr>
            <a:endParaRPr sz="700">
              <a:solidFill>
                <a:srgbClr val="FF0066"/>
              </a:solidFill>
              <a:latin typeface="Times New Roman" pitchFamily="18" charset="0"/>
            </a:endParaRPr>
          </a:p>
          <a:p>
            <a:pPr lvl="0">
              <a:lnSpc>
                <a:spcPct val="80000"/>
              </a:lnSpc>
              <a:buNone/>
            </a:pPr>
            <a:endParaRPr sz="700">
              <a:solidFill>
                <a:srgbClr val="FF0066"/>
              </a:solidFill>
              <a:latin typeface="Times New Roman" pitchFamily="18" charset="0"/>
            </a:endParaRPr>
          </a:p>
        </p:txBody>
      </p:sp>
      <p:grpSp>
        <p:nvGrpSpPr>
          <p:cNvPr id="94" name=""/>
          <p:cNvGrpSpPr/>
          <p:nvPr/>
        </p:nvGrpSpPr>
        <p:grpSpPr>
          <a:xfrm rot="0">
            <a:off x="598487" y="4610100"/>
            <a:ext cx="244475" cy="174625"/>
            <a:chOff x="377" y="2904"/>
            <a:chExt cx="154" cy="110"/>
          </a:xfrm>
        </p:grpSpPr>
        <p:sp>
          <p:nvSpPr>
            <p:cNvPr id="1048721" name=""/>
            <p:cNvSpPr/>
            <p:nvPr/>
          </p:nvSpPr>
          <p:spPr>
            <a:xfrm rot="0">
              <a:off x="381" y="2904"/>
              <a:ext cx="0" cy="110"/>
            </a:xfrm>
            <a:prstGeom prst="line"/>
            <a:noFill/>
            <a:ln w="12700" cap="flat" cmpd="sng">
              <a:solidFill>
                <a:schemeClr val="dk1">
                  <a:alpha val="100000"/>
                </a:schemeClr>
              </a:solidFill>
              <a:prstDash val="solid"/>
              <a:round/>
            </a:ln>
          </p:spPr>
        </p:sp>
        <p:sp>
          <p:nvSpPr>
            <p:cNvPr id="1048722" name=""/>
            <p:cNvSpPr/>
            <p:nvPr/>
          </p:nvSpPr>
          <p:spPr>
            <a:xfrm rot="0">
              <a:off x="527" y="2904"/>
              <a:ext cx="0" cy="110"/>
            </a:xfrm>
            <a:prstGeom prst="line"/>
            <a:noFill/>
            <a:ln w="12700" cap="flat" cmpd="sng">
              <a:solidFill>
                <a:schemeClr val="dk1">
                  <a:alpha val="100000"/>
                </a:schemeClr>
              </a:solidFill>
              <a:prstDash val="solid"/>
              <a:round/>
            </a:ln>
          </p:spPr>
        </p:sp>
        <p:sp>
          <p:nvSpPr>
            <p:cNvPr id="1048723" name=""/>
            <p:cNvSpPr/>
            <p:nvPr/>
          </p:nvSpPr>
          <p:spPr>
            <a:xfrm rot="0">
              <a:off x="385" y="2904"/>
              <a:ext cx="138" cy="110"/>
            </a:xfrm>
            <a:prstGeom prst="line"/>
            <a:noFill/>
            <a:ln w="12700" cap="flat" cmpd="sng">
              <a:solidFill>
                <a:schemeClr val="dk1">
                  <a:alpha val="100000"/>
                </a:schemeClr>
              </a:solidFill>
              <a:prstDash val="solid"/>
              <a:round/>
            </a:ln>
          </p:spPr>
        </p:sp>
        <p:sp>
          <p:nvSpPr>
            <p:cNvPr id="1048724"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730"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27</a:t>
            </a:fld>
            <a:endParaRPr b="1" sz="1600">
              <a:solidFill>
                <a:schemeClr val="dk2"/>
              </a:solidFill>
            </a:endParaRPr>
          </a:p>
        </p:txBody>
      </p:sp>
      <p:sp>
        <p:nvSpPr>
          <p:cNvPr id="1048727" name=""/>
          <p:cNvSpPr/>
          <p:nvPr>
            <p:ph type="title" sz="full" idx="0"/>
          </p:nvPr>
        </p:nvSpPr>
        <p:spPr>
          <a:xfrm rot="0">
            <a:off x="685800" y="266700"/>
            <a:ext cx="7772400" cy="10795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Binary Relational Operations (cont.)</a:t>
            </a:r>
          </a:p>
        </p:txBody>
      </p:sp>
      <p:sp>
        <p:nvSpPr>
          <p:cNvPr id="1048728" name=""/>
          <p:cNvSpPr/>
          <p:nvPr>
            <p:ph type="body" sz="full" idx="1"/>
          </p:nvPr>
        </p:nvSpPr>
        <p:spPr>
          <a:xfrm rot="0">
            <a:off x="292100" y="1346200"/>
            <a:ext cx="8851900" cy="50038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buNone/>
            </a:pPr>
            <a:r>
              <a:rPr b="1" sz="2400">
                <a:latin typeface="Times New Roman" pitchFamily="18" charset="0"/>
              </a:rPr>
              <a:t>	Example:</a:t>
            </a:r>
            <a:r>
              <a:rPr sz="2400">
                <a:latin typeface="Times New Roman" pitchFamily="18" charset="0"/>
              </a:rPr>
              <a:t> To apply a natural join on the DNUMBER attributes of DEPARTMENT and DEPT_LOCATIONS, it is sufficient to write:  </a:t>
            </a:r>
          </a:p>
          <a:p>
            <a:pPr lvl="0">
              <a:buNone/>
            </a:pPr>
            <a:r>
              <a:rPr sz="2400">
                <a:latin typeface="Times New Roman" pitchFamily="18" charset="0"/>
              </a:rPr>
              <a:t>	   </a:t>
            </a:r>
            <a:r>
              <a:rPr b="1" sz="2400">
                <a:latin typeface="Times New Roman" pitchFamily="18" charset="0"/>
              </a:rPr>
              <a:t>DEPT_LOCS </a:t>
            </a:r>
            <a:r>
              <a:rPr b="1" sz="2400">
                <a:latin typeface="Times New Roman" pitchFamily="18" charset="0"/>
                <a:sym typeface="Symbol" pitchFamily="18" charset="2"/>
              </a:rPr>
              <a:t></a:t>
            </a:r>
            <a:r>
              <a:rPr b="1" sz="2400">
                <a:latin typeface="Times New Roman" pitchFamily="18" charset="0"/>
              </a:rPr>
              <a:t> DEPARTMENT </a:t>
            </a:r>
            <a:r>
              <a:rPr b="1" sz="2800">
                <a:latin typeface="Times New Roman" pitchFamily="18" charset="0"/>
              </a:rPr>
              <a:t>*</a:t>
            </a:r>
            <a:r>
              <a:rPr b="1" sz="2400">
                <a:latin typeface="Times New Roman" pitchFamily="18" charset="0"/>
              </a:rPr>
              <a:t> DEPT_LOCATIONS</a:t>
            </a:r>
          </a:p>
          <a:p>
            <a:pPr lvl="0"/>
          </a:p>
        </p:txBody>
      </p:sp>
      <p:pic>
        <p:nvPicPr>
          <p:cNvPr id="2097168" name=""/>
          <p:cNvPicPr>
            <a:picLocks/>
          </p:cNvPicPr>
          <p:nvPr/>
        </p:nvPicPr>
        <p:blipFill>
          <a:blip xmlns:r="http://schemas.openxmlformats.org/officeDocument/2006/relationships" r:embed="rId1"/>
          <a:srcRect l="0" t="0" r="0" b="0"/>
          <a:stretch>
            <a:fillRect/>
          </a:stretch>
        </p:blipFill>
        <p:spPr>
          <a:xfrm rot="0">
            <a:off x="1385887" y="2894012"/>
            <a:ext cx="7072312" cy="3494087"/>
          </a:xfrm>
          <a:prstGeom prst="rect"/>
          <a:noFill/>
          <a:ln>
            <a:noFill/>
          </a:ln>
        </p:spPr>
      </p:pic>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742"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28</a:t>
            </a:fld>
            <a:endParaRPr b="1" sz="1600">
              <a:solidFill>
                <a:schemeClr val="dk2"/>
              </a:solidFill>
            </a:endParaRPr>
          </a:p>
        </p:txBody>
      </p:sp>
      <p:sp>
        <p:nvSpPr>
          <p:cNvPr id="1048731" name=""/>
          <p:cNvSpPr/>
          <p:nvPr>
            <p:ph type="title" sz="full" idx="0"/>
          </p:nvPr>
        </p:nvSpPr>
        <p:spPr>
          <a:xfrm rot="0">
            <a:off x="250825" y="303212"/>
            <a:ext cx="8534400" cy="649287"/>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Complete Set of Relational Operations</a:t>
            </a:r>
          </a:p>
        </p:txBody>
      </p:sp>
      <p:sp>
        <p:nvSpPr>
          <p:cNvPr id="1048732" name=""/>
          <p:cNvSpPr/>
          <p:nvPr>
            <p:ph type="body" sz="full" idx="1"/>
          </p:nvPr>
        </p:nvSpPr>
        <p:spPr>
          <a:xfrm rot="0">
            <a:off x="406400" y="1460500"/>
            <a:ext cx="8378825" cy="47752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altLang="en-US" lang="en-US">
                <a:latin typeface="Times New Roman" pitchFamily="18" charset="0"/>
              </a:rPr>
              <a:t>The set of operations including </a:t>
            </a:r>
            <a:r>
              <a:rPr altLang="en-US" b="1" lang="en-US">
                <a:latin typeface="Times New Roman" pitchFamily="18" charset="0"/>
              </a:rPr>
              <a:t>select </a:t>
            </a:r>
            <a:r>
              <a:rPr altLang="en-US" b="1" lang="en-US">
                <a:latin typeface="Symbol" pitchFamily="18" charset="2"/>
              </a:rPr>
              <a:t></a:t>
            </a:r>
            <a:r>
              <a:rPr altLang="en-US" b="1" lang="en-US">
                <a:latin typeface="Times New Roman" pitchFamily="18" charset="0"/>
              </a:rPr>
              <a:t>, project </a:t>
            </a:r>
            <a:r>
              <a:rPr altLang="en-US" b="1" lang="en-US">
                <a:latin typeface="Symbol" pitchFamily="18" charset="2"/>
              </a:rPr>
              <a:t></a:t>
            </a:r>
            <a:r>
              <a:rPr altLang="en-US" b="1" lang="en-US">
                <a:latin typeface="Times New Roman" pitchFamily="18" charset="0"/>
              </a:rPr>
              <a:t> , union </a:t>
            </a:r>
            <a:r>
              <a:rPr altLang="en-US" b="1" lang="en-US">
                <a:latin typeface="Symbol" pitchFamily="18" charset="2"/>
              </a:rPr>
              <a:t></a:t>
            </a:r>
            <a:r>
              <a:rPr altLang="en-US" b="1" lang="en-US">
                <a:latin typeface="Times New Roman" pitchFamily="18" charset="0"/>
              </a:rPr>
              <a:t>, set difference - , and cartesian </a:t>
            </a:r>
            <a:r>
              <a:rPr altLang="en-US" b="1" lang="en-US">
                <a:latin typeface="Times New Roman" pitchFamily="18" charset="0"/>
              </a:rPr>
              <a:t>product X</a:t>
            </a:r>
            <a:r>
              <a:rPr altLang="en-US" lang="en-US">
                <a:latin typeface="Times New Roman" pitchFamily="18" charset="0"/>
              </a:rPr>
              <a:t> is called a complete set because any other relational algebra expression can be expressed by a combination of these five operations.</a:t>
            </a:r>
          </a:p>
          <a:p>
            <a:pPr lvl="1">
              <a:lnSpc>
                <a:spcPct val="90000"/>
              </a:lnSpc>
            </a:pPr>
            <a:endParaRPr altLang="en-US" sz="1600" lang="en-US"/>
          </a:p>
          <a:p>
            <a:pPr lvl="0">
              <a:lnSpc>
                <a:spcPct val="90000"/>
              </a:lnSpc>
            </a:pPr>
            <a:r>
              <a:rPr altLang="en-US" lang="en-US">
                <a:latin typeface="Times New Roman" pitchFamily="18" charset="0"/>
              </a:rPr>
              <a:t>For example:</a:t>
            </a:r>
            <a:r>
              <a:rPr altLang="en-US" sz="1800" lang="en-US"/>
              <a:t> </a:t>
            </a:r>
          </a:p>
          <a:p>
            <a:pPr lvl="0">
              <a:lnSpc>
                <a:spcPct val="90000"/>
              </a:lnSpc>
              <a:buNone/>
            </a:pPr>
            <a:r>
              <a:rPr altLang="en-US" b="1" lang="en-US">
                <a:latin typeface="Times New Roman" pitchFamily="18" charset="0"/>
              </a:rPr>
              <a:t>	R </a:t>
            </a:r>
            <a:r>
              <a:rPr altLang="en-US" b="1" lang="en-US">
                <a:latin typeface="Symbol" pitchFamily="18" charset="2"/>
              </a:rPr>
              <a:t></a:t>
            </a:r>
            <a:r>
              <a:rPr altLang="en-US" b="1" lang="en-US">
                <a:latin typeface="Times New Roman" pitchFamily="18" charset="0"/>
              </a:rPr>
              <a:t> S = (R </a:t>
            </a:r>
            <a:r>
              <a:rPr altLang="en-US" b="1" lang="en-US">
                <a:latin typeface="Symbol" pitchFamily="18" charset="2"/>
              </a:rPr>
              <a:t></a:t>
            </a:r>
            <a:r>
              <a:rPr altLang="en-US" b="1" lang="en-US">
                <a:latin typeface="Times New Roman" pitchFamily="18" charset="0"/>
              </a:rPr>
              <a:t> S ) – ((R </a:t>
            </a:r>
            <a:r>
              <a:rPr altLang="en-US" b="1" lang="en-US">
                <a:latin typeface="Symbol" pitchFamily="18" charset="2"/>
              </a:rPr>
              <a:t>-</a:t>
            </a:r>
            <a:r>
              <a:rPr altLang="en-US" b="1" lang="en-US">
                <a:latin typeface="Times New Roman" pitchFamily="18" charset="0"/>
              </a:rPr>
              <a:t> S) </a:t>
            </a:r>
            <a:r>
              <a:rPr altLang="en-US" b="1" lang="en-US">
                <a:latin typeface="Symbol" pitchFamily="18" charset="2"/>
              </a:rPr>
              <a:t></a:t>
            </a:r>
            <a:r>
              <a:rPr altLang="en-US" b="1" lang="en-US">
                <a:latin typeface="Times New Roman" pitchFamily="18" charset="0"/>
              </a:rPr>
              <a:t> (S </a:t>
            </a:r>
            <a:r>
              <a:rPr altLang="en-US" b="1" lang="en-US">
                <a:latin typeface="Symbol" pitchFamily="18" charset="2"/>
              </a:rPr>
              <a:t>-</a:t>
            </a:r>
            <a:r>
              <a:rPr altLang="en-US" b="1" lang="en-US">
                <a:latin typeface="Times New Roman" pitchFamily="18" charset="0"/>
              </a:rPr>
              <a:t> R))</a:t>
            </a:r>
          </a:p>
          <a:p>
            <a:pPr lvl="0">
              <a:lnSpc>
                <a:spcPct val="120000"/>
              </a:lnSpc>
              <a:buNone/>
            </a:pPr>
            <a:r>
              <a:rPr altLang="en-US" lang="en-US">
                <a:latin typeface="Times New Roman" pitchFamily="18" charset="0"/>
              </a:rPr>
              <a:t>	R     </a:t>
            </a:r>
            <a:r>
              <a:rPr altLang="en-US" baseline="-25000" lang="en-US">
                <a:latin typeface="Times New Roman" pitchFamily="18" charset="0"/>
              </a:rPr>
              <a:t>&lt;join condition&gt;</a:t>
            </a:r>
            <a:r>
              <a:rPr altLang="en-US" lang="en-US">
                <a:latin typeface="Times New Roman" pitchFamily="18" charset="0"/>
              </a:rPr>
              <a:t>S</a:t>
            </a:r>
            <a:r>
              <a:rPr altLang="en-US" lang="en-US"/>
              <a:t> = </a:t>
            </a:r>
            <a:r>
              <a:rPr altLang="en-US" sz="1600" lang="en-US">
                <a:latin typeface="Times New Roman" pitchFamily="18" charset="0"/>
              </a:rPr>
              <a:t>	 </a:t>
            </a:r>
            <a:r>
              <a:rPr altLang="en-US" b="1" lang="en-US">
                <a:latin typeface="Symbol" pitchFamily="18" charset="2"/>
              </a:rPr>
              <a:t> </a:t>
            </a:r>
            <a:r>
              <a:rPr altLang="en-US" baseline="-25000" lang="en-US">
                <a:latin typeface="Times New Roman" pitchFamily="18" charset="0"/>
              </a:rPr>
              <a:t>&lt;join condition&gt; </a:t>
            </a:r>
            <a:r>
              <a:rPr altLang="en-US" b="1" lang="en-US">
                <a:latin typeface="Times New Roman" pitchFamily="18" charset="0"/>
              </a:rPr>
              <a:t>(R X S)</a:t>
            </a:r>
          </a:p>
        </p:txBody>
      </p:sp>
      <p:grpSp>
        <p:nvGrpSpPr>
          <p:cNvPr id="97" name=""/>
          <p:cNvGrpSpPr/>
          <p:nvPr/>
        </p:nvGrpSpPr>
        <p:grpSpPr>
          <a:xfrm rot="0">
            <a:off x="8566150" y="2522537"/>
            <a:ext cx="219075" cy="174625"/>
            <a:chOff x="377" y="2904"/>
            <a:chExt cx="154" cy="110"/>
          </a:xfrm>
        </p:grpSpPr>
        <p:sp>
          <p:nvSpPr>
            <p:cNvPr id="1048733" name=""/>
            <p:cNvSpPr/>
            <p:nvPr/>
          </p:nvSpPr>
          <p:spPr>
            <a:xfrm rot="0">
              <a:off x="381" y="2904"/>
              <a:ext cx="0" cy="110"/>
            </a:xfrm>
            <a:prstGeom prst="line"/>
            <a:noFill/>
            <a:ln w="15875" cap="flat" cmpd="sng">
              <a:solidFill>
                <a:schemeClr val="dk2">
                  <a:alpha val="100000"/>
                </a:schemeClr>
              </a:solidFill>
              <a:prstDash val="solid"/>
              <a:round/>
            </a:ln>
          </p:spPr>
        </p:sp>
        <p:sp>
          <p:nvSpPr>
            <p:cNvPr id="1048734" name=""/>
            <p:cNvSpPr/>
            <p:nvPr/>
          </p:nvSpPr>
          <p:spPr>
            <a:xfrm rot="0">
              <a:off x="527" y="2904"/>
              <a:ext cx="0" cy="110"/>
            </a:xfrm>
            <a:prstGeom prst="line"/>
            <a:noFill/>
            <a:ln w="15875" cap="flat" cmpd="sng">
              <a:solidFill>
                <a:schemeClr val="dk2">
                  <a:alpha val="100000"/>
                </a:schemeClr>
              </a:solidFill>
              <a:prstDash val="solid"/>
              <a:round/>
            </a:ln>
          </p:spPr>
        </p:sp>
        <p:sp>
          <p:nvSpPr>
            <p:cNvPr id="1048735" name=""/>
            <p:cNvSpPr/>
            <p:nvPr/>
          </p:nvSpPr>
          <p:spPr>
            <a:xfrm rot="0">
              <a:off x="385" y="2904"/>
              <a:ext cx="138" cy="110"/>
            </a:xfrm>
            <a:prstGeom prst="line"/>
            <a:noFill/>
            <a:ln w="15875" cap="flat" cmpd="sng">
              <a:solidFill>
                <a:schemeClr val="dk2">
                  <a:alpha val="100000"/>
                </a:schemeClr>
              </a:solidFill>
              <a:prstDash val="solid"/>
              <a:round/>
            </a:ln>
          </p:spPr>
        </p:sp>
        <p:sp>
          <p:nvSpPr>
            <p:cNvPr id="1048736" name=""/>
            <p:cNvSpPr/>
            <p:nvPr/>
          </p:nvSpPr>
          <p:spPr>
            <a:xfrm rot="0" flipH="1">
              <a:off x="377" y="2904"/>
              <a:ext cx="154" cy="110"/>
            </a:xfrm>
            <a:prstGeom prst="line"/>
            <a:noFill/>
            <a:ln w="15875" cap="flat" cmpd="sng">
              <a:solidFill>
                <a:schemeClr val="dk2">
                  <a:alpha val="100000"/>
                </a:schemeClr>
              </a:solidFill>
              <a:prstDash val="solid"/>
              <a:round/>
            </a:ln>
          </p:spPr>
        </p:sp>
      </p:grpSp>
      <p:grpSp>
        <p:nvGrpSpPr>
          <p:cNvPr id="98" name=""/>
          <p:cNvGrpSpPr/>
          <p:nvPr/>
        </p:nvGrpSpPr>
        <p:grpSpPr>
          <a:xfrm rot="0">
            <a:off x="1141412" y="5878512"/>
            <a:ext cx="487362" cy="174625"/>
            <a:chOff x="377" y="2904"/>
            <a:chExt cx="154" cy="110"/>
          </a:xfrm>
        </p:grpSpPr>
        <p:sp>
          <p:nvSpPr>
            <p:cNvPr id="1048737" name=""/>
            <p:cNvSpPr/>
            <p:nvPr/>
          </p:nvSpPr>
          <p:spPr>
            <a:xfrm rot="0">
              <a:off x="381" y="2904"/>
              <a:ext cx="0" cy="110"/>
            </a:xfrm>
            <a:prstGeom prst="line"/>
            <a:noFill/>
            <a:ln w="22225" cap="flat" cmpd="sng">
              <a:solidFill>
                <a:schemeClr val="dk2">
                  <a:alpha val="100000"/>
                </a:schemeClr>
              </a:solidFill>
              <a:prstDash val="solid"/>
              <a:round/>
            </a:ln>
          </p:spPr>
        </p:sp>
        <p:sp>
          <p:nvSpPr>
            <p:cNvPr id="1048738" name=""/>
            <p:cNvSpPr/>
            <p:nvPr/>
          </p:nvSpPr>
          <p:spPr>
            <a:xfrm rot="0">
              <a:off x="527" y="2904"/>
              <a:ext cx="0" cy="110"/>
            </a:xfrm>
            <a:prstGeom prst="line"/>
            <a:noFill/>
            <a:ln w="22225" cap="flat" cmpd="sng">
              <a:solidFill>
                <a:schemeClr val="dk2">
                  <a:alpha val="100000"/>
                </a:schemeClr>
              </a:solidFill>
              <a:prstDash val="solid"/>
              <a:round/>
            </a:ln>
          </p:spPr>
        </p:sp>
        <p:sp>
          <p:nvSpPr>
            <p:cNvPr id="1048739" name=""/>
            <p:cNvSpPr/>
            <p:nvPr/>
          </p:nvSpPr>
          <p:spPr>
            <a:xfrm rot="0">
              <a:off x="385" y="2904"/>
              <a:ext cx="138" cy="110"/>
            </a:xfrm>
            <a:prstGeom prst="line"/>
            <a:noFill/>
            <a:ln w="22225" cap="flat" cmpd="sng">
              <a:solidFill>
                <a:schemeClr val="dk2">
                  <a:alpha val="100000"/>
                </a:schemeClr>
              </a:solidFill>
              <a:prstDash val="solid"/>
              <a:round/>
            </a:ln>
          </p:spPr>
        </p:sp>
        <p:sp>
          <p:nvSpPr>
            <p:cNvPr id="1048740" name=""/>
            <p:cNvSpPr/>
            <p:nvPr/>
          </p:nvSpPr>
          <p:spPr>
            <a:xfrm rot="0" flipH="1">
              <a:off x="377" y="2904"/>
              <a:ext cx="154" cy="110"/>
            </a:xfrm>
            <a:prstGeom prst="line"/>
            <a:noFill/>
            <a:ln w="22225" cap="flat" cmpd="sng">
              <a:solidFill>
                <a:schemeClr val="dk2">
                  <a:alpha val="100000"/>
                </a:schemeClr>
              </a:solidFill>
              <a:prstDash val="solid"/>
              <a:round/>
            </a:ln>
          </p:spPr>
        </p:sp>
      </p:gr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750"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29</a:t>
            </a:fld>
            <a:endParaRPr b="1" sz="1600">
              <a:solidFill>
                <a:schemeClr val="dk2"/>
              </a:solidFill>
            </a:endParaRPr>
          </a:p>
        </p:txBody>
      </p:sp>
      <p:sp>
        <p:nvSpPr>
          <p:cNvPr id="1048743"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Binary Relational Operations (cont.)</a:t>
            </a:r>
          </a:p>
        </p:txBody>
      </p:sp>
      <p:sp>
        <p:nvSpPr>
          <p:cNvPr id="1048744" name=""/>
          <p:cNvSpPr/>
          <p:nvPr>
            <p:ph type="body" sz="full" idx="1"/>
          </p:nvPr>
        </p:nvSpPr>
        <p:spPr>
          <a:xfrm rot="0">
            <a:off x="406400" y="1397000"/>
            <a:ext cx="8547100" cy="49911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indent="-533400" lvl="0" marL="533400"/>
            <a:r>
              <a:rPr altLang="en-US" b="1" sz="2800" lang="en-US">
                <a:latin typeface="Times New Roman" pitchFamily="18" charset="0"/>
              </a:rPr>
              <a:t>DIVISION Operation</a:t>
            </a:r>
          </a:p>
          <a:p>
            <a:pPr indent="-548640" lvl="1" marL="914400"/>
            <a:r>
              <a:rPr altLang="en-US" sz="2400" lang="en-US"/>
              <a:t>The division operation is applied to two relations </a:t>
            </a:r>
          </a:p>
          <a:p>
            <a:pPr indent="-548640" lvl="1" marL="914400">
              <a:buFontTx/>
              <a:buNone/>
            </a:pPr>
            <a:r>
              <a:rPr altLang="en-US" sz="2400" lang="en-US"/>
              <a:t>	R(Z) </a:t>
            </a:r>
            <a:r>
              <a:rPr altLang="en-US" sz="2400" lang="en-US">
                <a:latin typeface="Symbol" pitchFamily="18" charset="2"/>
              </a:rPr>
              <a:t></a:t>
            </a:r>
            <a:r>
              <a:rPr altLang="en-US" sz="2400" lang="en-US"/>
              <a:t> S(X), where X subset Z. Let Y = Z - X (and hence Z = X </a:t>
            </a:r>
            <a:r>
              <a:rPr altLang="en-US" b="1" sz="2400" lang="en-US">
                <a:latin typeface="Symbol" pitchFamily="18" charset="2"/>
              </a:rPr>
              <a:t></a:t>
            </a:r>
            <a:r>
              <a:rPr altLang="en-US" sz="2400" lang="en-US"/>
              <a:t> Y); that is, let Y be the set of attributes of R that are not attributes of S. </a:t>
            </a:r>
          </a:p>
          <a:p>
            <a:pPr indent="-533400" lvl="0" marL="533400">
              <a:buNone/>
            </a:pPr>
            <a:endParaRPr altLang="en-US" sz="1000" lang="en-US">
              <a:latin typeface="Times New Roman" pitchFamily="18" charset="0"/>
            </a:endParaRPr>
          </a:p>
          <a:p>
            <a:pPr indent="-548640" lvl="1" marL="914400"/>
            <a:r>
              <a:rPr altLang="en-US" sz="2400" lang="en-US"/>
              <a:t>The result of DIVISION is a relation T(Y) that includes a tuple t if tuples t</a:t>
            </a:r>
            <a:r>
              <a:rPr altLang="en-US" baseline="-25000" sz="2400" lang="en-US"/>
              <a:t>R</a:t>
            </a:r>
            <a:r>
              <a:rPr altLang="en-US" sz="2400" lang="en-US"/>
              <a:t> appear in R with t</a:t>
            </a:r>
            <a:r>
              <a:rPr altLang="en-US" baseline="-25000" sz="2400" lang="en-US"/>
              <a:t>R</a:t>
            </a:r>
            <a:r>
              <a:rPr altLang="en-US" sz="2400" lang="en-US"/>
              <a:t> [Y] = t, and with</a:t>
            </a:r>
          </a:p>
          <a:p>
            <a:pPr indent="-548640" lvl="1" marL="914400">
              <a:buFontTx/>
              <a:buNone/>
            </a:pPr>
            <a:r>
              <a:rPr altLang="en-US" sz="2400" lang="en-US"/>
              <a:t>	</a:t>
            </a:r>
            <a:r>
              <a:rPr altLang="en-US" sz="2400" lang="en-US"/>
              <a:t> t</a:t>
            </a:r>
            <a:r>
              <a:rPr altLang="en-US" baseline="-25000" sz="2400" lang="en-US"/>
              <a:t>R</a:t>
            </a:r>
            <a:r>
              <a:rPr altLang="en-US" sz="2400" lang="en-US"/>
              <a:t> [X] = t</a:t>
            </a:r>
            <a:r>
              <a:rPr altLang="en-US" baseline="-25000" sz="2400" lang="en-US"/>
              <a:t>s</a:t>
            </a:r>
            <a:r>
              <a:rPr altLang="en-US" sz="2400" lang="en-US"/>
              <a:t> </a:t>
            </a:r>
            <a:r>
              <a:rPr altLang="en-US" sz="2400" i="1" lang="en-US"/>
              <a:t>for every tuple</a:t>
            </a:r>
            <a:r>
              <a:rPr altLang="en-US" sz="2400" lang="en-US"/>
              <a:t> t</a:t>
            </a:r>
            <a:r>
              <a:rPr altLang="en-US" baseline="-25000" sz="2400" lang="en-US"/>
              <a:t>s</a:t>
            </a:r>
            <a:r>
              <a:rPr altLang="en-US" sz="2400" lang="en-US"/>
              <a:t> in S. </a:t>
            </a:r>
          </a:p>
          <a:p>
            <a:pPr indent="-548640" lvl="1" marL="914400"/>
            <a:endParaRPr altLang="en-US" sz="1000" lang="en-US"/>
          </a:p>
          <a:p>
            <a:pPr indent="-548640" lvl="1" marL="914400"/>
            <a:r>
              <a:rPr altLang="en-US" sz="2400" lang="en-US"/>
              <a:t>For a tuple t to appear in the result T of the DIVISION, the values in t must appear in R in combination with </a:t>
            </a:r>
            <a:r>
              <a:rPr altLang="en-US" sz="2400" i="1" lang="en-US"/>
              <a:t>every</a:t>
            </a:r>
            <a:r>
              <a:rPr altLang="en-US" sz="2400" lang="en-US"/>
              <a:t> tuple in S. </a:t>
            </a:r>
            <a:r>
              <a:rPr altLang="en-US" sz="2000" lang="en-US"/>
              <a:t>			</a:t>
            </a:r>
          </a:p>
        </p:txBody>
      </p:sp>
      <p:grpSp>
        <p:nvGrpSpPr>
          <p:cNvPr id="100" name=""/>
          <p:cNvGrpSpPr/>
          <p:nvPr/>
        </p:nvGrpSpPr>
        <p:grpSpPr>
          <a:xfrm rot="0">
            <a:off x="598487" y="4610100"/>
            <a:ext cx="244475" cy="174625"/>
            <a:chOff x="377" y="2904"/>
            <a:chExt cx="154" cy="110"/>
          </a:xfrm>
        </p:grpSpPr>
        <p:sp>
          <p:nvSpPr>
            <p:cNvPr id="1048745" name=""/>
            <p:cNvSpPr/>
            <p:nvPr/>
          </p:nvSpPr>
          <p:spPr>
            <a:xfrm rot="0">
              <a:off x="381" y="2904"/>
              <a:ext cx="0" cy="110"/>
            </a:xfrm>
            <a:prstGeom prst="line"/>
            <a:noFill/>
            <a:ln w="12700" cap="flat" cmpd="sng">
              <a:solidFill>
                <a:schemeClr val="dk1">
                  <a:alpha val="100000"/>
                </a:schemeClr>
              </a:solidFill>
              <a:prstDash val="solid"/>
              <a:round/>
            </a:ln>
          </p:spPr>
        </p:sp>
        <p:sp>
          <p:nvSpPr>
            <p:cNvPr id="1048746" name=""/>
            <p:cNvSpPr/>
            <p:nvPr/>
          </p:nvSpPr>
          <p:spPr>
            <a:xfrm rot="0">
              <a:off x="527" y="2904"/>
              <a:ext cx="0" cy="110"/>
            </a:xfrm>
            <a:prstGeom prst="line"/>
            <a:noFill/>
            <a:ln w="12700" cap="flat" cmpd="sng">
              <a:solidFill>
                <a:schemeClr val="dk1">
                  <a:alpha val="100000"/>
                </a:schemeClr>
              </a:solidFill>
              <a:prstDash val="solid"/>
              <a:round/>
            </a:ln>
          </p:spPr>
        </p:sp>
        <p:sp>
          <p:nvSpPr>
            <p:cNvPr id="1048747" name=""/>
            <p:cNvSpPr/>
            <p:nvPr/>
          </p:nvSpPr>
          <p:spPr>
            <a:xfrm rot="0">
              <a:off x="385" y="2904"/>
              <a:ext cx="138" cy="110"/>
            </a:xfrm>
            <a:prstGeom prst="line"/>
            <a:noFill/>
            <a:ln w="12700" cap="flat" cmpd="sng">
              <a:solidFill>
                <a:schemeClr val="dk1">
                  <a:alpha val="100000"/>
                </a:schemeClr>
              </a:solidFill>
              <a:prstDash val="solid"/>
              <a:round/>
            </a:ln>
          </p:spPr>
        </p:sp>
        <p:sp>
          <p:nvSpPr>
            <p:cNvPr id="1048748"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04"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a:t>
            </a:fld>
            <a:endParaRPr b="1" sz="1600">
              <a:solidFill>
                <a:schemeClr val="dk2"/>
              </a:solidFill>
            </a:endParaRPr>
          </a:p>
        </p:txBody>
      </p:sp>
      <p:sp>
        <p:nvSpPr>
          <p:cNvPr id="1048599"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r>
              <a:t>Chapter Outline</a:t>
            </a:r>
          </a:p>
        </p:txBody>
      </p:sp>
      <p:sp>
        <p:nvSpPr>
          <p:cNvPr id="1048600" name=""/>
          <p:cNvSpPr/>
          <p:nvPr>
            <p:ph type="body" sz="full" idx="1"/>
          </p:nvPr>
        </p:nvSpPr>
        <p:spPr>
          <a:xfrm rot="0">
            <a:off x="685800" y="1389062"/>
            <a:ext cx="8458200" cy="47196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sz="2800"/>
              <a:t>Example Database Application (COMPANY)</a:t>
            </a:r>
          </a:p>
          <a:p>
            <a:pPr lvl="0">
              <a:lnSpc>
                <a:spcPct val="90000"/>
              </a:lnSpc>
            </a:pPr>
            <a:r>
              <a:rPr sz="2800"/>
              <a:t>Relational Algebra</a:t>
            </a:r>
          </a:p>
          <a:p>
            <a:pPr lvl="1">
              <a:lnSpc>
                <a:spcPct val="90000"/>
              </a:lnSpc>
            </a:pPr>
            <a:r>
              <a:rPr sz="2400"/>
              <a:t>Unary Relational Operations </a:t>
            </a:r>
          </a:p>
          <a:p>
            <a:pPr lvl="1">
              <a:lnSpc>
                <a:spcPct val="90000"/>
              </a:lnSpc>
            </a:pPr>
            <a:r>
              <a:rPr sz="2400"/>
              <a:t>Relational Algebra Operations From Set Theory</a:t>
            </a:r>
          </a:p>
          <a:p>
            <a:pPr lvl="1">
              <a:lnSpc>
                <a:spcPct val="90000"/>
              </a:lnSpc>
            </a:pPr>
            <a:r>
              <a:rPr sz="2400"/>
              <a:t>Binary Relational Operations</a:t>
            </a:r>
          </a:p>
          <a:p>
            <a:pPr lvl="1">
              <a:lnSpc>
                <a:spcPct val="90000"/>
              </a:lnSpc>
            </a:pPr>
            <a:r>
              <a:rPr sz="2400"/>
              <a:t>Additional Relational Operations</a:t>
            </a:r>
          </a:p>
          <a:p>
            <a:pPr lvl="1">
              <a:lnSpc>
                <a:spcPct val="90000"/>
              </a:lnSpc>
            </a:pPr>
            <a:r>
              <a:rPr sz="2400"/>
              <a:t>Examples of Queries in Relational Algebra</a:t>
            </a:r>
          </a:p>
          <a:p>
            <a:pPr lvl="0">
              <a:lnSpc>
                <a:spcPct val="90000"/>
              </a:lnSpc>
            </a:pPr>
            <a:r>
              <a:rPr sz="2800"/>
              <a:t>Relational Calculus</a:t>
            </a:r>
          </a:p>
          <a:p>
            <a:pPr lvl="1">
              <a:lnSpc>
                <a:spcPct val="90000"/>
              </a:lnSpc>
            </a:pPr>
            <a:r>
              <a:rPr sz="2400"/>
              <a:t>Tuple Relational Calculus</a:t>
            </a:r>
          </a:p>
          <a:p>
            <a:pPr lvl="1">
              <a:lnSpc>
                <a:spcPct val="90000"/>
              </a:lnSpc>
            </a:pPr>
            <a:r>
              <a:rPr sz="2400"/>
              <a:t>Domain Relational Calculus</a:t>
            </a:r>
          </a:p>
          <a:p>
            <a:pPr lvl="0">
              <a:lnSpc>
                <a:spcPct val="90000"/>
              </a:lnSpc>
            </a:pPr>
            <a:r>
              <a:rPr sz="2800"/>
              <a:t> Overview of the QBE language (appendix D)</a:t>
            </a:r>
          </a:p>
          <a:p>
            <a:pPr lvl="0">
              <a:lnSpc>
                <a:spcPct val="90000"/>
              </a:lnSpc>
              <a:buNone/>
            </a:pPr>
            <a:endParaRPr sz="2400"/>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754"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30</a:t>
            </a:fld>
            <a:endParaRPr b="1" sz="1600">
              <a:solidFill>
                <a:schemeClr val="dk2"/>
              </a:solidFill>
            </a:endParaRPr>
          </a:p>
        </p:txBody>
      </p:sp>
      <p:sp>
        <p:nvSpPr>
          <p:cNvPr id="1048751" name=""/>
          <p:cNvSpPr/>
          <p:nvPr>
            <p:ph type="title" sz="full" idx="0"/>
          </p:nvPr>
        </p:nvSpPr>
        <p:spPr>
          <a:xfrm rot="0">
            <a:off x="469900" y="203200"/>
            <a:ext cx="7988300" cy="11557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Binary Relational Operations (cont.)</a:t>
            </a:r>
          </a:p>
        </p:txBody>
      </p:sp>
      <p:sp>
        <p:nvSpPr>
          <p:cNvPr id="1048752" name=""/>
          <p:cNvSpPr/>
          <p:nvPr>
            <p:ph type="body" sz="full" idx="1"/>
          </p:nvPr>
        </p:nvSpPr>
        <p:spPr>
          <a:xfrm rot="0">
            <a:off x="304800" y="1193800"/>
            <a:ext cx="8432800" cy="51181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buNone/>
            </a:pPr>
            <a:endParaRPr altLang="en-US" sz="3600" lang="en-US">
              <a:solidFill>
                <a:srgbClr val="FF0066"/>
              </a:solidFill>
              <a:latin typeface="Times New Roman" pitchFamily="18" charset="0"/>
            </a:endParaRPr>
          </a:p>
          <a:p>
            <a:pPr lvl="0">
              <a:buNone/>
            </a:pPr>
            <a:endParaRPr altLang="en-US" sz="3600" lang="en-US">
              <a:solidFill>
                <a:srgbClr val="FF0066"/>
              </a:solidFill>
              <a:latin typeface="Times New Roman" pitchFamily="18" charset="0"/>
            </a:endParaRPr>
          </a:p>
          <a:p>
            <a:pPr lvl="0">
              <a:buNone/>
            </a:pPr>
            <a:r>
              <a:rPr altLang="en-US" sz="3600" lang="en-US">
                <a:solidFill>
                  <a:srgbClr val="FF0066"/>
                </a:solidFill>
                <a:latin typeface="Times New Roman" pitchFamily="18" charset="0"/>
              </a:rPr>
              <a:t>		</a:t>
            </a:r>
          </a:p>
          <a:p>
            <a:pPr lvl="0"/>
            <a:endParaRPr altLang="en-US" lang="en-US"/>
          </a:p>
        </p:txBody>
      </p:sp>
      <p:pic>
        <p:nvPicPr>
          <p:cNvPr id="2097169" name=""/>
          <p:cNvPicPr>
            <a:picLocks/>
          </p:cNvPicPr>
          <p:nvPr/>
        </p:nvPicPr>
        <p:blipFill>
          <a:blip xmlns:r="http://schemas.openxmlformats.org/officeDocument/2006/relationships" r:embed="rId1"/>
          <a:srcRect l="3233" t="0" r="63950" b="0"/>
          <a:stretch>
            <a:fillRect/>
          </a:stretch>
        </p:blipFill>
        <p:spPr>
          <a:xfrm rot="0">
            <a:off x="1489075" y="1625600"/>
            <a:ext cx="2659062" cy="3335337"/>
          </a:xfrm>
          <a:prstGeom prst="rect"/>
          <a:noFill/>
          <a:ln>
            <a:noFill/>
          </a:ln>
        </p:spPr>
      </p:pic>
      <p:pic>
        <p:nvPicPr>
          <p:cNvPr id="2097170" name=""/>
          <p:cNvPicPr>
            <a:picLocks/>
          </p:cNvPicPr>
          <p:nvPr/>
        </p:nvPicPr>
        <p:blipFill>
          <a:blip xmlns:r="http://schemas.openxmlformats.org/officeDocument/2006/relationships" r:embed="rId1"/>
          <a:srcRect l="63539" t="0" r="20787" b="21323"/>
          <a:stretch>
            <a:fillRect/>
          </a:stretch>
        </p:blipFill>
        <p:spPr>
          <a:xfrm rot="0">
            <a:off x="5130800" y="1625600"/>
            <a:ext cx="1270000" cy="2624137"/>
          </a:xfrm>
          <a:prstGeom prst="rect"/>
          <a:noFill/>
          <a:ln>
            <a:noFill/>
          </a:ln>
        </p:spPr>
      </p:pic>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761"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31</a:t>
            </a:fld>
            <a:endParaRPr b="1" sz="1600">
              <a:solidFill>
                <a:schemeClr val="dk2"/>
              </a:solidFill>
            </a:endParaRPr>
          </a:p>
        </p:txBody>
      </p:sp>
      <p:sp>
        <p:nvSpPr>
          <p:cNvPr id="1048755"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Recap of Relational Algebra Operations</a:t>
            </a:r>
          </a:p>
        </p:txBody>
      </p:sp>
      <p:grpSp>
        <p:nvGrpSpPr>
          <p:cNvPr id="103" name=""/>
          <p:cNvGrpSpPr/>
          <p:nvPr/>
        </p:nvGrpSpPr>
        <p:grpSpPr>
          <a:xfrm rot="0">
            <a:off x="598487" y="4610100"/>
            <a:ext cx="244475" cy="174625"/>
            <a:chOff x="377" y="2904"/>
            <a:chExt cx="154" cy="110"/>
          </a:xfrm>
        </p:grpSpPr>
        <p:sp>
          <p:nvSpPr>
            <p:cNvPr id="1048756" name=""/>
            <p:cNvSpPr/>
            <p:nvPr/>
          </p:nvSpPr>
          <p:spPr>
            <a:xfrm rot="0">
              <a:off x="381" y="2904"/>
              <a:ext cx="0" cy="110"/>
            </a:xfrm>
            <a:prstGeom prst="line"/>
            <a:noFill/>
            <a:ln w="12700" cap="flat" cmpd="sng">
              <a:solidFill>
                <a:schemeClr val="dk1">
                  <a:alpha val="100000"/>
                </a:schemeClr>
              </a:solidFill>
              <a:prstDash val="solid"/>
              <a:round/>
            </a:ln>
          </p:spPr>
        </p:sp>
        <p:sp>
          <p:nvSpPr>
            <p:cNvPr id="1048757" name=""/>
            <p:cNvSpPr/>
            <p:nvPr/>
          </p:nvSpPr>
          <p:spPr>
            <a:xfrm rot="0">
              <a:off x="527" y="2904"/>
              <a:ext cx="0" cy="110"/>
            </a:xfrm>
            <a:prstGeom prst="line"/>
            <a:noFill/>
            <a:ln w="12700" cap="flat" cmpd="sng">
              <a:solidFill>
                <a:schemeClr val="dk1">
                  <a:alpha val="100000"/>
                </a:schemeClr>
              </a:solidFill>
              <a:prstDash val="solid"/>
              <a:round/>
            </a:ln>
          </p:spPr>
        </p:sp>
        <p:sp>
          <p:nvSpPr>
            <p:cNvPr id="1048758" name=""/>
            <p:cNvSpPr/>
            <p:nvPr/>
          </p:nvSpPr>
          <p:spPr>
            <a:xfrm rot="0">
              <a:off x="385" y="2904"/>
              <a:ext cx="138" cy="110"/>
            </a:xfrm>
            <a:prstGeom prst="line"/>
            <a:noFill/>
            <a:ln w="12700" cap="flat" cmpd="sng">
              <a:solidFill>
                <a:schemeClr val="dk1">
                  <a:alpha val="100000"/>
                </a:schemeClr>
              </a:solidFill>
              <a:prstDash val="solid"/>
              <a:round/>
            </a:ln>
          </p:spPr>
        </p:sp>
        <p:sp>
          <p:nvSpPr>
            <p:cNvPr id="1048759" name=""/>
            <p:cNvSpPr/>
            <p:nvPr/>
          </p:nvSpPr>
          <p:spPr>
            <a:xfrm rot="0" flipH="1">
              <a:off x="377" y="2904"/>
              <a:ext cx="154" cy="110"/>
            </a:xfrm>
            <a:prstGeom prst="line"/>
            <a:noFill/>
            <a:ln w="12700" cap="flat" cmpd="sng">
              <a:solidFill>
                <a:schemeClr val="dk1">
                  <a:alpha val="100000"/>
                </a:schemeClr>
              </a:solidFill>
              <a:prstDash val="solid"/>
              <a:round/>
            </a:ln>
          </p:spPr>
        </p:sp>
      </p:grpSp>
      <p:pic>
        <p:nvPicPr>
          <p:cNvPr id="2097171" name=""/>
          <p:cNvPicPr>
            <a:picLocks/>
          </p:cNvPicPr>
          <p:nvPr/>
        </p:nvPicPr>
        <p:blipFill>
          <a:blip xmlns:r="http://schemas.openxmlformats.org/officeDocument/2006/relationships" r:embed="rId1"/>
          <a:srcRect l="0" t="0" r="0" b="0"/>
          <a:stretch>
            <a:fillRect/>
          </a:stretch>
        </p:blipFill>
        <p:spPr>
          <a:xfrm rot="0">
            <a:off x="1346200" y="1146175"/>
            <a:ext cx="6451600" cy="4914900"/>
          </a:xfrm>
          <a:prstGeom prst="rect"/>
          <a:noFill/>
          <a:ln>
            <a:noFill/>
          </a:ln>
        </p:spPr>
      </p:pic>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765"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32</a:t>
            </a:fld>
            <a:endParaRPr b="1" sz="1600">
              <a:solidFill>
                <a:schemeClr val="dk2"/>
              </a:solidFill>
            </a:endParaRPr>
          </a:p>
        </p:txBody>
      </p:sp>
      <p:sp>
        <p:nvSpPr>
          <p:cNvPr id="1048762" name=""/>
          <p:cNvSpPr/>
          <p:nvPr>
            <p:ph type="title" sz="full" idx="0"/>
          </p:nvPr>
        </p:nvSpPr>
        <p:spPr>
          <a:xfrm rot="0">
            <a:off x="250825" y="303212"/>
            <a:ext cx="8534400" cy="649287"/>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a:t>
            </a:r>
          </a:p>
        </p:txBody>
      </p:sp>
      <p:sp>
        <p:nvSpPr>
          <p:cNvPr id="1048763" name=""/>
          <p:cNvSpPr/>
          <p:nvPr>
            <p:ph type="body" sz="full" idx="1"/>
          </p:nvPr>
        </p:nvSpPr>
        <p:spPr>
          <a:xfrm rot="0">
            <a:off x="406400" y="1460500"/>
            <a:ext cx="8378825" cy="47752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b="1" sz="2400">
                <a:latin typeface="Times New Roman" pitchFamily="18" charset="0"/>
              </a:rPr>
              <a:t>Aggregate Functions and Grouping</a:t>
            </a:r>
          </a:p>
          <a:p>
            <a:pPr lvl="0"/>
            <a:endParaRPr b="1" sz="1000">
              <a:latin typeface="Times New Roman" pitchFamily="18" charset="0"/>
            </a:endParaRPr>
          </a:p>
          <a:p>
            <a:pPr lvl="1"/>
            <a:r>
              <a:rPr sz="2000"/>
              <a:t>A type of request that cannot be expressed in the basic relational algebra is to specify mathematical </a:t>
            </a:r>
            <a:r>
              <a:rPr b="1" sz="2000"/>
              <a:t>aggregate functions</a:t>
            </a:r>
            <a:r>
              <a:rPr sz="2000"/>
              <a:t> on collections of values from the database. </a:t>
            </a:r>
          </a:p>
          <a:p>
            <a:pPr lvl="1"/>
            <a:endParaRPr sz="1200"/>
          </a:p>
          <a:p>
            <a:pPr lvl="1"/>
            <a:r>
              <a:rPr sz="2000"/>
              <a:t>Examples of such functions include retrieving the average or total salary of all employees or the total number of employee tuples. These functions are used in simple statistical queries that summarize information from the database tuples.</a:t>
            </a:r>
          </a:p>
          <a:p>
            <a:pPr lvl="1"/>
            <a:endParaRPr sz="1200"/>
          </a:p>
          <a:p>
            <a:pPr lvl="1"/>
            <a:r>
              <a:rPr sz="2000"/>
              <a:t>Common functions applied to collections of numeric values include SUM, AVERAGE, MAXIMUM, and MINIMUM. The COUNT function is used for counting tuples or values.</a:t>
            </a:r>
          </a:p>
          <a:p>
            <a:pPr lvl="0">
              <a:buNone/>
            </a:pPr>
            <a:r>
              <a:rPr sz="1200">
                <a:latin typeface="Times New Roman" pitchFamily="18" charset="0"/>
              </a:rPr>
              <a:t>	</a:t>
            </a: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769"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33</a:t>
            </a:fld>
            <a:endParaRPr b="1" sz="1600">
              <a:solidFill>
                <a:schemeClr val="dk2"/>
              </a:solidFill>
            </a:endParaRPr>
          </a:p>
        </p:txBody>
      </p:sp>
      <p:sp>
        <p:nvSpPr>
          <p:cNvPr id="1048766" name=""/>
          <p:cNvSpPr/>
          <p:nvPr>
            <p:ph type="body" sz="full" idx="1"/>
          </p:nvPr>
        </p:nvSpPr>
        <p:spPr>
          <a:xfrm rot="0">
            <a:off x="685800" y="1587500"/>
            <a:ext cx="7772400" cy="45085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2">
              <a:buNone/>
            </a:pPr>
          </a:p>
          <a:p>
            <a:pPr lvl="2">
              <a:buNone/>
            </a:pPr>
          </a:p>
        </p:txBody>
      </p:sp>
      <p:sp>
        <p:nvSpPr>
          <p:cNvPr id="1048767" name=""/>
          <p:cNvSpPr/>
          <p:nvPr>
            <p:ph type="title" sz="full" idx="0"/>
          </p:nvPr>
        </p:nvSpPr>
        <p:spPr>
          <a:xfrm rot="0">
            <a:off x="685800" y="266700"/>
            <a:ext cx="8051800" cy="812800"/>
          </a:xfrm>
          <a:prstGeom prst="rect"/>
          <a:noFill/>
          <a:ln>
            <a:noFill/>
          </a:ln>
        </p:spPr>
        <p:txBody>
          <a:bodyPr anchor="ctr" bIns="46038" lIns="92075" rIns="92075" tIns="46038"/>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 (cont.)</a:t>
            </a:r>
          </a:p>
        </p:txBody>
      </p:sp>
      <p:pic>
        <p:nvPicPr>
          <p:cNvPr id="2097172" name=""/>
          <p:cNvPicPr>
            <a:picLocks/>
          </p:cNvPicPr>
          <p:nvPr/>
        </p:nvPicPr>
        <p:blipFill>
          <a:blip xmlns:r="http://schemas.openxmlformats.org/officeDocument/2006/relationships" r:embed="rId1"/>
          <a:srcRect l="0" t="0" r="0" b="0"/>
          <a:stretch>
            <a:fillRect/>
          </a:stretch>
        </p:blipFill>
        <p:spPr>
          <a:xfrm rot="0">
            <a:off x="1590675" y="1587500"/>
            <a:ext cx="5926137" cy="4114800"/>
          </a:xfrm>
          <a:prstGeom prst="rect"/>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106" name=""/>
        <p:cNvGrpSpPr/>
        <p:nvPr/>
      </p:nvGrpSpPr>
      <p:grpSpPr>
        <a:xfrm rot="0">
          <a:off x="0" y="0"/>
          <a:ext cx="0" cy="0"/>
          <a:chOff x="0" y="0"/>
          <a:chExt cx="0" cy="0"/>
        </a:xfrm>
      </p:grpSpPr>
      <p:sp>
        <p:nvSpPr>
          <p:cNvPr id="1048773"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34</a:t>
            </a:fld>
            <a:endParaRPr b="1" sz="1600">
              <a:solidFill>
                <a:schemeClr val="dk2"/>
              </a:solidFill>
            </a:endParaRPr>
          </a:p>
        </p:txBody>
      </p:sp>
      <p:sp>
        <p:nvSpPr>
          <p:cNvPr id="1048770" name=""/>
          <p:cNvSpPr/>
          <p:nvPr>
            <p:ph type="body" sz="full" idx="1"/>
          </p:nvPr>
        </p:nvSpPr>
        <p:spPr>
          <a:xfrm rot="0">
            <a:off x="685800" y="1587500"/>
            <a:ext cx="7772400" cy="45085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2">
              <a:lnSpc>
                <a:spcPct val="90000"/>
              </a:lnSpc>
              <a:buNone/>
            </a:pPr>
            <a:r>
              <a:rPr b="1" sz="2000">
                <a:ea typeface="Lucida Sans Unicode" pitchFamily="34" charset="0"/>
              </a:rPr>
              <a:t>Use of the Functional operator </a:t>
            </a:r>
            <a:r>
              <a:rPr sz="2000">
                <a:ea typeface="Lucida Sans Unicode" pitchFamily="34" charset="0"/>
              </a:rPr>
              <a:t>ℱ</a:t>
            </a:r>
          </a:p>
          <a:p>
            <a:pPr lvl="2">
              <a:lnSpc>
                <a:spcPct val="90000"/>
              </a:lnSpc>
              <a:buNone/>
            </a:pPr>
            <a:endParaRPr b="1" sz="2000">
              <a:ea typeface="Lucida Sans Unicode" pitchFamily="34" charset="0"/>
            </a:endParaRPr>
          </a:p>
          <a:p>
            <a:pPr lvl="2">
              <a:lnSpc>
                <a:spcPct val="90000"/>
              </a:lnSpc>
              <a:buNone/>
            </a:pPr>
            <a:r>
              <a:rPr sz="2000">
                <a:ea typeface="Lucida Sans Unicode" pitchFamily="34" charset="0"/>
              </a:rPr>
              <a:t>ℱ</a:t>
            </a:r>
            <a:r>
              <a:rPr baseline="-30000" sz="2000">
                <a:ea typeface="Courier New" pitchFamily="49" charset="0"/>
              </a:rPr>
              <a:t>MAX </a:t>
            </a:r>
            <a:r>
              <a:rPr baseline="-30000" sz="2000" i="1">
                <a:ea typeface="Courier New" pitchFamily="49" charset="0"/>
              </a:rPr>
              <a:t>Salary</a:t>
            </a:r>
            <a:r>
              <a:rPr sz="2000">
                <a:latin typeface="Courier New" pitchFamily="49" charset="0"/>
                <a:ea typeface="Courier New" pitchFamily="49" charset="0"/>
              </a:rPr>
              <a:t> </a:t>
            </a:r>
            <a:r>
              <a:rPr b="1" sz="2000">
                <a:ea typeface="Courier New" pitchFamily="49" charset="0"/>
              </a:rPr>
              <a:t>(Employee</a:t>
            </a:r>
            <a:r>
              <a:rPr sz="2000"/>
              <a:t>) retrieves the maximum salary value from the Employee relation</a:t>
            </a:r>
          </a:p>
          <a:p>
            <a:pPr lvl="2">
              <a:lnSpc>
                <a:spcPct val="90000"/>
              </a:lnSpc>
              <a:buNone/>
            </a:pPr>
            <a:endParaRPr sz="2000"/>
          </a:p>
          <a:p>
            <a:pPr lvl="2">
              <a:lnSpc>
                <a:spcPct val="90000"/>
              </a:lnSpc>
              <a:buNone/>
            </a:pPr>
            <a:r>
              <a:rPr sz="2000">
                <a:ea typeface="Lucida Sans Unicode" pitchFamily="34" charset="0"/>
              </a:rPr>
              <a:t>ℱ</a:t>
            </a:r>
            <a:r>
              <a:rPr baseline="-30000" sz="2000">
                <a:ea typeface="Courier New" pitchFamily="49" charset="0"/>
              </a:rPr>
              <a:t>MIN </a:t>
            </a:r>
            <a:r>
              <a:rPr baseline="-30000" sz="2000" i="1">
                <a:ea typeface="Courier New" pitchFamily="49" charset="0"/>
              </a:rPr>
              <a:t>Salary</a:t>
            </a:r>
            <a:r>
              <a:rPr sz="2000">
                <a:latin typeface="Courier New" pitchFamily="49" charset="0"/>
                <a:ea typeface="Courier New" pitchFamily="49" charset="0"/>
              </a:rPr>
              <a:t> </a:t>
            </a:r>
            <a:r>
              <a:rPr b="1" sz="2000">
                <a:ea typeface="Courier New" pitchFamily="49" charset="0"/>
              </a:rPr>
              <a:t>(Employee</a:t>
            </a:r>
            <a:r>
              <a:rPr sz="2000"/>
              <a:t>) retrieves the minimum Salary value from the Employee relation</a:t>
            </a:r>
          </a:p>
          <a:p>
            <a:pPr lvl="2">
              <a:lnSpc>
                <a:spcPct val="90000"/>
              </a:lnSpc>
              <a:buNone/>
            </a:pPr>
            <a:r>
              <a:rPr sz="2000">
                <a:ea typeface="Lucida Sans Unicode" pitchFamily="34" charset="0"/>
              </a:rPr>
              <a:t>ℱ</a:t>
            </a:r>
            <a:r>
              <a:rPr baseline="-30000" sz="2000">
                <a:ea typeface="Courier New" pitchFamily="49" charset="0"/>
              </a:rPr>
              <a:t>SUM</a:t>
            </a:r>
            <a:r>
              <a:rPr baseline="-30000" sz="2000" i="1">
                <a:ea typeface="Courier New" pitchFamily="49" charset="0"/>
              </a:rPr>
              <a:t> Salary</a:t>
            </a:r>
            <a:r>
              <a:rPr sz="2800">
                <a:solidFill>
                  <a:srgbClr val="FF0066"/>
                </a:solidFill>
              </a:rPr>
              <a:t> </a:t>
            </a:r>
            <a:r>
              <a:rPr b="1" sz="2000">
                <a:ea typeface="Courier New" pitchFamily="49" charset="0"/>
              </a:rPr>
              <a:t>(Employee</a:t>
            </a:r>
            <a:r>
              <a:rPr sz="2000"/>
              <a:t>)</a:t>
            </a:r>
            <a:r>
              <a:rPr sz="2800">
                <a:solidFill>
                  <a:srgbClr val="FF0066"/>
                </a:solidFill>
              </a:rPr>
              <a:t> </a:t>
            </a:r>
            <a:r>
              <a:rPr sz="2000"/>
              <a:t>retrieves the sum of the Salary from the Employee relation</a:t>
            </a:r>
          </a:p>
          <a:p>
            <a:pPr lvl="2">
              <a:lnSpc>
                <a:spcPct val="90000"/>
              </a:lnSpc>
              <a:buNone/>
            </a:pPr>
            <a:r>
              <a:rPr baseline="-25000" sz="2000">
                <a:ea typeface="Lucida Sans Unicode" pitchFamily="34" charset="0"/>
              </a:rPr>
              <a:t>DNO</a:t>
            </a:r>
            <a:r>
              <a:rPr sz="2000">
                <a:ea typeface="Lucida Sans Unicode" pitchFamily="34" charset="0"/>
              </a:rPr>
              <a:t> ℱ</a:t>
            </a:r>
            <a:r>
              <a:rPr baseline="-30000" sz="2000" i="1">
                <a:ea typeface="Courier New" pitchFamily="49" charset="0"/>
              </a:rPr>
              <a:t>COUNT SSN, AVERAGE Salary</a:t>
            </a:r>
            <a:r>
              <a:rPr sz="2800">
                <a:solidFill>
                  <a:srgbClr val="FF0066"/>
                </a:solidFill>
              </a:rPr>
              <a:t> </a:t>
            </a:r>
            <a:r>
              <a:rPr b="1" sz="2000">
                <a:ea typeface="Courier New" pitchFamily="49" charset="0"/>
              </a:rPr>
              <a:t>(Employee</a:t>
            </a:r>
            <a:r>
              <a:rPr sz="2000"/>
              <a:t>)</a:t>
            </a:r>
            <a:r>
              <a:rPr sz="2800">
                <a:solidFill>
                  <a:srgbClr val="FF0066"/>
                </a:solidFill>
              </a:rPr>
              <a:t> </a:t>
            </a:r>
            <a:r>
              <a:rPr sz="2000"/>
              <a:t>groups employees by DNO (department number) and computes the count of employees and average salary per department.[ Note: count just counts the number of rows, without removing duplicates]</a:t>
            </a:r>
          </a:p>
        </p:txBody>
      </p:sp>
      <p:sp>
        <p:nvSpPr>
          <p:cNvPr id="1048771" name=""/>
          <p:cNvSpPr/>
          <p:nvPr>
            <p:ph type="title" sz="full" idx="0"/>
          </p:nvPr>
        </p:nvSpPr>
        <p:spPr>
          <a:xfrm rot="0">
            <a:off x="685800" y="266700"/>
            <a:ext cx="8051800" cy="812800"/>
          </a:xfrm>
          <a:prstGeom prst="rect"/>
          <a:noFill/>
          <a:ln>
            <a:noFill/>
          </a:ln>
        </p:spPr>
        <p:txBody>
          <a:bodyPr anchor="ctr" bIns="46038" lIns="92075" rIns="92075" tIns="46038"/>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 (cont.)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107" name=""/>
        <p:cNvGrpSpPr/>
        <p:nvPr/>
      </p:nvGrpSpPr>
      <p:grpSpPr>
        <a:xfrm rot="0">
          <a:off x="0" y="0"/>
          <a:ext cx="0" cy="0"/>
          <a:chOff x="0" y="0"/>
          <a:chExt cx="0" cy="0"/>
        </a:xfrm>
      </p:grpSpPr>
      <p:sp>
        <p:nvSpPr>
          <p:cNvPr id="1048777"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35</a:t>
            </a:fld>
            <a:endParaRPr b="1" sz="1600">
              <a:solidFill>
                <a:schemeClr val="dk2"/>
              </a:solidFill>
            </a:endParaRPr>
          </a:p>
        </p:txBody>
      </p:sp>
      <p:sp>
        <p:nvSpPr>
          <p:cNvPr id="1048774" name=""/>
          <p:cNvSpPr/>
          <p:nvPr>
            <p:ph type="title" sz="full" idx="0"/>
          </p:nvPr>
        </p:nvSpPr>
        <p:spPr>
          <a:xfrm rot="0">
            <a:off x="250825" y="303212"/>
            <a:ext cx="8534400" cy="649287"/>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 (cont.)</a:t>
            </a:r>
          </a:p>
        </p:txBody>
      </p:sp>
      <p:sp>
        <p:nvSpPr>
          <p:cNvPr id="1048775" name=""/>
          <p:cNvSpPr/>
          <p:nvPr>
            <p:ph type="body" sz="full" idx="1"/>
          </p:nvPr>
        </p:nvSpPr>
        <p:spPr>
          <a:xfrm rot="0">
            <a:off x="406400" y="1206500"/>
            <a:ext cx="8572500" cy="50292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indent="-609600" lvl="0" marL="609600"/>
            <a:r>
              <a:rPr b="1" sz="2400">
                <a:latin typeface="Times New Roman" pitchFamily="18" charset="0"/>
              </a:rPr>
              <a:t>Recursive Closure Operations</a:t>
            </a:r>
          </a:p>
          <a:p>
            <a:pPr indent="-609600" lvl="0" marL="609600">
              <a:buNone/>
            </a:pPr>
            <a:endParaRPr sz="1000">
              <a:latin typeface="Times New Roman" pitchFamily="18" charset="0"/>
            </a:endParaRPr>
          </a:p>
          <a:p>
            <a:pPr indent="-594360" lvl="1" marL="990600"/>
            <a:r>
              <a:rPr sz="2000"/>
              <a:t>Another type of operation that, in general, cannot be specified in the basic original relational algebra is </a:t>
            </a:r>
            <a:r>
              <a:rPr b="1" sz="2000"/>
              <a:t>recursive closure.</a:t>
            </a:r>
            <a:r>
              <a:rPr sz="2000"/>
              <a:t> This operation is applied to a </a:t>
            </a:r>
            <a:r>
              <a:rPr b="1" sz="2000"/>
              <a:t>recursive relationship</a:t>
            </a:r>
            <a:r>
              <a:rPr sz="2000"/>
              <a:t>.</a:t>
            </a:r>
          </a:p>
          <a:p>
            <a:pPr indent="-594360" lvl="1" marL="990600"/>
            <a:r>
              <a:rPr sz="2000"/>
              <a:t>An example of a recursive operation is to retrieve all SUPERVISEES of an EMPLOYEE e at all levels—that is, all EMPLOYEE e’ directly supervised by e; all employees e’’ directly supervised by each employee e’; all employees e’’’ directly supervised by each employee e’’; and so on .</a:t>
            </a:r>
          </a:p>
          <a:p>
            <a:pPr indent="-594360" lvl="1" marL="990600"/>
            <a:r>
              <a:rPr sz="2000"/>
              <a:t>Although it is possible to retrieve employees at each level and then take their union, we cannot, in general, specify a query such as “retrieve the supervisees of ‘James Borg’ at all levels” without utilizing a looping mechanism.</a:t>
            </a:r>
          </a:p>
          <a:p>
            <a:pPr indent="-594360" lvl="1" marL="990600"/>
            <a:r>
              <a:rPr sz="2000"/>
              <a:t>The SQL3 standard includes syntax for recursive closure.</a:t>
            </a: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108" name=""/>
        <p:cNvGrpSpPr/>
        <p:nvPr/>
      </p:nvGrpSpPr>
      <p:grpSpPr>
        <a:xfrm rot="0">
          <a:off x="0" y="0"/>
          <a:ext cx="0" cy="0"/>
          <a:chOff x="0" y="0"/>
          <a:chExt cx="0" cy="0"/>
        </a:xfrm>
      </p:grpSpPr>
      <p:sp>
        <p:nvSpPr>
          <p:cNvPr id="1048781"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36</a:t>
            </a:fld>
            <a:endParaRPr b="1" sz="1600">
              <a:solidFill>
                <a:schemeClr val="dk2"/>
              </a:solidFill>
            </a:endParaRPr>
          </a:p>
        </p:txBody>
      </p:sp>
      <p:sp>
        <p:nvSpPr>
          <p:cNvPr id="1048778" name=""/>
          <p:cNvSpPr/>
          <p:nvPr>
            <p:ph type="body" sz="full" idx="1"/>
          </p:nvPr>
        </p:nvSpPr>
        <p:spPr>
          <a:xfrm rot="0">
            <a:off x="685800" y="1498600"/>
            <a:ext cx="7772400" cy="45974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buNone/>
            </a:pPr>
            <a:r>
              <a:rPr altLang="en-US" lang="en-US"/>
              <a:t>	</a:t>
            </a:r>
          </a:p>
          <a:p>
            <a:pPr lvl="0">
              <a:buNone/>
            </a:pPr>
            <a:endParaRPr altLang="en-US" lang="en-US"/>
          </a:p>
          <a:p>
            <a:pPr lvl="0">
              <a:buNone/>
            </a:pPr>
            <a:endParaRPr altLang="en-US" sz="2800" lang="en-US">
              <a:latin typeface="Times New Roman" pitchFamily="18" charset="0"/>
            </a:endParaRPr>
          </a:p>
        </p:txBody>
      </p:sp>
      <p:sp>
        <p:nvSpPr>
          <p:cNvPr id="1048779" name=""/>
          <p:cNvSpPr/>
          <p:nvPr>
            <p:ph type="title" sz="full" idx="0"/>
          </p:nvPr>
        </p:nvSpPr>
        <p:spPr>
          <a:xfrm rot="0">
            <a:off x="520700" y="266700"/>
            <a:ext cx="8153400" cy="914400"/>
          </a:xfrm>
          <a:prstGeom prst="rect"/>
          <a:noFill/>
          <a:ln>
            <a:noFill/>
          </a:ln>
        </p:spPr>
        <p:txBody>
          <a:bodyPr anchor="ctr" bIns="46038" lIns="92075" rIns="92075" tIns="46038"/>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 (cont.)</a:t>
            </a:r>
          </a:p>
        </p:txBody>
      </p:sp>
      <p:pic>
        <p:nvPicPr>
          <p:cNvPr id="2097173" name=""/>
          <p:cNvPicPr>
            <a:picLocks/>
          </p:cNvPicPr>
          <p:nvPr/>
        </p:nvPicPr>
        <p:blipFill>
          <a:blip xmlns:r="http://schemas.openxmlformats.org/officeDocument/2006/relationships" r:embed="rId1"/>
          <a:srcRect l="0" t="0" r="0" b="0"/>
          <a:stretch>
            <a:fillRect/>
          </a:stretch>
        </p:blipFill>
        <p:spPr>
          <a:xfrm rot="0">
            <a:off x="952500" y="1155700"/>
            <a:ext cx="6972300" cy="4975225"/>
          </a:xfrm>
          <a:prstGeom prst="rect"/>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805"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37</a:t>
            </a:fld>
            <a:endParaRPr b="1" sz="1600">
              <a:solidFill>
                <a:schemeClr val="dk2"/>
              </a:solidFill>
            </a:endParaRPr>
          </a:p>
        </p:txBody>
      </p:sp>
      <p:sp>
        <p:nvSpPr>
          <p:cNvPr id="1048782" name=""/>
          <p:cNvSpPr/>
          <p:nvPr>
            <p:ph type="title" sz="full" idx="0"/>
          </p:nvPr>
        </p:nvSpPr>
        <p:spPr>
          <a:xfrm rot="0">
            <a:off x="250825" y="303212"/>
            <a:ext cx="8534400" cy="649287"/>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 (cont.)</a:t>
            </a:r>
          </a:p>
        </p:txBody>
      </p:sp>
      <p:sp>
        <p:nvSpPr>
          <p:cNvPr id="1048783" name=""/>
          <p:cNvSpPr/>
          <p:nvPr>
            <p:ph type="body" sz="full" idx="1"/>
          </p:nvPr>
        </p:nvSpPr>
        <p:spPr>
          <a:xfrm rot="0">
            <a:off x="406400" y="1206500"/>
            <a:ext cx="8572500" cy="52070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indent="-609600" lvl="0" marL="609600">
              <a:lnSpc>
                <a:spcPct val="90000"/>
              </a:lnSpc>
            </a:pPr>
            <a:r>
              <a:rPr b="1" sz="2400">
                <a:latin typeface="Times New Roman" pitchFamily="18" charset="0"/>
              </a:rPr>
              <a:t>The OUTER JOIN Operation</a:t>
            </a:r>
          </a:p>
          <a:p>
            <a:pPr indent="-609600" lvl="0" marL="609600">
              <a:lnSpc>
                <a:spcPct val="90000"/>
              </a:lnSpc>
              <a:buNone/>
            </a:pPr>
            <a:endParaRPr b="1" sz="800">
              <a:latin typeface="Times New Roman" pitchFamily="18" charset="0"/>
            </a:endParaRPr>
          </a:p>
          <a:p>
            <a:pPr indent="-594360" lvl="1" marL="990600">
              <a:lnSpc>
                <a:spcPct val="90000"/>
              </a:lnSpc>
            </a:pPr>
            <a:r>
              <a:rPr sz="1800"/>
              <a:t>In NATURAL JOIN tuples without a </a:t>
            </a:r>
            <a:r>
              <a:rPr sz="1800" i="1"/>
              <a:t>matching</a:t>
            </a:r>
            <a:r>
              <a:rPr sz="1800"/>
              <a:t> (or </a:t>
            </a:r>
            <a:r>
              <a:rPr sz="1800" i="1"/>
              <a:t>related</a:t>
            </a:r>
            <a:r>
              <a:rPr sz="1800"/>
              <a:t>) tuple are eliminated from the join result. Tuples with null in the join attributes are also eliminated. This amounts to loss of information.</a:t>
            </a:r>
          </a:p>
          <a:p>
            <a:pPr indent="-594360" lvl="1" marL="990600">
              <a:lnSpc>
                <a:spcPct val="90000"/>
              </a:lnSpc>
            </a:pPr>
            <a:endParaRPr sz="800"/>
          </a:p>
          <a:p>
            <a:pPr indent="-594360" lvl="1" marL="990600">
              <a:lnSpc>
                <a:spcPct val="90000"/>
              </a:lnSpc>
            </a:pPr>
            <a:r>
              <a:rPr sz="1800"/>
              <a:t>A set of operations, called outer joins, can be used when we want to keep all the tuples in R, or all those in S, or all those in both relations in the result of the join, regardless of whether or not they have matching tuples in the other relation.</a:t>
            </a:r>
          </a:p>
          <a:p>
            <a:pPr indent="-594360" lvl="1" marL="990600">
              <a:lnSpc>
                <a:spcPct val="90000"/>
              </a:lnSpc>
            </a:pPr>
            <a:endParaRPr sz="800"/>
          </a:p>
          <a:p>
            <a:pPr indent="-594360" lvl="1" marL="990600">
              <a:lnSpc>
                <a:spcPct val="90000"/>
              </a:lnSpc>
            </a:pPr>
            <a:r>
              <a:rPr sz="1800"/>
              <a:t>The left outer join operation keeps every tuple in the </a:t>
            </a:r>
            <a:r>
              <a:rPr sz="1800" i="1"/>
              <a:t>first</a:t>
            </a:r>
            <a:r>
              <a:rPr sz="1800"/>
              <a:t> or </a:t>
            </a:r>
            <a:r>
              <a:rPr sz="1800" i="1"/>
              <a:t>left</a:t>
            </a:r>
            <a:r>
              <a:rPr sz="1800"/>
              <a:t> relation R in    R          S; if no matching tuple is found in S, then the attributes of S in the join result are filled or “padded” with null values.</a:t>
            </a:r>
          </a:p>
          <a:p>
            <a:pPr indent="-594360" lvl="1" marL="990600">
              <a:lnSpc>
                <a:spcPct val="90000"/>
              </a:lnSpc>
              <a:buFontTx/>
              <a:buNone/>
            </a:pPr>
            <a:endParaRPr sz="800"/>
          </a:p>
          <a:p>
            <a:pPr indent="-594360" lvl="1" marL="990600">
              <a:lnSpc>
                <a:spcPct val="90000"/>
              </a:lnSpc>
            </a:pPr>
            <a:r>
              <a:rPr sz="1800"/>
              <a:t>A similar operation, right outer join, keeps every tuple in the </a:t>
            </a:r>
            <a:r>
              <a:rPr sz="1800" i="1"/>
              <a:t>second</a:t>
            </a:r>
            <a:r>
              <a:rPr sz="1800"/>
              <a:t> or right relation S in the result of R            S.</a:t>
            </a:r>
          </a:p>
          <a:p>
            <a:pPr indent="-594360" lvl="1" marL="990600">
              <a:lnSpc>
                <a:spcPct val="90000"/>
              </a:lnSpc>
              <a:buFontTx/>
              <a:buNone/>
            </a:pPr>
            <a:endParaRPr sz="800"/>
          </a:p>
          <a:p>
            <a:pPr indent="-594360" lvl="1" marL="990600">
              <a:lnSpc>
                <a:spcPct val="90000"/>
              </a:lnSpc>
            </a:pPr>
            <a:r>
              <a:rPr sz="1800"/>
              <a:t>A third operation, full outer join, denoted by               keeps all tuples in both the left and the right relations when no matching tuples are found, padding them with null values as needed.</a:t>
            </a:r>
            <a:r>
              <a:rPr sz="2000"/>
              <a:t> </a:t>
            </a:r>
          </a:p>
        </p:txBody>
      </p:sp>
      <p:grpSp>
        <p:nvGrpSpPr>
          <p:cNvPr id="110" name=""/>
          <p:cNvGrpSpPr/>
          <p:nvPr/>
        </p:nvGrpSpPr>
        <p:grpSpPr>
          <a:xfrm rot="0">
            <a:off x="1785937" y="3860800"/>
            <a:ext cx="393700" cy="266700"/>
            <a:chOff x="2672" y="1534"/>
            <a:chExt cx="1670" cy="666"/>
          </a:xfrm>
        </p:grpSpPr>
        <p:grpSp>
          <p:nvGrpSpPr>
            <p:cNvPr id="111" name=""/>
            <p:cNvGrpSpPr/>
            <p:nvPr/>
          </p:nvGrpSpPr>
          <p:grpSpPr>
            <a:xfrm rot="0">
              <a:off x="3112" y="1534"/>
              <a:ext cx="1230" cy="666"/>
              <a:chOff x="377" y="2904"/>
              <a:chExt cx="154" cy="110"/>
            </a:xfrm>
          </p:grpSpPr>
          <p:sp>
            <p:nvSpPr>
              <p:cNvPr id="1048784" name=""/>
              <p:cNvSpPr/>
              <p:nvPr/>
            </p:nvSpPr>
            <p:spPr>
              <a:xfrm rot="0">
                <a:off x="381" y="2904"/>
                <a:ext cx="0" cy="110"/>
              </a:xfrm>
              <a:prstGeom prst="line"/>
              <a:noFill/>
              <a:ln w="6350" cap="flat" cmpd="sng">
                <a:solidFill>
                  <a:schemeClr val="dk2">
                    <a:alpha val="100000"/>
                  </a:schemeClr>
                </a:solidFill>
                <a:prstDash val="solid"/>
                <a:round/>
              </a:ln>
            </p:spPr>
          </p:sp>
          <p:sp>
            <p:nvSpPr>
              <p:cNvPr id="1048785" name=""/>
              <p:cNvSpPr/>
              <p:nvPr/>
            </p:nvSpPr>
            <p:spPr>
              <a:xfrm rot="0">
                <a:off x="527" y="2904"/>
                <a:ext cx="0" cy="110"/>
              </a:xfrm>
              <a:prstGeom prst="line"/>
              <a:noFill/>
              <a:ln w="6350" cap="flat" cmpd="sng">
                <a:solidFill>
                  <a:schemeClr val="dk2">
                    <a:alpha val="100000"/>
                  </a:schemeClr>
                </a:solidFill>
                <a:prstDash val="solid"/>
                <a:round/>
              </a:ln>
            </p:spPr>
          </p:sp>
          <p:sp>
            <p:nvSpPr>
              <p:cNvPr id="1048786" name=""/>
              <p:cNvSpPr/>
              <p:nvPr/>
            </p:nvSpPr>
            <p:spPr>
              <a:xfrm rot="0">
                <a:off x="385" y="2904"/>
                <a:ext cx="138" cy="110"/>
              </a:xfrm>
              <a:prstGeom prst="line"/>
              <a:noFill/>
              <a:ln w="6350" cap="flat" cmpd="sng">
                <a:solidFill>
                  <a:schemeClr val="dk2">
                    <a:alpha val="100000"/>
                  </a:schemeClr>
                </a:solidFill>
                <a:prstDash val="solid"/>
                <a:round/>
              </a:ln>
            </p:spPr>
          </p:sp>
          <p:sp>
            <p:nvSpPr>
              <p:cNvPr id="1048787" name=""/>
              <p:cNvSpPr/>
              <p:nvPr/>
            </p:nvSpPr>
            <p:spPr>
              <a:xfrm rot="0" flipH="1">
                <a:off x="377" y="2904"/>
                <a:ext cx="154" cy="110"/>
              </a:xfrm>
              <a:prstGeom prst="line"/>
              <a:noFill/>
              <a:ln w="6350" cap="flat" cmpd="sng">
                <a:solidFill>
                  <a:schemeClr val="dk2">
                    <a:alpha val="100000"/>
                  </a:schemeClr>
                </a:solidFill>
                <a:prstDash val="solid"/>
                <a:round/>
              </a:ln>
            </p:spPr>
          </p:sp>
        </p:grpSp>
        <p:sp>
          <p:nvSpPr>
            <p:cNvPr id="1048788" name=""/>
            <p:cNvSpPr/>
            <p:nvPr/>
          </p:nvSpPr>
          <p:spPr>
            <a:xfrm rot="0" flipH="1">
              <a:off x="2672" y="2200"/>
              <a:ext cx="440" cy="0"/>
            </a:xfrm>
            <a:prstGeom prst="line"/>
            <a:noFill/>
            <a:ln w="6350" cap="flat" cmpd="sng">
              <a:solidFill>
                <a:schemeClr val="dk2">
                  <a:alpha val="100000"/>
                </a:schemeClr>
              </a:solidFill>
              <a:prstDash val="solid"/>
              <a:miter/>
            </a:ln>
          </p:spPr>
        </p:sp>
        <p:sp>
          <p:nvSpPr>
            <p:cNvPr id="1048789" name=""/>
            <p:cNvSpPr/>
            <p:nvPr/>
          </p:nvSpPr>
          <p:spPr>
            <a:xfrm rot="0" flipH="1">
              <a:off x="2672" y="1534"/>
              <a:ext cx="440" cy="0"/>
            </a:xfrm>
            <a:prstGeom prst="line"/>
            <a:noFill/>
            <a:ln w="6350" cap="flat" cmpd="sng">
              <a:solidFill>
                <a:schemeClr val="dk2">
                  <a:alpha val="100000"/>
                </a:schemeClr>
              </a:solidFill>
              <a:prstDash val="solid"/>
              <a:miter/>
            </a:ln>
          </p:spPr>
        </p:sp>
      </p:grpSp>
      <p:grpSp>
        <p:nvGrpSpPr>
          <p:cNvPr id="112" name=""/>
          <p:cNvGrpSpPr/>
          <p:nvPr/>
        </p:nvGrpSpPr>
        <p:grpSpPr>
          <a:xfrm rot="0">
            <a:off x="4027487" y="4826000"/>
            <a:ext cx="493712" cy="266700"/>
            <a:chOff x="2537" y="3040"/>
            <a:chExt cx="311" cy="168"/>
          </a:xfrm>
        </p:grpSpPr>
        <p:grpSp>
          <p:nvGrpSpPr>
            <p:cNvPr id="113" name=""/>
            <p:cNvGrpSpPr/>
            <p:nvPr/>
          </p:nvGrpSpPr>
          <p:grpSpPr>
            <a:xfrm rot="0">
              <a:off x="2537" y="3040"/>
              <a:ext cx="183" cy="168"/>
              <a:chOff x="377" y="2904"/>
              <a:chExt cx="154" cy="110"/>
            </a:xfrm>
          </p:grpSpPr>
          <p:sp>
            <p:nvSpPr>
              <p:cNvPr id="1048790" name=""/>
              <p:cNvSpPr/>
              <p:nvPr/>
            </p:nvSpPr>
            <p:spPr>
              <a:xfrm rot="0">
                <a:off x="381" y="2904"/>
                <a:ext cx="0" cy="110"/>
              </a:xfrm>
              <a:prstGeom prst="line"/>
              <a:noFill/>
              <a:ln w="6350" cap="flat" cmpd="sng">
                <a:solidFill>
                  <a:schemeClr val="dk2">
                    <a:alpha val="100000"/>
                  </a:schemeClr>
                </a:solidFill>
                <a:prstDash val="solid"/>
                <a:round/>
              </a:ln>
            </p:spPr>
          </p:sp>
          <p:sp>
            <p:nvSpPr>
              <p:cNvPr id="1048791" name=""/>
              <p:cNvSpPr/>
              <p:nvPr/>
            </p:nvSpPr>
            <p:spPr>
              <a:xfrm rot="0">
                <a:off x="527" y="2904"/>
                <a:ext cx="0" cy="110"/>
              </a:xfrm>
              <a:prstGeom prst="line"/>
              <a:noFill/>
              <a:ln w="6350" cap="flat" cmpd="sng">
                <a:solidFill>
                  <a:schemeClr val="dk2">
                    <a:alpha val="100000"/>
                  </a:schemeClr>
                </a:solidFill>
                <a:prstDash val="solid"/>
                <a:round/>
              </a:ln>
            </p:spPr>
          </p:sp>
          <p:sp>
            <p:nvSpPr>
              <p:cNvPr id="1048792" name=""/>
              <p:cNvSpPr/>
              <p:nvPr/>
            </p:nvSpPr>
            <p:spPr>
              <a:xfrm rot="0">
                <a:off x="385" y="2904"/>
                <a:ext cx="138" cy="110"/>
              </a:xfrm>
              <a:prstGeom prst="line"/>
              <a:noFill/>
              <a:ln w="6350" cap="flat" cmpd="sng">
                <a:solidFill>
                  <a:schemeClr val="dk2">
                    <a:alpha val="100000"/>
                  </a:schemeClr>
                </a:solidFill>
                <a:prstDash val="solid"/>
                <a:round/>
              </a:ln>
            </p:spPr>
          </p:sp>
          <p:sp>
            <p:nvSpPr>
              <p:cNvPr id="1048793" name=""/>
              <p:cNvSpPr/>
              <p:nvPr/>
            </p:nvSpPr>
            <p:spPr>
              <a:xfrm rot="0" flipH="1">
                <a:off x="377" y="2904"/>
                <a:ext cx="154" cy="110"/>
              </a:xfrm>
              <a:prstGeom prst="line"/>
              <a:noFill/>
              <a:ln w="6350" cap="flat" cmpd="sng">
                <a:solidFill>
                  <a:schemeClr val="dk2">
                    <a:alpha val="100000"/>
                  </a:schemeClr>
                </a:solidFill>
                <a:prstDash val="solid"/>
                <a:round/>
              </a:ln>
            </p:spPr>
          </p:sp>
        </p:grpSp>
        <p:sp>
          <p:nvSpPr>
            <p:cNvPr id="1048794" name=""/>
            <p:cNvSpPr/>
            <p:nvPr/>
          </p:nvSpPr>
          <p:spPr>
            <a:xfrm rot="0">
              <a:off x="2720" y="3040"/>
              <a:ext cx="128" cy="0"/>
            </a:xfrm>
            <a:prstGeom prst="line"/>
            <a:noFill/>
            <a:ln w="9525" cap="flat" cmpd="sng">
              <a:solidFill>
                <a:schemeClr val="dk2">
                  <a:alpha val="100000"/>
                </a:schemeClr>
              </a:solidFill>
              <a:prstDash val="solid"/>
              <a:miter/>
            </a:ln>
          </p:spPr>
        </p:sp>
        <p:sp>
          <p:nvSpPr>
            <p:cNvPr id="1048795" name=""/>
            <p:cNvSpPr/>
            <p:nvPr/>
          </p:nvSpPr>
          <p:spPr>
            <a:xfrm rot="0">
              <a:off x="2720" y="3208"/>
              <a:ext cx="128" cy="0"/>
            </a:xfrm>
            <a:prstGeom prst="line"/>
            <a:noFill/>
            <a:ln w="9525" cap="flat" cmpd="sng">
              <a:solidFill>
                <a:schemeClr val="dk2">
                  <a:alpha val="100000"/>
                </a:schemeClr>
              </a:solidFill>
              <a:prstDash val="solid"/>
              <a:miter/>
            </a:ln>
          </p:spPr>
        </p:sp>
      </p:grpSp>
      <p:grpSp>
        <p:nvGrpSpPr>
          <p:cNvPr id="114" name=""/>
          <p:cNvGrpSpPr/>
          <p:nvPr/>
        </p:nvGrpSpPr>
        <p:grpSpPr>
          <a:xfrm rot="0">
            <a:off x="5867400" y="5245100"/>
            <a:ext cx="290512" cy="266700"/>
            <a:chOff x="377" y="2904"/>
            <a:chExt cx="154" cy="110"/>
          </a:xfrm>
        </p:grpSpPr>
        <p:sp>
          <p:nvSpPr>
            <p:cNvPr id="1048796" name=""/>
            <p:cNvSpPr/>
            <p:nvPr/>
          </p:nvSpPr>
          <p:spPr>
            <a:xfrm rot="0">
              <a:off x="381" y="2904"/>
              <a:ext cx="0" cy="110"/>
            </a:xfrm>
            <a:prstGeom prst="line"/>
            <a:noFill/>
            <a:ln w="6350" cap="flat" cmpd="sng">
              <a:solidFill>
                <a:schemeClr val="dk2">
                  <a:alpha val="100000"/>
                </a:schemeClr>
              </a:solidFill>
              <a:prstDash val="solid"/>
              <a:round/>
            </a:ln>
          </p:spPr>
        </p:sp>
        <p:sp>
          <p:nvSpPr>
            <p:cNvPr id="1048797" name=""/>
            <p:cNvSpPr/>
            <p:nvPr/>
          </p:nvSpPr>
          <p:spPr>
            <a:xfrm rot="0">
              <a:off x="527" y="2904"/>
              <a:ext cx="0" cy="110"/>
            </a:xfrm>
            <a:prstGeom prst="line"/>
            <a:noFill/>
            <a:ln w="6350" cap="flat" cmpd="sng">
              <a:solidFill>
                <a:schemeClr val="dk2">
                  <a:alpha val="100000"/>
                </a:schemeClr>
              </a:solidFill>
              <a:prstDash val="solid"/>
              <a:round/>
            </a:ln>
          </p:spPr>
        </p:sp>
        <p:sp>
          <p:nvSpPr>
            <p:cNvPr id="1048798" name=""/>
            <p:cNvSpPr/>
            <p:nvPr/>
          </p:nvSpPr>
          <p:spPr>
            <a:xfrm rot="0">
              <a:off x="385" y="2904"/>
              <a:ext cx="138" cy="110"/>
            </a:xfrm>
            <a:prstGeom prst="line"/>
            <a:noFill/>
            <a:ln w="6350" cap="flat" cmpd="sng">
              <a:solidFill>
                <a:schemeClr val="dk2">
                  <a:alpha val="100000"/>
                </a:schemeClr>
              </a:solidFill>
              <a:prstDash val="solid"/>
              <a:round/>
            </a:ln>
          </p:spPr>
        </p:sp>
        <p:sp>
          <p:nvSpPr>
            <p:cNvPr id="1048799" name=""/>
            <p:cNvSpPr/>
            <p:nvPr/>
          </p:nvSpPr>
          <p:spPr>
            <a:xfrm rot="0" flipH="1">
              <a:off x="377" y="2904"/>
              <a:ext cx="154" cy="110"/>
            </a:xfrm>
            <a:prstGeom prst="line"/>
            <a:noFill/>
            <a:ln w="6350" cap="flat" cmpd="sng">
              <a:solidFill>
                <a:schemeClr val="dk2">
                  <a:alpha val="100000"/>
                </a:schemeClr>
              </a:solidFill>
              <a:prstDash val="solid"/>
              <a:round/>
            </a:ln>
          </p:spPr>
        </p:sp>
      </p:grpSp>
      <p:sp>
        <p:nvSpPr>
          <p:cNvPr id="1048800" name=""/>
          <p:cNvSpPr/>
          <p:nvPr/>
        </p:nvSpPr>
        <p:spPr>
          <a:xfrm rot="0">
            <a:off x="6157912" y="5245100"/>
            <a:ext cx="203200" cy="0"/>
          </a:xfrm>
          <a:prstGeom prst="line"/>
          <a:noFill/>
          <a:ln w="9525" cap="flat" cmpd="sng">
            <a:solidFill>
              <a:schemeClr val="dk2">
                <a:alpha val="100000"/>
              </a:schemeClr>
            </a:solidFill>
            <a:prstDash val="solid"/>
            <a:miter/>
          </a:ln>
        </p:spPr>
      </p:sp>
      <p:sp>
        <p:nvSpPr>
          <p:cNvPr id="1048801" name=""/>
          <p:cNvSpPr/>
          <p:nvPr/>
        </p:nvSpPr>
        <p:spPr>
          <a:xfrm rot="0">
            <a:off x="6157912" y="5511800"/>
            <a:ext cx="203200" cy="0"/>
          </a:xfrm>
          <a:prstGeom prst="line"/>
          <a:noFill/>
          <a:ln w="9525" cap="flat" cmpd="sng">
            <a:solidFill>
              <a:schemeClr val="dk2">
                <a:alpha val="100000"/>
              </a:schemeClr>
            </a:solidFill>
            <a:prstDash val="solid"/>
            <a:miter/>
          </a:ln>
        </p:spPr>
      </p:sp>
      <p:sp>
        <p:nvSpPr>
          <p:cNvPr id="1048802" name=""/>
          <p:cNvSpPr/>
          <p:nvPr/>
        </p:nvSpPr>
        <p:spPr>
          <a:xfrm rot="0">
            <a:off x="5664200" y="5257800"/>
            <a:ext cx="203200" cy="0"/>
          </a:xfrm>
          <a:prstGeom prst="line"/>
          <a:noFill/>
          <a:ln w="9525" cap="flat" cmpd="sng">
            <a:solidFill>
              <a:schemeClr val="dk2">
                <a:alpha val="100000"/>
              </a:schemeClr>
            </a:solidFill>
            <a:prstDash val="solid"/>
            <a:miter/>
          </a:ln>
        </p:spPr>
      </p:sp>
      <p:sp>
        <p:nvSpPr>
          <p:cNvPr id="1048803" name=""/>
          <p:cNvSpPr/>
          <p:nvPr/>
        </p:nvSpPr>
        <p:spPr>
          <a:xfrm rot="0">
            <a:off x="5664200" y="5511800"/>
            <a:ext cx="203200" cy="0"/>
          </a:xfrm>
          <a:prstGeom prst="line"/>
          <a:noFill/>
          <a:ln w="9525" cap="flat" cmpd="sng">
            <a:solidFill>
              <a:schemeClr val="dk2">
                <a:alpha val="100000"/>
              </a:schemeClr>
            </a:solidFill>
            <a:prstDash val="solid"/>
            <a:miter/>
          </a:ln>
        </p:spPr>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115" name=""/>
        <p:cNvGrpSpPr/>
        <p:nvPr/>
      </p:nvGrpSpPr>
      <p:grpSpPr>
        <a:xfrm rot="0">
          <a:off x="0" y="0"/>
          <a:ext cx="0" cy="0"/>
          <a:chOff x="0" y="0"/>
          <a:chExt cx="0" cy="0"/>
        </a:xfrm>
      </p:grpSpPr>
      <p:sp>
        <p:nvSpPr>
          <p:cNvPr id="1048809"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38</a:t>
            </a:fld>
            <a:endParaRPr b="1" sz="1600">
              <a:solidFill>
                <a:schemeClr val="dk2"/>
              </a:solidFill>
            </a:endParaRPr>
          </a:p>
        </p:txBody>
      </p:sp>
      <p:sp>
        <p:nvSpPr>
          <p:cNvPr id="1048806" name=""/>
          <p:cNvSpPr/>
          <p:nvPr>
            <p:ph type="title" sz="full" idx="0"/>
          </p:nvPr>
        </p:nvSpPr>
        <p:spPr>
          <a:xfrm rot="0">
            <a:off x="342900" y="266700"/>
            <a:ext cx="8115300" cy="9398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 (cont.)</a:t>
            </a:r>
          </a:p>
        </p:txBody>
      </p:sp>
      <p:sp>
        <p:nvSpPr>
          <p:cNvPr id="1048807" name=""/>
          <p:cNvSpPr/>
          <p:nvPr>
            <p:ph type="body" sz="full" idx="1"/>
          </p:nvPr>
        </p:nvSpPr>
        <p:spPr>
          <a:xfrm rot="0">
            <a:off x="685800" y="1435100"/>
            <a:ext cx="7772400" cy="46609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3">
              <a:buFontTx/>
              <a:buNone/>
            </a:pPr>
          </a:p>
          <a:p>
            <a:pPr lvl="3">
              <a:buFontTx/>
              <a:buNone/>
            </a:pPr>
          </a:p>
          <a:p>
            <a:pPr lvl="3">
              <a:buFontTx/>
              <a:buNone/>
            </a:pPr>
          </a:p>
        </p:txBody>
      </p:sp>
      <p:pic>
        <p:nvPicPr>
          <p:cNvPr id="2097174" name=""/>
          <p:cNvPicPr>
            <a:picLocks/>
          </p:cNvPicPr>
          <p:nvPr/>
        </p:nvPicPr>
        <p:blipFill>
          <a:blip xmlns:r="http://schemas.openxmlformats.org/officeDocument/2006/relationships" r:embed="rId1"/>
          <a:srcRect l="0" t="0" r="0" b="0"/>
          <a:stretch>
            <a:fillRect/>
          </a:stretch>
        </p:blipFill>
        <p:spPr>
          <a:xfrm rot="0">
            <a:off x="685800" y="1855787"/>
            <a:ext cx="7772400" cy="3578225"/>
          </a:xfrm>
          <a:prstGeom prst="rect"/>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116" name=""/>
        <p:cNvGrpSpPr/>
        <p:nvPr/>
      </p:nvGrpSpPr>
      <p:grpSpPr>
        <a:xfrm rot="0">
          <a:off x="0" y="0"/>
          <a:ext cx="0" cy="0"/>
          <a:chOff x="0" y="0"/>
          <a:chExt cx="0" cy="0"/>
        </a:xfrm>
      </p:grpSpPr>
      <p:sp>
        <p:nvSpPr>
          <p:cNvPr id="1048813"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39</a:t>
            </a:fld>
            <a:endParaRPr b="1" sz="1600">
              <a:solidFill>
                <a:schemeClr val="dk2"/>
              </a:solidFill>
            </a:endParaRPr>
          </a:p>
        </p:txBody>
      </p:sp>
      <p:sp>
        <p:nvSpPr>
          <p:cNvPr id="1048810" name=""/>
          <p:cNvSpPr/>
          <p:nvPr>
            <p:ph type="title" sz="full" idx="0"/>
          </p:nvPr>
        </p:nvSpPr>
        <p:spPr>
          <a:xfrm rot="0">
            <a:off x="250825" y="303212"/>
            <a:ext cx="8534400" cy="649287"/>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Additional Relational Operations (cont.)</a:t>
            </a:r>
          </a:p>
        </p:txBody>
      </p:sp>
      <p:sp>
        <p:nvSpPr>
          <p:cNvPr id="1048811" name=""/>
          <p:cNvSpPr/>
          <p:nvPr>
            <p:ph type="body" sz="full" idx="1"/>
          </p:nvPr>
        </p:nvSpPr>
        <p:spPr>
          <a:xfrm rot="0">
            <a:off x="250825" y="1117600"/>
            <a:ext cx="8728075" cy="52959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indent="-609600" lvl="0" marL="609600">
              <a:lnSpc>
                <a:spcPct val="90000"/>
              </a:lnSpc>
            </a:pPr>
            <a:r>
              <a:rPr b="1" sz="2000">
                <a:latin typeface="Times New Roman" pitchFamily="18" charset="0"/>
              </a:rPr>
              <a:t>OUTER UNION Operations</a:t>
            </a:r>
          </a:p>
          <a:p>
            <a:pPr indent="-609600" lvl="0" marL="609600">
              <a:lnSpc>
                <a:spcPct val="90000"/>
              </a:lnSpc>
              <a:buNone/>
            </a:pPr>
            <a:r>
              <a:rPr b="1" sz="700">
                <a:latin typeface="Times New Roman" pitchFamily="18" charset="0"/>
              </a:rPr>
              <a:t>	</a:t>
            </a:r>
          </a:p>
          <a:p>
            <a:pPr indent="-594360" lvl="1" marL="990600">
              <a:lnSpc>
                <a:spcPct val="90000"/>
              </a:lnSpc>
            </a:pPr>
            <a:r>
              <a:rPr sz="1800"/>
              <a:t>The outer union operation was developed to take the union of tuples from two relations if the relations are </a:t>
            </a:r>
            <a:r>
              <a:rPr sz="1800" i="1"/>
              <a:t>not union compatible.</a:t>
            </a:r>
            <a:r>
              <a:rPr sz="1800"/>
              <a:t> </a:t>
            </a:r>
          </a:p>
          <a:p>
            <a:pPr indent="-594360" lvl="1" marL="990600">
              <a:lnSpc>
                <a:spcPct val="90000"/>
              </a:lnSpc>
              <a:buFontTx/>
              <a:buNone/>
            </a:pPr>
            <a:endParaRPr sz="800"/>
          </a:p>
          <a:p>
            <a:pPr indent="-594360" lvl="1" marL="990600">
              <a:lnSpc>
                <a:spcPct val="90000"/>
              </a:lnSpc>
            </a:pPr>
            <a:r>
              <a:rPr sz="1800"/>
              <a:t>This operation will take the union of tuples in two relations R(X, Y) and S(X, Z) that are </a:t>
            </a:r>
            <a:r>
              <a:rPr b="1" sz="1800"/>
              <a:t>partially compatible</a:t>
            </a:r>
            <a:r>
              <a:rPr sz="1800"/>
              <a:t>, meaning that only some of their attributes, say X, are union compatible. </a:t>
            </a:r>
          </a:p>
          <a:p>
            <a:pPr indent="-594360" lvl="1" marL="990600">
              <a:lnSpc>
                <a:spcPct val="90000"/>
              </a:lnSpc>
              <a:buFontTx/>
              <a:buNone/>
            </a:pPr>
            <a:endParaRPr sz="700"/>
          </a:p>
          <a:p>
            <a:pPr indent="-594360" lvl="1" marL="990600">
              <a:lnSpc>
                <a:spcPct val="90000"/>
              </a:lnSpc>
            </a:pPr>
            <a:r>
              <a:rPr sz="1800"/>
              <a:t>The attributes that are union compatible are represented only once in the result, and those attributes that are not union compatible from either relation are also kept in the result relation T(X, Y, Z).</a:t>
            </a:r>
          </a:p>
          <a:p>
            <a:pPr indent="-594360" lvl="1" marL="990600">
              <a:lnSpc>
                <a:spcPct val="90000"/>
              </a:lnSpc>
              <a:buFontTx/>
              <a:buNone/>
            </a:pPr>
            <a:endParaRPr sz="700"/>
          </a:p>
          <a:p>
            <a:pPr indent="-594360" lvl="1" marL="990600">
              <a:lnSpc>
                <a:spcPct val="90000"/>
              </a:lnSpc>
            </a:pPr>
            <a:r>
              <a:rPr b="1" sz="1800"/>
              <a:t>Example:</a:t>
            </a:r>
            <a:r>
              <a:rPr sz="1800"/>
              <a:t> An outer union can be applied to two relations whose schemas are STUDENT(Name, SSN, Department, Advisor) and INSTRUCTOR(Name, SSN, Department, Rank). Tuples from the two relations are matched based on having the same combination of values of the shared attributes—Name, SSN, Department. If a student is also an instructor, both Advisor and Rank will have a value; otherwise, one of these two attributes will be null.</a:t>
            </a:r>
          </a:p>
          <a:p>
            <a:pPr indent="-594360" lvl="1" marL="990600">
              <a:lnSpc>
                <a:spcPct val="90000"/>
              </a:lnSpc>
              <a:buFontTx/>
              <a:buNone/>
            </a:pPr>
            <a:r>
              <a:rPr sz="1800"/>
              <a:t>	The result relation STUDENT_OR_INSTRUCTOR will have the following attributes:</a:t>
            </a:r>
          </a:p>
          <a:p>
            <a:pPr indent="-594360" lvl="1" marL="990600">
              <a:lnSpc>
                <a:spcPct val="90000"/>
              </a:lnSpc>
              <a:buFontTx/>
              <a:buNone/>
            </a:pPr>
            <a:r>
              <a:rPr sz="1800"/>
              <a:t>	</a:t>
            </a:r>
            <a:r>
              <a:rPr b="1" sz="1800"/>
              <a:t>STUDENT_OR_INSTRUCTOR (Name, SSN, Department, Advisor, Rank)</a:t>
            </a:r>
            <a:r>
              <a:rPr sz="1800"/>
              <a:t> </a:t>
            </a: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08"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a:t>
            </a:fld>
            <a:endParaRPr b="1" sz="1600">
              <a:solidFill>
                <a:schemeClr val="dk2"/>
              </a:solidFill>
            </a:endParaRPr>
          </a:p>
        </p:txBody>
      </p:sp>
      <p:sp>
        <p:nvSpPr>
          <p:cNvPr id="1048605"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r>
              <a:t>Database State for COMPANY</a:t>
            </a:r>
          </a:p>
        </p:txBody>
      </p:sp>
      <p:sp>
        <p:nvSpPr>
          <p:cNvPr id="1048606" name=""/>
          <p:cNvSpPr/>
          <p:nvPr>
            <p:ph type="body" sz="full" idx="1"/>
          </p:nvPr>
        </p:nvSpPr>
        <p:spPr>
          <a:xfrm rot="0">
            <a:off x="250825" y="1389062"/>
            <a:ext cx="8893175" cy="4999037"/>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buNone/>
            </a:pPr>
            <a:r>
              <a:rPr sz="2800"/>
              <a:t>	</a:t>
            </a:r>
            <a:r>
              <a:rPr sz="1800">
                <a:latin typeface="Times New Roman" pitchFamily="18" charset="0"/>
              </a:rPr>
              <a:t>All examples discussed below refer to the COMPANY database shown here.</a:t>
            </a:r>
          </a:p>
          <a:p>
            <a:pPr lvl="0">
              <a:buNone/>
            </a:pPr>
            <a:endParaRPr sz="1800">
              <a:latin typeface="Times New Roman" pitchFamily="18" charset="0"/>
            </a:endParaRPr>
          </a:p>
        </p:txBody>
      </p:sp>
      <p:pic>
        <p:nvPicPr>
          <p:cNvPr id="2097156" name=""/>
          <p:cNvPicPr>
            <a:picLocks/>
          </p:cNvPicPr>
          <p:nvPr/>
        </p:nvPicPr>
        <p:blipFill>
          <a:blip xmlns:r="http://schemas.openxmlformats.org/officeDocument/2006/relationships" r:embed="rId1"/>
          <a:srcRect l="0" t="0" r="0" b="0"/>
          <a:stretch>
            <a:fillRect/>
          </a:stretch>
        </p:blipFill>
        <p:spPr>
          <a:xfrm rot="0">
            <a:off x="1474787" y="2041525"/>
            <a:ext cx="5780087" cy="4097337"/>
          </a:xfrm>
          <a:prstGeom prst="rect"/>
          <a:noFill/>
          <a:ln>
            <a:noFill/>
          </a:ln>
        </p:spPr>
      </p:pic>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17" name=""/>
        <p:cNvGrpSpPr/>
        <p:nvPr/>
      </p:nvGrpSpPr>
      <p:grpSpPr>
        <a:xfrm rot="0">
          <a:off x="0" y="0"/>
          <a:ext cx="0" cy="0"/>
          <a:chOff x="0" y="0"/>
          <a:chExt cx="0" cy="0"/>
        </a:xfrm>
      </p:grpSpPr>
      <p:sp>
        <p:nvSpPr>
          <p:cNvPr id="104882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40</a:t>
            </a:fld>
            <a:endParaRPr b="1" sz="1600">
              <a:solidFill>
                <a:schemeClr val="dk2"/>
              </a:solidFill>
            </a:endParaRPr>
          </a:p>
        </p:txBody>
      </p:sp>
      <p:sp>
        <p:nvSpPr>
          <p:cNvPr id="1048814"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Examples of Queries in Relational Algebra</a:t>
            </a:r>
          </a:p>
        </p:txBody>
      </p:sp>
      <p:sp>
        <p:nvSpPr>
          <p:cNvPr id="1048815" name=""/>
          <p:cNvSpPr/>
          <p:nvPr>
            <p:ph type="body" sz="full" idx="1"/>
          </p:nvPr>
        </p:nvSpPr>
        <p:spPr>
          <a:xfrm rot="0">
            <a:off x="406400" y="1346200"/>
            <a:ext cx="8547100" cy="50419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endParaRPr b="1" sz="2000">
              <a:latin typeface="Times New Roman" pitchFamily="18" charset="0"/>
            </a:endParaRPr>
          </a:p>
          <a:p>
            <a:pPr lvl="0">
              <a:buNone/>
            </a:pPr>
            <a:r>
              <a:rPr sz="1000">
                <a:solidFill>
                  <a:srgbClr val="FF0066"/>
                </a:solidFill>
                <a:latin typeface="Times New Roman" pitchFamily="18" charset="0"/>
              </a:rPr>
              <a:t>	</a:t>
            </a:r>
          </a:p>
        </p:txBody>
      </p:sp>
      <p:grpSp>
        <p:nvGrpSpPr>
          <p:cNvPr id="118" name=""/>
          <p:cNvGrpSpPr/>
          <p:nvPr/>
        </p:nvGrpSpPr>
        <p:grpSpPr>
          <a:xfrm rot="0">
            <a:off x="598487" y="4610100"/>
            <a:ext cx="244475" cy="174625"/>
            <a:chOff x="377" y="2904"/>
            <a:chExt cx="154" cy="110"/>
          </a:xfrm>
        </p:grpSpPr>
        <p:sp>
          <p:nvSpPr>
            <p:cNvPr id="1048816" name=""/>
            <p:cNvSpPr/>
            <p:nvPr/>
          </p:nvSpPr>
          <p:spPr>
            <a:xfrm rot="0">
              <a:off x="381" y="2904"/>
              <a:ext cx="0" cy="110"/>
            </a:xfrm>
            <a:prstGeom prst="line"/>
            <a:noFill/>
            <a:ln w="12700" cap="flat" cmpd="sng">
              <a:solidFill>
                <a:schemeClr val="dk1">
                  <a:alpha val="100000"/>
                </a:schemeClr>
              </a:solidFill>
              <a:prstDash val="solid"/>
              <a:round/>
            </a:ln>
          </p:spPr>
        </p:sp>
        <p:sp>
          <p:nvSpPr>
            <p:cNvPr id="1048817" name=""/>
            <p:cNvSpPr/>
            <p:nvPr/>
          </p:nvSpPr>
          <p:spPr>
            <a:xfrm rot="0">
              <a:off x="527" y="2904"/>
              <a:ext cx="0" cy="110"/>
            </a:xfrm>
            <a:prstGeom prst="line"/>
            <a:noFill/>
            <a:ln w="12700" cap="flat" cmpd="sng">
              <a:solidFill>
                <a:schemeClr val="dk1">
                  <a:alpha val="100000"/>
                </a:schemeClr>
              </a:solidFill>
              <a:prstDash val="solid"/>
              <a:round/>
            </a:ln>
          </p:spPr>
        </p:sp>
        <p:sp>
          <p:nvSpPr>
            <p:cNvPr id="1048818" name=""/>
            <p:cNvSpPr/>
            <p:nvPr/>
          </p:nvSpPr>
          <p:spPr>
            <a:xfrm rot="0">
              <a:off x="385" y="2904"/>
              <a:ext cx="138" cy="110"/>
            </a:xfrm>
            <a:prstGeom prst="line"/>
            <a:noFill/>
            <a:ln w="12700" cap="flat" cmpd="sng">
              <a:solidFill>
                <a:schemeClr val="dk1">
                  <a:alpha val="100000"/>
                </a:schemeClr>
              </a:solidFill>
              <a:prstDash val="solid"/>
              <a:round/>
            </a:ln>
          </p:spPr>
        </p:sp>
        <p:sp>
          <p:nvSpPr>
            <p:cNvPr id="1048819" name=""/>
            <p:cNvSpPr/>
            <p:nvPr/>
          </p:nvSpPr>
          <p:spPr>
            <a:xfrm rot="0" flipH="1">
              <a:off x="377" y="2904"/>
              <a:ext cx="154" cy="110"/>
            </a:xfrm>
            <a:prstGeom prst="line"/>
            <a:noFill/>
            <a:ln w="12700" cap="flat" cmpd="sng">
              <a:solidFill>
                <a:schemeClr val="dk1">
                  <a:alpha val="100000"/>
                </a:schemeClr>
              </a:solidFill>
              <a:prstDash val="solid"/>
              <a:round/>
            </a:ln>
          </p:spPr>
        </p:sp>
      </p:grpSp>
      <p:sp>
        <p:nvSpPr>
          <p:cNvPr id="1048820" name=""/>
          <p:cNvSpPr/>
          <p:nvPr/>
        </p:nvSpPr>
        <p:spPr>
          <a:xfrm rot="0">
            <a:off x="238125" y="1001712"/>
            <a:ext cx="8547100" cy="50419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b="1" sz="2400">
                <a:latin typeface="Times New Roman" pitchFamily="18" charset="0"/>
              </a:rPr>
              <a:t>Q1: Retrieve the name and address of all employees who work for the ‘Research’ department.</a:t>
            </a:r>
          </a:p>
          <a:p>
            <a:pPr lvl="0">
              <a:buNone/>
            </a:pPr>
            <a:r>
              <a:rPr sz="2000">
                <a:latin typeface="Times New Roman" pitchFamily="18" charset="0"/>
              </a:rPr>
              <a:t>	RESEARCH_DEPT </a:t>
            </a:r>
            <a:r>
              <a:rPr sz="2000">
                <a:latin typeface="Times New Roman" pitchFamily="18" charset="0"/>
                <a:sym typeface="Symbol" pitchFamily="18" charset="2"/>
              </a:rPr>
              <a:t></a:t>
            </a:r>
            <a:r>
              <a:rPr sz="2000">
                <a:latin typeface="Times New Roman" pitchFamily="18" charset="0"/>
              </a:rPr>
              <a:t> </a:t>
            </a:r>
            <a:r>
              <a:rPr b="1" sz="2400">
                <a:latin typeface="Symbol" pitchFamily="18" charset="2"/>
              </a:rPr>
              <a:t></a:t>
            </a:r>
            <a:r>
              <a:rPr sz="2000">
                <a:latin typeface="Times New Roman" pitchFamily="18" charset="0"/>
              </a:rPr>
              <a:t> </a:t>
            </a:r>
            <a:r>
              <a:rPr sz="1400">
                <a:latin typeface="Times New Roman" pitchFamily="18" charset="0"/>
              </a:rPr>
              <a:t>DNAME=’Research’ </a:t>
            </a:r>
            <a:r>
              <a:rPr sz="2000">
                <a:latin typeface="Times New Roman" pitchFamily="18" charset="0"/>
              </a:rPr>
              <a:t>(DEPARTMENT)</a:t>
            </a:r>
          </a:p>
          <a:p>
            <a:pPr lvl="0">
              <a:buNone/>
            </a:pPr>
            <a:r>
              <a:rPr sz="2000">
                <a:latin typeface="Times New Roman" pitchFamily="18" charset="0"/>
              </a:rPr>
              <a:t>	RESEARCH_EMPS </a:t>
            </a:r>
            <a:r>
              <a:rPr sz="2000">
                <a:latin typeface="Times New Roman" pitchFamily="18" charset="0"/>
                <a:sym typeface="Symbol" pitchFamily="18" charset="2"/>
              </a:rPr>
              <a:t> </a:t>
            </a:r>
            <a:r>
              <a:rPr sz="2000">
                <a:latin typeface="Times New Roman" pitchFamily="18" charset="0"/>
              </a:rPr>
              <a:t>(RESEARCH_DEPT        </a:t>
            </a:r>
            <a:r>
              <a:rPr baseline="-25000" sz="1400">
                <a:latin typeface="Times New Roman" pitchFamily="18" charset="0"/>
              </a:rPr>
              <a:t>DNUMBER= DNOEMPLOYEE</a:t>
            </a:r>
            <a:r>
              <a:rPr sz="2000">
                <a:latin typeface="Times New Roman" pitchFamily="18" charset="0"/>
              </a:rPr>
              <a:t>EMPLOYEE)</a:t>
            </a:r>
          </a:p>
          <a:p>
            <a:pPr lvl="0">
              <a:buNone/>
            </a:pPr>
            <a:r>
              <a:rPr sz="2000">
                <a:latin typeface="Times New Roman" pitchFamily="18" charset="0"/>
              </a:rPr>
              <a:t>	RESULT </a:t>
            </a:r>
            <a:r>
              <a:rPr sz="2000">
                <a:latin typeface="Times New Roman" pitchFamily="18" charset="0"/>
                <a:sym typeface="Symbol" pitchFamily="18" charset="2"/>
              </a:rPr>
              <a:t></a:t>
            </a:r>
            <a:r>
              <a:rPr sz="2000">
                <a:latin typeface="Times New Roman" pitchFamily="18" charset="0"/>
              </a:rPr>
              <a:t> </a:t>
            </a:r>
            <a:r>
              <a:rPr sz="2800">
                <a:latin typeface="Symbol" pitchFamily="18" charset="2"/>
              </a:rPr>
              <a:t></a:t>
            </a:r>
            <a:r>
              <a:rPr sz="2000">
                <a:latin typeface="Times New Roman" pitchFamily="18" charset="0"/>
              </a:rPr>
              <a:t> </a:t>
            </a:r>
            <a:r>
              <a:rPr sz="1400">
                <a:latin typeface="Times New Roman" pitchFamily="18" charset="0"/>
              </a:rPr>
              <a:t>FNAME, LNAME, ADDRESS</a:t>
            </a:r>
            <a:r>
              <a:rPr sz="2000">
                <a:latin typeface="Times New Roman" pitchFamily="18" charset="0"/>
              </a:rPr>
              <a:t> (RESEARCH_EMPS)</a:t>
            </a:r>
          </a:p>
          <a:p>
            <a:pPr lvl="0">
              <a:buNone/>
            </a:pPr>
            <a:endParaRPr sz="1000">
              <a:latin typeface="Times New Roman" pitchFamily="18" charset="0"/>
            </a:endParaRPr>
          </a:p>
          <a:p>
            <a:pPr lvl="0"/>
            <a:r>
              <a:rPr b="1" sz="2400">
                <a:latin typeface="Times New Roman" pitchFamily="18" charset="0"/>
              </a:rPr>
              <a:t>Q6: Retrieve the names of employees who have no dependents.</a:t>
            </a:r>
          </a:p>
          <a:p>
            <a:pPr lvl="0">
              <a:buNone/>
            </a:pPr>
            <a:r>
              <a:rPr sz="1800">
                <a:latin typeface="Times New Roman" pitchFamily="18" charset="0"/>
              </a:rPr>
              <a:t>	</a:t>
            </a:r>
            <a:r>
              <a:rPr sz="2000">
                <a:latin typeface="Times New Roman" pitchFamily="18" charset="0"/>
              </a:rPr>
              <a:t>ALL_EMPS </a:t>
            </a:r>
            <a:r>
              <a:rPr sz="2000">
                <a:latin typeface="Times New Roman" pitchFamily="18" charset="0"/>
                <a:sym typeface="Symbol" pitchFamily="18" charset="2"/>
              </a:rPr>
              <a:t></a:t>
            </a:r>
            <a:r>
              <a:rPr sz="1800">
                <a:latin typeface="Times New Roman" pitchFamily="18" charset="0"/>
              </a:rPr>
              <a:t> </a:t>
            </a:r>
            <a:r>
              <a:rPr sz="2800">
                <a:latin typeface="Symbol" pitchFamily="18" charset="2"/>
              </a:rPr>
              <a:t></a:t>
            </a:r>
            <a:r>
              <a:rPr sz="1800">
                <a:latin typeface="Times New Roman" pitchFamily="18" charset="0"/>
              </a:rPr>
              <a:t> </a:t>
            </a:r>
            <a:r>
              <a:rPr sz="1400">
                <a:latin typeface="Times New Roman" pitchFamily="18" charset="0"/>
              </a:rPr>
              <a:t>SSN</a:t>
            </a:r>
            <a:r>
              <a:rPr sz="2000">
                <a:latin typeface="Times New Roman" pitchFamily="18" charset="0"/>
              </a:rPr>
              <a:t>(EMPLOYEE)</a:t>
            </a:r>
          </a:p>
          <a:p>
            <a:pPr lvl="0">
              <a:buNone/>
            </a:pPr>
            <a:r>
              <a:rPr sz="2000">
                <a:latin typeface="Times New Roman" pitchFamily="18" charset="0"/>
              </a:rPr>
              <a:t>	EMPS_WITH_DEPS</a:t>
            </a:r>
            <a:r>
              <a:rPr sz="2400">
                <a:latin typeface="Times New Roman" pitchFamily="18" charset="0"/>
              </a:rPr>
              <a:t>(</a:t>
            </a:r>
            <a:r>
              <a:rPr sz="2000">
                <a:latin typeface="Times New Roman" pitchFamily="18" charset="0"/>
              </a:rPr>
              <a:t>SSN</a:t>
            </a:r>
            <a:r>
              <a:rPr sz="2400">
                <a:latin typeface="Times New Roman" pitchFamily="18" charset="0"/>
              </a:rPr>
              <a:t>) </a:t>
            </a:r>
            <a:r>
              <a:rPr sz="2400">
                <a:latin typeface="Times New Roman" pitchFamily="18" charset="0"/>
                <a:sym typeface="Symbol" pitchFamily="18" charset="2"/>
              </a:rPr>
              <a:t></a:t>
            </a:r>
            <a:r>
              <a:rPr sz="1800">
                <a:latin typeface="Times New Roman" pitchFamily="18" charset="0"/>
              </a:rPr>
              <a:t> </a:t>
            </a:r>
            <a:r>
              <a:rPr sz="2800">
                <a:latin typeface="Symbol" pitchFamily="18" charset="2"/>
              </a:rPr>
              <a:t></a:t>
            </a:r>
            <a:r>
              <a:rPr sz="1800">
                <a:latin typeface="Times New Roman" pitchFamily="18" charset="0"/>
              </a:rPr>
              <a:t> </a:t>
            </a:r>
            <a:r>
              <a:rPr sz="1400">
                <a:latin typeface="Times New Roman" pitchFamily="18" charset="0"/>
              </a:rPr>
              <a:t>ESSN</a:t>
            </a:r>
            <a:r>
              <a:rPr sz="2400">
                <a:latin typeface="Times New Roman" pitchFamily="18" charset="0"/>
              </a:rPr>
              <a:t>(</a:t>
            </a:r>
            <a:r>
              <a:rPr sz="2000">
                <a:latin typeface="Times New Roman" pitchFamily="18" charset="0"/>
              </a:rPr>
              <a:t>DEPENDENT</a:t>
            </a:r>
            <a:r>
              <a:rPr sz="2400">
                <a:latin typeface="Times New Roman" pitchFamily="18" charset="0"/>
              </a:rPr>
              <a:t>)</a:t>
            </a:r>
          </a:p>
          <a:p>
            <a:pPr lvl="0">
              <a:buNone/>
            </a:pPr>
            <a:r>
              <a:rPr sz="2400">
                <a:latin typeface="Times New Roman" pitchFamily="18" charset="0"/>
              </a:rPr>
              <a:t>	</a:t>
            </a:r>
            <a:r>
              <a:rPr sz="2000">
                <a:latin typeface="Times New Roman" pitchFamily="18" charset="0"/>
              </a:rPr>
              <a:t>EMPS_WITHOUT_DEPS </a:t>
            </a:r>
            <a:r>
              <a:rPr sz="2000">
                <a:latin typeface="Times New Roman" pitchFamily="18" charset="0"/>
                <a:sym typeface="Symbol" pitchFamily="18" charset="2"/>
              </a:rPr>
              <a:t></a:t>
            </a:r>
            <a:r>
              <a:rPr sz="2000">
                <a:latin typeface="Times New Roman" pitchFamily="18" charset="0"/>
              </a:rPr>
              <a:t> (ALL_EMPS </a:t>
            </a:r>
            <a:r>
              <a:rPr sz="2000"/>
              <a:t>-</a:t>
            </a:r>
            <a:r>
              <a:rPr sz="2000">
                <a:latin typeface="Times New Roman" pitchFamily="18" charset="0"/>
              </a:rPr>
              <a:t> EMPS_WITH_DEPS)</a:t>
            </a:r>
          </a:p>
          <a:p>
            <a:pPr lvl="0">
              <a:buNone/>
            </a:pPr>
            <a:r>
              <a:rPr sz="2400">
                <a:latin typeface="Times New Roman" pitchFamily="18" charset="0"/>
              </a:rPr>
              <a:t>	</a:t>
            </a:r>
            <a:r>
              <a:rPr sz="2000">
                <a:latin typeface="Times New Roman" pitchFamily="18" charset="0"/>
              </a:rPr>
              <a:t>RESULT </a:t>
            </a:r>
            <a:r>
              <a:rPr sz="2000">
                <a:latin typeface="Times New Roman" pitchFamily="18" charset="0"/>
                <a:sym typeface="Symbol" pitchFamily="18" charset="2"/>
              </a:rPr>
              <a:t></a:t>
            </a:r>
            <a:r>
              <a:rPr sz="2000">
                <a:latin typeface="Times New Roman" pitchFamily="18" charset="0"/>
              </a:rPr>
              <a:t> </a:t>
            </a:r>
            <a:r>
              <a:rPr sz="2800">
                <a:latin typeface="Symbol" pitchFamily="18" charset="2"/>
              </a:rPr>
              <a:t></a:t>
            </a:r>
            <a:r>
              <a:rPr sz="2000">
                <a:latin typeface="Times New Roman" pitchFamily="18" charset="0"/>
              </a:rPr>
              <a:t> </a:t>
            </a:r>
            <a:r>
              <a:rPr sz="1600">
                <a:latin typeface="Times New Roman" pitchFamily="18" charset="0"/>
              </a:rPr>
              <a:t>LNAME, FNAME</a:t>
            </a:r>
            <a:r>
              <a:rPr sz="2000">
                <a:latin typeface="Times New Roman" pitchFamily="18" charset="0"/>
              </a:rPr>
              <a:t> (EMPS_WITHOUT_DEPS </a:t>
            </a:r>
            <a:r>
              <a:rPr sz="2000">
                <a:latin typeface="Times New Roman" pitchFamily="18" charset="0"/>
              </a:rPr>
              <a:t>* EMPLOYEE)</a:t>
            </a:r>
          </a:p>
        </p:txBody>
      </p:sp>
      <p:grpSp>
        <p:nvGrpSpPr>
          <p:cNvPr id="119" name=""/>
          <p:cNvGrpSpPr/>
          <p:nvPr/>
        </p:nvGrpSpPr>
        <p:grpSpPr>
          <a:xfrm rot="0">
            <a:off x="5413375" y="2355850"/>
            <a:ext cx="374650" cy="174625"/>
            <a:chOff x="377" y="2904"/>
            <a:chExt cx="154" cy="110"/>
          </a:xfrm>
        </p:grpSpPr>
        <p:sp>
          <p:nvSpPr>
            <p:cNvPr id="1048821" name=""/>
            <p:cNvSpPr/>
            <p:nvPr/>
          </p:nvSpPr>
          <p:spPr>
            <a:xfrm rot="0">
              <a:off x="381" y="2904"/>
              <a:ext cx="0" cy="110"/>
            </a:xfrm>
            <a:prstGeom prst="line"/>
            <a:noFill/>
            <a:ln w="15875" cap="flat" cmpd="sng">
              <a:solidFill>
                <a:schemeClr val="dk2">
                  <a:alpha val="100000"/>
                </a:schemeClr>
              </a:solidFill>
              <a:prstDash val="solid"/>
              <a:round/>
            </a:ln>
          </p:spPr>
        </p:sp>
        <p:sp>
          <p:nvSpPr>
            <p:cNvPr id="1048822" name=""/>
            <p:cNvSpPr/>
            <p:nvPr/>
          </p:nvSpPr>
          <p:spPr>
            <a:xfrm rot="0">
              <a:off x="527" y="2904"/>
              <a:ext cx="0" cy="110"/>
            </a:xfrm>
            <a:prstGeom prst="line"/>
            <a:noFill/>
            <a:ln w="15875" cap="flat" cmpd="sng">
              <a:solidFill>
                <a:schemeClr val="dk2">
                  <a:alpha val="100000"/>
                </a:schemeClr>
              </a:solidFill>
              <a:prstDash val="solid"/>
              <a:round/>
            </a:ln>
          </p:spPr>
        </p:sp>
        <p:sp>
          <p:nvSpPr>
            <p:cNvPr id="1048823" name=""/>
            <p:cNvSpPr/>
            <p:nvPr/>
          </p:nvSpPr>
          <p:spPr>
            <a:xfrm rot="0">
              <a:off x="385" y="2904"/>
              <a:ext cx="138" cy="110"/>
            </a:xfrm>
            <a:prstGeom prst="line"/>
            <a:noFill/>
            <a:ln w="15875" cap="flat" cmpd="sng">
              <a:solidFill>
                <a:schemeClr val="dk2">
                  <a:alpha val="100000"/>
                </a:schemeClr>
              </a:solidFill>
              <a:prstDash val="solid"/>
              <a:round/>
            </a:ln>
          </p:spPr>
        </p:sp>
        <p:sp>
          <p:nvSpPr>
            <p:cNvPr id="1048824" name=""/>
            <p:cNvSpPr/>
            <p:nvPr/>
          </p:nvSpPr>
          <p:spPr>
            <a:xfrm rot="0" flipH="1">
              <a:off x="377" y="2904"/>
              <a:ext cx="154" cy="110"/>
            </a:xfrm>
            <a:prstGeom prst="line"/>
            <a:noFill/>
            <a:ln w="15875" cap="flat" cmpd="sng">
              <a:solidFill>
                <a:schemeClr val="dk2">
                  <a:alpha val="100000"/>
                </a:schemeClr>
              </a:solidFill>
              <a:prstDash val="solid"/>
              <a:round/>
            </a:ln>
          </p:spPr>
        </p:sp>
      </p:gr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20" name=""/>
        <p:cNvGrpSpPr/>
        <p:nvPr/>
      </p:nvGrpSpPr>
      <p:grpSpPr>
        <a:xfrm rot="0">
          <a:off x="0" y="0"/>
          <a:ext cx="0" cy="0"/>
          <a:chOff x="0" y="0"/>
          <a:chExt cx="0" cy="0"/>
        </a:xfrm>
      </p:grpSpPr>
      <p:sp>
        <p:nvSpPr>
          <p:cNvPr id="1048830"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41</a:t>
            </a:fld>
            <a:endParaRPr b="1" sz="1600">
              <a:solidFill>
                <a:schemeClr val="dk2"/>
              </a:solidFill>
            </a:endParaRPr>
          </a:p>
        </p:txBody>
      </p:sp>
      <p:sp>
        <p:nvSpPr>
          <p:cNvPr id="1048827" name=""/>
          <p:cNvSpPr/>
          <p:nvPr>
            <p:ph type="title" sz="full" idx="0"/>
          </p:nvPr>
        </p:nvSpPr>
        <p:spPr>
          <a:xfrm rot="0">
            <a:off x="1004887" y="342900"/>
            <a:ext cx="7173912" cy="8890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r>
              <a:t>Relational Calculus</a:t>
            </a:r>
          </a:p>
        </p:txBody>
      </p:sp>
      <p:sp>
        <p:nvSpPr>
          <p:cNvPr id="1048828" name=""/>
          <p:cNvSpPr/>
          <p:nvPr>
            <p:ph type="body" sz="full" idx="1"/>
          </p:nvPr>
        </p:nvSpPr>
        <p:spPr>
          <a:xfrm rot="0">
            <a:off x="444500" y="1384300"/>
            <a:ext cx="8509000" cy="49657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sz="2400">
                <a:latin typeface="Times New Roman" pitchFamily="18" charset="0"/>
              </a:rPr>
              <a:t>A </a:t>
            </a:r>
            <a:r>
              <a:rPr b="1" sz="2400">
                <a:latin typeface="Times New Roman" pitchFamily="18" charset="0"/>
              </a:rPr>
              <a:t>relational calculus</a:t>
            </a:r>
            <a:r>
              <a:rPr sz="2400">
                <a:latin typeface="Times New Roman" pitchFamily="18" charset="0"/>
              </a:rPr>
              <a:t> expression creates a new relation, which is specified in terms of variables that range over rows of the stored database relations (in </a:t>
            </a:r>
            <a:r>
              <a:rPr b="1" sz="2400">
                <a:latin typeface="Times New Roman" pitchFamily="18" charset="0"/>
              </a:rPr>
              <a:t>tuple calculus</a:t>
            </a:r>
            <a:r>
              <a:rPr sz="2400">
                <a:latin typeface="Times New Roman" pitchFamily="18" charset="0"/>
              </a:rPr>
              <a:t>) or over columns of the stored relations (in </a:t>
            </a:r>
            <a:r>
              <a:rPr b="1" sz="2400">
                <a:latin typeface="Times New Roman" pitchFamily="18" charset="0"/>
              </a:rPr>
              <a:t>domain calculus</a:t>
            </a:r>
            <a:r>
              <a:rPr sz="2400">
                <a:latin typeface="Times New Roman" pitchFamily="18" charset="0"/>
              </a:rPr>
              <a:t>). </a:t>
            </a:r>
          </a:p>
          <a:p>
            <a:pPr lvl="0">
              <a:lnSpc>
                <a:spcPct val="80000"/>
              </a:lnSpc>
              <a:buNone/>
            </a:pPr>
            <a:endParaRPr sz="1600">
              <a:latin typeface="Times New Roman" pitchFamily="18" charset="0"/>
            </a:endParaRPr>
          </a:p>
          <a:p>
            <a:pPr lvl="0">
              <a:lnSpc>
                <a:spcPct val="80000"/>
              </a:lnSpc>
            </a:pPr>
            <a:r>
              <a:rPr sz="2400">
                <a:latin typeface="Times New Roman" pitchFamily="18" charset="0"/>
              </a:rPr>
              <a:t>In a calculus expression, there is </a:t>
            </a:r>
            <a:r>
              <a:rPr sz="2400" i="1">
                <a:latin typeface="Times New Roman" pitchFamily="18" charset="0"/>
              </a:rPr>
              <a:t>no order of operations</a:t>
            </a:r>
            <a:r>
              <a:rPr sz="2400">
                <a:latin typeface="Times New Roman" pitchFamily="18" charset="0"/>
              </a:rPr>
              <a:t> to specify how to retrieve the query result—a calculus expression specifies only what information the result should contain. This is the main distinguishing feature between relational algebra and relational calculus. </a:t>
            </a:r>
          </a:p>
          <a:p>
            <a:pPr lvl="0">
              <a:lnSpc>
                <a:spcPct val="80000"/>
              </a:lnSpc>
              <a:buNone/>
            </a:pPr>
            <a:endParaRPr sz="1600">
              <a:latin typeface="Times New Roman" pitchFamily="18" charset="0"/>
            </a:endParaRPr>
          </a:p>
          <a:p>
            <a:pPr lvl="0">
              <a:lnSpc>
                <a:spcPct val="80000"/>
              </a:lnSpc>
            </a:pPr>
            <a:r>
              <a:rPr sz="2400">
                <a:latin typeface="Times New Roman" pitchFamily="18" charset="0"/>
              </a:rPr>
              <a:t>Relational calculus is considered to be a </a:t>
            </a:r>
            <a:r>
              <a:rPr b="1" sz="2400">
                <a:latin typeface="Times New Roman" pitchFamily="18" charset="0"/>
              </a:rPr>
              <a:t>nonprocedural</a:t>
            </a:r>
            <a:r>
              <a:rPr sz="2400">
                <a:latin typeface="Times New Roman" pitchFamily="18" charset="0"/>
              </a:rPr>
              <a:t> language. This differs from relational algebra, where we must write a </a:t>
            </a:r>
            <a:r>
              <a:rPr sz="2400" i="1">
                <a:latin typeface="Times New Roman" pitchFamily="18" charset="0"/>
              </a:rPr>
              <a:t>sequence of operations</a:t>
            </a:r>
            <a:r>
              <a:rPr sz="2400">
                <a:latin typeface="Times New Roman" pitchFamily="18" charset="0"/>
              </a:rPr>
              <a:t> to specify a retrieval request; hence relational algebra can be considered as a </a:t>
            </a:r>
            <a:r>
              <a:rPr b="1" sz="2400">
                <a:latin typeface="Times New Roman" pitchFamily="18" charset="0"/>
              </a:rPr>
              <a:t>procedural</a:t>
            </a:r>
            <a:r>
              <a:rPr sz="2400">
                <a:latin typeface="Times New Roman" pitchFamily="18" charset="0"/>
              </a:rPr>
              <a:t> way of stating a query.</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21" name=""/>
        <p:cNvGrpSpPr/>
        <p:nvPr/>
      </p:nvGrpSpPr>
      <p:grpSpPr>
        <a:xfrm rot="0">
          <a:off x="0" y="0"/>
          <a:ext cx="0" cy="0"/>
          <a:chOff x="0" y="0"/>
          <a:chExt cx="0" cy="0"/>
        </a:xfrm>
      </p:grpSpPr>
      <p:sp>
        <p:nvSpPr>
          <p:cNvPr id="1048834"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42</a:t>
            </a:fld>
            <a:endParaRPr b="1" sz="1600">
              <a:solidFill>
                <a:schemeClr val="dk2"/>
              </a:solidFill>
            </a:endParaRPr>
          </a:p>
        </p:txBody>
      </p:sp>
      <p:sp>
        <p:nvSpPr>
          <p:cNvPr id="1048831" name=""/>
          <p:cNvSpPr/>
          <p:nvPr>
            <p:ph type="title" sz="full" idx="0"/>
          </p:nvPr>
        </p:nvSpPr>
        <p:spPr>
          <a:xfrm rot="0">
            <a:off x="1004887" y="342900"/>
            <a:ext cx="7173912" cy="8890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Tuple Relational Calculus</a:t>
            </a:r>
          </a:p>
        </p:txBody>
      </p:sp>
      <p:sp>
        <p:nvSpPr>
          <p:cNvPr id="1048832" name=""/>
          <p:cNvSpPr/>
          <p:nvPr>
            <p:ph type="body" sz="full" idx="1"/>
          </p:nvPr>
        </p:nvSpPr>
        <p:spPr>
          <a:xfrm rot="0">
            <a:off x="444500" y="1231900"/>
            <a:ext cx="8534400" cy="51181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sz="1800">
                <a:latin typeface="Times New Roman" pitchFamily="18" charset="0"/>
              </a:rPr>
              <a:t>The tuple relational calculus is based on specifying a number of </a:t>
            </a:r>
            <a:r>
              <a:rPr b="1" sz="1800">
                <a:latin typeface="Times New Roman" pitchFamily="18" charset="0"/>
              </a:rPr>
              <a:t>tuple variables.</a:t>
            </a:r>
            <a:r>
              <a:rPr sz="1800">
                <a:latin typeface="Times New Roman" pitchFamily="18" charset="0"/>
              </a:rPr>
              <a:t> Each tuple variable usually </a:t>
            </a:r>
            <a:r>
              <a:rPr sz="1800" i="1">
                <a:latin typeface="Times New Roman" pitchFamily="18" charset="0"/>
              </a:rPr>
              <a:t>ranges over</a:t>
            </a:r>
            <a:r>
              <a:rPr sz="1800">
                <a:latin typeface="Times New Roman" pitchFamily="18" charset="0"/>
              </a:rPr>
              <a:t> a particular database relation, meaning that the variable may take as its value any individual tuple from that relation. </a:t>
            </a:r>
          </a:p>
          <a:p>
            <a:pPr lvl="0">
              <a:lnSpc>
                <a:spcPct val="90000"/>
              </a:lnSpc>
            </a:pPr>
            <a:endParaRPr sz="800">
              <a:latin typeface="Times New Roman" pitchFamily="18" charset="0"/>
            </a:endParaRPr>
          </a:p>
          <a:p>
            <a:pPr lvl="0">
              <a:lnSpc>
                <a:spcPct val="90000"/>
              </a:lnSpc>
            </a:pPr>
            <a:r>
              <a:rPr sz="1800">
                <a:latin typeface="Times New Roman" pitchFamily="18" charset="0"/>
              </a:rPr>
              <a:t>A simple tuple relational calculus query is of the form</a:t>
            </a:r>
          </a:p>
          <a:p>
            <a:pPr lvl="0">
              <a:lnSpc>
                <a:spcPct val="90000"/>
              </a:lnSpc>
              <a:buNone/>
            </a:pPr>
            <a:r>
              <a:rPr sz="1800">
                <a:latin typeface="Times New Roman" pitchFamily="18" charset="0"/>
              </a:rPr>
              <a:t>	{t | COND(t)}</a:t>
            </a:r>
          </a:p>
          <a:p>
            <a:pPr lvl="0">
              <a:lnSpc>
                <a:spcPct val="90000"/>
              </a:lnSpc>
              <a:buNone/>
            </a:pPr>
            <a:r>
              <a:rPr sz="1800">
                <a:latin typeface="Times New Roman" pitchFamily="18" charset="0"/>
              </a:rPr>
              <a:t>	where t is a tuple variable and COND (t) is a conditional expression involving t. The result of such a query is the set of all tuples t that satisfy COND (t).</a:t>
            </a:r>
          </a:p>
          <a:p>
            <a:pPr lvl="0">
              <a:lnSpc>
                <a:spcPct val="90000"/>
              </a:lnSpc>
              <a:buNone/>
            </a:pPr>
            <a:endParaRPr sz="1800">
              <a:latin typeface="Times New Roman" pitchFamily="18" charset="0"/>
            </a:endParaRPr>
          </a:p>
          <a:p>
            <a:pPr lvl="0">
              <a:lnSpc>
                <a:spcPct val="90000"/>
              </a:lnSpc>
              <a:buNone/>
            </a:pPr>
            <a:r>
              <a:rPr sz="1800">
                <a:latin typeface="Times New Roman" pitchFamily="18" charset="0"/>
              </a:rPr>
              <a:t>	</a:t>
            </a:r>
            <a:r>
              <a:rPr b="1" sz="1800">
                <a:latin typeface="Times New Roman" pitchFamily="18" charset="0"/>
              </a:rPr>
              <a:t>Example:</a:t>
            </a:r>
            <a:r>
              <a:rPr sz="1800">
                <a:latin typeface="Times New Roman" pitchFamily="18" charset="0"/>
              </a:rPr>
              <a:t> To find the first and last names of all employees whose salary is above $50,000, we can write the following tuple calculus expression:</a:t>
            </a:r>
          </a:p>
          <a:p>
            <a:pPr lvl="0">
              <a:lnSpc>
                <a:spcPct val="90000"/>
              </a:lnSpc>
              <a:buNone/>
            </a:pPr>
            <a:endParaRPr sz="800">
              <a:latin typeface="Times New Roman" pitchFamily="18" charset="0"/>
            </a:endParaRPr>
          </a:p>
          <a:p>
            <a:pPr lvl="0">
              <a:lnSpc>
                <a:spcPct val="90000"/>
              </a:lnSpc>
              <a:buNone/>
            </a:pPr>
            <a:r>
              <a:rPr sz="1800">
                <a:latin typeface="Times New Roman" pitchFamily="18" charset="0"/>
              </a:rPr>
              <a:t>	</a:t>
            </a:r>
            <a:r>
              <a:rPr b="1" sz="1800">
                <a:latin typeface="Times New Roman" pitchFamily="18" charset="0"/>
              </a:rPr>
              <a:t>{t.FNAME, t.LNAME | EMPLOYEE(t) </a:t>
            </a:r>
            <a:r>
              <a:rPr b="1" sz="2000">
                <a:latin typeface="Times New Roman" pitchFamily="18" charset="0"/>
              </a:rPr>
              <a:t>AND</a:t>
            </a:r>
            <a:r>
              <a:rPr b="1" sz="1800">
                <a:latin typeface="Times New Roman" pitchFamily="18" charset="0"/>
              </a:rPr>
              <a:t> t.SALARY&gt;50000}</a:t>
            </a:r>
          </a:p>
          <a:p>
            <a:pPr lvl="0">
              <a:lnSpc>
                <a:spcPct val="90000"/>
              </a:lnSpc>
              <a:buNone/>
            </a:pPr>
            <a:r>
              <a:rPr b="1" sz="800">
                <a:latin typeface="Times New Roman" pitchFamily="18" charset="0"/>
              </a:rPr>
              <a:t>	</a:t>
            </a:r>
          </a:p>
          <a:p>
            <a:pPr lvl="0">
              <a:lnSpc>
                <a:spcPct val="90000"/>
              </a:lnSpc>
              <a:buNone/>
            </a:pPr>
            <a:r>
              <a:rPr sz="1800">
                <a:latin typeface="Times New Roman" pitchFamily="18" charset="0"/>
              </a:rPr>
              <a:t>	The condition EMPLOYEE(t) specifies that the </a:t>
            </a:r>
            <a:r>
              <a:rPr b="1" sz="1800">
                <a:latin typeface="Times New Roman" pitchFamily="18" charset="0"/>
              </a:rPr>
              <a:t>range relation</a:t>
            </a:r>
            <a:r>
              <a:rPr sz="1800">
                <a:latin typeface="Times New Roman" pitchFamily="18" charset="0"/>
              </a:rPr>
              <a:t> of tuple variable t is EMPLOYEE. The first and last name (PROJECTION </a:t>
            </a:r>
            <a:r>
              <a:rPr b="1" sz="2400">
                <a:latin typeface="Symbol" pitchFamily="18" charset="2"/>
              </a:rPr>
              <a:t></a:t>
            </a:r>
            <a:r>
              <a:rPr baseline="-25000" b="1" sz="1600">
                <a:latin typeface="Times New Roman" pitchFamily="18" charset="0"/>
              </a:rPr>
              <a:t>FNAME, LNAME</a:t>
            </a:r>
            <a:r>
              <a:rPr sz="1800">
                <a:latin typeface="Times New Roman" pitchFamily="18" charset="0"/>
              </a:rPr>
              <a:t>) of each EMPLOYEE tuple t that satisfies the condition t.SALARY&gt;50000 (SELECTION </a:t>
            </a:r>
          </a:p>
          <a:p>
            <a:pPr lvl="0">
              <a:lnSpc>
                <a:spcPct val="90000"/>
              </a:lnSpc>
              <a:buNone/>
            </a:pPr>
            <a:r>
              <a:rPr sz="1800">
                <a:latin typeface="Times New Roman" pitchFamily="18" charset="0"/>
              </a:rPr>
              <a:t>	</a:t>
            </a:r>
            <a:r>
              <a:rPr b="1" sz="2400">
                <a:latin typeface="Symbol" pitchFamily="18" charset="2"/>
              </a:rPr>
              <a:t></a:t>
            </a:r>
            <a:r>
              <a:rPr b="1" sz="1800">
                <a:latin typeface="Times New Roman" pitchFamily="18" charset="0"/>
              </a:rPr>
              <a:t> </a:t>
            </a:r>
            <a:r>
              <a:rPr baseline="-25000" b="1" sz="1600">
                <a:latin typeface="Times New Roman" pitchFamily="18" charset="0"/>
              </a:rPr>
              <a:t>SALARY &gt;50000</a:t>
            </a:r>
            <a:r>
              <a:rPr sz="1800">
                <a:latin typeface="Times New Roman" pitchFamily="18" charset="0"/>
              </a:rPr>
              <a:t>) will be retrieved.</a:t>
            </a:r>
            <a:r>
              <a:rPr sz="2000">
                <a:latin typeface="Times New Roman" pitchFamily="18" charset="0"/>
              </a:rPr>
              <a:t>  </a:t>
            </a:r>
          </a:p>
          <a:p>
            <a:pPr lvl="0">
              <a:lnSpc>
                <a:spcPct val="80000"/>
              </a:lnSpc>
              <a:buNone/>
            </a:pPr>
            <a:endParaRPr b="1" sz="900">
              <a:latin typeface="Times New Roman" pitchFamily="18" charset="0"/>
            </a:endParaRPr>
          </a:p>
          <a:p>
            <a:pPr lvl="0">
              <a:lnSpc>
                <a:spcPct val="90000"/>
              </a:lnSpc>
              <a:buNone/>
            </a:pPr>
            <a:endParaRPr sz="2000">
              <a:latin typeface="Times New Roman" pitchFamily="18" charset="0"/>
            </a:endParaRP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22" name=""/>
        <p:cNvGrpSpPr/>
        <p:nvPr/>
      </p:nvGrpSpPr>
      <p:grpSpPr>
        <a:xfrm rot="0">
          <a:off x="0" y="0"/>
          <a:ext cx="0" cy="0"/>
          <a:chOff x="0" y="0"/>
          <a:chExt cx="0" cy="0"/>
        </a:xfrm>
      </p:grpSpPr>
      <p:sp>
        <p:nvSpPr>
          <p:cNvPr id="1048838"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43</a:t>
            </a:fld>
            <a:endParaRPr b="1" sz="1600">
              <a:solidFill>
                <a:schemeClr val="dk2"/>
              </a:solidFill>
            </a:endParaRPr>
          </a:p>
        </p:txBody>
      </p:sp>
      <p:sp>
        <p:nvSpPr>
          <p:cNvPr id="1048835" name=""/>
          <p:cNvSpPr/>
          <p:nvPr>
            <p:ph type="title" sz="full" idx="0"/>
          </p:nvPr>
        </p:nvSpPr>
        <p:spPr>
          <a:xfrm rot="0">
            <a:off x="1004887" y="342900"/>
            <a:ext cx="7732712" cy="8890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The Existential and Universal Quantifiers </a:t>
            </a:r>
          </a:p>
        </p:txBody>
      </p:sp>
      <p:sp>
        <p:nvSpPr>
          <p:cNvPr id="1048836" name=""/>
          <p:cNvSpPr/>
          <p:nvPr>
            <p:ph type="body" sz="full" idx="1"/>
          </p:nvPr>
        </p:nvSpPr>
        <p:spPr>
          <a:xfrm rot="0">
            <a:off x="241300" y="1536700"/>
            <a:ext cx="8712200" cy="48133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indent="-609600" lvl="0" marL="609600">
              <a:lnSpc>
                <a:spcPct val="90000"/>
              </a:lnSpc>
            </a:pPr>
            <a:r>
              <a:rPr sz="2000">
                <a:latin typeface="Times New Roman" pitchFamily="18" charset="0"/>
              </a:rPr>
              <a:t>Two special symbols called </a:t>
            </a:r>
            <a:r>
              <a:rPr b="1" sz="2000">
                <a:latin typeface="Times New Roman" pitchFamily="18" charset="0"/>
              </a:rPr>
              <a:t>quantifiers</a:t>
            </a:r>
            <a:r>
              <a:rPr sz="2000">
                <a:latin typeface="Times New Roman" pitchFamily="18" charset="0"/>
              </a:rPr>
              <a:t> can appear in formulas; these are the </a:t>
            </a:r>
            <a:r>
              <a:rPr b="1" sz="2000">
                <a:latin typeface="Times New Roman" pitchFamily="18" charset="0"/>
              </a:rPr>
              <a:t>universal quantifier</a:t>
            </a:r>
            <a:r>
              <a:rPr sz="2000">
                <a:latin typeface="Times New Roman" pitchFamily="18" charset="0"/>
              </a:rPr>
              <a:t> </a:t>
            </a:r>
            <a:r>
              <a:rPr sz="2000">
                <a:latin typeface="Symbol" pitchFamily="18" charset="2"/>
              </a:rPr>
              <a:t>(</a:t>
            </a:r>
            <a:r>
              <a:rPr b="1" sz="2400">
                <a:latin typeface="Symbol" pitchFamily="18" charset="2"/>
              </a:rPr>
              <a:t></a:t>
            </a:r>
            <a:r>
              <a:rPr sz="2000">
                <a:latin typeface="Times New Roman" pitchFamily="18" charset="0"/>
              </a:rPr>
              <a:t>) and the </a:t>
            </a:r>
            <a:r>
              <a:rPr b="1" sz="2000">
                <a:latin typeface="Times New Roman" pitchFamily="18" charset="0"/>
              </a:rPr>
              <a:t>existential quantifier</a:t>
            </a:r>
            <a:r>
              <a:rPr sz="2000">
                <a:latin typeface="Times New Roman" pitchFamily="18" charset="0"/>
              </a:rPr>
              <a:t> </a:t>
            </a:r>
            <a:r>
              <a:rPr sz="2000">
                <a:latin typeface="Symbol" pitchFamily="18" charset="2"/>
              </a:rPr>
              <a:t>(</a:t>
            </a:r>
            <a:r>
              <a:rPr b="1" sz="2400">
                <a:latin typeface="Symbol" pitchFamily="18" charset="2"/>
              </a:rPr>
              <a:t></a:t>
            </a:r>
            <a:r>
              <a:rPr sz="2000">
                <a:latin typeface="Times New Roman" pitchFamily="18" charset="0"/>
              </a:rPr>
              <a:t>).</a:t>
            </a:r>
          </a:p>
          <a:p>
            <a:pPr indent="-609600" lvl="0" marL="609600">
              <a:lnSpc>
                <a:spcPct val="90000"/>
              </a:lnSpc>
              <a:buNone/>
            </a:pPr>
            <a:endParaRPr sz="1000">
              <a:latin typeface="Times New Roman" pitchFamily="18" charset="0"/>
            </a:endParaRPr>
          </a:p>
          <a:p>
            <a:pPr indent="-609600" lvl="0" marL="609600">
              <a:lnSpc>
                <a:spcPct val="90000"/>
              </a:lnSpc>
            </a:pPr>
            <a:r>
              <a:rPr sz="2000">
                <a:latin typeface="Times New Roman" pitchFamily="18" charset="0"/>
              </a:rPr>
              <a:t> Informally, a tuple variable t is bound if it is quantified, meaning that it appears in an (</a:t>
            </a:r>
            <a:r>
              <a:rPr b="1" sz="2400">
                <a:latin typeface="Symbol" pitchFamily="18" charset="2"/>
              </a:rPr>
              <a:t></a:t>
            </a:r>
            <a:r>
              <a:rPr sz="2000">
                <a:latin typeface="Times New Roman" pitchFamily="18" charset="0"/>
              </a:rPr>
              <a:t> t) or  (</a:t>
            </a:r>
            <a:r>
              <a:rPr b="1" sz="2400">
                <a:latin typeface="Symbol" pitchFamily="18" charset="2"/>
              </a:rPr>
              <a:t></a:t>
            </a:r>
            <a:r>
              <a:rPr sz="2000">
                <a:latin typeface="Times New Roman" pitchFamily="18" charset="0"/>
              </a:rPr>
              <a:t> t) clause; otherwise, it is </a:t>
            </a:r>
            <a:r>
              <a:rPr b="1" sz="2000">
                <a:latin typeface="Times New Roman" pitchFamily="18" charset="0"/>
              </a:rPr>
              <a:t>free.</a:t>
            </a:r>
            <a:r>
              <a:rPr sz="2000">
                <a:latin typeface="Times New Roman" pitchFamily="18" charset="0"/>
              </a:rPr>
              <a:t> </a:t>
            </a:r>
          </a:p>
          <a:p>
            <a:pPr indent="-609600" lvl="0" marL="609600">
              <a:lnSpc>
                <a:spcPct val="90000"/>
              </a:lnSpc>
              <a:buNone/>
            </a:pPr>
            <a:endParaRPr sz="1000">
              <a:latin typeface="Times New Roman" pitchFamily="18" charset="0"/>
            </a:endParaRPr>
          </a:p>
          <a:p>
            <a:pPr indent="-609600" lvl="0" marL="609600">
              <a:lnSpc>
                <a:spcPct val="90000"/>
              </a:lnSpc>
            </a:pPr>
            <a:r>
              <a:rPr sz="2000">
                <a:latin typeface="Times New Roman" pitchFamily="18" charset="0"/>
              </a:rPr>
              <a:t>If F is a formula, then so is (</a:t>
            </a:r>
            <a:r>
              <a:rPr b="1" sz="2400">
                <a:latin typeface="Symbol" pitchFamily="18" charset="2"/>
              </a:rPr>
              <a:t></a:t>
            </a:r>
            <a:r>
              <a:rPr sz="2000">
                <a:latin typeface="Times New Roman" pitchFamily="18" charset="0"/>
              </a:rPr>
              <a:t> t)(F), where t is a tuple variable. The formula (</a:t>
            </a:r>
            <a:r>
              <a:rPr b="1" sz="2400">
                <a:latin typeface="Symbol" pitchFamily="18" charset="2"/>
              </a:rPr>
              <a:t></a:t>
            </a:r>
            <a:r>
              <a:rPr sz="2000">
                <a:latin typeface="Times New Roman" pitchFamily="18" charset="0"/>
              </a:rPr>
              <a:t>  t)(F) is true if the formula F evaluates to true for </a:t>
            </a:r>
            <a:r>
              <a:rPr sz="2000" i="1">
                <a:latin typeface="Times New Roman" pitchFamily="18" charset="0"/>
              </a:rPr>
              <a:t>some</a:t>
            </a:r>
            <a:r>
              <a:rPr sz="2000">
                <a:latin typeface="Times New Roman" pitchFamily="18" charset="0"/>
              </a:rPr>
              <a:t> (at least one) tuple assigned to free occurrences of t in F; otherwise (</a:t>
            </a:r>
            <a:r>
              <a:rPr b="1" sz="2400">
                <a:latin typeface="Symbol" pitchFamily="18" charset="2"/>
              </a:rPr>
              <a:t></a:t>
            </a:r>
            <a:r>
              <a:rPr sz="2000">
                <a:latin typeface="Times New Roman" pitchFamily="18" charset="0"/>
              </a:rPr>
              <a:t> t)(F) is </a:t>
            </a:r>
            <a:r>
              <a:rPr b="1" sz="2000">
                <a:latin typeface="Times New Roman" pitchFamily="18" charset="0"/>
              </a:rPr>
              <a:t>false.</a:t>
            </a:r>
          </a:p>
          <a:p>
            <a:pPr indent="-609600" lvl="0" marL="609600">
              <a:lnSpc>
                <a:spcPct val="90000"/>
              </a:lnSpc>
              <a:buNone/>
            </a:pPr>
            <a:r>
              <a:rPr sz="1000">
                <a:latin typeface="Times New Roman" pitchFamily="18" charset="0"/>
              </a:rPr>
              <a:t> </a:t>
            </a:r>
          </a:p>
          <a:p>
            <a:pPr indent="-609600" lvl="0" marL="609600">
              <a:lnSpc>
                <a:spcPct val="90000"/>
              </a:lnSpc>
            </a:pPr>
            <a:r>
              <a:rPr sz="2000">
                <a:latin typeface="Times New Roman" pitchFamily="18" charset="0"/>
              </a:rPr>
              <a:t>If F is a formula, then so is (</a:t>
            </a:r>
            <a:r>
              <a:rPr b="1" sz="2400">
                <a:latin typeface="Symbol" pitchFamily="18" charset="2"/>
              </a:rPr>
              <a:t></a:t>
            </a:r>
            <a:r>
              <a:rPr sz="2000">
                <a:latin typeface="Times New Roman" pitchFamily="18" charset="0"/>
              </a:rPr>
              <a:t> t)(F), where t is a tuple variable. The formula (</a:t>
            </a:r>
            <a:r>
              <a:rPr b="1" sz="2400">
                <a:latin typeface="Symbol" pitchFamily="18" charset="2"/>
              </a:rPr>
              <a:t></a:t>
            </a:r>
            <a:r>
              <a:rPr sz="2000">
                <a:latin typeface="Times New Roman" pitchFamily="18" charset="0"/>
              </a:rPr>
              <a:t>  t)(F) is true if the formula F evaluates to true for </a:t>
            </a:r>
            <a:r>
              <a:rPr sz="2000" i="1">
                <a:latin typeface="Times New Roman" pitchFamily="18" charset="0"/>
              </a:rPr>
              <a:t>every tuple</a:t>
            </a:r>
            <a:r>
              <a:rPr sz="2000">
                <a:latin typeface="Times New Roman" pitchFamily="18" charset="0"/>
              </a:rPr>
              <a:t> (in the universe) assigned to free occurrences of t in F; otherwise (</a:t>
            </a:r>
            <a:r>
              <a:rPr b="1" sz="2400">
                <a:latin typeface="Symbol" pitchFamily="18" charset="2"/>
              </a:rPr>
              <a:t></a:t>
            </a:r>
            <a:r>
              <a:rPr sz="2000">
                <a:latin typeface="Times New Roman" pitchFamily="18" charset="0"/>
              </a:rPr>
              <a:t> t)(F) is </a:t>
            </a:r>
            <a:r>
              <a:rPr b="1" sz="2000">
                <a:latin typeface="Times New Roman" pitchFamily="18" charset="0"/>
              </a:rPr>
              <a:t>false.</a:t>
            </a:r>
            <a:r>
              <a:rPr sz="2000">
                <a:latin typeface="Times New Roman" pitchFamily="18" charset="0"/>
              </a:rPr>
              <a:t> </a:t>
            </a:r>
          </a:p>
          <a:p>
            <a:pPr indent="-609600" lvl="0" marL="609600">
              <a:lnSpc>
                <a:spcPct val="90000"/>
              </a:lnSpc>
              <a:buNone/>
            </a:pPr>
            <a:r>
              <a:rPr sz="2000">
                <a:latin typeface="Times New Roman" pitchFamily="18" charset="0"/>
              </a:rPr>
              <a:t>	It is called the universal or “for all” quantifier because every tuple in “the universe of” tuples must make F true to make the quantified formula true.</a:t>
            </a: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23" name=""/>
        <p:cNvGrpSpPr/>
        <p:nvPr/>
      </p:nvGrpSpPr>
      <p:grpSpPr>
        <a:xfrm rot="0">
          <a:off x="0" y="0"/>
          <a:ext cx="0" cy="0"/>
          <a:chOff x="0" y="0"/>
          <a:chExt cx="0" cy="0"/>
        </a:xfrm>
      </p:grpSpPr>
      <p:sp>
        <p:nvSpPr>
          <p:cNvPr id="104884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44</a:t>
            </a:fld>
            <a:endParaRPr b="1" sz="1600">
              <a:solidFill>
                <a:schemeClr val="dk2"/>
              </a:solidFill>
            </a:endParaRPr>
          </a:p>
        </p:txBody>
      </p:sp>
      <p:sp>
        <p:nvSpPr>
          <p:cNvPr id="1048839" name=""/>
          <p:cNvSpPr/>
          <p:nvPr>
            <p:ph type="title" sz="full" idx="0"/>
          </p:nvPr>
        </p:nvSpPr>
        <p:spPr>
          <a:xfrm rot="0">
            <a:off x="406400" y="303212"/>
            <a:ext cx="87376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Example Query Using Existential Quantifier</a:t>
            </a:r>
          </a:p>
        </p:txBody>
      </p:sp>
      <p:sp>
        <p:nvSpPr>
          <p:cNvPr id="1048840" name=""/>
          <p:cNvSpPr/>
          <p:nvPr>
            <p:ph type="body" sz="full" idx="1"/>
          </p:nvPr>
        </p:nvSpPr>
        <p:spPr>
          <a:xfrm rot="0">
            <a:off x="406400" y="1146175"/>
            <a:ext cx="8547100"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sz="2000">
                <a:latin typeface="Times New Roman" pitchFamily="18" charset="0"/>
              </a:rPr>
              <a:t>Retrieve the name and address of all employees who work for the ‘Research’ department.</a:t>
            </a:r>
          </a:p>
          <a:p>
            <a:pPr lvl="0">
              <a:lnSpc>
                <a:spcPct val="90000"/>
              </a:lnSpc>
            </a:pPr>
            <a:endParaRPr sz="800">
              <a:latin typeface="Times New Roman" pitchFamily="18" charset="0"/>
            </a:endParaRPr>
          </a:p>
          <a:p>
            <a:pPr lvl="0">
              <a:lnSpc>
                <a:spcPct val="90000"/>
              </a:lnSpc>
              <a:buNone/>
            </a:pPr>
            <a:r>
              <a:rPr b="1" sz="2000">
                <a:latin typeface="Times New Roman" pitchFamily="18" charset="0"/>
              </a:rPr>
              <a:t>	Query : </a:t>
            </a:r>
          </a:p>
          <a:p>
            <a:pPr lvl="0">
              <a:lnSpc>
                <a:spcPct val="90000"/>
              </a:lnSpc>
              <a:buNone/>
            </a:pPr>
            <a:r>
              <a:rPr b="1" sz="2000">
                <a:latin typeface="Times New Roman" pitchFamily="18" charset="0"/>
              </a:rPr>
              <a:t>	</a:t>
            </a:r>
            <a:r>
              <a:rPr b="1" sz="1800"/>
              <a:t>{t.FNAME, t.LNAME, t.ADDRESS | EMPLOYEE(t) and </a:t>
            </a:r>
            <a:r>
              <a:rPr b="1" sz="1800">
                <a:latin typeface="Symbol" pitchFamily="18" charset="2"/>
              </a:rPr>
              <a:t>(</a:t>
            </a:r>
            <a:r>
              <a:rPr b="1" sz="2000">
                <a:latin typeface="Symbol" pitchFamily="18" charset="2"/>
              </a:rPr>
              <a:t></a:t>
            </a:r>
            <a:r>
              <a:rPr b="1" sz="1800"/>
              <a:t> d) </a:t>
            </a:r>
            <a:br/>
            <a:r>
              <a:rPr b="1" sz="1800"/>
              <a:t>(DEPARTMENT(d) and d.DNAME=‘Research’ and d.DNUMBER=t.DNO)  }</a:t>
            </a:r>
          </a:p>
          <a:p>
            <a:pPr lvl="0">
              <a:lnSpc>
                <a:spcPct val="90000"/>
              </a:lnSpc>
              <a:buNone/>
            </a:pPr>
            <a:endParaRPr b="1" sz="1800"/>
          </a:p>
          <a:p>
            <a:pPr lvl="0">
              <a:lnSpc>
                <a:spcPct val="90000"/>
              </a:lnSpc>
            </a:pPr>
            <a:r>
              <a:rPr sz="2000">
                <a:latin typeface="Times New Roman" pitchFamily="18" charset="0"/>
              </a:rPr>
              <a:t>The </a:t>
            </a:r>
            <a:r>
              <a:rPr sz="2000" i="1">
                <a:latin typeface="Times New Roman" pitchFamily="18" charset="0"/>
              </a:rPr>
              <a:t>only free tuple variables</a:t>
            </a:r>
            <a:r>
              <a:rPr sz="2000">
                <a:latin typeface="Times New Roman" pitchFamily="18" charset="0"/>
              </a:rPr>
              <a:t> in a relational calculus expression should be those that appear to the left of the bar ( </a:t>
            </a:r>
            <a:r>
              <a:rPr sz="2400">
                <a:latin typeface="Times New Roman" pitchFamily="18" charset="0"/>
              </a:rPr>
              <a:t>| </a:t>
            </a:r>
            <a:r>
              <a:rPr sz="2000">
                <a:latin typeface="Times New Roman" pitchFamily="18" charset="0"/>
              </a:rPr>
              <a:t>). In above query, t is the only free variable; it is then </a:t>
            </a:r>
            <a:r>
              <a:rPr sz="2000" i="1">
                <a:latin typeface="Times New Roman" pitchFamily="18" charset="0"/>
              </a:rPr>
              <a:t>bound successively</a:t>
            </a:r>
            <a:r>
              <a:rPr sz="2000">
                <a:latin typeface="Times New Roman" pitchFamily="18" charset="0"/>
              </a:rPr>
              <a:t> to each tuple. If a tuple </a:t>
            </a:r>
            <a:r>
              <a:rPr sz="2000" i="1">
                <a:latin typeface="Times New Roman" pitchFamily="18" charset="0"/>
              </a:rPr>
              <a:t>satisfies the conditions</a:t>
            </a:r>
            <a:r>
              <a:rPr sz="2000">
                <a:latin typeface="Times New Roman" pitchFamily="18" charset="0"/>
              </a:rPr>
              <a:t> specified in the query, the attributes FNAME, LNAME, and ADDRESS are retrieved for each such tuple. </a:t>
            </a:r>
          </a:p>
          <a:p>
            <a:pPr lvl="0">
              <a:lnSpc>
                <a:spcPct val="90000"/>
              </a:lnSpc>
            </a:pPr>
            <a:endParaRPr sz="1000">
              <a:latin typeface="Times New Roman" pitchFamily="18" charset="0"/>
            </a:endParaRPr>
          </a:p>
          <a:p>
            <a:pPr lvl="0">
              <a:lnSpc>
                <a:spcPct val="90000"/>
              </a:lnSpc>
            </a:pPr>
            <a:r>
              <a:rPr sz="2000">
                <a:latin typeface="Times New Roman" pitchFamily="18" charset="0"/>
              </a:rPr>
              <a:t>The conditions EMPLOYEE (t) and DEPARTMENT(d) specify the range relations for t and d. The condition d.DNAME = ‘Research’ is a selection condition and corresponds to a SELECT operation in the relational algebra, whereas the condition d.DNUMBER = t.DNO is a JOIN condition.</a:t>
            </a:r>
          </a:p>
        </p:txBody>
      </p:sp>
      <p:grpSp>
        <p:nvGrpSpPr>
          <p:cNvPr id="124" name=""/>
          <p:cNvGrpSpPr/>
          <p:nvPr/>
        </p:nvGrpSpPr>
        <p:grpSpPr>
          <a:xfrm rot="0">
            <a:off x="598487" y="4610100"/>
            <a:ext cx="244475" cy="174625"/>
            <a:chOff x="377" y="2904"/>
            <a:chExt cx="154" cy="110"/>
          </a:xfrm>
        </p:grpSpPr>
        <p:sp>
          <p:nvSpPr>
            <p:cNvPr id="1048841" name=""/>
            <p:cNvSpPr/>
            <p:nvPr/>
          </p:nvSpPr>
          <p:spPr>
            <a:xfrm rot="0">
              <a:off x="381" y="2904"/>
              <a:ext cx="0" cy="110"/>
            </a:xfrm>
            <a:prstGeom prst="line"/>
            <a:noFill/>
            <a:ln w="12700" cap="flat" cmpd="sng">
              <a:solidFill>
                <a:schemeClr val="dk1">
                  <a:alpha val="100000"/>
                </a:schemeClr>
              </a:solidFill>
              <a:prstDash val="solid"/>
              <a:round/>
            </a:ln>
          </p:spPr>
        </p:sp>
        <p:sp>
          <p:nvSpPr>
            <p:cNvPr id="1048842" name=""/>
            <p:cNvSpPr/>
            <p:nvPr/>
          </p:nvSpPr>
          <p:spPr>
            <a:xfrm rot="0">
              <a:off x="527" y="2904"/>
              <a:ext cx="0" cy="110"/>
            </a:xfrm>
            <a:prstGeom prst="line"/>
            <a:noFill/>
            <a:ln w="12700" cap="flat" cmpd="sng">
              <a:solidFill>
                <a:schemeClr val="dk1">
                  <a:alpha val="100000"/>
                </a:schemeClr>
              </a:solidFill>
              <a:prstDash val="solid"/>
              <a:round/>
            </a:ln>
          </p:spPr>
        </p:sp>
        <p:sp>
          <p:nvSpPr>
            <p:cNvPr id="1048843" name=""/>
            <p:cNvSpPr/>
            <p:nvPr/>
          </p:nvSpPr>
          <p:spPr>
            <a:xfrm rot="0">
              <a:off x="385" y="2904"/>
              <a:ext cx="138" cy="110"/>
            </a:xfrm>
            <a:prstGeom prst="line"/>
            <a:noFill/>
            <a:ln w="12700" cap="flat" cmpd="sng">
              <a:solidFill>
                <a:schemeClr val="dk1">
                  <a:alpha val="100000"/>
                </a:schemeClr>
              </a:solidFill>
              <a:prstDash val="solid"/>
              <a:round/>
            </a:ln>
          </p:spPr>
        </p:sp>
        <p:sp>
          <p:nvSpPr>
            <p:cNvPr id="1048844"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25" name=""/>
        <p:cNvGrpSpPr/>
        <p:nvPr/>
      </p:nvGrpSpPr>
      <p:grpSpPr>
        <a:xfrm rot="0">
          <a:off x="0" y="0"/>
          <a:ext cx="0" cy="0"/>
          <a:chOff x="0" y="0"/>
          <a:chExt cx="0" cy="0"/>
        </a:xfrm>
      </p:grpSpPr>
      <p:sp>
        <p:nvSpPr>
          <p:cNvPr id="1048854"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45</a:t>
            </a:fld>
            <a:endParaRPr b="1" sz="1600">
              <a:solidFill>
                <a:schemeClr val="dk2"/>
              </a:solidFill>
            </a:endParaRPr>
          </a:p>
        </p:txBody>
      </p:sp>
      <p:sp>
        <p:nvSpPr>
          <p:cNvPr id="1048847" name=""/>
          <p:cNvSpPr/>
          <p:nvPr>
            <p:ph type="title" sz="full" idx="0"/>
          </p:nvPr>
        </p:nvSpPr>
        <p:spPr>
          <a:xfrm rot="0">
            <a:off x="419100"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Example Query Using Universal Quantifier</a:t>
            </a:r>
          </a:p>
        </p:txBody>
      </p:sp>
      <p:sp>
        <p:nvSpPr>
          <p:cNvPr id="1048848" name=""/>
          <p:cNvSpPr/>
          <p:nvPr>
            <p:ph type="body" sz="full" idx="1"/>
          </p:nvPr>
        </p:nvSpPr>
        <p:spPr>
          <a:xfrm rot="0">
            <a:off x="228600" y="1146175"/>
            <a:ext cx="8915400" cy="53943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sz="2000">
                <a:latin typeface="Times New Roman" pitchFamily="18" charset="0"/>
              </a:rPr>
              <a:t>Find the names of employees who work on </a:t>
            </a:r>
            <a:r>
              <a:rPr sz="2000" i="1">
                <a:latin typeface="Times New Roman" pitchFamily="18" charset="0"/>
              </a:rPr>
              <a:t>all</a:t>
            </a:r>
            <a:r>
              <a:rPr sz="2000">
                <a:latin typeface="Times New Roman" pitchFamily="18" charset="0"/>
              </a:rPr>
              <a:t> the projects controlled by department number 5. </a:t>
            </a:r>
          </a:p>
          <a:p>
            <a:pPr lvl="0">
              <a:lnSpc>
                <a:spcPct val="80000"/>
              </a:lnSpc>
            </a:pPr>
            <a:endParaRPr sz="1200">
              <a:latin typeface="Times New Roman" pitchFamily="18" charset="0"/>
            </a:endParaRPr>
          </a:p>
          <a:p>
            <a:pPr lvl="0">
              <a:lnSpc>
                <a:spcPct val="80000"/>
              </a:lnSpc>
              <a:buNone/>
            </a:pPr>
            <a:r>
              <a:rPr b="1" sz="2000">
                <a:latin typeface="Times New Roman" pitchFamily="18" charset="0"/>
              </a:rPr>
              <a:t>	Query</a:t>
            </a:r>
            <a:r>
              <a:rPr sz="2000">
                <a:latin typeface="Times New Roman" pitchFamily="18" charset="0"/>
              </a:rPr>
              <a:t> : </a:t>
            </a:r>
          </a:p>
          <a:p>
            <a:pPr lvl="0">
              <a:lnSpc>
                <a:spcPct val="80000"/>
              </a:lnSpc>
              <a:buNone/>
            </a:pPr>
            <a:r>
              <a:rPr sz="500">
                <a:latin typeface="Times New Roman" pitchFamily="18" charset="0"/>
              </a:rPr>
              <a:t>	</a:t>
            </a:r>
            <a:r>
              <a:rPr b="1" sz="1800"/>
              <a:t>{e.LNAME, e.FNAME | EMPLOYEE(e) and </a:t>
            </a:r>
            <a:r>
              <a:rPr b="1" sz="1800">
                <a:latin typeface="Symbol" pitchFamily="18" charset="2"/>
              </a:rPr>
              <a:t>( (</a:t>
            </a:r>
            <a:r>
              <a:rPr b="1" sz="2000">
                <a:latin typeface="Symbol" pitchFamily="18" charset="2"/>
              </a:rPr>
              <a:t></a:t>
            </a:r>
            <a:r>
              <a:rPr b="1" sz="1800"/>
              <a:t> x)(not(PROJECT(x)) or not(x.DNUM=5)</a:t>
            </a:r>
          </a:p>
          <a:p>
            <a:pPr lvl="0">
              <a:lnSpc>
                <a:spcPct val="80000"/>
              </a:lnSpc>
              <a:buNone/>
            </a:pPr>
            <a:r>
              <a:rPr b="1" sz="1800"/>
              <a:t>	OR ( (</a:t>
            </a:r>
            <a:r>
              <a:rPr b="1" sz="2000">
                <a:latin typeface="Symbol" pitchFamily="18" charset="2"/>
              </a:rPr>
              <a:t></a:t>
            </a:r>
            <a:r>
              <a:rPr b="1" sz="1800"/>
              <a:t> w)(WORKS_ON(w) and w.ESSN=e.SSN and x.PNUMBER=w.PNO) ) ) )}</a:t>
            </a:r>
          </a:p>
          <a:p>
            <a:pPr lvl="0">
              <a:lnSpc>
                <a:spcPct val="80000"/>
              </a:lnSpc>
              <a:buNone/>
            </a:pPr>
            <a:endParaRPr sz="900"/>
          </a:p>
          <a:p>
            <a:pPr lvl="0">
              <a:lnSpc>
                <a:spcPct val="80000"/>
              </a:lnSpc>
            </a:pPr>
            <a:r>
              <a:rPr sz="2000">
                <a:latin typeface="Times New Roman" pitchFamily="18" charset="0"/>
              </a:rPr>
              <a:t>Exclude from the universal quantification all tuples that we are not interested in by making the condition true </a:t>
            </a:r>
            <a:r>
              <a:rPr sz="2000" i="1">
                <a:latin typeface="Times New Roman" pitchFamily="18" charset="0"/>
              </a:rPr>
              <a:t>for all such tuples.</a:t>
            </a:r>
            <a:r>
              <a:rPr sz="2000">
                <a:latin typeface="Times New Roman" pitchFamily="18" charset="0"/>
              </a:rPr>
              <a:t> The first tuples to exclude (by making them evaluate automatically to true) are those that are not in the relation R of interest. </a:t>
            </a:r>
          </a:p>
          <a:p>
            <a:pPr lvl="0">
              <a:lnSpc>
                <a:spcPct val="80000"/>
              </a:lnSpc>
            </a:pPr>
            <a:r>
              <a:rPr sz="2000">
                <a:latin typeface="Times New Roman" pitchFamily="18" charset="0"/>
              </a:rPr>
              <a:t>In query above, using the expression not(PROJECT(x)) inside the universally quantified formula evaluates to true all tuples x that are not in the PROJECT relation. Then we exclude the tuples we are not interested in from R itself. The expression not(x.DNUM=5) evaluates to true all tuples x that are in the project relation but are not controlled by department 5. </a:t>
            </a:r>
          </a:p>
          <a:p>
            <a:pPr lvl="0">
              <a:lnSpc>
                <a:spcPct val="80000"/>
              </a:lnSpc>
              <a:buNone/>
            </a:pPr>
            <a:endParaRPr sz="900">
              <a:latin typeface="Times New Roman" pitchFamily="18" charset="0"/>
            </a:endParaRPr>
          </a:p>
          <a:p>
            <a:pPr lvl="0">
              <a:lnSpc>
                <a:spcPct val="80000"/>
              </a:lnSpc>
            </a:pPr>
            <a:r>
              <a:rPr sz="2000">
                <a:latin typeface="Times New Roman" pitchFamily="18" charset="0"/>
              </a:rPr>
              <a:t>Finally, we specify a condition that must hold on all the remaining tuples in R. </a:t>
            </a:r>
          </a:p>
          <a:p>
            <a:pPr lvl="0">
              <a:lnSpc>
                <a:spcPct val="80000"/>
              </a:lnSpc>
              <a:buNone/>
            </a:pPr>
            <a:r>
              <a:rPr sz="2000">
                <a:latin typeface="Times New Roman" pitchFamily="18" charset="0"/>
              </a:rPr>
              <a:t>	 </a:t>
            </a:r>
            <a:r>
              <a:rPr b="1" sz="1800"/>
              <a:t>( (</a:t>
            </a:r>
            <a:r>
              <a:rPr b="1" sz="2000">
                <a:latin typeface="Symbol" pitchFamily="18" charset="2"/>
              </a:rPr>
              <a:t></a:t>
            </a:r>
            <a:r>
              <a:rPr b="1" sz="1800"/>
              <a:t> w)(WORKS_ON(w) and w.ESSN=e.SSN and x.PNUMBER=w.PNO) </a:t>
            </a:r>
          </a:p>
          <a:p>
            <a:pPr lvl="0">
              <a:lnSpc>
                <a:spcPct val="80000"/>
              </a:lnSpc>
              <a:buNone/>
            </a:pPr>
            <a:endParaRPr b="1" sz="1000"/>
          </a:p>
        </p:txBody>
      </p:sp>
      <p:grpSp>
        <p:nvGrpSpPr>
          <p:cNvPr id="126" name=""/>
          <p:cNvGrpSpPr/>
          <p:nvPr/>
        </p:nvGrpSpPr>
        <p:grpSpPr>
          <a:xfrm rot="0">
            <a:off x="598487" y="4610100"/>
            <a:ext cx="244475" cy="174625"/>
            <a:chOff x="377" y="2904"/>
            <a:chExt cx="154" cy="110"/>
          </a:xfrm>
        </p:grpSpPr>
        <p:sp>
          <p:nvSpPr>
            <p:cNvPr id="1048849" name=""/>
            <p:cNvSpPr/>
            <p:nvPr/>
          </p:nvSpPr>
          <p:spPr>
            <a:xfrm rot="0">
              <a:off x="381" y="2904"/>
              <a:ext cx="0" cy="110"/>
            </a:xfrm>
            <a:prstGeom prst="line"/>
            <a:noFill/>
            <a:ln w="12700" cap="flat" cmpd="sng">
              <a:solidFill>
                <a:schemeClr val="dk1">
                  <a:alpha val="100000"/>
                </a:schemeClr>
              </a:solidFill>
              <a:prstDash val="solid"/>
              <a:round/>
            </a:ln>
          </p:spPr>
        </p:sp>
        <p:sp>
          <p:nvSpPr>
            <p:cNvPr id="1048850" name=""/>
            <p:cNvSpPr/>
            <p:nvPr/>
          </p:nvSpPr>
          <p:spPr>
            <a:xfrm rot="0">
              <a:off x="527" y="2904"/>
              <a:ext cx="0" cy="110"/>
            </a:xfrm>
            <a:prstGeom prst="line"/>
            <a:noFill/>
            <a:ln w="12700" cap="flat" cmpd="sng">
              <a:solidFill>
                <a:schemeClr val="dk1">
                  <a:alpha val="100000"/>
                </a:schemeClr>
              </a:solidFill>
              <a:prstDash val="solid"/>
              <a:round/>
            </a:ln>
          </p:spPr>
        </p:sp>
        <p:sp>
          <p:nvSpPr>
            <p:cNvPr id="1048851" name=""/>
            <p:cNvSpPr/>
            <p:nvPr/>
          </p:nvSpPr>
          <p:spPr>
            <a:xfrm rot="0">
              <a:off x="385" y="2904"/>
              <a:ext cx="138" cy="110"/>
            </a:xfrm>
            <a:prstGeom prst="line"/>
            <a:noFill/>
            <a:ln w="12700" cap="flat" cmpd="sng">
              <a:solidFill>
                <a:schemeClr val="dk1">
                  <a:alpha val="100000"/>
                </a:schemeClr>
              </a:solidFill>
              <a:prstDash val="solid"/>
              <a:round/>
            </a:ln>
          </p:spPr>
        </p:sp>
        <p:sp>
          <p:nvSpPr>
            <p:cNvPr id="1048852"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27" name=""/>
        <p:cNvGrpSpPr/>
        <p:nvPr/>
      </p:nvGrpSpPr>
      <p:grpSpPr>
        <a:xfrm rot="0">
          <a:off x="0" y="0"/>
          <a:ext cx="0" cy="0"/>
          <a:chOff x="0" y="0"/>
          <a:chExt cx="0" cy="0"/>
        </a:xfrm>
      </p:grpSpPr>
      <p:sp>
        <p:nvSpPr>
          <p:cNvPr id="1048858"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46</a:t>
            </a:fld>
            <a:endParaRPr b="1" sz="1600">
              <a:solidFill>
                <a:schemeClr val="dk2"/>
              </a:solidFill>
            </a:endParaRPr>
          </a:p>
        </p:txBody>
      </p:sp>
      <p:sp>
        <p:nvSpPr>
          <p:cNvPr id="1048855" name=""/>
          <p:cNvSpPr/>
          <p:nvPr>
            <p:ph type="title" sz="full" idx="0"/>
          </p:nvPr>
        </p:nvSpPr>
        <p:spPr>
          <a:xfrm rot="0">
            <a:off x="1004887" y="342900"/>
            <a:ext cx="7173912" cy="8890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altLang="en-US" sz="3200" lang="en-US"/>
              <a:t>Languages Based on</a:t>
            </a:r>
            <a:r>
              <a:rPr altLang="en-US" sz="3200" lang="en-US"/>
              <a:t> Tuple </a:t>
            </a:r>
            <a:r>
              <a:rPr altLang="en-US" sz="3200" lang="en-US"/>
              <a:t>Relational Calculus</a:t>
            </a:r>
          </a:p>
        </p:txBody>
      </p:sp>
      <p:sp>
        <p:nvSpPr>
          <p:cNvPr id="1048856" name=""/>
          <p:cNvSpPr/>
          <p:nvPr>
            <p:ph type="body" sz="full" idx="1"/>
          </p:nvPr>
        </p:nvSpPr>
        <p:spPr>
          <a:xfrm rot="0">
            <a:off x="444500" y="1231900"/>
            <a:ext cx="8534400" cy="51181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altLang="en-US" sz="2000" lang="en-US">
                <a:latin typeface="Times New Roman" pitchFamily="18" charset="0"/>
              </a:rPr>
              <a:t>The language </a:t>
            </a:r>
            <a:r>
              <a:rPr altLang="en-US" b="1" sz="2000" lang="en-US">
                <a:latin typeface="Times New Roman" pitchFamily="18" charset="0"/>
              </a:rPr>
              <a:t>SQL</a:t>
            </a:r>
            <a:r>
              <a:rPr altLang="en-US" sz="2000" lang="en-US">
                <a:latin typeface="Times New Roman" pitchFamily="18" charset="0"/>
              </a:rPr>
              <a:t> is based on tuple </a:t>
            </a:r>
            <a:r>
              <a:rPr altLang="en-US" sz="2000" lang="en-US">
                <a:latin typeface="Times New Roman" pitchFamily="18" charset="0"/>
              </a:rPr>
              <a:t>calculus. It uses the basic</a:t>
            </a:r>
          </a:p>
          <a:p>
            <a:pPr lvl="1">
              <a:lnSpc>
                <a:spcPct val="90000"/>
              </a:lnSpc>
              <a:buFontTx/>
              <a:buNone/>
            </a:pPr>
            <a:r>
              <a:rPr altLang="en-US" sz="1800" lang="en-US"/>
              <a:t>SELECT &lt;list of attributes&gt; </a:t>
            </a:r>
          </a:p>
          <a:p>
            <a:pPr lvl="1">
              <a:lnSpc>
                <a:spcPct val="90000"/>
              </a:lnSpc>
              <a:buFontTx/>
              <a:buNone/>
            </a:pPr>
            <a:r>
              <a:rPr altLang="en-US" sz="1800" lang="en-US"/>
              <a:t>FROM &lt;list of relations&gt; </a:t>
            </a:r>
          </a:p>
          <a:p>
            <a:pPr lvl="1">
              <a:lnSpc>
                <a:spcPct val="90000"/>
              </a:lnSpc>
              <a:buFontTx/>
              <a:buNone/>
            </a:pPr>
            <a:r>
              <a:rPr altLang="en-US" sz="1800" lang="en-US"/>
              <a:t>WHERE &lt;conditions&gt; </a:t>
            </a:r>
          </a:p>
          <a:p>
            <a:pPr lvl="1">
              <a:lnSpc>
                <a:spcPct val="90000"/>
              </a:lnSpc>
              <a:buFontTx/>
              <a:buNone/>
            </a:pPr>
            <a:r>
              <a:rPr altLang="en-US" sz="1800" lang="en-US"/>
              <a:t>block structure to express the queries in tuple </a:t>
            </a:r>
            <a:r>
              <a:rPr altLang="en-US" sz="1800" lang="en-US"/>
              <a:t>calculus where the SELECT clause mentions the attributes being projected, the FROM clause mentions the relations needed in the query, and the WHERE clause mentions the selection as well as the join conditions.</a:t>
            </a:r>
          </a:p>
          <a:p>
            <a:pPr lvl="1">
              <a:lnSpc>
                <a:spcPct val="90000"/>
              </a:lnSpc>
              <a:buFontTx/>
              <a:buNone/>
            </a:pPr>
            <a:r>
              <a:rPr altLang="en-US" sz="1800" lang="en-US"/>
              <a:t>SQL syntax is expanded further to accommodate other operations. (See Chapter 8).</a:t>
            </a:r>
          </a:p>
          <a:p>
            <a:pPr lvl="0">
              <a:lnSpc>
                <a:spcPct val="90000"/>
              </a:lnSpc>
            </a:pPr>
            <a:endParaRPr altLang="en-US" sz="900" lang="en-US">
              <a:latin typeface="Times New Roman" pitchFamily="18" charset="0"/>
            </a:endParaRPr>
          </a:p>
          <a:p>
            <a:pPr lvl="0">
              <a:lnSpc>
                <a:spcPct val="90000"/>
              </a:lnSpc>
            </a:pPr>
            <a:r>
              <a:rPr altLang="en-US" sz="2000" lang="en-US">
                <a:latin typeface="Times New Roman" pitchFamily="18" charset="0"/>
              </a:rPr>
              <a:t>Another language which is based on tuple </a:t>
            </a:r>
            <a:r>
              <a:rPr altLang="en-US" sz="2000" lang="en-US">
                <a:latin typeface="Times New Roman" pitchFamily="18" charset="0"/>
              </a:rPr>
              <a:t>calculus is </a:t>
            </a:r>
            <a:r>
              <a:rPr altLang="en-US" b="1" sz="2000" lang="en-US">
                <a:latin typeface="Times New Roman" pitchFamily="18" charset="0"/>
              </a:rPr>
              <a:t>QUEL</a:t>
            </a:r>
            <a:r>
              <a:rPr altLang="en-US" sz="2000" lang="en-US">
                <a:latin typeface="Times New Roman" pitchFamily="18" charset="0"/>
              </a:rPr>
              <a:t> which actually uses the range variables as in tuple </a:t>
            </a:r>
            <a:r>
              <a:rPr altLang="en-US" sz="2000" lang="en-US">
                <a:latin typeface="Times New Roman" pitchFamily="18" charset="0"/>
              </a:rPr>
              <a:t>calculus.</a:t>
            </a:r>
          </a:p>
          <a:p>
            <a:pPr lvl="1">
              <a:lnSpc>
                <a:spcPct val="90000"/>
              </a:lnSpc>
              <a:buFontTx/>
              <a:buNone/>
            </a:pPr>
            <a:r>
              <a:rPr altLang="en-US" sz="1800" lang="en-US"/>
              <a:t>Its syntax includes:</a:t>
            </a:r>
          </a:p>
          <a:p>
            <a:pPr lvl="1">
              <a:lnSpc>
                <a:spcPct val="90000"/>
              </a:lnSpc>
              <a:buFontTx/>
              <a:buNone/>
            </a:pPr>
            <a:r>
              <a:rPr altLang="en-US" sz="1800" lang="en-US"/>
              <a:t> RANGE OF &lt;variable name&gt; IS &lt;relation name&gt;</a:t>
            </a:r>
          </a:p>
          <a:p>
            <a:pPr lvl="1">
              <a:lnSpc>
                <a:spcPct val="90000"/>
              </a:lnSpc>
              <a:buFontTx/>
              <a:buNone/>
            </a:pPr>
            <a:r>
              <a:rPr altLang="en-US" sz="1800" lang="en-US"/>
              <a:t>Then it uses</a:t>
            </a:r>
          </a:p>
          <a:p>
            <a:pPr lvl="1">
              <a:lnSpc>
                <a:spcPct val="90000"/>
              </a:lnSpc>
              <a:buFontTx/>
              <a:buNone/>
            </a:pPr>
            <a:r>
              <a:rPr altLang="en-US" sz="1800" lang="en-US"/>
              <a:t>RETRIEVE &lt;list of attributes from range variables&gt;</a:t>
            </a:r>
          </a:p>
          <a:p>
            <a:pPr lvl="1">
              <a:lnSpc>
                <a:spcPct val="90000"/>
              </a:lnSpc>
              <a:buFontTx/>
              <a:buNone/>
            </a:pPr>
            <a:r>
              <a:rPr altLang="en-US" sz="1800" lang="en-US"/>
              <a:t>WHERE  &lt;conditions&gt; </a:t>
            </a:r>
          </a:p>
          <a:p>
            <a:pPr lvl="1">
              <a:lnSpc>
                <a:spcPct val="90000"/>
              </a:lnSpc>
              <a:buFontTx/>
              <a:buNone/>
            </a:pPr>
            <a:r>
              <a:rPr altLang="en-US" sz="1800" lang="en-US"/>
              <a:t>This language was proposed in the relational DBMS INGRES.</a:t>
            </a:r>
          </a:p>
          <a:p>
            <a:pPr lvl="0">
              <a:lnSpc>
                <a:spcPct val="90000"/>
              </a:lnSpc>
            </a:pPr>
            <a:endParaRPr altLang="en-US" sz="2000" lang="en-US">
              <a:latin typeface="Times New Roman" pitchFamily="18" charset="0"/>
            </a:endParaRPr>
          </a:p>
          <a:p>
            <a:pPr lvl="0">
              <a:lnSpc>
                <a:spcPct val="90000"/>
              </a:lnSpc>
              <a:buNone/>
            </a:pPr>
            <a:endParaRPr altLang="en-US" sz="2000" lang="en-US">
              <a:latin typeface="Times New Roman" pitchFamily="18" charset="0"/>
            </a:endParaRP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128" name=""/>
        <p:cNvGrpSpPr/>
        <p:nvPr/>
      </p:nvGrpSpPr>
      <p:grpSpPr>
        <a:xfrm rot="0">
          <a:off x="0" y="0"/>
          <a:ext cx="0" cy="0"/>
          <a:chOff x="0" y="0"/>
          <a:chExt cx="0" cy="0"/>
        </a:xfrm>
      </p:grpSpPr>
      <p:sp>
        <p:nvSpPr>
          <p:cNvPr id="104886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47</a:t>
            </a:fld>
            <a:endParaRPr b="1" sz="1600">
              <a:solidFill>
                <a:schemeClr val="dk2"/>
              </a:solidFill>
            </a:endParaRPr>
          </a:p>
        </p:txBody>
      </p:sp>
      <p:sp>
        <p:nvSpPr>
          <p:cNvPr id="1048859" name=""/>
          <p:cNvSpPr/>
          <p:nvPr>
            <p:ph type="title" sz="full" idx="0"/>
          </p:nvPr>
        </p:nvSpPr>
        <p:spPr>
          <a:xfrm rot="0">
            <a:off x="250825" y="303212"/>
            <a:ext cx="85344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r>
              <a:t>The Domain Relational Calculus </a:t>
            </a:r>
          </a:p>
        </p:txBody>
      </p:sp>
      <p:sp>
        <p:nvSpPr>
          <p:cNvPr id="1048860" name=""/>
          <p:cNvSpPr/>
          <p:nvPr>
            <p:ph type="body" sz="full" idx="1"/>
          </p:nvPr>
        </p:nvSpPr>
        <p:spPr>
          <a:xfrm rot="0">
            <a:off x="406400" y="1384300"/>
            <a:ext cx="8547100" cy="50038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altLang="en-US" sz="1800" lang="en-US">
                <a:latin typeface="Times New Roman" pitchFamily="18" charset="0"/>
              </a:rPr>
              <a:t>Another variation of relational calculus called the domain relational calculus, or simply, </a:t>
            </a:r>
            <a:r>
              <a:rPr altLang="en-US" b="1" sz="1800" lang="en-US">
                <a:latin typeface="Times New Roman" pitchFamily="18" charset="0"/>
              </a:rPr>
              <a:t>domain calculus </a:t>
            </a:r>
            <a:r>
              <a:rPr altLang="en-US" sz="1800" lang="en-US">
                <a:latin typeface="Times New Roman" pitchFamily="18" charset="0"/>
              </a:rPr>
              <a:t>is equivalent to tuple </a:t>
            </a:r>
            <a:r>
              <a:rPr altLang="en-US" sz="1800" lang="en-US">
                <a:latin typeface="Times New Roman" pitchFamily="18" charset="0"/>
              </a:rPr>
              <a:t>calculus and to relational algebra.</a:t>
            </a:r>
          </a:p>
          <a:p>
            <a:pPr lvl="0">
              <a:lnSpc>
                <a:spcPct val="80000"/>
              </a:lnSpc>
              <a:buNone/>
            </a:pPr>
            <a:endParaRPr altLang="en-US" sz="900" lang="en-US">
              <a:latin typeface="Times New Roman" pitchFamily="18" charset="0"/>
            </a:endParaRPr>
          </a:p>
          <a:p>
            <a:pPr lvl="0">
              <a:lnSpc>
                <a:spcPct val="80000"/>
              </a:lnSpc>
            </a:pPr>
            <a:r>
              <a:rPr altLang="en-US" sz="1800" lang="en-US">
                <a:latin typeface="Times New Roman" pitchFamily="18" charset="0"/>
              </a:rPr>
              <a:t>The language called QBE (Query-By-Example) that is related to domain calculus was developed almost concurrently to SQL at IBM Research, Yorktown Heights, New York. Domain calculus was thought of as a way to explain what QBE does.</a:t>
            </a:r>
          </a:p>
          <a:p>
            <a:pPr lvl="0">
              <a:lnSpc>
                <a:spcPct val="80000"/>
              </a:lnSpc>
              <a:buNone/>
            </a:pPr>
            <a:endParaRPr altLang="en-US" sz="900" lang="en-US">
              <a:latin typeface="Times New Roman" pitchFamily="18" charset="0"/>
            </a:endParaRPr>
          </a:p>
          <a:p>
            <a:pPr lvl="0">
              <a:lnSpc>
                <a:spcPct val="80000"/>
              </a:lnSpc>
            </a:pPr>
            <a:r>
              <a:rPr altLang="en-US" sz="1800" lang="en-US">
                <a:latin typeface="Times New Roman" pitchFamily="18" charset="0"/>
              </a:rPr>
              <a:t>Domain calculus differs from tuple calculus in the </a:t>
            </a:r>
            <a:r>
              <a:rPr altLang="en-US" sz="1800" i="1" lang="en-US">
                <a:latin typeface="Times New Roman" pitchFamily="18" charset="0"/>
              </a:rPr>
              <a:t>type of variables</a:t>
            </a:r>
            <a:r>
              <a:rPr altLang="en-US" sz="1800" lang="en-US">
                <a:latin typeface="Times New Roman" pitchFamily="18" charset="0"/>
              </a:rPr>
              <a:t> used in formulas: rather than having variables range over tuples, the variables range over single values from domains of attributes. To form a relation of degree n for a query result, we must have n of these </a:t>
            </a:r>
            <a:r>
              <a:rPr altLang="en-US" b="1" sz="1800" lang="en-US">
                <a:latin typeface="Times New Roman" pitchFamily="18" charset="0"/>
              </a:rPr>
              <a:t>domain variables</a:t>
            </a:r>
            <a:r>
              <a:rPr altLang="en-US" sz="1800" lang="en-US">
                <a:latin typeface="Times New Roman" pitchFamily="18" charset="0"/>
              </a:rPr>
              <a:t>—one for each attribute.</a:t>
            </a:r>
          </a:p>
          <a:p>
            <a:pPr lvl="0">
              <a:lnSpc>
                <a:spcPct val="80000"/>
              </a:lnSpc>
            </a:pPr>
            <a:endParaRPr altLang="en-US" sz="900" lang="en-US">
              <a:latin typeface="Times New Roman" pitchFamily="18" charset="0"/>
            </a:endParaRPr>
          </a:p>
          <a:p>
            <a:pPr lvl="0">
              <a:lnSpc>
                <a:spcPct val="80000"/>
              </a:lnSpc>
            </a:pPr>
            <a:r>
              <a:rPr altLang="en-US" sz="1800" lang="en-US">
                <a:latin typeface="Times New Roman" pitchFamily="18" charset="0"/>
              </a:rPr>
              <a:t> An expression of the domain calculus is of the form</a:t>
            </a:r>
          </a:p>
          <a:p>
            <a:pPr lvl="0">
              <a:lnSpc>
                <a:spcPct val="80000"/>
              </a:lnSpc>
              <a:buNone/>
            </a:pPr>
            <a:r>
              <a:rPr altLang="en-US" sz="1800" lang="en-US">
                <a:latin typeface="Times New Roman" pitchFamily="18" charset="0"/>
              </a:rPr>
              <a:t>	{x1, x2, . . ., xn | COND(x1, x2, . . ., xn, xn+1, xn+2, . . ., xn+m)}</a:t>
            </a:r>
          </a:p>
          <a:p>
            <a:pPr lvl="0">
              <a:lnSpc>
                <a:spcPct val="80000"/>
              </a:lnSpc>
              <a:buNone/>
            </a:pPr>
            <a:r>
              <a:rPr altLang="en-US" sz="1800" lang="en-US">
                <a:latin typeface="Times New Roman" pitchFamily="18" charset="0"/>
              </a:rPr>
              <a:t>	where x1, x2, . . ., xn, xn+1, xn+2, . . ., xn+m are domain variables that range over domains (of attributes) and COND is a </a:t>
            </a:r>
            <a:r>
              <a:rPr altLang="en-US" b="1" sz="1800" lang="en-US">
                <a:latin typeface="Times New Roman" pitchFamily="18" charset="0"/>
              </a:rPr>
              <a:t>condition</a:t>
            </a:r>
            <a:r>
              <a:rPr altLang="en-US" sz="1800" lang="en-US">
                <a:latin typeface="Times New Roman" pitchFamily="18" charset="0"/>
              </a:rPr>
              <a:t> or </a:t>
            </a:r>
            <a:r>
              <a:rPr altLang="en-US" b="1" sz="1800" lang="en-US">
                <a:latin typeface="Times New Roman" pitchFamily="18" charset="0"/>
              </a:rPr>
              <a:t>formula</a:t>
            </a:r>
            <a:r>
              <a:rPr altLang="en-US" sz="1800" lang="en-US">
                <a:latin typeface="Times New Roman" pitchFamily="18" charset="0"/>
              </a:rPr>
              <a:t> of the domain relational calculus. </a:t>
            </a:r>
          </a:p>
          <a:p>
            <a:pPr lvl="0">
              <a:lnSpc>
                <a:spcPct val="80000"/>
              </a:lnSpc>
              <a:buNone/>
            </a:pPr>
            <a:endParaRPr altLang="en-US" sz="1800" lang="en-US">
              <a:latin typeface="Times New Roman" pitchFamily="18" charset="0"/>
            </a:endParaRPr>
          </a:p>
        </p:txBody>
      </p:sp>
      <p:grpSp>
        <p:nvGrpSpPr>
          <p:cNvPr id="129" name=""/>
          <p:cNvGrpSpPr/>
          <p:nvPr/>
        </p:nvGrpSpPr>
        <p:grpSpPr>
          <a:xfrm rot="0">
            <a:off x="598487" y="4610100"/>
            <a:ext cx="244475" cy="174625"/>
            <a:chOff x="377" y="2904"/>
            <a:chExt cx="154" cy="110"/>
          </a:xfrm>
        </p:grpSpPr>
        <p:sp>
          <p:nvSpPr>
            <p:cNvPr id="1048861" name=""/>
            <p:cNvSpPr/>
            <p:nvPr/>
          </p:nvSpPr>
          <p:spPr>
            <a:xfrm rot="0">
              <a:off x="381" y="2904"/>
              <a:ext cx="0" cy="110"/>
            </a:xfrm>
            <a:prstGeom prst="line"/>
            <a:noFill/>
            <a:ln w="12700" cap="flat" cmpd="sng">
              <a:solidFill>
                <a:schemeClr val="dk1">
                  <a:alpha val="100000"/>
                </a:schemeClr>
              </a:solidFill>
              <a:prstDash val="solid"/>
              <a:round/>
            </a:ln>
          </p:spPr>
        </p:sp>
        <p:sp>
          <p:nvSpPr>
            <p:cNvPr id="1048862" name=""/>
            <p:cNvSpPr/>
            <p:nvPr/>
          </p:nvSpPr>
          <p:spPr>
            <a:xfrm rot="0">
              <a:off x="527" y="2904"/>
              <a:ext cx="0" cy="110"/>
            </a:xfrm>
            <a:prstGeom prst="line"/>
            <a:noFill/>
            <a:ln w="12700" cap="flat" cmpd="sng">
              <a:solidFill>
                <a:schemeClr val="dk1">
                  <a:alpha val="100000"/>
                </a:schemeClr>
              </a:solidFill>
              <a:prstDash val="solid"/>
              <a:round/>
            </a:ln>
          </p:spPr>
        </p:sp>
        <p:sp>
          <p:nvSpPr>
            <p:cNvPr id="1048863" name=""/>
            <p:cNvSpPr/>
            <p:nvPr/>
          </p:nvSpPr>
          <p:spPr>
            <a:xfrm rot="0">
              <a:off x="385" y="2904"/>
              <a:ext cx="138" cy="110"/>
            </a:xfrm>
            <a:prstGeom prst="line"/>
            <a:noFill/>
            <a:ln w="12700" cap="flat" cmpd="sng">
              <a:solidFill>
                <a:schemeClr val="dk1">
                  <a:alpha val="100000"/>
                </a:schemeClr>
              </a:solidFill>
              <a:prstDash val="solid"/>
              <a:round/>
            </a:ln>
          </p:spPr>
        </p:sp>
        <p:sp>
          <p:nvSpPr>
            <p:cNvPr id="1048864"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130" name=""/>
        <p:cNvGrpSpPr/>
        <p:nvPr/>
      </p:nvGrpSpPr>
      <p:grpSpPr>
        <a:xfrm rot="0">
          <a:off x="0" y="0"/>
          <a:ext cx="0" cy="0"/>
          <a:chOff x="0" y="0"/>
          <a:chExt cx="0" cy="0"/>
        </a:xfrm>
      </p:grpSpPr>
      <p:sp>
        <p:nvSpPr>
          <p:cNvPr id="1048874"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48</a:t>
            </a:fld>
            <a:endParaRPr b="1" sz="1600">
              <a:solidFill>
                <a:schemeClr val="dk2"/>
              </a:solidFill>
            </a:endParaRPr>
          </a:p>
        </p:txBody>
      </p:sp>
      <p:sp>
        <p:nvSpPr>
          <p:cNvPr id="1048867" name=""/>
          <p:cNvSpPr/>
          <p:nvPr>
            <p:ph type="title" sz="full" idx="0"/>
          </p:nvPr>
        </p:nvSpPr>
        <p:spPr>
          <a:xfrm rot="0">
            <a:off x="406400" y="303212"/>
            <a:ext cx="87376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Example Query Using Domain Calculus</a:t>
            </a:r>
          </a:p>
        </p:txBody>
      </p:sp>
      <p:sp>
        <p:nvSpPr>
          <p:cNvPr id="1048868" name=""/>
          <p:cNvSpPr/>
          <p:nvPr>
            <p:ph type="body" sz="full" idx="1"/>
          </p:nvPr>
        </p:nvSpPr>
        <p:spPr>
          <a:xfrm rot="0">
            <a:off x="406400" y="1146175"/>
            <a:ext cx="8547100"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sz="2000">
                <a:latin typeface="Times New Roman" pitchFamily="18" charset="0"/>
              </a:rPr>
              <a:t>Retrieve the birthdate and address of the employee whose name is ‘John B. Smith’.</a:t>
            </a:r>
          </a:p>
          <a:p>
            <a:pPr lvl="0">
              <a:lnSpc>
                <a:spcPct val="90000"/>
              </a:lnSpc>
            </a:pPr>
            <a:endParaRPr sz="900">
              <a:latin typeface="Times New Roman" pitchFamily="18" charset="0"/>
            </a:endParaRPr>
          </a:p>
          <a:p>
            <a:pPr lvl="0">
              <a:lnSpc>
                <a:spcPct val="90000"/>
              </a:lnSpc>
              <a:buNone/>
            </a:pPr>
            <a:r>
              <a:rPr b="1" sz="2400">
                <a:latin typeface="Times New Roman" pitchFamily="18" charset="0"/>
              </a:rPr>
              <a:t>	Query : </a:t>
            </a:r>
          </a:p>
          <a:p>
            <a:pPr lvl="0">
              <a:lnSpc>
                <a:spcPct val="90000"/>
              </a:lnSpc>
              <a:buNone/>
            </a:pPr>
            <a:r>
              <a:rPr b="1" sz="2000"/>
              <a:t>	{uv | (</a:t>
            </a:r>
            <a:r>
              <a:rPr b="1" sz="2000">
                <a:latin typeface="Symbol" pitchFamily="18" charset="2"/>
              </a:rPr>
              <a:t></a:t>
            </a:r>
            <a:r>
              <a:rPr b="1" sz="2000"/>
              <a:t> q) (</a:t>
            </a:r>
            <a:r>
              <a:rPr b="1" sz="2000">
                <a:latin typeface="Symbol" pitchFamily="18" charset="2"/>
              </a:rPr>
              <a:t></a:t>
            </a:r>
            <a:r>
              <a:rPr b="1" sz="2000"/>
              <a:t> r) (</a:t>
            </a:r>
            <a:r>
              <a:rPr b="1" sz="2000">
                <a:latin typeface="Symbol" pitchFamily="18" charset="2"/>
              </a:rPr>
              <a:t></a:t>
            </a:r>
            <a:r>
              <a:rPr b="1" sz="2000"/>
              <a:t> s) (</a:t>
            </a:r>
            <a:r>
              <a:rPr b="1" sz="2000">
                <a:latin typeface="Symbol" pitchFamily="18" charset="2"/>
              </a:rPr>
              <a:t></a:t>
            </a:r>
            <a:r>
              <a:rPr b="1" sz="2000"/>
              <a:t> t) (</a:t>
            </a:r>
            <a:r>
              <a:rPr b="1" sz="2000">
                <a:latin typeface="Symbol" pitchFamily="18" charset="2"/>
              </a:rPr>
              <a:t></a:t>
            </a:r>
            <a:r>
              <a:rPr b="1" sz="2000"/>
              <a:t> w) (</a:t>
            </a:r>
            <a:r>
              <a:rPr b="1" sz="2000">
                <a:latin typeface="Symbol" pitchFamily="18" charset="2"/>
              </a:rPr>
              <a:t></a:t>
            </a:r>
            <a:r>
              <a:rPr b="1" sz="2000"/>
              <a:t> x) (</a:t>
            </a:r>
            <a:r>
              <a:rPr b="1" sz="2000">
                <a:latin typeface="Symbol" pitchFamily="18" charset="2"/>
              </a:rPr>
              <a:t></a:t>
            </a:r>
            <a:r>
              <a:rPr b="1" sz="2000"/>
              <a:t> y) (</a:t>
            </a:r>
            <a:r>
              <a:rPr b="1" sz="2000">
                <a:latin typeface="Symbol" pitchFamily="18" charset="2"/>
              </a:rPr>
              <a:t></a:t>
            </a:r>
            <a:r>
              <a:rPr b="1" sz="2000"/>
              <a:t> z)</a:t>
            </a:r>
          </a:p>
          <a:p>
            <a:pPr lvl="0">
              <a:lnSpc>
                <a:spcPct val="90000"/>
              </a:lnSpc>
              <a:buNone/>
            </a:pPr>
            <a:r>
              <a:rPr b="1" sz="2000"/>
              <a:t>	(EMPLOYEE(qrstuvwxyz) and q=’John’ and r=’B’ and s=’Smith’)}</a:t>
            </a:r>
          </a:p>
          <a:p>
            <a:pPr lvl="0">
              <a:lnSpc>
                <a:spcPct val="90000"/>
              </a:lnSpc>
              <a:buNone/>
            </a:pPr>
            <a:endParaRPr b="1" sz="2000"/>
          </a:p>
          <a:p>
            <a:pPr lvl="0">
              <a:lnSpc>
                <a:spcPct val="90000"/>
              </a:lnSpc>
            </a:pPr>
            <a:r>
              <a:rPr sz="2000">
                <a:latin typeface="Times New Roman" pitchFamily="18" charset="0"/>
              </a:rPr>
              <a:t>Ten variables for the employee relation are needed, one to range over the domain of each attribute in order. Of the ten variables q, r, s, . . ., z, only u and v are free. </a:t>
            </a:r>
          </a:p>
          <a:p>
            <a:pPr lvl="0">
              <a:lnSpc>
                <a:spcPct val="90000"/>
              </a:lnSpc>
            </a:pPr>
            <a:r>
              <a:rPr sz="2000">
                <a:latin typeface="Times New Roman" pitchFamily="18" charset="0"/>
              </a:rPr>
              <a:t>Specify the </a:t>
            </a:r>
            <a:r>
              <a:rPr sz="2000" i="1">
                <a:latin typeface="Times New Roman" pitchFamily="18" charset="0"/>
              </a:rPr>
              <a:t>requested attributes,</a:t>
            </a:r>
            <a:r>
              <a:rPr sz="2000">
                <a:latin typeface="Times New Roman" pitchFamily="18" charset="0"/>
              </a:rPr>
              <a:t> BDATE and ADDRESS, by the free domain variables u for BDATE and v for ADDRESS. </a:t>
            </a:r>
          </a:p>
          <a:p>
            <a:pPr lvl="0">
              <a:lnSpc>
                <a:spcPct val="90000"/>
              </a:lnSpc>
            </a:pPr>
            <a:r>
              <a:rPr sz="2000">
                <a:latin typeface="Times New Roman" pitchFamily="18" charset="0"/>
              </a:rPr>
              <a:t>Specify the condition for selecting a tuple following the bar ( </a:t>
            </a:r>
            <a:r>
              <a:rPr b="1" sz="2000">
                <a:latin typeface="Times New Roman" pitchFamily="18" charset="0"/>
              </a:rPr>
              <a:t>|</a:t>
            </a:r>
            <a:r>
              <a:rPr sz="2000">
                <a:latin typeface="Times New Roman" pitchFamily="18" charset="0"/>
              </a:rPr>
              <a:t> )—namely, that the sequence of values assigned to the variables qrstuvwxyz be a tuple of the employee relation and that the values for q (FNAME), r (MINIT), and s (LNAME) be ‘John’, ‘B’, and ‘Smith’, respectively. </a:t>
            </a:r>
          </a:p>
        </p:txBody>
      </p:sp>
      <p:grpSp>
        <p:nvGrpSpPr>
          <p:cNvPr id="131" name=""/>
          <p:cNvGrpSpPr/>
          <p:nvPr/>
        </p:nvGrpSpPr>
        <p:grpSpPr>
          <a:xfrm rot="0">
            <a:off x="598487" y="4610100"/>
            <a:ext cx="244475" cy="174625"/>
            <a:chOff x="377" y="2904"/>
            <a:chExt cx="154" cy="110"/>
          </a:xfrm>
        </p:grpSpPr>
        <p:sp>
          <p:nvSpPr>
            <p:cNvPr id="1048869" name=""/>
            <p:cNvSpPr/>
            <p:nvPr/>
          </p:nvSpPr>
          <p:spPr>
            <a:xfrm rot="0">
              <a:off x="381" y="2904"/>
              <a:ext cx="0" cy="110"/>
            </a:xfrm>
            <a:prstGeom prst="line"/>
            <a:noFill/>
            <a:ln w="12700" cap="flat" cmpd="sng">
              <a:solidFill>
                <a:schemeClr val="dk1">
                  <a:alpha val="100000"/>
                </a:schemeClr>
              </a:solidFill>
              <a:prstDash val="solid"/>
              <a:round/>
            </a:ln>
          </p:spPr>
        </p:sp>
        <p:sp>
          <p:nvSpPr>
            <p:cNvPr id="1048870" name=""/>
            <p:cNvSpPr/>
            <p:nvPr/>
          </p:nvSpPr>
          <p:spPr>
            <a:xfrm rot="0">
              <a:off x="527" y="2904"/>
              <a:ext cx="0" cy="110"/>
            </a:xfrm>
            <a:prstGeom prst="line"/>
            <a:noFill/>
            <a:ln w="12700" cap="flat" cmpd="sng">
              <a:solidFill>
                <a:schemeClr val="dk1">
                  <a:alpha val="100000"/>
                </a:schemeClr>
              </a:solidFill>
              <a:prstDash val="solid"/>
              <a:round/>
            </a:ln>
          </p:spPr>
        </p:sp>
        <p:sp>
          <p:nvSpPr>
            <p:cNvPr id="1048871" name=""/>
            <p:cNvSpPr/>
            <p:nvPr/>
          </p:nvSpPr>
          <p:spPr>
            <a:xfrm rot="0">
              <a:off x="385" y="2904"/>
              <a:ext cx="138" cy="110"/>
            </a:xfrm>
            <a:prstGeom prst="line"/>
            <a:noFill/>
            <a:ln w="12700" cap="flat" cmpd="sng">
              <a:solidFill>
                <a:schemeClr val="dk1">
                  <a:alpha val="100000"/>
                </a:schemeClr>
              </a:solidFill>
              <a:prstDash val="solid"/>
              <a:round/>
            </a:ln>
          </p:spPr>
        </p:sp>
        <p:sp>
          <p:nvSpPr>
            <p:cNvPr id="1048872"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132" name=""/>
        <p:cNvGrpSpPr/>
        <p:nvPr/>
      </p:nvGrpSpPr>
      <p:grpSpPr>
        <a:xfrm rot="0">
          <a:off x="0" y="0"/>
          <a:ext cx="0" cy="0"/>
          <a:chOff x="0" y="0"/>
          <a:chExt cx="0" cy="0"/>
        </a:xfrm>
      </p:grpSpPr>
      <p:sp>
        <p:nvSpPr>
          <p:cNvPr id="1048882"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49</a:t>
            </a:fld>
            <a:endParaRPr b="1" sz="1600">
              <a:solidFill>
                <a:schemeClr val="dk2"/>
              </a:solidFill>
            </a:endParaRPr>
          </a:p>
        </p:txBody>
      </p:sp>
      <p:sp>
        <p:nvSpPr>
          <p:cNvPr id="1048875" name=""/>
          <p:cNvSpPr/>
          <p:nvPr>
            <p:ph type="title" sz="full" idx="0"/>
          </p:nvPr>
        </p:nvSpPr>
        <p:spPr>
          <a:xfrm rot="0">
            <a:off x="406400" y="303212"/>
            <a:ext cx="87376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QBE: A Query Language Based on Domain Calculus (Appendix D)</a:t>
            </a:r>
          </a:p>
        </p:txBody>
      </p:sp>
      <p:sp>
        <p:nvSpPr>
          <p:cNvPr id="1048876" name=""/>
          <p:cNvSpPr/>
          <p:nvPr>
            <p:ph type="body" sz="full" idx="1"/>
          </p:nvPr>
        </p:nvSpPr>
        <p:spPr>
          <a:xfrm rot="0">
            <a:off x="406400" y="1319212"/>
            <a:ext cx="8547100"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sz="2000">
                <a:latin typeface="Times New Roman" pitchFamily="18" charset="0"/>
              </a:rPr>
              <a:t>This language is based on the idea of giving an example of a query using </a:t>
            </a:r>
            <a:r>
              <a:rPr b="1" sz="2000">
                <a:latin typeface="Times New Roman" pitchFamily="18" charset="0"/>
              </a:rPr>
              <a:t>example elements</a:t>
            </a:r>
            <a:r>
              <a:rPr sz="2000">
                <a:latin typeface="Times New Roman" pitchFamily="18" charset="0"/>
              </a:rPr>
              <a:t>.</a:t>
            </a:r>
          </a:p>
          <a:p>
            <a:pPr lvl="0">
              <a:lnSpc>
                <a:spcPct val="90000"/>
              </a:lnSpc>
            </a:pPr>
            <a:r>
              <a:rPr sz="2000">
                <a:latin typeface="Times New Roman" pitchFamily="18" charset="0"/>
              </a:rPr>
              <a:t>An example element stands for a domain variable and is specified as an example value preceded by the underscore character.</a:t>
            </a:r>
          </a:p>
          <a:p>
            <a:pPr lvl="0">
              <a:lnSpc>
                <a:spcPct val="90000"/>
              </a:lnSpc>
            </a:pPr>
            <a:r>
              <a:rPr sz="2000">
                <a:latin typeface="Times New Roman" pitchFamily="18" charset="0"/>
              </a:rPr>
              <a:t>P. (called </a:t>
            </a:r>
            <a:r>
              <a:rPr b="1" sz="2000">
                <a:latin typeface="Times New Roman" pitchFamily="18" charset="0"/>
              </a:rPr>
              <a:t>P dot</a:t>
            </a:r>
            <a:r>
              <a:rPr sz="2000">
                <a:latin typeface="Times New Roman" pitchFamily="18" charset="0"/>
              </a:rPr>
              <a:t>) operator (for “print”) is placed in those columns which are requested for the result of the query.</a:t>
            </a:r>
          </a:p>
          <a:p>
            <a:pPr lvl="0">
              <a:lnSpc>
                <a:spcPct val="90000"/>
              </a:lnSpc>
            </a:pPr>
            <a:r>
              <a:rPr sz="2000">
                <a:latin typeface="Times New Roman" pitchFamily="18" charset="0"/>
              </a:rPr>
              <a:t>A user may initially start giving actual values as examples, but later can get used to providing a minimum number of variables as example elements.</a:t>
            </a:r>
          </a:p>
          <a:p>
            <a:pPr lvl="0">
              <a:lnSpc>
                <a:spcPct val="90000"/>
              </a:lnSpc>
            </a:pPr>
            <a:r>
              <a:rPr sz="2000">
                <a:latin typeface="Times New Roman" pitchFamily="18" charset="0"/>
              </a:rPr>
              <a:t>The language is very user-friendly, because it uses minimal syntax.</a:t>
            </a:r>
          </a:p>
          <a:p>
            <a:pPr lvl="0">
              <a:lnSpc>
                <a:spcPct val="90000"/>
              </a:lnSpc>
            </a:pPr>
            <a:r>
              <a:rPr sz="2000">
                <a:latin typeface="Times New Roman" pitchFamily="18" charset="0"/>
              </a:rPr>
              <a:t>QBE was fully developed further with facilities for grouping, aggregation, updating etc. and is shown to be equivalent to SQL. </a:t>
            </a:r>
          </a:p>
          <a:p>
            <a:pPr lvl="0">
              <a:lnSpc>
                <a:spcPct val="90000"/>
              </a:lnSpc>
            </a:pPr>
            <a:r>
              <a:rPr sz="2000">
                <a:latin typeface="Times New Roman" pitchFamily="18" charset="0"/>
              </a:rPr>
              <a:t>The language is available under QMF (Query Management Facility) of DB2 of IBM and has been used in various ways by other products like ACCESS of Microsoft, PARADOX.</a:t>
            </a:r>
          </a:p>
          <a:p>
            <a:pPr lvl="0">
              <a:lnSpc>
                <a:spcPct val="90000"/>
              </a:lnSpc>
            </a:pPr>
            <a:r>
              <a:rPr sz="2000">
                <a:latin typeface="Times New Roman" pitchFamily="18" charset="0"/>
              </a:rPr>
              <a:t>For details, see Appendix D in the text.</a:t>
            </a:r>
          </a:p>
          <a:p>
            <a:pPr lvl="0">
              <a:lnSpc>
                <a:spcPct val="90000"/>
              </a:lnSpc>
            </a:pPr>
            <a:endParaRPr sz="900">
              <a:latin typeface="Times New Roman" pitchFamily="18" charset="0"/>
            </a:endParaRPr>
          </a:p>
          <a:p>
            <a:pPr lvl="0">
              <a:lnSpc>
                <a:spcPct val="90000"/>
              </a:lnSpc>
              <a:buNone/>
            </a:pPr>
            <a:r>
              <a:rPr b="1" sz="2400">
                <a:latin typeface="Times New Roman" pitchFamily="18" charset="0"/>
              </a:rPr>
              <a:t>	</a:t>
            </a:r>
          </a:p>
        </p:txBody>
      </p:sp>
      <p:grpSp>
        <p:nvGrpSpPr>
          <p:cNvPr id="133" name=""/>
          <p:cNvGrpSpPr/>
          <p:nvPr/>
        </p:nvGrpSpPr>
        <p:grpSpPr>
          <a:xfrm rot="0">
            <a:off x="598487" y="4610100"/>
            <a:ext cx="244475" cy="174625"/>
            <a:chOff x="377" y="2904"/>
            <a:chExt cx="154" cy="110"/>
          </a:xfrm>
        </p:grpSpPr>
        <p:sp>
          <p:nvSpPr>
            <p:cNvPr id="1048877" name=""/>
            <p:cNvSpPr/>
            <p:nvPr/>
          </p:nvSpPr>
          <p:spPr>
            <a:xfrm rot="0">
              <a:off x="381" y="2904"/>
              <a:ext cx="0" cy="110"/>
            </a:xfrm>
            <a:prstGeom prst="line"/>
            <a:noFill/>
            <a:ln w="12700" cap="flat" cmpd="sng">
              <a:solidFill>
                <a:schemeClr val="dk1">
                  <a:alpha val="100000"/>
                </a:schemeClr>
              </a:solidFill>
              <a:prstDash val="solid"/>
              <a:round/>
            </a:ln>
          </p:spPr>
        </p:sp>
        <p:sp>
          <p:nvSpPr>
            <p:cNvPr id="1048878" name=""/>
            <p:cNvSpPr/>
            <p:nvPr/>
          </p:nvSpPr>
          <p:spPr>
            <a:xfrm rot="0">
              <a:off x="527" y="2904"/>
              <a:ext cx="0" cy="110"/>
            </a:xfrm>
            <a:prstGeom prst="line"/>
            <a:noFill/>
            <a:ln w="12700" cap="flat" cmpd="sng">
              <a:solidFill>
                <a:schemeClr val="dk1">
                  <a:alpha val="100000"/>
                </a:schemeClr>
              </a:solidFill>
              <a:prstDash val="solid"/>
              <a:round/>
            </a:ln>
          </p:spPr>
        </p:sp>
        <p:sp>
          <p:nvSpPr>
            <p:cNvPr id="1048879" name=""/>
            <p:cNvSpPr/>
            <p:nvPr/>
          </p:nvSpPr>
          <p:spPr>
            <a:xfrm rot="0">
              <a:off x="385" y="2904"/>
              <a:ext cx="138" cy="110"/>
            </a:xfrm>
            <a:prstGeom prst="line"/>
            <a:noFill/>
            <a:ln w="12700" cap="flat" cmpd="sng">
              <a:solidFill>
                <a:schemeClr val="dk1">
                  <a:alpha val="100000"/>
                </a:schemeClr>
              </a:solidFill>
              <a:prstDash val="solid"/>
              <a:round/>
            </a:ln>
          </p:spPr>
        </p:sp>
        <p:sp>
          <p:nvSpPr>
            <p:cNvPr id="1048880"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12"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5</a:t>
            </a:fld>
            <a:endParaRPr b="1" sz="1600">
              <a:solidFill>
                <a:schemeClr val="dk2"/>
              </a:solidFill>
            </a:endParaRPr>
          </a:p>
        </p:txBody>
      </p:sp>
      <p:sp>
        <p:nvSpPr>
          <p:cNvPr id="1048609" name=""/>
          <p:cNvSpPr/>
          <p:nvPr>
            <p:ph type="title" sz="full" idx="0"/>
          </p:nvPr>
        </p:nvSpPr>
        <p:spPr>
          <a:xfrm rot="0">
            <a:off x="1004887" y="342900"/>
            <a:ext cx="7173912" cy="8890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r>
              <a:t>Relational Algebra</a:t>
            </a:r>
          </a:p>
        </p:txBody>
      </p:sp>
      <p:sp>
        <p:nvSpPr>
          <p:cNvPr id="1048610" name=""/>
          <p:cNvSpPr/>
          <p:nvPr>
            <p:ph type="body" sz="full" idx="1"/>
          </p:nvPr>
        </p:nvSpPr>
        <p:spPr>
          <a:xfrm rot="0">
            <a:off x="444500" y="1473200"/>
            <a:ext cx="7988300" cy="48768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90000"/>
              </a:lnSpc>
            </a:pPr>
            <a:r>
              <a:rPr sz="2400">
                <a:latin typeface="Times New Roman" pitchFamily="18" charset="0"/>
              </a:rPr>
              <a:t>The basic set of operations for the relational model is known as the relational algebra. These operations enable a user to specify basic retrieval requests. </a:t>
            </a:r>
          </a:p>
          <a:p>
            <a:pPr lvl="0">
              <a:lnSpc>
                <a:spcPct val="90000"/>
              </a:lnSpc>
              <a:buNone/>
            </a:pPr>
            <a:endParaRPr sz="2400">
              <a:latin typeface="Times New Roman" pitchFamily="18" charset="0"/>
            </a:endParaRPr>
          </a:p>
          <a:p>
            <a:pPr lvl="0">
              <a:lnSpc>
                <a:spcPct val="90000"/>
              </a:lnSpc>
            </a:pPr>
            <a:r>
              <a:rPr sz="2400">
                <a:latin typeface="Times New Roman" pitchFamily="18" charset="0"/>
              </a:rPr>
              <a:t>The result of a retrieval is a new relation, which may have been formed from one or more relations. The </a:t>
            </a:r>
            <a:r>
              <a:rPr b="1" sz="2400">
                <a:latin typeface="Times New Roman" pitchFamily="18" charset="0"/>
              </a:rPr>
              <a:t>algebra operations</a:t>
            </a:r>
            <a:r>
              <a:rPr sz="2400">
                <a:latin typeface="Times New Roman" pitchFamily="18" charset="0"/>
              </a:rPr>
              <a:t> thus produce new relations, which can be further manipulated using operations of the same algebra. </a:t>
            </a:r>
          </a:p>
          <a:p>
            <a:pPr lvl="0">
              <a:lnSpc>
                <a:spcPct val="90000"/>
              </a:lnSpc>
              <a:buNone/>
            </a:pPr>
            <a:endParaRPr sz="2400">
              <a:latin typeface="Times New Roman" pitchFamily="18" charset="0"/>
            </a:endParaRPr>
          </a:p>
          <a:p>
            <a:pPr lvl="0">
              <a:lnSpc>
                <a:spcPct val="90000"/>
              </a:lnSpc>
            </a:pPr>
            <a:r>
              <a:rPr sz="2400">
                <a:latin typeface="Times New Roman" pitchFamily="18" charset="0"/>
              </a:rPr>
              <a:t>A sequence of relational algebra operations forms a </a:t>
            </a:r>
            <a:r>
              <a:rPr b="1" sz="2400">
                <a:latin typeface="Times New Roman" pitchFamily="18" charset="0"/>
              </a:rPr>
              <a:t>relational algebra expression</a:t>
            </a:r>
            <a:r>
              <a:rPr sz="2400">
                <a:latin typeface="Times New Roman" pitchFamily="18" charset="0"/>
              </a:rPr>
              <a:t>, whose result will also be a relation that represents the result of a database query (or retrieval request).</a:t>
            </a: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134" name=""/>
        <p:cNvGrpSpPr/>
        <p:nvPr/>
      </p:nvGrpSpPr>
      <p:grpSpPr>
        <a:xfrm rot="0">
          <a:off x="0" y="0"/>
          <a:ext cx="0" cy="0"/>
          <a:chOff x="0" y="0"/>
          <a:chExt cx="0" cy="0"/>
        </a:xfrm>
      </p:grpSpPr>
      <p:sp>
        <p:nvSpPr>
          <p:cNvPr id="1048890"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50</a:t>
            </a:fld>
            <a:endParaRPr b="1" sz="1600">
              <a:solidFill>
                <a:schemeClr val="dk2"/>
              </a:solidFill>
            </a:endParaRPr>
          </a:p>
        </p:txBody>
      </p:sp>
      <p:sp>
        <p:nvSpPr>
          <p:cNvPr id="1048883" name=""/>
          <p:cNvSpPr/>
          <p:nvPr>
            <p:ph type="title" sz="full" idx="0"/>
          </p:nvPr>
        </p:nvSpPr>
        <p:spPr>
          <a:xfrm rot="0">
            <a:off x="406400" y="303212"/>
            <a:ext cx="87376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QBE Examples</a:t>
            </a:r>
          </a:p>
        </p:txBody>
      </p:sp>
      <p:sp>
        <p:nvSpPr>
          <p:cNvPr id="1048884" name=""/>
          <p:cNvSpPr/>
          <p:nvPr>
            <p:ph type="body" sz="full" idx="1"/>
          </p:nvPr>
        </p:nvSpPr>
        <p:spPr>
          <a:xfrm rot="0">
            <a:off x="406400" y="1146175"/>
            <a:ext cx="8547100"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sz="2400">
                <a:latin typeface="Times New Roman" pitchFamily="18" charset="0"/>
              </a:rPr>
              <a:t>QBE initially presents a relational schema as a “blank schema” in which the user fills in the query as an example:</a:t>
            </a:r>
          </a:p>
          <a:p>
            <a:pPr lvl="0"/>
            <a:endParaRPr sz="2400">
              <a:latin typeface="Times New Roman" pitchFamily="18" charset="0"/>
            </a:endParaRPr>
          </a:p>
          <a:p>
            <a:pPr lvl="0"/>
            <a:endParaRPr sz="2400">
              <a:latin typeface="Times New Roman" pitchFamily="18" charset="0"/>
            </a:endParaRPr>
          </a:p>
        </p:txBody>
      </p:sp>
      <p:grpSp>
        <p:nvGrpSpPr>
          <p:cNvPr id="135" name=""/>
          <p:cNvGrpSpPr/>
          <p:nvPr/>
        </p:nvGrpSpPr>
        <p:grpSpPr>
          <a:xfrm rot="0">
            <a:off x="598487" y="4610100"/>
            <a:ext cx="244475" cy="174625"/>
            <a:chOff x="377" y="2904"/>
            <a:chExt cx="154" cy="110"/>
          </a:xfrm>
        </p:grpSpPr>
        <p:sp>
          <p:nvSpPr>
            <p:cNvPr id="1048885" name=""/>
            <p:cNvSpPr/>
            <p:nvPr/>
          </p:nvSpPr>
          <p:spPr>
            <a:xfrm rot="0">
              <a:off x="381" y="2904"/>
              <a:ext cx="0" cy="110"/>
            </a:xfrm>
            <a:prstGeom prst="line"/>
            <a:noFill/>
            <a:ln w="12700" cap="flat" cmpd="sng">
              <a:solidFill>
                <a:schemeClr val="dk1">
                  <a:alpha val="100000"/>
                </a:schemeClr>
              </a:solidFill>
              <a:prstDash val="solid"/>
              <a:round/>
            </a:ln>
          </p:spPr>
        </p:sp>
        <p:sp>
          <p:nvSpPr>
            <p:cNvPr id="1048886" name=""/>
            <p:cNvSpPr/>
            <p:nvPr/>
          </p:nvSpPr>
          <p:spPr>
            <a:xfrm rot="0">
              <a:off x="527" y="2904"/>
              <a:ext cx="0" cy="110"/>
            </a:xfrm>
            <a:prstGeom prst="line"/>
            <a:noFill/>
            <a:ln w="12700" cap="flat" cmpd="sng">
              <a:solidFill>
                <a:schemeClr val="dk1">
                  <a:alpha val="100000"/>
                </a:schemeClr>
              </a:solidFill>
              <a:prstDash val="solid"/>
              <a:round/>
            </a:ln>
          </p:spPr>
        </p:sp>
        <p:sp>
          <p:nvSpPr>
            <p:cNvPr id="1048887" name=""/>
            <p:cNvSpPr/>
            <p:nvPr/>
          </p:nvSpPr>
          <p:spPr>
            <a:xfrm rot="0">
              <a:off x="385" y="2904"/>
              <a:ext cx="138" cy="110"/>
            </a:xfrm>
            <a:prstGeom prst="line"/>
            <a:noFill/>
            <a:ln w="12700" cap="flat" cmpd="sng">
              <a:solidFill>
                <a:schemeClr val="dk1">
                  <a:alpha val="100000"/>
                </a:schemeClr>
              </a:solidFill>
              <a:prstDash val="solid"/>
              <a:round/>
            </a:ln>
          </p:spPr>
        </p:sp>
        <p:sp>
          <p:nvSpPr>
            <p:cNvPr id="1048888" name=""/>
            <p:cNvSpPr/>
            <p:nvPr/>
          </p:nvSpPr>
          <p:spPr>
            <a:xfrm rot="0" flipH="1">
              <a:off x="377" y="2904"/>
              <a:ext cx="154" cy="110"/>
            </a:xfrm>
            <a:prstGeom prst="line"/>
            <a:noFill/>
            <a:ln w="12700" cap="flat" cmpd="sng">
              <a:solidFill>
                <a:schemeClr val="dk1">
                  <a:alpha val="100000"/>
                </a:schemeClr>
              </a:solidFill>
              <a:prstDash val="solid"/>
              <a:round/>
            </a:ln>
          </p:spPr>
        </p:sp>
      </p:grpSp>
      <p:pic>
        <p:nvPicPr>
          <p:cNvPr id="2097175" name=""/>
          <p:cNvPicPr>
            <a:picLocks/>
          </p:cNvPicPr>
          <p:nvPr/>
        </p:nvPicPr>
        <p:blipFill>
          <a:blip xmlns:r="http://schemas.openxmlformats.org/officeDocument/2006/relationships" r:embed="rId1"/>
          <a:srcRect l="0" t="0" r="0" b="0"/>
          <a:stretch>
            <a:fillRect/>
          </a:stretch>
        </p:blipFill>
        <p:spPr>
          <a:xfrm rot="0">
            <a:off x="2338387" y="2778125"/>
            <a:ext cx="4465637" cy="1300162"/>
          </a:xfrm>
          <a:prstGeom prst="rect"/>
          <a:noFill/>
          <a:ln>
            <a:noFill/>
          </a:ln>
        </p:spPr>
      </p:pic>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136" name=""/>
        <p:cNvGrpSpPr/>
        <p:nvPr/>
      </p:nvGrpSpPr>
      <p:grpSpPr>
        <a:xfrm rot="0">
          <a:off x="0" y="0"/>
          <a:ext cx="0" cy="0"/>
          <a:chOff x="0" y="0"/>
          <a:chExt cx="0" cy="0"/>
        </a:xfrm>
      </p:grpSpPr>
      <p:sp>
        <p:nvSpPr>
          <p:cNvPr id="1048898"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51</a:t>
            </a:fld>
            <a:endParaRPr b="1" sz="1600">
              <a:solidFill>
                <a:schemeClr val="dk2"/>
              </a:solidFill>
            </a:endParaRPr>
          </a:p>
        </p:txBody>
      </p:sp>
      <p:sp>
        <p:nvSpPr>
          <p:cNvPr id="1048891" name=""/>
          <p:cNvSpPr/>
          <p:nvPr>
            <p:ph type="title" sz="full" idx="0"/>
          </p:nvPr>
        </p:nvSpPr>
        <p:spPr>
          <a:xfrm rot="0">
            <a:off x="406400" y="303212"/>
            <a:ext cx="87376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QBE Examples</a:t>
            </a:r>
          </a:p>
        </p:txBody>
      </p:sp>
      <p:sp>
        <p:nvSpPr>
          <p:cNvPr id="1048892" name=""/>
          <p:cNvSpPr/>
          <p:nvPr>
            <p:ph type="body" sz="full" idx="1"/>
          </p:nvPr>
        </p:nvSpPr>
        <p:spPr>
          <a:xfrm rot="0">
            <a:off x="406400" y="1146175"/>
            <a:ext cx="8547100"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altLang="en-US" sz="2400" lang="en-US">
                <a:latin typeface="Times New Roman" pitchFamily="18" charset="0"/>
              </a:rPr>
              <a:t>The following domain calculus query can be successively minimized by the user as shown:</a:t>
            </a:r>
          </a:p>
          <a:p>
            <a:pPr lvl="0">
              <a:buNone/>
            </a:pPr>
            <a:r>
              <a:rPr altLang="en-US" b="1" sz="2000" lang="en-US">
                <a:latin typeface="Times New Roman" pitchFamily="18" charset="0"/>
              </a:rPr>
              <a:t>Query : </a:t>
            </a:r>
          </a:p>
          <a:p>
            <a:pPr lvl="0">
              <a:buNone/>
            </a:pPr>
            <a:r>
              <a:rPr altLang="en-US" b="1" sz="1800" lang="en-US"/>
              <a:t>	{uv </a:t>
            </a:r>
            <a:r>
              <a:rPr altLang="en-US" b="1" sz="1800" lang="en-US"/>
              <a:t>| (</a:t>
            </a:r>
            <a:r>
              <a:rPr altLang="en-US" b="1" sz="1800" lang="en-US">
                <a:latin typeface="Symbol" pitchFamily="18" charset="2"/>
              </a:rPr>
              <a:t></a:t>
            </a:r>
            <a:r>
              <a:rPr altLang="en-US" b="1" sz="1800" lang="en-US"/>
              <a:t> q) (</a:t>
            </a:r>
            <a:r>
              <a:rPr altLang="en-US" b="1" sz="1800" lang="en-US">
                <a:latin typeface="Symbol" pitchFamily="18" charset="2"/>
              </a:rPr>
              <a:t></a:t>
            </a:r>
            <a:r>
              <a:rPr altLang="en-US" b="1" sz="1800" lang="en-US"/>
              <a:t> r) (</a:t>
            </a:r>
            <a:r>
              <a:rPr altLang="en-US" b="1" sz="1800" lang="en-US">
                <a:latin typeface="Symbol" pitchFamily="18" charset="2"/>
              </a:rPr>
              <a:t></a:t>
            </a:r>
            <a:r>
              <a:rPr altLang="en-US" b="1" sz="1800" lang="en-US"/>
              <a:t> s) (</a:t>
            </a:r>
            <a:r>
              <a:rPr altLang="en-US" b="1" sz="1800" lang="en-US">
                <a:latin typeface="Symbol" pitchFamily="18" charset="2"/>
              </a:rPr>
              <a:t></a:t>
            </a:r>
            <a:r>
              <a:rPr altLang="en-US" b="1" sz="1800" lang="en-US"/>
              <a:t> t) (</a:t>
            </a:r>
            <a:r>
              <a:rPr altLang="en-US" b="1" sz="1800" lang="en-US">
                <a:latin typeface="Symbol" pitchFamily="18" charset="2"/>
              </a:rPr>
              <a:t></a:t>
            </a:r>
            <a:r>
              <a:rPr altLang="en-US" b="1" sz="1800" lang="en-US"/>
              <a:t> w) (</a:t>
            </a:r>
            <a:r>
              <a:rPr altLang="en-US" b="1" sz="1800" lang="en-US">
                <a:latin typeface="Symbol" pitchFamily="18" charset="2"/>
              </a:rPr>
              <a:t></a:t>
            </a:r>
            <a:r>
              <a:rPr altLang="en-US" b="1" sz="1800" lang="en-US"/>
              <a:t> x) (</a:t>
            </a:r>
            <a:r>
              <a:rPr altLang="en-US" b="1" sz="1800" lang="en-US">
                <a:latin typeface="Symbol" pitchFamily="18" charset="2"/>
              </a:rPr>
              <a:t></a:t>
            </a:r>
            <a:r>
              <a:rPr altLang="en-US" b="1" sz="1800" lang="en-US"/>
              <a:t> y) (</a:t>
            </a:r>
            <a:r>
              <a:rPr altLang="en-US" b="1" sz="1800" lang="en-US">
                <a:latin typeface="Symbol" pitchFamily="18" charset="2"/>
              </a:rPr>
              <a:t></a:t>
            </a:r>
            <a:r>
              <a:rPr altLang="en-US" b="1" sz="1800" lang="en-US"/>
              <a:t> z)</a:t>
            </a:r>
          </a:p>
          <a:p>
            <a:pPr lvl="0">
              <a:buNone/>
            </a:pPr>
            <a:r>
              <a:rPr altLang="en-US" b="1" sz="1800" lang="en-US"/>
              <a:t>	(EMPLOYEE(qrstuvwxyz</a:t>
            </a:r>
            <a:r>
              <a:rPr altLang="en-US" b="1" sz="1800" lang="en-US"/>
              <a:t>) and q=’John’ and r=’B’ and s=’Smith’)}</a:t>
            </a:r>
          </a:p>
          <a:p>
            <a:pPr lvl="0">
              <a:buNone/>
            </a:pPr>
            <a:endParaRPr altLang="en-US" b="1" sz="1800" lang="en-US"/>
          </a:p>
          <a:p>
            <a:pPr lvl="0"/>
            <a:endParaRPr altLang="en-US" sz="2400" lang="en-US">
              <a:latin typeface="Times New Roman" pitchFamily="18" charset="0"/>
            </a:endParaRPr>
          </a:p>
          <a:p>
            <a:pPr lvl="0"/>
            <a:endParaRPr altLang="en-US" sz="2400" lang="en-US">
              <a:latin typeface="Times New Roman" pitchFamily="18" charset="0"/>
            </a:endParaRPr>
          </a:p>
        </p:txBody>
      </p:sp>
      <p:grpSp>
        <p:nvGrpSpPr>
          <p:cNvPr id="137" name=""/>
          <p:cNvGrpSpPr/>
          <p:nvPr/>
        </p:nvGrpSpPr>
        <p:grpSpPr>
          <a:xfrm rot="0">
            <a:off x="598487" y="4610100"/>
            <a:ext cx="244475" cy="174625"/>
            <a:chOff x="377" y="2904"/>
            <a:chExt cx="154" cy="110"/>
          </a:xfrm>
        </p:grpSpPr>
        <p:sp>
          <p:nvSpPr>
            <p:cNvPr id="1048893" name=""/>
            <p:cNvSpPr/>
            <p:nvPr/>
          </p:nvSpPr>
          <p:spPr>
            <a:xfrm rot="0">
              <a:off x="381" y="2904"/>
              <a:ext cx="0" cy="110"/>
            </a:xfrm>
            <a:prstGeom prst="line"/>
            <a:noFill/>
            <a:ln w="12700" cap="flat" cmpd="sng">
              <a:solidFill>
                <a:schemeClr val="dk1">
                  <a:alpha val="100000"/>
                </a:schemeClr>
              </a:solidFill>
              <a:prstDash val="solid"/>
              <a:round/>
            </a:ln>
          </p:spPr>
        </p:sp>
        <p:sp>
          <p:nvSpPr>
            <p:cNvPr id="1048894" name=""/>
            <p:cNvSpPr/>
            <p:nvPr/>
          </p:nvSpPr>
          <p:spPr>
            <a:xfrm rot="0">
              <a:off x="527" y="2904"/>
              <a:ext cx="0" cy="110"/>
            </a:xfrm>
            <a:prstGeom prst="line"/>
            <a:noFill/>
            <a:ln w="12700" cap="flat" cmpd="sng">
              <a:solidFill>
                <a:schemeClr val="dk1">
                  <a:alpha val="100000"/>
                </a:schemeClr>
              </a:solidFill>
              <a:prstDash val="solid"/>
              <a:round/>
            </a:ln>
          </p:spPr>
        </p:sp>
        <p:sp>
          <p:nvSpPr>
            <p:cNvPr id="1048895" name=""/>
            <p:cNvSpPr/>
            <p:nvPr/>
          </p:nvSpPr>
          <p:spPr>
            <a:xfrm rot="0">
              <a:off x="385" y="2904"/>
              <a:ext cx="138" cy="110"/>
            </a:xfrm>
            <a:prstGeom prst="line"/>
            <a:noFill/>
            <a:ln w="12700" cap="flat" cmpd="sng">
              <a:solidFill>
                <a:schemeClr val="dk1">
                  <a:alpha val="100000"/>
                </a:schemeClr>
              </a:solidFill>
              <a:prstDash val="solid"/>
              <a:round/>
            </a:ln>
          </p:spPr>
        </p:sp>
        <p:sp>
          <p:nvSpPr>
            <p:cNvPr id="1048896" name=""/>
            <p:cNvSpPr/>
            <p:nvPr/>
          </p:nvSpPr>
          <p:spPr>
            <a:xfrm rot="0" flipH="1">
              <a:off x="377" y="2904"/>
              <a:ext cx="154" cy="110"/>
            </a:xfrm>
            <a:prstGeom prst="line"/>
            <a:noFill/>
            <a:ln w="12700" cap="flat" cmpd="sng">
              <a:solidFill>
                <a:schemeClr val="dk1">
                  <a:alpha val="100000"/>
                </a:schemeClr>
              </a:solidFill>
              <a:prstDash val="solid"/>
              <a:round/>
            </a:ln>
          </p:spPr>
        </p:sp>
      </p:grpSp>
      <p:pic>
        <p:nvPicPr>
          <p:cNvPr id="2097176" name=""/>
          <p:cNvPicPr>
            <a:picLocks/>
          </p:cNvPicPr>
          <p:nvPr/>
        </p:nvPicPr>
        <p:blipFill>
          <a:blip xmlns:r="http://schemas.openxmlformats.org/officeDocument/2006/relationships" r:embed="rId1"/>
          <a:srcRect l="0" t="0" r="0" b="0"/>
          <a:stretch>
            <a:fillRect/>
          </a:stretch>
        </p:blipFill>
        <p:spPr>
          <a:xfrm rot="0">
            <a:off x="830262" y="3632200"/>
            <a:ext cx="4456112" cy="1954212"/>
          </a:xfrm>
          <a:prstGeom prst="rect"/>
          <a:noFill/>
          <a:ln>
            <a:noFill/>
          </a:ln>
        </p:spPr>
      </p:pic>
      <p:pic>
        <p:nvPicPr>
          <p:cNvPr id="2097177" name=""/>
          <p:cNvPicPr>
            <a:picLocks/>
          </p:cNvPicPr>
          <p:nvPr/>
        </p:nvPicPr>
        <p:blipFill>
          <a:blip xmlns:r="http://schemas.openxmlformats.org/officeDocument/2006/relationships" r:embed="rId2"/>
          <a:srcRect l="0" t="0" r="0" b="0"/>
          <a:stretch>
            <a:fillRect/>
          </a:stretch>
        </p:blipFill>
        <p:spPr>
          <a:xfrm rot="0">
            <a:off x="5880100" y="4040187"/>
            <a:ext cx="2617787" cy="1138237"/>
          </a:xfrm>
          <a:prstGeom prst="rect"/>
          <a:noFill/>
          <a:ln>
            <a:noFill/>
          </a:ln>
        </p:spPr>
      </p:pic>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138" name=""/>
        <p:cNvGrpSpPr/>
        <p:nvPr/>
      </p:nvGrpSpPr>
      <p:grpSpPr>
        <a:xfrm rot="0">
          <a:off x="0" y="0"/>
          <a:ext cx="0" cy="0"/>
          <a:chOff x="0" y="0"/>
          <a:chExt cx="0" cy="0"/>
        </a:xfrm>
      </p:grpSpPr>
      <p:sp>
        <p:nvSpPr>
          <p:cNvPr id="104890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52</a:t>
            </a:fld>
            <a:endParaRPr b="1" sz="1600">
              <a:solidFill>
                <a:schemeClr val="dk2"/>
              </a:solidFill>
            </a:endParaRPr>
          </a:p>
        </p:txBody>
      </p:sp>
      <p:sp>
        <p:nvSpPr>
          <p:cNvPr id="1048899" name=""/>
          <p:cNvSpPr/>
          <p:nvPr>
            <p:ph type="title" sz="full" idx="0"/>
          </p:nvPr>
        </p:nvSpPr>
        <p:spPr>
          <a:xfrm rot="0">
            <a:off x="406400" y="303212"/>
            <a:ext cx="87376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QBE Examples</a:t>
            </a:r>
          </a:p>
        </p:txBody>
      </p:sp>
      <p:sp>
        <p:nvSpPr>
          <p:cNvPr id="1048900" name=""/>
          <p:cNvSpPr/>
          <p:nvPr>
            <p:ph type="body" sz="full" idx="1"/>
          </p:nvPr>
        </p:nvSpPr>
        <p:spPr>
          <a:xfrm rot="0">
            <a:off x="406400" y="1146175"/>
            <a:ext cx="8547100"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buNone/>
            </a:pPr>
            <a:r>
              <a:rPr altLang="en-US" sz="2400" lang="en-US">
                <a:latin typeface="Times New Roman" pitchFamily="18" charset="0"/>
              </a:rPr>
              <a:t>Specifying complex </a:t>
            </a:r>
            <a:r>
              <a:rPr altLang="en-US" sz="2400" lang="en-US">
                <a:latin typeface="Times New Roman" pitchFamily="18" charset="0"/>
              </a:rPr>
              <a:t>cinditions </a:t>
            </a:r>
            <a:r>
              <a:rPr altLang="en-US" sz="2400" lang="en-US">
                <a:latin typeface="Times New Roman" pitchFamily="18" charset="0"/>
              </a:rPr>
              <a:t>in QBE:</a:t>
            </a:r>
          </a:p>
          <a:p>
            <a:pPr lvl="0"/>
            <a:r>
              <a:rPr altLang="en-US" sz="2400" lang="en-US">
                <a:latin typeface="Times New Roman" pitchFamily="18" charset="0"/>
              </a:rPr>
              <a:t> A technique called the “condition box” is used in QBE to state more involved Boolean expressions as conditions. </a:t>
            </a:r>
          </a:p>
          <a:p>
            <a:pPr lvl="0"/>
            <a:r>
              <a:rPr altLang="en-US" sz="2400" lang="en-US">
                <a:latin typeface="Times New Roman" pitchFamily="18" charset="0"/>
              </a:rPr>
              <a:t>The D.4(a) gives employees who work on either project 1 or 2, whereas the query in D.4(b) gives those who work on both the projects.</a:t>
            </a:r>
          </a:p>
          <a:p>
            <a:pPr lvl="0">
              <a:buNone/>
            </a:pPr>
            <a:endParaRPr altLang="en-US" b="1" sz="1800" lang="en-US"/>
          </a:p>
          <a:p>
            <a:pPr lvl="0"/>
            <a:endParaRPr altLang="en-US" sz="2400" lang="en-US">
              <a:latin typeface="Times New Roman" pitchFamily="18" charset="0"/>
            </a:endParaRPr>
          </a:p>
          <a:p>
            <a:pPr lvl="0"/>
            <a:endParaRPr altLang="en-US" sz="2400" lang="en-US">
              <a:latin typeface="Times New Roman" pitchFamily="18" charset="0"/>
            </a:endParaRPr>
          </a:p>
        </p:txBody>
      </p:sp>
      <p:grpSp>
        <p:nvGrpSpPr>
          <p:cNvPr id="139" name=""/>
          <p:cNvGrpSpPr/>
          <p:nvPr/>
        </p:nvGrpSpPr>
        <p:grpSpPr>
          <a:xfrm rot="0">
            <a:off x="598487" y="4610100"/>
            <a:ext cx="244475" cy="174625"/>
            <a:chOff x="377" y="2904"/>
            <a:chExt cx="154" cy="110"/>
          </a:xfrm>
        </p:grpSpPr>
        <p:sp>
          <p:nvSpPr>
            <p:cNvPr id="1048901" name=""/>
            <p:cNvSpPr/>
            <p:nvPr/>
          </p:nvSpPr>
          <p:spPr>
            <a:xfrm rot="0">
              <a:off x="381" y="2904"/>
              <a:ext cx="0" cy="110"/>
            </a:xfrm>
            <a:prstGeom prst="line"/>
            <a:noFill/>
            <a:ln w="12700" cap="flat" cmpd="sng">
              <a:solidFill>
                <a:schemeClr val="dk1">
                  <a:alpha val="100000"/>
                </a:schemeClr>
              </a:solidFill>
              <a:prstDash val="solid"/>
              <a:round/>
            </a:ln>
          </p:spPr>
        </p:sp>
        <p:sp>
          <p:nvSpPr>
            <p:cNvPr id="1048902" name=""/>
            <p:cNvSpPr/>
            <p:nvPr/>
          </p:nvSpPr>
          <p:spPr>
            <a:xfrm rot="0">
              <a:off x="527" y="2904"/>
              <a:ext cx="0" cy="110"/>
            </a:xfrm>
            <a:prstGeom prst="line"/>
            <a:noFill/>
            <a:ln w="12700" cap="flat" cmpd="sng">
              <a:solidFill>
                <a:schemeClr val="dk1">
                  <a:alpha val="100000"/>
                </a:schemeClr>
              </a:solidFill>
              <a:prstDash val="solid"/>
              <a:round/>
            </a:ln>
          </p:spPr>
        </p:sp>
        <p:sp>
          <p:nvSpPr>
            <p:cNvPr id="1048903" name=""/>
            <p:cNvSpPr/>
            <p:nvPr/>
          </p:nvSpPr>
          <p:spPr>
            <a:xfrm rot="0">
              <a:off x="385" y="2904"/>
              <a:ext cx="138" cy="110"/>
            </a:xfrm>
            <a:prstGeom prst="line"/>
            <a:noFill/>
            <a:ln w="12700" cap="flat" cmpd="sng">
              <a:solidFill>
                <a:schemeClr val="dk1">
                  <a:alpha val="100000"/>
                </a:schemeClr>
              </a:solidFill>
              <a:prstDash val="solid"/>
              <a:round/>
            </a:ln>
          </p:spPr>
        </p:sp>
        <p:sp>
          <p:nvSpPr>
            <p:cNvPr id="1048904" name=""/>
            <p:cNvSpPr/>
            <p:nvPr/>
          </p:nvSpPr>
          <p:spPr>
            <a:xfrm rot="0" flipH="1">
              <a:off x="377" y="2904"/>
              <a:ext cx="154" cy="110"/>
            </a:xfrm>
            <a:prstGeom prst="line"/>
            <a:noFill/>
            <a:ln w="12700" cap="flat" cmpd="sng">
              <a:solidFill>
                <a:schemeClr val="dk1">
                  <a:alpha val="100000"/>
                </a:schemeClr>
              </a:solidFill>
              <a:prstDash val="solid"/>
              <a:round/>
            </a:ln>
          </p:spPr>
        </p:sp>
      </p:gr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140" name=""/>
        <p:cNvGrpSpPr/>
        <p:nvPr/>
      </p:nvGrpSpPr>
      <p:grpSpPr>
        <a:xfrm rot="0">
          <a:off x="0" y="0"/>
          <a:ext cx="0" cy="0"/>
          <a:chOff x="0" y="0"/>
          <a:chExt cx="0" cy="0"/>
        </a:xfrm>
      </p:grpSpPr>
      <p:sp>
        <p:nvSpPr>
          <p:cNvPr id="1048914"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53</a:t>
            </a:fld>
            <a:endParaRPr b="1" sz="1600">
              <a:solidFill>
                <a:schemeClr val="dk2"/>
              </a:solidFill>
            </a:endParaRPr>
          </a:p>
        </p:txBody>
      </p:sp>
      <p:sp>
        <p:nvSpPr>
          <p:cNvPr id="1048907" name=""/>
          <p:cNvSpPr/>
          <p:nvPr>
            <p:ph type="title" sz="full" idx="0"/>
          </p:nvPr>
        </p:nvSpPr>
        <p:spPr>
          <a:xfrm rot="0">
            <a:off x="406400" y="303212"/>
            <a:ext cx="8737600" cy="8429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QBE Examples</a:t>
            </a:r>
          </a:p>
        </p:txBody>
      </p:sp>
      <p:sp>
        <p:nvSpPr>
          <p:cNvPr id="1048908" name=""/>
          <p:cNvSpPr/>
          <p:nvPr>
            <p:ph type="body" sz="full" idx="1"/>
          </p:nvPr>
        </p:nvSpPr>
        <p:spPr>
          <a:xfrm rot="0">
            <a:off x="406400" y="1146175"/>
            <a:ext cx="8547100" cy="5241925"/>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r>
              <a:rPr sz="2400">
                <a:latin typeface="Times New Roman" pitchFamily="18" charset="0"/>
              </a:rPr>
              <a:t>Illustrating join in QBE. The join is simple accomplished by using the same example element in the columns being joined. Note that the Result is set us as an independent table.</a:t>
            </a:r>
          </a:p>
          <a:p>
            <a:pPr lvl="0">
              <a:buNone/>
            </a:pPr>
            <a:endParaRPr b="1" sz="1800"/>
          </a:p>
          <a:p>
            <a:pPr lvl="0"/>
            <a:endParaRPr sz="2400">
              <a:latin typeface="Times New Roman" pitchFamily="18" charset="0"/>
            </a:endParaRPr>
          </a:p>
          <a:p>
            <a:pPr lvl="0"/>
            <a:endParaRPr sz="2400">
              <a:latin typeface="Times New Roman" pitchFamily="18" charset="0"/>
            </a:endParaRPr>
          </a:p>
        </p:txBody>
      </p:sp>
      <p:grpSp>
        <p:nvGrpSpPr>
          <p:cNvPr id="141" name=""/>
          <p:cNvGrpSpPr/>
          <p:nvPr/>
        </p:nvGrpSpPr>
        <p:grpSpPr>
          <a:xfrm rot="0">
            <a:off x="598487" y="4610100"/>
            <a:ext cx="244475" cy="174625"/>
            <a:chOff x="377" y="2904"/>
            <a:chExt cx="154" cy="110"/>
          </a:xfrm>
        </p:grpSpPr>
        <p:sp>
          <p:nvSpPr>
            <p:cNvPr id="1048909" name=""/>
            <p:cNvSpPr/>
            <p:nvPr/>
          </p:nvSpPr>
          <p:spPr>
            <a:xfrm rot="0">
              <a:off x="381" y="2904"/>
              <a:ext cx="0" cy="110"/>
            </a:xfrm>
            <a:prstGeom prst="line"/>
            <a:noFill/>
            <a:ln w="12700" cap="flat" cmpd="sng">
              <a:solidFill>
                <a:schemeClr val="dk1">
                  <a:alpha val="100000"/>
                </a:schemeClr>
              </a:solidFill>
              <a:prstDash val="solid"/>
              <a:round/>
            </a:ln>
          </p:spPr>
        </p:sp>
        <p:sp>
          <p:nvSpPr>
            <p:cNvPr id="1048910" name=""/>
            <p:cNvSpPr/>
            <p:nvPr/>
          </p:nvSpPr>
          <p:spPr>
            <a:xfrm rot="0">
              <a:off x="527" y="2904"/>
              <a:ext cx="0" cy="110"/>
            </a:xfrm>
            <a:prstGeom prst="line"/>
            <a:noFill/>
            <a:ln w="12700" cap="flat" cmpd="sng">
              <a:solidFill>
                <a:schemeClr val="dk1">
                  <a:alpha val="100000"/>
                </a:schemeClr>
              </a:solidFill>
              <a:prstDash val="solid"/>
              <a:round/>
            </a:ln>
          </p:spPr>
        </p:sp>
        <p:sp>
          <p:nvSpPr>
            <p:cNvPr id="1048911" name=""/>
            <p:cNvSpPr/>
            <p:nvPr/>
          </p:nvSpPr>
          <p:spPr>
            <a:xfrm rot="0">
              <a:off x="385" y="2904"/>
              <a:ext cx="138" cy="110"/>
            </a:xfrm>
            <a:prstGeom prst="line"/>
            <a:noFill/>
            <a:ln w="12700" cap="flat" cmpd="sng">
              <a:solidFill>
                <a:schemeClr val="dk1">
                  <a:alpha val="100000"/>
                </a:schemeClr>
              </a:solidFill>
              <a:prstDash val="solid"/>
              <a:round/>
            </a:ln>
          </p:spPr>
        </p:sp>
        <p:sp>
          <p:nvSpPr>
            <p:cNvPr id="1048912" name=""/>
            <p:cNvSpPr/>
            <p:nvPr/>
          </p:nvSpPr>
          <p:spPr>
            <a:xfrm rot="0" flipH="1">
              <a:off x="377" y="2904"/>
              <a:ext cx="154" cy="110"/>
            </a:xfrm>
            <a:prstGeom prst="line"/>
            <a:noFill/>
            <a:ln w="12700" cap="flat" cmpd="sng">
              <a:solidFill>
                <a:schemeClr val="dk1">
                  <a:alpha val="100000"/>
                </a:schemeClr>
              </a:solidFill>
              <a:prstDash val="solid"/>
              <a:round/>
            </a:ln>
          </p:spPr>
        </p:sp>
      </p:grpSp>
      <p:pic>
        <p:nvPicPr>
          <p:cNvPr id="2097178" name=""/>
          <p:cNvPicPr>
            <a:picLocks/>
          </p:cNvPicPr>
          <p:nvPr/>
        </p:nvPicPr>
        <p:blipFill>
          <a:blip xmlns:r="http://schemas.openxmlformats.org/officeDocument/2006/relationships" r:embed="rId1"/>
          <a:srcRect l="0" t="0" r="0" b="0"/>
          <a:stretch>
            <a:fillRect/>
          </a:stretch>
        </p:blipFill>
        <p:spPr>
          <a:xfrm rot="0">
            <a:off x="1247775" y="2817812"/>
            <a:ext cx="6977062" cy="2408237"/>
          </a:xfrm>
          <a:prstGeom prst="rect"/>
          <a:noFill/>
          <a:ln>
            <a:noFill/>
          </a:ln>
        </p:spPr>
      </p:pic>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16"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6</a:t>
            </a:fld>
            <a:endParaRPr b="1" sz="1600">
              <a:solidFill>
                <a:schemeClr val="dk2"/>
              </a:solidFill>
            </a:endParaRPr>
          </a:p>
        </p:txBody>
      </p:sp>
      <p:sp>
        <p:nvSpPr>
          <p:cNvPr id="1048613" name=""/>
          <p:cNvSpPr/>
          <p:nvPr>
            <p:ph type="title" sz="full" idx="0"/>
          </p:nvPr>
        </p:nvSpPr>
        <p:spPr>
          <a:xfrm rot="0">
            <a:off x="685800" y="258762"/>
            <a:ext cx="7772400" cy="7667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a:t>
            </a:r>
          </a:p>
        </p:txBody>
      </p:sp>
      <p:sp>
        <p:nvSpPr>
          <p:cNvPr id="1048614" name=""/>
          <p:cNvSpPr/>
          <p:nvPr>
            <p:ph type="body" sz="full" idx="1"/>
          </p:nvPr>
        </p:nvSpPr>
        <p:spPr>
          <a:xfrm rot="0">
            <a:off x="323850" y="1206500"/>
            <a:ext cx="8439150" cy="50800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b="1" sz="2400">
                <a:latin typeface="Times New Roman" pitchFamily="18" charset="0"/>
              </a:rPr>
              <a:t>SELECT Operation </a:t>
            </a:r>
          </a:p>
          <a:p>
            <a:pPr lvl="0">
              <a:lnSpc>
                <a:spcPct val="80000"/>
              </a:lnSpc>
              <a:buNone/>
            </a:pPr>
            <a:r>
              <a:rPr sz="1000"/>
              <a:t>	</a:t>
            </a:r>
          </a:p>
          <a:p>
            <a:pPr lvl="0">
              <a:lnSpc>
                <a:spcPct val="80000"/>
              </a:lnSpc>
              <a:buNone/>
            </a:pPr>
            <a:endParaRPr sz="1000">
              <a:latin typeface="Times New Roman" pitchFamily="18" charset="0"/>
            </a:endParaRPr>
          </a:p>
          <a:p>
            <a:pPr lvl="0">
              <a:lnSpc>
                <a:spcPct val="80000"/>
              </a:lnSpc>
              <a:buNone/>
            </a:pPr>
            <a:r>
              <a:rPr sz="2000">
                <a:latin typeface="Times New Roman" pitchFamily="18" charset="0"/>
              </a:rPr>
              <a:t>	SELECT operation is used to select a </a:t>
            </a:r>
            <a:r>
              <a:rPr sz="2000" i="1">
                <a:latin typeface="Times New Roman" pitchFamily="18" charset="0"/>
              </a:rPr>
              <a:t>subset </a:t>
            </a:r>
            <a:r>
              <a:rPr sz="2000">
                <a:latin typeface="Times New Roman" pitchFamily="18" charset="0"/>
              </a:rPr>
              <a:t>of the tuples from a relation that satisfy a </a:t>
            </a:r>
            <a:r>
              <a:rPr b="1" sz="2000">
                <a:latin typeface="Times New Roman" pitchFamily="18" charset="0"/>
              </a:rPr>
              <a:t>selection condition</a:t>
            </a:r>
            <a:r>
              <a:rPr sz="2000">
                <a:latin typeface="Times New Roman" pitchFamily="18" charset="0"/>
              </a:rPr>
              <a:t>. It is a filter that keeps only those tuples that satisfy a qualifying condition – those satisfying the condition are selected while others are discarded. </a:t>
            </a:r>
          </a:p>
          <a:p>
            <a:pPr lvl="0">
              <a:lnSpc>
                <a:spcPct val="80000"/>
              </a:lnSpc>
              <a:buNone/>
            </a:pPr>
            <a:r>
              <a:rPr sz="1000">
                <a:latin typeface="Times New Roman" pitchFamily="18" charset="0"/>
              </a:rPr>
              <a:t>	</a:t>
            </a:r>
          </a:p>
          <a:p>
            <a:pPr lvl="0">
              <a:lnSpc>
                <a:spcPct val="80000"/>
              </a:lnSpc>
              <a:buNone/>
            </a:pPr>
            <a:r>
              <a:rPr sz="1800">
                <a:latin typeface="Times New Roman" pitchFamily="18" charset="0"/>
              </a:rPr>
              <a:t>	</a:t>
            </a:r>
            <a:r>
              <a:rPr b="1" sz="2000">
                <a:latin typeface="Times New Roman" pitchFamily="18" charset="0"/>
              </a:rPr>
              <a:t>Example:</a:t>
            </a:r>
            <a:r>
              <a:rPr sz="2000">
                <a:latin typeface="Times New Roman" pitchFamily="18" charset="0"/>
              </a:rPr>
              <a:t> To select the EMPLOYEE tuples whose department number is four or those whose salary is greater than $30,000 the following notation is used: </a:t>
            </a:r>
          </a:p>
          <a:p>
            <a:pPr lvl="0">
              <a:lnSpc>
                <a:spcPct val="80000"/>
              </a:lnSpc>
              <a:buNone/>
            </a:pPr>
            <a:r>
              <a:rPr b="1" sz="1600">
                <a:latin typeface="Symbol" pitchFamily="18" charset="2"/>
              </a:rPr>
              <a:t>			</a:t>
            </a:r>
            <a:r>
              <a:rPr b="1" sz="2800">
                <a:latin typeface="Symbol" pitchFamily="18" charset="2"/>
              </a:rPr>
              <a:t></a:t>
            </a:r>
            <a:r>
              <a:rPr b="1" sz="1400">
                <a:latin typeface="Times New Roman" pitchFamily="18" charset="0"/>
              </a:rPr>
              <a:t>DNO = 4</a:t>
            </a:r>
            <a:r>
              <a:rPr b="1" sz="1600">
                <a:latin typeface="Times New Roman" pitchFamily="18" charset="0"/>
              </a:rPr>
              <a:t> </a:t>
            </a:r>
            <a:r>
              <a:rPr b="1" sz="2000">
                <a:latin typeface="Times New Roman" pitchFamily="18" charset="0"/>
              </a:rPr>
              <a:t>(EMPLOYEE)</a:t>
            </a:r>
          </a:p>
          <a:p>
            <a:pPr lvl="0">
              <a:lnSpc>
                <a:spcPct val="80000"/>
              </a:lnSpc>
              <a:buNone/>
            </a:pPr>
            <a:r>
              <a:rPr b="1" sz="1600">
                <a:latin typeface="Times New Roman" pitchFamily="18" charset="0"/>
              </a:rPr>
              <a:t>			</a:t>
            </a:r>
            <a:r>
              <a:rPr b="1" sz="2800">
                <a:latin typeface="Symbol" pitchFamily="18" charset="2"/>
              </a:rPr>
              <a:t></a:t>
            </a:r>
            <a:r>
              <a:rPr b="1" sz="1400">
                <a:latin typeface="Times New Roman" pitchFamily="18" charset="0"/>
              </a:rPr>
              <a:t>SALARY &gt; 30,000</a:t>
            </a:r>
            <a:r>
              <a:rPr b="1" sz="1600">
                <a:latin typeface="Times New Roman" pitchFamily="18" charset="0"/>
              </a:rPr>
              <a:t> </a:t>
            </a:r>
            <a:r>
              <a:rPr b="1" sz="2000">
                <a:latin typeface="Times New Roman" pitchFamily="18" charset="0"/>
              </a:rPr>
              <a:t>(EMPLOYEE)</a:t>
            </a:r>
          </a:p>
          <a:p>
            <a:pPr lvl="0">
              <a:lnSpc>
                <a:spcPct val="80000"/>
              </a:lnSpc>
              <a:buNone/>
            </a:pPr>
            <a:endParaRPr b="1" sz="1000">
              <a:latin typeface="Times New Roman" pitchFamily="18" charset="0"/>
            </a:endParaRPr>
          </a:p>
          <a:p>
            <a:pPr lvl="0">
              <a:lnSpc>
                <a:spcPct val="80000"/>
              </a:lnSpc>
              <a:buNone/>
            </a:pPr>
            <a:r>
              <a:rPr b="1" sz="1600"/>
              <a:t>	</a:t>
            </a:r>
            <a:r>
              <a:rPr sz="2000">
                <a:latin typeface="Times New Roman" pitchFamily="18" charset="0"/>
              </a:rPr>
              <a:t>In general, the select operation is denoted by </a:t>
            </a:r>
            <a:r>
              <a:rPr baseline="-16000" b="1" sz="2400">
                <a:latin typeface="Symbol" pitchFamily="18" charset="2"/>
              </a:rPr>
              <a:t></a:t>
            </a:r>
            <a:r>
              <a:rPr baseline="-16000" sz="2400">
                <a:latin typeface="Symbol" pitchFamily="18" charset="2"/>
              </a:rPr>
              <a:t> </a:t>
            </a:r>
            <a:r>
              <a:rPr baseline="-16000" sz="2000">
                <a:latin typeface="Times New Roman" pitchFamily="18" charset="0"/>
              </a:rPr>
              <a:t>&lt;selection condition&gt;</a:t>
            </a:r>
            <a:r>
              <a:rPr sz="2000">
                <a:latin typeface="Times New Roman" pitchFamily="18" charset="0"/>
              </a:rPr>
              <a:t>(R) where the </a:t>
            </a:r>
          </a:p>
          <a:p>
            <a:pPr lvl="0">
              <a:lnSpc>
                <a:spcPct val="80000"/>
              </a:lnSpc>
              <a:buNone/>
            </a:pPr>
            <a:r>
              <a:rPr sz="2000">
                <a:latin typeface="Times New Roman" pitchFamily="18" charset="0"/>
              </a:rPr>
              <a:t>	symbol </a:t>
            </a:r>
            <a:r>
              <a:rPr b="1" sz="2400">
                <a:latin typeface="Symbol" pitchFamily="18" charset="2"/>
              </a:rPr>
              <a:t></a:t>
            </a:r>
            <a:r>
              <a:rPr sz="2000">
                <a:latin typeface="Times New Roman" pitchFamily="18" charset="0"/>
              </a:rPr>
              <a:t> (sigma) is used to denote the select operator, and the selection condition is a Boolean expression specified on the attributes of relation R</a:t>
            </a:r>
          </a:p>
          <a:p>
            <a:pPr lvl="0">
              <a:lnSpc>
                <a:spcPct val="80000"/>
              </a:lnSpc>
              <a:buNone/>
            </a:pPr>
            <a:endParaRPr sz="2000">
              <a:latin typeface="Times New Roman" pitchFamily="18" charset="0"/>
            </a:endParaRPr>
          </a:p>
          <a:p>
            <a:pPr lvl="0">
              <a:lnSpc>
                <a:spcPct val="80000"/>
              </a:lnSpc>
              <a:buNone/>
            </a:pPr>
            <a:endParaRPr sz="1800">
              <a:solidFill>
                <a:srgbClr val="FF0066"/>
              </a:solidFill>
              <a:latin typeface="Times New Roman"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20"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7</a:t>
            </a:fld>
            <a:endParaRPr b="1" sz="1600">
              <a:solidFill>
                <a:schemeClr val="dk2"/>
              </a:solidFill>
            </a:endParaRPr>
          </a:p>
        </p:txBody>
      </p:sp>
      <p:sp>
        <p:nvSpPr>
          <p:cNvPr id="1048617" name=""/>
          <p:cNvSpPr/>
          <p:nvPr>
            <p:ph type="title" sz="full" idx="0"/>
          </p:nvPr>
        </p:nvSpPr>
        <p:spPr>
          <a:xfrm rot="0">
            <a:off x="685800" y="258762"/>
            <a:ext cx="7772400" cy="7667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a:t>
            </a:r>
          </a:p>
        </p:txBody>
      </p:sp>
      <p:sp>
        <p:nvSpPr>
          <p:cNvPr id="1048618" name=""/>
          <p:cNvSpPr/>
          <p:nvPr>
            <p:ph type="body" sz="full" idx="1"/>
          </p:nvPr>
        </p:nvSpPr>
        <p:spPr>
          <a:xfrm rot="0">
            <a:off x="323850" y="1025525"/>
            <a:ext cx="8439150" cy="50800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buNone/>
            </a:pPr>
            <a:r>
              <a:rPr altLang="en-US" b="1" sz="2400" lang="en-US">
                <a:latin typeface="Times New Roman" pitchFamily="18" charset="0"/>
              </a:rPr>
              <a:t>SELECT Operation Properties</a:t>
            </a:r>
          </a:p>
          <a:p>
            <a:pPr lvl="0">
              <a:lnSpc>
                <a:spcPct val="80000"/>
              </a:lnSpc>
              <a:buNone/>
            </a:pPr>
            <a:r>
              <a:rPr altLang="en-US" sz="1000" lang="en-US"/>
              <a:t>	</a:t>
            </a:r>
          </a:p>
          <a:p>
            <a:pPr lvl="0">
              <a:lnSpc>
                <a:spcPct val="80000"/>
              </a:lnSpc>
              <a:buNone/>
            </a:pPr>
            <a:endParaRPr altLang="en-US" sz="1000" lang="en-US">
              <a:latin typeface="Times New Roman" pitchFamily="18" charset="0"/>
            </a:endParaRPr>
          </a:p>
          <a:p>
            <a:pPr lvl="1">
              <a:lnSpc>
                <a:spcPct val="80000"/>
              </a:lnSpc>
            </a:pPr>
            <a:r>
              <a:rPr altLang="en-US" sz="1800" lang="en-US"/>
              <a:t>	</a:t>
            </a:r>
            <a:r>
              <a:rPr altLang="en-US" sz="2000" lang="en-US"/>
              <a:t>The SELECT operation </a:t>
            </a:r>
            <a:r>
              <a:rPr altLang="en-US" b="1" sz="2000" lang="en-US">
                <a:latin typeface="Symbol" pitchFamily="18" charset="2"/>
              </a:rPr>
              <a:t></a:t>
            </a:r>
            <a:r>
              <a:rPr altLang="en-US" baseline="-16000" sz="2000" lang="en-US">
                <a:latin typeface="Symbol" pitchFamily="18" charset="2"/>
              </a:rPr>
              <a:t> </a:t>
            </a:r>
            <a:r>
              <a:rPr altLang="en-US" baseline="-16000" sz="2000" lang="en-US"/>
              <a:t>&lt;selection condition&gt;</a:t>
            </a:r>
            <a:r>
              <a:rPr altLang="en-US" sz="2000" lang="en-US"/>
              <a:t>(R) produces a relation S that has the same schema as R</a:t>
            </a:r>
          </a:p>
          <a:p>
            <a:pPr lvl="1">
              <a:lnSpc>
                <a:spcPct val="80000"/>
              </a:lnSpc>
              <a:buFontTx/>
              <a:buNone/>
            </a:pPr>
            <a:endParaRPr altLang="en-US" sz="2000" lang="en-US"/>
          </a:p>
          <a:p>
            <a:pPr lvl="1">
              <a:lnSpc>
                <a:spcPct val="80000"/>
              </a:lnSpc>
            </a:pPr>
            <a:r>
              <a:rPr altLang="en-US" sz="2000" lang="en-US"/>
              <a:t> The SELECT operation </a:t>
            </a:r>
            <a:r>
              <a:rPr altLang="en-US" b="1" sz="2000" lang="en-US">
                <a:latin typeface="Symbol" pitchFamily="18" charset="2"/>
              </a:rPr>
              <a:t> </a:t>
            </a:r>
            <a:r>
              <a:rPr altLang="en-US" sz="2000" lang="en-US"/>
              <a:t>is</a:t>
            </a:r>
            <a:r>
              <a:rPr altLang="en-US" b="1" sz="2000" lang="en-US"/>
              <a:t> commutative; </a:t>
            </a:r>
            <a:r>
              <a:rPr altLang="en-US" sz="2000" lang="en-US"/>
              <a:t>i.e.,</a:t>
            </a:r>
            <a:r>
              <a:rPr altLang="en-US" b="1" sz="2000" lang="en-US"/>
              <a:t> </a:t>
            </a:r>
          </a:p>
          <a:p>
            <a:pPr lvl="1">
              <a:lnSpc>
                <a:spcPct val="80000"/>
              </a:lnSpc>
              <a:buFont typeface="Symbol" pitchFamily="18" charset="2"/>
              <a:buChar char=" "/>
            </a:pPr>
            <a:r>
              <a:rPr altLang="en-US" b="1" sz="2000" lang="en-US">
                <a:latin typeface="Symbol" pitchFamily="18" charset="2"/>
              </a:rPr>
              <a:t></a:t>
            </a:r>
            <a:r>
              <a:rPr altLang="en-US" baseline="-16000" sz="2000" lang="en-US">
                <a:latin typeface="Symbol" pitchFamily="18" charset="2"/>
              </a:rPr>
              <a:t> </a:t>
            </a:r>
            <a:r>
              <a:rPr altLang="en-US" baseline="-16000" sz="2000" lang="en-US"/>
              <a:t>&lt;condition1&gt;</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 condition2&gt; </a:t>
            </a:r>
            <a:r>
              <a:rPr altLang="en-US" sz="2000" lang="en-US"/>
              <a:t>(</a:t>
            </a:r>
            <a:r>
              <a:rPr altLang="en-US" baseline="-16000" sz="2000" lang="en-US"/>
              <a:t> </a:t>
            </a:r>
            <a:r>
              <a:rPr altLang="en-US" sz="2000" lang="en-US"/>
              <a:t>R)) = </a:t>
            </a:r>
            <a:r>
              <a:rPr altLang="en-US" b="1" sz="2000" lang="en-US">
                <a:latin typeface="Symbol" pitchFamily="18" charset="2"/>
              </a:rPr>
              <a:t></a:t>
            </a:r>
            <a:r>
              <a:rPr altLang="en-US" baseline="-16000" sz="2000" lang="en-US">
                <a:latin typeface="Symbol" pitchFamily="18" charset="2"/>
              </a:rPr>
              <a:t> </a:t>
            </a:r>
            <a:r>
              <a:rPr altLang="en-US" baseline="-16000" sz="2000" lang="en-US"/>
              <a:t>&lt;condition2&gt; </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 condition1&gt; </a:t>
            </a:r>
            <a:r>
              <a:rPr altLang="en-US" sz="2000" lang="en-US"/>
              <a:t>( R))</a:t>
            </a:r>
          </a:p>
          <a:p>
            <a:pPr lvl="1">
              <a:lnSpc>
                <a:spcPct val="80000"/>
              </a:lnSpc>
              <a:buFont typeface="Symbol" pitchFamily="18" charset="2"/>
              <a:buChar char=" "/>
            </a:pPr>
            <a:endParaRPr altLang="en-US" sz="2000" lang="en-US"/>
          </a:p>
          <a:p>
            <a:pPr lvl="1">
              <a:lnSpc>
                <a:spcPct val="80000"/>
              </a:lnSpc>
            </a:pPr>
            <a:r>
              <a:rPr altLang="en-US" sz="2000" lang="en-US"/>
              <a:t>A cascaded SELECT operation </a:t>
            </a:r>
            <a:r>
              <a:rPr altLang="en-US" b="1" sz="2000" lang="en-US"/>
              <a:t>may be applied in any order; </a:t>
            </a:r>
            <a:r>
              <a:rPr altLang="en-US" sz="2000" lang="en-US"/>
              <a:t>i.e.,</a:t>
            </a:r>
            <a:r>
              <a:rPr altLang="en-US" b="1" sz="2000" lang="en-US"/>
              <a:t> </a:t>
            </a:r>
          </a:p>
          <a:p>
            <a:pPr lvl="1">
              <a:lnSpc>
                <a:spcPct val="80000"/>
              </a:lnSpc>
              <a:buFont typeface="Symbol" pitchFamily="18" charset="2"/>
              <a:buChar char=" "/>
            </a:pPr>
            <a:r>
              <a:rPr altLang="en-US" b="1" sz="2000" lang="en-US">
                <a:latin typeface="Symbol" pitchFamily="18" charset="2"/>
              </a:rPr>
              <a:t></a:t>
            </a:r>
            <a:r>
              <a:rPr altLang="en-US" baseline="-16000" sz="2000" lang="en-US">
                <a:latin typeface="Symbol" pitchFamily="18" charset="2"/>
              </a:rPr>
              <a:t> </a:t>
            </a:r>
            <a:r>
              <a:rPr altLang="en-US" baseline="-16000" sz="2000" lang="en-US"/>
              <a:t>&lt;condition1&gt;</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 condition2&gt; </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&lt;condition3&gt;</a:t>
            </a:r>
            <a:r>
              <a:rPr altLang="en-US" sz="2000" lang="en-US"/>
              <a:t> (</a:t>
            </a:r>
            <a:r>
              <a:rPr altLang="en-US" baseline="-16000" sz="2000" lang="en-US"/>
              <a:t> </a:t>
            </a:r>
            <a:r>
              <a:rPr altLang="en-US" sz="2000" lang="en-US"/>
              <a:t>R)) </a:t>
            </a:r>
          </a:p>
          <a:p>
            <a:pPr lvl="1">
              <a:lnSpc>
                <a:spcPct val="80000"/>
              </a:lnSpc>
              <a:buFont typeface="Symbol" pitchFamily="18" charset="2"/>
              <a:buChar char=" "/>
            </a:pPr>
            <a:r>
              <a:rPr altLang="en-US" sz="2000" lang="en-US"/>
              <a:t>= </a:t>
            </a:r>
            <a:r>
              <a:rPr altLang="en-US" b="1" sz="2000" lang="en-US">
                <a:latin typeface="Symbol" pitchFamily="18" charset="2"/>
              </a:rPr>
              <a:t></a:t>
            </a:r>
            <a:r>
              <a:rPr altLang="en-US" baseline="-16000" sz="2000" lang="en-US">
                <a:latin typeface="Symbol" pitchFamily="18" charset="2"/>
              </a:rPr>
              <a:t> </a:t>
            </a:r>
            <a:r>
              <a:rPr altLang="en-US" baseline="-16000" sz="2000" lang="en-US"/>
              <a:t>&lt;condition2&gt; </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 condition3&gt; </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 condition1&gt; </a:t>
            </a:r>
            <a:r>
              <a:rPr altLang="en-US" sz="2000" lang="en-US"/>
              <a:t>( R)))</a:t>
            </a:r>
          </a:p>
          <a:p>
            <a:pPr lvl="1">
              <a:lnSpc>
                <a:spcPct val="80000"/>
              </a:lnSpc>
              <a:buFont typeface="Symbol" pitchFamily="18" charset="2"/>
              <a:buChar char=" "/>
            </a:pPr>
            <a:endParaRPr altLang="en-US" sz="2000" lang="en-US"/>
          </a:p>
          <a:p>
            <a:pPr lvl="1">
              <a:lnSpc>
                <a:spcPct val="80000"/>
              </a:lnSpc>
            </a:pPr>
            <a:r>
              <a:rPr altLang="en-US" sz="2000" lang="en-US"/>
              <a:t>A cascaded SELECT operation may be replaced by a single selection with a conjunction of all the conditions</a:t>
            </a:r>
            <a:r>
              <a:rPr altLang="en-US" b="1" sz="2000" lang="en-US"/>
              <a:t>; </a:t>
            </a:r>
            <a:r>
              <a:rPr altLang="en-US" sz="2000" lang="en-US"/>
              <a:t>i.e.,</a:t>
            </a:r>
            <a:r>
              <a:rPr altLang="en-US" b="1" sz="2000" lang="en-US"/>
              <a:t> </a:t>
            </a:r>
          </a:p>
          <a:p>
            <a:pPr lvl="1">
              <a:lnSpc>
                <a:spcPct val="80000"/>
              </a:lnSpc>
              <a:buFont typeface="Symbol" pitchFamily="18" charset="2"/>
              <a:buChar char=" "/>
            </a:pPr>
            <a:r>
              <a:rPr altLang="en-US" b="1" sz="2000" lang="en-US">
                <a:latin typeface="Symbol" pitchFamily="18" charset="2"/>
              </a:rPr>
              <a:t></a:t>
            </a:r>
            <a:r>
              <a:rPr altLang="en-US" baseline="-16000" sz="2000" lang="en-US">
                <a:latin typeface="Symbol" pitchFamily="18" charset="2"/>
              </a:rPr>
              <a:t> </a:t>
            </a:r>
            <a:r>
              <a:rPr altLang="en-US" baseline="-16000" sz="2000" lang="en-US"/>
              <a:t>&lt;condition1&gt;</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 condition2&gt; </a:t>
            </a:r>
            <a:r>
              <a:rPr altLang="en-US" sz="2000" lang="en-US"/>
              <a:t>(</a:t>
            </a:r>
            <a:r>
              <a:rPr altLang="en-US" b="1" sz="2000" lang="en-US">
                <a:latin typeface="Symbol" pitchFamily="18" charset="2"/>
              </a:rPr>
              <a:t></a:t>
            </a:r>
            <a:r>
              <a:rPr altLang="en-US" baseline="-16000" sz="2000" lang="en-US">
                <a:latin typeface="Symbol" pitchFamily="18" charset="2"/>
              </a:rPr>
              <a:t> </a:t>
            </a:r>
            <a:r>
              <a:rPr altLang="en-US" baseline="-16000" sz="2000" lang="en-US"/>
              <a:t>&lt;condition3&gt;</a:t>
            </a:r>
            <a:r>
              <a:rPr altLang="en-US" sz="2000" lang="en-US"/>
              <a:t> (</a:t>
            </a:r>
            <a:r>
              <a:rPr altLang="en-US" baseline="-16000" sz="2000" lang="en-US"/>
              <a:t> </a:t>
            </a:r>
            <a:r>
              <a:rPr altLang="en-US" sz="2000" lang="en-US"/>
              <a:t>R)) </a:t>
            </a:r>
          </a:p>
          <a:p>
            <a:pPr lvl="1">
              <a:lnSpc>
                <a:spcPct val="80000"/>
              </a:lnSpc>
              <a:buFont typeface="Symbol" pitchFamily="18" charset="2"/>
              <a:buChar char=" "/>
            </a:pPr>
            <a:r>
              <a:rPr altLang="en-US" sz="2000" lang="en-US"/>
              <a:t>= </a:t>
            </a:r>
            <a:r>
              <a:rPr altLang="en-US" b="1" sz="2000" lang="en-US">
                <a:latin typeface="Symbol" pitchFamily="18" charset="2"/>
              </a:rPr>
              <a:t></a:t>
            </a:r>
            <a:r>
              <a:rPr altLang="en-US" baseline="-16000" sz="2000" lang="en-US">
                <a:latin typeface="Symbol" pitchFamily="18" charset="2"/>
              </a:rPr>
              <a:t> </a:t>
            </a:r>
            <a:r>
              <a:rPr altLang="en-US" baseline="-16000" sz="2000" lang="en-US"/>
              <a:t>&lt;condition1&gt; AND &lt; condition2&gt;  AND &lt; condition3&gt; </a:t>
            </a:r>
            <a:r>
              <a:rPr altLang="en-US" sz="2000" lang="en-US"/>
              <a:t>( R)))</a:t>
            </a:r>
          </a:p>
          <a:p>
            <a:pPr lvl="1">
              <a:lnSpc>
                <a:spcPct val="80000"/>
              </a:lnSpc>
              <a:buFont typeface="Symbol" pitchFamily="18" charset="2"/>
              <a:buChar char=" "/>
            </a:pPr>
            <a:endParaRPr altLang="en-US" sz="2000" lang="en-US"/>
          </a:p>
          <a:p>
            <a:pPr lvl="2">
              <a:lnSpc>
                <a:spcPct val="80000"/>
              </a:lnSpc>
              <a:buFont typeface="Symbol" pitchFamily="18" charset="2"/>
              <a:buChar char=" "/>
            </a:pPr>
            <a:endParaRPr altLang="en-US" sz="180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24"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8</a:t>
            </a:fld>
            <a:endParaRPr b="1" sz="1600">
              <a:solidFill>
                <a:schemeClr val="dk2"/>
              </a:solidFill>
            </a:endParaRPr>
          </a:p>
        </p:txBody>
      </p:sp>
      <p:sp>
        <p:nvSpPr>
          <p:cNvPr id="1048621" name=""/>
          <p:cNvSpPr/>
          <p:nvPr>
            <p:ph type="title" sz="full" idx="0"/>
          </p:nvPr>
        </p:nvSpPr>
        <p:spPr>
          <a:xfrm rot="0">
            <a:off x="1054100" y="444500"/>
            <a:ext cx="7173912" cy="762000"/>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 (cont.)</a:t>
            </a:r>
          </a:p>
        </p:txBody>
      </p:sp>
      <p:sp>
        <p:nvSpPr>
          <p:cNvPr id="1048622" name=""/>
          <p:cNvSpPr/>
          <p:nvPr/>
        </p:nvSpPr>
        <p:spPr>
          <a:xfrm rot="0">
            <a:off x="1833562" y="1309687"/>
            <a:ext cx="9144000" cy="0"/>
          </a:xfrm>
          <a:prstGeom prst="rect"/>
          <a:noFill/>
          <a:ln>
            <a:noFill/>
          </a:ln>
        </p:spPr>
      </p:sp>
      <p:pic>
        <p:nvPicPr>
          <p:cNvPr id="2097157" name=""/>
          <p:cNvPicPr>
            <a:picLocks/>
          </p:cNvPicPr>
          <p:nvPr/>
        </p:nvPicPr>
        <p:blipFill>
          <a:blip xmlns:r="http://schemas.openxmlformats.org/officeDocument/2006/relationships" r:embed="rId1"/>
          <a:srcRect l="0" t="0" r="0" b="0"/>
          <a:stretch>
            <a:fillRect/>
          </a:stretch>
        </p:blipFill>
        <p:spPr>
          <a:xfrm rot="0">
            <a:off x="1358900" y="1296987"/>
            <a:ext cx="6510337" cy="5037137"/>
          </a:xfrm>
          <a:prstGeom prst="rect"/>
          <a:noFill/>
          <a:ln>
            <a:noFill/>
          </a:ln>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628" name=""/>
          <p:cNvSpPr/>
          <p:nvPr>
            <p:ph type="sldNum" sz="quarter" idx="4"/>
          </p:nvPr>
        </p:nvSpPr>
        <p:spPr>
          <a:xfrm rot="0">
            <a:off x="7153275" y="6386512"/>
            <a:ext cx="1905000" cy="387350"/>
          </a:xfrm>
          <a:prstGeom prst="rect"/>
          <a:noFill/>
          <a:ln>
            <a:noFill/>
          </a:ln>
        </p:spPr>
        <p:txBody>
          <a:bodyPr anchor="ctr" bIns="46038" lIns="92075" rIns="92075" tIns="46038"/>
          <a:lstStyle>
            <a:lvl1pPr algn="l" fontAlgn="base" indent="0" latinLnBrk="1" marL="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1pPr>
            <a:lvl2pPr algn="l" fontAlgn="base" indent="0" latinLnBrk="1" marL="4572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2pPr>
            <a:lvl3pPr algn="l" fontAlgn="base" indent="0" latinLnBrk="1" marL="9144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3pPr>
            <a:lvl4pPr algn="l" fontAlgn="base" indent="0" latinLnBrk="1" marL="13716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4pPr>
            <a:lvl5pPr algn="l" fontAlgn="base" indent="0" latinLnBrk="1" marL="1828800" rtl="0">
              <a:lnSpc>
                <a:spcPct val="100000"/>
              </a:lnSpc>
              <a:spcBef>
                <a:spcPct val="0"/>
              </a:spcBef>
              <a:spcAft>
                <a:spcPct val="0"/>
              </a:spcAft>
              <a:buFontTx/>
              <a:buNone/>
              <a:defRPr baseline="0" b="0" sz="2400" i="0">
                <a:solidFill>
                  <a:schemeClr val="dk1"/>
                </a:solidFill>
                <a:latin typeface="Times New Roman" pitchFamily="18" charset="0"/>
                <a:sym typeface="Times New Roman" pitchFamily="18" charset="0"/>
              </a:defRPr>
            </a:lvl5pPr>
          </a:lstStyle>
          <a:p>
            <a:pPr algn="r" eaLnBrk="1" hangingPunct="1" latinLnBrk="1" lvl="0"/>
            <a:r>
              <a:rPr b="1" sz="1600">
                <a:solidFill>
                  <a:schemeClr val="dk2"/>
                </a:solidFill>
              </a:rPr>
              <a:t>Chapter 6-</a:t>
            </a:r>
            <a:fld id="{566ABCEB-ACFC-4714-9973-3DA970169C29}" type="slidenum">
              <a:rPr b="1" sz="1600">
                <a:solidFill>
                  <a:schemeClr val="dk2"/>
                </a:solidFill>
              </a:rPr>
              <a:pPr algn="r" eaLnBrk="1" hangingPunct="1" latinLnBrk="1" lvl="0"/>
              <a:t>9</a:t>
            </a:fld>
            <a:endParaRPr b="1" sz="1600">
              <a:solidFill>
                <a:schemeClr val="dk2"/>
              </a:solidFill>
            </a:endParaRPr>
          </a:p>
        </p:txBody>
      </p:sp>
      <p:sp>
        <p:nvSpPr>
          <p:cNvPr id="1048625" name=""/>
          <p:cNvSpPr/>
          <p:nvPr>
            <p:ph type="title" sz="full" idx="0"/>
          </p:nvPr>
        </p:nvSpPr>
        <p:spPr>
          <a:xfrm rot="0">
            <a:off x="685800" y="258762"/>
            <a:ext cx="7772400" cy="766762"/>
          </a:xfrm>
          <a:prstGeom prst="rect"/>
          <a:noFill/>
          <a:ln>
            <a:noFill/>
          </a:ln>
        </p:spPr>
        <p:txBody>
          <a:bodyPr bIns="45720" lIns="91440" rIns="91440" tIns="45720"/>
          <a:lstStyle>
            <a:lvl1pPr algn="ctr" eaLnBrk="1" fontAlgn="base" hangingPunct="1" indent="0" latinLnBrk="1" marL="0" rtl="0">
              <a:lnSpc>
                <a:spcPct val="100000"/>
              </a:lnSpc>
              <a:spcBef>
                <a:spcPct val="0"/>
              </a:spcBef>
              <a:spcAft>
                <a:spcPct val="0"/>
              </a:spcAft>
              <a:buFontTx/>
              <a:buNone/>
              <a:defRPr baseline="0" b="1" sz="3600" i="0">
                <a:solidFill>
                  <a:srgbClr val="333399"/>
                </a:solidFill>
                <a:latin typeface="Arial" pitchFamily="34" charset="0"/>
                <a:sym typeface="Times New Roman" pitchFamily="18" charset="0"/>
              </a:defRPr>
            </a:lvl1pPr>
          </a:lstStyle>
          <a:p>
            <a:pPr lvl="0"/>
            <a:r>
              <a:rPr sz="3200"/>
              <a:t>Unary Relational Operations (cont.)</a:t>
            </a:r>
          </a:p>
        </p:txBody>
      </p:sp>
      <p:sp>
        <p:nvSpPr>
          <p:cNvPr id="1048626" name=""/>
          <p:cNvSpPr/>
          <p:nvPr>
            <p:ph type="body" sz="full" idx="1"/>
          </p:nvPr>
        </p:nvSpPr>
        <p:spPr>
          <a:xfrm rot="0">
            <a:off x="323850" y="1206500"/>
            <a:ext cx="8439150" cy="5080000"/>
          </a:xfrm>
          <a:prstGeom prst="rect"/>
          <a:noFill/>
          <a:ln>
            <a:noFill/>
          </a:ln>
        </p:spPr>
        <p:txBody>
          <a:bodyPr bIns="45720" lIns="91440" rIns="91440" tIns="45720"/>
          <a:lstStyle>
            <a:lvl1pPr algn="l" eaLnBrk="1" fontAlgn="base" hangingPunct="1" indent="-342900" latinLnBrk="1" marL="342900" rtl="0">
              <a:lnSpc>
                <a:spcPct val="100000"/>
              </a:lnSpc>
              <a:spcBef>
                <a:spcPct val="20000"/>
              </a:spcBef>
              <a:spcAft>
                <a:spcPct val="0"/>
              </a:spcAft>
              <a:buClr>
                <a:srgbClr val="FF0000"/>
              </a:buClr>
              <a:buSzPct val="100000"/>
              <a:buFont typeface="Wingdings" pitchFamily="2" charset="2"/>
              <a:buChar char="l"/>
              <a:defRPr baseline="0" b="0" sz="3200" i="0">
                <a:solidFill>
                  <a:schemeClr val="dk2"/>
                </a:solidFill>
                <a:latin typeface="Arial" pitchFamily="34" charset="0"/>
                <a:sym typeface="Times New Roman" pitchFamily="18" charset="0"/>
              </a:defRPr>
            </a:lvl1pPr>
            <a:lvl2pPr algn="l" eaLnBrk="1" fontAlgn="base" hangingPunct="1" indent="-285750" latinLnBrk="1" marL="742950" rtl="0">
              <a:lnSpc>
                <a:spcPct val="100000"/>
              </a:lnSpc>
              <a:spcBef>
                <a:spcPct val="20000"/>
              </a:spcBef>
              <a:spcAft>
                <a:spcPct val="0"/>
              </a:spcAft>
              <a:buClr>
                <a:srgbClr val="FF0000"/>
              </a:buClr>
              <a:buSzPct val="100000"/>
              <a:buFontTx/>
              <a:buChar char="–"/>
              <a:defRPr baseline="0" b="0" sz="2800" i="0">
                <a:solidFill>
                  <a:schemeClr val="dk2"/>
                </a:solidFill>
                <a:latin typeface="Times New Roman" pitchFamily="18" charset="0"/>
                <a:sym typeface="Times New Roman" pitchFamily="18" charset="0"/>
              </a:defRPr>
            </a:lvl2pPr>
            <a:lvl3pPr algn="l" eaLnBrk="1" fontAlgn="base" hangingPunct="1" indent="-228600" latinLnBrk="1" marL="1143000" rtl="0">
              <a:lnSpc>
                <a:spcPct val="100000"/>
              </a:lnSpc>
              <a:spcBef>
                <a:spcPct val="20000"/>
              </a:spcBef>
              <a:spcAft>
                <a:spcPct val="0"/>
              </a:spcAft>
              <a:buClr>
                <a:srgbClr val="FF0000"/>
              </a:buClr>
              <a:buSzPct val="100000"/>
              <a:buFont typeface="Wingdings" pitchFamily="2" charset="2"/>
              <a:buChar char="l"/>
              <a:defRPr baseline="0" b="0" sz="2400" i="0">
                <a:solidFill>
                  <a:schemeClr val="dk2"/>
                </a:solidFill>
                <a:latin typeface="Times New Roman" pitchFamily="18" charset="0"/>
                <a:sym typeface="Times New Roman" pitchFamily="18" charset="0"/>
              </a:defRPr>
            </a:lvl3pPr>
            <a:lvl4pPr algn="l" eaLnBrk="1" fontAlgn="base" hangingPunct="1" indent="-228600" latinLnBrk="1" marL="16002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4pPr>
            <a:lvl5pPr algn="l" eaLnBrk="1" fontAlgn="base" hangingPunct="1" indent="-228600" latinLnBrk="1" marL="2057400" rtl="0">
              <a:lnSpc>
                <a:spcPct val="100000"/>
              </a:lnSpc>
              <a:spcBef>
                <a:spcPct val="20000"/>
              </a:spcBef>
              <a:spcAft>
                <a:spcPct val="0"/>
              </a:spcAft>
              <a:buClr>
                <a:srgbClr val="FF0000"/>
              </a:buClr>
              <a:buSzPct val="100000"/>
              <a:buFontTx/>
              <a:buChar char="•"/>
              <a:defRPr baseline="0" b="0" sz="2000" i="0">
                <a:solidFill>
                  <a:schemeClr val="dk2"/>
                </a:solidFill>
                <a:latin typeface="Times New Roman" pitchFamily="18" charset="0"/>
                <a:sym typeface="Times New Roman" pitchFamily="18" charset="0"/>
              </a:defRPr>
            </a:lvl5pPr>
          </a:lstStyle>
          <a:p>
            <a:pPr lvl="0">
              <a:lnSpc>
                <a:spcPct val="80000"/>
              </a:lnSpc>
            </a:pPr>
            <a:r>
              <a:rPr b="1" sz="2400">
                <a:latin typeface="Times New Roman" pitchFamily="18" charset="0"/>
              </a:rPr>
              <a:t>PROJECT Operation</a:t>
            </a:r>
          </a:p>
          <a:p>
            <a:pPr lvl="0">
              <a:lnSpc>
                <a:spcPct val="80000"/>
              </a:lnSpc>
              <a:buNone/>
            </a:pPr>
            <a:endParaRPr sz="800">
              <a:latin typeface="Times New Roman" pitchFamily="18" charset="0"/>
            </a:endParaRPr>
          </a:p>
          <a:p>
            <a:pPr lvl="0">
              <a:lnSpc>
                <a:spcPct val="80000"/>
              </a:lnSpc>
              <a:buNone/>
            </a:pPr>
            <a:r>
              <a:rPr sz="1600">
                <a:latin typeface="Times New Roman" pitchFamily="18" charset="0"/>
              </a:rPr>
              <a:t>	</a:t>
            </a:r>
            <a:r>
              <a:rPr sz="2000">
                <a:latin typeface="Times New Roman" pitchFamily="18" charset="0"/>
              </a:rPr>
              <a:t>This operation selects certain </a:t>
            </a:r>
            <a:r>
              <a:rPr sz="2000" i="1">
                <a:latin typeface="Times New Roman" pitchFamily="18" charset="0"/>
              </a:rPr>
              <a:t>columns</a:t>
            </a:r>
            <a:r>
              <a:rPr sz="2000">
                <a:latin typeface="Times New Roman" pitchFamily="18" charset="0"/>
              </a:rPr>
              <a:t> from the table and discards the other columns. The PROJECT creates a vertical partitioning – one with the needed columns (attributes) containing results of the operation and other containing the discarded Columns.</a:t>
            </a:r>
          </a:p>
          <a:p>
            <a:pPr lvl="0">
              <a:lnSpc>
                <a:spcPct val="80000"/>
              </a:lnSpc>
              <a:buNone/>
            </a:pPr>
            <a:r>
              <a:rPr sz="800">
                <a:latin typeface="Times New Roman" pitchFamily="18" charset="0"/>
              </a:rPr>
              <a:t>	</a:t>
            </a:r>
          </a:p>
          <a:p>
            <a:pPr lvl="0">
              <a:lnSpc>
                <a:spcPct val="80000"/>
              </a:lnSpc>
              <a:buNone/>
            </a:pPr>
            <a:r>
              <a:rPr sz="1400">
                <a:latin typeface="Times New Roman" pitchFamily="18" charset="0"/>
              </a:rPr>
              <a:t>	</a:t>
            </a:r>
            <a:r>
              <a:rPr b="1" sz="2000">
                <a:latin typeface="Times New Roman" pitchFamily="18" charset="0"/>
              </a:rPr>
              <a:t>Example:</a:t>
            </a:r>
            <a:r>
              <a:rPr sz="2000">
                <a:latin typeface="Times New Roman" pitchFamily="18" charset="0"/>
              </a:rPr>
              <a:t> To list each employee’s first and last name and salary, the following is used:</a:t>
            </a:r>
          </a:p>
          <a:p>
            <a:pPr lvl="1">
              <a:lnSpc>
                <a:spcPct val="80000"/>
              </a:lnSpc>
              <a:buSzPct val="150000"/>
              <a:buFontTx/>
              <a:buNone/>
            </a:pPr>
            <a:r>
              <a:rPr sz="700"/>
              <a:t>		</a:t>
            </a:r>
            <a:r>
              <a:rPr sz="1600"/>
              <a:t>	</a:t>
            </a:r>
            <a:r>
              <a:rPr sz="1600">
                <a:latin typeface="Symbol" pitchFamily="18" charset="2"/>
              </a:rPr>
              <a:t></a:t>
            </a:r>
            <a:r>
              <a:rPr sz="3200">
                <a:latin typeface="Symbol" pitchFamily="18" charset="2"/>
              </a:rPr>
              <a:t></a:t>
            </a:r>
            <a:r>
              <a:rPr baseline="-25000" b="1" sz="1800"/>
              <a:t>LNAME, FNAME,SALARY</a:t>
            </a:r>
            <a:r>
              <a:rPr b="1" sz="2000"/>
              <a:t>(EMPLOYEE)</a:t>
            </a:r>
          </a:p>
          <a:p>
            <a:pPr lvl="0">
              <a:lnSpc>
                <a:spcPct val="80000"/>
              </a:lnSpc>
              <a:buNone/>
            </a:pPr>
            <a:r>
              <a:rPr sz="2400"/>
              <a:t>	</a:t>
            </a:r>
            <a:r>
              <a:rPr sz="2000">
                <a:latin typeface="Times New Roman" pitchFamily="18" charset="0"/>
              </a:rPr>
              <a:t>The general form of the project operation is </a:t>
            </a:r>
            <a:r>
              <a:rPr sz="3600">
                <a:latin typeface="Symbol" pitchFamily="18" charset="2"/>
              </a:rPr>
              <a:t></a:t>
            </a:r>
            <a:r>
              <a:rPr sz="2000">
                <a:latin typeface="Times New Roman" pitchFamily="18" charset="0"/>
              </a:rPr>
              <a:t>&lt;attribute list&gt;(R) where </a:t>
            </a:r>
            <a:r>
              <a:rPr sz="3600">
                <a:latin typeface="Symbol" pitchFamily="18" charset="2"/>
              </a:rPr>
              <a:t></a:t>
            </a:r>
            <a:r>
              <a:rPr sz="2000">
                <a:latin typeface="Times New Roman" pitchFamily="18" charset="0"/>
              </a:rPr>
              <a:t> (pi) is the symbol used to represent the project operation and &lt;attribute list&gt; is the desired list of attributes from the attributes of relation R. </a:t>
            </a:r>
          </a:p>
          <a:p>
            <a:pPr lvl="0">
              <a:lnSpc>
                <a:spcPct val="80000"/>
              </a:lnSpc>
              <a:buNone/>
            </a:pPr>
            <a:endParaRPr sz="1000">
              <a:latin typeface="Times New Roman" pitchFamily="18" charset="0"/>
            </a:endParaRPr>
          </a:p>
          <a:p>
            <a:pPr lvl="0">
              <a:lnSpc>
                <a:spcPct val="80000"/>
              </a:lnSpc>
              <a:buNone/>
            </a:pPr>
            <a:r>
              <a:rPr sz="2000">
                <a:latin typeface="Times New Roman" pitchFamily="18" charset="0"/>
              </a:rPr>
              <a:t>	The project operation </a:t>
            </a:r>
            <a:r>
              <a:rPr sz="2000" i="1">
                <a:latin typeface="Times New Roman" pitchFamily="18" charset="0"/>
              </a:rPr>
              <a:t>removes any duplicate tuples,</a:t>
            </a:r>
            <a:r>
              <a:rPr sz="2000">
                <a:latin typeface="Times New Roman" pitchFamily="18" charset="0"/>
              </a:rPr>
              <a:t> so the result of the project operation is a set of tuples and hence a valid relation.</a:t>
            </a:r>
          </a:p>
          <a:p>
            <a:pPr lvl="0">
              <a:lnSpc>
                <a:spcPct val="80000"/>
              </a:lnSpc>
              <a:buNone/>
            </a:pPr>
            <a:endParaRPr sz="1400">
              <a:solidFill>
                <a:srgbClr val="FF0066"/>
              </a:solidFill>
              <a:latin typeface="Times New Roman" pitchFamily="18" charset="0"/>
            </a:endParaRPr>
          </a:p>
          <a:p>
            <a:pPr lvl="0">
              <a:lnSpc>
                <a:spcPct val="80000"/>
              </a:lnSpc>
              <a:buNone/>
            </a:pPr>
            <a:endParaRPr sz="1400">
              <a:solidFill>
                <a:srgbClr val="FF0066"/>
              </a:solidFill>
              <a:latin typeface="Times New Roman" pitchFamily="18" charset="0"/>
            </a:endParaRPr>
          </a:p>
        </p:txBody>
      </p:sp>
    </p:spTree>
  </p:cSld>
  <p:clrMapOvr>
    <a:masterClrMapping/>
  </p:clrMapOvr>
  <p:timing/>
</p:sld>
</file>

<file path=ppt/theme/theme1.xml><?xml version="1.0" encoding="utf-8"?>
<a:theme xmlns:a="http://schemas.openxmlformats.org/drawingml/2006/main" name="Office 主题">
  <a:themeElements>
    <a:clrScheme name="Default Color Scheme">
      <a:dk1>
        <a:srgbClr val="FFFFFF"/>
      </a:dk1>
      <a:lt1>
        <a:srgbClr val="3366CC"/>
      </a:lt1>
      <a:dk2>
        <a:srgbClr val="000000"/>
      </a:dk2>
      <a:lt2>
        <a:srgbClr val="FFCC66"/>
      </a:lt2>
      <a:accent1>
        <a:srgbClr val="00FFFF"/>
      </a:accent1>
      <a:accent2>
        <a:srgbClr val="3366FF"/>
      </a:accent2>
      <a:accent3>
        <a:srgbClr val="3366CC"/>
      </a:accent3>
      <a:accent4>
        <a:srgbClr val="FFFFFF"/>
      </a:accent4>
      <a:accent5>
        <a:srgbClr val="000000"/>
      </a:accent5>
      <a:accent6>
        <a:srgbClr val="000000"/>
      </a:accent6>
      <a:hlink>
        <a:srgbClr val="FF0033"/>
      </a:hlink>
      <a:folHlink>
        <a:srgbClr val="FFFF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FF"/>
        </a:lt1>
        <a:dk2>
          <a:srgbClr val="000000"/>
        </a:dk2>
        <a:lt2>
          <a:srgbClr val="FFCC66"/>
        </a:lt2>
        <a:accent1>
          <a:srgbClr val="00FFFF"/>
        </a:accent1>
        <a:accent2>
          <a:srgbClr val="3366FF"/>
        </a:accent2>
        <a:accent3>
          <a:srgbClr val="0000FF"/>
        </a:accent3>
        <a:accent4>
          <a:srgbClr val="FFFFFF"/>
        </a:accent4>
        <a:accent5>
          <a:srgbClr val="000000"/>
        </a:accent5>
        <a:accent6>
          <a:srgbClr val="000000"/>
        </a:accent6>
        <a:hlink>
          <a:srgbClr val="FF0033"/>
        </a:hlink>
        <a:folHlink>
          <a:srgbClr val="FFFF00"/>
        </a:folHlink>
      </a:clrScheme>
    </a:extraClrScheme>
    <a:extraClrScheme>
      <a:clrScheme name="Default Color Scheme 2">
        <a:dk1>
          <a:srgbClr val="000000"/>
        </a:dk1>
        <a:lt1>
          <a:srgbClr val="FFFFFF"/>
        </a:lt1>
        <a:dk2>
          <a:srgbClr val="CCECFF"/>
        </a:dk2>
        <a:lt2>
          <a:srgbClr val="000000"/>
        </a:lt2>
        <a:accent1>
          <a:srgbClr val="6699FF"/>
        </a:accent1>
        <a:accent2>
          <a:srgbClr val="66CCFF"/>
        </a:accent2>
        <a:accent3>
          <a:srgbClr val="FFFFFF"/>
        </a:accent3>
        <a:accent4>
          <a:srgbClr val="000000"/>
        </a:accent4>
        <a:accent5>
          <a:srgbClr val="000000"/>
        </a:accent5>
        <a:accent6>
          <a:srgbClr val="000000"/>
        </a:accent6>
        <a:hlink>
          <a:srgbClr val="CC99FF"/>
        </a:hlink>
        <a:folHlink>
          <a:srgbClr val="00CCCC"/>
        </a:folHlink>
      </a:clrScheme>
    </a:extraClrScheme>
    <a:extraClrScheme>
      <a:clrScheme name="Default Color Scheme 3">
        <a:dk1>
          <a:srgbClr val="000000"/>
        </a:dk1>
        <a:lt1>
          <a:srgbClr val="FFFFFF"/>
        </a:lt1>
        <a:dk2>
          <a:srgbClr val="FFFFFF"/>
        </a:dk2>
        <a:lt2>
          <a:srgbClr val="000000"/>
        </a:lt2>
        <a:accent1>
          <a:srgbClr val="CBCBCB"/>
        </a:accent1>
        <a:accent2>
          <a:srgbClr val="EAEAEA"/>
        </a:accent2>
        <a:accent3>
          <a:srgbClr val="FFFFFF"/>
        </a:accent3>
        <a:accent4>
          <a:srgbClr val="000000"/>
        </a:accent4>
        <a:accent5>
          <a:srgbClr val="000000"/>
        </a:accent5>
        <a:accent6>
          <a:srgbClr val="000000"/>
        </a:accent6>
        <a:hlink>
          <a:srgbClr val="5F5F5F"/>
        </a:hlink>
        <a:folHlink>
          <a:srgbClr val="969696"/>
        </a:folHlink>
      </a:clrScheme>
    </a:extraClrScheme>
    <a:extraClrScheme>
      <a:clrScheme name="Default Color Scheme 4">
        <a:dk1>
          <a:srgbClr val="FFFFFF"/>
        </a:dk1>
        <a:lt1>
          <a:srgbClr val="008080"/>
        </a:lt1>
        <a:dk2>
          <a:srgbClr val="000000"/>
        </a:dk2>
        <a:lt2>
          <a:srgbClr val="FFCC66"/>
        </a:lt2>
        <a:accent1>
          <a:srgbClr val="0099CC"/>
        </a:accent1>
        <a:accent2>
          <a:srgbClr val="009999"/>
        </a:accent2>
        <a:accent3>
          <a:srgbClr val="008080"/>
        </a:accent3>
        <a:accent4>
          <a:srgbClr val="FFFFFF"/>
        </a:accent4>
        <a:accent5>
          <a:srgbClr val="000000"/>
        </a:accent5>
        <a:accent6>
          <a:srgbClr val="000000"/>
        </a:accent6>
        <a:hlink>
          <a:srgbClr val="6600CC"/>
        </a:hlink>
        <a:folHlink>
          <a:srgbClr val="FFFF00"/>
        </a:folHlink>
      </a:clrScheme>
    </a:extraClrScheme>
    <a:extraClrScheme>
      <a:clrScheme name="Default Color Scheme 5">
        <a:dk1>
          <a:srgbClr val="FFFFFF"/>
        </a:dk1>
        <a:lt1>
          <a:srgbClr val="993300"/>
        </a:lt1>
        <a:dk2>
          <a:srgbClr val="000000"/>
        </a:dk2>
        <a:lt2>
          <a:srgbClr val="FFCC66"/>
        </a:lt2>
        <a:accent1>
          <a:srgbClr val="FF6633"/>
        </a:accent1>
        <a:accent2>
          <a:srgbClr val="CC6600"/>
        </a:accent2>
        <a:accent3>
          <a:srgbClr val="993300"/>
        </a:accent3>
        <a:accent4>
          <a:srgbClr val="FFFFFF"/>
        </a:accent4>
        <a:accent5>
          <a:srgbClr val="000000"/>
        </a:accent5>
        <a:accent6>
          <a:srgbClr val="000000"/>
        </a:accent6>
        <a:hlink>
          <a:srgbClr val="CC0000"/>
        </a:hlink>
        <a:folHlink>
          <a:srgbClr val="FFFF0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000000"/>
      </a:accent5>
      <a:accent6>
        <a:srgbClr val="000000"/>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
    <a:dk1>
      <a:srgbClr val="FFFFFF"/>
    </a:dk1>
    <a:lt1>
      <a:srgbClr val="3366CC"/>
    </a:lt1>
    <a:dk2>
      <a:srgbClr val="000000"/>
    </a:dk2>
    <a:lt2>
      <a:srgbClr val="FFCC66"/>
    </a:lt2>
    <a:accent1>
      <a:srgbClr val="00FFFF"/>
    </a:accent1>
    <a:accent2>
      <a:srgbClr val="3366FF"/>
    </a:accent2>
    <a:accent3>
      <a:srgbClr val="3366CC"/>
    </a:accent3>
    <a:accent4>
      <a:srgbClr val="FFFFFF"/>
    </a:accent4>
    <a:accent5>
      <a:srgbClr val="000000"/>
    </a:accent5>
    <a:accent6>
      <a:srgbClr val="000000"/>
    </a:accent6>
    <a:hlink>
      <a:srgbClr val="FF0033"/>
    </a:hlink>
    <a:folHlink>
      <a:srgbClr val="FFFF00"/>
    </a:folHlink>
  </a:clr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Fundamentals of Database Systems</dc:title>
  <dc:creator>Shamkant B. Navathe</dc:creator>
  <cp:lastModifiedBy>Gillian Hall</cp:lastModifiedBy>
  <dcterms:created xsi:type="dcterms:W3CDTF">1998-07-18T11:40:54Z</dcterms:created>
  <dcterms:modified xsi:type="dcterms:W3CDTF">2018-02-22T18:23:03Z</dcterms:modified>
</cp:coreProperties>
</file>