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embeddedFont>
      <p:font typeface="Source Sans Pro" panose="020B0503030403020204" pitchFamily="3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Source Sans Pro Light" panose="020B0403030403020204" pitchFamily="34" charset="0"/>
      <p:regular r:id="rId39"/>
      <p:italic r:id="rId40"/>
    </p:embeddedFont>
    <p:embeddedFont>
      <p:font typeface="Arial Black" panose="020B0A04020102020204" pitchFamily="34" charset="0"/>
      <p:bold r:id="rId41"/>
    </p:embeddedFont>
    <p:embeddedFont>
      <p:font typeface="Roboto" pitchFamily="2" charset="0"/>
      <p:regular r:id="rId42"/>
      <p:bold r:id="rId43"/>
      <p:italic r:id="rId44"/>
      <p:boldItalic r:id="rId45"/>
    </p:embeddedFont>
    <p:embeddedFont>
      <p:font typeface="Wingdings 3" panose="05040102010807070707" pitchFamily="18" charset="2"/>
      <p:regular r:id="rId46"/>
    </p:embeddedFont>
    <p:embeddedFont>
      <p:font typeface="Calibri" panose="020F050202020403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3450F4-A9F2-4334-8C3D-003096176307}">
  <a:tblStyle styleId="{083450F4-A9F2-4334-8C3D-00309617630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97" autoAdjust="0"/>
  </p:normalViewPr>
  <p:slideViewPr>
    <p:cSldViewPr snapToGrid="0">
      <p:cViewPr varScale="1">
        <p:scale>
          <a:sx n="71" d="100"/>
          <a:sy n="71" d="100"/>
        </p:scale>
        <p:origin x="1182" y="60"/>
      </p:cViewPr>
      <p:guideLst>
        <p:guide orient="horz" pos="2160"/>
        <p:guide pos="3840"/>
      </p:guideLst>
    </p:cSldViewPr>
  </p:slideViewPr>
  <p:notesTextViewPr>
    <p:cViewPr>
      <p:scale>
        <a:sx n="1" d="1"/>
        <a:sy n="1" d="1"/>
      </p:scale>
      <p:origin x="0" y="-158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59970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0" name="Shape 73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the module to the participants and tell that you will talk about the introduction to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in this module.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You will learn about the definition and overview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in this module.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31" name="Shape 73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7686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2" name="Shape 90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Amazon Web Services, the leading public cloud- provider defines DevOps, as a combination of processes, practices, techniques and tools that the organizations use to facilitate speedy delivery of the products. These practices also help the companies to innovate, ideate and iterate at a faster pace and release new features and launch products at a shorter time- intervals as opposed to the traditional systems. DevOps is an important way for the organizations to stay relevant and competitive.</a:t>
            </a:r>
            <a:endParaRPr/>
          </a:p>
        </p:txBody>
      </p:sp>
      <p:sp>
        <p:nvSpPr>
          <p:cNvPr id="903" name="Shape 90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2772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Explain each of the definitions mentioned above in detail to participants.</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Wikipedia’s definition of DevOps is a combination of Gartner’s &amp; Amazon’s definition of ‘DevOps’. </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Wikipedia defines DevOps, as a coming together of the development and operations.</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Calibri"/>
              <a:buNone/>
            </a:pPr>
            <a:endParaRPr sz="1100" b="0" i="0" u="none" strike="noStrike" cap="none">
              <a:solidFill>
                <a:schemeClr val="dk1"/>
              </a:solidFill>
              <a:latin typeface="Calibri"/>
              <a:ea typeface="Calibri"/>
              <a:cs typeface="Calibri"/>
              <a:sym typeface="Calibri"/>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6882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Shape 9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6" name="Shape 92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Agile, Lean &amp; DevOps processes have one primary goal: To create the customer value. </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Explain the three processes, to draw similarities, for the participants to better understand the principles DevOps is based on.</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Agile: </a:t>
            </a:r>
            <a:r>
              <a:rPr lang="en-US" sz="1200" b="0" i="0" u="none" strike="noStrike" cap="none">
                <a:solidFill>
                  <a:schemeClr val="dk1"/>
                </a:solidFill>
                <a:latin typeface="Arial"/>
                <a:ea typeface="Arial"/>
                <a:cs typeface="Arial"/>
                <a:sym typeface="Arial"/>
              </a:rPr>
              <a:t>The Agile methodology is a break-away from the traditional methods of product-building to enable faster delivery cycles. The Agile methodology breaks product delivery into smaller iterations, offering a complete product, every time there is a product release. Agile also brings together different teams within an organization for faster delivery of the product.</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Lean: </a:t>
            </a:r>
            <a:r>
              <a:rPr lang="en-US" sz="1200" b="0" i="0" u="none" strike="noStrike" cap="none">
                <a:solidFill>
                  <a:schemeClr val="dk1"/>
                </a:solidFill>
                <a:latin typeface="Arial"/>
                <a:ea typeface="Arial"/>
                <a:cs typeface="Arial"/>
                <a:sym typeface="Arial"/>
              </a:rPr>
              <a:t>The primary motive of lean processes is to deliver customer value with optimum utilization of process and to eliminate waste. Lean processes involve an overhaul of all processes in the product life-cycle eliminating any waste. Lean Startup tends to focus more on a method</a:t>
            </a:r>
            <a:r>
              <a:rPr lang="en-US">
                <a:latin typeface="Arial"/>
                <a:ea typeface="Arial"/>
                <a:cs typeface="Arial"/>
                <a:sym typeface="Arial"/>
              </a:rPr>
              <a:t> </a:t>
            </a:r>
            <a:r>
              <a:rPr lang="en-US" sz="1200" b="0" i="0" u="none" strike="noStrike" cap="none">
                <a:solidFill>
                  <a:schemeClr val="dk1"/>
                </a:solidFill>
                <a:latin typeface="Arial"/>
                <a:ea typeface="Arial"/>
                <a:cs typeface="Arial"/>
                <a:sym typeface="Arial"/>
              </a:rPr>
              <a:t>for product development.</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DevOps</a:t>
            </a:r>
            <a:r>
              <a:rPr lang="en-US" sz="1200" b="0" i="0" u="none" strike="noStrike" cap="none">
                <a:solidFill>
                  <a:schemeClr val="dk1"/>
                </a:solidFill>
                <a:latin typeface="Arial"/>
                <a:ea typeface="Arial"/>
                <a:cs typeface="Arial"/>
                <a:sym typeface="Arial"/>
              </a:rPr>
              <a:t> imbibes these philosophies and embraces a culture that propagates collaboration &amp; seamless communication between the teams to speed up delivery of products. DevOps is one of the central pillars on which many of the new breed of IT organizations realize a new modus operandi for delivering IT services. Adopting DevOps across the entire organization</a:t>
            </a:r>
            <a:r>
              <a:rPr lang="en-US">
                <a:latin typeface="Arial"/>
                <a:ea typeface="Arial"/>
                <a:cs typeface="Arial"/>
                <a:sym typeface="Arial"/>
              </a:rPr>
              <a:t> helps </a:t>
            </a:r>
            <a:r>
              <a:rPr lang="en-US" sz="1200" b="0" i="0" u="none" strike="noStrike" cap="none">
                <a:solidFill>
                  <a:schemeClr val="dk1"/>
                </a:solidFill>
                <a:latin typeface="Arial"/>
                <a:ea typeface="Arial"/>
                <a:cs typeface="Arial"/>
                <a:sym typeface="Arial"/>
              </a:rPr>
              <a:t>organizations redesign their business and IT departments</a:t>
            </a:r>
            <a:r>
              <a:rPr lang="en-US">
                <a:latin typeface="Arial"/>
                <a:ea typeface="Arial"/>
                <a:cs typeface="Arial"/>
                <a:sym typeface="Arial"/>
              </a:rPr>
              <a:t>. DevOps thus becomes a </a:t>
            </a:r>
            <a:r>
              <a:rPr lang="en-US" sz="1200" b="0" i="0" u="none" strike="noStrike" cap="none">
                <a:solidFill>
                  <a:schemeClr val="dk1"/>
                </a:solidFill>
                <a:latin typeface="Arial"/>
                <a:ea typeface="Arial"/>
                <a:cs typeface="Arial"/>
                <a:sym typeface="Arial"/>
              </a:rPr>
              <a:t>new operating model that </a:t>
            </a:r>
            <a:r>
              <a:rPr lang="en-US">
                <a:latin typeface="Arial"/>
                <a:ea typeface="Arial"/>
                <a:cs typeface="Arial"/>
                <a:sym typeface="Arial"/>
              </a:rPr>
              <a:t>bids adieu </a:t>
            </a:r>
            <a:r>
              <a:rPr lang="en-US" sz="1200" b="0" i="0" u="none" strike="noStrike" cap="none">
                <a:solidFill>
                  <a:schemeClr val="dk1"/>
                </a:solidFill>
                <a:latin typeface="Arial"/>
                <a:ea typeface="Arial"/>
                <a:cs typeface="Arial"/>
                <a:sym typeface="Arial"/>
              </a:rPr>
              <a:t>to traditional demand-supply models, centralized IT operations, and complex value streams with an excess of hand overs, waste and error-prone manual activities that do not deserve the label ‘engineering’. DevOps is the most holistic way and more likely to take cultural aspects and the existing</a:t>
            </a:r>
            <a:r>
              <a:rPr lang="en-US">
                <a:latin typeface="Arial"/>
                <a:ea typeface="Arial"/>
                <a:cs typeface="Arial"/>
                <a:sym typeface="Arial"/>
              </a:rPr>
              <a:t> </a:t>
            </a:r>
            <a:r>
              <a:rPr lang="en-US" sz="1200" b="0" i="0" u="none" strike="noStrike" cap="none">
                <a:solidFill>
                  <a:schemeClr val="dk1"/>
                </a:solidFill>
                <a:latin typeface="Arial"/>
                <a:ea typeface="Arial"/>
                <a:cs typeface="Arial"/>
                <a:sym typeface="Arial"/>
              </a:rPr>
              <a:t>operation into consideration.</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p:txBody>
      </p:sp>
      <p:sp>
        <p:nvSpPr>
          <p:cNvPr id="927" name="Shape 92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7655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Shape 9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4" name="Shape 97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Explain the core foundation of DevOps and the necessity for the implementation of DevOps. Then address the different issues that organize the face in the battle, to stay competitive and relevant.</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DevOps is a synopsis of Lean &amp; Agile practices coming together, to offer faster delivery of the products. It is not a standard or an IT framework that the organizations implement but more of a philosophy and culture that forms the core of how the organizations’ function. </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Traditional organizations followed outdated processes that offered no room for collaboration. They had rigid structures and the decisions were dictated top-to-down making, day to day operations of a business, cumbersome and inefficient. DevOps disrupts the traditional models by following a decentralized organization, where the environment encourages and supports open communication, teamwork and an open culture. This leads to many benefits to the organization. </a:t>
            </a:r>
            <a:endParaRPr sz="1200" b="0" i="0" u="none" strike="noStrike" cap="none">
              <a:solidFill>
                <a:schemeClr val="dk1"/>
              </a:solidFill>
              <a:latin typeface="Arial"/>
              <a:ea typeface="Arial"/>
              <a:cs typeface="Arial"/>
              <a:sym typeface="Arial"/>
            </a:endParaRPr>
          </a:p>
        </p:txBody>
      </p:sp>
      <p:sp>
        <p:nvSpPr>
          <p:cNvPr id="975" name="Shape 97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98347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Shape 9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9" name="Shape 99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Tell the participants that you will talk about the benefits of DevOps.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DevOps has the following benefits:</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Reduction of lead time:</a:t>
            </a:r>
            <a:r>
              <a:rPr lang="en-US" sz="1200" b="0" i="0" u="none" strike="noStrike" cap="none">
                <a:solidFill>
                  <a:schemeClr val="dk1"/>
                </a:solidFill>
                <a:latin typeface="Arial"/>
                <a:ea typeface="Arial"/>
                <a:cs typeface="Arial"/>
                <a:sym typeface="Arial"/>
              </a:rPr>
              <a:t> DevOps brings together the development, operations and QA teams together and creates a process that allows collaboration. This reduces the feedback loops between the teams leading to shorter delivery cycles.</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Reduction in a failure of the product &amp; its releases:</a:t>
            </a:r>
            <a:r>
              <a:rPr lang="en-US" sz="1200" b="0" i="0" u="none" strike="noStrike" cap="none">
                <a:solidFill>
                  <a:schemeClr val="dk1"/>
                </a:solidFill>
                <a:latin typeface="Arial"/>
                <a:ea typeface="Arial"/>
                <a:cs typeface="Arial"/>
                <a:sym typeface="Arial"/>
              </a:rPr>
              <a:t> Since the different functions involved in product-building &amp; delivery of the work are in unison, under efficient processes, the room for error is reduced drastically in comparison to the traditional systems. </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Collaboration:</a:t>
            </a:r>
            <a:r>
              <a:rPr lang="en-US" sz="1200" b="0" i="0" u="none" strike="noStrike" cap="none">
                <a:solidFill>
                  <a:schemeClr val="dk1"/>
                </a:solidFill>
                <a:latin typeface="Arial"/>
                <a:ea typeface="Arial"/>
                <a:cs typeface="Arial"/>
                <a:sym typeface="Arial"/>
              </a:rPr>
              <a:t> In a pre-DevOps scenario, the development teams build and push the product to QA team for testing. They, in turn, test the product and do the test runs to identify issues or what we call the bugs in the Developer-Jargon. This is then brought back to the development team to rework upon and this loop continues. Once this comes to closure, the product is handed over to the operations. The next round of challenges starts for the operations’ team in maintaining and running the product on a daily basis. The lack of a standard product manual, poor handing-over process and constant fire-fighting leads to excessive delay. This can only be overcome by implementing DevOps, for smooth transitioning of product, from the development to the operations team, where they come together to serve the customers.</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Scalability: </a:t>
            </a:r>
            <a:r>
              <a:rPr lang="en-US" sz="1200" b="0" i="0" u="none" strike="noStrike" cap="none">
                <a:solidFill>
                  <a:schemeClr val="dk1"/>
                </a:solidFill>
                <a:latin typeface="Arial"/>
                <a:ea typeface="Arial"/>
                <a:cs typeface="Arial"/>
                <a:sym typeface="Arial"/>
              </a:rPr>
              <a:t>DevOps involves automation of processes and eliminates bottlenecks and inefficiencies across the product lifecycle. This allows organizations to scale more rapidly and propel organizational growth.</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Reliability:</a:t>
            </a:r>
            <a:r>
              <a:rPr lang="en-US" sz="1200" b="0" i="0" u="none" strike="noStrike" cap="none">
                <a:solidFill>
                  <a:schemeClr val="dk1"/>
                </a:solidFill>
                <a:latin typeface="Arial"/>
                <a:ea typeface="Arial"/>
                <a:cs typeface="Arial"/>
                <a:sym typeface="Arial"/>
              </a:rPr>
              <a:t> DevOps implementation involves streamlining the processes which lead to product stability.</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Optimum utilization of cost and resources: </a:t>
            </a:r>
            <a:r>
              <a:rPr lang="en-US" sz="1200" b="0" i="0" u="none" strike="noStrike" cap="none">
                <a:solidFill>
                  <a:schemeClr val="dk1"/>
                </a:solidFill>
                <a:latin typeface="Arial"/>
                <a:ea typeface="Arial"/>
                <a:cs typeface="Arial"/>
                <a:sym typeface="Arial"/>
              </a:rPr>
              <a:t>Similar to the lean practices, DevOps also focuses on maximizing the product value to the customers and eliminating waste at every level.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p:txBody>
      </p:sp>
      <p:sp>
        <p:nvSpPr>
          <p:cNvPr id="1000" name="Shape 100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3630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Shape 10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9" name="Shape 101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Introduce the different principles or attributes that organizations across the globe believe, are the governing principles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Participant: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different technologies and the forerunners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have attributed different factors that influence and govern the implementation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in an organization. Each of the attributes, add another dimension to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and its philosophy.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is predominantly a new age concept that is implemented to expedite the product building and delivery process to ensure that customer needs are met from time to time. Teamwork, cross- functional collaboration, continuous learning and experimentation and automation are all factors that define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20" name="Shape 102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4690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Shape 10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7" name="Shape 106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Tell the participants that one of the most important models in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 is the ‘CAMS model’. It was proposed by ‘Gene Kim’ and stands for:</a:t>
            </a:r>
            <a:endParaRPr dirty="0"/>
          </a:p>
          <a:p>
            <a:pPr marL="260350" marR="0" lvl="0" indent="-171450" algn="l" rtl="0">
              <a:lnSpc>
                <a:spcPct val="90000"/>
              </a:lnSpc>
              <a:spcBef>
                <a:spcPts val="100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Arial"/>
                <a:ea typeface="Arial"/>
                <a:cs typeface="Arial"/>
                <a:sym typeface="Arial"/>
              </a:rPr>
              <a:t>Culture</a:t>
            </a:r>
            <a:endParaRPr dirty="0"/>
          </a:p>
          <a:p>
            <a:pPr marL="260350" marR="0" lvl="0" indent="-171450" algn="l" rtl="0">
              <a:lnSpc>
                <a:spcPct val="90000"/>
              </a:lnSpc>
              <a:spcBef>
                <a:spcPts val="100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Arial"/>
                <a:ea typeface="Arial"/>
                <a:cs typeface="Arial"/>
                <a:sym typeface="Arial"/>
              </a:rPr>
              <a:t>Automation</a:t>
            </a:r>
            <a:endParaRPr dirty="0"/>
          </a:p>
          <a:p>
            <a:pPr marL="260350" marR="0" lvl="0" indent="-171450" algn="l" rtl="0">
              <a:lnSpc>
                <a:spcPct val="90000"/>
              </a:lnSpc>
              <a:spcBef>
                <a:spcPts val="1000"/>
              </a:spcBef>
              <a:spcAft>
                <a:spcPts val="0"/>
              </a:spcAft>
              <a:buClr>
                <a:schemeClr val="dk1"/>
              </a:buClr>
              <a:buSzPts val="1400"/>
              <a:buFont typeface="Arial" panose="020B0604020202020204" pitchFamily="34" charset="0"/>
              <a:buChar char="•"/>
            </a:pPr>
            <a:r>
              <a:rPr lang="en-US" sz="1200" b="0" i="0" u="none" strike="noStrike" cap="none" dirty="0" smtClean="0">
                <a:solidFill>
                  <a:schemeClr val="dk1"/>
                </a:solidFill>
                <a:latin typeface="Arial"/>
                <a:ea typeface="Arial"/>
                <a:cs typeface="Arial"/>
                <a:sym typeface="Arial"/>
              </a:rPr>
              <a:t>Measurement</a:t>
            </a:r>
          </a:p>
          <a:p>
            <a:pPr marL="260350" marR="0" lvl="0" indent="-171450" algn="l" rtl="0">
              <a:lnSpc>
                <a:spcPct val="90000"/>
              </a:lnSpc>
              <a:spcBef>
                <a:spcPts val="1000"/>
              </a:spcBef>
              <a:spcAft>
                <a:spcPts val="0"/>
              </a:spcAft>
              <a:buClr>
                <a:schemeClr val="dk1"/>
              </a:buClr>
              <a:buSzPts val="1400"/>
              <a:buFont typeface="Arial" panose="020B0604020202020204" pitchFamily="34" charset="0"/>
              <a:buChar char="•"/>
            </a:pPr>
            <a:r>
              <a:rPr lang="en-US" sz="1200" b="0" i="0" u="none" strike="noStrike" cap="none" dirty="0" smtClean="0">
                <a:solidFill>
                  <a:schemeClr val="dk1"/>
                </a:solidFill>
                <a:latin typeface="Arial"/>
                <a:ea typeface="Arial"/>
                <a:cs typeface="Arial"/>
                <a:sym typeface="Arial"/>
              </a:rPr>
              <a:t>Sharing</a:t>
            </a:r>
            <a:r>
              <a:rPr lang="en-US" sz="1600" b="0" i="0" u="none" strike="noStrike" cap="none" dirty="0" smtClean="0">
                <a:solidFill>
                  <a:schemeClr val="dk1"/>
                </a:solidFill>
                <a:latin typeface="Calibri"/>
                <a:ea typeface="Calibri"/>
                <a:cs typeface="Calibri"/>
                <a:sym typeface="Calibri"/>
              </a:rPr>
              <a:t>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Although different aspects were defined, the one that best fits the definition of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 is ‘Gene Kim’s’ CAMS model which is Culture, Automation, Measurement &amp; Sharing.</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These four attributes form the crux of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 and its philosophy. </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68" name="Shape 106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51832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Shape 11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9" name="Shape 11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Tell the participants that you will go over the components of the CAMS model with them.</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Let us deep dive into each of the four components of the CAMS model: </a:t>
            </a:r>
            <a:endParaRPr sz="1200" b="0" i="0" u="none" strike="noStrike" cap="none" dirty="0">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Arial"/>
                <a:ea typeface="Arial"/>
                <a:cs typeface="Arial"/>
                <a:sym typeface="Arial"/>
              </a:rPr>
              <a:t>Culture: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 propagates a very open culture that promotes trust, eliminates blaming, embraces transparency and allows teams to work and contribute independently. The constantly changing nature requires the organization to be prepared for constant syncing without room for any duplication.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 as a culture should be a fundamental platform on which the organization operates.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Arial"/>
                <a:ea typeface="Arial"/>
                <a:cs typeface="Arial"/>
                <a:sym typeface="Arial"/>
              </a:rPr>
              <a:t>Automation</a:t>
            </a:r>
            <a:r>
              <a:rPr lang="en-US" sz="1200" b="1" i="0" u="none" strike="noStrike" cap="none" dirty="0">
                <a:solidFill>
                  <a:schemeClr val="dk1"/>
                </a:solidFill>
                <a:latin typeface="Arial"/>
                <a:ea typeface="Arial"/>
                <a:cs typeface="Arial"/>
                <a:sym typeface="Arial"/>
              </a:rPr>
              <a:t>: </a:t>
            </a:r>
            <a:r>
              <a:rPr lang="en-US" sz="1200" b="0" i="0" u="none" strike="noStrike" cap="none" dirty="0">
                <a:solidFill>
                  <a:schemeClr val="dk1"/>
                </a:solidFill>
                <a:latin typeface="Arial"/>
                <a:ea typeface="Arial"/>
                <a:cs typeface="Arial"/>
                <a:sym typeface="Arial"/>
              </a:rPr>
              <a:t>The</a:t>
            </a:r>
            <a:r>
              <a:rPr lang="en-US" sz="1200" b="1" i="0" u="none" strike="noStrike" cap="none" dirty="0">
                <a:solidFill>
                  <a:schemeClr val="dk1"/>
                </a:solidFill>
                <a:latin typeface="Arial"/>
                <a:ea typeface="Arial"/>
                <a:cs typeface="Arial"/>
                <a:sym typeface="Arial"/>
              </a:rPr>
              <a:t> </a:t>
            </a:r>
            <a:r>
              <a:rPr lang="en-US" sz="1200" b="0" i="0" u="none" strike="noStrike" cap="none" dirty="0">
                <a:solidFill>
                  <a:schemeClr val="dk1"/>
                </a:solidFill>
                <a:latin typeface="Arial"/>
                <a:ea typeface="Arial"/>
                <a:cs typeface="Arial"/>
                <a:sym typeface="Arial"/>
              </a:rPr>
              <a:t>organizations predominantly look at adapting new processes to expedite the speed of product delivery. Automation helps in removing the backlogs that may occur due to poor processes and replacing it with an efficient automated process.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Arial"/>
                <a:ea typeface="Arial"/>
                <a:cs typeface="Arial"/>
                <a:sym typeface="Arial"/>
              </a:rPr>
              <a:t>Measurement</a:t>
            </a:r>
            <a:r>
              <a:rPr lang="en-US" sz="1200" b="1" i="0" u="none" strike="noStrike" cap="none" dirty="0">
                <a:solidFill>
                  <a:schemeClr val="dk1"/>
                </a:solidFill>
                <a:latin typeface="Arial"/>
                <a:ea typeface="Arial"/>
                <a:cs typeface="Arial"/>
                <a:sym typeface="Arial"/>
              </a:rPr>
              <a:t>: </a:t>
            </a:r>
            <a:r>
              <a:rPr lang="en-US" sz="1200" b="0" i="0" u="none" strike="noStrike" cap="none" dirty="0">
                <a:solidFill>
                  <a:schemeClr val="dk1"/>
                </a:solidFill>
                <a:latin typeface="Arial"/>
                <a:ea typeface="Arial"/>
                <a:cs typeface="Arial"/>
                <a:sym typeface="Arial"/>
              </a:rPr>
              <a:t>Companies need to constantly track and monitor application performance, number of bugs, recurrence of issues, application downtime etc., to constantly to improve the product. </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smtClean="0">
                <a:solidFill>
                  <a:schemeClr val="dk1"/>
                </a:solidFill>
                <a:latin typeface="Arial"/>
                <a:ea typeface="Arial"/>
                <a:cs typeface="Arial"/>
                <a:sym typeface="Arial"/>
              </a:rPr>
              <a:t>Sharing</a:t>
            </a:r>
            <a:r>
              <a:rPr lang="en-US" sz="1200" b="1" i="0" u="none" strike="noStrike" cap="none" dirty="0">
                <a:solidFill>
                  <a:schemeClr val="dk1"/>
                </a:solidFill>
                <a:latin typeface="Arial"/>
                <a:ea typeface="Arial"/>
                <a:cs typeface="Arial"/>
                <a:sym typeface="Arial"/>
              </a:rPr>
              <a:t>: </a:t>
            </a:r>
            <a:r>
              <a:rPr lang="en-US" sz="1200" b="0" i="0" u="none" strike="noStrike" cap="none" dirty="0">
                <a:solidFill>
                  <a:schemeClr val="dk1"/>
                </a:solidFill>
                <a:latin typeface="Arial"/>
                <a:ea typeface="Arial"/>
                <a:cs typeface="Arial"/>
                <a:sym typeface="Arial"/>
              </a:rPr>
              <a:t>A collaborative team environment can only be enabled if there is sharing among individuals, across cross functional teams. Sharing of knowledge, product information, new processes, techniques and anything that could make the environment conducive to speedy delivery of product.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p:txBody>
      </p:sp>
      <p:sp>
        <p:nvSpPr>
          <p:cNvPr id="1130" name="Shape 11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20504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Shape 11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5" name="Shape 119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Facilitator:</a:t>
            </a:r>
            <a:endParaRPr dirty="0"/>
          </a:p>
          <a:p>
            <a:pPr marL="457200" marR="0" lvl="0" indent="-317500" algn="l" rtl="0">
              <a:lnSpc>
                <a:spcPct val="90000"/>
              </a:lnSpc>
              <a:spcBef>
                <a:spcPts val="0"/>
              </a:spcBef>
              <a:spcAft>
                <a:spcPts val="0"/>
              </a:spcAft>
              <a:buClr>
                <a:schemeClr val="dk1"/>
              </a:buClr>
              <a:buSzPts val="1400"/>
              <a:buFont typeface="Arial"/>
              <a:buChar char="●"/>
            </a:pPr>
            <a:r>
              <a:rPr lang="en-US" sz="1200" b="0" i="0" u="none" strike="noStrike" cap="none">
                <a:solidFill>
                  <a:schemeClr val="dk1"/>
                </a:solidFill>
                <a:latin typeface="Arial"/>
                <a:ea typeface="Arial"/>
                <a:cs typeface="Arial"/>
                <a:sym typeface="Arial"/>
              </a:rPr>
              <a:t>Divide the class into two </a:t>
            </a:r>
            <a:r>
              <a:rPr lang="en-US" sz="1200" b="0" i="0" u="none" strike="noStrike" cap="none" smtClean="0">
                <a:solidFill>
                  <a:schemeClr val="dk1"/>
                </a:solidFill>
                <a:latin typeface="Arial"/>
                <a:ea typeface="Arial"/>
                <a:cs typeface="Arial"/>
                <a:sym typeface="Arial"/>
              </a:rPr>
              <a:t>teams.</a:t>
            </a:r>
            <a:endParaRPr/>
          </a:p>
          <a:p>
            <a:pPr marL="457200" marR="0" lvl="0" indent="-317500" algn="l" rtl="0">
              <a:lnSpc>
                <a:spcPct val="90000"/>
              </a:lnSpc>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One of the teams represents a Developer and the other represents a System Administrator. </a:t>
            </a:r>
            <a:endParaRPr dirty="0"/>
          </a:p>
          <a:p>
            <a:pPr marL="457200" marR="0" lvl="0" indent="-317500" algn="l" rtl="0">
              <a:lnSpc>
                <a:spcPct val="90000"/>
              </a:lnSpc>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Ask the teams to choose any 3 applications that they use on a daily basis and write down the different development and administration challenges they could face on a daily basis. </a:t>
            </a:r>
            <a:endParaRPr dirty="0"/>
          </a:p>
          <a:p>
            <a:pPr marL="457200" marR="0" lvl="0" indent="-317500" algn="l" rtl="0">
              <a:lnSpc>
                <a:spcPct val="90000"/>
              </a:lnSpc>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For example, </a:t>
            </a:r>
            <a:r>
              <a:rPr lang="en-US" sz="1200" b="0" i="0" u="none" strike="noStrike" cap="none" dirty="0" err="1">
                <a:solidFill>
                  <a:schemeClr val="dk1"/>
                </a:solidFill>
                <a:latin typeface="Arial"/>
                <a:ea typeface="Arial"/>
                <a:cs typeface="Arial"/>
                <a:sym typeface="Arial"/>
              </a:rPr>
              <a:t>whatsApp</a:t>
            </a:r>
            <a:endParaRPr sz="1200"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Participate in the activity.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96" name="Shape 119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5862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Shape 1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4" name="Shape 120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Tell the participants that it is time for a quick knowledge check.</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Answer: </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1. </a:t>
            </a:r>
            <a:r>
              <a:rPr lang="en-US" sz="1200" b="0" i="0" u="none" strike="noStrike" cap="none" dirty="0" smtClean="0">
                <a:solidFill>
                  <a:schemeClr val="dk1"/>
                </a:solidFill>
                <a:latin typeface="Arial"/>
                <a:ea typeface="Arial"/>
                <a:cs typeface="Arial"/>
                <a:sym typeface="Arial"/>
              </a:rPr>
              <a:t>C. </a:t>
            </a:r>
            <a:r>
              <a:rPr lang="en-US" sz="1200" b="0" i="0" u="none" strike="noStrike" cap="none" dirty="0">
                <a:solidFill>
                  <a:schemeClr val="dk1"/>
                </a:solidFill>
                <a:latin typeface="Arial"/>
                <a:ea typeface="Arial"/>
                <a:cs typeface="Arial"/>
                <a:sym typeface="Arial"/>
              </a:rPr>
              <a:t>Processes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2. A. Disintegrated processes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B. Closed feedback loops</a:t>
            </a:r>
            <a:endParaRPr dirty="0"/>
          </a:p>
          <a:p>
            <a:pPr marL="0" marR="0" lvl="0" indent="0" algn="l" rtl="0">
              <a:spcBef>
                <a:spcPts val="0"/>
              </a:spcBef>
              <a:spcAft>
                <a:spcPts val="0"/>
              </a:spcAft>
              <a:buClr>
                <a:schemeClr val="dk1"/>
              </a:buClr>
              <a:buSzPts val="11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You have to attempt the question. </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You have one attempt.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05" name="Shape 120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418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b="1" i="0" u="none" strike="noStrike" cap="none">
                <a:solidFill>
                  <a:schemeClr val="dk1"/>
                </a:solidFill>
              </a:rPr>
              <a:t>Notes to the Facilitator:</a:t>
            </a:r>
            <a:endParaRPr/>
          </a:p>
          <a:p>
            <a:pPr marL="0" marR="0" lvl="0" indent="0" algn="l" rtl="0">
              <a:spcBef>
                <a:spcPts val="0"/>
              </a:spcBef>
              <a:spcAft>
                <a:spcPts val="0"/>
              </a:spcAft>
              <a:buClr>
                <a:schemeClr val="dk1"/>
              </a:buClr>
              <a:buSzPts val="1100"/>
              <a:buFont typeface="Arial"/>
              <a:buNone/>
            </a:pPr>
            <a:r>
              <a:rPr lang="en-US" i="0" u="none" strike="noStrike" cap="none">
                <a:solidFill>
                  <a:schemeClr val="dk1"/>
                </a:solidFill>
              </a:rPr>
              <a:t>Summarize the module objectives for the participants.</a:t>
            </a:r>
            <a:endParaRPr/>
          </a:p>
          <a:p>
            <a:pPr marL="0" marR="0" lvl="0" indent="0" algn="l" rtl="0">
              <a:spcBef>
                <a:spcPts val="0"/>
              </a:spcBef>
              <a:spcAft>
                <a:spcPts val="0"/>
              </a:spcAft>
              <a:buClr>
                <a:schemeClr val="dk1"/>
              </a:buClr>
              <a:buSzPts val="1100"/>
              <a:buFont typeface="Arial"/>
              <a:buNone/>
            </a:pPr>
            <a:endParaRPr i="0" u="none" strike="noStrike" cap="none">
              <a:solidFill>
                <a:schemeClr val="dk1"/>
              </a:solidFill>
            </a:endParaRPr>
          </a:p>
          <a:p>
            <a:pPr marL="0" marR="0" lvl="0" indent="0" algn="l" rtl="0">
              <a:spcBef>
                <a:spcPts val="0"/>
              </a:spcBef>
              <a:spcAft>
                <a:spcPts val="0"/>
              </a:spcAft>
              <a:buClr>
                <a:schemeClr val="dk1"/>
              </a:buClr>
              <a:buSzPts val="1100"/>
              <a:buFont typeface="Arial"/>
              <a:buNone/>
            </a:pPr>
            <a:r>
              <a:rPr lang="en-US" i="0" u="none" strike="noStrike" cap="none">
                <a:solidFill>
                  <a:schemeClr val="dk1"/>
                </a:solidFill>
              </a:rPr>
              <a:t>Reiterate that at the end of the module you will be able to:</a:t>
            </a:r>
            <a:endParaRPr/>
          </a:p>
          <a:p>
            <a:pPr marL="457200" lvl="0" indent="-304800" rtl="0">
              <a:spcBef>
                <a:spcPts val="838"/>
              </a:spcBef>
              <a:spcAft>
                <a:spcPts val="0"/>
              </a:spcAft>
              <a:buClr>
                <a:schemeClr val="dk1"/>
              </a:buClr>
              <a:buSzPts val="1200"/>
              <a:buFont typeface="Calibri"/>
              <a:buChar char="●"/>
            </a:pPr>
            <a:r>
              <a:rPr lang="en-US"/>
              <a:t>Enumerate the pitfall of traditional IT systems and its processes</a:t>
            </a:r>
            <a:endParaRPr/>
          </a:p>
          <a:p>
            <a:pPr marL="457200" lvl="0" indent="-304800" rtl="0">
              <a:spcBef>
                <a:spcPts val="838"/>
              </a:spcBef>
              <a:spcAft>
                <a:spcPts val="0"/>
              </a:spcAft>
              <a:buClr>
                <a:schemeClr val="dk1"/>
              </a:buClr>
              <a:buSzPts val="1200"/>
              <a:buFont typeface="Calibri"/>
              <a:buChar char="●"/>
            </a:pPr>
            <a:r>
              <a:rPr lang="en-US"/>
              <a:t>Describe the evolution of DevOps</a:t>
            </a:r>
            <a:endParaRPr/>
          </a:p>
          <a:p>
            <a:pPr marL="457200" lvl="0" indent="-304800" rtl="0">
              <a:spcBef>
                <a:spcPts val="838"/>
              </a:spcBef>
              <a:spcAft>
                <a:spcPts val="0"/>
              </a:spcAft>
              <a:buClr>
                <a:schemeClr val="dk1"/>
              </a:buClr>
              <a:buSzPts val="1200"/>
              <a:buFont typeface="Calibri"/>
              <a:buChar char="●"/>
            </a:pPr>
            <a:r>
              <a:rPr lang="en-US"/>
              <a:t>Explain the core concepts of DevOps</a:t>
            </a:r>
            <a:endParaRPr/>
          </a:p>
          <a:p>
            <a:pPr marL="457200" lvl="0" indent="-304800" rtl="0">
              <a:spcBef>
                <a:spcPts val="838"/>
              </a:spcBef>
              <a:spcAft>
                <a:spcPts val="0"/>
              </a:spcAft>
              <a:buClr>
                <a:schemeClr val="dk1"/>
              </a:buClr>
              <a:buSzPts val="1200"/>
              <a:buFont typeface="Calibri"/>
              <a:buChar char="●"/>
            </a:pPr>
            <a:r>
              <a:rPr lang="en-US"/>
              <a:t>Enumerate the core principles of DevOps</a:t>
            </a:r>
            <a:endParaRPr/>
          </a:p>
          <a:p>
            <a:pPr marL="457200" lvl="0" indent="-304800" rtl="0">
              <a:spcBef>
                <a:spcPts val="838"/>
              </a:spcBef>
              <a:spcAft>
                <a:spcPts val="0"/>
              </a:spcAft>
              <a:buClr>
                <a:schemeClr val="dk1"/>
              </a:buClr>
              <a:buSzPts val="1200"/>
              <a:buFont typeface="Calibri"/>
              <a:buChar char="●"/>
            </a:pPr>
            <a:r>
              <a:rPr lang="en-US"/>
              <a:t>Understand the benefits of embracing DevOps</a:t>
            </a:r>
            <a:endParaRPr/>
          </a:p>
          <a:p>
            <a:pPr marL="457200" lvl="0" indent="-304800" rtl="0">
              <a:spcBef>
                <a:spcPts val="838"/>
              </a:spcBef>
              <a:spcAft>
                <a:spcPts val="0"/>
              </a:spcAft>
              <a:buClr>
                <a:schemeClr val="dk1"/>
              </a:buClr>
              <a:buSzPts val="1200"/>
              <a:buFont typeface="Calibri"/>
              <a:buChar char="●"/>
            </a:pPr>
            <a:r>
              <a:rPr lang="en-US"/>
              <a:t>Identify the need for building a business case for DevOps</a:t>
            </a:r>
            <a:endParaRPr/>
          </a:p>
          <a:p>
            <a:pPr marL="0" marR="0" lvl="0" indent="0" algn="l" rtl="0">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spcBef>
                <a:spcPts val="0"/>
              </a:spcBef>
              <a:spcAft>
                <a:spcPts val="0"/>
              </a:spcAft>
              <a:buClr>
                <a:schemeClr val="dk1"/>
              </a:buClr>
              <a:buSzPts val="1100"/>
              <a:buFont typeface="Arial"/>
              <a:buNone/>
            </a:pPr>
            <a:r>
              <a:rPr lang="en-US" b="1" i="0" u="none" strike="noStrike" cap="none">
                <a:solidFill>
                  <a:schemeClr val="dk1"/>
                </a:solidFill>
              </a:rPr>
              <a:t>Notes to the Participant:</a:t>
            </a:r>
            <a:endParaRPr/>
          </a:p>
          <a:p>
            <a:pPr marL="0" marR="0" lvl="0" indent="0" algn="l" rtl="0">
              <a:spcBef>
                <a:spcPts val="0"/>
              </a:spcBef>
              <a:spcAft>
                <a:spcPts val="0"/>
              </a:spcAft>
              <a:buClr>
                <a:schemeClr val="dk1"/>
              </a:buClr>
              <a:buSzPts val="1100"/>
              <a:buFont typeface="Arial"/>
              <a:buNone/>
            </a:pPr>
            <a:r>
              <a:rPr lang="en-US" i="0" u="none" strike="noStrike" cap="none">
                <a:solidFill>
                  <a:schemeClr val="dk1"/>
                </a:solidFill>
              </a:rPr>
              <a:t>At the end of the module, you will be able to:</a:t>
            </a:r>
            <a:endParaRPr/>
          </a:p>
          <a:p>
            <a:pPr marL="457200" lvl="0" indent="-304800" rtl="0">
              <a:spcBef>
                <a:spcPts val="838"/>
              </a:spcBef>
              <a:spcAft>
                <a:spcPts val="0"/>
              </a:spcAft>
              <a:buClr>
                <a:schemeClr val="dk1"/>
              </a:buClr>
              <a:buSzPts val="1200"/>
              <a:buFont typeface="Calibri"/>
              <a:buChar char="●"/>
            </a:pPr>
            <a:r>
              <a:rPr lang="en-US"/>
              <a:t>Enumerate the pitfall of traditional IT systems and its processes</a:t>
            </a:r>
            <a:endParaRPr/>
          </a:p>
          <a:p>
            <a:pPr marL="457200" lvl="0" indent="-304800" rtl="0">
              <a:spcBef>
                <a:spcPts val="838"/>
              </a:spcBef>
              <a:spcAft>
                <a:spcPts val="0"/>
              </a:spcAft>
              <a:buClr>
                <a:schemeClr val="dk1"/>
              </a:buClr>
              <a:buSzPts val="1200"/>
              <a:buFont typeface="Calibri"/>
              <a:buChar char="●"/>
            </a:pPr>
            <a:r>
              <a:rPr lang="en-US"/>
              <a:t>Describe the evolution of DevOps</a:t>
            </a:r>
            <a:endParaRPr/>
          </a:p>
          <a:p>
            <a:pPr marL="457200" lvl="0" indent="-304800" rtl="0">
              <a:spcBef>
                <a:spcPts val="838"/>
              </a:spcBef>
              <a:spcAft>
                <a:spcPts val="0"/>
              </a:spcAft>
              <a:buClr>
                <a:schemeClr val="dk1"/>
              </a:buClr>
              <a:buSzPts val="1200"/>
              <a:buFont typeface="Calibri"/>
              <a:buChar char="●"/>
            </a:pPr>
            <a:r>
              <a:rPr lang="en-US"/>
              <a:t>Explain the core concepts of DevOps</a:t>
            </a:r>
            <a:endParaRPr/>
          </a:p>
          <a:p>
            <a:pPr marL="457200" lvl="0" indent="-304800" rtl="0">
              <a:spcBef>
                <a:spcPts val="838"/>
              </a:spcBef>
              <a:spcAft>
                <a:spcPts val="0"/>
              </a:spcAft>
              <a:buClr>
                <a:schemeClr val="dk1"/>
              </a:buClr>
              <a:buSzPts val="1200"/>
              <a:buFont typeface="Calibri"/>
              <a:buChar char="●"/>
            </a:pPr>
            <a:r>
              <a:rPr lang="en-US"/>
              <a:t>Enumerate the core principles of DevOps</a:t>
            </a:r>
            <a:endParaRPr/>
          </a:p>
          <a:p>
            <a:pPr marL="457200" lvl="0" indent="-304800" rtl="0">
              <a:spcBef>
                <a:spcPts val="838"/>
              </a:spcBef>
              <a:spcAft>
                <a:spcPts val="0"/>
              </a:spcAft>
              <a:buClr>
                <a:schemeClr val="dk1"/>
              </a:buClr>
              <a:buSzPts val="1200"/>
              <a:buFont typeface="Calibri"/>
              <a:buChar char="●"/>
            </a:pPr>
            <a:r>
              <a:rPr lang="en-US"/>
              <a:t>Understand the benefits of embracing DevOps</a:t>
            </a:r>
            <a:endParaRPr/>
          </a:p>
          <a:p>
            <a:pPr marL="457200" lvl="0" indent="-304800" rtl="0">
              <a:spcBef>
                <a:spcPts val="838"/>
              </a:spcBef>
              <a:spcAft>
                <a:spcPts val="0"/>
              </a:spcAft>
              <a:buClr>
                <a:schemeClr val="dk1"/>
              </a:buClr>
              <a:buSzPts val="1200"/>
              <a:buFont typeface="Calibri"/>
              <a:buChar char="●"/>
            </a:pPr>
            <a:r>
              <a:rPr lang="en-US"/>
              <a:t>Identify the need for building a business case for DevOps</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9088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Shape 1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2" name="Shape 121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Tell the participants that DevOps and Agile have the same values and principles. </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Inform the participants that Agile is a part of DevOps.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DevO</a:t>
            </a:r>
            <a:r>
              <a:rPr lang="en-US" i="0" u="none" strike="noStrike" cap="none">
                <a:solidFill>
                  <a:schemeClr val="dk1"/>
                </a:solidFill>
              </a:rPr>
              <a:t>ps and Agile have the same value system and core principles. DevOps is an extension of agile methodologies</a:t>
            </a:r>
            <a:r>
              <a:rPr lang="en-US"/>
              <a:t>.</a:t>
            </a:r>
            <a:endParaRPr/>
          </a:p>
          <a:p>
            <a:pPr marL="0" marR="0" lvl="0" indent="0" algn="l" rtl="0">
              <a:spcBef>
                <a:spcPts val="0"/>
              </a:spcBef>
              <a:spcAft>
                <a:spcPts val="0"/>
              </a:spcAft>
              <a:buClr>
                <a:schemeClr val="dk1"/>
              </a:buClr>
              <a:buSzPts val="1100"/>
              <a:buFont typeface="Arial"/>
              <a:buNone/>
            </a:pPr>
            <a:endParaRPr/>
          </a:p>
          <a:p>
            <a:pPr marL="457200" lvl="0" indent="-304800" rtl="0">
              <a:spcBef>
                <a:spcPts val="0"/>
              </a:spcBef>
              <a:spcAft>
                <a:spcPts val="0"/>
              </a:spcAft>
              <a:buSzPts val="1200"/>
              <a:buChar char="●"/>
            </a:pPr>
            <a:r>
              <a:rPr lang="en-US"/>
              <a:t>The primary objective of Agile software development is to offer superior value to the customer. It works to integrate development and quality assurance teams for a faster delivery of product. </a:t>
            </a:r>
            <a:endParaRPr/>
          </a:p>
          <a:p>
            <a:pPr marL="457200" lvl="0" indent="-304800" rtl="0">
              <a:spcBef>
                <a:spcPts val="0"/>
              </a:spcBef>
              <a:spcAft>
                <a:spcPts val="0"/>
              </a:spcAft>
              <a:buSzPts val="1200"/>
              <a:buChar char="●"/>
            </a:pPr>
            <a:r>
              <a:rPr lang="en-US"/>
              <a:t>DevOps is more an extension of agile software development, i.e. DevOps integrates development, quality assurance and operations teams to build products at a faster pace. </a:t>
            </a:r>
            <a:endParaRPr/>
          </a:p>
          <a:p>
            <a:pPr marL="0" lvl="0" indent="0" rtl="0">
              <a:spcBef>
                <a:spcPts val="0"/>
              </a:spcBef>
              <a:spcAft>
                <a:spcPts val="0"/>
              </a:spcAft>
              <a:buNone/>
            </a:pPr>
            <a:endParaRPr/>
          </a:p>
          <a:p>
            <a:pPr marL="0" lvl="0" indent="0" rtl="0">
              <a:spcBef>
                <a:spcPts val="0"/>
              </a:spcBef>
              <a:spcAft>
                <a:spcPts val="0"/>
              </a:spcAft>
              <a:buNone/>
            </a:pPr>
            <a:r>
              <a:rPr lang="en-US"/>
              <a:t>Both, DevOps and Agile, propagate the same value of collaboration and active interaction among the teams for a speedy product delivery. Both, Agile and DevOps break the barriers creating cross-functional teams across the organization, to collaborate and create the products that are relevant to the existing customers’ need. Both the methodologies follow the same philosophy of catering to ever-growing customers’ needs and continuously offering value. Agile and DevOps adopt practices that allow quicker response at every stage of product building.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13" name="Shape 121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630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Shape 12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1" name="Shape 122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Talk about the values that govern the agile software methodology as discussed in module 2.</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four values are the foundation of the agile software methodology</a:t>
            </a:r>
            <a:r>
              <a:rPr lang="en-US">
                <a:latin typeface="Arial"/>
                <a:ea typeface="Arial"/>
                <a:cs typeface="Arial"/>
                <a:sym typeface="Arial"/>
              </a:rPr>
              <a:t>:</a:t>
            </a:r>
            <a:endParaRPr sz="1200" b="0" i="0" u="none" strike="noStrike" cap="none">
              <a:solidFill>
                <a:schemeClr val="dk1"/>
              </a:solidFill>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I</a:t>
            </a:r>
            <a:r>
              <a:rPr lang="en-US" sz="1200" b="0" i="0" u="none" strike="noStrike" cap="none">
                <a:solidFill>
                  <a:schemeClr val="dk1"/>
                </a:solidFill>
                <a:latin typeface="Arial"/>
                <a:ea typeface="Arial"/>
                <a:cs typeface="Arial"/>
                <a:sym typeface="Arial"/>
              </a:rPr>
              <a:t>ndividuals and interactions over processes and tools</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F</a:t>
            </a:r>
            <a:r>
              <a:rPr lang="en-US" sz="1200" b="0" i="0" u="none" strike="noStrike" cap="none">
                <a:solidFill>
                  <a:schemeClr val="dk1"/>
                </a:solidFill>
                <a:latin typeface="Arial"/>
                <a:ea typeface="Arial"/>
                <a:cs typeface="Arial"/>
                <a:sym typeface="Arial"/>
              </a:rPr>
              <a:t>unctional software over comprehensive documentation</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Customer </a:t>
            </a:r>
            <a:r>
              <a:rPr lang="en-US" sz="1200" b="0" i="0" u="none" strike="noStrike" cap="none">
                <a:solidFill>
                  <a:schemeClr val="dk1"/>
                </a:solidFill>
                <a:latin typeface="Arial"/>
                <a:ea typeface="Arial"/>
                <a:cs typeface="Arial"/>
                <a:sym typeface="Arial"/>
              </a:rPr>
              <a:t>collaboration over contract negotiation </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R</a:t>
            </a:r>
            <a:r>
              <a:rPr lang="en-US" sz="1200" b="0" i="0" u="none" strike="noStrike" cap="none">
                <a:solidFill>
                  <a:schemeClr val="dk1"/>
                </a:solidFill>
                <a:latin typeface="Arial"/>
                <a:ea typeface="Arial"/>
                <a:cs typeface="Arial"/>
                <a:sym typeface="Arial"/>
              </a:rPr>
              <a:t>esponding to change over following a plan. </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a:latin typeface="Arial"/>
              <a:ea typeface="Arial"/>
              <a:cs typeface="Arial"/>
              <a:sym typeface="Arial"/>
            </a:endParaRPr>
          </a:p>
          <a:p>
            <a:pPr marL="0" marR="0" lvl="0" indent="0" algn="l" rtl="0">
              <a:spcBef>
                <a:spcPts val="0"/>
              </a:spcBef>
              <a:spcAft>
                <a:spcPts val="0"/>
              </a:spcAft>
              <a:buNone/>
            </a:pPr>
            <a:r>
              <a:rPr lang="en-US">
                <a:latin typeface="Arial"/>
                <a:ea typeface="Arial"/>
                <a:cs typeface="Arial"/>
                <a:sym typeface="Arial"/>
              </a:rPr>
              <a:t>There twelve principles that govern Agile, drafted by industry experts who proposed Agile as an alternative, lightweight methodology to traditional software development methods.</a:t>
            </a:r>
            <a:endParaRPr>
              <a:latin typeface="Arial"/>
              <a:ea typeface="Arial"/>
              <a:cs typeface="Arial"/>
              <a:sym typeface="Arial"/>
            </a:endParaRPr>
          </a:p>
          <a:p>
            <a:pPr marL="0" marR="0" lvl="0" indent="0" algn="l" rtl="0">
              <a:spcBef>
                <a:spcPts val="0"/>
              </a:spcBef>
              <a:spcAft>
                <a:spcPts val="0"/>
              </a:spcAft>
              <a:buNone/>
            </a:pP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Our highest priority is to satisfy the customer through an early and continuous delivery of valuable software.</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Welcome changing requirements, even late in the development. Agile processes harness change for the customer's competitive advantage.</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Deliver working software frequently, from a couple of weeks to a couple of months, with a preference to the shorter timescale.</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Business people and developers must work together daily throughout the project.</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Build projects around motivated individuals. Give them the environment and support they need, and trust them to get the job done.</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The most efficient and effective method of conveying information to and within a development team is a face-to-face conversation.</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Working software is the primary measure of progress.</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Agile processes promote sustainable development. The sponsors, developers, and users should be able to maintain a constant pace indefinitely.</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Continuous attention to technical excellence and good design enhances agility.</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Simplicity‒the art of maximizing the amount of work not done‒is essential.</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The best architectures, requirements, and designs emerge from self-organizing teams.</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At regular intervals, the team reflects on how to become more effective, then tunes and adjusts its behaviour accordingly.</a:t>
            </a:r>
            <a:endParaRPr>
              <a:latin typeface="Arial"/>
              <a:ea typeface="Arial"/>
              <a:cs typeface="Arial"/>
              <a:sym typeface="Arial"/>
            </a:endParaRPr>
          </a:p>
          <a:p>
            <a:pPr marL="0" marR="0" lvl="0" indent="0" algn="l" rtl="0">
              <a:spcBef>
                <a:spcPts val="0"/>
              </a:spcBef>
              <a:spcAft>
                <a:spcPts val="0"/>
              </a:spcAft>
              <a:buNone/>
            </a:pPr>
            <a:endParaRPr>
              <a:latin typeface="Arial"/>
              <a:ea typeface="Arial"/>
              <a:cs typeface="Arial"/>
              <a:sym typeface="Arial"/>
            </a:endParaRPr>
          </a:p>
          <a:p>
            <a:pPr marL="0" marR="0" lvl="0" indent="0" algn="l" rtl="0">
              <a:spcBef>
                <a:spcPts val="0"/>
              </a:spcBef>
              <a:spcAft>
                <a:spcPts val="0"/>
              </a:spcAft>
              <a:buClr>
                <a:schemeClr val="dk1"/>
              </a:buClr>
              <a:buSzPts val="1100"/>
              <a:buFont typeface="Calibri"/>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22" name="Shape 122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69028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Shape 12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4" name="Shape 126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r>
              <a:rPr lang="en-US" sz="1200" b="1" i="0" u="none" strike="noStrike" cap="none" dirty="0">
                <a:solidFill>
                  <a:schemeClr val="dk1"/>
                </a:solidFill>
                <a:latin typeface="Calibri"/>
                <a:ea typeface="Calibri"/>
                <a:cs typeface="Calibri"/>
                <a:sym typeface="Calibri"/>
              </a:rPr>
              <a:t>Notes to facilitator:</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dirty="0"/>
              <a:t>Explain the participants how </a:t>
            </a:r>
            <a:r>
              <a:rPr lang="en-US" dirty="0" err="1"/>
              <a:t>DevOps</a:t>
            </a:r>
            <a:r>
              <a:rPr lang="en-US" dirty="0"/>
              <a:t> culture and Traditional IT culture compare to each other.</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1" i="0" u="none" strike="noStrike" cap="none" dirty="0">
                <a:solidFill>
                  <a:schemeClr val="dk1"/>
                </a:solidFill>
                <a:latin typeface="Calibri"/>
                <a:ea typeface="Calibri"/>
                <a:cs typeface="Calibri"/>
                <a:sym typeface="Calibri"/>
              </a:rPr>
              <a:t>Notes to participant:</a:t>
            </a:r>
            <a:endParaRPr dirty="0"/>
          </a:p>
          <a:p>
            <a:pPr marL="0" marR="0" lvl="0" indent="0" algn="l" rtl="0">
              <a:spcBef>
                <a:spcPts val="0"/>
              </a:spcBef>
              <a:spcAft>
                <a:spcPts val="0"/>
              </a:spcAft>
              <a:buClr>
                <a:schemeClr val="dk1"/>
              </a:buClr>
              <a:buSzPts val="1200"/>
              <a:buFont typeface="Arial"/>
              <a:buNone/>
            </a:pPr>
            <a:r>
              <a:rPr lang="en-US" dirty="0"/>
              <a:t>The table summarizes the core differences in adopting </a:t>
            </a:r>
            <a:r>
              <a:rPr lang="en-US" dirty="0" err="1"/>
              <a:t>DevOps</a:t>
            </a:r>
            <a:r>
              <a:rPr lang="en-US" dirty="0"/>
              <a:t> culture and Traditional IT culture. The differences can be understood on the basis of three categories:</a:t>
            </a:r>
            <a:endParaRPr dirty="0"/>
          </a:p>
          <a:p>
            <a:pPr marL="457200" marR="0" lvl="0" indent="-304800" algn="l" rtl="0">
              <a:spcBef>
                <a:spcPts val="0"/>
              </a:spcBef>
              <a:spcAft>
                <a:spcPts val="0"/>
              </a:spcAft>
              <a:buSzPts val="1200"/>
              <a:buAutoNum type="arabicPeriod"/>
            </a:pPr>
            <a:r>
              <a:rPr lang="en-US" dirty="0"/>
              <a:t>Planning and Organization</a:t>
            </a:r>
            <a:endParaRPr dirty="0"/>
          </a:p>
          <a:p>
            <a:pPr marL="914400" marR="0" lvl="1" indent="-304800" algn="l" rtl="0">
              <a:spcBef>
                <a:spcPts val="0"/>
              </a:spcBef>
              <a:spcAft>
                <a:spcPts val="0"/>
              </a:spcAft>
              <a:buSzPts val="1200"/>
              <a:buAutoNum type="alphaLcPeriod"/>
            </a:pPr>
            <a:r>
              <a:rPr lang="en-US" dirty="0"/>
              <a:t>Batch Sizes:  Traditional organizations plan big, have bigger teams to maximize productivity, write huge amounts of code that are bundled and jammed for production. On the other hand, </a:t>
            </a:r>
            <a:r>
              <a:rPr lang="en-US" dirty="0" err="1"/>
              <a:t>DevOps</a:t>
            </a:r>
            <a:r>
              <a:rPr lang="en-US" dirty="0"/>
              <a:t> teams have smaller batch sizes, that are easy to manage and teams can perform frequent product releases.</a:t>
            </a:r>
            <a:endParaRPr dirty="0"/>
          </a:p>
          <a:p>
            <a:pPr marL="914400" marR="0" lvl="1" indent="-304800" algn="l" rtl="0">
              <a:spcBef>
                <a:spcPts val="0"/>
              </a:spcBef>
              <a:spcAft>
                <a:spcPts val="0"/>
              </a:spcAft>
              <a:buSzPts val="1200"/>
              <a:buAutoNum type="alphaLcPeriod"/>
            </a:pPr>
            <a:r>
              <a:rPr lang="en-US" dirty="0" smtClean="0"/>
              <a:t>Organization</a:t>
            </a:r>
            <a:r>
              <a:rPr lang="en-US" dirty="0"/>
              <a:t>: Skill centric silos form the core of traditional IT culture. Silos have some benefits, but mostly a new feature will go through at least 3-4 silos before reaching the customer. </a:t>
            </a:r>
            <a:r>
              <a:rPr lang="en-US" dirty="0" err="1"/>
              <a:t>DevOps</a:t>
            </a:r>
            <a:r>
              <a:rPr lang="en-US" dirty="0"/>
              <a:t> also has silos but at a different dimension. Teams are arranged in cells, with different cross-functional teams, focused on a single application. Thus a cell is self-sufficient and movement happens smoothly without any hand-offs.</a:t>
            </a:r>
            <a:endParaRPr dirty="0"/>
          </a:p>
          <a:p>
            <a:pPr marL="914400" marR="0" lvl="1" indent="-304800" algn="l" rtl="0">
              <a:spcBef>
                <a:spcPts val="0"/>
              </a:spcBef>
              <a:spcAft>
                <a:spcPts val="0"/>
              </a:spcAft>
              <a:buSzPts val="1200"/>
              <a:buAutoNum type="alphaLcPeriod"/>
            </a:pPr>
            <a:r>
              <a:rPr lang="en-US" dirty="0" smtClean="0"/>
              <a:t>Scheduling</a:t>
            </a:r>
            <a:r>
              <a:rPr lang="en-US" dirty="0"/>
              <a:t>: Traditional IT culture focuses on efficient scheduling and companies also invest hugely on planning/scheduling systems. These systems are sensitive, but can be inaccurate. In case of </a:t>
            </a:r>
            <a:r>
              <a:rPr lang="en-US" dirty="0" err="1"/>
              <a:t>DevOps</a:t>
            </a:r>
            <a:r>
              <a:rPr lang="en-US" dirty="0"/>
              <a:t> scheduling is handled locally within the cells. Smaller batch sizes, autonomous teams and automated processes aid in efficient planning. Teams will have a better insight, as planning is done only for the near future.</a:t>
            </a:r>
            <a:endParaRPr dirty="0"/>
          </a:p>
          <a:p>
            <a:pPr marL="457200" marR="0" lvl="0" indent="0" algn="l" rtl="0">
              <a:spcBef>
                <a:spcPts val="0"/>
              </a:spcBef>
              <a:spcAft>
                <a:spcPts val="0"/>
              </a:spcAft>
              <a:buNone/>
            </a:pPr>
            <a:endParaRPr dirty="0"/>
          </a:p>
          <a:p>
            <a:pPr marL="457200" marR="0" lvl="0" indent="-304800" algn="l" rtl="0">
              <a:spcBef>
                <a:spcPts val="0"/>
              </a:spcBef>
              <a:spcAft>
                <a:spcPts val="0"/>
              </a:spcAft>
              <a:buSzPts val="1200"/>
              <a:buAutoNum type="arabicPeriod"/>
            </a:pPr>
            <a:r>
              <a:rPr lang="en-US" dirty="0"/>
              <a:t>Performance and Culture</a:t>
            </a:r>
            <a:endParaRPr dirty="0"/>
          </a:p>
          <a:p>
            <a:pPr marL="914400" marR="0" lvl="1" indent="-304800" algn="l" rtl="0">
              <a:spcBef>
                <a:spcPts val="0"/>
              </a:spcBef>
              <a:spcAft>
                <a:spcPts val="0"/>
              </a:spcAft>
              <a:buSzPts val="1200"/>
              <a:buAutoNum type="alphaLcPeriod"/>
            </a:pPr>
            <a:r>
              <a:rPr lang="en-US" dirty="0"/>
              <a:t>Release: Software release phase in traditional IT is an eventful, high-risk operation. The phase is full of issues, escalations and back and forth code movements. The process involves personnel from all levels and management becomes clumsy. In case of </a:t>
            </a:r>
            <a:r>
              <a:rPr lang="en-US" dirty="0" err="1"/>
              <a:t>DevOps</a:t>
            </a:r>
            <a:r>
              <a:rPr lang="en-US" dirty="0"/>
              <a:t> the release phase is almost uneventful. Code is checked in on a regular basis and testing processes and short feedback loops ensure that the processes are in sync. This makes smoother releases.</a:t>
            </a:r>
            <a:endParaRPr dirty="0"/>
          </a:p>
          <a:p>
            <a:pPr marL="914400" marR="0" lvl="1" indent="-304800" algn="l" rtl="0">
              <a:spcBef>
                <a:spcPts val="0"/>
              </a:spcBef>
              <a:spcAft>
                <a:spcPts val="0"/>
              </a:spcAft>
              <a:buSzPts val="1200"/>
              <a:buAutoNum type="alphaLcPeriod"/>
            </a:pPr>
            <a:r>
              <a:rPr lang="en-US" dirty="0" smtClean="0"/>
              <a:t>Information</a:t>
            </a:r>
            <a:r>
              <a:rPr lang="en-US" dirty="0"/>
              <a:t>: Information in traditional IT is generated by specialists, which is then combined to form a massive datasets, which again goes for approval and then sent to managers, which reaches the teams finally. Most of the times the report is not given much attention, as it contains massive amounts of data. In </a:t>
            </a:r>
            <a:r>
              <a:rPr lang="en-US" dirty="0" err="1"/>
              <a:t>DevOps</a:t>
            </a:r>
            <a:r>
              <a:rPr lang="en-US" dirty="0"/>
              <a:t>, the team cells generate only the necessary the data that is circulated locally. This gives room for the team to quickly read and work on action items.</a:t>
            </a:r>
            <a:endParaRPr dirty="0"/>
          </a:p>
          <a:p>
            <a:pPr marL="914400" marR="0" lvl="1" indent="-304800" algn="l" rtl="0">
              <a:spcBef>
                <a:spcPts val="0"/>
              </a:spcBef>
              <a:spcAft>
                <a:spcPts val="0"/>
              </a:spcAft>
              <a:buSzPts val="1200"/>
              <a:buAutoNum type="alphaLcPeriod"/>
            </a:pPr>
            <a:r>
              <a:rPr lang="en-US" dirty="0" smtClean="0"/>
              <a:t>Culture</a:t>
            </a:r>
            <a:r>
              <a:rPr lang="en-US" dirty="0"/>
              <a:t>: Traditional systems oppose failures, by means of stringent processes, approvals, etc. Despite all this, in more than 50% of traditional systems, projects are delivered late. Most of it is due to infrastructure and quality issues. </a:t>
            </a:r>
            <a:r>
              <a:rPr lang="en-US" dirty="0" err="1"/>
              <a:t>DevOps</a:t>
            </a:r>
            <a:r>
              <a:rPr lang="en-US" dirty="0"/>
              <a:t> believes that failure is unavoidable, but failing early helps in faster recovery. Failure at early stages cause only minimal damage, as compared to the final product failure that causes irreparable damage to the business.</a:t>
            </a:r>
            <a:endParaRPr dirty="0"/>
          </a:p>
          <a:p>
            <a:pPr marL="457200" marR="0" lvl="0" indent="0" algn="l" rtl="0">
              <a:spcBef>
                <a:spcPts val="0"/>
              </a:spcBef>
              <a:spcAft>
                <a:spcPts val="0"/>
              </a:spcAft>
              <a:buNone/>
            </a:pPr>
            <a:endParaRPr dirty="0"/>
          </a:p>
          <a:p>
            <a:pPr marL="457200" marR="0" lvl="0" indent="-304800" algn="l" rtl="0">
              <a:spcBef>
                <a:spcPts val="0"/>
              </a:spcBef>
              <a:spcAft>
                <a:spcPts val="0"/>
              </a:spcAft>
              <a:buSzPts val="1200"/>
              <a:buAutoNum type="arabicPeriod"/>
            </a:pPr>
            <a:r>
              <a:rPr lang="en-US" dirty="0"/>
              <a:t>Measure</a:t>
            </a:r>
            <a:endParaRPr dirty="0"/>
          </a:p>
          <a:p>
            <a:pPr marL="914400" marR="0" lvl="1" indent="-304800" algn="l" rtl="0">
              <a:spcBef>
                <a:spcPts val="0"/>
              </a:spcBef>
              <a:spcAft>
                <a:spcPts val="0"/>
              </a:spcAft>
              <a:buSzPts val="1200"/>
              <a:buAutoNum type="alphaLcPeriod"/>
            </a:pPr>
            <a:r>
              <a:rPr lang="en-US" dirty="0"/>
              <a:t>Metric: Cost and capacity are the two measurement models, to see how much gets done and at what cost. </a:t>
            </a:r>
            <a:r>
              <a:rPr lang="en-US" dirty="0" err="1"/>
              <a:t>DevOps</a:t>
            </a:r>
            <a:r>
              <a:rPr lang="en-US" dirty="0"/>
              <a:t> works on three measurement models cost, capacity and flow. Flow forces an organization to take a look at its end to end cycle time, identify areas of waste, calculate true productive time, quantify quality, and focus on activities that add the most value.</a:t>
            </a:r>
            <a:endParaRPr dirty="0"/>
          </a:p>
          <a:p>
            <a:pPr marL="914400" marR="0" lvl="1" indent="-304800" algn="l" rtl="0">
              <a:spcBef>
                <a:spcPts val="0"/>
              </a:spcBef>
              <a:spcAft>
                <a:spcPts val="0"/>
              </a:spcAft>
              <a:buSzPts val="1200"/>
              <a:buAutoNum type="alphaLcPeriod"/>
            </a:pPr>
            <a:r>
              <a:rPr lang="en-US" dirty="0" smtClean="0"/>
              <a:t>The </a:t>
            </a:r>
            <a:r>
              <a:rPr lang="en-US" dirty="0"/>
              <a:t>definition of “Done”: In traditional IT, ‘Done’ is seen from the individual’s viewpoint, and is focused on meeting the hand-off deadline. </a:t>
            </a:r>
            <a:r>
              <a:rPr lang="en-US" dirty="0" err="1"/>
              <a:t>DevOps</a:t>
            </a:r>
            <a:r>
              <a:rPr lang="en-US" dirty="0"/>
              <a:t> is focused on creating dedicating cross-functional teams. It’s the goal of the team: Bring the software to market.</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65" name="Shape 126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7740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Shape 1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3" name="Shape 127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a:t>Notes to the facilitator:</a:t>
            </a:r>
            <a:endParaRPr b="1" dirty="0"/>
          </a:p>
          <a:p>
            <a:pPr marL="0" lvl="0" indent="0">
              <a:spcBef>
                <a:spcPts val="0"/>
              </a:spcBef>
              <a:spcAft>
                <a:spcPts val="0"/>
              </a:spcAft>
              <a:buNone/>
            </a:pPr>
            <a:r>
              <a:rPr lang="en-US" dirty="0"/>
              <a:t>Explain the participants about the need for building a business case for </a:t>
            </a:r>
            <a:r>
              <a:rPr lang="en-US" dirty="0" err="1"/>
              <a:t>DevOps</a:t>
            </a:r>
            <a:r>
              <a:rPr lang="en-US" dirty="0"/>
              <a:t>.</a:t>
            </a:r>
            <a:endParaRPr dirty="0"/>
          </a:p>
          <a:p>
            <a:pPr marL="0" lvl="0" indent="0">
              <a:spcBef>
                <a:spcPts val="0"/>
              </a:spcBef>
              <a:spcAft>
                <a:spcPts val="0"/>
              </a:spcAft>
              <a:buNone/>
            </a:pPr>
            <a:endParaRPr dirty="0"/>
          </a:p>
          <a:p>
            <a:pPr marL="0" lvl="0" indent="0">
              <a:spcBef>
                <a:spcPts val="0"/>
              </a:spcBef>
              <a:spcAft>
                <a:spcPts val="0"/>
              </a:spcAft>
              <a:buNone/>
            </a:pPr>
            <a:r>
              <a:rPr lang="en-US" b="1" dirty="0"/>
              <a:t>Notes to the participants:</a:t>
            </a:r>
            <a:endParaRPr b="1" dirty="0"/>
          </a:p>
          <a:p>
            <a:pPr marL="0" lvl="0" indent="0">
              <a:spcBef>
                <a:spcPts val="0"/>
              </a:spcBef>
              <a:spcAft>
                <a:spcPts val="0"/>
              </a:spcAft>
              <a:buNone/>
            </a:pPr>
            <a:r>
              <a:rPr lang="en-US" dirty="0"/>
              <a:t>There are 10 major reasons why we should build a business case for </a:t>
            </a:r>
            <a:r>
              <a:rPr lang="en-US" dirty="0" err="1"/>
              <a:t>DevOps</a:t>
            </a:r>
            <a:r>
              <a:rPr lang="en-US" dirty="0"/>
              <a:t>. Let’s see each one of them in detail here.</a:t>
            </a:r>
            <a:endParaRPr dirty="0"/>
          </a:p>
          <a:p>
            <a:pPr marL="0" lvl="0" indent="0">
              <a:spcBef>
                <a:spcPts val="0"/>
              </a:spcBef>
              <a:spcAft>
                <a:spcPts val="0"/>
              </a:spcAft>
              <a:buNone/>
            </a:pPr>
            <a:endParaRPr dirty="0"/>
          </a:p>
          <a:p>
            <a:pPr marL="0" lvl="0" indent="0" rtl="0">
              <a:spcBef>
                <a:spcPts val="0"/>
              </a:spcBef>
              <a:spcAft>
                <a:spcPts val="0"/>
              </a:spcAft>
              <a:buSzPts val="1200"/>
              <a:buFont typeface="Arial" panose="020B0604020202020204" pitchFamily="34" charset="0"/>
              <a:buNone/>
            </a:pPr>
            <a:r>
              <a:rPr lang="en-US" b="1" dirty="0" smtClean="0"/>
              <a:t>1. Collaboration </a:t>
            </a:r>
            <a:endParaRPr b="1" dirty="0"/>
          </a:p>
          <a:p>
            <a:pPr marL="0" lvl="0" indent="0" rtl="0">
              <a:spcBef>
                <a:spcPts val="838"/>
              </a:spcBef>
              <a:spcAft>
                <a:spcPts val="0"/>
              </a:spcAft>
              <a:buFont typeface="Arial" panose="020B0604020202020204" pitchFamily="34" charset="0"/>
              <a:buNone/>
            </a:pPr>
            <a:r>
              <a:rPr lang="en-US" dirty="0"/>
              <a:t>For effective problem solving teams need to come together and use the available time and resources. Because, challenges do not affect the individual teams alone. It is the business that gets affected and regardless of who is responsible, the problem needs to be solved. Without collaboration, this process takes longer and can create further problems that may not be immediately apparent. </a:t>
            </a:r>
            <a:r>
              <a:rPr lang="en-US" dirty="0" err="1"/>
              <a:t>DevOps</a:t>
            </a:r>
            <a:r>
              <a:rPr lang="en-US" dirty="0"/>
              <a:t> fosters collaboration, hence efficient problem solving. Togetherness and communication between the teams help to work faster and smarter and similar issues can be prevented.</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2. Improved </a:t>
            </a:r>
            <a:r>
              <a:rPr lang="en-US" b="1" dirty="0"/>
              <a:t>speed to market</a:t>
            </a:r>
            <a:endParaRPr b="1" dirty="0"/>
          </a:p>
          <a:p>
            <a:pPr marL="0" lvl="0" indent="0" rtl="0">
              <a:spcBef>
                <a:spcPts val="838"/>
              </a:spcBef>
              <a:spcAft>
                <a:spcPts val="0"/>
              </a:spcAft>
              <a:buFont typeface="Arial" panose="020B0604020202020204" pitchFamily="34" charset="0"/>
              <a:buNone/>
            </a:pPr>
            <a:r>
              <a:rPr lang="en-US" dirty="0"/>
              <a:t>Improved speed to market is critical for organizations to get the early mover advantage. Businesses need to gain a competitive edge in an industry where software and tools are outmoded almost as quickly as they are released. Introducing a </a:t>
            </a:r>
            <a:r>
              <a:rPr lang="en-US" dirty="0" err="1"/>
              <a:t>DevOps</a:t>
            </a:r>
            <a:r>
              <a:rPr lang="en-US" dirty="0"/>
              <a:t> approach will enable an organization to go from an initial concept to a viable product in a shorter timescale.</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3. No </a:t>
            </a:r>
            <a:r>
              <a:rPr lang="en-US" b="1" dirty="0"/>
              <a:t>silos, no waste </a:t>
            </a:r>
            <a:endParaRPr b="1" dirty="0"/>
          </a:p>
          <a:p>
            <a:pPr marL="0" lvl="0" indent="0" rtl="0">
              <a:spcBef>
                <a:spcPts val="838"/>
              </a:spcBef>
              <a:spcAft>
                <a:spcPts val="0"/>
              </a:spcAft>
              <a:buFont typeface="Arial" panose="020B0604020202020204" pitchFamily="34" charset="0"/>
              <a:buNone/>
            </a:pPr>
            <a:r>
              <a:rPr lang="en-US" dirty="0"/>
              <a:t>By combining multiple teams and disciplines into one lean, mean </a:t>
            </a:r>
            <a:r>
              <a:rPr lang="en-US" dirty="0" err="1"/>
              <a:t>DevOps</a:t>
            </a:r>
            <a:r>
              <a:rPr lang="en-US" dirty="0"/>
              <a:t> team that has cross-functional skill sets and communicate efficiently, </a:t>
            </a:r>
            <a:r>
              <a:rPr lang="en-US" dirty="0" err="1"/>
              <a:t>DevOps</a:t>
            </a:r>
            <a:r>
              <a:rPr lang="en-US" dirty="0"/>
              <a:t> allows teams to complete tasks quickly and efficiently while maintaining stability and quality.</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4. Encouraging </a:t>
            </a:r>
            <a:r>
              <a:rPr lang="en-US" b="1" dirty="0"/>
              <a:t>innovation and creativity</a:t>
            </a:r>
            <a:endParaRPr b="1" dirty="0"/>
          </a:p>
          <a:p>
            <a:pPr marL="0" lvl="0" indent="0" rtl="0">
              <a:spcBef>
                <a:spcPts val="838"/>
              </a:spcBef>
              <a:spcAft>
                <a:spcPts val="0"/>
              </a:spcAft>
              <a:buFont typeface="Arial" panose="020B0604020202020204" pitchFamily="34" charset="0"/>
              <a:buNone/>
            </a:pPr>
            <a:r>
              <a:rPr lang="en-US" dirty="0"/>
              <a:t>Continuous Integration, standardized production environments, and automated deployments allow practitioners to focus on the more inventive and creative side of their role. The environment and culture of </a:t>
            </a:r>
            <a:r>
              <a:rPr lang="en-US" dirty="0" err="1"/>
              <a:t>DevOps</a:t>
            </a:r>
            <a:r>
              <a:rPr lang="en-US" dirty="0"/>
              <a:t> encourage a deeper understanding and implementation of best practices in an organization.</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5. Effective </a:t>
            </a:r>
            <a:r>
              <a:rPr lang="en-US" b="1" dirty="0"/>
              <a:t>utilization of resources and reduction in cost </a:t>
            </a:r>
            <a:endParaRPr b="1" dirty="0"/>
          </a:p>
          <a:p>
            <a:pPr marL="0" lvl="0" indent="0" rtl="0">
              <a:spcBef>
                <a:spcPts val="838"/>
              </a:spcBef>
              <a:spcAft>
                <a:spcPts val="0"/>
              </a:spcAft>
              <a:buFont typeface="Arial" panose="020B0604020202020204" pitchFamily="34" charset="0"/>
              <a:buNone/>
            </a:pPr>
            <a:r>
              <a:rPr lang="en-US" dirty="0"/>
              <a:t>By implementing a </a:t>
            </a:r>
            <a:r>
              <a:rPr lang="en-US" dirty="0" err="1"/>
              <a:t>DevOps</a:t>
            </a:r>
            <a:r>
              <a:rPr lang="en-US" dirty="0"/>
              <a:t> approach, the costs and demand for resources associated with traditional IT implementations is significantly reduced. When the organizations use continuous delivery and Lean Management practices, higher quality results and shorter cycle times are achieved which further reduce costs. Other factors that help to reduce cost and resource requirements, include minimal project start-up and ongoing operational costs, increased collaboration, increased data availability and accessibility, and improved security.</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6. Increased </a:t>
            </a:r>
            <a:r>
              <a:rPr lang="en-US" b="1" dirty="0"/>
              <a:t>employee engagement and job satisfaction</a:t>
            </a:r>
            <a:endParaRPr b="1" dirty="0"/>
          </a:p>
          <a:p>
            <a:pPr marL="0" lvl="0" indent="0" rtl="0">
              <a:spcBef>
                <a:spcPts val="838"/>
              </a:spcBef>
              <a:spcAft>
                <a:spcPts val="0"/>
              </a:spcAft>
              <a:buFont typeface="Arial" panose="020B0604020202020204" pitchFamily="34" charset="0"/>
              <a:buNone/>
            </a:pPr>
            <a:r>
              <a:rPr lang="en-US" dirty="0" err="1"/>
              <a:t>DevOps</a:t>
            </a:r>
            <a:r>
              <a:rPr lang="en-US" dirty="0"/>
              <a:t> provides a collaborative and multi-skilled environment which contributes heavily to job satisfaction. </a:t>
            </a:r>
            <a:r>
              <a:rPr lang="en-US" dirty="0" err="1"/>
              <a:t>DevOps</a:t>
            </a:r>
            <a:r>
              <a:rPr lang="en-US" dirty="0"/>
              <a:t> practices and culture increase employee satisfaction which leads to better business outcomes.</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7. Continuous </a:t>
            </a:r>
            <a:r>
              <a:rPr lang="en-US" b="1" dirty="0"/>
              <a:t>integration and delivery</a:t>
            </a:r>
            <a:endParaRPr b="1" dirty="0"/>
          </a:p>
          <a:p>
            <a:pPr marL="0" lvl="0" indent="0" rtl="0">
              <a:spcBef>
                <a:spcPts val="838"/>
              </a:spcBef>
              <a:spcAft>
                <a:spcPts val="0"/>
              </a:spcAft>
              <a:buFont typeface="Arial" panose="020B0604020202020204" pitchFamily="34" charset="0"/>
              <a:buNone/>
            </a:pPr>
            <a:r>
              <a:rPr lang="en-US" dirty="0"/>
              <a:t>Continuous integration is a development practice that involves deploying code to a shared repository several times per day. Using an automated build process in combination with automated testing helps to verify each check-in, which produces more stable software.</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8. Fewer </a:t>
            </a:r>
            <a:r>
              <a:rPr lang="en-US" b="1" dirty="0"/>
              <a:t>Failures</a:t>
            </a:r>
            <a:endParaRPr b="1" dirty="0"/>
          </a:p>
          <a:p>
            <a:pPr marL="0" lvl="0" indent="0" rtl="0">
              <a:spcBef>
                <a:spcPts val="838"/>
              </a:spcBef>
              <a:spcAft>
                <a:spcPts val="0"/>
              </a:spcAft>
              <a:buFont typeface="Arial" panose="020B0604020202020204" pitchFamily="34" charset="0"/>
              <a:buNone/>
            </a:pPr>
            <a:r>
              <a:rPr lang="en-US" dirty="0"/>
              <a:t>The 2014 State of </a:t>
            </a:r>
            <a:r>
              <a:rPr lang="en-US" dirty="0" err="1"/>
              <a:t>DevOps</a:t>
            </a:r>
            <a:r>
              <a:rPr lang="en-US" dirty="0"/>
              <a:t> report showed that high-performing organizations had 50 percent fewer failures. The 2015 State of </a:t>
            </a:r>
            <a:r>
              <a:rPr lang="en-US" dirty="0" err="1"/>
              <a:t>DevOps</a:t>
            </a:r>
            <a:r>
              <a:rPr lang="en-US" dirty="0"/>
              <a:t> report showed a continuation in trend by revealing that the organizations who adopt a </a:t>
            </a:r>
            <a:r>
              <a:rPr lang="en-US" dirty="0" err="1"/>
              <a:t>DevOps</a:t>
            </a:r>
            <a:r>
              <a:rPr lang="en-US" dirty="0"/>
              <a:t> mindset and culture have 60 times fewer failures than those not implementing a </a:t>
            </a:r>
            <a:r>
              <a:rPr lang="en-US" dirty="0" err="1"/>
              <a:t>DevOps</a:t>
            </a:r>
            <a:r>
              <a:rPr lang="en-US" dirty="0"/>
              <a:t> approach.</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9. Increased </a:t>
            </a:r>
            <a:r>
              <a:rPr lang="en-US" b="1" dirty="0"/>
              <a:t>Performance </a:t>
            </a:r>
            <a:endParaRPr b="1" dirty="0"/>
          </a:p>
          <a:p>
            <a:pPr marL="0" lvl="0" indent="0" rtl="0">
              <a:spcBef>
                <a:spcPts val="838"/>
              </a:spcBef>
              <a:spcAft>
                <a:spcPts val="0"/>
              </a:spcAft>
              <a:buFont typeface="Arial" panose="020B0604020202020204" pitchFamily="34" charset="0"/>
              <a:buNone/>
            </a:pPr>
            <a:r>
              <a:rPr lang="en-US" dirty="0"/>
              <a:t>Standardized production environments and automation tools help make deployments predictable. These processes free people from routine tasks, allowing them to concentrate on the more creative aspects of their role, hence, leading to increased performance.</a:t>
            </a:r>
            <a:endParaRPr dirty="0"/>
          </a:p>
          <a:p>
            <a:pPr marL="0" lvl="0" indent="0" rtl="0">
              <a:spcBef>
                <a:spcPts val="838"/>
              </a:spcBef>
              <a:spcAft>
                <a:spcPts val="0"/>
              </a:spcAft>
              <a:buSzPts val="1200"/>
              <a:buFont typeface="Arial" panose="020B0604020202020204" pitchFamily="34" charset="0"/>
              <a:buNone/>
            </a:pPr>
            <a:endParaRPr lang="en-US" b="1" dirty="0" smtClean="0"/>
          </a:p>
          <a:p>
            <a:pPr marL="0" lvl="0" indent="0" rtl="0">
              <a:spcBef>
                <a:spcPts val="838"/>
              </a:spcBef>
              <a:spcAft>
                <a:spcPts val="0"/>
              </a:spcAft>
              <a:buSzPts val="1200"/>
              <a:buFont typeface="Arial" panose="020B0604020202020204" pitchFamily="34" charset="0"/>
              <a:buNone/>
            </a:pPr>
            <a:r>
              <a:rPr lang="en-US" b="1" dirty="0" smtClean="0"/>
              <a:t>10. Stability</a:t>
            </a:r>
            <a:endParaRPr b="1" dirty="0"/>
          </a:p>
          <a:p>
            <a:pPr marL="0" lvl="0" indent="0" rtl="0">
              <a:spcBef>
                <a:spcPts val="838"/>
              </a:spcBef>
              <a:spcAft>
                <a:spcPts val="838"/>
              </a:spcAft>
              <a:buFont typeface="Arial" panose="020B0604020202020204" pitchFamily="34" charset="0"/>
              <a:buNone/>
            </a:pPr>
            <a:r>
              <a:rPr lang="en-US" dirty="0" err="1"/>
              <a:t>DevOps</a:t>
            </a:r>
            <a:r>
              <a:rPr lang="en-US" dirty="0"/>
              <a:t> allows a single team to handle both, new functionality and the stability of the system. Each team member takes ownership of the business goals. Deploying often and in smaller, indivisible groups allows engineers to troubleshoot and resolve issues faster. The combination of tools and best practices, along with automation allows a </a:t>
            </a:r>
            <a:r>
              <a:rPr lang="en-US" dirty="0" err="1"/>
              <a:t>DevOps</a:t>
            </a:r>
            <a:r>
              <a:rPr lang="en-US" dirty="0"/>
              <a:t> team to increase overall stability.</a:t>
            </a:r>
            <a:endParaRPr dirty="0"/>
          </a:p>
        </p:txBody>
      </p:sp>
      <p:sp>
        <p:nvSpPr>
          <p:cNvPr id="1274" name="Shape 1274"/>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Arial"/>
              <a:buNone/>
            </a:pPr>
            <a:fld id="{00000000-1234-1234-1234-123412341234}" type="slidenum">
              <a:rPr lang="en-US"/>
              <a:t>23</a:t>
            </a:fld>
            <a:endParaRPr/>
          </a:p>
        </p:txBody>
      </p:sp>
    </p:spTree>
    <p:extLst>
      <p:ext uri="{BB962C8B-B14F-4D97-AF65-F5344CB8AC3E}">
        <p14:creationId xmlns:p14="http://schemas.microsoft.com/office/powerpoint/2010/main" val="4090133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Shape 1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1" name="Shape 128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Tell the participants that it is time for a quick knowledge check.</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C. Sequential development approach</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B. False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p:txBody>
      </p:sp>
      <p:sp>
        <p:nvSpPr>
          <p:cNvPr id="1282" name="Shape 128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5257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Shape 12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9" name="Shape 128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Tell the participants that it is time for a quick knowledge check.</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3. A. Open collaboration</a:t>
            </a:r>
            <a:endParaRPr/>
          </a:p>
          <a:p>
            <a:pPr marL="0" marR="0" lvl="0" indent="0" algn="l" rtl="0">
              <a:spcBef>
                <a:spcPts val="0"/>
              </a:spcBef>
              <a:spcAft>
                <a:spcPts val="0"/>
              </a:spcAft>
              <a:buClr>
                <a:schemeClr val="dk1"/>
              </a:buClr>
              <a:buSzPts val="11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90" name="Shape 129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6218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Shape 12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7" name="Shape 129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Give a brief summary of all the different topics discussed during this module.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participant: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We come to the end of this module. Here, we learnt about the drawbacks of traditional IT systems and how it is not suitable for new-age applications. The emergence of DevOps and its principles. The CAMS model of DevOps and Agile methodology and how DevOps is an extension of Agile methodology.</a:t>
            </a:r>
            <a:endParaRPr/>
          </a:p>
        </p:txBody>
      </p:sp>
      <p:sp>
        <p:nvSpPr>
          <p:cNvPr id="1298" name="Shape 129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1846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Shape 1305"/>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6" name="Shape 13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637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Shape 7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Tell the participants that they will be discussing the following topics:</a:t>
            </a:r>
            <a:endParaRPr dirty="0"/>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History &amp; emergence of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a:t>
            </a:r>
            <a:endParaRPr dirty="0"/>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Early adopters of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a:t>
            </a:r>
            <a:endParaRPr dirty="0"/>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The definition of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a:t>
            </a:r>
            <a:endParaRPr dirty="0"/>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The similarity between Agile, Lean &amp;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 </a:t>
            </a:r>
            <a:endParaRPr dirty="0"/>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Fundamental principles governing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a:t>
            </a:r>
            <a:endParaRPr dirty="0"/>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Explain each principle in detail.</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Arial"/>
                <a:ea typeface="Arial"/>
                <a:cs typeface="Arial"/>
                <a:sym typeface="Arial"/>
              </a:rPr>
              <a:t>The following topics will be discussed:</a:t>
            </a:r>
            <a:endParaRPr sz="1200" b="0" i="0" u="none" strike="noStrike" cap="none" dirty="0">
              <a:solidFill>
                <a:schemeClr val="dk1"/>
              </a:solidFill>
              <a:latin typeface="Arial"/>
              <a:ea typeface="Arial"/>
              <a:cs typeface="Arial"/>
              <a:sym typeface="Arial"/>
            </a:endParaRPr>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History &amp; emergence of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a:t>
            </a:r>
            <a:endParaRPr sz="1200" b="0" i="0" u="none" strike="noStrike" cap="none" dirty="0">
              <a:solidFill>
                <a:schemeClr val="dk1"/>
              </a:solidFill>
              <a:latin typeface="Arial"/>
              <a:ea typeface="Arial"/>
              <a:cs typeface="Arial"/>
              <a:sym typeface="Arial"/>
            </a:endParaRPr>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Early adopters of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a:t>
            </a:r>
            <a:endParaRPr sz="1200" b="0" i="0" u="none" strike="noStrike" cap="none" dirty="0">
              <a:solidFill>
                <a:schemeClr val="dk1"/>
              </a:solidFill>
              <a:latin typeface="Arial"/>
              <a:ea typeface="Arial"/>
              <a:cs typeface="Arial"/>
              <a:sym typeface="Arial"/>
            </a:endParaRPr>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The definition of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a:t>
            </a:r>
            <a:endParaRPr sz="1200" b="0" i="0" u="none" strike="noStrike" cap="none" dirty="0">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The similarity between Agile, Lean &amp;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Fundamental principles governing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a:t>
            </a:r>
            <a:endParaRPr dirty="0"/>
          </a:p>
          <a:p>
            <a:pPr marL="457200" marR="0" lvl="0" indent="-317500" algn="l" rtl="0">
              <a:spcBef>
                <a:spcPts val="0"/>
              </a:spcBef>
              <a:spcAft>
                <a:spcPts val="0"/>
              </a:spcAft>
              <a:buClr>
                <a:schemeClr val="dk1"/>
              </a:buClr>
              <a:buSzPts val="1400"/>
              <a:buFont typeface="Arial"/>
              <a:buChar char="●"/>
            </a:pPr>
            <a:r>
              <a:rPr lang="en-US" sz="1200" b="0" i="0" u="none" strike="noStrike" cap="none" dirty="0">
                <a:solidFill>
                  <a:schemeClr val="dk1"/>
                </a:solidFill>
                <a:latin typeface="Arial"/>
                <a:ea typeface="Arial"/>
                <a:cs typeface="Arial"/>
                <a:sym typeface="Arial"/>
              </a:rPr>
              <a:t>Understanding each </a:t>
            </a:r>
            <a:r>
              <a:rPr lang="en-US" sz="1200" b="0" i="0" u="none" strike="noStrike" cap="none" dirty="0" err="1">
                <a:solidFill>
                  <a:schemeClr val="dk1"/>
                </a:solidFill>
                <a:latin typeface="Arial"/>
                <a:ea typeface="Arial"/>
                <a:cs typeface="Arial"/>
                <a:sym typeface="Arial"/>
              </a:rPr>
              <a:t>DevOps</a:t>
            </a:r>
            <a:r>
              <a:rPr lang="en-US" sz="1200" b="0" i="0" u="none" strike="noStrike" cap="none" dirty="0">
                <a:solidFill>
                  <a:schemeClr val="dk1"/>
                </a:solidFill>
                <a:latin typeface="Arial"/>
                <a:ea typeface="Arial"/>
                <a:cs typeface="Arial"/>
                <a:sym typeface="Arial"/>
              </a:rPr>
              <a:t> principal in detail.</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171450" marR="0" lvl="0" indent="-9525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p:txBody>
      </p:sp>
      <p:sp>
        <p:nvSpPr>
          <p:cNvPr id="748" name="Shape 7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773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Shape 75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Give a brief background to the participants on the evolution of the software industry. From mainframes computers to personal computer to mobile devices, walk them through the changes that have slowly pervaded their lives and changed the way we operate and function forever.</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Talk about the evolution of software product building, which has moved from being an enterprise-ready application to customer-driven applications. The same processes that were employed during the monolithic days are not suited for today’s applications. </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Explain the internal challenges such as lack of collaboration between teams, budget constraints, decision-making processes that deeply embroil organizations still following traditional systems. Also, talk about the external challenges such as staying competitive, offering products that meet the growing customer needs.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Talk to participants about the software delivery lifecycle and the different stages that are involved in building and delivery of a product. Draw a comparison of how products such as Lotus Notes, an enterprise application remained largely unchanged as opposed to customer applications such as an </a:t>
            </a:r>
            <a:r>
              <a:rPr lang="en-US" sz="1200" b="0" i="0" u="none" strike="noStrike" cap="none" dirty="0" err="1">
                <a:solidFill>
                  <a:schemeClr val="dk1"/>
                </a:solidFill>
                <a:latin typeface="Calibri"/>
                <a:ea typeface="Calibri"/>
                <a:cs typeface="Calibri"/>
                <a:sym typeface="Calibri"/>
              </a:rPr>
              <a:t>Uber</a:t>
            </a:r>
            <a:r>
              <a:rPr lang="en-US" sz="1200" b="0" i="0" u="none" strike="noStrike" cap="none" dirty="0">
                <a:solidFill>
                  <a:schemeClr val="dk1"/>
                </a:solidFill>
                <a:latin typeface="Calibri"/>
                <a:ea typeface="Calibri"/>
                <a:cs typeface="Calibri"/>
                <a:sym typeface="Calibri"/>
              </a:rPr>
              <a:t> or </a:t>
            </a:r>
            <a:r>
              <a:rPr lang="en-US" sz="1200" b="0" i="0" u="none" strike="noStrike" cap="none" dirty="0" err="1">
                <a:solidFill>
                  <a:schemeClr val="dk1"/>
                </a:solidFill>
                <a:latin typeface="Calibri"/>
                <a:ea typeface="Calibri"/>
                <a:cs typeface="Calibri"/>
                <a:sym typeface="Calibri"/>
              </a:rPr>
              <a:t>whatsApp</a:t>
            </a:r>
            <a:r>
              <a:rPr lang="en-US" sz="1200" b="0" i="0" u="none" strike="noStrike" cap="none" dirty="0">
                <a:solidFill>
                  <a:schemeClr val="dk1"/>
                </a:solidFill>
                <a:latin typeface="Calibri"/>
                <a:ea typeface="Calibri"/>
                <a:cs typeface="Calibri"/>
                <a:sym typeface="Calibri"/>
              </a:rPr>
              <a:t> that are used by millions of people.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Talk to participants about how traditional organizations were structured in silos completely cut away from each other. </a:t>
            </a:r>
            <a:r>
              <a:rPr lang="en-US" dirty="0"/>
              <a:t>P</a:t>
            </a:r>
            <a:r>
              <a:rPr lang="en-US" sz="1200" b="0" i="0" u="none" strike="noStrike" cap="none" dirty="0">
                <a:solidFill>
                  <a:schemeClr val="dk1"/>
                </a:solidFill>
                <a:latin typeface="Calibri"/>
                <a:ea typeface="Calibri"/>
                <a:cs typeface="Calibri"/>
                <a:sym typeface="Calibri"/>
              </a:rPr>
              <a:t>roduct development is a complex activity and demands collaboration of different functions and teams to create world-class products. Discuss the apps that are used by participants on a daily basis such as </a:t>
            </a:r>
            <a:r>
              <a:rPr lang="en-US" sz="1200" b="0" i="0" u="none" strike="noStrike" cap="none" dirty="0" err="1">
                <a:solidFill>
                  <a:schemeClr val="dk1"/>
                </a:solidFill>
                <a:latin typeface="Calibri"/>
                <a:ea typeface="Calibri"/>
                <a:cs typeface="Calibri"/>
                <a:sym typeface="Calibri"/>
              </a:rPr>
              <a:t>whatsApp</a:t>
            </a:r>
            <a:r>
              <a:rPr lang="en-US" sz="1200" b="0" i="0" u="none" strike="noStrike" cap="none" dirty="0">
                <a:solidFill>
                  <a:schemeClr val="dk1"/>
                </a:solidFill>
                <a:latin typeface="Calibri"/>
                <a:ea typeface="Calibri"/>
                <a:cs typeface="Calibri"/>
                <a:sym typeface="Calibri"/>
              </a:rPr>
              <a:t> or </a:t>
            </a:r>
            <a:r>
              <a:rPr lang="en-US" sz="1200" b="0" i="0" u="none" strike="noStrike" cap="none" dirty="0" err="1">
                <a:solidFill>
                  <a:schemeClr val="dk1"/>
                </a:solidFill>
                <a:latin typeface="Calibri"/>
                <a:ea typeface="Calibri"/>
                <a:cs typeface="Calibri"/>
                <a:sym typeface="Calibri"/>
              </a:rPr>
              <a:t>Uber</a:t>
            </a:r>
            <a:r>
              <a:rPr lang="en-US" sz="1200" b="0" i="0" u="none" strike="noStrike" cap="none" dirty="0">
                <a:solidFill>
                  <a:schemeClr val="dk1"/>
                </a:solidFill>
                <a:latin typeface="Calibri"/>
                <a:ea typeface="Calibri"/>
                <a:cs typeface="Calibri"/>
                <a:sym typeface="Calibri"/>
              </a:rPr>
              <a:t> which cater to millions of people across geographies. A </a:t>
            </a:r>
            <a:r>
              <a:rPr lang="en-US" sz="1200" b="0" i="0" u="none" strike="noStrike" cap="none" dirty="0" err="1">
                <a:solidFill>
                  <a:schemeClr val="dk1"/>
                </a:solidFill>
                <a:latin typeface="Calibri"/>
                <a:ea typeface="Calibri"/>
                <a:cs typeface="Calibri"/>
                <a:sym typeface="Calibri"/>
              </a:rPr>
              <a:t>siloed</a:t>
            </a:r>
            <a:r>
              <a:rPr lang="en-US" sz="1200" b="0" i="0" u="none" strike="noStrike" cap="none" dirty="0">
                <a:solidFill>
                  <a:schemeClr val="dk1"/>
                </a:solidFill>
                <a:latin typeface="Calibri"/>
                <a:ea typeface="Calibri"/>
                <a:cs typeface="Calibri"/>
                <a:sym typeface="Calibri"/>
              </a:rPr>
              <a:t> organization with limited communication does not offer an environment that can build these world class apps.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participants to the traditional processes in how businesses operated. A linear method of product building where each department was responsible for different functionalities with limited interaction. Explain the effects of this such as poor feedback loops, lack of knowledge of product across teams, lack of uniformity in process etc.</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In the last two decades, technology has undergone sea change starting from the advent of large-sized computers to microprocessors to personal computing to more recently the internet and now mobile phone. The rapid change has redefined the age-old wisdom that companies have been following and now forces them to change. Software products were in the past built for large enterprises that were used within the organization to manage their processes and products. Following the advent of the internet, this has dramatically changed and has moved from being enterprise-centric to a user-centric model, what businesses define as a B2C model. IT &amp; Software is all-pervading and is prevalent across businesses, different industry segments and even our homes. For instance, think of the number of devices, an individual uses on a daily basis.</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Traditionally organizations were highly linear, where information dissipation was very slow and decision making was limited to the management. Today this is not the case.  Customer feedback is actively followed and implemented on a constant basis in order to stay relevant and competitive.</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dirty="0">
              <a:latin typeface="Arial"/>
              <a:ea typeface="Arial"/>
              <a:cs typeface="Arial"/>
              <a:sym typeface="Arial"/>
            </a:endParaRPr>
          </a:p>
          <a:p>
            <a:pPr marL="0" lvl="0" indent="0" rtl="0">
              <a:spcBef>
                <a:spcPts val="0"/>
              </a:spcBef>
              <a:spcAft>
                <a:spcPts val="0"/>
              </a:spcAft>
              <a:buClr>
                <a:schemeClr val="dk1"/>
              </a:buClr>
              <a:buSzPts val="1100"/>
              <a:buFont typeface="Arial"/>
              <a:buNone/>
            </a:pPr>
            <a:r>
              <a:rPr lang="en-US" dirty="0"/>
              <a:t>Organizations that follow the traditional way of software development work with strict principles, and in these organizations, the Development and Operations teams function as two separate entities. Development team tends to be driven by how many new functionalities can be churned out in a given time, therefore change is its incentive. Operations team on the other hand, tends to be driven by stability of the status quo and its incentive is therefore resisting change.</a:t>
            </a:r>
            <a:endParaRPr dirty="0">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The lack of flexibility in the traditional organizations to switch from a traditional mindset has led to the creation of products that are irrelevant. Organizations constantly battle to create the right products that fit the customer or market needs within a given time frame and allocated cost &amp; budgets. In today’s day and age, the barriers between the customer and organization are diminishing rapidly and customers constantly look for products that best suit their needs. Customer’s loyalty is directly determined by the organization’s ability to offer products that satisfy their need and offer value for their money. Traditional systems have a huge disconnect and follow age-old processes and invest more time in processes than the product itself.</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1" u="none" strike="noStrike" cap="none" dirty="0">
                <a:solidFill>
                  <a:schemeClr val="dk1"/>
                </a:solidFill>
                <a:latin typeface="Calibri"/>
                <a:ea typeface="Calibri"/>
                <a:cs typeface="Calibri"/>
                <a:sym typeface="Calibri"/>
              </a:rPr>
              <a:t>Irregular release or updates</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Traditionally enterprise applications such as IBM Lotus Notes would have a software update once in few months. Today such as long delay cannot be tolerated as customer’s needs and demands have vastly changed. For instance, how many updates does your phone undergo on a given day? How many mobile applications update on a daily basis? New-age companies push product releases and updates few times on a given day. </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is a critical factor to stay competitive and relevant to their customer needs. Product building is a time-consuming activity. However, in today’s day and age, staying relevant and steadfast is most critical for the survival of an organization. Many of the products lose their market and become obsolete within a few months of its launch. They are replaced with new products and new players at a merciless pace.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Product Backlog</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Traditional organizations follow traditional processes and are structured very centrally. Information dissipation is very slow leading to bottlenecks across the organization. Decision making is very slow and this impacts the product building and delivery on a large scale. The pace and processes of traditional IT systems can lead to a huge backlog in terms of product updates and product releases directly affecting the organizational growth. This can lead to losing to marquee customers and huge monetary loss for the company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For example, a ride-hailing application such as </a:t>
            </a:r>
            <a:r>
              <a:rPr lang="en-US" sz="1200" b="0" i="0" u="none" strike="noStrike" cap="none" dirty="0" err="1">
                <a:solidFill>
                  <a:schemeClr val="dk1"/>
                </a:solidFill>
                <a:latin typeface="Calibri"/>
                <a:ea typeface="Calibri"/>
                <a:cs typeface="Calibri"/>
                <a:sym typeface="Calibri"/>
              </a:rPr>
              <a:t>Uber</a:t>
            </a:r>
            <a:r>
              <a:rPr lang="en-US" sz="1200" b="0" i="0" u="none" strike="noStrike" cap="none" dirty="0">
                <a:solidFill>
                  <a:schemeClr val="dk1"/>
                </a:solidFill>
                <a:latin typeface="Calibri"/>
                <a:ea typeface="Calibri"/>
                <a:cs typeface="Calibri"/>
                <a:sym typeface="Calibri"/>
              </a:rPr>
              <a:t> is used by millions of users, both riders and drivers across geographies. This means that companies operate out of different geographies across different cultures catering to many different languages and different time zones. In such a scenario, how can a </a:t>
            </a:r>
            <a:r>
              <a:rPr lang="en-US" sz="1200" b="0" i="0" u="none" strike="noStrike" cap="none" dirty="0" err="1">
                <a:solidFill>
                  <a:schemeClr val="dk1"/>
                </a:solidFill>
                <a:latin typeface="Calibri"/>
                <a:ea typeface="Calibri"/>
                <a:cs typeface="Calibri"/>
                <a:sym typeface="Calibri"/>
              </a:rPr>
              <a:t>siloed</a:t>
            </a:r>
            <a:r>
              <a:rPr lang="en-US" sz="1200" b="0" i="0" u="none" strike="noStrike" cap="none" dirty="0">
                <a:solidFill>
                  <a:schemeClr val="dk1"/>
                </a:solidFill>
                <a:latin typeface="Calibri"/>
                <a:ea typeface="Calibri"/>
                <a:cs typeface="Calibri"/>
                <a:sym typeface="Calibri"/>
              </a:rPr>
              <a:t> organization with barriers create a product to suit the customer’s need? The business use case pushes organizations to rethink the way they operate and disrupt the traditional models.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Outdated processes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Organizations continue to follow traditional IT processes that are obsolete in today’s day and age. Considering the type of products companies build today,  they need to innovate and deliver products at a faster-pace and time compared to earlier generations. This pace can only be achieved by getting rid of traditional processes and adopting new processes that are best suited for a fast-paced, competitive environment. For example, a software engineer in Bangalore operates in a decentralized environment interacting with team members across different geographies collaborating to put together a product that is used globally.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p:txBody>
      </p:sp>
      <p:sp>
        <p:nvSpPr>
          <p:cNvPr id="757" name="Shape 75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667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Shape 7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Application building has undergone tremendous changes in the last decade. Computer applications are defined by logic. Applications, file systems, databases and later cloud all adhere to a logic. Traditionally, how applications interact with devices, how data centres were built to host and manage these applications remained largely the same. However, this is not the same as the applications that are built today. Applications today are built to run across devices, with different operating systems, hosted in cloud or data centres. The juxtaposing means that the lines between functions are blurring by the day. Development is no more purely development and operations is no more purely operations. The  ‘Developers’ need to know operational aspects to build applications and the ‘Administrators’ need to know development to guide, offer feedback, run and manage the application on a daily basis.</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Traditional methods and processes did not demand the coming together of different functionalities.</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Notes to Participants:</a:t>
            </a:r>
            <a:endParaRPr sz="12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In organizations, development &amp; operations, the teams work independently which lead to a lot of friction internally which in turn impacts the business growth. The lack of knowledge sharing, poor handing over processes and miscommunication leads to innumerable delays and business loss for the organization. Application building has undergone tremendous changes in the last decade. Computer applications are defined by logic. Applications, file systems, databases and later cloud all adhere to a logic. Traditionally, how applications interact with devices, how data centers were built to host and manage these applications remained largely the same. However, this is not the same of applications that are built today. The Applications, today are built to run across devices, with different operating systems, hosted in cloud or data centres. The juxtaposing means that the lines between functions are blurring by the day. The ‘Development’ is no more purely development and the ‘Operations’ is no more purely operations. The Developers need to know operational aspects to build applications and administrators need to know development to guide, offer feedback, run and manage the application on a daily basis.</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traditional methods and processes did not demand the coming together of different functionalities.</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In organizations, development &amp; operations teams work independently and this leads to a lot of friction internally which in turn impacts the business growth. Lack of knowledge sharing, poor handing over processes and miscommunication leads to innumerable delays and business loss for the organization.</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Lack of collaboration:</a:t>
            </a:r>
            <a:r>
              <a:rPr lang="en-US" sz="1200" b="0" i="0" u="none" strike="noStrike" cap="none">
                <a:solidFill>
                  <a:schemeClr val="dk1"/>
                </a:solidFill>
                <a:latin typeface="Arial"/>
                <a:ea typeface="Arial"/>
                <a:cs typeface="Arial"/>
                <a:sym typeface="Arial"/>
              </a:rPr>
              <a:t> Both development and operations function as separate teams and do not have the attitude or interest to collaborate with each other</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Disintegrated processes:</a:t>
            </a:r>
            <a:r>
              <a:rPr lang="en-US" sz="1200" b="0" i="0" u="none" strike="noStrike" cap="none">
                <a:solidFill>
                  <a:schemeClr val="dk1"/>
                </a:solidFill>
                <a:latin typeface="Arial"/>
                <a:ea typeface="Arial"/>
                <a:cs typeface="Arial"/>
                <a:sym typeface="Arial"/>
              </a:rPr>
              <a:t> The processes followed by both the teams are naturally different considering the nature of the work. This leads to confusion and the processes of both teams do not integrate well</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The differences in tools &amp; implementation processes:</a:t>
            </a:r>
            <a:r>
              <a:rPr lang="en-US" sz="1200" b="0" i="0" u="none" strike="noStrike" cap="none">
                <a:solidFill>
                  <a:schemeClr val="dk1"/>
                </a:solidFill>
                <a:latin typeface="Arial"/>
                <a:ea typeface="Arial"/>
                <a:cs typeface="Arial"/>
                <a:sym typeface="Arial"/>
              </a:rPr>
              <a:t> Both Development and Ops teams using different tools and processes can lead to constant errors and bug fixes in the production environment. Similarly, both teams using different implementation processes to execute the same work can cause incompatibility also.</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Disinterest in learning new tools:</a:t>
            </a:r>
            <a:r>
              <a:rPr lang="en-US" sz="1200" b="0" i="0" u="none" strike="noStrike" cap="none">
                <a:solidFill>
                  <a:schemeClr val="dk1"/>
                </a:solidFill>
                <a:latin typeface="Arial"/>
                <a:ea typeface="Arial"/>
                <a:cs typeface="Arial"/>
                <a:sym typeface="Arial"/>
              </a:rPr>
              <a:t> Both teams have their own tools and processes and consider their methods superior to the other. This leads to lack of cohesion and waste of time.</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The difference of opinion: </a:t>
            </a:r>
            <a:r>
              <a:rPr lang="en-US" sz="1200" b="0" i="0" u="none" strike="noStrike" cap="none">
                <a:solidFill>
                  <a:schemeClr val="dk1"/>
                </a:solidFill>
                <a:latin typeface="Arial"/>
                <a:ea typeface="Arial"/>
                <a:cs typeface="Arial"/>
                <a:sym typeface="Arial"/>
              </a:rPr>
              <a:t>The development teams in every organization constantly look out for new technology or updates and continuously make changes, whereas operations teams believe this leads to instability.</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Work loss:</a:t>
            </a:r>
            <a:r>
              <a:rPr lang="en-US" sz="1200" b="0" i="0" u="none" strike="noStrike" cap="none">
                <a:solidFill>
                  <a:schemeClr val="dk1"/>
                </a:solidFill>
                <a:latin typeface="Arial"/>
                <a:ea typeface="Arial"/>
                <a:cs typeface="Arial"/>
                <a:sym typeface="Arial"/>
              </a:rPr>
              <a:t> The constant back and forth between the teams lead to loss of work and in turn business loss.</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Poor feedback system: </a:t>
            </a:r>
            <a:r>
              <a:rPr lang="en-US" sz="1200" b="0" i="0" u="none" strike="noStrike" cap="none">
                <a:solidFill>
                  <a:schemeClr val="dk1"/>
                </a:solidFill>
                <a:latin typeface="Arial"/>
                <a:ea typeface="Arial"/>
                <a:cs typeface="Arial"/>
                <a:sym typeface="Arial"/>
              </a:rPr>
              <a:t>The Ops and Development teams fail to collaborate and lack any structured process. This lack of processes also leads to poor feedback systems which in turn, lead to organizational gaps.</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Because of the confusion and the disconnect that happens between Dev and the Ops teams, industry experts desperately wanted to find a common ground, that solves all these issues. This frustration led to the birth of DevOps movement, and the life of IT development and operations teams became a lot easier. Organizations found the concept to be useful and slowly started adopting it as a culture. The wall between the dev and ops teams started tearing down, which resulted in better quality products delivered in shorter time periods.  </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766" name="Shape 7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725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Shape 8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Shape 80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in detail how DevOps came into being and how it reached the popularity it has gained today. With the advent of the internet, applications have undergone tremendous changes in terms of performance, usability and the benefits they offer compared to traditional IT software. This has further to relooking at IT infrastructure where large data centres have today been replaced by cloud. Similarly, users, today expect a response time of 1 second or even lesser as they are highly dependent upon them. This led to software- defined infrastructure which in turned paved way for DevOps.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DevOps is to the software industry what industrial revolution is to manufacturing.</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1" i="0" u="none" strike="noStrike" cap="none">
                <a:solidFill>
                  <a:schemeClr val="dk1"/>
                </a:solidFill>
                <a:latin typeface="Calibri"/>
                <a:ea typeface="Calibri"/>
                <a:cs typeface="Calibri"/>
                <a:sym typeface="Calibri"/>
              </a:rPr>
              <a:t>Notes to the Participant:</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Professionals across organizations were frustrated at the lack of cooperation between development and operations teams which led to the loss of time and money. Patrick Debois in Belgium was one such consultant who was working on a major data centre migration project for their government faced numerous frustrations due to the sheer lack of cooperation from Development and Operations teams and the time it took. He was looking for a more efficient way of running the project and how both dev &amp; ops teams could work in cohesion.</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1" i="0" u="none" strike="noStrike" cap="none">
                <a:solidFill>
                  <a:schemeClr val="dk1"/>
                </a:solidFill>
                <a:latin typeface="Calibri"/>
                <a:ea typeface="Calibri"/>
                <a:cs typeface="Calibri"/>
                <a:sym typeface="Calibri"/>
              </a:rPr>
              <a:t>2008: </a:t>
            </a:r>
            <a:r>
              <a:rPr lang="en-US" sz="1200" b="0" i="0" u="none" strike="noStrike" cap="none">
                <a:solidFill>
                  <a:schemeClr val="dk1"/>
                </a:solidFill>
                <a:latin typeface="Calibri"/>
                <a:ea typeface="Calibri"/>
                <a:cs typeface="Calibri"/>
                <a:sym typeface="Calibri"/>
              </a:rPr>
              <a:t>In August 2008, Andrew Shafer of Toronto publishes a talk on “Agile Infrastructure” at a local event. This, however, does not happen due to the poor turnout. Patrick from Belgium on learning about the discussion reaches Andrew and both of them vent their frustrations over continuously managing dev &amp; ops teams and its repercussions. The meeting gives rise to Agile Administration Group on Google Groups.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p:txBody>
      </p:sp>
      <p:sp>
        <p:nvSpPr>
          <p:cNvPr id="804" name="Shape 80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70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Shape 83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
            </a:r>
            <a:br>
              <a:rPr lang="en-US" sz="1200" b="1"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2009:</a:t>
            </a:r>
            <a:r>
              <a:rPr lang="en-US" sz="1200" b="0" i="0" u="none" strike="noStrike" cap="none" dirty="0">
                <a:solidFill>
                  <a:schemeClr val="dk1"/>
                </a:solidFill>
                <a:latin typeface="Calibri"/>
                <a:ea typeface="Calibri"/>
                <a:cs typeface="Calibri"/>
                <a:sym typeface="Calibri"/>
              </a:rPr>
              <a:t> John </a:t>
            </a:r>
            <a:r>
              <a:rPr lang="en-US" sz="1200" b="0" i="0" u="none" strike="noStrike" cap="none" dirty="0" err="1">
                <a:solidFill>
                  <a:schemeClr val="dk1"/>
                </a:solidFill>
                <a:latin typeface="Calibri"/>
                <a:ea typeface="Calibri"/>
                <a:cs typeface="Calibri"/>
                <a:sym typeface="Calibri"/>
              </a:rPr>
              <a:t>Appspaw</a:t>
            </a:r>
            <a:r>
              <a:rPr lang="en-US" sz="1200" b="0" i="0" u="none" strike="noStrike" cap="none" dirty="0">
                <a:solidFill>
                  <a:schemeClr val="dk1"/>
                </a:solidFill>
                <a:latin typeface="Calibri"/>
                <a:ea typeface="Calibri"/>
                <a:cs typeface="Calibri"/>
                <a:sym typeface="Calibri"/>
              </a:rPr>
              <a:t> &amp; Paul Hammond delivered a talk titled “10 Deploys a Day: Dev &amp; Ops cooperation at Flickr” at the Velocity Conference in San Jose.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
            </a:r>
            <a:br>
              <a:rPr lang="en-US" sz="1200" b="1"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October 2009: </a:t>
            </a:r>
            <a:r>
              <a:rPr lang="en-US" sz="1200" b="0" i="0" u="none" strike="noStrike" cap="none" dirty="0">
                <a:solidFill>
                  <a:schemeClr val="dk1"/>
                </a:solidFill>
                <a:latin typeface="Calibri"/>
                <a:ea typeface="Calibri"/>
                <a:cs typeface="Calibri"/>
                <a:sym typeface="Calibri"/>
              </a:rPr>
              <a:t>Discussions led to more discussions and </a:t>
            </a:r>
            <a:r>
              <a:rPr lang="en-US" sz="1200" b="0" i="0" u="none" strike="noStrike" cap="none" dirty="0" err="1">
                <a:solidFill>
                  <a:schemeClr val="dk1"/>
                </a:solidFill>
                <a:latin typeface="Calibri"/>
                <a:ea typeface="Calibri"/>
                <a:cs typeface="Calibri"/>
                <a:sym typeface="Calibri"/>
              </a:rPr>
              <a:t>DevOps</a:t>
            </a:r>
            <a:r>
              <a:rPr lang="en-US" dirty="0" err="1"/>
              <a:t>D</a:t>
            </a:r>
            <a:r>
              <a:rPr lang="en-US" sz="1200" b="0" i="0" u="none" strike="noStrike" cap="none" dirty="0" err="1">
                <a:solidFill>
                  <a:schemeClr val="dk1"/>
                </a:solidFill>
                <a:latin typeface="Calibri"/>
                <a:ea typeface="Calibri"/>
                <a:cs typeface="Calibri"/>
                <a:sym typeface="Calibri"/>
              </a:rPr>
              <a:t>ays</a:t>
            </a:r>
            <a:r>
              <a:rPr lang="en-US" sz="1200" b="0" i="0" u="none" strike="noStrike" cap="none" dirty="0">
                <a:solidFill>
                  <a:schemeClr val="dk1"/>
                </a:solidFill>
                <a:latin typeface="Calibri"/>
                <a:ea typeface="Calibri"/>
                <a:cs typeface="Calibri"/>
                <a:sym typeface="Calibri"/>
              </a:rPr>
              <a:t> was first born in Ghent, Belgium, it was a two-day conference </a:t>
            </a:r>
            <a:r>
              <a:rPr lang="en-US" dirty="0"/>
              <a:t>held on 30 and 31, October 2009</a:t>
            </a:r>
            <a:r>
              <a:rPr lang="en-US" sz="1200" b="0" i="0" u="none" strike="noStrike" cap="none" dirty="0">
                <a:solidFill>
                  <a:schemeClr val="dk1"/>
                </a:solidFill>
                <a:latin typeface="Calibri"/>
                <a:ea typeface="Calibri"/>
                <a:cs typeface="Calibri"/>
                <a:sym typeface="Calibri"/>
              </a:rPr>
              <a:t>. The event was very well received and was attended by the professionals across Development and Operations team and was a grand success. This led to more and more ‘</a:t>
            </a:r>
            <a:r>
              <a:rPr lang="en-US" sz="1200" b="0" i="0" u="none" strike="noStrike" cap="none" dirty="0" err="1">
                <a:solidFill>
                  <a:schemeClr val="dk1"/>
                </a:solidFill>
                <a:latin typeface="Calibri"/>
                <a:ea typeface="Calibri"/>
                <a:cs typeface="Calibri"/>
                <a:sym typeface="Calibri"/>
              </a:rPr>
              <a:t>DevOps</a:t>
            </a:r>
            <a:r>
              <a:rPr lang="en-US" dirty="0" err="1"/>
              <a:t>D</a:t>
            </a:r>
            <a:r>
              <a:rPr lang="en-US" sz="1200" b="0" i="0" u="none" strike="noStrike" cap="none" dirty="0" err="1">
                <a:solidFill>
                  <a:schemeClr val="dk1"/>
                </a:solidFill>
                <a:latin typeface="Calibri"/>
                <a:ea typeface="Calibri"/>
                <a:cs typeface="Calibri"/>
                <a:sym typeface="Calibri"/>
              </a:rPr>
              <a:t>ays</a:t>
            </a:r>
            <a:r>
              <a:rPr lang="en-US" sz="1200" b="0" i="0" u="none" strike="noStrike" cap="none" dirty="0">
                <a:solidFill>
                  <a:schemeClr val="dk1"/>
                </a:solidFill>
                <a:latin typeface="Calibri"/>
                <a:ea typeface="Calibri"/>
                <a:cs typeface="Calibri"/>
                <a:sym typeface="Calibri"/>
              </a:rPr>
              <a:t>’ across locations and across other countries creating a wave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
            </a:r>
            <a:br>
              <a:rPr lang="en-US" sz="1200" b="1" i="0" u="none" strike="noStrike" cap="none" dirty="0">
                <a:solidFill>
                  <a:schemeClr val="dk1"/>
                </a:solidFill>
                <a:latin typeface="Calibri"/>
                <a:ea typeface="Calibri"/>
                <a:cs typeface="Calibri"/>
                <a:sym typeface="Calibri"/>
              </a:rPr>
            </a:br>
            <a:r>
              <a:rPr lang="en-US" sz="1200" b="1" i="0" u="none" strike="noStrike" cap="none" dirty="0" err="1">
                <a:solidFill>
                  <a:schemeClr val="dk1"/>
                </a:solidFill>
                <a:latin typeface="Calibri"/>
                <a:ea typeface="Calibri"/>
                <a:cs typeface="Calibri"/>
                <a:sym typeface="Calibri"/>
              </a:rPr>
              <a:t>DevOps</a:t>
            </a:r>
            <a:r>
              <a:rPr lang="en-US" sz="1200" b="1" i="0" u="none" strike="noStrike" cap="none" dirty="0">
                <a:solidFill>
                  <a:schemeClr val="dk1"/>
                </a:solidFill>
                <a:latin typeface="Calibri"/>
                <a:ea typeface="Calibri"/>
                <a:cs typeface="Calibri"/>
                <a:sym typeface="Calibri"/>
              </a:rPr>
              <a:t> tools:</a:t>
            </a:r>
            <a:r>
              <a:rPr lang="en-US" sz="1200" b="0" i="0" u="none" strike="noStrike" cap="none" dirty="0">
                <a:solidFill>
                  <a:schemeClr val="dk1"/>
                </a:solidFill>
                <a:latin typeface="Calibri"/>
                <a:ea typeface="Calibri"/>
                <a:cs typeface="Calibri"/>
                <a:sym typeface="Calibri"/>
              </a:rPr>
              <a:t> The momentum continued to rise and the professionals across the globe started contributing. Organizations </a:t>
            </a:r>
            <a:r>
              <a:rPr lang="en-US" dirty="0"/>
              <a:t>started turning their focus towards </a:t>
            </a:r>
            <a:r>
              <a:rPr lang="en-US" smtClean="0"/>
              <a:t>DevOps</a:t>
            </a:r>
            <a:r>
              <a:rPr lang="en-US" dirty="0" smtClean="0"/>
              <a:t> </a:t>
            </a:r>
            <a:r>
              <a:rPr lang="en-US" dirty="0"/>
              <a:t>t</a:t>
            </a:r>
            <a:r>
              <a:rPr lang="en-US" sz="1200" b="0" i="0" u="none" strike="noStrike" cap="none" dirty="0">
                <a:solidFill>
                  <a:schemeClr val="dk1"/>
                </a:solidFill>
                <a:latin typeface="Calibri"/>
                <a:ea typeface="Calibri"/>
                <a:cs typeface="Calibri"/>
                <a:sym typeface="Calibri"/>
              </a:rPr>
              <a:t>ools such as Chef, Puppet &amp; Vagrant</a:t>
            </a:r>
            <a:r>
              <a:rPr lang="en-US" dirty="0"/>
              <a:t>, and more and more organizations</a:t>
            </a:r>
            <a:r>
              <a:rPr lang="en-US" sz="1200" b="0" i="0" u="none" strike="noStrike" cap="none" dirty="0">
                <a:solidFill>
                  <a:schemeClr val="dk1"/>
                </a:solidFill>
                <a:latin typeface="Calibri"/>
                <a:ea typeface="Calibri"/>
                <a:cs typeface="Calibri"/>
                <a:sym typeface="Calibri"/>
              </a:rPr>
              <a:t> started adopting these tools. </a:t>
            </a:r>
            <a:r>
              <a:rPr lang="en-US" dirty="0"/>
              <a:t>T</a:t>
            </a:r>
            <a:r>
              <a:rPr lang="en-US" sz="1200" b="0" i="0" u="none" strike="noStrike" cap="none" dirty="0">
                <a:solidFill>
                  <a:schemeClr val="dk1"/>
                </a:solidFill>
                <a:latin typeface="Calibri"/>
                <a:ea typeface="Calibri"/>
                <a:cs typeface="Calibri"/>
                <a:sym typeface="Calibri"/>
              </a:rPr>
              <a:t>his created more buzz in </a:t>
            </a:r>
            <a:r>
              <a:rPr lang="en-US" dirty="0"/>
              <a:t>the</a:t>
            </a:r>
            <a:r>
              <a:rPr lang="en-US" sz="1200" b="0" i="0" u="none" strike="noStrike" cap="none" dirty="0">
                <a:solidFill>
                  <a:schemeClr val="dk1"/>
                </a:solidFill>
                <a:latin typeface="Calibri"/>
                <a:ea typeface="Calibri"/>
                <a:cs typeface="Calibri"/>
                <a:sym typeface="Calibri"/>
              </a:rPr>
              <a:t> industry. In March 2011, Gartner published a report</a:t>
            </a:r>
            <a:r>
              <a:rPr lang="en-US" dirty="0"/>
              <a:t>, to establish the significance of </a:t>
            </a:r>
            <a:r>
              <a:rPr lang="en-US" dirty="0" err="1"/>
              <a:t>DevOps</a:t>
            </a:r>
            <a:r>
              <a:rPr lang="en-US" dirty="0"/>
              <a:t> and how it will become the future mandate for organizations to perform better and smoother and deliver better quality IT products. </a:t>
            </a:r>
            <a:r>
              <a:rPr lang="en-US" sz="1200" b="0" i="0" u="none" strike="noStrike" cap="none" dirty="0">
                <a:solidFill>
                  <a:schemeClr val="dk1"/>
                </a:solidFill>
                <a:latin typeface="Calibri"/>
                <a:ea typeface="Calibri"/>
                <a:cs typeface="Calibri"/>
                <a:sym typeface="Calibri"/>
              </a:rPr>
              <a:t>Organizations, vendors and analysts started paying more attention to the movement and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as a culture was coming into existence.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833" name="Shape 83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6391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Shape 8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6" name="Shape 86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Tell the participants that some of the early adopters of DevOps are: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Google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Amazon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Facebook</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Uber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Netflix</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Some of the early adopters of DevOps are: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Google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Amazon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Facebook</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Uber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Netflix</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67" name="Shape 86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1448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2" name="Shape 89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Explain each of the above mentioned definitions, to participant, in details.</a:t>
            </a:r>
            <a:endParaRPr/>
          </a:p>
          <a:p>
            <a:pPr marL="0" marR="0" lvl="0" indent="0" algn="l" rtl="0">
              <a:spcBef>
                <a:spcPts val="0"/>
              </a:spcBef>
              <a:spcAft>
                <a:spcPts val="0"/>
              </a:spcAft>
              <a:buClr>
                <a:schemeClr val="dk1"/>
              </a:buClr>
              <a:buSzPts val="1100"/>
              <a:buFont typeface="Calibri"/>
              <a:buNone/>
            </a:pPr>
            <a:endParaRPr sz="12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DevOps has been a widely accepted and embraced by the various organizations worldwide. Each organization defines DevOps differently, based on their experience and the reception that people gave.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Gartner defines DevOps as ‘a change in the mindset of IT thought leaders, breaking age old traditional practices and adapting to Agile &amp; Lean principles that emphasise on customer value.’ </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DevOps focuses on the tangible and intangible aspects of an organization. The People, culture, collaboration and communication among different functions within the organization come together to deliver efficient products. In the process, devops uses tools and technology, to automate processes that are manual and inefficient.</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p:txBody>
      </p:sp>
      <p:sp>
        <p:nvSpPr>
          <p:cNvPr id="893" name="Shape 89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2284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01</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03</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5" name="Shape 25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56" name="Shape 256"/>
          <p:cNvGrpSpPr/>
          <p:nvPr/>
        </p:nvGrpSpPr>
        <p:grpSpPr>
          <a:xfrm>
            <a:off x="1398771" y="1953702"/>
            <a:ext cx="1620994" cy="2603950"/>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0"/>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1" name="Shape 281"/>
          <p:cNvGrpSpPr/>
          <p:nvPr/>
        </p:nvGrpSpPr>
        <p:grpSpPr>
          <a:xfrm>
            <a:off x="9228128" y="1953702"/>
            <a:ext cx="1620994" cy="2603950"/>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 name="Shape 292"/>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 name="Shape 294"/>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7" name="Shape 29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8" name="Shape 298"/>
          <p:cNvGrpSpPr/>
          <p:nvPr/>
        </p:nvGrpSpPr>
        <p:grpSpPr>
          <a:xfrm>
            <a:off x="0" y="5025802"/>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4"/>
            <a:ext cx="1304470"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8" y="2920934"/>
            <a:ext cx="1304470"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1" y="2917613"/>
            <a:ext cx="1304470"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3"/>
            <a:ext cx="1304470" cy="2434590"/>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5" y="2881865"/>
            <a:ext cx="1304470"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6" name="Shape 356"/>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7" name="Shape 357"/>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8" name="Shape 358"/>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9" name="Shape 359"/>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0" name="Shape 360"/>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3" name="Shape 3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4" name="Shape 364"/>
          <p:cNvGrpSpPr/>
          <p:nvPr/>
        </p:nvGrpSpPr>
        <p:grpSpPr>
          <a:xfrm>
            <a:off x="0" y="3998260"/>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0"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8" y="1893408"/>
            <a:ext cx="1304470"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1" y="1890087"/>
            <a:ext cx="1304470"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2" y="1890087"/>
            <a:ext cx="1304470" cy="2434590"/>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0"/>
            <a:ext cx="1304470"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Shape 422"/>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Shape 423"/>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4" name="Shape 424"/>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6" name="Shape 426"/>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7" name="Shape 427"/>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8" name="Shape 428"/>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9" name="Shape 429"/>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0" name="Shape 430"/>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3" name="Shape 43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4" name="Shape 434"/>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5" name="Shape 455"/>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6" name="Shape 456"/>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7" name="Shape 457"/>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9" name="Shape 459"/>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0" name="Shape 460"/>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1" name="Shape 461"/>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2" name="Shape 462"/>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3" name="Shape 463"/>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6" name="Shape 4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7" name="Shape 467"/>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8"/>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8"/>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8" name="Shape 518"/>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9" name="Shape 519"/>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0" name="Shape 520"/>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1" name="Shape 521"/>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2" name="Shape 522"/>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3" name="Shape 523"/>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4" name="Shape 524"/>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25" name="Shape 525"/>
          <p:cNvGrpSpPr/>
          <p:nvPr/>
        </p:nvGrpSpPr>
        <p:grpSpPr>
          <a:xfrm>
            <a:off x="7179565" y="2719086"/>
            <a:ext cx="2105024" cy="1658938"/>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8"/>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8"/>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5" name="Shape 545"/>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6" name="Shape 546"/>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6" y="3744764"/>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8" y="4366073"/>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1" y="3010474"/>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5"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5" name="Shape 565"/>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6" name="Shape 566"/>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7" name="Shape 567"/>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8" name="Shape 568"/>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9" name="Shape 569"/>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0" name="Shape 570"/>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1" name="Shape 571"/>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2" name="Shape 572"/>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5" name="Shape 57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76" name="Shape 576"/>
          <p:cNvGrpSpPr/>
          <p:nvPr/>
        </p:nvGrpSpPr>
        <p:grpSpPr>
          <a:xfrm>
            <a:off x="8705339" y="1607951"/>
            <a:ext cx="2504672" cy="2336330"/>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0" y="3441706"/>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0"/>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4" y="3441706"/>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0"/>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6"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1" name="Shape 621"/>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2" name="Shape 622"/>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3" name="Shape 623"/>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Shape 624"/>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5" name="Shape 625"/>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6" name="Shape 626"/>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7" name="Shape 627"/>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8" name="Shape 628"/>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9" name="Shape 629"/>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2" name="Shape 63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33" name="Shape 633"/>
          <p:cNvGrpSpPr/>
          <p:nvPr/>
        </p:nvGrpSpPr>
        <p:grpSpPr>
          <a:xfrm>
            <a:off x="6992716" y="1169665"/>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399" y="1419553"/>
            <a:ext cx="699075" cy="699074"/>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9" name="Shape 649"/>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399" y="2791669"/>
            <a:ext cx="699075" cy="699074"/>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4" name="Shape 654"/>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399" y="4089831"/>
            <a:ext cx="699075" cy="699074"/>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9" name="Shape 659"/>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399" y="5328616"/>
            <a:ext cx="699075" cy="699074"/>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6" name="Shape 6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7" name="Shape 667"/>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72" name="Shape 672"/>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73" name="Shape 673"/>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74" name="Shape 674"/>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0" name="Shape 680"/>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1" name="Shape 681"/>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2" name="Shape 682"/>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3" name="Shape 683"/>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4" name="Shape 684"/>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5" name="Shape 685"/>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4" name="Shape 6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5" name="Shape 69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10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24"/>
        <p:cNvGrpSpPr/>
        <p:nvPr/>
      </p:nvGrpSpPr>
      <p:grpSpPr>
        <a:xfrm>
          <a:off x="0" y="0"/>
          <a:ext cx="0" cy="0"/>
          <a:chOff x="0" y="0"/>
          <a:chExt cx="0" cy="0"/>
        </a:xfrm>
      </p:grpSpPr>
      <p:sp>
        <p:nvSpPr>
          <p:cNvPr id="25" name="Shape 25"/>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1" name="Shape 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Shape 32"/>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9" name="Shape 69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0" name="Shape 70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1" name="Shape 70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02" name="Shape 702"/>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03"/>
        <p:cNvGrpSpPr/>
        <p:nvPr/>
      </p:nvGrpSpPr>
      <p:grpSpPr>
        <a:xfrm>
          <a:off x="0" y="0"/>
          <a:ext cx="0" cy="0"/>
          <a:chOff x="0" y="0"/>
          <a:chExt cx="0" cy="0"/>
        </a:xfrm>
      </p:grpSpPr>
      <p:sp>
        <p:nvSpPr>
          <p:cNvPr id="704" name="Shape 704"/>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5" name="Shape 705"/>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6" name="Shape 706"/>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7" name="Shape 70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08" name="Shape 708"/>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709"/>
        <p:cNvGrpSpPr/>
        <p:nvPr/>
      </p:nvGrpSpPr>
      <p:grpSpPr>
        <a:xfrm>
          <a:off x="0" y="0"/>
          <a:ext cx="0" cy="0"/>
          <a:chOff x="0" y="0"/>
          <a:chExt cx="0" cy="0"/>
        </a:xfrm>
      </p:grpSpPr>
      <p:sp>
        <p:nvSpPr>
          <p:cNvPr id="710" name="Shape 710"/>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1" name="Shape 71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2" name="Shape 71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3" name="Shape 71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714" name="Shape 714"/>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15" name="Shape 715"/>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16" name="Shape 716"/>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17" name="Shape 717"/>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18"/>
        <p:cNvGrpSpPr/>
        <p:nvPr/>
      </p:nvGrpSpPr>
      <p:grpSpPr>
        <a:xfrm>
          <a:off x="0" y="0"/>
          <a:ext cx="0" cy="0"/>
          <a:chOff x="0" y="0"/>
          <a:chExt cx="0" cy="0"/>
        </a:xfrm>
      </p:grpSpPr>
      <p:sp>
        <p:nvSpPr>
          <p:cNvPr id="719" name="Shape 719"/>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0" name="Shape 720"/>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1" name="Shape 72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2" name="Shape 72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5" name="Shape 72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33"/>
        <p:cNvGrpSpPr/>
        <p:nvPr/>
      </p:nvGrpSpPr>
      <p:grpSpPr>
        <a:xfrm>
          <a:off x="0" y="0"/>
          <a:ext cx="0" cy="0"/>
          <a:chOff x="0" y="0"/>
          <a:chExt cx="0" cy="0"/>
        </a:xfrm>
      </p:grpSpPr>
      <p:sp>
        <p:nvSpPr>
          <p:cNvPr id="34" name="Shape 34"/>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Shape 3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38" name="Shape 38"/>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9" name="Shape 39"/>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0" name="Shape 40"/>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41" name="Shape 41"/>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Shape 4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45" name="Shape 45"/>
          <p:cNvGrpSpPr/>
          <p:nvPr/>
        </p:nvGrpSpPr>
        <p:grpSpPr>
          <a:xfrm flipH="1">
            <a:off x="-1" y="1967241"/>
            <a:ext cx="6132405" cy="3823634"/>
            <a:chOff x="6625864" y="1832110"/>
            <a:chExt cx="6820169" cy="4367731"/>
          </a:xfrm>
        </p:grpSpPr>
        <p:sp>
          <p:nvSpPr>
            <p:cNvPr id="46" name="Shape 46"/>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Shape 47"/>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Shape 48"/>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Shape 49"/>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Shape 50"/>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Shape 51"/>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Shape 52"/>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Shape 53"/>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Shape 54"/>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Shape 55"/>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 name="Shape 56"/>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 name="Shape 57"/>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Shape 58"/>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 name="Shape 59"/>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 name="Shape 60"/>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 name="Shape 61"/>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2" name="Shape 62"/>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64"/>
        <p:cNvGrpSpPr/>
        <p:nvPr/>
      </p:nvGrpSpPr>
      <p:grpSpPr>
        <a:xfrm>
          <a:off x="0" y="0"/>
          <a:ext cx="0" cy="0"/>
          <a:chOff x="0" y="0"/>
          <a:chExt cx="0" cy="0"/>
        </a:xfrm>
      </p:grpSpPr>
      <p:pic>
        <p:nvPicPr>
          <p:cNvPr id="65" name="Shape 65"/>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66" name="Shape 66"/>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 name="Shape 67"/>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68" name="Shape 68"/>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9" name="Shape 69"/>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Shape 73"/>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4" name="Shape 74"/>
          <p:cNvGrpSpPr/>
          <p:nvPr/>
        </p:nvGrpSpPr>
        <p:grpSpPr>
          <a:xfrm>
            <a:off x="638049" y="4989635"/>
            <a:ext cx="4348480" cy="128151"/>
            <a:chOff x="4800600" y="3954464"/>
            <a:chExt cx="3261360" cy="96113"/>
          </a:xfrm>
        </p:grpSpPr>
        <p:cxnSp>
          <p:nvCxnSpPr>
            <p:cNvPr id="75" name="Shape 75"/>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76" name="Shape 76"/>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7" name="Shape 77"/>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8" name="Shape 78"/>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9" name="Shape 79"/>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80" name="Shape 80"/>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81" name="Shape 81"/>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82" name="Shape 82"/>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3" name="Shape 83"/>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4" name="Shape 84"/>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5" name="Shape 85"/>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6" name="Shape 86"/>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87" name="Shape 87"/>
          <p:cNvGrpSpPr/>
          <p:nvPr/>
        </p:nvGrpSpPr>
        <p:grpSpPr>
          <a:xfrm>
            <a:off x="8797949" y="3162820"/>
            <a:ext cx="616688" cy="616688"/>
            <a:chOff x="8998834" y="3241078"/>
            <a:chExt cx="616688" cy="616688"/>
          </a:xfrm>
        </p:grpSpPr>
        <p:sp>
          <p:nvSpPr>
            <p:cNvPr id="88" name="Shape 88"/>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8754275" y="1601639"/>
            <a:ext cx="616688" cy="616688"/>
            <a:chOff x="8998834" y="2145924"/>
            <a:chExt cx="616688" cy="616688"/>
          </a:xfrm>
        </p:grpSpPr>
        <p:sp>
          <p:nvSpPr>
            <p:cNvPr id="91" name="Shape 91"/>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52665" y="3159323"/>
            <a:ext cx="616688" cy="616688"/>
            <a:chOff x="5866603" y="3248975"/>
            <a:chExt cx="616688" cy="616688"/>
          </a:xfrm>
        </p:grpSpPr>
        <p:sp>
          <p:nvSpPr>
            <p:cNvPr id="94" name="Shape 94"/>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6" name="Shape 96"/>
          <p:cNvGrpSpPr/>
          <p:nvPr/>
        </p:nvGrpSpPr>
        <p:grpSpPr>
          <a:xfrm>
            <a:off x="8806369" y="4754662"/>
            <a:ext cx="616688" cy="616688"/>
            <a:chOff x="8998834" y="4446928"/>
            <a:chExt cx="616688" cy="616688"/>
          </a:xfrm>
        </p:grpSpPr>
        <p:sp>
          <p:nvSpPr>
            <p:cNvPr id="97" name="Shape 97"/>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Shape 98"/>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9" name="Shape 99"/>
          <p:cNvGrpSpPr/>
          <p:nvPr/>
        </p:nvGrpSpPr>
        <p:grpSpPr>
          <a:xfrm>
            <a:off x="5866603" y="1538356"/>
            <a:ext cx="616688" cy="616688"/>
            <a:chOff x="5866603" y="2153819"/>
            <a:chExt cx="616688" cy="616688"/>
          </a:xfrm>
        </p:grpSpPr>
        <p:sp>
          <p:nvSpPr>
            <p:cNvPr id="100" name="Shape 100"/>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Shape 101"/>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102" name="Shape 102"/>
          <p:cNvGrpSpPr/>
          <p:nvPr/>
        </p:nvGrpSpPr>
        <p:grpSpPr>
          <a:xfrm>
            <a:off x="5884007" y="4735486"/>
            <a:ext cx="616688" cy="616688"/>
            <a:chOff x="5866603" y="4454825"/>
            <a:chExt cx="616688" cy="616688"/>
          </a:xfrm>
        </p:grpSpPr>
        <p:sp>
          <p:nvSpPr>
            <p:cNvPr id="103" name="Shape 103"/>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Shape 104"/>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105" name="Shape 105"/>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4" name="Shape 114"/>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Shape 115"/>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Shape 116"/>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Shape 119"/>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Shape 120"/>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Shape 121"/>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2" name="Shape 122"/>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Shape 125"/>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Shape 12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27" name="Shape 127"/>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6" y="3258829"/>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a:p>
          </p:txBody>
        </p:sp>
      </p:grpSp>
      <p:grpSp>
        <p:nvGrpSpPr>
          <p:cNvPr id="143" name="Shape 143"/>
          <p:cNvGrpSpPr/>
          <p:nvPr/>
        </p:nvGrpSpPr>
        <p:grpSpPr>
          <a:xfrm>
            <a:off x="9976161" y="877117"/>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a:p>
          </p:txBody>
        </p:sp>
      </p:grpSp>
      <p:sp>
        <p:nvSpPr>
          <p:cNvPr id="146" name="Shape 146"/>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1" name="Shape 151"/>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2" name="Shape 152"/>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3" name="Shape 153"/>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4" name="Shape 154"/>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5" name="Shape 155"/>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 name="Shape 156"/>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9" name="Shape 15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60" name="Shape 160"/>
          <p:cNvGrpSpPr/>
          <p:nvPr/>
        </p:nvGrpSpPr>
        <p:grpSpPr>
          <a:xfrm>
            <a:off x="616489" y="1781438"/>
            <a:ext cx="4118606"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Shape 189"/>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Shape 190"/>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Shape 191"/>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Shape 192"/>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Shape 193"/>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Shape 194"/>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Shape 195"/>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Shape 196"/>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Shape 197"/>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0" name="Shape 2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01" name="Shape 201"/>
          <p:cNvGrpSpPr/>
          <p:nvPr/>
        </p:nvGrpSpPr>
        <p:grpSpPr>
          <a:xfrm>
            <a:off x="2011515" y="1953702"/>
            <a:ext cx="1620994" cy="2603950"/>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6" y="1953702"/>
            <a:ext cx="1619441" cy="2603950"/>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0"/>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1" y="1953702"/>
            <a:ext cx="1616845" cy="2603950"/>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 name="Shape 246"/>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Shape 247"/>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Shape 248"/>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9" name="Shape 249"/>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Shape 250"/>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 name="Shape 251"/>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Shape 252"/>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blip>
          <a:srcRect/>
          <a:stretch/>
        </p:blipFill>
        <p:spPr>
          <a:xfrm>
            <a:off x="0" y="0"/>
            <a:ext cx="12191998" cy="6858000"/>
          </a:xfrm>
          <a:prstGeom prst="rect">
            <a:avLst/>
          </a:prstGeom>
          <a:noFill/>
          <a:ln>
            <a:noFill/>
          </a:ln>
        </p:spPr>
      </p:pic>
      <p:sp>
        <p:nvSpPr>
          <p:cNvPr id="689" name="Shape 689"/>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DevOps Overview</a:t>
            </a:r>
            <a:endParaRPr sz="5400" b="1" i="0" u="none" strike="noStrike" cap="none">
              <a:solidFill>
                <a:srgbClr val="000000"/>
              </a:solidFill>
              <a:latin typeface="Arial"/>
              <a:ea typeface="Arial"/>
              <a:cs typeface="Arial"/>
              <a:sym typeface="Arial"/>
            </a:endParaRPr>
          </a:p>
        </p:txBody>
      </p:sp>
      <p:sp>
        <p:nvSpPr>
          <p:cNvPr id="734" name="Shape 734"/>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Definition of DevOps</a:t>
            </a:r>
            <a:endParaRPr/>
          </a:p>
        </p:txBody>
      </p:sp>
      <p:sp>
        <p:nvSpPr>
          <p:cNvPr id="735" name="Shape 735"/>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 DevOps</a:t>
            </a:r>
            <a:endParaRPr sz="2200" b="1" i="0" u="none" strike="noStrike" cap="none">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Shape 905"/>
          <p:cNvSpPr txBox="1">
            <a:spLocks noGrp="1"/>
          </p:cNvSpPr>
          <p:nvPr>
            <p:ph type="body" idx="1"/>
          </p:nvPr>
        </p:nvSpPr>
        <p:spPr>
          <a:xfrm>
            <a:off x="401053" y="4565682"/>
            <a:ext cx="11429703" cy="150204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This speed enables organizations to better serve their customers and compete more effectively in the market.</a:t>
            </a:r>
            <a:endParaRPr/>
          </a:p>
        </p:txBody>
      </p:sp>
      <p:sp>
        <p:nvSpPr>
          <p:cNvPr id="906" name="Shape 906"/>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Arial"/>
                <a:ea typeface="Arial"/>
                <a:cs typeface="Arial"/>
                <a:sym typeface="Arial"/>
              </a:rPr>
              <a:t>Source adopted from </a:t>
            </a:r>
            <a:r>
              <a:rPr lang="en-US" sz="900" b="0" i="0" u="none" strike="noStrike" cap="none">
                <a:solidFill>
                  <a:schemeClr val="dk1"/>
                </a:solidFill>
                <a:latin typeface="Calibri"/>
                <a:ea typeface="Calibri"/>
                <a:cs typeface="Calibri"/>
                <a:sym typeface="Calibri"/>
              </a:rPr>
              <a:t>https://aws.amazon.com/devops/what-is-devops/</a:t>
            </a:r>
            <a:endParaRPr sz="9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1" u="none" strike="noStrike" cap="none">
              <a:solidFill>
                <a:srgbClr val="000000"/>
              </a:solidFill>
              <a:latin typeface="Arial"/>
              <a:ea typeface="Arial"/>
              <a:cs typeface="Arial"/>
              <a:sym typeface="Arial"/>
            </a:endParaRPr>
          </a:p>
        </p:txBody>
      </p:sp>
      <p:sp>
        <p:nvSpPr>
          <p:cNvPr id="907" name="Shape 907"/>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Gartner’s </a:t>
            </a:r>
            <a:endParaRPr sz="2400" b="1" i="0" u="none" strike="noStrike" cap="none">
              <a:solidFill>
                <a:srgbClr val="FFFFFF"/>
              </a:solidFill>
              <a:latin typeface="Arial"/>
              <a:ea typeface="Arial"/>
              <a:cs typeface="Arial"/>
              <a:sym typeface="Arial"/>
            </a:endParaRPr>
          </a:p>
        </p:txBody>
      </p:sp>
      <p:sp>
        <p:nvSpPr>
          <p:cNvPr id="908" name="Shape 908"/>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100"/>
              <a:buFont typeface="Arial"/>
              <a:buNone/>
            </a:pPr>
            <a:endParaRPr sz="1100" b="0" i="0" u="none" strike="noStrike" cap="none">
              <a:solidFill>
                <a:schemeClr val="lt1"/>
              </a:solidFill>
              <a:latin typeface="Arial"/>
              <a:ea typeface="Arial"/>
              <a:cs typeface="Arial"/>
              <a:sym typeface="Arial"/>
            </a:endParaRPr>
          </a:p>
        </p:txBody>
      </p:sp>
      <p:sp>
        <p:nvSpPr>
          <p:cNvPr id="909" name="Shape 90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 Definition for DevOps (Contd.) </a:t>
            </a:r>
            <a:endParaRPr/>
          </a:p>
        </p:txBody>
      </p:sp>
      <p:sp>
        <p:nvSpPr>
          <p:cNvPr id="910" name="Shape 910"/>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Definition of DevOps</a:t>
            </a:r>
            <a:endParaRPr sz="1600" b="0" i="0" u="none" strike="noStrike" cap="none">
              <a:solidFill>
                <a:srgbClr val="0EC07D"/>
              </a:solidFill>
              <a:latin typeface="Arial"/>
              <a:ea typeface="Arial"/>
              <a:cs typeface="Arial"/>
              <a:sym typeface="Arial"/>
            </a:endParaRPr>
          </a:p>
        </p:txBody>
      </p:sp>
      <p:pic>
        <p:nvPicPr>
          <p:cNvPr id="911" name="Shape 911"/>
          <p:cNvPicPr preferRelativeResize="0">
            <a:picLocks noGrp="1"/>
          </p:cNvPicPr>
          <p:nvPr>
            <p:ph type="pic" idx="2"/>
          </p:nvPr>
        </p:nvPicPr>
        <p:blipFill rotWithShape="1">
          <a:blip r:embed="rId3">
            <a:alphaModFix/>
          </a:blip>
          <a:srcRect t="1931" b="1930"/>
          <a:stretch/>
        </p:blipFill>
        <p:spPr>
          <a:xfrm>
            <a:off x="0" y="1450975"/>
            <a:ext cx="12192000" cy="282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body" idx="1"/>
          </p:nvPr>
        </p:nvSpPr>
        <p:spPr>
          <a:xfrm>
            <a:off x="401053" y="4565682"/>
            <a:ext cx="11429703" cy="150204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DevOps (a clipped compound of "development" and "operations") is a software engineering culture and practice that aims at unifying software development (Dev) and software operation (Ops). The main characteristic of the DevOps movement is to strongly advocate automation and monitoring at all steps of software construction, from integration, testing, releasing to deployment and infrastructure management. DevOps aims at shorter development cycles, increased deployment frequency, and more dependable releases, in close alignment with business objectives</a:t>
            </a:r>
            <a:endParaRPr/>
          </a:p>
        </p:txBody>
      </p:sp>
      <p:sp>
        <p:nvSpPr>
          <p:cNvPr id="918" name="Shape 918"/>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Arial"/>
                <a:ea typeface="Arial"/>
                <a:cs typeface="Arial"/>
                <a:sym typeface="Arial"/>
              </a:rPr>
              <a:t>Source adopted from https://en.wikipedia.org/wiki/DevOps</a:t>
            </a:r>
            <a:endParaRPr/>
          </a:p>
          <a:p>
            <a:pPr marL="0" marR="0" lvl="0" indent="0" algn="l" rtl="0">
              <a:lnSpc>
                <a:spcPct val="100000"/>
              </a:lnSpc>
              <a:spcBef>
                <a:spcPts val="0"/>
              </a:spcBef>
              <a:spcAft>
                <a:spcPts val="0"/>
              </a:spcAft>
              <a:buClr>
                <a:srgbClr val="000000"/>
              </a:buClr>
              <a:buSzPts val="900"/>
              <a:buFont typeface="Arial"/>
              <a:buNone/>
            </a:pPr>
            <a:endParaRPr sz="900" b="0" i="1" u="none" strike="noStrike" cap="none">
              <a:solidFill>
                <a:srgbClr val="000000"/>
              </a:solidFill>
              <a:latin typeface="Arial"/>
              <a:ea typeface="Arial"/>
              <a:cs typeface="Arial"/>
              <a:sym typeface="Arial"/>
            </a:endParaRPr>
          </a:p>
        </p:txBody>
      </p:sp>
      <p:sp>
        <p:nvSpPr>
          <p:cNvPr id="919" name="Shape 919"/>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Gartner’s </a:t>
            </a:r>
            <a:endParaRPr sz="2400" b="1" i="0" u="none" strike="noStrike" cap="none">
              <a:solidFill>
                <a:srgbClr val="FFFFFF"/>
              </a:solidFill>
              <a:latin typeface="Arial"/>
              <a:ea typeface="Arial"/>
              <a:cs typeface="Arial"/>
              <a:sym typeface="Arial"/>
            </a:endParaRPr>
          </a:p>
        </p:txBody>
      </p:sp>
      <p:sp>
        <p:nvSpPr>
          <p:cNvPr id="920" name="Shape 920"/>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100"/>
              <a:buFont typeface="Arial"/>
              <a:buNone/>
            </a:pPr>
            <a:endParaRPr sz="1100" b="0" i="0" u="none" strike="noStrike" cap="none">
              <a:solidFill>
                <a:schemeClr val="lt1"/>
              </a:solidFill>
              <a:latin typeface="Arial"/>
              <a:ea typeface="Arial"/>
              <a:cs typeface="Arial"/>
              <a:sym typeface="Arial"/>
            </a:endParaRPr>
          </a:p>
        </p:txBody>
      </p:sp>
      <p:sp>
        <p:nvSpPr>
          <p:cNvPr id="921" name="Shape 92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 Definition for DevOps (Contd.) </a:t>
            </a:r>
            <a:endParaRPr/>
          </a:p>
        </p:txBody>
      </p:sp>
      <p:sp>
        <p:nvSpPr>
          <p:cNvPr id="922" name="Shape 922"/>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a:t>
            </a:r>
            <a:r>
              <a:rPr lang="en-US" sz="1600" b="0" i="0" u="none" strike="noStrike" cap="none">
                <a:solidFill>
                  <a:srgbClr val="0EC07D"/>
                </a:solidFill>
                <a:latin typeface="Arial"/>
                <a:ea typeface="Arial"/>
                <a:cs typeface="Arial"/>
                <a:sym typeface="Arial"/>
              </a:rPr>
              <a:t>: Definition of DevOps</a:t>
            </a:r>
            <a:endParaRPr sz="1600" b="0" i="0" u="none" strike="noStrike" cap="none">
              <a:solidFill>
                <a:srgbClr val="0EC07D"/>
              </a:solidFill>
              <a:latin typeface="Arial"/>
              <a:ea typeface="Arial"/>
              <a:cs typeface="Arial"/>
              <a:sym typeface="Arial"/>
            </a:endParaRPr>
          </a:p>
        </p:txBody>
      </p:sp>
      <p:pic>
        <p:nvPicPr>
          <p:cNvPr id="923" name="Shape 923"/>
          <p:cNvPicPr preferRelativeResize="0">
            <a:picLocks noGrp="1"/>
          </p:cNvPicPr>
          <p:nvPr>
            <p:ph type="pic" idx="2"/>
          </p:nvPr>
        </p:nvPicPr>
        <p:blipFill rotWithShape="1">
          <a:blip r:embed="rId3">
            <a:alphaModFix/>
          </a:blip>
          <a:srcRect t="1931" b="1930"/>
          <a:stretch/>
        </p:blipFill>
        <p:spPr>
          <a:xfrm>
            <a:off x="0" y="1450975"/>
            <a:ext cx="12192000" cy="282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Shape 92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 Agile, Lean &amp; DevOps</a:t>
            </a:r>
            <a:endParaRPr sz="2800" b="1" i="0" u="none" strike="noStrike" cap="none">
              <a:solidFill>
                <a:schemeClr val="dk2"/>
              </a:solidFill>
              <a:latin typeface="Arial"/>
              <a:ea typeface="Arial"/>
              <a:cs typeface="Arial"/>
              <a:sym typeface="Arial"/>
            </a:endParaRPr>
          </a:p>
        </p:txBody>
      </p:sp>
      <p:sp>
        <p:nvSpPr>
          <p:cNvPr id="930" name="Shape 93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931" name="Shape 93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932" name="Shape 932"/>
          <p:cNvGrpSpPr/>
          <p:nvPr/>
        </p:nvGrpSpPr>
        <p:grpSpPr>
          <a:xfrm>
            <a:off x="1398771" y="1953702"/>
            <a:ext cx="1620994" cy="2603950"/>
            <a:chOff x="2011515" y="1953702"/>
            <a:chExt cx="1620994" cy="2603950"/>
          </a:xfrm>
        </p:grpSpPr>
        <p:sp>
          <p:nvSpPr>
            <p:cNvPr id="933" name="Shape 93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4" name="Shape 93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5" name="Shape 93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6" name="Shape 93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7" name="Shape 93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8" name="Shape 93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9" name="Shape 93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0" name="Shape 94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1" name="Shape 94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42" name="Shape 942"/>
          <p:cNvGrpSpPr/>
          <p:nvPr/>
        </p:nvGrpSpPr>
        <p:grpSpPr>
          <a:xfrm>
            <a:off x="5202409" y="1953702"/>
            <a:ext cx="1620896" cy="2603950"/>
            <a:chOff x="6077203" y="1953702"/>
            <a:chExt cx="1620896" cy="2603950"/>
          </a:xfrm>
        </p:grpSpPr>
        <p:sp>
          <p:nvSpPr>
            <p:cNvPr id="943" name="Shape 94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4" name="Shape 94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5" name="Shape 94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6" name="Shape 94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7" name="Shape 94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8" name="Shape 94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9" name="Shape 94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0" name="Shape 95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1" name="Shape 95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52" name="Shape 952"/>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953" name="Shape 953"/>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954" name="Shape 954"/>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955" name="Shape 955"/>
          <p:cNvSpPr txBox="1"/>
          <p:nvPr/>
        </p:nvSpPr>
        <p:spPr>
          <a:xfrm>
            <a:off x="442709" y="5129363"/>
            <a:ext cx="3658029"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Product development is broken into smaller units and delivered at continuous intervals.</a:t>
            </a:r>
            <a:endParaRPr/>
          </a:p>
        </p:txBody>
      </p:sp>
      <p:sp>
        <p:nvSpPr>
          <p:cNvPr id="956" name="Shape 956"/>
          <p:cNvSpPr txBox="1"/>
          <p:nvPr/>
        </p:nvSpPr>
        <p:spPr>
          <a:xfrm>
            <a:off x="443342" y="4670026"/>
            <a:ext cx="3644936"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Agile</a:t>
            </a:r>
            <a:endParaRPr sz="1800" b="1" i="0" u="none" strike="noStrike" cap="none">
              <a:solidFill>
                <a:srgbClr val="000000"/>
              </a:solidFill>
              <a:latin typeface="Arial"/>
              <a:ea typeface="Arial"/>
              <a:cs typeface="Arial"/>
              <a:sym typeface="Arial"/>
            </a:endParaRPr>
          </a:p>
        </p:txBody>
      </p:sp>
      <p:grpSp>
        <p:nvGrpSpPr>
          <p:cNvPr id="957" name="Shape 957"/>
          <p:cNvGrpSpPr/>
          <p:nvPr/>
        </p:nvGrpSpPr>
        <p:grpSpPr>
          <a:xfrm>
            <a:off x="9228128" y="1953702"/>
            <a:ext cx="1620994" cy="2603950"/>
            <a:chOff x="2011515" y="1953702"/>
            <a:chExt cx="1620994" cy="2603950"/>
          </a:xfrm>
        </p:grpSpPr>
        <p:sp>
          <p:nvSpPr>
            <p:cNvPr id="958" name="Shape 958"/>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9" name="Shape 959"/>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0" name="Shape 960"/>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1" name="Shape 961"/>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2" name="Shape 962"/>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3" name="Shape 963"/>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4" name="Shape 964"/>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5" name="Shape 965"/>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6" name="Shape 966"/>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67" name="Shape 967"/>
          <p:cNvSpPr txBox="1"/>
          <p:nvPr/>
        </p:nvSpPr>
        <p:spPr>
          <a:xfrm>
            <a:off x="4729267" y="5139323"/>
            <a:ext cx="2813357"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Lean processes is about creating and delivering customer value with efficient use of resources and minmizing waste.</a:t>
            </a:r>
            <a:endParaRPr/>
          </a:p>
        </p:txBody>
      </p:sp>
      <p:sp>
        <p:nvSpPr>
          <p:cNvPr id="968" name="Shape 968"/>
          <p:cNvSpPr txBox="1"/>
          <p:nvPr/>
        </p:nvSpPr>
        <p:spPr>
          <a:xfrm>
            <a:off x="4376387" y="4670026"/>
            <a:ext cx="3713315"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Lean</a:t>
            </a:r>
            <a:endParaRPr sz="1800" b="1" i="0" u="none" strike="noStrike" cap="none">
              <a:solidFill>
                <a:srgbClr val="000000"/>
              </a:solidFill>
              <a:latin typeface="Arial"/>
              <a:ea typeface="Arial"/>
              <a:cs typeface="Arial"/>
              <a:sym typeface="Arial"/>
            </a:endParaRPr>
          </a:p>
        </p:txBody>
      </p:sp>
      <p:sp>
        <p:nvSpPr>
          <p:cNvPr id="969" name="Shape 969"/>
          <p:cNvSpPr txBox="1"/>
          <p:nvPr/>
        </p:nvSpPr>
        <p:spPr>
          <a:xfrm>
            <a:off x="8267578" y="5129363"/>
            <a:ext cx="3610195"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DevOps methodology follows many of the principles adapted by agile and lean practitioners. Agile, lean and devops are linked together as there are many commonalities.</a:t>
            </a:r>
            <a:endParaRPr/>
          </a:p>
        </p:txBody>
      </p:sp>
      <p:sp>
        <p:nvSpPr>
          <p:cNvPr id="970" name="Shape 970"/>
          <p:cNvSpPr txBox="1"/>
          <p:nvPr/>
        </p:nvSpPr>
        <p:spPr>
          <a:xfrm>
            <a:off x="8277634" y="4670026"/>
            <a:ext cx="3597273"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DevOps</a:t>
            </a:r>
            <a:endParaRPr sz="1800" b="1" i="0" u="none" strike="noStrike" cap="none">
              <a:solidFill>
                <a:srgbClr val="000000"/>
              </a:solidFill>
              <a:latin typeface="Arial"/>
              <a:ea typeface="Arial"/>
              <a:cs typeface="Arial"/>
              <a:sym typeface="Arial"/>
            </a:endParaRPr>
          </a:p>
        </p:txBody>
      </p:sp>
      <p:sp>
        <p:nvSpPr>
          <p:cNvPr id="971" name="Shape 971"/>
          <p:cNvSpPr txBox="1"/>
          <p:nvPr/>
        </p:nvSpPr>
        <p:spPr>
          <a:xfrm>
            <a:off x="6776952" y="689371"/>
            <a:ext cx="3658029"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Shape 97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3.1.1 DevOps – A Culture &amp; Its Benefits</a:t>
            </a:r>
            <a:endParaRPr/>
          </a:p>
        </p:txBody>
      </p:sp>
      <p:sp>
        <p:nvSpPr>
          <p:cNvPr id="978" name="Shape 97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979" name="Shape 979"/>
          <p:cNvSpPr txBox="1">
            <a:spLocks noGrp="1"/>
          </p:cNvSpPr>
          <p:nvPr>
            <p:ph type="body" idx="2"/>
          </p:nvPr>
        </p:nvSpPr>
        <p:spPr>
          <a:xfrm>
            <a:off x="514350" y="1304995"/>
            <a:ext cx="502382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DevOps is not a framework or a standard to be implemented but a culture that pervades the organization and enables speedy delivery of products and services. </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DevOps is an amalgamation of development and operations to create a more efficient, foolproof process that supports collaboration and teamwork leading to high performance.</a:t>
            </a:r>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22" name="Group 21"/>
          <p:cNvGrpSpPr/>
          <p:nvPr/>
        </p:nvGrpSpPr>
        <p:grpSpPr>
          <a:xfrm>
            <a:off x="5880912" y="1099432"/>
            <a:ext cx="6061036" cy="4653668"/>
            <a:chOff x="5880912" y="1099432"/>
            <a:chExt cx="6061036" cy="4653668"/>
          </a:xfrm>
        </p:grpSpPr>
        <p:sp>
          <p:nvSpPr>
            <p:cNvPr id="23" name="Rounded Rectangle 22"/>
            <p:cNvSpPr/>
            <p:nvPr/>
          </p:nvSpPr>
          <p:spPr>
            <a:xfrm>
              <a:off x="5880912" y="1304996"/>
              <a:ext cx="6061036" cy="4448104"/>
            </a:xfrm>
            <a:prstGeom prst="roundRect">
              <a:avLst>
                <a:gd name="adj" fmla="val 2239"/>
              </a:avLst>
            </a:prstGeom>
            <a:solidFill>
              <a:srgbClr val="1CC08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solidFill>
                  <a:schemeClr val="bg2">
                    <a:lumMod val="25000"/>
                  </a:schemeClr>
                </a:solidFill>
                <a:latin typeface="Arial" panose="020B0604020202020204" pitchFamily="34" charset="0"/>
                <a:cs typeface="Arial" panose="020B0604020202020204" pitchFamily="34" charset="0"/>
              </a:endParaRPr>
            </a:p>
          </p:txBody>
        </p:sp>
        <p:sp>
          <p:nvSpPr>
            <p:cNvPr id="24" name="Freeform 23"/>
            <p:cNvSpPr/>
            <p:nvPr/>
          </p:nvSpPr>
          <p:spPr>
            <a:xfrm>
              <a:off x="7525627" y="3144643"/>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Chang is Good</a:t>
              </a:r>
            </a:p>
          </p:txBody>
        </p:sp>
        <p:sp>
          <p:nvSpPr>
            <p:cNvPr id="25" name="Hexagon 24"/>
            <p:cNvSpPr/>
            <p:nvPr/>
          </p:nvSpPr>
          <p:spPr>
            <a:xfrm>
              <a:off x="6120018" y="1913969"/>
              <a:ext cx="1324982" cy="1137424"/>
            </a:xfrm>
            <a:prstGeom prst="hexagon">
              <a:avLst>
                <a:gd name="adj" fmla="val 25000"/>
                <a:gd name="vf" fmla="val 115470"/>
              </a:avLst>
            </a:pr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Hexagon 25"/>
            <p:cNvSpPr/>
            <p:nvPr/>
          </p:nvSpPr>
          <p:spPr>
            <a:xfrm>
              <a:off x="7027511" y="2899846"/>
              <a:ext cx="154348" cy="133225"/>
            </a:xfrm>
            <a:prstGeom prst="hexagon">
              <a:avLst>
                <a:gd name="adj" fmla="val 25000"/>
                <a:gd name="vf" fmla="val 115470"/>
              </a:avLst>
            </a:pr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7525627" y="1887315"/>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Transparency</a:t>
              </a:r>
            </a:p>
          </p:txBody>
        </p:sp>
        <p:sp>
          <p:nvSpPr>
            <p:cNvPr id="28" name="Freeform 27"/>
            <p:cNvSpPr/>
            <p:nvPr/>
          </p:nvSpPr>
          <p:spPr>
            <a:xfrm>
              <a:off x="10365348" y="1885094"/>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Rewarding </a:t>
              </a:r>
              <a:br>
                <a:rPr lang="en-US" sz="1200" kern="1200" dirty="0">
                  <a:solidFill>
                    <a:schemeClr val="bg2">
                      <a:lumMod val="25000"/>
                    </a:schemeClr>
                  </a:solidFill>
                  <a:latin typeface="Arial" panose="020B0604020202020204" pitchFamily="34" charset="0"/>
                  <a:cs typeface="Arial" panose="020B0604020202020204" pitchFamily="34" charset="0"/>
                </a:rPr>
              </a:br>
              <a:r>
                <a:rPr lang="en-US" sz="1200" kern="1200" dirty="0">
                  <a:solidFill>
                    <a:schemeClr val="bg2">
                      <a:lumMod val="25000"/>
                    </a:schemeClr>
                  </a:solidFill>
                  <a:latin typeface="Arial" panose="020B0604020202020204" pitchFamily="34" charset="0"/>
                  <a:cs typeface="Arial" panose="020B0604020202020204" pitchFamily="34" charset="0"/>
                </a:rPr>
                <a:t>good behaviors</a:t>
              </a:r>
            </a:p>
          </p:txBody>
        </p:sp>
        <p:sp>
          <p:nvSpPr>
            <p:cNvPr id="29" name="Freeform 28"/>
            <p:cNvSpPr/>
            <p:nvPr/>
          </p:nvSpPr>
          <p:spPr>
            <a:xfrm>
              <a:off x="8938924" y="1896478"/>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smtClean="0">
                  <a:solidFill>
                    <a:schemeClr val="bg2">
                      <a:lumMod val="25000"/>
                    </a:schemeClr>
                  </a:solidFill>
                  <a:latin typeface="Arial" panose="020B0604020202020204" pitchFamily="34" charset="0"/>
                  <a:cs typeface="Arial" panose="020B0604020202020204" pitchFamily="34" charset="0"/>
                </a:rPr>
                <a:t>Grassroots </a:t>
              </a:r>
              <a:r>
                <a:rPr lang="en-US" sz="1200" kern="1200" dirty="0">
                  <a:solidFill>
                    <a:schemeClr val="bg2">
                      <a:lumMod val="25000"/>
                    </a:schemeClr>
                  </a:solidFill>
                  <a:latin typeface="Arial" panose="020B0604020202020204" pitchFamily="34" charset="0"/>
                  <a:cs typeface="Arial" panose="020B0604020202020204" pitchFamily="34" charset="0"/>
                </a:rPr>
                <a:t>innovation</a:t>
              </a:r>
            </a:p>
          </p:txBody>
        </p:sp>
        <p:sp>
          <p:nvSpPr>
            <p:cNvPr id="30" name="Freeform 29"/>
            <p:cNvSpPr/>
            <p:nvPr/>
          </p:nvSpPr>
          <p:spPr>
            <a:xfrm>
              <a:off x="8930628" y="3152695"/>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No blame</a:t>
              </a:r>
            </a:p>
          </p:txBody>
        </p:sp>
        <p:sp>
          <p:nvSpPr>
            <p:cNvPr id="31" name="Freeform 30"/>
            <p:cNvSpPr/>
            <p:nvPr/>
          </p:nvSpPr>
          <p:spPr>
            <a:xfrm>
              <a:off x="10388263" y="3150573"/>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Trust</a:t>
              </a:r>
            </a:p>
          </p:txBody>
        </p:sp>
        <p:sp>
          <p:nvSpPr>
            <p:cNvPr id="32" name="Freeform 31"/>
            <p:cNvSpPr/>
            <p:nvPr/>
          </p:nvSpPr>
          <p:spPr>
            <a:xfrm>
              <a:off x="10360698" y="4409742"/>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Collaboration</a:t>
              </a:r>
            </a:p>
          </p:txBody>
        </p:sp>
        <p:sp>
          <p:nvSpPr>
            <p:cNvPr id="33" name="Freeform 32"/>
            <p:cNvSpPr/>
            <p:nvPr/>
          </p:nvSpPr>
          <p:spPr>
            <a:xfrm>
              <a:off x="8924821" y="4409742"/>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Accountability</a:t>
              </a:r>
            </a:p>
          </p:txBody>
        </p:sp>
        <p:sp>
          <p:nvSpPr>
            <p:cNvPr id="34" name="Freeform 33"/>
            <p:cNvSpPr/>
            <p:nvPr/>
          </p:nvSpPr>
          <p:spPr>
            <a:xfrm>
              <a:off x="6102680" y="3177400"/>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Embrace failure</a:t>
              </a:r>
            </a:p>
          </p:txBody>
        </p:sp>
        <p:sp>
          <p:nvSpPr>
            <p:cNvPr id="35" name="Freeform 34"/>
            <p:cNvSpPr/>
            <p:nvPr/>
          </p:nvSpPr>
          <p:spPr>
            <a:xfrm>
              <a:off x="6120014" y="1908972"/>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Communication</a:t>
              </a:r>
            </a:p>
          </p:txBody>
        </p:sp>
        <p:sp>
          <p:nvSpPr>
            <p:cNvPr id="36" name="Freeform 35"/>
            <p:cNvSpPr/>
            <p:nvPr/>
          </p:nvSpPr>
          <p:spPr>
            <a:xfrm>
              <a:off x="6102679" y="4409742"/>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Honesty and openness</a:t>
              </a:r>
            </a:p>
          </p:txBody>
        </p:sp>
        <p:sp>
          <p:nvSpPr>
            <p:cNvPr id="37" name="Freeform 36"/>
            <p:cNvSpPr/>
            <p:nvPr/>
          </p:nvSpPr>
          <p:spPr>
            <a:xfrm>
              <a:off x="7501874" y="4399473"/>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Tools</a:t>
              </a:r>
            </a:p>
          </p:txBody>
        </p:sp>
        <p:sp>
          <p:nvSpPr>
            <p:cNvPr id="38" name="Rounded Rectangle 37"/>
            <p:cNvSpPr/>
            <p:nvPr/>
          </p:nvSpPr>
          <p:spPr>
            <a:xfrm>
              <a:off x="7631839" y="1099432"/>
              <a:ext cx="2559185" cy="510778"/>
            </a:xfrm>
            <a:prstGeom prst="roundRect">
              <a:avLst/>
            </a:prstGeom>
            <a:solidFill>
              <a:schemeClr val="bg1"/>
            </a:solidFill>
            <a:effectLst>
              <a:innerShdw blurRad="114300">
                <a:prstClr val="black"/>
              </a:innerShdw>
            </a:effectLst>
          </p:spPr>
          <p:txBody>
            <a:bodyPr wrap="none">
              <a:spAutoFit/>
            </a:bodyPr>
            <a:lstStyle/>
            <a:p>
              <a:pPr algn="ctr"/>
              <a:r>
                <a:rPr lang="en-US" sz="2400" b="1" dirty="0" err="1">
                  <a:solidFill>
                    <a:schemeClr val="bg2">
                      <a:lumMod val="25000"/>
                    </a:schemeClr>
                  </a:solidFill>
                  <a:latin typeface="Arial" panose="020B0604020202020204" pitchFamily="34" charset="0"/>
                  <a:cs typeface="Arial" panose="020B0604020202020204" pitchFamily="34" charset="0"/>
                </a:rPr>
                <a:t>DevOps</a:t>
              </a:r>
              <a:r>
                <a:rPr lang="en-US" sz="2400" b="1" dirty="0">
                  <a:solidFill>
                    <a:schemeClr val="bg2">
                      <a:lumMod val="25000"/>
                    </a:schemeClr>
                  </a:solidFill>
                  <a:latin typeface="Arial" panose="020B0604020202020204" pitchFamily="34" charset="0"/>
                  <a:cs typeface="Arial" panose="020B0604020202020204" pitchFamily="34" charset="0"/>
                </a:rPr>
                <a:t> Culture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Shape 100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3.1.2 DevOps – Benefits </a:t>
            </a:r>
            <a:endParaRPr/>
          </a:p>
        </p:txBody>
      </p:sp>
      <p:sp>
        <p:nvSpPr>
          <p:cNvPr id="1003" name="Shape 100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004" name="Shape 1004"/>
          <p:cNvSpPr txBox="1">
            <a:spLocks noGrp="1"/>
          </p:cNvSpPr>
          <p:nvPr>
            <p:ph type="body" idx="2"/>
          </p:nvPr>
        </p:nvSpPr>
        <p:spPr>
          <a:xfrm>
            <a:off x="514349" y="1304995"/>
            <a:ext cx="11009993"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DevOps adoption offers numerous benefits to organizations at large</a:t>
            </a:r>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
        <p:nvSpPr>
          <p:cNvPr id="1005" name="Shape 1005"/>
          <p:cNvSpPr/>
          <p:nvPr/>
        </p:nvSpPr>
        <p:spPr>
          <a:xfrm>
            <a:off x="2590800" y="1880764"/>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propagates efficiency and reduces the lead time for product delivery</a:t>
            </a:r>
            <a:endParaRPr dirty="0"/>
          </a:p>
        </p:txBody>
      </p:sp>
      <p:sp>
        <p:nvSpPr>
          <p:cNvPr id="1006" name="Shape 1006"/>
          <p:cNvSpPr/>
          <p:nvPr/>
        </p:nvSpPr>
        <p:spPr>
          <a:xfrm>
            <a:off x="514349" y="1816371"/>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Reduction of lead time</a:t>
            </a:r>
            <a:endParaRPr sz="1400" b="0" i="0" u="none" strike="noStrike" cap="none">
              <a:solidFill>
                <a:schemeClr val="lt1"/>
              </a:solidFill>
              <a:latin typeface="Arial"/>
              <a:ea typeface="Arial"/>
              <a:cs typeface="Arial"/>
              <a:sym typeface="Arial"/>
            </a:endParaRPr>
          </a:p>
        </p:txBody>
      </p:sp>
      <p:sp>
        <p:nvSpPr>
          <p:cNvPr id="1007" name="Shape 1007"/>
          <p:cNvSpPr/>
          <p:nvPr/>
        </p:nvSpPr>
        <p:spPr>
          <a:xfrm>
            <a:off x="2590800" y="2632695"/>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 stable environment facilitates stable product building. With the amalgamation of development and operations, </a:t>
            </a:r>
            <a:r>
              <a:rPr lang="en-US" sz="1400" b="0" i="0" u="none" strike="noStrike" cap="none" dirty="0" smtClean="0">
                <a:solidFill>
                  <a:schemeClr val="dk1"/>
                </a:solidFill>
                <a:latin typeface="Arial"/>
                <a:ea typeface="Arial"/>
                <a:cs typeface="Arial"/>
                <a:sym typeface="Arial"/>
              </a:rPr>
              <a:t/>
            </a:r>
            <a:br>
              <a:rPr lang="en-US" sz="1400" b="0" i="0" u="none" strike="noStrike" cap="none" dirty="0" smtClean="0">
                <a:solidFill>
                  <a:schemeClr val="dk1"/>
                </a:solidFill>
                <a:latin typeface="Arial"/>
                <a:ea typeface="Arial"/>
                <a:cs typeface="Arial"/>
                <a:sym typeface="Arial"/>
              </a:rPr>
            </a:br>
            <a:r>
              <a:rPr lang="en-US" sz="1400" b="0" i="0" u="none" strike="noStrike" cap="none" dirty="0" smtClean="0">
                <a:solidFill>
                  <a:schemeClr val="dk1"/>
                </a:solidFill>
                <a:latin typeface="Arial"/>
                <a:ea typeface="Arial"/>
                <a:cs typeface="Arial"/>
                <a:sym typeface="Arial"/>
              </a:rPr>
              <a:t>processes </a:t>
            </a:r>
            <a:r>
              <a:rPr lang="en-US" sz="1400" b="0" i="0" u="none" strike="noStrike" cap="none" dirty="0">
                <a:solidFill>
                  <a:schemeClr val="dk1"/>
                </a:solidFill>
                <a:latin typeface="Arial"/>
                <a:ea typeface="Arial"/>
                <a:cs typeface="Arial"/>
                <a:sym typeface="Arial"/>
              </a:rPr>
              <a:t>are streamlined and product releases happen at shorter timelines</a:t>
            </a:r>
            <a:endParaRPr dirty="0"/>
          </a:p>
        </p:txBody>
      </p:sp>
      <p:sp>
        <p:nvSpPr>
          <p:cNvPr id="1008" name="Shape 1008"/>
          <p:cNvSpPr/>
          <p:nvPr/>
        </p:nvSpPr>
        <p:spPr>
          <a:xfrm>
            <a:off x="514349" y="2568302"/>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Reduction in failure of product &amp; its releases</a:t>
            </a:r>
            <a:endParaRPr sz="1400" b="0" i="0" u="none" strike="noStrike" cap="none" dirty="0">
              <a:solidFill>
                <a:schemeClr val="lt1"/>
              </a:solidFill>
              <a:latin typeface="Arial"/>
              <a:ea typeface="Arial"/>
              <a:cs typeface="Arial"/>
              <a:sym typeface="Arial"/>
            </a:endParaRPr>
          </a:p>
        </p:txBody>
      </p:sp>
      <p:sp>
        <p:nvSpPr>
          <p:cNvPr id="1009" name="Shape 1009"/>
          <p:cNvSpPr/>
          <p:nvPr/>
        </p:nvSpPr>
        <p:spPr>
          <a:xfrm>
            <a:off x="2590800" y="3384625"/>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is about collaboration. Different teams such as development, operations, quality assurance, testing and </a:t>
            </a:r>
            <a:r>
              <a:rPr lang="en-US" sz="1400" b="0" i="0" u="none" strike="noStrike" cap="none" dirty="0" smtClean="0">
                <a:solidFill>
                  <a:schemeClr val="dk1"/>
                </a:solidFill>
                <a:latin typeface="Arial"/>
                <a:ea typeface="Arial"/>
                <a:cs typeface="Arial"/>
                <a:sym typeface="Arial"/>
              </a:rPr>
              <a:t/>
            </a:r>
            <a:br>
              <a:rPr lang="en-US" sz="1400" b="0" i="0" u="none" strike="noStrike" cap="none" dirty="0" smtClean="0">
                <a:solidFill>
                  <a:schemeClr val="dk1"/>
                </a:solidFill>
                <a:latin typeface="Arial"/>
                <a:ea typeface="Arial"/>
                <a:cs typeface="Arial"/>
                <a:sym typeface="Arial"/>
              </a:rPr>
            </a:br>
            <a:r>
              <a:rPr lang="en-US" sz="1400" b="0" i="0" u="none" strike="noStrike" cap="none" dirty="0" smtClean="0">
                <a:solidFill>
                  <a:schemeClr val="dk1"/>
                </a:solidFill>
                <a:latin typeface="Arial"/>
                <a:ea typeface="Arial"/>
                <a:cs typeface="Arial"/>
                <a:sym typeface="Arial"/>
              </a:rPr>
              <a:t>support </a:t>
            </a:r>
            <a:r>
              <a:rPr lang="en-US" sz="1400" b="0" i="0" u="none" strike="noStrike" cap="none" dirty="0">
                <a:solidFill>
                  <a:schemeClr val="dk1"/>
                </a:solidFill>
                <a:latin typeface="Arial"/>
                <a:ea typeface="Arial"/>
                <a:cs typeface="Arial"/>
                <a:sym typeface="Arial"/>
              </a:rPr>
              <a:t>coming together and work cohesively and deliver products in a shorter time span than traditional systems</a:t>
            </a:r>
            <a:endParaRPr dirty="0"/>
          </a:p>
        </p:txBody>
      </p:sp>
      <p:sp>
        <p:nvSpPr>
          <p:cNvPr id="1010" name="Shape 1010"/>
          <p:cNvSpPr/>
          <p:nvPr/>
        </p:nvSpPr>
        <p:spPr>
          <a:xfrm>
            <a:off x="514349" y="3320233"/>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Collaboration</a:t>
            </a:r>
            <a:endParaRPr sz="1400" b="0" i="0" u="none" strike="noStrike" cap="none">
              <a:solidFill>
                <a:schemeClr val="lt1"/>
              </a:solidFill>
              <a:latin typeface="Arial"/>
              <a:ea typeface="Arial"/>
              <a:cs typeface="Arial"/>
              <a:sym typeface="Arial"/>
            </a:endParaRPr>
          </a:p>
        </p:txBody>
      </p:sp>
      <p:sp>
        <p:nvSpPr>
          <p:cNvPr id="1011" name="Shape 1011"/>
          <p:cNvSpPr/>
          <p:nvPr/>
        </p:nvSpPr>
        <p:spPr>
          <a:xfrm>
            <a:off x="2590800" y="4136556"/>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Automation helps you manage large infrastructure efficiently and devops adoption helps companies scale faster</a:t>
            </a:r>
            <a:endParaRPr/>
          </a:p>
        </p:txBody>
      </p:sp>
      <p:sp>
        <p:nvSpPr>
          <p:cNvPr id="1012" name="Shape 1012"/>
          <p:cNvSpPr/>
          <p:nvPr/>
        </p:nvSpPr>
        <p:spPr>
          <a:xfrm>
            <a:off x="514349" y="4072163"/>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Scalability</a:t>
            </a:r>
            <a:endParaRPr sz="1400" b="0" i="0" u="none" strike="noStrike" cap="none">
              <a:solidFill>
                <a:schemeClr val="lt1"/>
              </a:solidFill>
              <a:latin typeface="Arial"/>
              <a:ea typeface="Arial"/>
              <a:cs typeface="Arial"/>
              <a:sym typeface="Arial"/>
            </a:endParaRPr>
          </a:p>
        </p:txBody>
      </p:sp>
      <p:sp>
        <p:nvSpPr>
          <p:cNvPr id="1013" name="Shape 1013"/>
          <p:cNvSpPr/>
          <p:nvPr/>
        </p:nvSpPr>
        <p:spPr>
          <a:xfrm>
            <a:off x="2590800" y="4888486"/>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As a culture, </a:t>
            </a: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strives for stability and fault proof products. </a:t>
            </a: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creates efficient processes that eliminate </a:t>
            </a:r>
            <a:r>
              <a:rPr lang="en-US" sz="1400" b="0" i="0" u="none" strike="noStrike" cap="none" dirty="0" smtClean="0">
                <a:solidFill>
                  <a:schemeClr val="dk1"/>
                </a:solidFill>
                <a:latin typeface="Arial"/>
                <a:ea typeface="Arial"/>
                <a:cs typeface="Arial"/>
                <a:sym typeface="Arial"/>
              </a:rPr>
              <a:t/>
            </a:r>
            <a:br>
              <a:rPr lang="en-US" sz="1400" b="0" i="0" u="none" strike="noStrike" cap="none" dirty="0" smtClean="0">
                <a:solidFill>
                  <a:schemeClr val="dk1"/>
                </a:solidFill>
                <a:latin typeface="Arial"/>
                <a:ea typeface="Arial"/>
                <a:cs typeface="Arial"/>
                <a:sym typeface="Arial"/>
              </a:rPr>
            </a:br>
            <a:r>
              <a:rPr lang="en-US" sz="1400" b="0" i="0" u="none" strike="noStrike" cap="none" dirty="0" smtClean="0">
                <a:solidFill>
                  <a:schemeClr val="dk1"/>
                </a:solidFill>
                <a:latin typeface="Arial"/>
                <a:ea typeface="Arial"/>
                <a:cs typeface="Arial"/>
                <a:sym typeface="Arial"/>
              </a:rPr>
              <a:t>errors </a:t>
            </a:r>
            <a:r>
              <a:rPr lang="en-US" sz="1400" b="0" i="0" u="none" strike="noStrike" cap="none" dirty="0">
                <a:solidFill>
                  <a:schemeClr val="dk1"/>
                </a:solidFill>
                <a:latin typeface="Arial"/>
                <a:ea typeface="Arial"/>
                <a:cs typeface="Arial"/>
                <a:sym typeface="Arial"/>
              </a:rPr>
              <a:t>and time loss</a:t>
            </a:r>
            <a:endParaRPr dirty="0"/>
          </a:p>
        </p:txBody>
      </p:sp>
      <p:sp>
        <p:nvSpPr>
          <p:cNvPr id="1014" name="Shape 1014"/>
          <p:cNvSpPr/>
          <p:nvPr/>
        </p:nvSpPr>
        <p:spPr>
          <a:xfrm>
            <a:off x="514349" y="4824094"/>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Reliability</a:t>
            </a:r>
            <a:endParaRPr sz="1400" b="0" i="0" u="none" strike="noStrike" cap="none">
              <a:solidFill>
                <a:schemeClr val="lt1"/>
              </a:solidFill>
              <a:latin typeface="Arial"/>
              <a:ea typeface="Arial"/>
              <a:cs typeface="Arial"/>
              <a:sym typeface="Arial"/>
            </a:endParaRPr>
          </a:p>
        </p:txBody>
      </p:sp>
      <p:sp>
        <p:nvSpPr>
          <p:cNvPr id="1015" name="Shape 1015"/>
          <p:cNvSpPr/>
          <p:nvPr/>
        </p:nvSpPr>
        <p:spPr>
          <a:xfrm>
            <a:off x="2590800" y="5640417"/>
            <a:ext cx="9267372" cy="541965"/>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Implementing a </a:t>
            </a: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culture means a thorough study of end to end lifecycle and removing bottlenecks if any. </a:t>
            </a:r>
            <a:r>
              <a:rPr lang="en-US" sz="1400" b="0" i="0" u="none" strike="noStrike" cap="none" dirty="0" smtClean="0">
                <a:solidFill>
                  <a:schemeClr val="dk1"/>
                </a:solidFill>
                <a:latin typeface="Arial"/>
                <a:ea typeface="Arial"/>
                <a:cs typeface="Arial"/>
                <a:sym typeface="Arial"/>
              </a:rPr>
              <a:t/>
            </a:r>
            <a:br>
              <a:rPr lang="en-US" sz="1400" b="0" i="0" u="none" strike="noStrike" cap="none" dirty="0" smtClean="0">
                <a:solidFill>
                  <a:schemeClr val="dk1"/>
                </a:solidFill>
                <a:latin typeface="Arial"/>
                <a:ea typeface="Arial"/>
                <a:cs typeface="Arial"/>
                <a:sym typeface="Arial"/>
              </a:rPr>
            </a:br>
            <a:r>
              <a:rPr lang="en-US" sz="1400" b="0" i="0" u="none" strike="noStrike" cap="none" dirty="0" smtClean="0">
                <a:solidFill>
                  <a:schemeClr val="dk1"/>
                </a:solidFill>
                <a:latin typeface="Arial"/>
                <a:ea typeface="Arial"/>
                <a:cs typeface="Arial"/>
                <a:sym typeface="Arial"/>
              </a:rPr>
              <a:t>The </a:t>
            </a:r>
            <a:r>
              <a:rPr lang="en-US" sz="1400" b="0" i="0" u="none" strike="noStrike" cap="none" dirty="0">
                <a:solidFill>
                  <a:schemeClr val="dk1"/>
                </a:solidFill>
                <a:latin typeface="Arial"/>
                <a:ea typeface="Arial"/>
                <a:cs typeface="Arial"/>
                <a:sym typeface="Arial"/>
              </a:rPr>
              <a:t>primary goal is to offer customer value and continuously eliminate wastage</a:t>
            </a:r>
            <a:endParaRPr dirty="0"/>
          </a:p>
        </p:txBody>
      </p:sp>
      <p:sp>
        <p:nvSpPr>
          <p:cNvPr id="1016" name="Shape 1016"/>
          <p:cNvSpPr/>
          <p:nvPr/>
        </p:nvSpPr>
        <p:spPr>
          <a:xfrm>
            <a:off x="514349" y="5576024"/>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Optimum utilization of cost and resources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Shape 102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3.1.3 Principles Governing DevOps</a:t>
            </a:r>
            <a:endParaRPr sz="2800" b="1" i="0" u="none" strike="noStrike" cap="none">
              <a:solidFill>
                <a:schemeClr val="dk2"/>
              </a:solidFill>
              <a:latin typeface="Arial"/>
              <a:ea typeface="Arial"/>
              <a:cs typeface="Arial"/>
              <a:sym typeface="Arial"/>
            </a:endParaRPr>
          </a:p>
        </p:txBody>
      </p:sp>
      <p:sp>
        <p:nvSpPr>
          <p:cNvPr id="1023" name="Shape 102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024" name="Shape 1024"/>
          <p:cNvSpPr txBox="1">
            <a:spLocks noGrp="1"/>
          </p:cNvSpPr>
          <p:nvPr>
            <p:ph type="body" idx="2"/>
          </p:nvPr>
        </p:nvSpPr>
        <p:spPr>
          <a:xfrm>
            <a:off x="514350" y="1304995"/>
            <a:ext cx="4886325"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25" name="Shape 1025"/>
          <p:cNvSpPr/>
          <p:nvPr/>
        </p:nvSpPr>
        <p:spPr>
          <a:xfrm>
            <a:off x="286619" y="1369521"/>
            <a:ext cx="3651397" cy="4955879"/>
          </a:xfrm>
          <a:prstGeom prst="rect">
            <a:avLst/>
          </a:prstGeom>
          <a:noFill/>
          <a:ln>
            <a:noFill/>
          </a:ln>
        </p:spPr>
        <p:txBody>
          <a:bodyPr spcFirstLastPara="1" wrap="square" lIns="274300" tIns="182875" rIns="91425" bIns="45700" anchor="t" anchorCtr="0">
            <a:noAutofit/>
          </a:bodyPr>
          <a:lstStyle/>
          <a:p>
            <a:pPr marL="0" marR="0" lvl="0" indent="0" algn="l" rtl="0">
              <a:lnSpc>
                <a:spcPct val="11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Globally organizations, independent bodies and front runners have observed different views and attributed various aspects as the principles</a:t>
            </a:r>
            <a:endParaRPr/>
          </a:p>
          <a:p>
            <a:pPr marL="0" marR="0" lvl="0" indent="0" algn="l" rtl="0">
              <a:lnSpc>
                <a:spcPct val="110000"/>
              </a:lnSpc>
              <a:spcBef>
                <a:spcPts val="120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DASA, the DevOps Agile Skills Association, Microsoft, Accenture and other </a:t>
            </a:r>
            <a:r>
              <a:rPr lang="en-US" sz="1600"/>
              <a:t>forerunners</a:t>
            </a:r>
            <a:r>
              <a:rPr lang="en-US" sz="1600" b="0" i="0" u="none" strike="noStrike" cap="none">
                <a:solidFill>
                  <a:srgbClr val="000000"/>
                </a:solidFill>
                <a:latin typeface="Arial"/>
                <a:ea typeface="Arial"/>
                <a:cs typeface="Arial"/>
                <a:sym typeface="Arial"/>
              </a:rPr>
              <a:t> define DevOps based on principles such as agile, customer-centric action, creating product with end in mind, performance orientation, teamwork, end to end responsibility, cross-functional teams, continuous improvement and automation among many others</a:t>
            </a:r>
            <a:endParaRPr/>
          </a:p>
        </p:txBody>
      </p:sp>
      <p:grpSp>
        <p:nvGrpSpPr>
          <p:cNvPr id="1026" name="Shape 1026"/>
          <p:cNvGrpSpPr/>
          <p:nvPr/>
        </p:nvGrpSpPr>
        <p:grpSpPr>
          <a:xfrm>
            <a:off x="4311248" y="1327497"/>
            <a:ext cx="7449313" cy="5148201"/>
            <a:chOff x="4291584" y="1332681"/>
            <a:chExt cx="7449313" cy="5148201"/>
          </a:xfrm>
        </p:grpSpPr>
        <p:sp>
          <p:nvSpPr>
            <p:cNvPr id="1027" name="Shape 1027"/>
            <p:cNvSpPr/>
            <p:nvPr/>
          </p:nvSpPr>
          <p:spPr>
            <a:xfrm>
              <a:off x="4291585" y="1332681"/>
              <a:ext cx="7449312" cy="5055927"/>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8" name="Shape 1028"/>
            <p:cNvSpPr/>
            <p:nvPr/>
          </p:nvSpPr>
          <p:spPr>
            <a:xfrm>
              <a:off x="8155094" y="2744917"/>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9" name="Shape 1029"/>
            <p:cNvSpPr/>
            <p:nvPr/>
          </p:nvSpPr>
          <p:spPr>
            <a:xfrm>
              <a:off x="8111420" y="1779112"/>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0" name="Shape 1030"/>
            <p:cNvSpPr/>
            <p:nvPr/>
          </p:nvSpPr>
          <p:spPr>
            <a:xfrm>
              <a:off x="4380646" y="2919046"/>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1" name="Shape 1031"/>
            <p:cNvSpPr/>
            <p:nvPr/>
          </p:nvSpPr>
          <p:spPr>
            <a:xfrm>
              <a:off x="8163514" y="3983191"/>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2" name="Shape 1032"/>
            <p:cNvSpPr/>
            <p:nvPr/>
          </p:nvSpPr>
          <p:spPr>
            <a:xfrm>
              <a:off x="4394584" y="1795919"/>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3" name="Shape 1033"/>
            <p:cNvSpPr/>
            <p:nvPr/>
          </p:nvSpPr>
          <p:spPr>
            <a:xfrm>
              <a:off x="4411988" y="4287945"/>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4" name="Shape 1034"/>
            <p:cNvSpPr txBox="1"/>
            <p:nvPr/>
          </p:nvSpPr>
          <p:spPr>
            <a:xfrm>
              <a:off x="5113016" y="2111856"/>
              <a:ext cx="2641096"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Modern developers use APM tools to decrease latency, have complete visibility into code, databases, caches, queues, and third-party services.</a:t>
              </a:r>
              <a:endParaRPr/>
            </a:p>
          </p:txBody>
        </p:sp>
        <p:sp>
          <p:nvSpPr>
            <p:cNvPr id="1035" name="Shape 1035"/>
            <p:cNvSpPr txBox="1"/>
            <p:nvPr/>
          </p:nvSpPr>
          <p:spPr>
            <a:xfrm>
              <a:off x="5123072" y="1878581"/>
              <a:ext cx="2358194"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Application Performance</a:t>
              </a:r>
              <a:endParaRPr/>
            </a:p>
          </p:txBody>
        </p:sp>
        <p:sp>
          <p:nvSpPr>
            <p:cNvPr id="1036" name="Shape 1036"/>
            <p:cNvSpPr txBox="1"/>
            <p:nvPr/>
          </p:nvSpPr>
          <p:spPr>
            <a:xfrm>
              <a:off x="5113015" y="3195249"/>
              <a:ext cx="2872667"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A great developer understands end users have the best feedback and analytics play an enormous part of understanding users. Developers are constantly monitoring end user latency and checking performance by devices and browsers.</a:t>
              </a:r>
              <a:endParaRPr/>
            </a:p>
          </p:txBody>
        </p:sp>
        <p:sp>
          <p:nvSpPr>
            <p:cNvPr id="1037" name="Shape 1037"/>
            <p:cNvSpPr txBox="1"/>
            <p:nvPr/>
          </p:nvSpPr>
          <p:spPr>
            <a:xfrm>
              <a:off x="5123072" y="2961974"/>
              <a:ext cx="2358194"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End User Analytics</a:t>
              </a:r>
              <a:endParaRPr/>
            </a:p>
          </p:txBody>
        </p:sp>
        <p:sp>
          <p:nvSpPr>
            <p:cNvPr id="1038" name="Shape 1038"/>
            <p:cNvSpPr txBox="1"/>
            <p:nvPr/>
          </p:nvSpPr>
          <p:spPr>
            <a:xfrm>
              <a:off x="5113016" y="4540754"/>
              <a:ext cx="2641096"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Developers need to ensure their deployments and new releases don’t implode or degrade the overall performance</a:t>
              </a:r>
              <a:endParaRPr/>
            </a:p>
          </p:txBody>
        </p:sp>
        <p:sp>
          <p:nvSpPr>
            <p:cNvPr id="1039" name="Shape 1039"/>
            <p:cNvSpPr txBox="1"/>
            <p:nvPr/>
          </p:nvSpPr>
          <p:spPr>
            <a:xfrm>
              <a:off x="5123072" y="4307479"/>
              <a:ext cx="2346418"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Quality Code</a:t>
              </a:r>
              <a:endParaRPr/>
            </a:p>
          </p:txBody>
        </p:sp>
        <p:sp>
          <p:nvSpPr>
            <p:cNvPr id="1040" name="Shape 1040"/>
            <p:cNvSpPr txBox="1"/>
            <p:nvPr/>
          </p:nvSpPr>
          <p:spPr>
            <a:xfrm>
              <a:off x="8863394" y="2129302"/>
              <a:ext cx="2552239"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The applications need to be up and running and it’s Ops responsibility to ensure uptime and SLAs are in order.</a:t>
              </a:r>
              <a:endParaRPr/>
            </a:p>
          </p:txBody>
        </p:sp>
        <p:sp>
          <p:nvSpPr>
            <p:cNvPr id="1041" name="Shape 1041"/>
            <p:cNvSpPr txBox="1"/>
            <p:nvPr/>
          </p:nvSpPr>
          <p:spPr>
            <a:xfrm>
              <a:off x="8873451" y="1896027"/>
              <a:ext cx="2358194"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Application Availability</a:t>
              </a:r>
              <a:endParaRPr/>
            </a:p>
          </p:txBody>
        </p:sp>
        <p:sp>
          <p:nvSpPr>
            <p:cNvPr id="1042" name="Shape 1042"/>
            <p:cNvSpPr txBox="1"/>
            <p:nvPr/>
          </p:nvSpPr>
          <p:spPr>
            <a:xfrm>
              <a:off x="8863394" y="3017623"/>
              <a:ext cx="2877502"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Classic Ops generally rely on infrastructure metrics – CPU, memory, network and disk I/O, etc. Modem Ops correlate all of those metrics with application metrics to solve problems 10x faster</a:t>
              </a:r>
              <a:endParaRPr dirty="0"/>
            </a:p>
          </p:txBody>
        </p:sp>
        <p:sp>
          <p:nvSpPr>
            <p:cNvPr id="1043" name="Shape 1043"/>
            <p:cNvSpPr txBox="1"/>
            <p:nvPr/>
          </p:nvSpPr>
          <p:spPr>
            <a:xfrm>
              <a:off x="8873451" y="2784348"/>
              <a:ext cx="2358194"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Application Performance</a:t>
              </a:r>
              <a:endParaRPr/>
            </a:p>
          </p:txBody>
        </p:sp>
        <p:sp>
          <p:nvSpPr>
            <p:cNvPr id="1044" name="Shape 1044"/>
            <p:cNvSpPr txBox="1"/>
            <p:nvPr/>
          </p:nvSpPr>
          <p:spPr>
            <a:xfrm>
              <a:off x="8863394" y="4216824"/>
              <a:ext cx="2877502"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The goal is to know about and fix problems before end users complain, reduce the number of support tickets, and eliminate false alerts.</a:t>
              </a:r>
              <a:endParaRPr/>
            </a:p>
          </p:txBody>
        </p:sp>
        <p:sp>
          <p:nvSpPr>
            <p:cNvPr id="1045" name="Shape 1045"/>
            <p:cNvSpPr txBox="1"/>
            <p:nvPr/>
          </p:nvSpPr>
          <p:spPr>
            <a:xfrm>
              <a:off x="8873451" y="3983549"/>
              <a:ext cx="2346418"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End User Complaints</a:t>
              </a:r>
              <a:endParaRPr/>
            </a:p>
          </p:txBody>
        </p:sp>
        <p:sp>
          <p:nvSpPr>
            <p:cNvPr id="1046" name="Shape 1046"/>
            <p:cNvSpPr/>
            <p:nvPr/>
          </p:nvSpPr>
          <p:spPr>
            <a:xfrm>
              <a:off x="8163514" y="5049458"/>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7" name="Shape 1047"/>
            <p:cNvSpPr/>
            <p:nvPr/>
          </p:nvSpPr>
          <p:spPr>
            <a:xfrm>
              <a:off x="4411988" y="5354212"/>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8" name="Shape 1048"/>
            <p:cNvSpPr txBox="1"/>
            <p:nvPr/>
          </p:nvSpPr>
          <p:spPr>
            <a:xfrm>
              <a:off x="5113016" y="5607021"/>
              <a:ext cx="2641096"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When you have a large distributed application its is vital to lower MTTR by finding the root cause of errors and exceptions.</a:t>
              </a:r>
              <a:endParaRPr/>
            </a:p>
          </p:txBody>
        </p:sp>
        <p:sp>
          <p:nvSpPr>
            <p:cNvPr id="1049" name="Shape 1049"/>
            <p:cNvSpPr txBox="1"/>
            <p:nvPr/>
          </p:nvSpPr>
          <p:spPr>
            <a:xfrm>
              <a:off x="5123072" y="5373746"/>
              <a:ext cx="2346418"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Code-Level Errors</a:t>
              </a:r>
              <a:endParaRPr/>
            </a:p>
          </p:txBody>
        </p:sp>
        <p:sp>
          <p:nvSpPr>
            <p:cNvPr id="1050" name="Shape 1050"/>
            <p:cNvSpPr txBox="1"/>
            <p:nvPr/>
          </p:nvSpPr>
          <p:spPr>
            <a:xfrm>
              <a:off x="8863394" y="5283091"/>
              <a:ext cx="2779966"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Automatically generated baselines of all metrics help Ops understand what has changed and where to focus their troubleshooting efforts. Alerts based upon deviation from observed baselines improved alert quality and reduce alert noise.</a:t>
              </a:r>
              <a:endParaRPr/>
            </a:p>
          </p:txBody>
        </p:sp>
        <p:sp>
          <p:nvSpPr>
            <p:cNvPr id="1051" name="Shape 1051"/>
            <p:cNvSpPr txBox="1"/>
            <p:nvPr/>
          </p:nvSpPr>
          <p:spPr>
            <a:xfrm>
              <a:off x="8873451" y="5049816"/>
              <a:ext cx="2346418"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Performance Analytics</a:t>
              </a:r>
              <a:endParaRPr/>
            </a:p>
          </p:txBody>
        </p:sp>
        <p:sp>
          <p:nvSpPr>
            <p:cNvPr id="1052" name="Shape 1052"/>
            <p:cNvSpPr/>
            <p:nvPr/>
          </p:nvSpPr>
          <p:spPr>
            <a:xfrm>
              <a:off x="4291584" y="1338082"/>
              <a:ext cx="3684550" cy="406265"/>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DEV</a:t>
              </a:r>
              <a:endParaRPr/>
            </a:p>
          </p:txBody>
        </p:sp>
        <p:sp>
          <p:nvSpPr>
            <p:cNvPr id="1053" name="Shape 1053"/>
            <p:cNvSpPr/>
            <p:nvPr/>
          </p:nvSpPr>
          <p:spPr>
            <a:xfrm>
              <a:off x="7967474" y="1338082"/>
              <a:ext cx="3773421" cy="406265"/>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OPS</a:t>
              </a:r>
              <a:endParaRPr/>
            </a:p>
          </p:txBody>
        </p:sp>
        <p:cxnSp>
          <p:nvCxnSpPr>
            <p:cNvPr id="1054" name="Shape 1054"/>
            <p:cNvCxnSpPr/>
            <p:nvPr/>
          </p:nvCxnSpPr>
          <p:spPr>
            <a:xfrm flipH="1">
              <a:off x="7938614" y="1666203"/>
              <a:ext cx="28860" cy="4813355"/>
            </a:xfrm>
            <a:prstGeom prst="straightConnector1">
              <a:avLst/>
            </a:prstGeom>
            <a:noFill/>
            <a:ln w="104775" cap="flat" cmpd="sng">
              <a:solidFill>
                <a:schemeClr val="lt1"/>
              </a:solidFill>
              <a:prstDash val="solid"/>
              <a:miter lim="800000"/>
              <a:headEnd type="none" w="sm" len="sm"/>
              <a:tailEnd type="none" w="sm" len="sm"/>
            </a:ln>
          </p:spPr>
        </p:cxnSp>
        <p:sp>
          <p:nvSpPr>
            <p:cNvPr id="1055" name="Shape 1055"/>
            <p:cNvSpPr/>
            <p:nvPr/>
          </p:nvSpPr>
          <p:spPr>
            <a:xfrm>
              <a:off x="8267370" y="4127688"/>
              <a:ext cx="421935" cy="282696"/>
            </a:xfrm>
            <a:prstGeom prst="wedgeEllipseCallout">
              <a:avLst>
                <a:gd name="adj1" fmla="val -46327"/>
                <a:gd name="adj2" fmla="val 69295"/>
              </a:avLst>
            </a:prstGeom>
            <a:solidFill>
              <a:srgbClr val="A2BA2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a:t>
              </a:r>
              <a:endParaRPr/>
            </a:p>
          </p:txBody>
        </p:sp>
        <p:pic>
          <p:nvPicPr>
            <p:cNvPr id="1056" name="Shape 1056"/>
            <p:cNvPicPr preferRelativeResize="0"/>
            <p:nvPr/>
          </p:nvPicPr>
          <p:blipFill rotWithShape="1">
            <a:blip r:embed="rId3">
              <a:alphaModFix/>
            </a:blip>
            <a:srcRect/>
            <a:stretch/>
          </p:blipFill>
          <p:spPr>
            <a:xfrm>
              <a:off x="8267370" y="2919046"/>
              <a:ext cx="429514" cy="291645"/>
            </a:xfrm>
            <a:prstGeom prst="rect">
              <a:avLst/>
            </a:prstGeom>
            <a:noFill/>
            <a:ln>
              <a:noFill/>
            </a:ln>
          </p:spPr>
        </p:pic>
        <p:pic>
          <p:nvPicPr>
            <p:cNvPr id="1057" name="Shape 1057"/>
            <p:cNvPicPr preferRelativeResize="0"/>
            <p:nvPr/>
          </p:nvPicPr>
          <p:blipFill rotWithShape="1">
            <a:blip r:embed="rId3">
              <a:alphaModFix/>
            </a:blip>
            <a:srcRect/>
            <a:stretch/>
          </p:blipFill>
          <p:spPr>
            <a:xfrm>
              <a:off x="4487547" y="1966033"/>
              <a:ext cx="429514" cy="291645"/>
            </a:xfrm>
            <a:prstGeom prst="rect">
              <a:avLst/>
            </a:prstGeom>
            <a:noFill/>
            <a:ln>
              <a:noFill/>
            </a:ln>
          </p:spPr>
        </p:pic>
        <p:pic>
          <p:nvPicPr>
            <p:cNvPr id="1058" name="Shape 1058"/>
            <p:cNvPicPr preferRelativeResize="0"/>
            <p:nvPr/>
          </p:nvPicPr>
          <p:blipFill rotWithShape="1">
            <a:blip r:embed="rId4">
              <a:alphaModFix/>
            </a:blip>
            <a:srcRect/>
            <a:stretch/>
          </p:blipFill>
          <p:spPr>
            <a:xfrm>
              <a:off x="8237243" y="1923966"/>
              <a:ext cx="371014" cy="306887"/>
            </a:xfrm>
            <a:prstGeom prst="rect">
              <a:avLst/>
            </a:prstGeom>
            <a:noFill/>
            <a:ln>
              <a:noFill/>
            </a:ln>
          </p:spPr>
        </p:pic>
        <p:pic>
          <p:nvPicPr>
            <p:cNvPr id="1059" name="Shape 1059"/>
            <p:cNvPicPr preferRelativeResize="0"/>
            <p:nvPr/>
          </p:nvPicPr>
          <p:blipFill rotWithShape="1">
            <a:blip r:embed="rId5">
              <a:alphaModFix/>
            </a:blip>
            <a:srcRect/>
            <a:stretch/>
          </p:blipFill>
          <p:spPr>
            <a:xfrm>
              <a:off x="4538613" y="5449387"/>
              <a:ext cx="384081" cy="432854"/>
            </a:xfrm>
            <a:prstGeom prst="rect">
              <a:avLst/>
            </a:prstGeom>
            <a:noFill/>
            <a:ln>
              <a:noFill/>
            </a:ln>
          </p:spPr>
        </p:pic>
        <p:pic>
          <p:nvPicPr>
            <p:cNvPr id="1060" name="Shape 1060"/>
            <p:cNvPicPr preferRelativeResize="0"/>
            <p:nvPr/>
          </p:nvPicPr>
          <p:blipFill rotWithShape="1">
            <a:blip r:embed="rId6">
              <a:alphaModFix/>
            </a:blip>
            <a:srcRect/>
            <a:stretch/>
          </p:blipFill>
          <p:spPr>
            <a:xfrm>
              <a:off x="4513348" y="4436226"/>
              <a:ext cx="398996" cy="320125"/>
            </a:xfrm>
            <a:prstGeom prst="rect">
              <a:avLst/>
            </a:prstGeom>
            <a:noFill/>
            <a:ln>
              <a:noFill/>
            </a:ln>
          </p:spPr>
        </p:pic>
        <p:pic>
          <p:nvPicPr>
            <p:cNvPr id="1061" name="Shape 1061"/>
            <p:cNvPicPr preferRelativeResize="0"/>
            <p:nvPr/>
          </p:nvPicPr>
          <p:blipFill rotWithShape="1">
            <a:blip r:embed="rId7">
              <a:alphaModFix/>
            </a:blip>
            <a:srcRect/>
            <a:stretch/>
          </p:blipFill>
          <p:spPr>
            <a:xfrm>
              <a:off x="4435175" y="3053261"/>
              <a:ext cx="495735" cy="332903"/>
            </a:xfrm>
            <a:prstGeom prst="rect">
              <a:avLst/>
            </a:prstGeom>
            <a:noFill/>
            <a:ln>
              <a:noFill/>
            </a:ln>
          </p:spPr>
        </p:pic>
        <p:grpSp>
          <p:nvGrpSpPr>
            <p:cNvPr id="1062" name="Shape 1062"/>
            <p:cNvGrpSpPr/>
            <p:nvPr/>
          </p:nvGrpSpPr>
          <p:grpSpPr>
            <a:xfrm>
              <a:off x="8261952" y="5240069"/>
              <a:ext cx="435867" cy="267354"/>
              <a:chOff x="11970394" y="3283708"/>
              <a:chExt cx="2501700" cy="1687960"/>
            </a:xfrm>
          </p:grpSpPr>
          <p:pic>
            <p:nvPicPr>
              <p:cNvPr id="1063" name="Shape 1063"/>
              <p:cNvPicPr preferRelativeResize="0"/>
              <p:nvPr/>
            </p:nvPicPr>
            <p:blipFill rotWithShape="1">
              <a:blip r:embed="rId8">
                <a:alphaModFix/>
              </a:blip>
              <a:srcRect/>
              <a:stretch/>
            </p:blipFill>
            <p:spPr>
              <a:xfrm>
                <a:off x="11970394" y="3283708"/>
                <a:ext cx="2501700" cy="1687960"/>
              </a:xfrm>
              <a:prstGeom prst="rect">
                <a:avLst/>
              </a:prstGeom>
              <a:noFill/>
              <a:ln>
                <a:noFill/>
              </a:ln>
            </p:spPr>
          </p:pic>
          <p:pic>
            <p:nvPicPr>
              <p:cNvPr id="1064" name="Shape 1064"/>
              <p:cNvPicPr preferRelativeResize="0"/>
              <p:nvPr/>
            </p:nvPicPr>
            <p:blipFill rotWithShape="1">
              <a:blip r:embed="rId3">
                <a:alphaModFix/>
              </a:blip>
              <a:srcRect l="13883" t="30767" r="23274" b="5113"/>
              <a:stretch/>
            </p:blipFill>
            <p:spPr>
              <a:xfrm>
                <a:off x="12562327" y="3739661"/>
                <a:ext cx="602688" cy="677343"/>
              </a:xfrm>
              <a:prstGeom prst="rect">
                <a:avLst/>
              </a:prstGeom>
              <a:noFill/>
              <a:ln>
                <a:noFill/>
              </a:ln>
            </p:spPr>
          </p:pic>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Shape 107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 CAMS Model – Gene Kim</a:t>
            </a:r>
            <a:endParaRPr/>
          </a:p>
        </p:txBody>
      </p:sp>
      <p:sp>
        <p:nvSpPr>
          <p:cNvPr id="1071" name="Shape 107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072" name="Shape 107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Gene Kim, the founder of the phoenix project, coined the CAMS model.</a:t>
            </a:r>
            <a:endParaRPr/>
          </a:p>
          <a:p>
            <a:pPr marL="0" marR="0" lvl="0" indent="0" algn="l" rtl="0">
              <a:lnSpc>
                <a:spcPct val="100000"/>
              </a:lnSpc>
              <a:spcBef>
                <a:spcPts val="838"/>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CAMS is an acronym that embodies the core principles governing the devops,</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Culture</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Automation</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Measurement</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Sharing </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073" name="Shape 1073"/>
          <p:cNvGrpSpPr/>
          <p:nvPr/>
        </p:nvGrpSpPr>
        <p:grpSpPr>
          <a:xfrm>
            <a:off x="0" y="5507741"/>
            <a:ext cx="12192001" cy="126791"/>
            <a:chOff x="1751419" y="4036682"/>
            <a:chExt cx="8056963" cy="50961"/>
          </a:xfrm>
        </p:grpSpPr>
        <p:sp>
          <p:nvSpPr>
            <p:cNvPr id="1074" name="Shape 1074"/>
            <p:cNvSpPr/>
            <p:nvPr/>
          </p:nvSpPr>
          <p:spPr>
            <a:xfrm>
              <a:off x="3040807" y="4036682"/>
              <a:ext cx="1683494" cy="50961"/>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075" name="Shape 1075"/>
            <p:cNvSpPr/>
            <p:nvPr/>
          </p:nvSpPr>
          <p:spPr>
            <a:xfrm>
              <a:off x="4724303" y="4036682"/>
              <a:ext cx="1715155" cy="50961"/>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076" name="Shape 1076"/>
            <p:cNvSpPr/>
            <p:nvPr/>
          </p:nvSpPr>
          <p:spPr>
            <a:xfrm>
              <a:off x="6435557" y="4036682"/>
              <a:ext cx="1661571" cy="50961"/>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077" name="Shape 1077"/>
            <p:cNvSpPr/>
            <p:nvPr/>
          </p:nvSpPr>
          <p:spPr>
            <a:xfrm>
              <a:off x="8087642" y="4036682"/>
              <a:ext cx="1720740"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078" name="Shape 1078"/>
            <p:cNvSpPr/>
            <p:nvPr/>
          </p:nvSpPr>
          <p:spPr>
            <a:xfrm>
              <a:off x="1751419" y="4036682"/>
              <a:ext cx="1289385"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grpSp>
      <p:grpSp>
        <p:nvGrpSpPr>
          <p:cNvPr id="1079" name="Shape 1079"/>
          <p:cNvGrpSpPr/>
          <p:nvPr/>
        </p:nvGrpSpPr>
        <p:grpSpPr>
          <a:xfrm>
            <a:off x="1580327" y="3402889"/>
            <a:ext cx="1304470" cy="2431269"/>
            <a:chOff x="1217471" y="1893408"/>
            <a:chExt cx="1304470" cy="2431269"/>
          </a:xfrm>
        </p:grpSpPr>
        <p:grpSp>
          <p:nvGrpSpPr>
            <p:cNvPr id="1080" name="Shape 1080"/>
            <p:cNvGrpSpPr/>
            <p:nvPr/>
          </p:nvGrpSpPr>
          <p:grpSpPr>
            <a:xfrm>
              <a:off x="1217471" y="2766893"/>
              <a:ext cx="1304470" cy="1557784"/>
              <a:chOff x="1217471" y="2766893"/>
              <a:chExt cx="1304470" cy="1557784"/>
            </a:xfrm>
          </p:grpSpPr>
          <p:grpSp>
            <p:nvGrpSpPr>
              <p:cNvPr id="1081" name="Shape 1081"/>
              <p:cNvGrpSpPr/>
              <p:nvPr/>
            </p:nvGrpSpPr>
            <p:grpSpPr>
              <a:xfrm>
                <a:off x="1217471" y="2766893"/>
                <a:ext cx="1304470" cy="1557784"/>
                <a:chOff x="1199541" y="3267114"/>
                <a:chExt cx="1304470" cy="1557784"/>
              </a:xfrm>
            </p:grpSpPr>
            <p:sp>
              <p:nvSpPr>
                <p:cNvPr id="1082" name="Shape 1082"/>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83" name="Shape 1083"/>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084" name="Shape 1084"/>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085" name="Shape 1085"/>
            <p:cNvGrpSpPr/>
            <p:nvPr/>
          </p:nvGrpSpPr>
          <p:grpSpPr>
            <a:xfrm>
              <a:off x="1289951" y="1893408"/>
              <a:ext cx="1136271" cy="1246506"/>
              <a:chOff x="627304" y="1987183"/>
              <a:chExt cx="1594615" cy="1749317"/>
            </a:xfrm>
          </p:grpSpPr>
          <p:sp>
            <p:nvSpPr>
              <p:cNvPr id="1086" name="Shape 1086"/>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87" name="Shape 1087"/>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88" name="Shape 1088"/>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089" name="Shape 1089"/>
          <p:cNvGrpSpPr/>
          <p:nvPr/>
        </p:nvGrpSpPr>
        <p:grpSpPr>
          <a:xfrm>
            <a:off x="4082511" y="3402889"/>
            <a:ext cx="1304470" cy="2483739"/>
            <a:chOff x="3326504" y="1893408"/>
            <a:chExt cx="1304470" cy="2483739"/>
          </a:xfrm>
        </p:grpSpPr>
        <p:grpSp>
          <p:nvGrpSpPr>
            <p:cNvPr id="1090" name="Shape 1090"/>
            <p:cNvGrpSpPr/>
            <p:nvPr/>
          </p:nvGrpSpPr>
          <p:grpSpPr>
            <a:xfrm>
              <a:off x="3326504" y="2772528"/>
              <a:ext cx="1304470" cy="1604619"/>
              <a:chOff x="3326504" y="2772528"/>
              <a:chExt cx="1304470" cy="1604619"/>
            </a:xfrm>
          </p:grpSpPr>
          <p:grpSp>
            <p:nvGrpSpPr>
              <p:cNvPr id="1091" name="Shape 1091"/>
              <p:cNvGrpSpPr/>
              <p:nvPr/>
            </p:nvGrpSpPr>
            <p:grpSpPr>
              <a:xfrm>
                <a:off x="3326504" y="2772528"/>
                <a:ext cx="1304470" cy="1604619"/>
                <a:chOff x="3269602" y="3277053"/>
                <a:chExt cx="1304470" cy="1593145"/>
              </a:xfrm>
            </p:grpSpPr>
            <p:sp>
              <p:nvSpPr>
                <p:cNvPr id="1092" name="Shape 1092"/>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93" name="Shape 1093"/>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094" name="Shape 1094"/>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095" name="Shape 1095"/>
            <p:cNvGrpSpPr/>
            <p:nvPr/>
          </p:nvGrpSpPr>
          <p:grpSpPr>
            <a:xfrm>
              <a:off x="3410604" y="1893408"/>
              <a:ext cx="1136271" cy="1246506"/>
              <a:chOff x="627304" y="1987183"/>
              <a:chExt cx="1594615" cy="1749317"/>
            </a:xfrm>
          </p:grpSpPr>
          <p:sp>
            <p:nvSpPr>
              <p:cNvPr id="1096" name="Shape 1096"/>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7" name="Shape 1097"/>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8" name="Shape 1098"/>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099" name="Shape 1099"/>
          <p:cNvGrpSpPr/>
          <p:nvPr/>
        </p:nvGrpSpPr>
        <p:grpSpPr>
          <a:xfrm>
            <a:off x="6781306" y="3399568"/>
            <a:ext cx="1304470" cy="2426375"/>
            <a:chOff x="5452152" y="1890087"/>
            <a:chExt cx="1304470" cy="2426375"/>
          </a:xfrm>
        </p:grpSpPr>
        <p:grpSp>
          <p:nvGrpSpPr>
            <p:cNvPr id="1100" name="Shape 1100"/>
            <p:cNvGrpSpPr/>
            <p:nvPr/>
          </p:nvGrpSpPr>
          <p:grpSpPr>
            <a:xfrm>
              <a:off x="5452152" y="2763572"/>
              <a:ext cx="1304470" cy="1552890"/>
              <a:chOff x="5452152" y="2763572"/>
              <a:chExt cx="1304470" cy="1552890"/>
            </a:xfrm>
          </p:grpSpPr>
          <p:grpSp>
            <p:nvGrpSpPr>
              <p:cNvPr id="1101" name="Shape 1101"/>
              <p:cNvGrpSpPr/>
              <p:nvPr/>
            </p:nvGrpSpPr>
            <p:grpSpPr>
              <a:xfrm>
                <a:off x="5452152" y="2763572"/>
                <a:ext cx="1304470" cy="1552890"/>
                <a:chOff x="5960996" y="3267114"/>
                <a:chExt cx="1304470" cy="1559509"/>
              </a:xfrm>
            </p:grpSpPr>
            <p:sp>
              <p:nvSpPr>
                <p:cNvPr id="1102" name="Shape 1102"/>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03" name="Shape 1103"/>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104" name="Shape 1104"/>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105" name="Shape 1105"/>
            <p:cNvGrpSpPr/>
            <p:nvPr/>
          </p:nvGrpSpPr>
          <p:grpSpPr>
            <a:xfrm>
              <a:off x="5556109" y="1890087"/>
              <a:ext cx="1136271" cy="1246506"/>
              <a:chOff x="627304" y="1987183"/>
              <a:chExt cx="1594615" cy="1749317"/>
            </a:xfrm>
          </p:grpSpPr>
          <p:sp>
            <p:nvSpPr>
              <p:cNvPr id="1106" name="Shape 1106"/>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07" name="Shape 1107"/>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08" name="Shape 1108"/>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109" name="Shape 1109"/>
          <p:cNvGrpSpPr/>
          <p:nvPr/>
        </p:nvGrpSpPr>
        <p:grpSpPr>
          <a:xfrm>
            <a:off x="9187023" y="3399568"/>
            <a:ext cx="1304470" cy="2434590"/>
            <a:chOff x="7521759" y="1890087"/>
            <a:chExt cx="1304470" cy="2434590"/>
          </a:xfrm>
        </p:grpSpPr>
        <p:grpSp>
          <p:nvGrpSpPr>
            <p:cNvPr id="1110" name="Shape 1110"/>
            <p:cNvGrpSpPr/>
            <p:nvPr/>
          </p:nvGrpSpPr>
          <p:grpSpPr>
            <a:xfrm>
              <a:off x="7521759" y="2766893"/>
              <a:ext cx="1304470" cy="1557784"/>
              <a:chOff x="7521759" y="2766893"/>
              <a:chExt cx="1304470" cy="1557784"/>
            </a:xfrm>
          </p:grpSpPr>
          <p:grpSp>
            <p:nvGrpSpPr>
              <p:cNvPr id="1111" name="Shape 1111"/>
              <p:cNvGrpSpPr/>
              <p:nvPr/>
            </p:nvGrpSpPr>
            <p:grpSpPr>
              <a:xfrm>
                <a:off x="7521759" y="2766893"/>
                <a:ext cx="1304470" cy="1557784"/>
                <a:chOff x="7980910" y="3267114"/>
                <a:chExt cx="1304470" cy="1557784"/>
              </a:xfrm>
            </p:grpSpPr>
            <p:sp>
              <p:nvSpPr>
                <p:cNvPr id="1112" name="Shape 1112"/>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13" name="Shape 1113"/>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114" name="Shape 1114"/>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115" name="Shape 1115"/>
            <p:cNvGrpSpPr/>
            <p:nvPr/>
          </p:nvGrpSpPr>
          <p:grpSpPr>
            <a:xfrm>
              <a:off x="7622141" y="1890087"/>
              <a:ext cx="1136271" cy="1246506"/>
              <a:chOff x="627304" y="1987183"/>
              <a:chExt cx="1594615" cy="1749317"/>
            </a:xfrm>
          </p:grpSpPr>
          <p:sp>
            <p:nvSpPr>
              <p:cNvPr id="1116" name="Shape 1116"/>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7" name="Shape 1117"/>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8" name="Shape 1118"/>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1119" name="Shape 1119"/>
          <p:cNvSpPr txBox="1"/>
          <p:nvPr/>
        </p:nvSpPr>
        <p:spPr>
          <a:xfrm>
            <a:off x="1054451" y="5957439"/>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Culture</a:t>
            </a:r>
            <a:endParaRPr sz="2400" b="1" i="0" u="none" strike="noStrike" cap="none">
              <a:solidFill>
                <a:srgbClr val="000000"/>
              </a:solidFill>
              <a:latin typeface="Arial"/>
              <a:ea typeface="Arial"/>
              <a:cs typeface="Arial"/>
              <a:sym typeface="Arial"/>
            </a:endParaRPr>
          </a:p>
        </p:txBody>
      </p:sp>
      <p:sp>
        <p:nvSpPr>
          <p:cNvPr id="1120" name="Shape 1120"/>
          <p:cNvSpPr txBox="1"/>
          <p:nvPr/>
        </p:nvSpPr>
        <p:spPr>
          <a:xfrm>
            <a:off x="3562846" y="5957439"/>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Automation</a:t>
            </a:r>
            <a:endParaRPr sz="2400" b="1" i="0" u="none" strike="noStrike" cap="none">
              <a:solidFill>
                <a:srgbClr val="000000"/>
              </a:solidFill>
              <a:latin typeface="Arial"/>
              <a:ea typeface="Arial"/>
              <a:cs typeface="Arial"/>
              <a:sym typeface="Arial"/>
            </a:endParaRPr>
          </a:p>
        </p:txBody>
      </p:sp>
      <p:sp>
        <p:nvSpPr>
          <p:cNvPr id="1121" name="Shape 1121"/>
          <p:cNvSpPr txBox="1"/>
          <p:nvPr/>
        </p:nvSpPr>
        <p:spPr>
          <a:xfrm>
            <a:off x="6280198" y="5957439"/>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Measurement</a:t>
            </a:r>
            <a:endParaRPr sz="2400" b="1" i="0" u="none" strike="noStrike" cap="none">
              <a:solidFill>
                <a:srgbClr val="000000"/>
              </a:solidFill>
              <a:latin typeface="Arial"/>
              <a:ea typeface="Arial"/>
              <a:cs typeface="Arial"/>
              <a:sym typeface="Arial"/>
            </a:endParaRPr>
          </a:p>
        </p:txBody>
      </p:sp>
      <p:sp>
        <p:nvSpPr>
          <p:cNvPr id="1122" name="Shape 1122"/>
          <p:cNvSpPr txBox="1"/>
          <p:nvPr/>
        </p:nvSpPr>
        <p:spPr>
          <a:xfrm>
            <a:off x="8758572" y="5957439"/>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Sharing</a:t>
            </a:r>
            <a:endParaRPr sz="2400" b="1" i="0" u="none" strike="noStrike" cap="none">
              <a:solidFill>
                <a:srgbClr val="000000"/>
              </a:solidFill>
              <a:latin typeface="Arial"/>
              <a:ea typeface="Arial"/>
              <a:cs typeface="Arial"/>
              <a:sym typeface="Arial"/>
            </a:endParaRPr>
          </a:p>
        </p:txBody>
      </p:sp>
      <p:sp>
        <p:nvSpPr>
          <p:cNvPr id="1123" name="Shape 1123"/>
          <p:cNvSpPr/>
          <p:nvPr/>
        </p:nvSpPr>
        <p:spPr>
          <a:xfrm>
            <a:off x="1944828" y="3417938"/>
            <a:ext cx="51809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1" i="0" u="none" strike="noStrike" cap="none">
                <a:solidFill>
                  <a:schemeClr val="lt1"/>
                </a:solidFill>
                <a:latin typeface="Arial"/>
                <a:ea typeface="Arial"/>
                <a:cs typeface="Arial"/>
                <a:sym typeface="Arial"/>
              </a:rPr>
              <a:t>C</a:t>
            </a:r>
            <a:endParaRPr/>
          </a:p>
        </p:txBody>
      </p:sp>
      <p:sp>
        <p:nvSpPr>
          <p:cNvPr id="1124" name="Shape 1124"/>
          <p:cNvSpPr/>
          <p:nvPr/>
        </p:nvSpPr>
        <p:spPr>
          <a:xfrm>
            <a:off x="4453223" y="3417938"/>
            <a:ext cx="51809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1" i="0" u="none" strike="noStrike" cap="none">
                <a:solidFill>
                  <a:schemeClr val="lt1"/>
                </a:solidFill>
                <a:latin typeface="Arial"/>
                <a:ea typeface="Arial"/>
                <a:cs typeface="Arial"/>
                <a:sym typeface="Arial"/>
              </a:rPr>
              <a:t>A</a:t>
            </a:r>
            <a:endParaRPr/>
          </a:p>
        </p:txBody>
      </p:sp>
      <p:sp>
        <p:nvSpPr>
          <p:cNvPr id="1125" name="Shape 1125"/>
          <p:cNvSpPr/>
          <p:nvPr/>
        </p:nvSpPr>
        <p:spPr>
          <a:xfrm>
            <a:off x="7193845" y="3417938"/>
            <a:ext cx="569387"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1" i="0" u="none" strike="noStrike" cap="none">
                <a:solidFill>
                  <a:schemeClr val="lt1"/>
                </a:solidFill>
                <a:latin typeface="Arial"/>
                <a:ea typeface="Arial"/>
                <a:cs typeface="Arial"/>
                <a:sym typeface="Arial"/>
              </a:rPr>
              <a:t>M</a:t>
            </a:r>
            <a:endParaRPr/>
          </a:p>
        </p:txBody>
      </p:sp>
      <p:sp>
        <p:nvSpPr>
          <p:cNvPr id="1126" name="Shape 1126"/>
          <p:cNvSpPr/>
          <p:nvPr/>
        </p:nvSpPr>
        <p:spPr>
          <a:xfrm>
            <a:off x="9576292" y="3417938"/>
            <a:ext cx="492443"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r>
              <a:rPr lang="en-US" sz="3600" b="1" i="0" u="none" strike="noStrike" cap="none">
                <a:solidFill>
                  <a:schemeClr val="lt1"/>
                </a:solidFill>
                <a:latin typeface="Arial"/>
                <a:ea typeface="Arial"/>
                <a:cs typeface="Arial"/>
                <a:sym typeface="Arial"/>
              </a:rPr>
              <a: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grpSp>
        <p:nvGrpSpPr>
          <p:cNvPr id="1132" name="Shape 1132"/>
          <p:cNvGrpSpPr/>
          <p:nvPr/>
        </p:nvGrpSpPr>
        <p:grpSpPr>
          <a:xfrm>
            <a:off x="0" y="2878841"/>
            <a:ext cx="12192001" cy="126791"/>
            <a:chOff x="1751419" y="4036682"/>
            <a:chExt cx="8056963" cy="50961"/>
          </a:xfrm>
        </p:grpSpPr>
        <p:sp>
          <p:nvSpPr>
            <p:cNvPr id="1133" name="Shape 1133"/>
            <p:cNvSpPr/>
            <p:nvPr/>
          </p:nvSpPr>
          <p:spPr>
            <a:xfrm>
              <a:off x="3040807" y="4036682"/>
              <a:ext cx="1683494" cy="50961"/>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134" name="Shape 1134"/>
            <p:cNvSpPr/>
            <p:nvPr/>
          </p:nvSpPr>
          <p:spPr>
            <a:xfrm>
              <a:off x="4724303" y="4036682"/>
              <a:ext cx="1715155" cy="50961"/>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135" name="Shape 1135"/>
            <p:cNvSpPr/>
            <p:nvPr/>
          </p:nvSpPr>
          <p:spPr>
            <a:xfrm>
              <a:off x="6435557" y="4036682"/>
              <a:ext cx="1661571" cy="50961"/>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136" name="Shape 1136"/>
            <p:cNvSpPr/>
            <p:nvPr/>
          </p:nvSpPr>
          <p:spPr>
            <a:xfrm>
              <a:off x="8087642" y="4036682"/>
              <a:ext cx="1720740"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137" name="Shape 1137"/>
            <p:cNvSpPr/>
            <p:nvPr/>
          </p:nvSpPr>
          <p:spPr>
            <a:xfrm>
              <a:off x="1751419" y="4036682"/>
              <a:ext cx="1289385"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grpSp>
      <p:grpSp>
        <p:nvGrpSpPr>
          <p:cNvPr id="1138" name="Shape 1138"/>
          <p:cNvGrpSpPr/>
          <p:nvPr/>
        </p:nvGrpSpPr>
        <p:grpSpPr>
          <a:xfrm>
            <a:off x="4162956" y="1161135"/>
            <a:ext cx="1078075" cy="2005268"/>
            <a:chOff x="5452152" y="1890087"/>
            <a:chExt cx="1304470" cy="2426375"/>
          </a:xfrm>
        </p:grpSpPr>
        <p:grpSp>
          <p:nvGrpSpPr>
            <p:cNvPr id="1139" name="Shape 1139"/>
            <p:cNvGrpSpPr/>
            <p:nvPr/>
          </p:nvGrpSpPr>
          <p:grpSpPr>
            <a:xfrm>
              <a:off x="5452152" y="2763572"/>
              <a:ext cx="1304470" cy="1552890"/>
              <a:chOff x="5452152" y="2763572"/>
              <a:chExt cx="1304470" cy="1552890"/>
            </a:xfrm>
          </p:grpSpPr>
          <p:grpSp>
            <p:nvGrpSpPr>
              <p:cNvPr id="1140" name="Shape 1140"/>
              <p:cNvGrpSpPr/>
              <p:nvPr/>
            </p:nvGrpSpPr>
            <p:grpSpPr>
              <a:xfrm>
                <a:off x="5452152" y="2763572"/>
                <a:ext cx="1304470" cy="1552890"/>
                <a:chOff x="5960996" y="3267114"/>
                <a:chExt cx="1304470" cy="1559509"/>
              </a:xfrm>
            </p:grpSpPr>
            <p:sp>
              <p:nvSpPr>
                <p:cNvPr id="1141" name="Shape 1141"/>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42" name="Shape 1142"/>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143" name="Shape 1143"/>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144" name="Shape 1144"/>
            <p:cNvGrpSpPr/>
            <p:nvPr/>
          </p:nvGrpSpPr>
          <p:grpSpPr>
            <a:xfrm>
              <a:off x="5556109" y="1890087"/>
              <a:ext cx="1136271" cy="1246506"/>
              <a:chOff x="627304" y="1987183"/>
              <a:chExt cx="1594615" cy="1749317"/>
            </a:xfrm>
          </p:grpSpPr>
          <p:sp>
            <p:nvSpPr>
              <p:cNvPr id="1145" name="Shape 1145"/>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6" name="Shape 1146"/>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7" name="Shape 1147"/>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148" name="Shape 1148"/>
          <p:cNvGrpSpPr/>
          <p:nvPr/>
        </p:nvGrpSpPr>
        <p:grpSpPr>
          <a:xfrm>
            <a:off x="6767546" y="1113726"/>
            <a:ext cx="1078075" cy="2052677"/>
            <a:chOff x="3326504" y="1893408"/>
            <a:chExt cx="1304470" cy="2483739"/>
          </a:xfrm>
        </p:grpSpPr>
        <p:grpSp>
          <p:nvGrpSpPr>
            <p:cNvPr id="1149" name="Shape 1149"/>
            <p:cNvGrpSpPr/>
            <p:nvPr/>
          </p:nvGrpSpPr>
          <p:grpSpPr>
            <a:xfrm>
              <a:off x="3326504" y="2772528"/>
              <a:ext cx="1304470" cy="1604619"/>
              <a:chOff x="3326504" y="2772528"/>
              <a:chExt cx="1304470" cy="1604619"/>
            </a:xfrm>
          </p:grpSpPr>
          <p:grpSp>
            <p:nvGrpSpPr>
              <p:cNvPr id="1150" name="Shape 1150"/>
              <p:cNvGrpSpPr/>
              <p:nvPr/>
            </p:nvGrpSpPr>
            <p:grpSpPr>
              <a:xfrm>
                <a:off x="3326504" y="2772528"/>
                <a:ext cx="1304470" cy="1604619"/>
                <a:chOff x="3269602" y="3277053"/>
                <a:chExt cx="1304470" cy="1593145"/>
              </a:xfrm>
            </p:grpSpPr>
            <p:sp>
              <p:nvSpPr>
                <p:cNvPr id="1151" name="Shape 1151"/>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52" name="Shape 1152"/>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153" name="Shape 1153"/>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154" name="Shape 1154"/>
            <p:cNvGrpSpPr/>
            <p:nvPr/>
          </p:nvGrpSpPr>
          <p:grpSpPr>
            <a:xfrm>
              <a:off x="3410604" y="1893408"/>
              <a:ext cx="1136271" cy="1246506"/>
              <a:chOff x="627304" y="1987183"/>
              <a:chExt cx="1594615" cy="1749317"/>
            </a:xfrm>
          </p:grpSpPr>
          <p:sp>
            <p:nvSpPr>
              <p:cNvPr id="1155" name="Shape 1155"/>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6" name="Shape 1156"/>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7" name="Shape 1157"/>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1158" name="Shape 115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4.1 Components of the CAMS Model</a:t>
            </a:r>
            <a:endParaRPr/>
          </a:p>
        </p:txBody>
      </p:sp>
      <p:sp>
        <p:nvSpPr>
          <p:cNvPr id="1159" name="Shape 115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160" name="Shape 116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161" name="Shape 1161"/>
          <p:cNvGrpSpPr/>
          <p:nvPr/>
        </p:nvGrpSpPr>
        <p:grpSpPr>
          <a:xfrm>
            <a:off x="1655425" y="1157089"/>
            <a:ext cx="1078075" cy="2009314"/>
            <a:chOff x="1217471" y="1893408"/>
            <a:chExt cx="1304470" cy="2431269"/>
          </a:xfrm>
        </p:grpSpPr>
        <p:grpSp>
          <p:nvGrpSpPr>
            <p:cNvPr id="1162" name="Shape 1162"/>
            <p:cNvGrpSpPr/>
            <p:nvPr/>
          </p:nvGrpSpPr>
          <p:grpSpPr>
            <a:xfrm>
              <a:off x="1217471" y="2766893"/>
              <a:ext cx="1304470" cy="1557784"/>
              <a:chOff x="1217471" y="2766893"/>
              <a:chExt cx="1304470" cy="1557784"/>
            </a:xfrm>
          </p:grpSpPr>
          <p:grpSp>
            <p:nvGrpSpPr>
              <p:cNvPr id="1163" name="Shape 1163"/>
              <p:cNvGrpSpPr/>
              <p:nvPr/>
            </p:nvGrpSpPr>
            <p:grpSpPr>
              <a:xfrm>
                <a:off x="1217471" y="2766893"/>
                <a:ext cx="1304470" cy="1557784"/>
                <a:chOff x="1199541" y="3267114"/>
                <a:chExt cx="1304470" cy="1557784"/>
              </a:xfrm>
            </p:grpSpPr>
            <p:sp>
              <p:nvSpPr>
                <p:cNvPr id="1164" name="Shape 1164"/>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65" name="Shape 116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166" name="Shape 116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167" name="Shape 1167"/>
            <p:cNvGrpSpPr/>
            <p:nvPr/>
          </p:nvGrpSpPr>
          <p:grpSpPr>
            <a:xfrm>
              <a:off x="1289951" y="1893408"/>
              <a:ext cx="1136271" cy="1246506"/>
              <a:chOff x="627304" y="1987183"/>
              <a:chExt cx="1594615" cy="1749317"/>
            </a:xfrm>
          </p:grpSpPr>
          <p:sp>
            <p:nvSpPr>
              <p:cNvPr id="1168" name="Shape 116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9" name="Shape 116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0" name="Shape 117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171" name="Shape 1171"/>
          <p:cNvGrpSpPr/>
          <p:nvPr/>
        </p:nvGrpSpPr>
        <p:grpSpPr>
          <a:xfrm>
            <a:off x="9262121" y="1154345"/>
            <a:ext cx="1078075" cy="2012058"/>
            <a:chOff x="7521759" y="1890087"/>
            <a:chExt cx="1304470" cy="2434590"/>
          </a:xfrm>
        </p:grpSpPr>
        <p:grpSp>
          <p:nvGrpSpPr>
            <p:cNvPr id="1172" name="Shape 1172"/>
            <p:cNvGrpSpPr/>
            <p:nvPr/>
          </p:nvGrpSpPr>
          <p:grpSpPr>
            <a:xfrm>
              <a:off x="7521759" y="2766893"/>
              <a:ext cx="1304470" cy="1557784"/>
              <a:chOff x="7521759" y="2766893"/>
              <a:chExt cx="1304470" cy="1557784"/>
            </a:xfrm>
          </p:grpSpPr>
          <p:grpSp>
            <p:nvGrpSpPr>
              <p:cNvPr id="1173" name="Shape 1173"/>
              <p:cNvGrpSpPr/>
              <p:nvPr/>
            </p:nvGrpSpPr>
            <p:grpSpPr>
              <a:xfrm>
                <a:off x="7521759" y="2766893"/>
                <a:ext cx="1304470" cy="1557784"/>
                <a:chOff x="7980910" y="3267114"/>
                <a:chExt cx="1304470" cy="1557784"/>
              </a:xfrm>
            </p:grpSpPr>
            <p:sp>
              <p:nvSpPr>
                <p:cNvPr id="1174" name="Shape 1174"/>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75" name="Shape 117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176" name="Shape 117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177" name="Shape 1177"/>
            <p:cNvGrpSpPr/>
            <p:nvPr/>
          </p:nvGrpSpPr>
          <p:grpSpPr>
            <a:xfrm>
              <a:off x="7622141" y="1890087"/>
              <a:ext cx="1136271" cy="1246506"/>
              <a:chOff x="627304" y="1987183"/>
              <a:chExt cx="1594615" cy="1749317"/>
            </a:xfrm>
          </p:grpSpPr>
          <p:sp>
            <p:nvSpPr>
              <p:cNvPr id="1178" name="Shape 11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9" name="Shape 11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0" name="Shape 11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1181" name="Shape 1181"/>
          <p:cNvSpPr txBox="1"/>
          <p:nvPr/>
        </p:nvSpPr>
        <p:spPr>
          <a:xfrm>
            <a:off x="1054451" y="3252339"/>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EC07D"/>
              </a:buClr>
              <a:buSzPts val="2000"/>
              <a:buFont typeface="Arial"/>
              <a:buNone/>
            </a:pPr>
            <a:r>
              <a:rPr lang="en-US" sz="2000" b="1" i="0" u="none" strike="noStrike" cap="none">
                <a:solidFill>
                  <a:srgbClr val="0EC07D"/>
                </a:solidFill>
                <a:latin typeface="Arial"/>
                <a:ea typeface="Arial"/>
                <a:cs typeface="Arial"/>
                <a:sym typeface="Arial"/>
              </a:rPr>
              <a:t>Culture</a:t>
            </a:r>
            <a:endParaRPr sz="2000" b="1" i="0" u="none" strike="noStrike" cap="none">
              <a:solidFill>
                <a:srgbClr val="0EC07D"/>
              </a:solidFill>
              <a:latin typeface="Arial"/>
              <a:ea typeface="Arial"/>
              <a:cs typeface="Arial"/>
              <a:sym typeface="Arial"/>
            </a:endParaRPr>
          </a:p>
        </p:txBody>
      </p:sp>
      <p:sp>
        <p:nvSpPr>
          <p:cNvPr id="1182" name="Shape 1182"/>
          <p:cNvSpPr txBox="1"/>
          <p:nvPr/>
        </p:nvSpPr>
        <p:spPr>
          <a:xfrm>
            <a:off x="3562846" y="3252339"/>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404E5C"/>
              </a:buClr>
              <a:buSzPts val="2000"/>
              <a:buFont typeface="Arial"/>
              <a:buNone/>
            </a:pPr>
            <a:r>
              <a:rPr lang="en-US" sz="2000" b="1" i="0" u="none" strike="noStrike" cap="none">
                <a:solidFill>
                  <a:srgbClr val="404E5C"/>
                </a:solidFill>
                <a:latin typeface="Arial"/>
                <a:ea typeface="Arial"/>
                <a:cs typeface="Arial"/>
                <a:sym typeface="Arial"/>
              </a:rPr>
              <a:t>Automation</a:t>
            </a:r>
            <a:endParaRPr sz="2000" b="1" i="0" u="none" strike="noStrike" cap="none">
              <a:solidFill>
                <a:srgbClr val="404E5C"/>
              </a:solidFill>
              <a:latin typeface="Arial"/>
              <a:ea typeface="Arial"/>
              <a:cs typeface="Arial"/>
              <a:sym typeface="Arial"/>
            </a:endParaRPr>
          </a:p>
        </p:txBody>
      </p:sp>
      <p:sp>
        <p:nvSpPr>
          <p:cNvPr id="1183" name="Shape 1183"/>
          <p:cNvSpPr txBox="1"/>
          <p:nvPr/>
        </p:nvSpPr>
        <p:spPr>
          <a:xfrm>
            <a:off x="6258509" y="3252339"/>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EC07D"/>
              </a:buClr>
              <a:buSzPts val="2000"/>
              <a:buFont typeface="Arial"/>
              <a:buNone/>
            </a:pPr>
            <a:r>
              <a:rPr lang="en-US" sz="2000" b="1" i="0" u="none" strike="noStrike" cap="none">
                <a:solidFill>
                  <a:srgbClr val="0EC07D"/>
                </a:solidFill>
                <a:latin typeface="Arial"/>
                <a:ea typeface="Arial"/>
                <a:cs typeface="Arial"/>
                <a:sym typeface="Arial"/>
              </a:rPr>
              <a:t>Measurement</a:t>
            </a:r>
            <a:endParaRPr sz="2000" b="1" i="0" u="none" strike="noStrike" cap="none">
              <a:solidFill>
                <a:srgbClr val="0EC07D"/>
              </a:solidFill>
              <a:latin typeface="Arial"/>
              <a:ea typeface="Arial"/>
              <a:cs typeface="Arial"/>
              <a:sym typeface="Arial"/>
            </a:endParaRPr>
          </a:p>
        </p:txBody>
      </p:sp>
      <p:sp>
        <p:nvSpPr>
          <p:cNvPr id="1184" name="Shape 1184"/>
          <p:cNvSpPr txBox="1"/>
          <p:nvPr/>
        </p:nvSpPr>
        <p:spPr>
          <a:xfrm>
            <a:off x="8643550" y="3252339"/>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404E5C"/>
              </a:buClr>
              <a:buSzPts val="2000"/>
              <a:buFont typeface="Arial"/>
              <a:buNone/>
            </a:pPr>
            <a:r>
              <a:rPr lang="en-US" sz="2000" b="1" i="0" u="none" strike="noStrike" cap="none">
                <a:solidFill>
                  <a:srgbClr val="404E5C"/>
                </a:solidFill>
                <a:latin typeface="Arial"/>
                <a:ea typeface="Arial"/>
                <a:cs typeface="Arial"/>
                <a:sym typeface="Arial"/>
              </a:rPr>
              <a:t>Sharing</a:t>
            </a:r>
            <a:endParaRPr sz="2000" b="1" i="0" u="none" strike="noStrike" cap="none">
              <a:solidFill>
                <a:srgbClr val="404E5C"/>
              </a:solidFill>
              <a:latin typeface="Arial"/>
              <a:ea typeface="Arial"/>
              <a:cs typeface="Arial"/>
              <a:sym typeface="Arial"/>
            </a:endParaRPr>
          </a:p>
        </p:txBody>
      </p:sp>
      <p:sp>
        <p:nvSpPr>
          <p:cNvPr id="1185" name="Shape 1185"/>
          <p:cNvSpPr/>
          <p:nvPr/>
        </p:nvSpPr>
        <p:spPr>
          <a:xfrm>
            <a:off x="1951686" y="1182690"/>
            <a:ext cx="4443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C</a:t>
            </a:r>
            <a:endParaRPr/>
          </a:p>
        </p:txBody>
      </p:sp>
      <p:sp>
        <p:nvSpPr>
          <p:cNvPr id="1186" name="Shape 1186"/>
          <p:cNvSpPr/>
          <p:nvPr/>
        </p:nvSpPr>
        <p:spPr>
          <a:xfrm>
            <a:off x="4496657" y="1182690"/>
            <a:ext cx="4443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A</a:t>
            </a:r>
            <a:endParaRPr/>
          </a:p>
        </p:txBody>
      </p:sp>
      <p:sp>
        <p:nvSpPr>
          <p:cNvPr id="1187" name="Shape 1187"/>
          <p:cNvSpPr/>
          <p:nvPr/>
        </p:nvSpPr>
        <p:spPr>
          <a:xfrm>
            <a:off x="7081710" y="1182690"/>
            <a:ext cx="484428"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M</a:t>
            </a:r>
            <a:endParaRPr/>
          </a:p>
        </p:txBody>
      </p:sp>
      <p:sp>
        <p:nvSpPr>
          <p:cNvPr id="1188" name="Shape 1188"/>
          <p:cNvSpPr/>
          <p:nvPr/>
        </p:nvSpPr>
        <p:spPr>
          <a:xfrm>
            <a:off x="9619025" y="1182690"/>
            <a:ext cx="42351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S</a:t>
            </a:r>
            <a:endParaRPr/>
          </a:p>
        </p:txBody>
      </p:sp>
      <p:sp>
        <p:nvSpPr>
          <p:cNvPr id="1189" name="Shape 1189"/>
          <p:cNvSpPr/>
          <p:nvPr/>
        </p:nvSpPr>
        <p:spPr>
          <a:xfrm>
            <a:off x="520346" y="3546794"/>
            <a:ext cx="2899774" cy="2396954"/>
          </a:xfrm>
          <a:prstGeom prst="roundRect">
            <a:avLst>
              <a:gd name="adj" fmla="val 6141"/>
            </a:avLst>
          </a:prstGeom>
          <a:noFill/>
          <a:ln>
            <a:noFill/>
          </a:ln>
        </p:spPr>
        <p:txBody>
          <a:bodyPr spcFirstLastPara="1" wrap="square" lIns="457200" tIns="0" rIns="91425" bIns="0" anchor="t" anchorCtr="0">
            <a:noAutofit/>
          </a:bodyPr>
          <a:lstStyle/>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a:solidFill>
                  <a:schemeClr val="dk1"/>
                </a:solidFill>
                <a:latin typeface="Arial"/>
                <a:ea typeface="Arial"/>
                <a:cs typeface="Arial"/>
                <a:sym typeface="Arial"/>
              </a:rPr>
              <a:t>DevOps is an amalgamation of development and operations teams, bringing about an environment that faste</a:t>
            </a:r>
            <a:r>
              <a:rPr lang="en-US" sz="1100">
                <a:solidFill>
                  <a:schemeClr val="dk1"/>
                </a:solidFill>
              </a:rPr>
              <a:t>n</a:t>
            </a:r>
            <a:r>
              <a:rPr lang="en-US" sz="1100" b="0" i="0" u="none" strike="noStrike" cap="none">
                <a:solidFill>
                  <a:schemeClr val="dk1"/>
                </a:solidFill>
                <a:latin typeface="Arial"/>
                <a:ea typeface="Arial"/>
                <a:cs typeface="Arial"/>
                <a:sym typeface="Arial"/>
              </a:rPr>
              <a:t>s collaboration, innovation, teamwork and productivity.</a:t>
            </a:r>
            <a:endParaRPr/>
          </a:p>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a:solidFill>
                  <a:schemeClr val="dk1"/>
                </a:solidFill>
                <a:latin typeface="Arial"/>
                <a:ea typeface="Arial"/>
                <a:cs typeface="Arial"/>
                <a:sym typeface="Arial"/>
              </a:rPr>
              <a:t>Breaking away from traditional practices which operated in silos and decentralizing the organization that facilitates active information sharing is the success of devops </a:t>
            </a:r>
            <a:endParaRPr/>
          </a:p>
        </p:txBody>
      </p:sp>
      <p:sp>
        <p:nvSpPr>
          <p:cNvPr id="1190" name="Shape 1190"/>
          <p:cNvSpPr/>
          <p:nvPr/>
        </p:nvSpPr>
        <p:spPr>
          <a:xfrm>
            <a:off x="3219357" y="3546794"/>
            <a:ext cx="3060842" cy="2396954"/>
          </a:xfrm>
          <a:prstGeom prst="roundRect">
            <a:avLst>
              <a:gd name="adj" fmla="val 6141"/>
            </a:avLst>
          </a:prstGeom>
          <a:noFill/>
          <a:ln>
            <a:noFill/>
          </a:ln>
        </p:spPr>
        <p:txBody>
          <a:bodyPr spcFirstLastPara="1" wrap="square" lIns="457200" tIns="0" rIns="91425" bIns="0" anchor="t" anchorCtr="0">
            <a:noAutofit/>
          </a:bodyPr>
          <a:lstStyle/>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a:solidFill>
                  <a:schemeClr val="dk1"/>
                </a:solidFill>
                <a:latin typeface="Arial"/>
                <a:ea typeface="Arial"/>
                <a:cs typeface="Arial"/>
                <a:sym typeface="Arial"/>
              </a:rPr>
              <a:t>Automation is one of the primary aspects that govern devops. Organizations focus on increasing the efficiency leading to higher productivity. This is one of the predominant reasons to adopt devops.</a:t>
            </a:r>
            <a:endParaRPr/>
          </a:p>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a:solidFill>
                  <a:schemeClr val="dk1"/>
                </a:solidFill>
                <a:latin typeface="Arial"/>
                <a:ea typeface="Arial"/>
                <a:cs typeface="Arial"/>
                <a:sym typeface="Arial"/>
              </a:rPr>
              <a:t>Automation is relooking at the entire lifecycle of product development, automating the processes that form the bottleneck of processes deterring timely delivery. Automation leads to more stale products, eliminates manual error, offers consistency and scalability.</a:t>
            </a:r>
            <a:endParaRPr/>
          </a:p>
        </p:txBody>
      </p:sp>
      <p:sp>
        <p:nvSpPr>
          <p:cNvPr id="1191" name="Shape 1191"/>
          <p:cNvSpPr/>
          <p:nvPr/>
        </p:nvSpPr>
        <p:spPr>
          <a:xfrm>
            <a:off x="5828983" y="3546794"/>
            <a:ext cx="3150227" cy="2900314"/>
          </a:xfrm>
          <a:prstGeom prst="roundRect">
            <a:avLst>
              <a:gd name="adj" fmla="val 6141"/>
            </a:avLst>
          </a:prstGeom>
          <a:noFill/>
          <a:ln>
            <a:noFill/>
          </a:ln>
        </p:spPr>
        <p:txBody>
          <a:bodyPr spcFirstLastPara="1" wrap="square" lIns="457200" tIns="0" rIns="91425" bIns="0" anchor="t" anchorCtr="0">
            <a:noAutofit/>
          </a:bodyPr>
          <a:lstStyle/>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a:solidFill>
                  <a:schemeClr val="dk1"/>
                </a:solidFill>
                <a:latin typeface="Arial"/>
                <a:ea typeface="Arial"/>
                <a:cs typeface="Arial"/>
                <a:sym typeface="Arial"/>
              </a:rPr>
              <a:t>The primary goal of devops is to ensure that there is a more stable environment, tangible decrease in errors and reduction in delivery time.</a:t>
            </a:r>
            <a:endParaRPr/>
          </a:p>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a:solidFill>
                  <a:schemeClr val="dk1"/>
                </a:solidFill>
                <a:latin typeface="Arial"/>
                <a:ea typeface="Arial"/>
                <a:cs typeface="Arial"/>
                <a:sym typeface="Arial"/>
              </a:rPr>
              <a:t>The key performance indicators for every organization varies and need to defined by stakeholders as per their needs. These metrics need to be tracked and compared to the performance prior to automation.</a:t>
            </a:r>
            <a:endParaRPr/>
          </a:p>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a:solidFill>
                  <a:schemeClr val="dk1"/>
                </a:solidFill>
                <a:latin typeface="Arial"/>
                <a:ea typeface="Arial"/>
                <a:cs typeface="Arial"/>
                <a:sym typeface="Arial"/>
              </a:rPr>
              <a:t>Metrics should be tracked on a constant basis after automation to eliminate any waste that may occur.</a:t>
            </a:r>
            <a:endParaRPr/>
          </a:p>
        </p:txBody>
      </p:sp>
      <p:sp>
        <p:nvSpPr>
          <p:cNvPr id="1192" name="Shape 1192"/>
          <p:cNvSpPr/>
          <p:nvPr/>
        </p:nvSpPr>
        <p:spPr>
          <a:xfrm>
            <a:off x="8487963" y="3546794"/>
            <a:ext cx="3002118" cy="2697520"/>
          </a:xfrm>
          <a:prstGeom prst="roundRect">
            <a:avLst>
              <a:gd name="adj" fmla="val 6141"/>
            </a:avLst>
          </a:prstGeom>
          <a:noFill/>
          <a:ln>
            <a:noFill/>
          </a:ln>
        </p:spPr>
        <p:txBody>
          <a:bodyPr spcFirstLastPara="1" wrap="square" lIns="457200" tIns="0" rIns="91425" bIns="0" anchor="t" anchorCtr="0">
            <a:noAutofit/>
          </a:bodyPr>
          <a:lstStyle/>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Collaboration forms that backbone of </a:t>
            </a:r>
            <a:r>
              <a:rPr lang="en-US" sz="1100" b="0" i="0" u="none" strike="noStrike" cap="none" dirty="0" err="1">
                <a:solidFill>
                  <a:schemeClr val="dk1"/>
                </a:solidFill>
                <a:latin typeface="Arial"/>
                <a:ea typeface="Arial"/>
                <a:cs typeface="Arial"/>
                <a:sym typeface="Arial"/>
              </a:rPr>
              <a:t>DevOps</a:t>
            </a:r>
            <a:r>
              <a:rPr lang="en-US" sz="1100" b="0" i="0" u="none" strike="noStrike" cap="none" dirty="0">
                <a:solidFill>
                  <a:schemeClr val="dk1"/>
                </a:solidFill>
                <a:latin typeface="Arial"/>
                <a:ea typeface="Arial"/>
                <a:cs typeface="Arial"/>
                <a:sym typeface="Arial"/>
              </a:rPr>
              <a:t> and a critical factor that determines the successful adaptation of </a:t>
            </a:r>
            <a:r>
              <a:rPr lang="en-US" sz="1100" b="0" i="0" u="none" strike="noStrike" cap="none" dirty="0" err="1">
                <a:solidFill>
                  <a:schemeClr val="dk1"/>
                </a:solidFill>
                <a:latin typeface="Arial"/>
                <a:ea typeface="Arial"/>
                <a:cs typeface="Arial"/>
                <a:sym typeface="Arial"/>
              </a:rPr>
              <a:t>devops</a:t>
            </a:r>
            <a:r>
              <a:rPr lang="en-US" sz="1100" b="0" i="0" u="none" strike="noStrike" cap="none" dirty="0">
                <a:solidFill>
                  <a:schemeClr val="dk1"/>
                </a:solidFill>
                <a:latin typeface="Arial"/>
                <a:ea typeface="Arial"/>
                <a:cs typeface="Arial"/>
                <a:sym typeface="Arial"/>
              </a:rPr>
              <a:t>. In building a </a:t>
            </a:r>
            <a:r>
              <a:rPr lang="en-US" sz="1100" b="0" i="0" u="none" strike="noStrike" cap="none" dirty="0" err="1">
                <a:solidFill>
                  <a:schemeClr val="dk1"/>
                </a:solidFill>
                <a:latin typeface="Arial"/>
                <a:ea typeface="Arial"/>
                <a:cs typeface="Arial"/>
                <a:sym typeface="Arial"/>
              </a:rPr>
              <a:t>devops</a:t>
            </a:r>
            <a:r>
              <a:rPr lang="en-US" sz="1100" b="0" i="0" u="none" strike="noStrike" cap="none" dirty="0">
                <a:solidFill>
                  <a:schemeClr val="dk1"/>
                </a:solidFill>
                <a:latin typeface="Arial"/>
                <a:ea typeface="Arial"/>
                <a:cs typeface="Arial"/>
                <a:sym typeface="Arial"/>
              </a:rPr>
              <a:t> culture organizations should create an environment to share tools, processes, techniques that can be deployed across that the organization. </a:t>
            </a:r>
            <a:endParaRPr dirty="0"/>
          </a:p>
          <a:p>
            <a:pPr marL="285750" marR="0" lvl="0" indent="-285750" algn="l" rtl="0">
              <a:lnSpc>
                <a:spcPct val="100000"/>
              </a:lnSpc>
              <a:spcBef>
                <a:spcPts val="60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By knowledge sharing organization eliminate bottlenecks avoid duplication of work and facilitates continuous learning and experimentation across teams.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Shape 11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4.2 Activity</a:t>
            </a:r>
            <a:endParaRPr sz="2800" b="1" i="0" u="none" strike="noStrike" cap="none">
              <a:solidFill>
                <a:schemeClr val="dk2"/>
              </a:solidFill>
              <a:latin typeface="Arial"/>
              <a:ea typeface="Arial"/>
              <a:cs typeface="Arial"/>
              <a:sym typeface="Arial"/>
            </a:endParaRPr>
          </a:p>
        </p:txBody>
      </p:sp>
      <p:sp>
        <p:nvSpPr>
          <p:cNvPr id="1199" name="Shape 119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00" name="Shape 120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pic>
        <p:nvPicPr>
          <p:cNvPr id="1201" name="Shape 1201"/>
          <p:cNvPicPr preferRelativeResize="0"/>
          <p:nvPr/>
        </p:nvPicPr>
        <p:blipFill rotWithShape="1">
          <a:blip r:embed="rId3">
            <a:alphaModFix/>
          </a:blip>
          <a:srcRect/>
          <a:stretch/>
        </p:blipFill>
        <p:spPr>
          <a:xfrm>
            <a:off x="3871083" y="987734"/>
            <a:ext cx="4716326" cy="48825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Shape 120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08" name="Shape 120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09" name="Shape 1209"/>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Which of the following is not a DevOps principle?</a:t>
            </a:r>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Culture</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Automation </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Processes</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None of the above</a:t>
            </a:r>
            <a:endParaRPr/>
          </a:p>
          <a:p>
            <a:pPr marL="342900" marR="0" lvl="0" indent="-342900" algn="l" rtl="0">
              <a:lnSpc>
                <a:spcPct val="100000"/>
              </a:lnSpc>
              <a:spcBef>
                <a:spcPts val="360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Disconnect between development and operations team can occur due to</a:t>
            </a:r>
            <a:endParaRPr sz="1800" b="0" i="0" u="none" strike="noStrike" cap="none">
              <a:solidFill>
                <a:schemeClr val="dk1"/>
              </a:solidFill>
              <a:latin typeface="Arial"/>
              <a:ea typeface="Arial"/>
              <a:cs typeface="Arial"/>
              <a:sym typeface="Arial"/>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Disintegrated processes</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Closed feedback loops</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Lack of collaboration</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Unanimity in usage of tools</a:t>
            </a:r>
            <a:endParaRPr/>
          </a:p>
          <a:p>
            <a:pPr marL="68580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a:p>
        </p:txBody>
      </p:sp>
      <p:sp>
        <p:nvSpPr>
          <p:cNvPr id="742" name="Shape 7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743" name="Shape 743"/>
          <p:cNvSpPr txBox="1">
            <a:spLocks noGrp="1"/>
          </p:cNvSpPr>
          <p:nvPr>
            <p:ph type="body" idx="2"/>
          </p:nvPr>
        </p:nvSpPr>
        <p:spPr>
          <a:xfrm>
            <a:off x="514350" y="1304995"/>
            <a:ext cx="7506703"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the end of the module you would be able to learn the following</a:t>
            </a:r>
            <a:endParaRPr dirty="0"/>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Enumerate the pitfall of traditional IT systems and its processes</a:t>
            </a:r>
            <a:endParaRPr dirty="0"/>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Describe the evolution of </a:t>
            </a:r>
            <a:r>
              <a:rPr lang="en-US" sz="1800" b="0" i="0" u="none" strike="noStrike" cap="none" dirty="0" err="1">
                <a:solidFill>
                  <a:schemeClr val="dk1"/>
                </a:solidFill>
                <a:latin typeface="Arial"/>
                <a:ea typeface="Arial"/>
                <a:cs typeface="Arial"/>
                <a:sym typeface="Arial"/>
              </a:rPr>
              <a:t>DevOps</a:t>
            </a:r>
            <a:endParaRPr sz="18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Explain the core concepts of </a:t>
            </a:r>
            <a:r>
              <a:rPr lang="en-US" sz="1800" b="0" i="0" u="none" strike="noStrike" cap="none" dirty="0" err="1">
                <a:solidFill>
                  <a:schemeClr val="dk1"/>
                </a:solidFill>
                <a:latin typeface="Arial"/>
                <a:ea typeface="Arial"/>
                <a:cs typeface="Arial"/>
                <a:sym typeface="Arial"/>
              </a:rPr>
              <a:t>DevOps</a:t>
            </a:r>
            <a:endParaRPr sz="18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Enumerate the core principles of </a:t>
            </a:r>
            <a:r>
              <a:rPr lang="en-US" sz="1800" b="0" i="0" u="none" strike="noStrike" cap="none" dirty="0" err="1">
                <a:solidFill>
                  <a:schemeClr val="dk1"/>
                </a:solidFill>
                <a:latin typeface="Arial"/>
                <a:ea typeface="Arial"/>
                <a:cs typeface="Arial"/>
                <a:sym typeface="Arial"/>
              </a:rPr>
              <a:t>DevOps</a:t>
            </a:r>
            <a:endParaRPr sz="18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Understand the benefits of embracing </a:t>
            </a:r>
            <a:r>
              <a:rPr lang="en-US" sz="1800" b="0" i="0" u="none" strike="noStrike" cap="none" dirty="0" err="1">
                <a:solidFill>
                  <a:schemeClr val="dk1"/>
                </a:solidFill>
                <a:latin typeface="Arial"/>
                <a:ea typeface="Arial"/>
                <a:cs typeface="Arial"/>
                <a:sym typeface="Arial"/>
              </a:rPr>
              <a:t>DevOps</a:t>
            </a:r>
            <a:endParaRPr sz="18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dirty="0"/>
              <a:t>Identify the need for building </a:t>
            </a:r>
            <a:r>
              <a:rPr lang="en-US" sz="1800" b="0" i="0" u="none" strike="noStrike" cap="none" dirty="0">
                <a:solidFill>
                  <a:schemeClr val="dk1"/>
                </a:solidFill>
                <a:latin typeface="Arial"/>
                <a:ea typeface="Arial"/>
                <a:cs typeface="Arial"/>
                <a:sym typeface="Arial"/>
              </a:rPr>
              <a:t>a business case for </a:t>
            </a:r>
            <a:r>
              <a:rPr lang="en-US" sz="1800" b="0" i="0" u="none" strike="noStrike" cap="none" dirty="0" err="1">
                <a:solidFill>
                  <a:schemeClr val="dk1"/>
                </a:solidFill>
                <a:latin typeface="Arial"/>
                <a:ea typeface="Arial"/>
                <a:cs typeface="Arial"/>
                <a:sym typeface="Arial"/>
              </a:rPr>
              <a:t>DevOps</a:t>
            </a:r>
            <a:endParaRPr sz="1800" b="0" i="0" u="none" strike="noStrike" cap="none" dirty="0">
              <a:solidFill>
                <a:schemeClr val="dk1"/>
              </a:solidFill>
              <a:latin typeface="Arial"/>
              <a:ea typeface="Arial"/>
              <a:cs typeface="Arial"/>
              <a:sym typeface="Arial"/>
            </a:endParaRPr>
          </a:p>
        </p:txBody>
      </p:sp>
      <p:pic>
        <p:nvPicPr>
          <p:cNvPr id="744"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Shape 121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 DevOps and Agile</a:t>
            </a:r>
            <a:endParaRPr sz="2800" b="1" i="0" u="none" strike="noStrike" cap="none">
              <a:solidFill>
                <a:schemeClr val="dk2"/>
              </a:solidFill>
              <a:latin typeface="Arial"/>
              <a:ea typeface="Arial"/>
              <a:cs typeface="Arial"/>
              <a:sym typeface="Arial"/>
            </a:endParaRPr>
          </a:p>
        </p:txBody>
      </p:sp>
      <p:sp>
        <p:nvSpPr>
          <p:cNvPr id="1216" name="Shape 121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17" name="Shape 1217"/>
          <p:cNvSpPr txBox="1">
            <a:spLocks noGrp="1"/>
          </p:cNvSpPr>
          <p:nvPr>
            <p:ph type="body" idx="2"/>
          </p:nvPr>
        </p:nvSpPr>
        <p:spPr>
          <a:xfrm>
            <a:off x="514350" y="1304995"/>
            <a:ext cx="4852619"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DevOps and agile are embedded with the same values and principles.</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They increase the efficiency of the product delivery</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They propagate collaboration</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They offer structured processes embracing different functions within an organization</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They help companies in staying relevant</a:t>
            </a:r>
            <a:endParaRPr/>
          </a:p>
        </p:txBody>
      </p:sp>
      <p:pic>
        <p:nvPicPr>
          <p:cNvPr id="1218" name="Shape 1218"/>
          <p:cNvPicPr preferRelativeResize="0"/>
          <p:nvPr/>
        </p:nvPicPr>
        <p:blipFill rotWithShape="1">
          <a:blip r:embed="rId3">
            <a:alphaModFix/>
          </a:blip>
          <a:srcRect/>
          <a:stretch/>
        </p:blipFill>
        <p:spPr>
          <a:xfrm>
            <a:off x="5655067" y="146703"/>
            <a:ext cx="6354305" cy="63543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Shape 122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a:t>
            </a:r>
            <a:r>
              <a:rPr lang="en-US"/>
              <a:t>1</a:t>
            </a:r>
            <a:r>
              <a:rPr lang="en-US" sz="2800" b="1" i="0" u="none" strike="noStrike" cap="none">
                <a:solidFill>
                  <a:schemeClr val="dk2"/>
                </a:solidFill>
                <a:latin typeface="Arial"/>
                <a:ea typeface="Arial"/>
                <a:cs typeface="Arial"/>
                <a:sym typeface="Arial"/>
              </a:rPr>
              <a:t> Agile Methodology</a:t>
            </a:r>
            <a:endParaRPr/>
          </a:p>
        </p:txBody>
      </p:sp>
      <p:sp>
        <p:nvSpPr>
          <p:cNvPr id="1225" name="Shape 122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26" name="Shape 122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four values as per the Agile Manifesto are</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27" name="Shape 1227"/>
          <p:cNvGrpSpPr/>
          <p:nvPr/>
        </p:nvGrpSpPr>
        <p:grpSpPr>
          <a:xfrm>
            <a:off x="6992716" y="1169665"/>
            <a:ext cx="4573641" cy="5344829"/>
            <a:chOff x="2813" y="961"/>
            <a:chExt cx="2052" cy="2397"/>
          </a:xfrm>
        </p:grpSpPr>
        <p:sp>
          <p:nvSpPr>
            <p:cNvPr id="1228" name="Shape 1228"/>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9" name="Shape 1229"/>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0" name="Shape 1230"/>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1" name="Shape 1231"/>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2" name="Shape 1232"/>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3" name="Shape 1233"/>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4" name="Shape 1234"/>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5" name="Shape 1235"/>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6" name="Shape 1236"/>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7" name="Shape 1237"/>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8" name="Shape 1238"/>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39" name="Shape 1239"/>
          <p:cNvGrpSpPr/>
          <p:nvPr/>
        </p:nvGrpSpPr>
        <p:grpSpPr>
          <a:xfrm>
            <a:off x="1044399" y="1876765"/>
            <a:ext cx="4876112" cy="699074"/>
            <a:chOff x="1044399" y="1876765"/>
            <a:chExt cx="4876112" cy="699074"/>
          </a:xfrm>
        </p:grpSpPr>
        <p:grpSp>
          <p:nvGrpSpPr>
            <p:cNvPr id="1240" name="Shape 1240"/>
            <p:cNvGrpSpPr/>
            <p:nvPr/>
          </p:nvGrpSpPr>
          <p:grpSpPr>
            <a:xfrm>
              <a:off x="1044399" y="1876765"/>
              <a:ext cx="699075" cy="699074"/>
              <a:chOff x="1044399" y="1577809"/>
              <a:chExt cx="699075" cy="699074"/>
            </a:xfrm>
          </p:grpSpPr>
          <p:sp>
            <p:nvSpPr>
              <p:cNvPr id="1241" name="Shape 1241"/>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42" name="Shape 124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243" name="Shape 1243"/>
            <p:cNvSpPr txBox="1"/>
            <p:nvPr/>
          </p:nvSpPr>
          <p:spPr>
            <a:xfrm>
              <a:off x="1890220" y="2044050"/>
              <a:ext cx="4030291" cy="36450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Individuals and interactions</a:t>
              </a:r>
              <a:endParaRPr sz="1800" b="1" i="0" u="none" strike="noStrike" cap="none">
                <a:solidFill>
                  <a:srgbClr val="000000"/>
                </a:solidFill>
                <a:latin typeface="Arial"/>
                <a:ea typeface="Arial"/>
                <a:cs typeface="Arial"/>
                <a:sym typeface="Arial"/>
              </a:endParaRPr>
            </a:p>
          </p:txBody>
        </p:sp>
      </p:grpSp>
      <p:cxnSp>
        <p:nvCxnSpPr>
          <p:cNvPr id="1244" name="Shape 1244"/>
          <p:cNvCxnSpPr/>
          <p:nvPr/>
        </p:nvCxnSpPr>
        <p:spPr>
          <a:xfrm>
            <a:off x="1186962" y="2850598"/>
            <a:ext cx="4909038" cy="0"/>
          </a:xfrm>
          <a:prstGeom prst="straightConnector1">
            <a:avLst/>
          </a:prstGeom>
          <a:noFill/>
          <a:ln w="9525" cap="flat" cmpd="sng">
            <a:solidFill>
              <a:srgbClr val="16BF7F"/>
            </a:solidFill>
            <a:prstDash val="solid"/>
            <a:round/>
            <a:headEnd type="none" w="sm" len="sm"/>
            <a:tailEnd type="none" w="sm" len="sm"/>
          </a:ln>
        </p:spPr>
      </p:cxnSp>
      <p:grpSp>
        <p:nvGrpSpPr>
          <p:cNvPr id="1245" name="Shape 1245"/>
          <p:cNvGrpSpPr/>
          <p:nvPr/>
        </p:nvGrpSpPr>
        <p:grpSpPr>
          <a:xfrm>
            <a:off x="1044399" y="3125357"/>
            <a:ext cx="4891265" cy="699074"/>
            <a:chOff x="1044399" y="3085591"/>
            <a:chExt cx="4891265" cy="699074"/>
          </a:xfrm>
        </p:grpSpPr>
        <p:grpSp>
          <p:nvGrpSpPr>
            <p:cNvPr id="1246" name="Shape 1246"/>
            <p:cNvGrpSpPr/>
            <p:nvPr/>
          </p:nvGrpSpPr>
          <p:grpSpPr>
            <a:xfrm>
              <a:off x="1044399" y="3085591"/>
              <a:ext cx="699075" cy="699074"/>
              <a:chOff x="1044399" y="1577809"/>
              <a:chExt cx="699075" cy="699074"/>
            </a:xfrm>
          </p:grpSpPr>
          <p:sp>
            <p:nvSpPr>
              <p:cNvPr id="1247" name="Shape 1247"/>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48" name="Shape 124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249" name="Shape 1249"/>
            <p:cNvSpPr txBox="1"/>
            <p:nvPr/>
          </p:nvSpPr>
          <p:spPr>
            <a:xfrm>
              <a:off x="1890220" y="3267509"/>
              <a:ext cx="4045444" cy="3352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Working software</a:t>
              </a:r>
              <a:endParaRPr/>
            </a:p>
          </p:txBody>
        </p:sp>
      </p:grpSp>
      <p:cxnSp>
        <p:nvCxnSpPr>
          <p:cNvPr id="1250" name="Shape 1250"/>
          <p:cNvCxnSpPr/>
          <p:nvPr/>
        </p:nvCxnSpPr>
        <p:spPr>
          <a:xfrm>
            <a:off x="1186962" y="4099189"/>
            <a:ext cx="4909038" cy="0"/>
          </a:xfrm>
          <a:prstGeom prst="straightConnector1">
            <a:avLst/>
          </a:prstGeom>
          <a:noFill/>
          <a:ln w="9525" cap="flat" cmpd="sng">
            <a:solidFill>
              <a:srgbClr val="16BF7F"/>
            </a:solidFill>
            <a:prstDash val="solid"/>
            <a:round/>
            <a:headEnd type="none" w="sm" len="sm"/>
            <a:tailEnd type="none" w="sm" len="sm"/>
          </a:ln>
        </p:spPr>
      </p:cxnSp>
      <p:grpSp>
        <p:nvGrpSpPr>
          <p:cNvPr id="1251" name="Shape 1251"/>
          <p:cNvGrpSpPr/>
          <p:nvPr/>
        </p:nvGrpSpPr>
        <p:grpSpPr>
          <a:xfrm>
            <a:off x="1044399" y="4373947"/>
            <a:ext cx="4828946" cy="699074"/>
            <a:chOff x="1044399" y="4383753"/>
            <a:chExt cx="4828946" cy="699074"/>
          </a:xfrm>
        </p:grpSpPr>
        <p:grpSp>
          <p:nvGrpSpPr>
            <p:cNvPr id="1252" name="Shape 1252"/>
            <p:cNvGrpSpPr/>
            <p:nvPr/>
          </p:nvGrpSpPr>
          <p:grpSpPr>
            <a:xfrm>
              <a:off x="1044399" y="4383753"/>
              <a:ext cx="699075" cy="699074"/>
              <a:chOff x="1044399" y="1577809"/>
              <a:chExt cx="699075" cy="699074"/>
            </a:xfrm>
          </p:grpSpPr>
          <p:sp>
            <p:nvSpPr>
              <p:cNvPr id="1253" name="Shape 1253"/>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54" name="Shape 1254"/>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255" name="Shape 1255"/>
            <p:cNvSpPr txBox="1"/>
            <p:nvPr/>
          </p:nvSpPr>
          <p:spPr>
            <a:xfrm>
              <a:off x="1906182" y="4534853"/>
              <a:ext cx="3967163" cy="3968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Customer collaboration</a:t>
              </a:r>
              <a:endParaRPr/>
            </a:p>
          </p:txBody>
        </p:sp>
      </p:grpSp>
      <p:cxnSp>
        <p:nvCxnSpPr>
          <p:cNvPr id="1256" name="Shape 1256"/>
          <p:cNvCxnSpPr/>
          <p:nvPr/>
        </p:nvCxnSpPr>
        <p:spPr>
          <a:xfrm>
            <a:off x="1186962" y="5347779"/>
            <a:ext cx="4909038" cy="0"/>
          </a:xfrm>
          <a:prstGeom prst="straightConnector1">
            <a:avLst/>
          </a:prstGeom>
          <a:noFill/>
          <a:ln w="9525" cap="flat" cmpd="sng">
            <a:solidFill>
              <a:srgbClr val="16BF7F"/>
            </a:solidFill>
            <a:prstDash val="solid"/>
            <a:round/>
            <a:headEnd type="none" w="sm" len="sm"/>
            <a:tailEnd type="none" w="sm" len="sm"/>
          </a:ln>
        </p:spPr>
      </p:cxnSp>
      <p:grpSp>
        <p:nvGrpSpPr>
          <p:cNvPr id="1257" name="Shape 1257"/>
          <p:cNvGrpSpPr/>
          <p:nvPr/>
        </p:nvGrpSpPr>
        <p:grpSpPr>
          <a:xfrm>
            <a:off x="1044399" y="5622538"/>
            <a:ext cx="4828946" cy="699074"/>
            <a:chOff x="1044399" y="5622538"/>
            <a:chExt cx="4828946" cy="699074"/>
          </a:xfrm>
        </p:grpSpPr>
        <p:grpSp>
          <p:nvGrpSpPr>
            <p:cNvPr id="1258" name="Shape 1258"/>
            <p:cNvGrpSpPr/>
            <p:nvPr/>
          </p:nvGrpSpPr>
          <p:grpSpPr>
            <a:xfrm>
              <a:off x="1044399" y="5622538"/>
              <a:ext cx="699075" cy="699074"/>
              <a:chOff x="1044399" y="1577809"/>
              <a:chExt cx="699075" cy="699074"/>
            </a:xfrm>
          </p:grpSpPr>
          <p:sp>
            <p:nvSpPr>
              <p:cNvPr id="1259" name="Shape 125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60" name="Shape 126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261" name="Shape 1261"/>
            <p:cNvSpPr txBox="1"/>
            <p:nvPr/>
          </p:nvSpPr>
          <p:spPr>
            <a:xfrm>
              <a:off x="1906182" y="5773638"/>
              <a:ext cx="3967163" cy="3968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Responding to change</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graphicFrame>
        <p:nvGraphicFramePr>
          <p:cNvPr id="1267" name="Shape 1267"/>
          <p:cNvGraphicFramePr/>
          <p:nvPr>
            <p:extLst>
              <p:ext uri="{D42A27DB-BD31-4B8C-83A1-F6EECF244321}">
                <p14:modId xmlns:p14="http://schemas.microsoft.com/office/powerpoint/2010/main" val="3332631083"/>
              </p:ext>
            </p:extLst>
          </p:nvPr>
        </p:nvGraphicFramePr>
        <p:xfrm>
          <a:off x="932615" y="1509300"/>
          <a:ext cx="10326775" cy="4413900"/>
        </p:xfrm>
        <a:graphic>
          <a:graphicData uri="http://schemas.openxmlformats.org/drawingml/2006/table">
            <a:tbl>
              <a:tblPr>
                <a:noFill/>
                <a:tableStyleId>{083450F4-A9F2-4334-8C3D-003096176307}</a:tableStyleId>
              </a:tblPr>
              <a:tblGrid>
                <a:gridCol w="2366750"/>
                <a:gridCol w="3842900"/>
                <a:gridCol w="4117125"/>
              </a:tblGrid>
              <a:tr h="658375">
                <a:tc>
                  <a:txBody>
                    <a:bodyPr/>
                    <a:lstStyle/>
                    <a:p>
                      <a:pPr marL="0" marR="0" lvl="0" indent="0" algn="l" rtl="0">
                        <a:spcBef>
                          <a:spcPts val="0"/>
                        </a:spcBef>
                        <a:spcAft>
                          <a:spcPts val="0"/>
                        </a:spcAft>
                        <a:buClr>
                          <a:schemeClr val="lt1"/>
                        </a:buClr>
                        <a:buSzPts val="2400"/>
                        <a:buFont typeface="Arial"/>
                        <a:buNone/>
                      </a:pPr>
                      <a:r>
                        <a:rPr lang="en-US" sz="2400" b="1" dirty="0">
                          <a:solidFill>
                            <a:schemeClr val="lt1"/>
                          </a:solidFill>
                        </a:rPr>
                        <a:t>Dimension</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c>
                  <a:txBody>
                    <a:bodyPr/>
                    <a:lstStyle/>
                    <a:p>
                      <a:pPr marL="0" marR="0" lvl="0" indent="0" algn="l" rtl="0">
                        <a:spcBef>
                          <a:spcPts val="0"/>
                        </a:spcBef>
                        <a:spcAft>
                          <a:spcPts val="0"/>
                        </a:spcAft>
                        <a:buClr>
                          <a:schemeClr val="lt1"/>
                        </a:buClr>
                        <a:buSzPts val="2400"/>
                        <a:buFont typeface="Arial"/>
                        <a:buNone/>
                      </a:pPr>
                      <a:r>
                        <a:rPr lang="en-US" sz="2400" b="1" dirty="0" err="1">
                          <a:solidFill>
                            <a:schemeClr val="lt1"/>
                          </a:solidFill>
                        </a:rPr>
                        <a:t>DevOps</a:t>
                      </a:r>
                      <a:r>
                        <a:rPr lang="en-US" sz="2400" b="1" dirty="0">
                          <a:solidFill>
                            <a:schemeClr val="lt1"/>
                          </a:solidFill>
                        </a:rPr>
                        <a:t> Culture</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c>
                  <a:txBody>
                    <a:bodyPr/>
                    <a:lstStyle/>
                    <a:p>
                      <a:pPr marL="0" marR="0" lvl="0" indent="0" algn="l" rtl="0">
                        <a:spcBef>
                          <a:spcPts val="0"/>
                        </a:spcBef>
                        <a:spcAft>
                          <a:spcPts val="0"/>
                        </a:spcAft>
                        <a:buClr>
                          <a:schemeClr val="lt1"/>
                        </a:buClr>
                        <a:buSzPts val="2400"/>
                        <a:buFont typeface="Arial"/>
                        <a:buNone/>
                      </a:pPr>
                      <a:r>
                        <a:rPr lang="en-US" sz="2400" b="1" dirty="0">
                          <a:solidFill>
                            <a:schemeClr val="lt1"/>
                          </a:solidFill>
                        </a:rPr>
                        <a:t>Traditional IT Culture</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r>
              <a:tr h="458850">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Batch Size</a:t>
                      </a:r>
                      <a:endParaRPr sz="1800" u="none" strike="noStrike" cap="none" dirty="0">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solidFill>
                            <a:schemeClr val="dk1"/>
                          </a:solidFill>
                        </a:rPr>
                        <a:t>Micro</a:t>
                      </a:r>
                      <a:endParaRPr sz="1800" u="none" strike="noStrike" cap="none">
                        <a:solidFill>
                          <a:schemeClr val="dk1"/>
                        </a:solidFill>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Calibri"/>
                        <a:buNone/>
                      </a:pPr>
                      <a:r>
                        <a:rPr lang="en-US" sz="1800"/>
                        <a:t>Big</a:t>
                      </a:r>
                      <a:endParaRPr sz="1800" u="none" strike="noStrike" cap="none">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r>
              <a:tr h="481250">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Organization</a:t>
                      </a:r>
                      <a:endParaRPr sz="1800" u="none" strike="noStrike" cap="none" dirty="0">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Dedicated cells</a:t>
                      </a:r>
                      <a:endParaRPr sz="1800" u="none" strike="noStrike" cap="none" dirty="0">
                        <a:solidFill>
                          <a:schemeClr val="dk1"/>
                        </a:solidFill>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Skill-centric silos</a:t>
                      </a:r>
                      <a:endParaRPr sz="1800" u="none" strike="noStrike" cap="none">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443700">
                <a:tc>
                  <a:txBody>
                    <a:bodyPr/>
                    <a:lstStyle/>
                    <a:p>
                      <a:pPr marL="0" marR="0" lvl="0" indent="0" algn="l" rtl="0">
                        <a:spcBef>
                          <a:spcPts val="0"/>
                        </a:spcBef>
                        <a:spcAft>
                          <a:spcPts val="0"/>
                        </a:spcAft>
                        <a:buClr>
                          <a:schemeClr val="dk1"/>
                        </a:buClr>
                        <a:buSzPts val="1800"/>
                        <a:buFont typeface="Arial"/>
                        <a:buNone/>
                      </a:pPr>
                      <a:r>
                        <a:rPr lang="en-US" sz="1800">
                          <a:solidFill>
                            <a:schemeClr val="dk1"/>
                          </a:solidFill>
                        </a:rPr>
                        <a:t>Scheduling</a:t>
                      </a:r>
                      <a:endParaRPr sz="180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Decentralized and Continuous</a:t>
                      </a:r>
                      <a:endParaRPr dirty="0"/>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Centralized</a:t>
                      </a:r>
                      <a:endParaRPr/>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462225">
                <a:tc>
                  <a:txBody>
                    <a:bodyPr/>
                    <a:lstStyle/>
                    <a:p>
                      <a:pPr marL="0" marR="0" lvl="0" indent="0" algn="l" rtl="0">
                        <a:spcBef>
                          <a:spcPts val="0"/>
                        </a:spcBef>
                        <a:spcAft>
                          <a:spcPts val="0"/>
                        </a:spcAft>
                        <a:buClr>
                          <a:schemeClr val="dk1"/>
                        </a:buClr>
                        <a:buSzPts val="1800"/>
                        <a:buFont typeface="Arial"/>
                        <a:buNone/>
                      </a:pPr>
                      <a:r>
                        <a:rPr lang="en-US" sz="1800">
                          <a:solidFill>
                            <a:schemeClr val="dk1"/>
                          </a:solidFill>
                        </a:rPr>
                        <a:t>Release</a:t>
                      </a:r>
                      <a:endParaRPr sz="180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Uneventful</a:t>
                      </a:r>
                      <a:endParaRPr dirty="0"/>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High risk event</a:t>
                      </a:r>
                      <a:endParaRPr sz="1800" u="none" strike="noStrike" cap="none">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477375">
                <a:tc>
                  <a:txBody>
                    <a:bodyPr/>
                    <a:lstStyle/>
                    <a:p>
                      <a:pPr marL="0" marR="0" lvl="0" indent="0" algn="l" rtl="0">
                        <a:spcBef>
                          <a:spcPts val="0"/>
                        </a:spcBef>
                        <a:spcAft>
                          <a:spcPts val="0"/>
                        </a:spcAft>
                        <a:buNone/>
                      </a:pPr>
                      <a:r>
                        <a:rPr lang="en-US" sz="1800">
                          <a:solidFill>
                            <a:schemeClr val="dk1"/>
                          </a:solidFill>
                        </a:rPr>
                        <a:t>Information</a:t>
                      </a:r>
                      <a:endParaRPr sz="1800">
                        <a:solidFill>
                          <a:schemeClr val="dk1"/>
                        </a:solidFil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dirty="0">
                          <a:solidFill>
                            <a:schemeClr val="dk1"/>
                          </a:solidFill>
                        </a:rPr>
                        <a:t>Actionable</a:t>
                      </a:r>
                      <a:endParaRPr sz="1800" dirty="0">
                        <a:solidFill>
                          <a:schemeClr val="dk1"/>
                        </a:solidFil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dirty="0"/>
                        <a:t>Disseminated</a:t>
                      </a:r>
                      <a:endParaRPr sz="1800" dirty="0"/>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477375">
                <a:tc>
                  <a:txBody>
                    <a:bodyPr/>
                    <a:lstStyle/>
                    <a:p>
                      <a:pPr marL="0" marR="0" lvl="0" indent="0" algn="l" rtl="0">
                        <a:spcBef>
                          <a:spcPts val="0"/>
                        </a:spcBef>
                        <a:spcAft>
                          <a:spcPts val="0"/>
                        </a:spcAft>
                        <a:buNone/>
                      </a:pPr>
                      <a:r>
                        <a:rPr lang="en-US" sz="1800">
                          <a:solidFill>
                            <a:schemeClr val="dk1"/>
                          </a:solidFill>
                        </a:rPr>
                        <a:t>Culture</a:t>
                      </a:r>
                      <a:endParaRPr sz="1800">
                        <a:solidFill>
                          <a:schemeClr val="dk1"/>
                        </a:solidFil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rPr>
                        <a:t>Fail early</a:t>
                      </a:r>
                      <a:endParaRPr sz="1800">
                        <a:solidFill>
                          <a:schemeClr val="dk1"/>
                        </a:solidFil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dirty="0"/>
                        <a:t>Do not fail</a:t>
                      </a:r>
                      <a:endParaRPr sz="1800" dirty="0"/>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477375">
                <a:tc>
                  <a:txBody>
                    <a:bodyPr/>
                    <a:lstStyle/>
                    <a:p>
                      <a:pPr marL="0" marR="0" lvl="0" indent="0" algn="l" rtl="0">
                        <a:spcBef>
                          <a:spcPts val="0"/>
                        </a:spcBef>
                        <a:spcAft>
                          <a:spcPts val="0"/>
                        </a:spcAft>
                        <a:buNone/>
                      </a:pPr>
                      <a:r>
                        <a:rPr lang="en-US" sz="1800">
                          <a:solidFill>
                            <a:schemeClr val="dk1"/>
                          </a:solidFill>
                        </a:rPr>
                        <a:t>Metric</a:t>
                      </a:r>
                      <a:endParaRPr sz="1800">
                        <a:solidFill>
                          <a:schemeClr val="dk1"/>
                        </a:solidFil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rPr>
                        <a:t>Cost, Capacity and Flow</a:t>
                      </a:r>
                      <a:endParaRPr sz="1800">
                        <a:solidFill>
                          <a:schemeClr val="dk1"/>
                        </a:solidFil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dirty="0"/>
                        <a:t>Cost and Capacity</a:t>
                      </a:r>
                      <a:endParaRPr sz="1800" dirty="0"/>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477375">
                <a:tc>
                  <a:txBody>
                    <a:bodyPr/>
                    <a:lstStyle/>
                    <a:p>
                      <a:pPr marL="0" marR="0" lvl="0" indent="0" algn="l" rtl="0">
                        <a:spcBef>
                          <a:spcPts val="0"/>
                        </a:spcBef>
                        <a:spcAft>
                          <a:spcPts val="0"/>
                        </a:spcAft>
                        <a:buNone/>
                      </a:pPr>
                      <a:r>
                        <a:rPr lang="en-US" sz="1800">
                          <a:solidFill>
                            <a:schemeClr val="dk1"/>
                          </a:solidFill>
                        </a:rPr>
                        <a:t>Define “Done”</a:t>
                      </a:r>
                      <a:endParaRPr sz="1800">
                        <a:solidFill>
                          <a:schemeClr val="dk1"/>
                        </a:solidFil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rPr>
                        <a:t>“It’s ready to deploy”</a:t>
                      </a:r>
                      <a:endParaRPr sz="1800">
                        <a:solidFill>
                          <a:schemeClr val="dk1"/>
                        </a:solidFil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dirty="0"/>
                        <a:t>“I did my job”</a:t>
                      </a:r>
                      <a:endParaRPr sz="1800" dirty="0"/>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1268" name="Shape 1268"/>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a:t>
            </a:r>
            <a:r>
              <a:rPr lang="en-US"/>
              <a:t>2</a:t>
            </a:r>
            <a:r>
              <a:rPr lang="en-US" sz="2800" b="1" i="0" u="none" strike="noStrike" cap="none">
                <a:solidFill>
                  <a:schemeClr val="dk2"/>
                </a:solidFill>
                <a:latin typeface="Arial"/>
                <a:ea typeface="Arial"/>
                <a:cs typeface="Arial"/>
                <a:sym typeface="Arial"/>
              </a:rPr>
              <a:t> Comparison between DevOps </a:t>
            </a:r>
            <a:r>
              <a:rPr lang="en-US"/>
              <a:t>and Traditional IT Cultures</a:t>
            </a:r>
            <a:endParaRPr sz="2800" b="1" i="0" u="none" strike="noStrike" cap="none">
              <a:solidFill>
                <a:schemeClr val="dk2"/>
              </a:solidFill>
              <a:latin typeface="Arial"/>
              <a:ea typeface="Arial"/>
              <a:cs typeface="Arial"/>
              <a:sym typeface="Arial"/>
            </a:endParaRPr>
          </a:p>
        </p:txBody>
      </p:sp>
      <p:sp>
        <p:nvSpPr>
          <p:cNvPr id="1269" name="Shape 126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70" name="Shape 1270"/>
          <p:cNvSpPr txBox="1"/>
          <p:nvPr/>
        </p:nvSpPr>
        <p:spPr>
          <a:xfrm>
            <a:off x="650975" y="6055625"/>
            <a:ext cx="1302000" cy="29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200" i="1"/>
              <a:t>Source: IBM</a:t>
            </a:r>
            <a:endParaRPr sz="1200"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Shape 1276"/>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5.3 Why to Build a Business Case for DevOps</a:t>
            </a:r>
            <a:endParaRPr/>
          </a:p>
        </p:txBody>
      </p:sp>
      <p:sp>
        <p:nvSpPr>
          <p:cNvPr id="1277" name="Shape 1277"/>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3: </a:t>
            </a:r>
            <a:r>
              <a:rPr lang="en-US"/>
              <a:t>Definition of DevOps</a:t>
            </a:r>
            <a:endParaRPr/>
          </a:p>
        </p:txBody>
      </p:sp>
      <p:grpSp>
        <p:nvGrpSpPr>
          <p:cNvPr id="3" name="Group 2"/>
          <p:cNvGrpSpPr/>
          <p:nvPr/>
        </p:nvGrpSpPr>
        <p:grpSpPr>
          <a:xfrm>
            <a:off x="482599" y="1187240"/>
            <a:ext cx="6818087" cy="5300646"/>
            <a:chOff x="482599" y="1187240"/>
            <a:chExt cx="6818087" cy="5300646"/>
          </a:xfrm>
        </p:grpSpPr>
        <p:sp>
          <p:nvSpPr>
            <p:cNvPr id="6" name="Rounded Rectangle 5"/>
            <p:cNvSpPr/>
            <p:nvPr/>
          </p:nvSpPr>
          <p:spPr>
            <a:xfrm>
              <a:off x="482599" y="1187240"/>
              <a:ext cx="6818087" cy="5300646"/>
            </a:xfrm>
            <a:prstGeom prst="roundRect">
              <a:avLst>
                <a:gd name="adj" fmla="val 1788"/>
              </a:avLst>
            </a:prstGeom>
            <a:solidFill>
              <a:srgbClr val="149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800"/>
                <a:t>Here are the 10 reasons to build a business case for Devops</a:t>
              </a:r>
              <a:endParaRPr lang="en-US" sz="1800" dirty="0"/>
            </a:p>
          </p:txBody>
        </p:sp>
        <p:sp>
          <p:nvSpPr>
            <p:cNvPr id="7" name="Freeform 6"/>
            <p:cNvSpPr/>
            <p:nvPr/>
          </p:nvSpPr>
          <p:spPr>
            <a:xfrm>
              <a:off x="630462" y="1638639"/>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Collaboration</a:t>
              </a:r>
            </a:p>
          </p:txBody>
        </p:sp>
        <p:sp>
          <p:nvSpPr>
            <p:cNvPr id="8" name="Rounded Rectangle 7"/>
            <p:cNvSpPr/>
            <p:nvPr/>
          </p:nvSpPr>
          <p:spPr>
            <a:xfrm>
              <a:off x="671803" y="1661189"/>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1</a:t>
              </a:r>
            </a:p>
          </p:txBody>
        </p:sp>
        <p:sp>
          <p:nvSpPr>
            <p:cNvPr id="9" name="Freeform 8"/>
            <p:cNvSpPr/>
            <p:nvPr/>
          </p:nvSpPr>
          <p:spPr>
            <a:xfrm>
              <a:off x="630462" y="2121488"/>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Improved speed to market</a:t>
              </a:r>
            </a:p>
          </p:txBody>
        </p:sp>
        <p:sp>
          <p:nvSpPr>
            <p:cNvPr id="10" name="Rounded Rectangle 9"/>
            <p:cNvSpPr/>
            <p:nvPr/>
          </p:nvSpPr>
          <p:spPr>
            <a:xfrm>
              <a:off x="671803" y="2144038"/>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2</a:t>
              </a:r>
            </a:p>
          </p:txBody>
        </p:sp>
        <p:sp>
          <p:nvSpPr>
            <p:cNvPr id="11" name="Freeform 10"/>
            <p:cNvSpPr/>
            <p:nvPr/>
          </p:nvSpPr>
          <p:spPr>
            <a:xfrm>
              <a:off x="630462" y="2604337"/>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No silos, no waste</a:t>
              </a:r>
            </a:p>
          </p:txBody>
        </p:sp>
        <p:sp>
          <p:nvSpPr>
            <p:cNvPr id="12" name="Rounded Rectangle 11"/>
            <p:cNvSpPr/>
            <p:nvPr/>
          </p:nvSpPr>
          <p:spPr>
            <a:xfrm>
              <a:off x="671803" y="2626887"/>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3</a:t>
              </a:r>
            </a:p>
          </p:txBody>
        </p:sp>
        <p:sp>
          <p:nvSpPr>
            <p:cNvPr id="13" name="Freeform 12"/>
            <p:cNvSpPr/>
            <p:nvPr/>
          </p:nvSpPr>
          <p:spPr>
            <a:xfrm>
              <a:off x="630462" y="3087186"/>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Encouraging innovation and creativity</a:t>
              </a:r>
            </a:p>
          </p:txBody>
        </p:sp>
        <p:sp>
          <p:nvSpPr>
            <p:cNvPr id="14" name="Rounded Rectangle 13"/>
            <p:cNvSpPr/>
            <p:nvPr/>
          </p:nvSpPr>
          <p:spPr>
            <a:xfrm>
              <a:off x="671803" y="3109736"/>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4</a:t>
              </a:r>
            </a:p>
          </p:txBody>
        </p:sp>
        <p:sp>
          <p:nvSpPr>
            <p:cNvPr id="15" name="Freeform 14"/>
            <p:cNvSpPr/>
            <p:nvPr/>
          </p:nvSpPr>
          <p:spPr>
            <a:xfrm>
              <a:off x="630462" y="3570035"/>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Effective utilization of resources and reduction in cost</a:t>
              </a:r>
            </a:p>
          </p:txBody>
        </p:sp>
        <p:sp>
          <p:nvSpPr>
            <p:cNvPr id="16" name="Rounded Rectangle 15"/>
            <p:cNvSpPr/>
            <p:nvPr/>
          </p:nvSpPr>
          <p:spPr>
            <a:xfrm>
              <a:off x="671803" y="3592585"/>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5</a:t>
              </a:r>
            </a:p>
          </p:txBody>
        </p:sp>
        <p:sp>
          <p:nvSpPr>
            <p:cNvPr id="17" name="Freeform 16"/>
            <p:cNvSpPr/>
            <p:nvPr/>
          </p:nvSpPr>
          <p:spPr>
            <a:xfrm>
              <a:off x="630462" y="4052884"/>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Increased employee engagement and job satisfaction</a:t>
              </a:r>
            </a:p>
          </p:txBody>
        </p:sp>
        <p:sp>
          <p:nvSpPr>
            <p:cNvPr id="18" name="Rounded Rectangle 17"/>
            <p:cNvSpPr/>
            <p:nvPr/>
          </p:nvSpPr>
          <p:spPr>
            <a:xfrm>
              <a:off x="671803" y="4075434"/>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6</a:t>
              </a:r>
            </a:p>
          </p:txBody>
        </p:sp>
        <p:sp>
          <p:nvSpPr>
            <p:cNvPr id="19" name="Freeform 18"/>
            <p:cNvSpPr/>
            <p:nvPr/>
          </p:nvSpPr>
          <p:spPr>
            <a:xfrm>
              <a:off x="630462" y="4535733"/>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Continuous integration and delivery</a:t>
              </a:r>
            </a:p>
          </p:txBody>
        </p:sp>
        <p:sp>
          <p:nvSpPr>
            <p:cNvPr id="20" name="Rounded Rectangle 19"/>
            <p:cNvSpPr/>
            <p:nvPr/>
          </p:nvSpPr>
          <p:spPr>
            <a:xfrm>
              <a:off x="671803" y="4558283"/>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7</a:t>
              </a:r>
            </a:p>
          </p:txBody>
        </p:sp>
        <p:sp>
          <p:nvSpPr>
            <p:cNvPr id="21" name="Freeform 20"/>
            <p:cNvSpPr/>
            <p:nvPr/>
          </p:nvSpPr>
          <p:spPr>
            <a:xfrm>
              <a:off x="630462" y="5018582"/>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spc="-30" dirty="0">
                  <a:solidFill>
                    <a:schemeClr val="tx1"/>
                  </a:solidFill>
                  <a:latin typeface="Arial" panose="020B0604020202020204" pitchFamily="34" charset="0"/>
                  <a:cs typeface="Arial" panose="020B0604020202020204" pitchFamily="34" charset="0"/>
                </a:rPr>
                <a:t>Fewer Failures</a:t>
              </a:r>
            </a:p>
          </p:txBody>
        </p:sp>
        <p:sp>
          <p:nvSpPr>
            <p:cNvPr id="22" name="Rounded Rectangle 21"/>
            <p:cNvSpPr/>
            <p:nvPr/>
          </p:nvSpPr>
          <p:spPr>
            <a:xfrm>
              <a:off x="671803" y="504113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8</a:t>
              </a:r>
            </a:p>
          </p:txBody>
        </p:sp>
        <p:sp>
          <p:nvSpPr>
            <p:cNvPr id="23" name="Freeform 22"/>
            <p:cNvSpPr/>
            <p:nvPr/>
          </p:nvSpPr>
          <p:spPr>
            <a:xfrm>
              <a:off x="630462" y="5501431"/>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Increased Performance</a:t>
              </a:r>
            </a:p>
          </p:txBody>
        </p:sp>
        <p:sp>
          <p:nvSpPr>
            <p:cNvPr id="24" name="Rounded Rectangle 23"/>
            <p:cNvSpPr/>
            <p:nvPr/>
          </p:nvSpPr>
          <p:spPr>
            <a:xfrm>
              <a:off x="671803" y="5523981"/>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9</a:t>
              </a:r>
            </a:p>
          </p:txBody>
        </p:sp>
        <p:sp>
          <p:nvSpPr>
            <p:cNvPr id="25" name="Freeform 24"/>
            <p:cNvSpPr/>
            <p:nvPr/>
          </p:nvSpPr>
          <p:spPr>
            <a:xfrm>
              <a:off x="630462" y="5984282"/>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Stability</a:t>
              </a:r>
            </a:p>
          </p:txBody>
        </p:sp>
        <p:sp>
          <p:nvSpPr>
            <p:cNvPr id="26" name="Rounded Rectangle 25"/>
            <p:cNvSpPr/>
            <p:nvPr/>
          </p:nvSpPr>
          <p:spPr>
            <a:xfrm>
              <a:off x="671803" y="600683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10</a:t>
              </a:r>
            </a:p>
          </p:txBody>
        </p:sp>
      </p:grpSp>
      <p:sp>
        <p:nvSpPr>
          <p:cNvPr id="2" name="Text Placeholder 1"/>
          <p:cNvSpPr>
            <a:spLocks noGrp="1"/>
          </p:cNvSpPr>
          <p:nvPr>
            <p:ph type="body" idx="2"/>
          </p:nvPr>
        </p:nvSpPr>
        <p:spPr/>
        <p:txBody>
          <a:bodyPr/>
          <a:lstStyle/>
          <a:p>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Shape 128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85" name="Shape 128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86" name="Shape 1286"/>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The following is not a value of Agile software methodology?</a:t>
            </a:r>
            <a:endParaRPr dirty="0"/>
          </a:p>
          <a:p>
            <a:pPr marL="68580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Interaction &amp; individuals</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Collaboration</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Sequential development approach</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Quicker response time</a:t>
            </a:r>
            <a:endParaRPr dirty="0"/>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342900" marR="0" lvl="0" indent="-342900" algn="l" rtl="0">
              <a:lnSpc>
                <a:spcPct val="90000"/>
              </a:lnSpc>
              <a:spcBef>
                <a:spcPts val="1000"/>
              </a:spcBef>
              <a:spcAft>
                <a:spcPts val="0"/>
              </a:spcAft>
              <a:buClr>
                <a:schemeClr val="dk1"/>
              </a:buClr>
              <a:buSzPts val="1800"/>
              <a:buFont typeface="Calibri"/>
              <a:buAutoNum type="arabicPeriod" startAt="2"/>
            </a:pPr>
            <a:r>
              <a:rPr lang="en-US" sz="1800" b="0" i="0" u="none" strike="noStrike" cap="none" dirty="0">
                <a:solidFill>
                  <a:schemeClr val="dk1"/>
                </a:solidFill>
                <a:latin typeface="Arial"/>
                <a:ea typeface="Arial"/>
                <a:cs typeface="Arial"/>
                <a:sym typeface="Arial"/>
              </a:rPr>
              <a:t>The communication channels in agile and </a:t>
            </a:r>
            <a:r>
              <a:rPr lang="en-US" sz="1800" b="0" i="0" u="none" strike="noStrike" cap="none" dirty="0" err="1">
                <a:solidFill>
                  <a:schemeClr val="dk1"/>
                </a:solidFill>
                <a:latin typeface="Arial"/>
                <a:ea typeface="Arial"/>
                <a:cs typeface="Arial"/>
                <a:sym typeface="Arial"/>
              </a:rPr>
              <a:t>devops</a:t>
            </a:r>
            <a:r>
              <a:rPr lang="en-US" sz="1800" b="0" i="0" u="none" strike="noStrike" cap="none" dirty="0">
                <a:solidFill>
                  <a:schemeClr val="dk1"/>
                </a:solidFill>
                <a:latin typeface="Arial"/>
                <a:ea typeface="Arial"/>
                <a:cs typeface="Arial"/>
                <a:sym typeface="Arial"/>
              </a:rPr>
              <a:t> teams have to be linear and follow a sequential order. </a:t>
            </a:r>
            <a:endParaRPr dirty="0"/>
          </a:p>
          <a:p>
            <a:pPr marL="68580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True </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False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Shape 129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smtClean="0">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1293" name="Shape 129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smtClean="0">
                <a:solidFill>
                  <a:srgbClr val="0EC07D"/>
                </a:solidFill>
                <a:latin typeface="Arial"/>
                <a:ea typeface="Arial"/>
                <a:cs typeface="Arial"/>
                <a:sym typeface="Arial"/>
              </a:rPr>
              <a:t>Module 3: </a:t>
            </a:r>
            <a:r>
              <a:rPr lang="en-US" sz="1600" b="0" i="0" u="none" strike="noStrike" cap="none" smtClean="0">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94" name="Shape 1294"/>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1800"/>
              <a:buFont typeface="Calibri"/>
              <a:buAutoNum type="arabicPeriod" startAt="3"/>
            </a:pPr>
            <a:r>
              <a:rPr lang="en-US" sz="1800" b="0" i="0" u="none" strike="noStrike" cap="none" smtClean="0">
                <a:solidFill>
                  <a:srgbClr val="000000"/>
                </a:solidFill>
                <a:latin typeface="Arial"/>
                <a:ea typeface="Arial"/>
                <a:cs typeface="Arial"/>
                <a:sym typeface="Arial"/>
              </a:rPr>
              <a:t>Agile and devops methodologies can be successful only if, _________ exists</a:t>
            </a:r>
            <a:endParaRPr smtClean="0"/>
          </a:p>
          <a:p>
            <a:pPr marL="685800" marR="0" lvl="0" indent="-342900" algn="l" rtl="0">
              <a:lnSpc>
                <a:spcPct val="90000"/>
              </a:lnSpc>
              <a:spcBef>
                <a:spcPts val="1200"/>
              </a:spcBef>
              <a:spcAft>
                <a:spcPts val="0"/>
              </a:spcAft>
              <a:buClr>
                <a:srgbClr val="000000"/>
              </a:buClr>
              <a:buSzPts val="1800"/>
              <a:buFont typeface="Arial"/>
              <a:buAutoNum type="alphaUcParenR"/>
            </a:pPr>
            <a:r>
              <a:rPr lang="en-US" sz="1800" b="1" i="0" u="none" strike="noStrike" cap="none" smtClean="0">
                <a:solidFill>
                  <a:srgbClr val="000000"/>
                </a:solidFill>
                <a:latin typeface="Arial"/>
                <a:ea typeface="Arial"/>
                <a:cs typeface="Arial"/>
                <a:sym typeface="Arial"/>
              </a:rPr>
              <a:t>Open collaboration</a:t>
            </a:r>
            <a:endParaRPr smtClean="0"/>
          </a:p>
          <a:p>
            <a:pPr marL="685800" marR="0" lvl="0" indent="-342900" algn="l" rtl="0">
              <a:lnSpc>
                <a:spcPct val="90000"/>
              </a:lnSpc>
              <a:spcBef>
                <a:spcPts val="1200"/>
              </a:spcBef>
              <a:spcAft>
                <a:spcPts val="0"/>
              </a:spcAft>
              <a:buClr>
                <a:srgbClr val="000000"/>
              </a:buClr>
              <a:buSzPts val="1800"/>
              <a:buFont typeface="Arial"/>
              <a:buAutoNum type="alphaUcParenR"/>
            </a:pPr>
            <a:r>
              <a:rPr lang="en-US" sz="1800" b="1" i="0" u="none" strike="noStrike" cap="none" smtClean="0">
                <a:solidFill>
                  <a:srgbClr val="000000"/>
                </a:solidFill>
                <a:latin typeface="Arial"/>
                <a:ea typeface="Arial"/>
                <a:cs typeface="Arial"/>
                <a:sym typeface="Arial"/>
              </a:rPr>
              <a:t>Disintegration</a:t>
            </a:r>
            <a:endParaRPr smtClean="0"/>
          </a:p>
          <a:p>
            <a:pPr marL="685800" marR="0" lvl="0" indent="-342900" algn="l" rtl="0">
              <a:lnSpc>
                <a:spcPct val="90000"/>
              </a:lnSpc>
              <a:spcBef>
                <a:spcPts val="1200"/>
              </a:spcBef>
              <a:spcAft>
                <a:spcPts val="0"/>
              </a:spcAft>
              <a:buClr>
                <a:srgbClr val="000000"/>
              </a:buClr>
              <a:buSzPts val="1800"/>
              <a:buFont typeface="Arial"/>
              <a:buAutoNum type="alphaUcParenR"/>
            </a:pPr>
            <a:r>
              <a:rPr lang="en-US" sz="1800" b="1" i="0" u="none" strike="noStrike" cap="none" smtClean="0">
                <a:solidFill>
                  <a:srgbClr val="000000"/>
                </a:solidFill>
                <a:latin typeface="Arial"/>
                <a:ea typeface="Arial"/>
                <a:cs typeface="Arial"/>
                <a:sym typeface="Arial"/>
              </a:rPr>
              <a:t>Different processes</a:t>
            </a:r>
            <a:endParaRPr smtClean="0"/>
          </a:p>
          <a:p>
            <a:pPr marL="685800" marR="0" lvl="0" indent="-342900" algn="l" rtl="0">
              <a:lnSpc>
                <a:spcPct val="90000"/>
              </a:lnSpc>
              <a:spcBef>
                <a:spcPts val="1200"/>
              </a:spcBef>
              <a:spcAft>
                <a:spcPts val="0"/>
              </a:spcAft>
              <a:buClr>
                <a:srgbClr val="000000"/>
              </a:buClr>
              <a:buSzPts val="1800"/>
              <a:buFont typeface="Arial"/>
              <a:buAutoNum type="alphaUcParenR"/>
            </a:pPr>
            <a:r>
              <a:rPr lang="en-US" sz="1800" b="1" i="0" u="none" strike="noStrike" cap="none" smtClean="0">
                <a:solidFill>
                  <a:srgbClr val="000000"/>
                </a:solidFill>
                <a:latin typeface="Arial"/>
                <a:ea typeface="Arial"/>
                <a:cs typeface="Arial"/>
                <a:sym typeface="Arial"/>
              </a:rPr>
              <a:t>Tools &amp; technologies</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Shape 130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301" name="Shape 130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302" name="Shape 1302"/>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Traditional IT systems, its pitfalls and how this led to the emergence of DevOps philosophy</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Jene Kim’s CAMS model and the important principles that govern DevOps</a:t>
            </a:r>
            <a:endParaRPr sz="1800" b="0" i="0" u="none" strike="noStrike" cap="none">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Agile methods, its values and 12 principles as per the agile manifesto</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similarities between agile and devops methodology</a:t>
            </a:r>
            <a:endParaRPr/>
          </a:p>
          <a:p>
            <a:pPr marL="342900" marR="0" lvl="0" indent="-22860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303" name="Shape 1303"/>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Shape 1308"/>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Next Module 4</a:t>
            </a:r>
            <a:r>
              <a:rPr lang="en-US" sz="1600" b="0" i="0" u="none" strike="noStrike" cap="none">
                <a:solidFill>
                  <a:schemeClr val="dk1"/>
                </a:solidFill>
                <a:latin typeface="Arial"/>
                <a:ea typeface="Arial"/>
                <a:cs typeface="Arial"/>
                <a:sym typeface="Arial"/>
              </a:rPr>
              <a:t>: </a:t>
            </a:r>
            <a:r>
              <a:rPr lang="en-US" sz="1400" b="0" i="0" u="none" strike="noStrike" cap="none">
                <a:solidFill>
                  <a:schemeClr val="dk1"/>
                </a:solidFill>
                <a:latin typeface="Arial"/>
                <a:ea typeface="Arial"/>
                <a:cs typeface="Arial"/>
                <a:sym typeface="Arial"/>
              </a:rPr>
              <a:t>Purpose of DevOps</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a:p>
        </p:txBody>
      </p:sp>
      <p:sp>
        <p:nvSpPr>
          <p:cNvPr id="751" name="Shape 7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752" name="Shape 752"/>
          <p:cNvSpPr txBox="1">
            <a:spLocks noGrp="1"/>
          </p:cNvSpPr>
          <p:nvPr>
            <p:ph type="body" idx="2"/>
          </p:nvPr>
        </p:nvSpPr>
        <p:spPr>
          <a:xfrm>
            <a:off x="514350" y="1304995"/>
            <a:ext cx="7506703"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following topics that will be covered in the module:</a:t>
            </a:r>
            <a:endParaRPr sz="18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Challenges of traditional IT systems &amp; processes</a:t>
            </a:r>
            <a:endParaRPr dirty="0"/>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History </a:t>
            </a:r>
            <a:r>
              <a:rPr lang="en-US" dirty="0"/>
              <a:t>and </a:t>
            </a:r>
            <a:r>
              <a:rPr lang="en-US" sz="1800" b="0" i="0" u="none" strike="noStrike" cap="none" dirty="0">
                <a:solidFill>
                  <a:schemeClr val="dk1"/>
                </a:solidFill>
                <a:latin typeface="Arial"/>
                <a:ea typeface="Arial"/>
                <a:cs typeface="Arial"/>
                <a:sym typeface="Arial"/>
              </a:rPr>
              <a:t>emergence of </a:t>
            </a:r>
            <a:r>
              <a:rPr lang="en-US" sz="1800" b="0" i="0" u="none" strike="noStrike" cap="none" dirty="0" err="1">
                <a:solidFill>
                  <a:schemeClr val="dk1"/>
                </a:solidFill>
                <a:latin typeface="Arial"/>
                <a:ea typeface="Arial"/>
                <a:cs typeface="Arial"/>
                <a:sym typeface="Arial"/>
              </a:rPr>
              <a:t>DevOps</a:t>
            </a:r>
            <a:endParaRPr sz="18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dirty="0" err="1">
                <a:solidFill>
                  <a:schemeClr val="dk1"/>
                </a:solidFill>
                <a:latin typeface="Arial"/>
                <a:ea typeface="Arial"/>
                <a:cs typeface="Arial"/>
                <a:sym typeface="Arial"/>
              </a:rPr>
              <a:t>DevOps</a:t>
            </a:r>
            <a:r>
              <a:rPr lang="en-US" sz="1800" b="0" i="0" u="none" strike="noStrike" cap="none" dirty="0">
                <a:solidFill>
                  <a:schemeClr val="dk1"/>
                </a:solidFill>
                <a:latin typeface="Arial"/>
                <a:ea typeface="Arial"/>
                <a:cs typeface="Arial"/>
                <a:sym typeface="Arial"/>
              </a:rPr>
              <a:t> definition </a:t>
            </a:r>
            <a:r>
              <a:rPr lang="en-US" dirty="0"/>
              <a:t>and </a:t>
            </a:r>
            <a:r>
              <a:rPr lang="en-US" sz="1800" b="0" i="0" u="none" strike="noStrike" cap="none" dirty="0">
                <a:solidFill>
                  <a:schemeClr val="dk1"/>
                </a:solidFill>
                <a:latin typeface="Arial"/>
                <a:ea typeface="Arial"/>
                <a:cs typeface="Arial"/>
                <a:sym typeface="Arial"/>
              </a:rPr>
              <a:t>principles governing </a:t>
            </a:r>
            <a:r>
              <a:rPr lang="en-US" sz="1800" b="0" i="0" u="none" strike="noStrike" cap="none" dirty="0" err="1" smtClean="0">
                <a:solidFill>
                  <a:schemeClr val="dk1"/>
                </a:solidFill>
                <a:latin typeface="Arial"/>
                <a:ea typeface="Arial"/>
                <a:cs typeface="Arial"/>
                <a:sym typeface="Arial"/>
              </a:rPr>
              <a:t>DevOps</a:t>
            </a:r>
            <a:endParaRPr dirty="0"/>
          </a:p>
          <a:p>
            <a:pPr marL="342900" marR="0" lvl="0" indent="-342900" algn="l" rtl="0">
              <a:lnSpc>
                <a:spcPct val="100000"/>
              </a:lnSpc>
              <a:spcBef>
                <a:spcPts val="838"/>
              </a:spcBef>
              <a:spcAft>
                <a:spcPts val="0"/>
              </a:spcAft>
              <a:buClr>
                <a:schemeClr val="dk1"/>
              </a:buClr>
              <a:buSzPts val="1800"/>
              <a:buFont typeface="Calibri"/>
              <a:buAutoNum type="arabicPeriod"/>
            </a:pPr>
            <a:r>
              <a:rPr lang="en-US" dirty="0" err="1"/>
              <a:t>DevOps</a:t>
            </a:r>
            <a:r>
              <a:rPr lang="en-US" dirty="0"/>
              <a:t> and Agile</a:t>
            </a:r>
            <a:endParaRPr dirty="0"/>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The n</a:t>
            </a:r>
            <a:r>
              <a:rPr lang="en-US" dirty="0"/>
              <a:t>eed for building a </a:t>
            </a:r>
            <a:r>
              <a:rPr lang="en-US" sz="1800" b="0" i="0" u="none" strike="noStrike" cap="none" dirty="0">
                <a:solidFill>
                  <a:schemeClr val="dk1"/>
                </a:solidFill>
                <a:latin typeface="Arial"/>
                <a:ea typeface="Arial"/>
                <a:cs typeface="Arial"/>
                <a:sym typeface="Arial"/>
              </a:rPr>
              <a:t>business use case for </a:t>
            </a:r>
            <a:r>
              <a:rPr lang="en-US" sz="1800" b="0" i="0" u="none" strike="noStrike" cap="none" dirty="0" err="1">
                <a:solidFill>
                  <a:schemeClr val="dk1"/>
                </a:solidFill>
                <a:latin typeface="Arial"/>
                <a:ea typeface="Arial"/>
                <a:cs typeface="Arial"/>
                <a:sym typeface="Arial"/>
              </a:rPr>
              <a:t>DevOps</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753" name="Shape 753"/>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243804"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Challenges of Traditional IT systems </a:t>
            </a:r>
            <a:endParaRPr sz="2800" b="1" i="0" u="none" strike="noStrike" cap="none">
              <a:solidFill>
                <a:schemeClr val="dk2"/>
              </a:solidFill>
              <a:latin typeface="Arial"/>
              <a:ea typeface="Arial"/>
              <a:cs typeface="Arial"/>
              <a:sym typeface="Arial"/>
            </a:endParaRPr>
          </a:p>
        </p:txBody>
      </p:sp>
      <p:sp>
        <p:nvSpPr>
          <p:cNvPr id="760" name="Shape 76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761" name="Shape 761"/>
          <p:cNvSpPr txBox="1">
            <a:spLocks noGrp="1"/>
          </p:cNvSpPr>
          <p:nvPr>
            <p:ph type="body" idx="2"/>
          </p:nvPr>
        </p:nvSpPr>
        <p:spPr>
          <a:xfrm>
            <a:off x="514350" y="1305000"/>
            <a:ext cx="114060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Traditional IT systems follow outdated processes that are not suited for products of today. This leads to many challenges for the organization</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762" name="Shape 762"/>
          <p:cNvGraphicFramePr/>
          <p:nvPr/>
        </p:nvGraphicFramePr>
        <p:xfrm>
          <a:off x="613740" y="2139881"/>
          <a:ext cx="11306600" cy="4104030"/>
        </p:xfrm>
        <a:graphic>
          <a:graphicData uri="http://schemas.openxmlformats.org/drawingml/2006/table">
            <a:tbl>
              <a:tblPr>
                <a:noFill/>
                <a:tableStyleId>{083450F4-A9F2-4334-8C3D-003096176307}</a:tableStyleId>
              </a:tblPr>
              <a:tblGrid>
                <a:gridCol w="2542825"/>
                <a:gridCol w="8763775"/>
              </a:tblGrid>
              <a:tr h="713850">
                <a:tc>
                  <a:txBody>
                    <a:bodyPr/>
                    <a:lstStyle/>
                    <a:p>
                      <a:pPr marL="0" marR="0" lvl="0" indent="0" algn="l" rtl="0">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Poor Quality </a:t>
                      </a:r>
                      <a:br>
                        <a:rPr lang="en-US" sz="1800" b="1" u="none" strike="noStrike" cap="none">
                          <a:solidFill>
                            <a:schemeClr val="lt1"/>
                          </a:solidFill>
                          <a:latin typeface="Arial"/>
                          <a:ea typeface="Arial"/>
                          <a:cs typeface="Arial"/>
                          <a:sym typeface="Arial"/>
                        </a:rPr>
                      </a:br>
                      <a:r>
                        <a:rPr lang="en-US" sz="1800" b="1" u="none" strike="noStrike" cap="none">
                          <a:solidFill>
                            <a:schemeClr val="lt1"/>
                          </a:solidFill>
                          <a:latin typeface="Arial"/>
                          <a:ea typeface="Arial"/>
                          <a:cs typeface="Arial"/>
                          <a:sym typeface="Arial"/>
                        </a:rPr>
                        <a:t>of products</a:t>
                      </a:r>
                      <a:endParaRPr sz="1800" b="1" u="none" strike="noStrike" cap="none">
                        <a:solidFill>
                          <a:schemeClr val="lt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28575" cap="flat" cmpd="sng">
                      <a:solidFill>
                        <a:schemeClr val="dk1"/>
                      </a:solidFill>
                      <a:prstDash val="solid"/>
                      <a:round/>
                      <a:headEnd type="none" w="sm" len="sm"/>
                      <a:tailEnd type="none" w="sm" len="sm"/>
                    </a:lnT>
                    <a:lnB w="12700" cap="flat" cmpd="sng">
                      <a:solidFill>
                        <a:schemeClr val="lt1"/>
                      </a:solidFill>
                      <a:prstDash val="solid"/>
                      <a:round/>
                      <a:headEnd type="none" w="sm" len="sm"/>
                      <a:tailEnd type="none" w="sm" len="sm"/>
                    </a:lnB>
                    <a:solidFill>
                      <a:srgbClr val="0EC07D"/>
                    </a:solidFill>
                  </a:tcPr>
                </a:tc>
                <a:tc>
                  <a:txBody>
                    <a:bodyPr/>
                    <a:lstStyle/>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Organizations create and deliver products that offer less or no value to the end customer leading to product – market gap </a:t>
                      </a:r>
                      <a:endParaRPr/>
                    </a:p>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Products fail to meet the expectations of the customer, who seek high performance, ease of use sturdy</a:t>
                      </a:r>
                      <a:endParaRPr sz="1600" u="none" strike="noStrike" cap="none">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r>
              <a:tr h="1092925">
                <a:tc>
                  <a:txBody>
                    <a:bodyPr/>
                    <a:lstStyle/>
                    <a:p>
                      <a:pPr marL="0" marR="0" lvl="0" indent="0" algn="l" rtl="0">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Irregular release </a:t>
                      </a:r>
                      <a:br>
                        <a:rPr lang="en-US" sz="1800" b="1" u="none" strike="noStrike" cap="none">
                          <a:solidFill>
                            <a:schemeClr val="lt1"/>
                          </a:solidFill>
                          <a:latin typeface="Arial"/>
                          <a:ea typeface="Arial"/>
                          <a:cs typeface="Arial"/>
                          <a:sym typeface="Arial"/>
                        </a:rPr>
                      </a:br>
                      <a:r>
                        <a:rPr lang="en-US" sz="1800" b="1" u="none" strike="noStrike" cap="none">
                          <a:solidFill>
                            <a:schemeClr val="lt1"/>
                          </a:solidFill>
                          <a:latin typeface="Arial"/>
                          <a:ea typeface="Arial"/>
                          <a:cs typeface="Arial"/>
                          <a:sym typeface="Arial"/>
                        </a:rPr>
                        <a:t>or updates</a:t>
                      </a:r>
                      <a:endParaRPr sz="1800" b="1" u="none" strike="noStrike" cap="none">
                        <a:solidFill>
                          <a:schemeClr val="lt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EC07D"/>
                    </a:solidFill>
                  </a:tcPr>
                </a:tc>
                <a:tc>
                  <a:txBody>
                    <a:bodyPr/>
                    <a:lstStyle/>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Software products need continuous updates and new releases to meet customer’s growing demands.</a:t>
                      </a:r>
                      <a:endParaRPr/>
                    </a:p>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Organization following traditional model are unable to update at shorter time spans, thereby becoming obsolete to the customer</a:t>
                      </a:r>
                      <a:endParaRPr sz="1600" u="none" strike="noStrike" cap="none">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700400">
                <a:tc>
                  <a:txBody>
                    <a:bodyPr/>
                    <a:lstStyle/>
                    <a:p>
                      <a:pPr marL="0" marR="0" lvl="0" indent="0" algn="l" rtl="0">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Product backlog</a:t>
                      </a:r>
                      <a:endParaRPr sz="1800" b="1" u="none" strike="noStrike" cap="none">
                        <a:solidFill>
                          <a:schemeClr val="lt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EC07D"/>
                    </a:solidFill>
                  </a:tcPr>
                </a:tc>
                <a:tc>
                  <a:txBody>
                    <a:bodyPr/>
                    <a:lstStyle/>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Most of the traditional </a:t>
                      </a:r>
                      <a:r>
                        <a:rPr lang="en-US" sz="1600"/>
                        <a:t>IT organizations </a:t>
                      </a:r>
                      <a:r>
                        <a:rPr lang="en-US" sz="1600" u="none" strike="noStrike" cap="none">
                          <a:latin typeface="Arial"/>
                          <a:ea typeface="Arial"/>
                          <a:cs typeface="Arial"/>
                          <a:sym typeface="Arial"/>
                        </a:rPr>
                        <a:t>follow archaic systems that </a:t>
                      </a:r>
                      <a:r>
                        <a:rPr lang="en-US" sz="1600"/>
                        <a:t>results in </a:t>
                      </a:r>
                      <a:r>
                        <a:rPr lang="en-US" sz="1600" u="none" strike="noStrike" cap="none">
                          <a:latin typeface="Arial"/>
                          <a:ea typeface="Arial"/>
                          <a:cs typeface="Arial"/>
                          <a:sym typeface="Arial"/>
                        </a:rPr>
                        <a:t>huge product backlog and delay in delivery of products</a:t>
                      </a:r>
                      <a:endParaRPr/>
                    </a:p>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Product backlog further leads to business loss</a:t>
                      </a:r>
                      <a:endParaRPr sz="1600" u="none" strike="noStrike" cap="none">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r>
              <a:tr h="1121325">
                <a:tc>
                  <a:txBody>
                    <a:bodyPr/>
                    <a:lstStyle/>
                    <a:p>
                      <a:pPr marL="0" marR="0" lvl="0" indent="0" algn="l" rtl="0">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Outdated processes</a:t>
                      </a:r>
                      <a:endParaRPr sz="1800" b="1" u="none" strike="noStrike" cap="none">
                        <a:solidFill>
                          <a:schemeClr val="lt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chemeClr val="lt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c>
                  <a:txBody>
                    <a:bodyPr/>
                    <a:lstStyle/>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Traditional systems follow outdated processes leading to loss of effort, time and money for the organization</a:t>
                      </a:r>
                      <a:endParaRPr/>
                    </a:p>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Organization adhering to traditional practices are siloed and closed with little interaction between different functions leading to poorly built products</a:t>
                      </a:r>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1.1 Disconnect between Development &amp; Operations teams</a:t>
            </a:r>
            <a:endParaRPr sz="2800" b="1" i="0" u="none" strike="noStrike" cap="none">
              <a:solidFill>
                <a:schemeClr val="dk2"/>
              </a:solidFill>
              <a:latin typeface="Arial"/>
              <a:ea typeface="Arial"/>
              <a:cs typeface="Arial"/>
              <a:sym typeface="Arial"/>
            </a:endParaRPr>
          </a:p>
        </p:txBody>
      </p:sp>
      <p:sp>
        <p:nvSpPr>
          <p:cNvPr id="769" name="Shape 76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770" name="Shape 770"/>
          <p:cNvSpPr txBox="1">
            <a:spLocks noGrp="1"/>
          </p:cNvSpPr>
          <p:nvPr>
            <p:ph type="body" idx="2"/>
          </p:nvPr>
        </p:nvSpPr>
        <p:spPr>
          <a:xfrm>
            <a:off x="514351" y="1304995"/>
            <a:ext cx="1037404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primary challenges between two teams are</a:t>
            </a:r>
            <a:endParaRPr/>
          </a:p>
          <a:p>
            <a:pPr marL="0" marR="0" lvl="1" indent="0" algn="l" rtl="0">
              <a:lnSpc>
                <a:spcPct val="90000"/>
              </a:lnSpc>
              <a:spcBef>
                <a:spcPts val="838"/>
              </a:spcBef>
              <a:spcAft>
                <a:spcPts val="0"/>
              </a:spcAft>
              <a:buClr>
                <a:srgbClr val="1CC083"/>
              </a:buClr>
              <a:buSzPts val="2300"/>
              <a:buFont typeface="Noto Sans Symbols"/>
              <a:buNone/>
            </a:pP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Lack of collaboration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Disintegrated processes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Difference in tools &amp; implementation processes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Disinterest in learning new tools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Difference of opinion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Work loss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Poor feedback system</a:t>
            </a:r>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1" name="Shape 771"/>
          <p:cNvSpPr/>
          <p:nvPr/>
        </p:nvSpPr>
        <p:spPr>
          <a:xfrm>
            <a:off x="6807321" y="3569806"/>
            <a:ext cx="4751027" cy="1341168"/>
          </a:xfrm>
          <a:prstGeom prst="rect">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2" name="Shape 772"/>
          <p:cNvSpPr/>
          <p:nvPr/>
        </p:nvSpPr>
        <p:spPr>
          <a:xfrm>
            <a:off x="732738" y="3569807"/>
            <a:ext cx="2464461" cy="2202462"/>
          </a:xfrm>
          <a:prstGeom prst="rect">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3" name="Shape 773"/>
          <p:cNvSpPr/>
          <p:nvPr/>
        </p:nvSpPr>
        <p:spPr>
          <a:xfrm>
            <a:off x="3459595" y="3569807"/>
            <a:ext cx="2464461" cy="2202462"/>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4" name="Shape 774"/>
          <p:cNvSpPr txBox="1"/>
          <p:nvPr/>
        </p:nvSpPr>
        <p:spPr>
          <a:xfrm>
            <a:off x="525429" y="2597453"/>
            <a:ext cx="5576700" cy="369300"/>
          </a:xfrm>
          <a:prstGeom prst="rect">
            <a:avLst/>
          </a:prstGeom>
          <a:noFill/>
          <a:ln w="9525" cap="flat" cmpd="sng">
            <a:solidFill>
              <a:srgbClr val="404E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TRADITIONAL IT CULTURE</a:t>
            </a:r>
            <a:endParaRPr/>
          </a:p>
        </p:txBody>
      </p:sp>
      <p:sp>
        <p:nvSpPr>
          <p:cNvPr id="775" name="Shape 775"/>
          <p:cNvSpPr txBox="1"/>
          <p:nvPr/>
        </p:nvSpPr>
        <p:spPr>
          <a:xfrm>
            <a:off x="6627283" y="2574340"/>
            <a:ext cx="5064300" cy="369300"/>
          </a:xfrm>
          <a:prstGeom prst="rect">
            <a:avLst/>
          </a:prstGeom>
          <a:noFill/>
          <a:ln w="9525" cap="flat" cmpd="sng">
            <a:solidFill>
              <a:srgbClr val="404E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DEVOPS CULTURE</a:t>
            </a:r>
            <a:endParaRPr/>
          </a:p>
        </p:txBody>
      </p:sp>
      <p:sp>
        <p:nvSpPr>
          <p:cNvPr id="776" name="Shape 776"/>
          <p:cNvSpPr txBox="1"/>
          <p:nvPr/>
        </p:nvSpPr>
        <p:spPr>
          <a:xfrm>
            <a:off x="609515" y="3020966"/>
            <a:ext cx="2710907"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Objective:</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Deliver Features</a:t>
            </a:r>
            <a:endParaRPr/>
          </a:p>
        </p:txBody>
      </p:sp>
      <p:sp>
        <p:nvSpPr>
          <p:cNvPr id="777" name="Shape 777"/>
          <p:cNvSpPr txBox="1"/>
          <p:nvPr/>
        </p:nvSpPr>
        <p:spPr>
          <a:xfrm>
            <a:off x="3334845" y="3020966"/>
            <a:ext cx="271250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Objective:</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Maintain Availability</a:t>
            </a:r>
            <a:endParaRPr/>
          </a:p>
        </p:txBody>
      </p:sp>
      <p:sp>
        <p:nvSpPr>
          <p:cNvPr id="778" name="Shape 778"/>
          <p:cNvSpPr txBox="1"/>
          <p:nvPr/>
        </p:nvSpPr>
        <p:spPr>
          <a:xfrm>
            <a:off x="769134" y="3620607"/>
            <a:ext cx="2407814"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Development</a:t>
            </a:r>
            <a:endParaRPr sz="1200" b="1" i="0" u="none" strike="noStrike" cap="none">
              <a:solidFill>
                <a:schemeClr val="lt1"/>
              </a:solidFill>
              <a:latin typeface="Arial"/>
              <a:ea typeface="Arial"/>
              <a:cs typeface="Arial"/>
              <a:sym typeface="Arial"/>
            </a:endParaRPr>
          </a:p>
          <a:p>
            <a:pPr marL="0" marR="0" lvl="0" indent="0" algn="ctr" rtl="0">
              <a:lnSpc>
                <a:spcPct val="100000"/>
              </a:lnSpc>
              <a:spcBef>
                <a:spcPts val="12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Business Requirements </a:t>
            </a:r>
            <a:endParaRPr/>
          </a:p>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Software Development</a:t>
            </a:r>
            <a:endParaRPr/>
          </a:p>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Quality Assurance</a:t>
            </a:r>
            <a:endParaRPr/>
          </a:p>
        </p:txBody>
      </p:sp>
      <p:sp>
        <p:nvSpPr>
          <p:cNvPr id="779" name="Shape 779"/>
          <p:cNvSpPr txBox="1"/>
          <p:nvPr/>
        </p:nvSpPr>
        <p:spPr>
          <a:xfrm>
            <a:off x="3459595" y="3620607"/>
            <a:ext cx="2381339"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Operations</a:t>
            </a:r>
            <a:endParaRPr sz="1200" b="1" i="0" u="none" strike="noStrike" cap="none">
              <a:solidFill>
                <a:schemeClr val="lt1"/>
              </a:solidFill>
              <a:latin typeface="Arial"/>
              <a:ea typeface="Arial"/>
              <a:cs typeface="Arial"/>
              <a:sym typeface="Arial"/>
            </a:endParaRPr>
          </a:p>
          <a:p>
            <a:pPr marL="0" marR="0" lvl="0" indent="0" algn="ctr" rtl="0">
              <a:lnSpc>
                <a:spcPct val="100000"/>
              </a:lnSpc>
              <a:spcBef>
                <a:spcPts val="12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Service Desk</a:t>
            </a:r>
            <a:endParaRPr/>
          </a:p>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NOC/Support</a:t>
            </a:r>
            <a:endParaRPr/>
          </a:p>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Infrastructure</a:t>
            </a:r>
            <a:endParaRPr/>
          </a:p>
        </p:txBody>
      </p:sp>
      <p:sp>
        <p:nvSpPr>
          <p:cNvPr id="780" name="Shape 780"/>
          <p:cNvSpPr txBox="1"/>
          <p:nvPr/>
        </p:nvSpPr>
        <p:spPr>
          <a:xfrm>
            <a:off x="732738" y="5850554"/>
            <a:ext cx="564368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Dev vs. Ops – The organization’s culture mimics the organizations architectural design of two silos with competing objectives.</a:t>
            </a:r>
            <a:endParaRPr/>
          </a:p>
        </p:txBody>
      </p:sp>
      <p:sp>
        <p:nvSpPr>
          <p:cNvPr id="781" name="Shape 781"/>
          <p:cNvSpPr txBox="1"/>
          <p:nvPr/>
        </p:nvSpPr>
        <p:spPr>
          <a:xfrm>
            <a:off x="894427" y="5117328"/>
            <a:ext cx="542905" cy="405555"/>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Dev</a:t>
            </a:r>
            <a:endParaRPr/>
          </a:p>
        </p:txBody>
      </p:sp>
      <p:sp>
        <p:nvSpPr>
          <p:cNvPr id="782" name="Shape 782"/>
          <p:cNvSpPr txBox="1"/>
          <p:nvPr/>
        </p:nvSpPr>
        <p:spPr>
          <a:xfrm>
            <a:off x="1711251" y="5117328"/>
            <a:ext cx="504832" cy="405555"/>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SIT</a:t>
            </a:r>
            <a:endParaRPr/>
          </a:p>
        </p:txBody>
      </p:sp>
      <p:sp>
        <p:nvSpPr>
          <p:cNvPr id="783" name="Shape 783"/>
          <p:cNvSpPr txBox="1"/>
          <p:nvPr/>
        </p:nvSpPr>
        <p:spPr>
          <a:xfrm>
            <a:off x="2473839" y="5117328"/>
            <a:ext cx="584785" cy="405555"/>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UAT</a:t>
            </a:r>
            <a:endParaRPr/>
          </a:p>
        </p:txBody>
      </p:sp>
      <p:sp>
        <p:nvSpPr>
          <p:cNvPr id="784" name="Shape 784"/>
          <p:cNvSpPr txBox="1"/>
          <p:nvPr/>
        </p:nvSpPr>
        <p:spPr>
          <a:xfrm>
            <a:off x="3623135" y="5117328"/>
            <a:ext cx="2084553" cy="405555"/>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Prod</a:t>
            </a:r>
            <a:endParaRPr/>
          </a:p>
        </p:txBody>
      </p:sp>
      <p:sp>
        <p:nvSpPr>
          <p:cNvPr id="785" name="Shape 785"/>
          <p:cNvSpPr txBox="1"/>
          <p:nvPr/>
        </p:nvSpPr>
        <p:spPr>
          <a:xfrm>
            <a:off x="6683256" y="5884869"/>
            <a:ext cx="523597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DevOps – The organization’s culture is focused on end-to-end operational delivery (speed and quality).</a:t>
            </a:r>
            <a:endParaRPr/>
          </a:p>
        </p:txBody>
      </p:sp>
      <p:sp>
        <p:nvSpPr>
          <p:cNvPr id="786" name="Shape 786"/>
          <p:cNvSpPr txBox="1"/>
          <p:nvPr/>
        </p:nvSpPr>
        <p:spPr>
          <a:xfrm>
            <a:off x="9432222" y="5310604"/>
            <a:ext cx="2126126" cy="46166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Service Desk</a:t>
            </a:r>
            <a:endParaRPr/>
          </a:p>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NOC/Support</a:t>
            </a:r>
            <a:endParaRPr/>
          </a:p>
        </p:txBody>
      </p:sp>
      <p:sp>
        <p:nvSpPr>
          <p:cNvPr id="787" name="Shape 787"/>
          <p:cNvSpPr txBox="1"/>
          <p:nvPr/>
        </p:nvSpPr>
        <p:spPr>
          <a:xfrm>
            <a:off x="6972675" y="4552296"/>
            <a:ext cx="449298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SW Development – Infrastructure – Quality Assurance</a:t>
            </a:r>
            <a:endParaRPr/>
          </a:p>
        </p:txBody>
      </p:sp>
      <p:sp>
        <p:nvSpPr>
          <p:cNvPr id="788" name="Shape 788"/>
          <p:cNvSpPr txBox="1"/>
          <p:nvPr/>
        </p:nvSpPr>
        <p:spPr>
          <a:xfrm>
            <a:off x="6986636" y="4034581"/>
            <a:ext cx="656914" cy="490722"/>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Dev</a:t>
            </a:r>
            <a:endParaRPr/>
          </a:p>
        </p:txBody>
      </p:sp>
      <p:sp>
        <p:nvSpPr>
          <p:cNvPr id="789" name="Shape 789"/>
          <p:cNvSpPr txBox="1"/>
          <p:nvPr/>
        </p:nvSpPr>
        <p:spPr>
          <a:xfrm>
            <a:off x="8254543" y="4034581"/>
            <a:ext cx="610848" cy="490722"/>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SIT</a:t>
            </a:r>
            <a:endParaRPr/>
          </a:p>
        </p:txBody>
      </p:sp>
      <p:sp>
        <p:nvSpPr>
          <p:cNvPr id="790" name="Shape 790"/>
          <p:cNvSpPr txBox="1"/>
          <p:nvPr/>
        </p:nvSpPr>
        <p:spPr>
          <a:xfrm>
            <a:off x="9343866" y="4034581"/>
            <a:ext cx="707589" cy="490722"/>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UAT</a:t>
            </a:r>
            <a:endParaRPr/>
          </a:p>
        </p:txBody>
      </p:sp>
      <p:sp>
        <p:nvSpPr>
          <p:cNvPr id="791" name="Shape 791"/>
          <p:cNvSpPr txBox="1"/>
          <p:nvPr/>
        </p:nvSpPr>
        <p:spPr>
          <a:xfrm>
            <a:off x="10464609" y="4034581"/>
            <a:ext cx="730623" cy="490722"/>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Prod</a:t>
            </a:r>
            <a:endParaRPr/>
          </a:p>
        </p:txBody>
      </p:sp>
      <p:sp>
        <p:nvSpPr>
          <p:cNvPr id="792" name="Shape 792"/>
          <p:cNvSpPr txBox="1"/>
          <p:nvPr/>
        </p:nvSpPr>
        <p:spPr>
          <a:xfrm>
            <a:off x="6549452" y="2969449"/>
            <a:ext cx="5235974"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Objective:</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Deliver features and maintain availability</a:t>
            </a:r>
            <a:endParaRPr/>
          </a:p>
        </p:txBody>
      </p:sp>
      <p:sp>
        <p:nvSpPr>
          <p:cNvPr id="793" name="Shape 793"/>
          <p:cNvSpPr/>
          <p:nvPr/>
        </p:nvSpPr>
        <p:spPr>
          <a:xfrm>
            <a:off x="8348239" y="3567520"/>
            <a:ext cx="162201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Operations</a:t>
            </a:r>
            <a:endParaRPr sz="1400" b="0" i="0" u="none" strike="noStrike" cap="none">
              <a:solidFill>
                <a:schemeClr val="lt1"/>
              </a:solidFill>
              <a:latin typeface="Arial"/>
              <a:ea typeface="Arial"/>
              <a:cs typeface="Arial"/>
              <a:sym typeface="Arial"/>
            </a:endParaRPr>
          </a:p>
        </p:txBody>
      </p:sp>
      <p:cxnSp>
        <p:nvCxnSpPr>
          <p:cNvPr id="794" name="Shape 794"/>
          <p:cNvCxnSpPr/>
          <p:nvPr/>
        </p:nvCxnSpPr>
        <p:spPr>
          <a:xfrm>
            <a:off x="835701" y="5630437"/>
            <a:ext cx="1614507" cy="0"/>
          </a:xfrm>
          <a:prstGeom prst="straightConnector1">
            <a:avLst/>
          </a:prstGeom>
          <a:noFill/>
          <a:ln w="12700" cap="flat" cmpd="sng">
            <a:solidFill>
              <a:schemeClr val="lt1"/>
            </a:solidFill>
            <a:prstDash val="dash"/>
            <a:miter lim="800000"/>
            <a:headEnd type="none" w="lg" len="lg"/>
            <a:tailEnd type="triangle" w="lg" len="lg"/>
          </a:ln>
        </p:spPr>
      </p:cxnSp>
      <p:cxnSp>
        <p:nvCxnSpPr>
          <p:cNvPr id="795" name="Shape 795"/>
          <p:cNvCxnSpPr/>
          <p:nvPr/>
        </p:nvCxnSpPr>
        <p:spPr>
          <a:xfrm>
            <a:off x="2870644" y="4992757"/>
            <a:ext cx="1213003" cy="0"/>
          </a:xfrm>
          <a:prstGeom prst="straightConnector1">
            <a:avLst/>
          </a:prstGeom>
          <a:noFill/>
          <a:ln w="12700" cap="flat" cmpd="sng">
            <a:solidFill>
              <a:schemeClr val="lt1"/>
            </a:solidFill>
            <a:prstDash val="dash"/>
            <a:miter lim="800000"/>
            <a:headEnd type="none" w="lg" len="lg"/>
            <a:tailEnd type="triangle" w="lg" len="lg"/>
          </a:ln>
        </p:spPr>
      </p:cxnSp>
      <p:cxnSp>
        <p:nvCxnSpPr>
          <p:cNvPr id="796" name="Shape 796"/>
          <p:cNvCxnSpPr/>
          <p:nvPr/>
        </p:nvCxnSpPr>
        <p:spPr>
          <a:xfrm>
            <a:off x="6902168" y="3908088"/>
            <a:ext cx="3770317" cy="0"/>
          </a:xfrm>
          <a:prstGeom prst="straightConnector1">
            <a:avLst/>
          </a:prstGeom>
          <a:noFill/>
          <a:ln w="12700" cap="flat" cmpd="sng">
            <a:solidFill>
              <a:schemeClr val="lt1"/>
            </a:solidFill>
            <a:prstDash val="dash"/>
            <a:miter lim="800000"/>
            <a:headEnd type="none" w="lg" len="lg"/>
            <a:tailEnd type="triangle" w="lg" len="lg"/>
          </a:ln>
        </p:spPr>
      </p:cxnSp>
      <p:cxnSp>
        <p:nvCxnSpPr>
          <p:cNvPr id="797" name="Shape 797"/>
          <p:cNvCxnSpPr/>
          <p:nvPr/>
        </p:nvCxnSpPr>
        <p:spPr>
          <a:xfrm rot="5400000">
            <a:off x="10395553" y="5092435"/>
            <a:ext cx="393817" cy="0"/>
          </a:xfrm>
          <a:prstGeom prst="straightConnector1">
            <a:avLst/>
          </a:prstGeom>
          <a:noFill/>
          <a:ln w="12700" cap="flat" cmpd="sng">
            <a:solidFill>
              <a:srgbClr val="404E5C"/>
            </a:solidFill>
            <a:prstDash val="dash"/>
            <a:miter lim="800000"/>
            <a:headEnd type="none" w="lg" len="lg"/>
            <a:tailEnd type="triangle" w="lg" len="lg"/>
          </a:ln>
        </p:spPr>
      </p:cxnSp>
      <p:cxnSp>
        <p:nvCxnSpPr>
          <p:cNvPr id="798" name="Shape 798"/>
          <p:cNvCxnSpPr/>
          <p:nvPr/>
        </p:nvCxnSpPr>
        <p:spPr>
          <a:xfrm rot="-5400000">
            <a:off x="7634248" y="5143442"/>
            <a:ext cx="393817" cy="0"/>
          </a:xfrm>
          <a:prstGeom prst="straightConnector1">
            <a:avLst/>
          </a:prstGeom>
          <a:noFill/>
          <a:ln w="12700" cap="flat" cmpd="sng">
            <a:solidFill>
              <a:srgbClr val="404E5C"/>
            </a:solidFill>
            <a:prstDash val="dash"/>
            <a:miter lim="800000"/>
            <a:headEnd type="none" w="lg" len="lg"/>
            <a:tailEnd type="triangle" w="lg" len="lg"/>
          </a:ln>
        </p:spPr>
      </p:cxnSp>
      <p:sp>
        <p:nvSpPr>
          <p:cNvPr id="799" name="Shape 799"/>
          <p:cNvSpPr txBox="1"/>
          <p:nvPr/>
        </p:nvSpPr>
        <p:spPr>
          <a:xfrm>
            <a:off x="6800127" y="5310604"/>
            <a:ext cx="2126126" cy="46166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Business </a:t>
            </a:r>
            <a:endParaRPr/>
          </a:p>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Requirements</a:t>
            </a:r>
            <a:endParaRPr/>
          </a:p>
        </p:txBody>
      </p:sp>
      <p:cxnSp>
        <p:nvCxnSpPr>
          <p:cNvPr id="800" name="Shape 800"/>
          <p:cNvCxnSpPr/>
          <p:nvPr/>
        </p:nvCxnSpPr>
        <p:spPr>
          <a:xfrm>
            <a:off x="6364710" y="2449265"/>
            <a:ext cx="0" cy="3924509"/>
          </a:xfrm>
          <a:prstGeom prst="straightConnector1">
            <a:avLst/>
          </a:prstGeom>
          <a:noFill/>
          <a:ln w="9525" cap="flat" cmpd="sng">
            <a:solidFill>
              <a:srgbClr val="404E5C"/>
            </a:solidFill>
            <a:prstDash val="dash"/>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Shape 80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Emergence of DevOps</a:t>
            </a:r>
            <a:endParaRPr sz="2800" b="1" i="0" u="none" strike="noStrike" cap="none">
              <a:solidFill>
                <a:schemeClr val="dk2"/>
              </a:solidFill>
              <a:latin typeface="Arial"/>
              <a:ea typeface="Arial"/>
              <a:cs typeface="Arial"/>
              <a:sym typeface="Arial"/>
            </a:endParaRPr>
          </a:p>
        </p:txBody>
      </p:sp>
      <p:sp>
        <p:nvSpPr>
          <p:cNvPr id="807" name="Shape 80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808" name="Shape 808"/>
          <p:cNvSpPr txBox="1">
            <a:spLocks noGrp="1"/>
          </p:cNvSpPr>
          <p:nvPr>
            <p:ph type="body" idx="2"/>
          </p:nvPr>
        </p:nvSpPr>
        <p:spPr>
          <a:xfrm>
            <a:off x="514349" y="1304995"/>
            <a:ext cx="10748347"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Development and operations teams have functioned as two different entities without any collaboration. This mindset changes due to the challenges that teams faced across organizations</a:t>
            </a:r>
            <a:endParaRPr/>
          </a:p>
        </p:txBody>
      </p:sp>
      <p:grpSp>
        <p:nvGrpSpPr>
          <p:cNvPr id="809" name="Shape 809"/>
          <p:cNvGrpSpPr/>
          <p:nvPr/>
        </p:nvGrpSpPr>
        <p:grpSpPr>
          <a:xfrm>
            <a:off x="3891773" y="5287189"/>
            <a:ext cx="1857357" cy="667657"/>
            <a:chOff x="3891773" y="5287189"/>
            <a:chExt cx="1857357" cy="667657"/>
          </a:xfrm>
        </p:grpSpPr>
        <p:sp>
          <p:nvSpPr>
            <p:cNvPr id="810" name="Shape 810"/>
            <p:cNvSpPr/>
            <p:nvPr/>
          </p:nvSpPr>
          <p:spPr>
            <a:xfrm>
              <a:off x="3891773" y="5287189"/>
              <a:ext cx="1717996" cy="667657"/>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1" name="Shape 811"/>
            <p:cNvSpPr/>
            <p:nvPr/>
          </p:nvSpPr>
          <p:spPr>
            <a:xfrm rot="5400000">
              <a:off x="5559944" y="5520704"/>
              <a:ext cx="203200" cy="175172"/>
            </a:xfrm>
            <a:prstGeom prst="triangle">
              <a:avLst>
                <a:gd name="adj" fmla="val 50000"/>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812" name="Shape 812"/>
          <p:cNvSpPr/>
          <p:nvPr/>
        </p:nvSpPr>
        <p:spPr>
          <a:xfrm>
            <a:off x="9450679" y="5434033"/>
            <a:ext cx="276905" cy="346132"/>
          </a:xfrm>
          <a:custGeom>
            <a:avLst/>
            <a:gdLst/>
            <a:ahLst/>
            <a:cxnLst/>
            <a:rect l="0" t="0" r="0" b="0"/>
            <a:pathLst>
              <a:path w="276905" h="346132" extrusionOk="0">
                <a:moveTo>
                  <a:pt x="73356" y="250749"/>
                </a:moveTo>
                <a:cubicBezTo>
                  <a:pt x="76765" y="250093"/>
                  <a:pt x="79912" y="250782"/>
                  <a:pt x="82796" y="252814"/>
                </a:cubicBezTo>
                <a:cubicBezTo>
                  <a:pt x="85681" y="254846"/>
                  <a:pt x="87385" y="257567"/>
                  <a:pt x="87910" y="260975"/>
                </a:cubicBezTo>
                <a:cubicBezTo>
                  <a:pt x="88565" y="264384"/>
                  <a:pt x="87877" y="267531"/>
                  <a:pt x="85845" y="270415"/>
                </a:cubicBezTo>
                <a:cubicBezTo>
                  <a:pt x="83812" y="273300"/>
                  <a:pt x="81092" y="275004"/>
                  <a:pt x="77683" y="275529"/>
                </a:cubicBezTo>
                <a:cubicBezTo>
                  <a:pt x="70079" y="276840"/>
                  <a:pt x="63130" y="278380"/>
                  <a:pt x="56836" y="280150"/>
                </a:cubicBezTo>
                <a:cubicBezTo>
                  <a:pt x="50543" y="281920"/>
                  <a:pt x="45528" y="283592"/>
                  <a:pt x="41791" y="285165"/>
                </a:cubicBezTo>
                <a:cubicBezTo>
                  <a:pt x="38055" y="286739"/>
                  <a:pt x="34875" y="288279"/>
                  <a:pt x="32253" y="289787"/>
                </a:cubicBezTo>
                <a:cubicBezTo>
                  <a:pt x="29631" y="291295"/>
                  <a:pt x="27828" y="292573"/>
                  <a:pt x="26845" y="293622"/>
                </a:cubicBezTo>
                <a:cubicBezTo>
                  <a:pt x="25862" y="294671"/>
                  <a:pt x="25304" y="295457"/>
                  <a:pt x="25173" y="295982"/>
                </a:cubicBezTo>
                <a:cubicBezTo>
                  <a:pt x="25567" y="297424"/>
                  <a:pt x="27337" y="299161"/>
                  <a:pt x="30483" y="301194"/>
                </a:cubicBezTo>
                <a:cubicBezTo>
                  <a:pt x="33630" y="303226"/>
                  <a:pt x="38415" y="305389"/>
                  <a:pt x="44840" y="307684"/>
                </a:cubicBezTo>
                <a:cubicBezTo>
                  <a:pt x="51264" y="309978"/>
                  <a:pt x="58737" y="312109"/>
                  <a:pt x="67260" y="314075"/>
                </a:cubicBezTo>
                <a:cubicBezTo>
                  <a:pt x="75782" y="316042"/>
                  <a:pt x="86303" y="317681"/>
                  <a:pt x="98825" y="318992"/>
                </a:cubicBezTo>
                <a:cubicBezTo>
                  <a:pt x="111346" y="320303"/>
                  <a:pt x="124555" y="320958"/>
                  <a:pt x="138453" y="320958"/>
                </a:cubicBezTo>
                <a:cubicBezTo>
                  <a:pt x="152350" y="320958"/>
                  <a:pt x="165560" y="320303"/>
                  <a:pt x="178081" y="318992"/>
                </a:cubicBezTo>
                <a:cubicBezTo>
                  <a:pt x="190602" y="317681"/>
                  <a:pt x="201123" y="316042"/>
                  <a:pt x="209646" y="314075"/>
                </a:cubicBezTo>
                <a:cubicBezTo>
                  <a:pt x="218168" y="312109"/>
                  <a:pt x="225641" y="309945"/>
                  <a:pt x="232066" y="307585"/>
                </a:cubicBezTo>
                <a:cubicBezTo>
                  <a:pt x="238490" y="305225"/>
                  <a:pt x="243276" y="303029"/>
                  <a:pt x="246422" y="300997"/>
                </a:cubicBezTo>
                <a:cubicBezTo>
                  <a:pt x="249569" y="298965"/>
                  <a:pt x="251339" y="297162"/>
                  <a:pt x="251732" y="295589"/>
                </a:cubicBezTo>
                <a:cubicBezTo>
                  <a:pt x="251601" y="295064"/>
                  <a:pt x="251044" y="294343"/>
                  <a:pt x="250060" y="293425"/>
                </a:cubicBezTo>
                <a:cubicBezTo>
                  <a:pt x="249077" y="292507"/>
                  <a:pt x="247274" y="291262"/>
                  <a:pt x="244652" y="289689"/>
                </a:cubicBezTo>
                <a:cubicBezTo>
                  <a:pt x="242030" y="288115"/>
                  <a:pt x="238851" y="286575"/>
                  <a:pt x="235114" y="285067"/>
                </a:cubicBezTo>
                <a:cubicBezTo>
                  <a:pt x="231377" y="283559"/>
                  <a:pt x="226362" y="281920"/>
                  <a:pt x="220069" y="280150"/>
                </a:cubicBezTo>
                <a:cubicBezTo>
                  <a:pt x="213776" y="278380"/>
                  <a:pt x="206827" y="276840"/>
                  <a:pt x="199222" y="275529"/>
                </a:cubicBezTo>
                <a:cubicBezTo>
                  <a:pt x="195813" y="275004"/>
                  <a:pt x="193093" y="273300"/>
                  <a:pt x="191061" y="270415"/>
                </a:cubicBezTo>
                <a:cubicBezTo>
                  <a:pt x="189029" y="267531"/>
                  <a:pt x="188340" y="264384"/>
                  <a:pt x="188996" y="260975"/>
                </a:cubicBezTo>
                <a:cubicBezTo>
                  <a:pt x="189520" y="257567"/>
                  <a:pt x="191225" y="254846"/>
                  <a:pt x="194109" y="252814"/>
                </a:cubicBezTo>
                <a:cubicBezTo>
                  <a:pt x="196993" y="250782"/>
                  <a:pt x="200140" y="250093"/>
                  <a:pt x="203549" y="250749"/>
                </a:cubicBezTo>
                <a:cubicBezTo>
                  <a:pt x="212858" y="252322"/>
                  <a:pt x="221446" y="254256"/>
                  <a:pt x="229312" y="256550"/>
                </a:cubicBezTo>
                <a:cubicBezTo>
                  <a:pt x="237179" y="258845"/>
                  <a:pt x="244914" y="261762"/>
                  <a:pt x="252519" y="265302"/>
                </a:cubicBezTo>
                <a:cubicBezTo>
                  <a:pt x="260123" y="268842"/>
                  <a:pt x="266089" y="273201"/>
                  <a:pt x="270415" y="278380"/>
                </a:cubicBezTo>
                <a:cubicBezTo>
                  <a:pt x="274742" y="283559"/>
                  <a:pt x="276905" y="289361"/>
                  <a:pt x="276905" y="295785"/>
                </a:cubicBezTo>
                <a:cubicBezTo>
                  <a:pt x="276905" y="304045"/>
                  <a:pt x="272874" y="311486"/>
                  <a:pt x="264810" y="318107"/>
                </a:cubicBezTo>
                <a:cubicBezTo>
                  <a:pt x="256747" y="324728"/>
                  <a:pt x="245996" y="330038"/>
                  <a:pt x="232557" y="334037"/>
                </a:cubicBezTo>
                <a:cubicBezTo>
                  <a:pt x="219118" y="338036"/>
                  <a:pt x="204368" y="341051"/>
                  <a:pt x="188307" y="343083"/>
                </a:cubicBezTo>
                <a:cubicBezTo>
                  <a:pt x="172246" y="345116"/>
                  <a:pt x="155628" y="346132"/>
                  <a:pt x="138453" y="346132"/>
                </a:cubicBezTo>
                <a:cubicBezTo>
                  <a:pt x="121277" y="346132"/>
                  <a:pt x="104659" y="345116"/>
                  <a:pt x="88598" y="343083"/>
                </a:cubicBezTo>
                <a:cubicBezTo>
                  <a:pt x="72537" y="341051"/>
                  <a:pt x="57787" y="338036"/>
                  <a:pt x="44348" y="334037"/>
                </a:cubicBezTo>
                <a:cubicBezTo>
                  <a:pt x="30909" y="330038"/>
                  <a:pt x="20158" y="324728"/>
                  <a:pt x="12095" y="318107"/>
                </a:cubicBezTo>
                <a:cubicBezTo>
                  <a:pt x="4032" y="311486"/>
                  <a:pt x="0" y="304045"/>
                  <a:pt x="0" y="295785"/>
                </a:cubicBezTo>
                <a:cubicBezTo>
                  <a:pt x="0" y="289361"/>
                  <a:pt x="2163" y="283559"/>
                  <a:pt x="6490" y="278380"/>
                </a:cubicBezTo>
                <a:cubicBezTo>
                  <a:pt x="10817" y="273201"/>
                  <a:pt x="16782" y="268842"/>
                  <a:pt x="24387" y="265302"/>
                </a:cubicBezTo>
                <a:cubicBezTo>
                  <a:pt x="31991" y="261762"/>
                  <a:pt x="39726" y="258845"/>
                  <a:pt x="47593" y="256550"/>
                </a:cubicBezTo>
                <a:cubicBezTo>
                  <a:pt x="55460" y="254256"/>
                  <a:pt x="64047" y="252322"/>
                  <a:pt x="73356" y="250749"/>
                </a:cubicBezTo>
                <a:close/>
                <a:moveTo>
                  <a:pt x="100693" y="94400"/>
                </a:moveTo>
                <a:lnTo>
                  <a:pt x="176213" y="94400"/>
                </a:lnTo>
                <a:cubicBezTo>
                  <a:pt x="183161" y="94400"/>
                  <a:pt x="189094" y="96858"/>
                  <a:pt x="194011" y="101774"/>
                </a:cubicBezTo>
                <a:cubicBezTo>
                  <a:pt x="198927" y="106691"/>
                  <a:pt x="201386" y="112624"/>
                  <a:pt x="201386" y="119573"/>
                </a:cubicBezTo>
                <a:lnTo>
                  <a:pt x="201386" y="195092"/>
                </a:lnTo>
                <a:cubicBezTo>
                  <a:pt x="201386" y="198501"/>
                  <a:pt x="200140" y="201451"/>
                  <a:pt x="197649" y="203942"/>
                </a:cubicBezTo>
                <a:cubicBezTo>
                  <a:pt x="195158" y="206433"/>
                  <a:pt x="192208" y="207679"/>
                  <a:pt x="188799" y="207679"/>
                </a:cubicBezTo>
                <a:lnTo>
                  <a:pt x="176213" y="207679"/>
                </a:lnTo>
                <a:lnTo>
                  <a:pt x="176213" y="283199"/>
                </a:lnTo>
                <a:cubicBezTo>
                  <a:pt x="176213" y="286607"/>
                  <a:pt x="174967" y="289557"/>
                  <a:pt x="172476" y="292049"/>
                </a:cubicBezTo>
                <a:cubicBezTo>
                  <a:pt x="169985" y="294540"/>
                  <a:pt x="167035" y="295785"/>
                  <a:pt x="163626" y="295785"/>
                </a:cubicBezTo>
                <a:lnTo>
                  <a:pt x="113279" y="295785"/>
                </a:lnTo>
                <a:cubicBezTo>
                  <a:pt x="109871" y="295785"/>
                  <a:pt x="106921" y="294540"/>
                  <a:pt x="104430" y="292049"/>
                </a:cubicBezTo>
                <a:cubicBezTo>
                  <a:pt x="101938" y="289557"/>
                  <a:pt x="100693" y="286607"/>
                  <a:pt x="100693" y="283199"/>
                </a:cubicBezTo>
                <a:lnTo>
                  <a:pt x="100693" y="207679"/>
                </a:lnTo>
                <a:lnTo>
                  <a:pt x="88106" y="207679"/>
                </a:lnTo>
                <a:cubicBezTo>
                  <a:pt x="84697" y="207679"/>
                  <a:pt x="81747" y="206433"/>
                  <a:pt x="79256" y="203942"/>
                </a:cubicBezTo>
                <a:cubicBezTo>
                  <a:pt x="76765" y="201451"/>
                  <a:pt x="75520" y="198501"/>
                  <a:pt x="75520" y="195092"/>
                </a:cubicBezTo>
                <a:lnTo>
                  <a:pt x="75520" y="119573"/>
                </a:lnTo>
                <a:cubicBezTo>
                  <a:pt x="75520" y="112624"/>
                  <a:pt x="77978" y="106691"/>
                  <a:pt x="82895" y="101774"/>
                </a:cubicBezTo>
                <a:cubicBezTo>
                  <a:pt x="87811" y="96858"/>
                  <a:pt x="93744" y="94400"/>
                  <a:pt x="100693" y="94400"/>
                </a:cubicBezTo>
                <a:close/>
                <a:moveTo>
                  <a:pt x="138453" y="0"/>
                </a:moveTo>
                <a:cubicBezTo>
                  <a:pt x="150646" y="0"/>
                  <a:pt x="161036" y="4294"/>
                  <a:pt x="169624" y="12882"/>
                </a:cubicBezTo>
                <a:cubicBezTo>
                  <a:pt x="178212" y="21469"/>
                  <a:pt x="182506" y="31860"/>
                  <a:pt x="182506" y="44053"/>
                </a:cubicBezTo>
                <a:cubicBezTo>
                  <a:pt x="182506" y="56246"/>
                  <a:pt x="178212" y="66637"/>
                  <a:pt x="169624" y="75225"/>
                </a:cubicBezTo>
                <a:cubicBezTo>
                  <a:pt x="161036" y="83812"/>
                  <a:pt x="150646" y="88106"/>
                  <a:pt x="138453" y="88106"/>
                </a:cubicBezTo>
                <a:cubicBezTo>
                  <a:pt x="126259" y="88106"/>
                  <a:pt x="115869" y="83812"/>
                  <a:pt x="107281" y="75225"/>
                </a:cubicBezTo>
                <a:cubicBezTo>
                  <a:pt x="98693" y="66637"/>
                  <a:pt x="94400" y="56246"/>
                  <a:pt x="94400" y="44053"/>
                </a:cubicBezTo>
                <a:cubicBezTo>
                  <a:pt x="94400" y="31860"/>
                  <a:pt x="98693" y="21469"/>
                  <a:pt x="107281" y="12882"/>
                </a:cubicBezTo>
                <a:cubicBezTo>
                  <a:pt x="115869" y="4294"/>
                  <a:pt x="126259" y="0"/>
                  <a:pt x="13845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3" name="Shape 813"/>
          <p:cNvSpPr/>
          <p:nvPr/>
        </p:nvSpPr>
        <p:spPr>
          <a:xfrm>
            <a:off x="916897" y="3470148"/>
            <a:ext cx="302079" cy="302078"/>
          </a:xfrm>
          <a:custGeom>
            <a:avLst/>
            <a:gdLst/>
            <a:ahLst/>
            <a:cxnLst/>
            <a:rect l="0" t="0" r="0" b="0"/>
            <a:pathLst>
              <a:path w="302079" h="302078" extrusionOk="0">
                <a:moveTo>
                  <a:pt x="151039" y="100693"/>
                </a:moveTo>
                <a:cubicBezTo>
                  <a:pt x="137142" y="100693"/>
                  <a:pt x="125276" y="105609"/>
                  <a:pt x="115443" y="115443"/>
                </a:cubicBezTo>
                <a:cubicBezTo>
                  <a:pt x="105610" y="125276"/>
                  <a:pt x="100693" y="137141"/>
                  <a:pt x="100693" y="151039"/>
                </a:cubicBezTo>
                <a:cubicBezTo>
                  <a:pt x="100693" y="164937"/>
                  <a:pt x="105610" y="176802"/>
                  <a:pt x="115443" y="186636"/>
                </a:cubicBezTo>
                <a:cubicBezTo>
                  <a:pt x="125276" y="196469"/>
                  <a:pt x="137142" y="201386"/>
                  <a:pt x="151039" y="201386"/>
                </a:cubicBezTo>
                <a:cubicBezTo>
                  <a:pt x="164937" y="201386"/>
                  <a:pt x="176803" y="196469"/>
                  <a:pt x="186636" y="186636"/>
                </a:cubicBezTo>
                <a:cubicBezTo>
                  <a:pt x="196469" y="176802"/>
                  <a:pt x="201386" y="164937"/>
                  <a:pt x="201386" y="151039"/>
                </a:cubicBezTo>
                <a:cubicBezTo>
                  <a:pt x="201386" y="137141"/>
                  <a:pt x="196469" y="125276"/>
                  <a:pt x="186636" y="115443"/>
                </a:cubicBezTo>
                <a:cubicBezTo>
                  <a:pt x="176803" y="105609"/>
                  <a:pt x="164937" y="100693"/>
                  <a:pt x="151039" y="100693"/>
                </a:cubicBezTo>
                <a:close/>
                <a:moveTo>
                  <a:pt x="129210" y="0"/>
                </a:moveTo>
                <a:lnTo>
                  <a:pt x="172869" y="0"/>
                </a:lnTo>
                <a:cubicBezTo>
                  <a:pt x="174705" y="0"/>
                  <a:pt x="176311" y="557"/>
                  <a:pt x="177688" y="1671"/>
                </a:cubicBezTo>
                <a:cubicBezTo>
                  <a:pt x="179064" y="2786"/>
                  <a:pt x="179818" y="4195"/>
                  <a:pt x="179949" y="5900"/>
                </a:cubicBezTo>
                <a:lnTo>
                  <a:pt x="185456" y="42086"/>
                </a:lnTo>
                <a:cubicBezTo>
                  <a:pt x="191880" y="44184"/>
                  <a:pt x="197780" y="46610"/>
                  <a:pt x="203156" y="49363"/>
                </a:cubicBezTo>
                <a:lnTo>
                  <a:pt x="231082" y="28320"/>
                </a:lnTo>
                <a:cubicBezTo>
                  <a:pt x="232262" y="27140"/>
                  <a:pt x="233836" y="26550"/>
                  <a:pt x="235802" y="26550"/>
                </a:cubicBezTo>
                <a:cubicBezTo>
                  <a:pt x="237507" y="26550"/>
                  <a:pt x="239146" y="27205"/>
                  <a:pt x="240719" y="28516"/>
                </a:cubicBezTo>
                <a:cubicBezTo>
                  <a:pt x="257632" y="44118"/>
                  <a:pt x="268449" y="55263"/>
                  <a:pt x="273169" y="61949"/>
                </a:cubicBezTo>
                <a:cubicBezTo>
                  <a:pt x="274087" y="62998"/>
                  <a:pt x="274545" y="64441"/>
                  <a:pt x="274545" y="66276"/>
                </a:cubicBezTo>
                <a:cubicBezTo>
                  <a:pt x="274545" y="67849"/>
                  <a:pt x="274021" y="69357"/>
                  <a:pt x="272972" y="70799"/>
                </a:cubicBezTo>
                <a:cubicBezTo>
                  <a:pt x="271006" y="73553"/>
                  <a:pt x="267662" y="77912"/>
                  <a:pt x="262942" y="83878"/>
                </a:cubicBezTo>
                <a:cubicBezTo>
                  <a:pt x="258222" y="89843"/>
                  <a:pt x="254682" y="94465"/>
                  <a:pt x="252322" y="97743"/>
                </a:cubicBezTo>
                <a:cubicBezTo>
                  <a:pt x="255731" y="104298"/>
                  <a:pt x="258419" y="110723"/>
                  <a:pt x="260386" y="117016"/>
                </a:cubicBezTo>
                <a:lnTo>
                  <a:pt x="296375" y="122523"/>
                </a:lnTo>
                <a:cubicBezTo>
                  <a:pt x="298080" y="122785"/>
                  <a:pt x="299457" y="123604"/>
                  <a:pt x="300505" y="124981"/>
                </a:cubicBezTo>
                <a:cubicBezTo>
                  <a:pt x="301554" y="126358"/>
                  <a:pt x="302079" y="127898"/>
                  <a:pt x="302079" y="129602"/>
                </a:cubicBezTo>
                <a:lnTo>
                  <a:pt x="302079" y="173262"/>
                </a:lnTo>
                <a:cubicBezTo>
                  <a:pt x="302079" y="174836"/>
                  <a:pt x="301554" y="176343"/>
                  <a:pt x="300505" y="177786"/>
                </a:cubicBezTo>
                <a:cubicBezTo>
                  <a:pt x="299457" y="179228"/>
                  <a:pt x="298145" y="180080"/>
                  <a:pt x="296572" y="180342"/>
                </a:cubicBezTo>
                <a:lnTo>
                  <a:pt x="260189" y="185849"/>
                </a:lnTo>
                <a:cubicBezTo>
                  <a:pt x="257698" y="192929"/>
                  <a:pt x="255141" y="198894"/>
                  <a:pt x="252519" y="203746"/>
                </a:cubicBezTo>
                <a:cubicBezTo>
                  <a:pt x="257108" y="210301"/>
                  <a:pt x="264122" y="219348"/>
                  <a:pt x="273562" y="230885"/>
                </a:cubicBezTo>
                <a:cubicBezTo>
                  <a:pt x="274873" y="232459"/>
                  <a:pt x="275529" y="234098"/>
                  <a:pt x="275529" y="235802"/>
                </a:cubicBezTo>
                <a:cubicBezTo>
                  <a:pt x="275529" y="237506"/>
                  <a:pt x="274939" y="239014"/>
                  <a:pt x="273759" y="240325"/>
                </a:cubicBezTo>
                <a:cubicBezTo>
                  <a:pt x="270219" y="245176"/>
                  <a:pt x="263729" y="252256"/>
                  <a:pt x="254289" y="261565"/>
                </a:cubicBezTo>
                <a:cubicBezTo>
                  <a:pt x="244849" y="270874"/>
                  <a:pt x="238687" y="275528"/>
                  <a:pt x="235802" y="275528"/>
                </a:cubicBezTo>
                <a:cubicBezTo>
                  <a:pt x="234229" y="275528"/>
                  <a:pt x="232525" y="274938"/>
                  <a:pt x="230689" y="273758"/>
                </a:cubicBezTo>
                <a:lnTo>
                  <a:pt x="203549" y="252519"/>
                </a:lnTo>
                <a:cubicBezTo>
                  <a:pt x="197780" y="255534"/>
                  <a:pt x="191815" y="258025"/>
                  <a:pt x="185653" y="259992"/>
                </a:cubicBezTo>
                <a:cubicBezTo>
                  <a:pt x="183555" y="277823"/>
                  <a:pt x="181654" y="290016"/>
                  <a:pt x="179949" y="296572"/>
                </a:cubicBezTo>
                <a:cubicBezTo>
                  <a:pt x="179031" y="300243"/>
                  <a:pt x="176671" y="302078"/>
                  <a:pt x="172869" y="302078"/>
                </a:cubicBezTo>
                <a:lnTo>
                  <a:pt x="129210" y="302078"/>
                </a:lnTo>
                <a:cubicBezTo>
                  <a:pt x="127374" y="302078"/>
                  <a:pt x="125768" y="301521"/>
                  <a:pt x="124391" y="300407"/>
                </a:cubicBezTo>
                <a:cubicBezTo>
                  <a:pt x="123015" y="299292"/>
                  <a:pt x="122261" y="297883"/>
                  <a:pt x="122130" y="296178"/>
                </a:cubicBezTo>
                <a:lnTo>
                  <a:pt x="116623" y="259992"/>
                </a:lnTo>
                <a:cubicBezTo>
                  <a:pt x="110199" y="257894"/>
                  <a:pt x="104299" y="255469"/>
                  <a:pt x="98923" y="252715"/>
                </a:cubicBezTo>
                <a:lnTo>
                  <a:pt x="71193" y="273758"/>
                </a:lnTo>
                <a:cubicBezTo>
                  <a:pt x="69882" y="274938"/>
                  <a:pt x="68243" y="275528"/>
                  <a:pt x="66276" y="275528"/>
                </a:cubicBezTo>
                <a:cubicBezTo>
                  <a:pt x="64441" y="275528"/>
                  <a:pt x="62802" y="274807"/>
                  <a:pt x="61360" y="273365"/>
                </a:cubicBezTo>
                <a:cubicBezTo>
                  <a:pt x="44840" y="258419"/>
                  <a:pt x="34023" y="247405"/>
                  <a:pt x="28910" y="240325"/>
                </a:cubicBezTo>
                <a:cubicBezTo>
                  <a:pt x="27992" y="239014"/>
                  <a:pt x="27533" y="237506"/>
                  <a:pt x="27533" y="235802"/>
                </a:cubicBezTo>
                <a:cubicBezTo>
                  <a:pt x="27533" y="234229"/>
                  <a:pt x="28058" y="232721"/>
                  <a:pt x="29107" y="231279"/>
                </a:cubicBezTo>
                <a:cubicBezTo>
                  <a:pt x="31073" y="228525"/>
                  <a:pt x="34417" y="224166"/>
                  <a:pt x="39137" y="218200"/>
                </a:cubicBezTo>
                <a:cubicBezTo>
                  <a:pt x="43857" y="212235"/>
                  <a:pt x="47397" y="207613"/>
                  <a:pt x="49757" y="204335"/>
                </a:cubicBezTo>
                <a:cubicBezTo>
                  <a:pt x="46217" y="197780"/>
                  <a:pt x="43529" y="191290"/>
                  <a:pt x="41693" y="184866"/>
                </a:cubicBezTo>
                <a:lnTo>
                  <a:pt x="5703" y="179556"/>
                </a:lnTo>
                <a:cubicBezTo>
                  <a:pt x="3999" y="179293"/>
                  <a:pt x="2622" y="178474"/>
                  <a:pt x="1573" y="177097"/>
                </a:cubicBezTo>
                <a:cubicBezTo>
                  <a:pt x="525" y="175721"/>
                  <a:pt x="0" y="174180"/>
                  <a:pt x="0" y="172476"/>
                </a:cubicBezTo>
                <a:lnTo>
                  <a:pt x="0" y="128816"/>
                </a:lnTo>
                <a:cubicBezTo>
                  <a:pt x="0" y="127243"/>
                  <a:pt x="525" y="125735"/>
                  <a:pt x="1573" y="124293"/>
                </a:cubicBezTo>
                <a:cubicBezTo>
                  <a:pt x="2622" y="122850"/>
                  <a:pt x="3868" y="121998"/>
                  <a:pt x="5310" y="121736"/>
                </a:cubicBezTo>
                <a:lnTo>
                  <a:pt x="41890" y="116229"/>
                </a:lnTo>
                <a:cubicBezTo>
                  <a:pt x="43725" y="110198"/>
                  <a:pt x="46282" y="104167"/>
                  <a:pt x="49560" y="98136"/>
                </a:cubicBezTo>
                <a:cubicBezTo>
                  <a:pt x="44315" y="90663"/>
                  <a:pt x="37301" y="81616"/>
                  <a:pt x="28517" y="70996"/>
                </a:cubicBezTo>
                <a:cubicBezTo>
                  <a:pt x="27206" y="69423"/>
                  <a:pt x="26550" y="67849"/>
                  <a:pt x="26550" y="66276"/>
                </a:cubicBezTo>
                <a:cubicBezTo>
                  <a:pt x="26550" y="64965"/>
                  <a:pt x="27140" y="63457"/>
                  <a:pt x="28320" y="61753"/>
                </a:cubicBezTo>
                <a:cubicBezTo>
                  <a:pt x="31729" y="57033"/>
                  <a:pt x="38186" y="49986"/>
                  <a:pt x="47692" y="40611"/>
                </a:cubicBezTo>
                <a:cubicBezTo>
                  <a:pt x="57197" y="31237"/>
                  <a:pt x="63392" y="26550"/>
                  <a:pt x="66276" y="26550"/>
                </a:cubicBezTo>
                <a:cubicBezTo>
                  <a:pt x="67981" y="26550"/>
                  <a:pt x="69685" y="27205"/>
                  <a:pt x="71390" y="28516"/>
                </a:cubicBezTo>
                <a:lnTo>
                  <a:pt x="98530" y="49560"/>
                </a:lnTo>
                <a:cubicBezTo>
                  <a:pt x="104299" y="46544"/>
                  <a:pt x="110264" y="44053"/>
                  <a:pt x="116426" y="42086"/>
                </a:cubicBezTo>
                <a:cubicBezTo>
                  <a:pt x="118524" y="24255"/>
                  <a:pt x="120425" y="12062"/>
                  <a:pt x="122130" y="5506"/>
                </a:cubicBezTo>
                <a:cubicBezTo>
                  <a:pt x="123047" y="1835"/>
                  <a:pt x="125407" y="0"/>
                  <a:pt x="12921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14" name="Shape 814"/>
          <p:cNvCxnSpPr>
            <a:endCxn id="815" idx="0"/>
          </p:cNvCxnSpPr>
          <p:nvPr/>
        </p:nvCxnSpPr>
        <p:spPr>
          <a:xfrm>
            <a:off x="6098002" y="2772331"/>
            <a:ext cx="7200" cy="1158900"/>
          </a:xfrm>
          <a:prstGeom prst="straightConnector1">
            <a:avLst/>
          </a:prstGeom>
          <a:noFill/>
          <a:ln w="38100" cap="flat" cmpd="sng">
            <a:solidFill>
              <a:schemeClr val="dk1"/>
            </a:solidFill>
            <a:prstDash val="dot"/>
            <a:miter lim="800000"/>
            <a:headEnd type="none" w="sm" len="sm"/>
            <a:tailEnd type="none" w="sm" len="sm"/>
          </a:ln>
        </p:spPr>
      </p:cxnSp>
      <p:sp>
        <p:nvSpPr>
          <p:cNvPr id="816" name="Shape 816"/>
          <p:cNvSpPr/>
          <p:nvPr/>
        </p:nvSpPr>
        <p:spPr>
          <a:xfrm>
            <a:off x="5992715" y="2746667"/>
            <a:ext cx="210458" cy="200639"/>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7" name="Shape 817"/>
          <p:cNvSpPr txBox="1"/>
          <p:nvPr/>
        </p:nvSpPr>
        <p:spPr>
          <a:xfrm>
            <a:off x="4157088" y="5389758"/>
            <a:ext cx="1168069"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2008</a:t>
            </a:r>
            <a:endParaRPr/>
          </a:p>
        </p:txBody>
      </p:sp>
      <p:sp>
        <p:nvSpPr>
          <p:cNvPr id="818" name="Shape 818"/>
          <p:cNvSpPr txBox="1"/>
          <p:nvPr/>
        </p:nvSpPr>
        <p:spPr>
          <a:xfrm>
            <a:off x="1560533" y="3041609"/>
            <a:ext cx="3960320" cy="1323439"/>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Patrick Debois </a:t>
            </a:r>
            <a:r>
              <a:rPr lang="en-US" sz="1600" b="0" i="0" u="none" strike="noStrike" cap="none">
                <a:solidFill>
                  <a:srgbClr val="000000"/>
                </a:solidFill>
                <a:latin typeface="Arial"/>
                <a:ea typeface="Arial"/>
                <a:cs typeface="Arial"/>
                <a:sym typeface="Arial"/>
              </a:rPr>
              <a:t>in Belgium, working on a government project faces challenges due to the friction &amp; lack of cohesion between developer and system administrators in his team</a:t>
            </a:r>
            <a:endParaRPr sz="1600" b="0" i="0" u="none" strike="noStrike" cap="none">
              <a:solidFill>
                <a:srgbClr val="000000"/>
              </a:solidFill>
              <a:latin typeface="Arial"/>
              <a:ea typeface="Arial"/>
              <a:cs typeface="Arial"/>
              <a:sym typeface="Arial"/>
            </a:endParaRPr>
          </a:p>
        </p:txBody>
      </p:sp>
      <p:sp>
        <p:nvSpPr>
          <p:cNvPr id="815" name="Shape 815"/>
          <p:cNvSpPr/>
          <p:nvPr/>
        </p:nvSpPr>
        <p:spPr>
          <a:xfrm>
            <a:off x="5999973" y="3931231"/>
            <a:ext cx="210458" cy="200639"/>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9" name="Shape 819"/>
          <p:cNvSpPr/>
          <p:nvPr/>
        </p:nvSpPr>
        <p:spPr>
          <a:xfrm>
            <a:off x="5988247" y="5497498"/>
            <a:ext cx="210458" cy="200639"/>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820" name="Shape 820"/>
          <p:cNvGrpSpPr/>
          <p:nvPr/>
        </p:nvGrpSpPr>
        <p:grpSpPr>
          <a:xfrm flipH="1">
            <a:off x="6446759" y="3708475"/>
            <a:ext cx="1857357" cy="667657"/>
            <a:chOff x="7881729" y="3158960"/>
            <a:chExt cx="1857357" cy="667657"/>
          </a:xfrm>
        </p:grpSpPr>
        <p:sp>
          <p:nvSpPr>
            <p:cNvPr id="821" name="Shape 821"/>
            <p:cNvSpPr/>
            <p:nvPr/>
          </p:nvSpPr>
          <p:spPr>
            <a:xfrm>
              <a:off x="7881729" y="3158960"/>
              <a:ext cx="1717996" cy="667657"/>
            </a:xfrm>
            <a:prstGeom prst="rect">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2" name="Shape 822"/>
            <p:cNvSpPr/>
            <p:nvPr/>
          </p:nvSpPr>
          <p:spPr>
            <a:xfrm rot="5400000">
              <a:off x="9549900" y="3392475"/>
              <a:ext cx="203200" cy="175172"/>
            </a:xfrm>
            <a:prstGeom prst="triangle">
              <a:avLst>
                <a:gd name="adj" fmla="val 50000"/>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823" name="Shape 823"/>
          <p:cNvSpPr txBox="1"/>
          <p:nvPr/>
        </p:nvSpPr>
        <p:spPr>
          <a:xfrm>
            <a:off x="6621931" y="3786478"/>
            <a:ext cx="1682186"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2007</a:t>
            </a:r>
            <a:endParaRPr/>
          </a:p>
        </p:txBody>
      </p:sp>
      <p:cxnSp>
        <p:nvCxnSpPr>
          <p:cNvPr id="824" name="Shape 824"/>
          <p:cNvCxnSpPr/>
          <p:nvPr/>
        </p:nvCxnSpPr>
        <p:spPr>
          <a:xfrm>
            <a:off x="1530490" y="3087255"/>
            <a:ext cx="0" cy="1027476"/>
          </a:xfrm>
          <a:prstGeom prst="straightConnector1">
            <a:avLst/>
          </a:prstGeom>
          <a:noFill/>
          <a:ln w="9525" cap="flat" cmpd="sng">
            <a:solidFill>
              <a:schemeClr val="dk1"/>
            </a:solidFill>
            <a:prstDash val="solid"/>
            <a:miter lim="800000"/>
            <a:headEnd type="none" w="sm" len="sm"/>
            <a:tailEnd type="none" w="sm" len="sm"/>
          </a:ln>
        </p:spPr>
      </p:cxnSp>
      <p:sp>
        <p:nvSpPr>
          <p:cNvPr id="825" name="Shape 825"/>
          <p:cNvSpPr txBox="1"/>
          <p:nvPr/>
        </p:nvSpPr>
        <p:spPr>
          <a:xfrm>
            <a:off x="6198704" y="5216878"/>
            <a:ext cx="2856473" cy="83099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Andrew Shafer</a:t>
            </a:r>
            <a:r>
              <a:rPr lang="en-US" sz="1600" b="0" i="0" u="none" strike="noStrike" cap="none">
                <a:solidFill>
                  <a:srgbClr val="000000"/>
                </a:solidFill>
                <a:latin typeface="Arial"/>
                <a:ea typeface="Arial"/>
                <a:cs typeface="Arial"/>
                <a:sym typeface="Arial"/>
              </a:rPr>
              <a:t> in Toronto posts a session on Agile Infrastructure</a:t>
            </a:r>
            <a:endParaRPr sz="1600" b="0" i="0" u="none" strike="noStrike" cap="none">
              <a:solidFill>
                <a:srgbClr val="000000"/>
              </a:solidFill>
              <a:latin typeface="Arial"/>
              <a:ea typeface="Arial"/>
              <a:cs typeface="Arial"/>
              <a:sym typeface="Arial"/>
            </a:endParaRPr>
          </a:p>
        </p:txBody>
      </p:sp>
      <p:cxnSp>
        <p:nvCxnSpPr>
          <p:cNvPr id="826" name="Shape 826"/>
          <p:cNvCxnSpPr/>
          <p:nvPr/>
        </p:nvCxnSpPr>
        <p:spPr>
          <a:xfrm>
            <a:off x="9172134" y="5176884"/>
            <a:ext cx="0" cy="934069"/>
          </a:xfrm>
          <a:prstGeom prst="straightConnector1">
            <a:avLst/>
          </a:prstGeom>
          <a:noFill/>
          <a:ln w="9525" cap="flat" cmpd="sng">
            <a:solidFill>
              <a:schemeClr val="dk1"/>
            </a:solidFill>
            <a:prstDash val="solid"/>
            <a:miter lim="800000"/>
            <a:headEnd type="none" w="sm" len="sm"/>
            <a:tailEnd type="none" w="sm" len="sm"/>
          </a:ln>
        </p:spPr>
      </p:cxnSp>
      <p:cxnSp>
        <p:nvCxnSpPr>
          <p:cNvPr id="827" name="Shape 827"/>
          <p:cNvCxnSpPr>
            <a:stCxn id="815" idx="4"/>
            <a:endCxn id="819" idx="0"/>
          </p:cNvCxnSpPr>
          <p:nvPr/>
        </p:nvCxnSpPr>
        <p:spPr>
          <a:xfrm flipH="1">
            <a:off x="6093502" y="4131870"/>
            <a:ext cx="11700" cy="1365600"/>
          </a:xfrm>
          <a:prstGeom prst="straightConnector1">
            <a:avLst/>
          </a:prstGeom>
          <a:noFill/>
          <a:ln w="38100" cap="flat" cmpd="sng">
            <a:solidFill>
              <a:schemeClr val="dk1"/>
            </a:solidFill>
            <a:prstDash val="dot"/>
            <a:miter lim="800000"/>
            <a:headEnd type="none" w="sm" len="sm"/>
            <a:tailEnd type="none" w="sm" len="sm"/>
          </a:ln>
        </p:spPr>
      </p:cxnSp>
      <p:cxnSp>
        <p:nvCxnSpPr>
          <p:cNvPr id="828" name="Shape 828"/>
          <p:cNvCxnSpPr>
            <a:stCxn id="819" idx="4"/>
          </p:cNvCxnSpPr>
          <p:nvPr/>
        </p:nvCxnSpPr>
        <p:spPr>
          <a:xfrm>
            <a:off x="6093476" y="5698137"/>
            <a:ext cx="0" cy="1159800"/>
          </a:xfrm>
          <a:prstGeom prst="straightConnector1">
            <a:avLst/>
          </a:prstGeom>
          <a:noFill/>
          <a:ln w="38100" cap="flat" cmpd="sng">
            <a:solidFill>
              <a:schemeClr val="dk1"/>
            </a:solidFill>
            <a:prstDash val="dot"/>
            <a:miter lim="800000"/>
            <a:headEnd type="none" w="sm" len="sm"/>
            <a:tailEnd type="none" w="sm" len="sm"/>
          </a:ln>
        </p:spPr>
      </p:cxnSp>
      <p:sp>
        <p:nvSpPr>
          <p:cNvPr id="829" name="Shape 829"/>
          <p:cNvSpPr txBox="1"/>
          <p:nvPr/>
        </p:nvSpPr>
        <p:spPr>
          <a:xfrm>
            <a:off x="0" y="2036898"/>
            <a:ext cx="12192000"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Black"/>
              <a:buNone/>
            </a:pPr>
            <a:r>
              <a:rPr lang="en-US" sz="4000" b="1" i="0" u="none" strike="noStrike" cap="none">
                <a:solidFill>
                  <a:srgbClr val="000000"/>
                </a:solidFill>
                <a:latin typeface="Arial Black"/>
                <a:ea typeface="Arial Black"/>
                <a:cs typeface="Arial Black"/>
                <a:sym typeface="Arial Black"/>
              </a:rPr>
              <a:t>EMERGENCE OF DEVOPS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6"/>
                                        </p:tgtEl>
                                        <p:attrNameLst>
                                          <p:attrName>style.visibility</p:attrName>
                                        </p:attrNameLst>
                                      </p:cBhvr>
                                      <p:to>
                                        <p:strVal val="visible"/>
                                      </p:to>
                                    </p:set>
                                    <p:animEffect transition="in" filter="fade">
                                      <p:cBhvr>
                                        <p:cTn id="7" dur="500"/>
                                        <p:tgtEl>
                                          <p:spTgt spid="8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4"/>
                                        </p:tgtEl>
                                        <p:attrNameLst>
                                          <p:attrName>style.visibility</p:attrName>
                                        </p:attrNameLst>
                                      </p:cBhvr>
                                      <p:to>
                                        <p:strVal val="visible"/>
                                      </p:to>
                                    </p:set>
                                    <p:animEffect transition="in" filter="fade">
                                      <p:cBhvr>
                                        <p:cTn id="11" dur="500"/>
                                        <p:tgtEl>
                                          <p:spTgt spid="8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5"/>
                                        </p:tgtEl>
                                        <p:attrNameLst>
                                          <p:attrName>style.visibility</p:attrName>
                                        </p:attrNameLst>
                                      </p:cBhvr>
                                      <p:to>
                                        <p:strVal val="visible"/>
                                      </p:to>
                                    </p:set>
                                    <p:animEffect transition="in" filter="fade">
                                      <p:cBhvr>
                                        <p:cTn id="15" dur="500"/>
                                        <p:tgtEl>
                                          <p:spTgt spid="8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20"/>
                                        </p:tgtEl>
                                        <p:attrNameLst>
                                          <p:attrName>style.visibility</p:attrName>
                                        </p:attrNameLst>
                                      </p:cBhvr>
                                      <p:to>
                                        <p:strVal val="visible"/>
                                      </p:to>
                                    </p:set>
                                    <p:animEffect transition="in" filter="fade">
                                      <p:cBhvr>
                                        <p:cTn id="19" dur="500"/>
                                        <p:tgtEl>
                                          <p:spTgt spid="82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23"/>
                                        </p:tgtEl>
                                        <p:attrNameLst>
                                          <p:attrName>style.visibility</p:attrName>
                                        </p:attrNameLst>
                                      </p:cBhvr>
                                      <p:to>
                                        <p:strVal val="visible"/>
                                      </p:to>
                                    </p:set>
                                    <p:animEffect transition="in" filter="fade">
                                      <p:cBhvr>
                                        <p:cTn id="23" dur="500"/>
                                        <p:tgtEl>
                                          <p:spTgt spid="82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18"/>
                                        </p:tgtEl>
                                        <p:attrNameLst>
                                          <p:attrName>style.visibility</p:attrName>
                                        </p:attrNameLst>
                                      </p:cBhvr>
                                      <p:to>
                                        <p:strVal val="visible"/>
                                      </p:to>
                                    </p:set>
                                    <p:animEffect transition="in" filter="fade">
                                      <p:cBhvr>
                                        <p:cTn id="27" dur="500"/>
                                        <p:tgtEl>
                                          <p:spTgt spid="81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24"/>
                                        </p:tgtEl>
                                        <p:attrNameLst>
                                          <p:attrName>style.visibility</p:attrName>
                                        </p:attrNameLst>
                                      </p:cBhvr>
                                      <p:to>
                                        <p:strVal val="visible"/>
                                      </p:to>
                                    </p:set>
                                    <p:animEffect transition="in" filter="fade">
                                      <p:cBhvr>
                                        <p:cTn id="31" dur="500"/>
                                        <p:tgtEl>
                                          <p:spTgt spid="82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13"/>
                                        </p:tgtEl>
                                        <p:attrNameLst>
                                          <p:attrName>style.visibility</p:attrName>
                                        </p:attrNameLst>
                                      </p:cBhvr>
                                      <p:to>
                                        <p:strVal val="visible"/>
                                      </p:to>
                                    </p:set>
                                    <p:animEffect transition="in" filter="fade">
                                      <p:cBhvr>
                                        <p:cTn id="35" dur="500"/>
                                        <p:tgtEl>
                                          <p:spTgt spid="81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27"/>
                                        </p:tgtEl>
                                        <p:attrNameLst>
                                          <p:attrName>style.visibility</p:attrName>
                                        </p:attrNameLst>
                                      </p:cBhvr>
                                      <p:to>
                                        <p:strVal val="visible"/>
                                      </p:to>
                                    </p:set>
                                    <p:animEffect transition="in" filter="fade">
                                      <p:cBhvr>
                                        <p:cTn id="39" dur="500"/>
                                        <p:tgtEl>
                                          <p:spTgt spid="82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19"/>
                                        </p:tgtEl>
                                        <p:attrNameLst>
                                          <p:attrName>style.visibility</p:attrName>
                                        </p:attrNameLst>
                                      </p:cBhvr>
                                      <p:to>
                                        <p:strVal val="visible"/>
                                      </p:to>
                                    </p:set>
                                    <p:animEffect transition="in" filter="fade">
                                      <p:cBhvr>
                                        <p:cTn id="43" dur="500"/>
                                        <p:tgtEl>
                                          <p:spTgt spid="81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09"/>
                                        </p:tgtEl>
                                        <p:attrNameLst>
                                          <p:attrName>style.visibility</p:attrName>
                                        </p:attrNameLst>
                                      </p:cBhvr>
                                      <p:to>
                                        <p:strVal val="visible"/>
                                      </p:to>
                                    </p:set>
                                    <p:animEffect transition="in" filter="fade">
                                      <p:cBhvr>
                                        <p:cTn id="47" dur="500"/>
                                        <p:tgtEl>
                                          <p:spTgt spid="80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17"/>
                                        </p:tgtEl>
                                        <p:attrNameLst>
                                          <p:attrName>style.visibility</p:attrName>
                                        </p:attrNameLst>
                                      </p:cBhvr>
                                      <p:to>
                                        <p:strVal val="visible"/>
                                      </p:to>
                                    </p:set>
                                    <p:animEffect transition="in" filter="fade">
                                      <p:cBhvr>
                                        <p:cTn id="51" dur="500"/>
                                        <p:tgtEl>
                                          <p:spTgt spid="817"/>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25"/>
                                        </p:tgtEl>
                                        <p:attrNameLst>
                                          <p:attrName>style.visibility</p:attrName>
                                        </p:attrNameLst>
                                      </p:cBhvr>
                                      <p:to>
                                        <p:strVal val="visible"/>
                                      </p:to>
                                    </p:set>
                                    <p:animEffect transition="in" filter="fade">
                                      <p:cBhvr>
                                        <p:cTn id="55" dur="500"/>
                                        <p:tgtEl>
                                          <p:spTgt spid="825"/>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26"/>
                                        </p:tgtEl>
                                        <p:attrNameLst>
                                          <p:attrName>style.visibility</p:attrName>
                                        </p:attrNameLst>
                                      </p:cBhvr>
                                      <p:to>
                                        <p:strVal val="visible"/>
                                      </p:to>
                                    </p:set>
                                    <p:animEffect transition="in" filter="fade">
                                      <p:cBhvr>
                                        <p:cTn id="59" dur="500"/>
                                        <p:tgtEl>
                                          <p:spTgt spid="826"/>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812"/>
                                        </p:tgtEl>
                                        <p:attrNameLst>
                                          <p:attrName>style.visibility</p:attrName>
                                        </p:attrNameLst>
                                      </p:cBhvr>
                                      <p:to>
                                        <p:strVal val="visible"/>
                                      </p:to>
                                    </p:set>
                                    <p:animEffect transition="in" filter="fade">
                                      <p:cBhvr>
                                        <p:cTn id="63" dur="500"/>
                                        <p:tgtEl>
                                          <p:spTgt spid="812"/>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828"/>
                                        </p:tgtEl>
                                        <p:attrNameLst>
                                          <p:attrName>style.visibility</p:attrName>
                                        </p:attrNameLst>
                                      </p:cBhvr>
                                      <p:to>
                                        <p:strVal val="visible"/>
                                      </p:to>
                                    </p:set>
                                    <p:animEffect transition="in" filter="fade">
                                      <p:cBhvr>
                                        <p:cTn id="67" dur="500"/>
                                        <p:tgtEl>
                                          <p:spTgt spid="828"/>
                                        </p:tgtEl>
                                      </p:cBhvr>
                                    </p:animEffect>
                                  </p:childTnLst>
                                </p:cTn>
                              </p:par>
                            </p:childTnLst>
                          </p:cTn>
                        </p:par>
                        <p:par>
                          <p:cTn id="68" fill="hold">
                            <p:stCondLst>
                              <p:cond delay="8000"/>
                            </p:stCondLst>
                            <p:childTnLst>
                              <p:par>
                                <p:cTn id="69" presetID="23" presetClass="entr" presetSubtype="16" fill="hold" nodeType="afterEffect">
                                  <p:stCondLst>
                                    <p:cond delay="0"/>
                                  </p:stCondLst>
                                  <p:childTnLst>
                                    <p:set>
                                      <p:cBhvr>
                                        <p:cTn id="70" dur="1" fill="hold">
                                          <p:stCondLst>
                                            <p:cond delay="0"/>
                                          </p:stCondLst>
                                        </p:cTn>
                                        <p:tgtEl>
                                          <p:spTgt spid="829"/>
                                        </p:tgtEl>
                                        <p:attrNameLst>
                                          <p:attrName>style.visibility</p:attrName>
                                        </p:attrNameLst>
                                      </p:cBhvr>
                                      <p:to>
                                        <p:strVal val="visible"/>
                                      </p:to>
                                    </p:set>
                                    <p:anim calcmode="lin" valueType="num">
                                      <p:cBhvr additive="base">
                                        <p:cTn id="71" dur="500"/>
                                        <p:tgtEl>
                                          <p:spTgt spid="829"/>
                                        </p:tgtEl>
                                        <p:attrNameLst>
                                          <p:attrName>ppt_w</p:attrName>
                                        </p:attrNameLst>
                                      </p:cBhvr>
                                      <p:tavLst>
                                        <p:tav tm="0">
                                          <p:val>
                                            <p:strVal val="0"/>
                                          </p:val>
                                        </p:tav>
                                        <p:tav tm="100000">
                                          <p:val>
                                            <p:strVal val="#ppt_w"/>
                                          </p:val>
                                        </p:tav>
                                      </p:tavLst>
                                    </p:anim>
                                    <p:anim calcmode="lin" valueType="num">
                                      <p:cBhvr additive="base">
                                        <p:cTn id="72" dur="500"/>
                                        <p:tgtEl>
                                          <p:spTgt spid="8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Emergence of DevOps (Contd.)</a:t>
            </a:r>
            <a:endParaRPr/>
          </a:p>
        </p:txBody>
      </p:sp>
      <p:sp>
        <p:nvSpPr>
          <p:cNvPr id="836" name="Shape 83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grpSp>
        <p:nvGrpSpPr>
          <p:cNvPr id="837" name="Shape 837"/>
          <p:cNvGrpSpPr/>
          <p:nvPr/>
        </p:nvGrpSpPr>
        <p:grpSpPr>
          <a:xfrm>
            <a:off x="3586269" y="2956961"/>
            <a:ext cx="2162861" cy="667657"/>
            <a:chOff x="3891773" y="2956961"/>
            <a:chExt cx="1857357" cy="667657"/>
          </a:xfrm>
        </p:grpSpPr>
        <p:sp>
          <p:nvSpPr>
            <p:cNvPr id="838" name="Shape 838"/>
            <p:cNvSpPr/>
            <p:nvPr/>
          </p:nvSpPr>
          <p:spPr>
            <a:xfrm>
              <a:off x="3891773" y="2956961"/>
              <a:ext cx="1717996" cy="667657"/>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9" name="Shape 839"/>
            <p:cNvSpPr/>
            <p:nvPr/>
          </p:nvSpPr>
          <p:spPr>
            <a:xfrm rot="5400000">
              <a:off x="5559944" y="3190476"/>
              <a:ext cx="203200" cy="175172"/>
            </a:xfrm>
            <a:prstGeom prst="triangle">
              <a:avLst>
                <a:gd name="adj" fmla="val 50000"/>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840" name="Shape 840"/>
          <p:cNvSpPr/>
          <p:nvPr/>
        </p:nvSpPr>
        <p:spPr>
          <a:xfrm>
            <a:off x="783886" y="1853159"/>
            <a:ext cx="327252" cy="352424"/>
          </a:xfrm>
          <a:custGeom>
            <a:avLst/>
            <a:gdLst/>
            <a:ahLst/>
            <a:cxnLst/>
            <a:rect l="0" t="0" r="0" b="0"/>
            <a:pathLst>
              <a:path w="327252" h="352424" extrusionOk="0">
                <a:moveTo>
                  <a:pt x="245439" y="270612"/>
                </a:moveTo>
                <a:lnTo>
                  <a:pt x="245439" y="327251"/>
                </a:lnTo>
                <a:lnTo>
                  <a:pt x="302079" y="327251"/>
                </a:lnTo>
                <a:lnTo>
                  <a:pt x="302079" y="270612"/>
                </a:lnTo>
                <a:close/>
                <a:moveTo>
                  <a:pt x="169919" y="270612"/>
                </a:moveTo>
                <a:lnTo>
                  <a:pt x="169919" y="327251"/>
                </a:lnTo>
                <a:lnTo>
                  <a:pt x="232852" y="327251"/>
                </a:lnTo>
                <a:lnTo>
                  <a:pt x="232852" y="270612"/>
                </a:lnTo>
                <a:close/>
                <a:moveTo>
                  <a:pt x="94400" y="270612"/>
                </a:moveTo>
                <a:lnTo>
                  <a:pt x="94400" y="327251"/>
                </a:lnTo>
                <a:lnTo>
                  <a:pt x="157333" y="327251"/>
                </a:lnTo>
                <a:lnTo>
                  <a:pt x="157333" y="270612"/>
                </a:lnTo>
                <a:close/>
                <a:moveTo>
                  <a:pt x="25173" y="270612"/>
                </a:moveTo>
                <a:lnTo>
                  <a:pt x="25173" y="327251"/>
                </a:lnTo>
                <a:lnTo>
                  <a:pt x="81813" y="327251"/>
                </a:lnTo>
                <a:lnTo>
                  <a:pt x="81813" y="270612"/>
                </a:lnTo>
                <a:close/>
                <a:moveTo>
                  <a:pt x="245439" y="195092"/>
                </a:moveTo>
                <a:lnTo>
                  <a:pt x="245439" y="258025"/>
                </a:lnTo>
                <a:lnTo>
                  <a:pt x="302079" y="258025"/>
                </a:lnTo>
                <a:lnTo>
                  <a:pt x="302079" y="195092"/>
                </a:lnTo>
                <a:close/>
                <a:moveTo>
                  <a:pt x="169919" y="195092"/>
                </a:moveTo>
                <a:lnTo>
                  <a:pt x="169919" y="258025"/>
                </a:lnTo>
                <a:lnTo>
                  <a:pt x="232852" y="258025"/>
                </a:lnTo>
                <a:lnTo>
                  <a:pt x="232852" y="195092"/>
                </a:lnTo>
                <a:close/>
                <a:moveTo>
                  <a:pt x="94400" y="195092"/>
                </a:moveTo>
                <a:lnTo>
                  <a:pt x="94400" y="258025"/>
                </a:lnTo>
                <a:lnTo>
                  <a:pt x="157333" y="258025"/>
                </a:lnTo>
                <a:lnTo>
                  <a:pt x="157333" y="195092"/>
                </a:lnTo>
                <a:close/>
                <a:moveTo>
                  <a:pt x="25173" y="195092"/>
                </a:moveTo>
                <a:lnTo>
                  <a:pt x="25173" y="258025"/>
                </a:lnTo>
                <a:lnTo>
                  <a:pt x="81813" y="258025"/>
                </a:lnTo>
                <a:lnTo>
                  <a:pt x="81813" y="195092"/>
                </a:lnTo>
                <a:close/>
                <a:moveTo>
                  <a:pt x="245439" y="125866"/>
                </a:moveTo>
                <a:lnTo>
                  <a:pt x="245439" y="182505"/>
                </a:lnTo>
                <a:lnTo>
                  <a:pt x="302079" y="182505"/>
                </a:lnTo>
                <a:lnTo>
                  <a:pt x="302079" y="125866"/>
                </a:lnTo>
                <a:close/>
                <a:moveTo>
                  <a:pt x="169919" y="125866"/>
                </a:moveTo>
                <a:lnTo>
                  <a:pt x="169919" y="182505"/>
                </a:lnTo>
                <a:lnTo>
                  <a:pt x="232852" y="182505"/>
                </a:lnTo>
                <a:lnTo>
                  <a:pt x="232852" y="125866"/>
                </a:lnTo>
                <a:close/>
                <a:moveTo>
                  <a:pt x="94400" y="125866"/>
                </a:moveTo>
                <a:lnTo>
                  <a:pt x="94400" y="182505"/>
                </a:lnTo>
                <a:lnTo>
                  <a:pt x="157333" y="182505"/>
                </a:lnTo>
                <a:lnTo>
                  <a:pt x="157333" y="125866"/>
                </a:lnTo>
                <a:close/>
                <a:moveTo>
                  <a:pt x="25173" y="125866"/>
                </a:moveTo>
                <a:lnTo>
                  <a:pt x="25173" y="182505"/>
                </a:lnTo>
                <a:lnTo>
                  <a:pt x="81813" y="182505"/>
                </a:lnTo>
                <a:lnTo>
                  <a:pt x="81813" y="125866"/>
                </a:lnTo>
                <a:close/>
                <a:moveTo>
                  <a:pt x="232852" y="25173"/>
                </a:moveTo>
                <a:cubicBezTo>
                  <a:pt x="231148" y="25173"/>
                  <a:pt x="229673" y="25795"/>
                  <a:pt x="228427" y="27041"/>
                </a:cubicBezTo>
                <a:cubicBezTo>
                  <a:pt x="227182" y="28287"/>
                  <a:pt x="226559" y="29762"/>
                  <a:pt x="226559" y="31466"/>
                </a:cubicBezTo>
                <a:lnTo>
                  <a:pt x="226559" y="88106"/>
                </a:lnTo>
                <a:cubicBezTo>
                  <a:pt x="226559" y="89810"/>
                  <a:pt x="227182" y="91285"/>
                  <a:pt x="228427" y="92531"/>
                </a:cubicBezTo>
                <a:cubicBezTo>
                  <a:pt x="229673" y="93776"/>
                  <a:pt x="231148" y="94399"/>
                  <a:pt x="232852" y="94399"/>
                </a:cubicBezTo>
                <a:lnTo>
                  <a:pt x="245439" y="94399"/>
                </a:lnTo>
                <a:cubicBezTo>
                  <a:pt x="247143" y="94399"/>
                  <a:pt x="248618" y="93776"/>
                  <a:pt x="249864" y="92531"/>
                </a:cubicBezTo>
                <a:cubicBezTo>
                  <a:pt x="251110" y="91285"/>
                  <a:pt x="251732" y="89810"/>
                  <a:pt x="251732" y="88106"/>
                </a:cubicBezTo>
                <a:lnTo>
                  <a:pt x="251732" y="31466"/>
                </a:lnTo>
                <a:cubicBezTo>
                  <a:pt x="251732" y="29762"/>
                  <a:pt x="251110" y="28287"/>
                  <a:pt x="249864" y="27041"/>
                </a:cubicBezTo>
                <a:cubicBezTo>
                  <a:pt x="248618" y="25795"/>
                  <a:pt x="247143" y="25173"/>
                  <a:pt x="245439" y="25173"/>
                </a:cubicBezTo>
                <a:close/>
                <a:moveTo>
                  <a:pt x="81813" y="25173"/>
                </a:moveTo>
                <a:cubicBezTo>
                  <a:pt x="80109" y="25173"/>
                  <a:pt x="78634" y="25795"/>
                  <a:pt x="77388" y="27041"/>
                </a:cubicBezTo>
                <a:cubicBezTo>
                  <a:pt x="76143" y="28287"/>
                  <a:pt x="75520" y="29762"/>
                  <a:pt x="75520" y="31466"/>
                </a:cubicBezTo>
                <a:lnTo>
                  <a:pt x="75520" y="88106"/>
                </a:lnTo>
                <a:cubicBezTo>
                  <a:pt x="75520" y="89810"/>
                  <a:pt x="76143" y="91285"/>
                  <a:pt x="77388" y="92531"/>
                </a:cubicBezTo>
                <a:cubicBezTo>
                  <a:pt x="78634" y="93776"/>
                  <a:pt x="80109" y="94399"/>
                  <a:pt x="81813" y="94399"/>
                </a:cubicBezTo>
                <a:lnTo>
                  <a:pt x="94400" y="94399"/>
                </a:lnTo>
                <a:cubicBezTo>
                  <a:pt x="96104" y="94399"/>
                  <a:pt x="97579" y="93776"/>
                  <a:pt x="98825" y="92531"/>
                </a:cubicBezTo>
                <a:cubicBezTo>
                  <a:pt x="100070" y="91285"/>
                  <a:pt x="100693" y="89810"/>
                  <a:pt x="100693" y="88106"/>
                </a:cubicBezTo>
                <a:lnTo>
                  <a:pt x="100693" y="31466"/>
                </a:lnTo>
                <a:cubicBezTo>
                  <a:pt x="100693" y="29762"/>
                  <a:pt x="100070" y="28287"/>
                  <a:pt x="98825" y="27041"/>
                </a:cubicBezTo>
                <a:cubicBezTo>
                  <a:pt x="97579" y="25795"/>
                  <a:pt x="96104" y="25173"/>
                  <a:pt x="94400" y="25173"/>
                </a:cubicBezTo>
                <a:close/>
                <a:moveTo>
                  <a:pt x="81813" y="0"/>
                </a:moveTo>
                <a:lnTo>
                  <a:pt x="94400" y="0"/>
                </a:lnTo>
                <a:cubicBezTo>
                  <a:pt x="103053" y="0"/>
                  <a:pt x="110461" y="3081"/>
                  <a:pt x="116623" y="9243"/>
                </a:cubicBezTo>
                <a:cubicBezTo>
                  <a:pt x="122785" y="15405"/>
                  <a:pt x="125866" y="22813"/>
                  <a:pt x="125866" y="31466"/>
                </a:cubicBezTo>
                <a:lnTo>
                  <a:pt x="125866" y="50346"/>
                </a:lnTo>
                <a:lnTo>
                  <a:pt x="201386" y="50346"/>
                </a:lnTo>
                <a:lnTo>
                  <a:pt x="201386" y="31466"/>
                </a:lnTo>
                <a:cubicBezTo>
                  <a:pt x="201386" y="22813"/>
                  <a:pt x="204467" y="15405"/>
                  <a:pt x="210629" y="9243"/>
                </a:cubicBezTo>
                <a:cubicBezTo>
                  <a:pt x="216791" y="3081"/>
                  <a:pt x="224199" y="0"/>
                  <a:pt x="232852" y="0"/>
                </a:cubicBezTo>
                <a:lnTo>
                  <a:pt x="245439" y="0"/>
                </a:lnTo>
                <a:cubicBezTo>
                  <a:pt x="254092" y="0"/>
                  <a:pt x="261500" y="3081"/>
                  <a:pt x="267662" y="9243"/>
                </a:cubicBezTo>
                <a:cubicBezTo>
                  <a:pt x="273824" y="15405"/>
                  <a:pt x="276905" y="22813"/>
                  <a:pt x="276905" y="31466"/>
                </a:cubicBezTo>
                <a:lnTo>
                  <a:pt x="276905" y="50346"/>
                </a:lnTo>
                <a:lnTo>
                  <a:pt x="302079" y="50346"/>
                </a:lnTo>
                <a:cubicBezTo>
                  <a:pt x="308896" y="50346"/>
                  <a:pt x="314796" y="52837"/>
                  <a:pt x="319779" y="57819"/>
                </a:cubicBezTo>
                <a:cubicBezTo>
                  <a:pt x="324761" y="62801"/>
                  <a:pt x="327252" y="68701"/>
                  <a:pt x="327252" y="75519"/>
                </a:cubicBezTo>
                <a:lnTo>
                  <a:pt x="327252" y="327251"/>
                </a:lnTo>
                <a:cubicBezTo>
                  <a:pt x="327252" y="334069"/>
                  <a:pt x="324761" y="339969"/>
                  <a:pt x="319779" y="344951"/>
                </a:cubicBezTo>
                <a:cubicBezTo>
                  <a:pt x="314796" y="349933"/>
                  <a:pt x="308896" y="352424"/>
                  <a:pt x="302079" y="352424"/>
                </a:cubicBezTo>
                <a:lnTo>
                  <a:pt x="25173" y="352424"/>
                </a:lnTo>
                <a:cubicBezTo>
                  <a:pt x="18356" y="352424"/>
                  <a:pt x="12456" y="349933"/>
                  <a:pt x="7473" y="344951"/>
                </a:cubicBezTo>
                <a:cubicBezTo>
                  <a:pt x="2491" y="339969"/>
                  <a:pt x="0" y="334069"/>
                  <a:pt x="0" y="327251"/>
                </a:cubicBezTo>
                <a:lnTo>
                  <a:pt x="0" y="75519"/>
                </a:lnTo>
                <a:cubicBezTo>
                  <a:pt x="0" y="68701"/>
                  <a:pt x="2491" y="62801"/>
                  <a:pt x="7473" y="57819"/>
                </a:cubicBezTo>
                <a:cubicBezTo>
                  <a:pt x="12456" y="52837"/>
                  <a:pt x="18356" y="50346"/>
                  <a:pt x="25173" y="50346"/>
                </a:cubicBezTo>
                <a:lnTo>
                  <a:pt x="50347" y="50346"/>
                </a:lnTo>
                <a:lnTo>
                  <a:pt x="50347" y="31466"/>
                </a:lnTo>
                <a:cubicBezTo>
                  <a:pt x="50347" y="22813"/>
                  <a:pt x="53428" y="15405"/>
                  <a:pt x="59590" y="9243"/>
                </a:cubicBezTo>
                <a:cubicBezTo>
                  <a:pt x="65752" y="3081"/>
                  <a:pt x="73160" y="0"/>
                  <a:pt x="8181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1" name="Shape 841"/>
          <p:cNvSpPr/>
          <p:nvPr/>
        </p:nvSpPr>
        <p:spPr>
          <a:xfrm>
            <a:off x="5990771" y="4995137"/>
            <a:ext cx="210458" cy="200639"/>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2" name="Shape 842"/>
          <p:cNvSpPr txBox="1"/>
          <p:nvPr/>
        </p:nvSpPr>
        <p:spPr>
          <a:xfrm>
            <a:off x="1474444" y="1582137"/>
            <a:ext cx="4046409" cy="102137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John Allspaw &amp; Paul Hammond </a:t>
            </a:r>
            <a:r>
              <a:rPr lang="en-US" sz="1600" b="0" i="0" u="none" strike="noStrike" cap="none">
                <a:solidFill>
                  <a:srgbClr val="000000"/>
                </a:solidFill>
                <a:latin typeface="Arial"/>
                <a:ea typeface="Arial"/>
                <a:cs typeface="Arial"/>
                <a:sym typeface="Arial"/>
              </a:rPr>
              <a:t>present at the O’Reilly Velocity ‘09 conference titled “10 Deploys a Day: Dev &amp; Ops cooperation at Flickr”</a:t>
            </a:r>
            <a:endParaRPr sz="1600" b="0" i="0" u="none" strike="noStrike" cap="none">
              <a:solidFill>
                <a:srgbClr val="000000"/>
              </a:solidFill>
              <a:latin typeface="Arial"/>
              <a:ea typeface="Arial"/>
              <a:cs typeface="Arial"/>
              <a:sym typeface="Arial"/>
            </a:endParaRPr>
          </a:p>
        </p:txBody>
      </p:sp>
      <p:sp>
        <p:nvSpPr>
          <p:cNvPr id="843" name="Shape 843"/>
          <p:cNvSpPr/>
          <p:nvPr/>
        </p:nvSpPr>
        <p:spPr>
          <a:xfrm>
            <a:off x="5999973" y="1882199"/>
            <a:ext cx="210458" cy="200639"/>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844" name="Shape 844"/>
          <p:cNvGrpSpPr/>
          <p:nvPr/>
        </p:nvGrpSpPr>
        <p:grpSpPr>
          <a:xfrm flipH="1">
            <a:off x="6542054" y="1631954"/>
            <a:ext cx="2132699" cy="667657"/>
            <a:chOff x="7881729" y="3158960"/>
            <a:chExt cx="1857357" cy="667657"/>
          </a:xfrm>
        </p:grpSpPr>
        <p:sp>
          <p:nvSpPr>
            <p:cNvPr id="845" name="Shape 845"/>
            <p:cNvSpPr/>
            <p:nvPr/>
          </p:nvSpPr>
          <p:spPr>
            <a:xfrm>
              <a:off x="7881729" y="3158960"/>
              <a:ext cx="1717996" cy="667657"/>
            </a:xfrm>
            <a:prstGeom prst="rect">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6" name="Shape 846"/>
            <p:cNvSpPr/>
            <p:nvPr/>
          </p:nvSpPr>
          <p:spPr>
            <a:xfrm rot="5400000">
              <a:off x="9549900" y="3392475"/>
              <a:ext cx="203200" cy="175172"/>
            </a:xfrm>
            <a:prstGeom prst="triangle">
              <a:avLst>
                <a:gd name="adj" fmla="val 50000"/>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847" name="Shape 847"/>
          <p:cNvSpPr txBox="1"/>
          <p:nvPr/>
        </p:nvSpPr>
        <p:spPr>
          <a:xfrm>
            <a:off x="6486467" y="1722222"/>
            <a:ext cx="2354583"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a:solidFill>
                  <a:schemeClr val="lt1"/>
                </a:solidFill>
              </a:rPr>
              <a:t>June </a:t>
            </a:r>
            <a:r>
              <a:rPr lang="en-US" sz="2400" b="0" i="0" u="none" strike="noStrike" cap="none">
                <a:solidFill>
                  <a:schemeClr val="lt1"/>
                </a:solidFill>
                <a:latin typeface="Arial"/>
                <a:ea typeface="Arial"/>
                <a:cs typeface="Arial"/>
                <a:sym typeface="Arial"/>
              </a:rPr>
              <a:t>2009</a:t>
            </a:r>
            <a:endParaRPr/>
          </a:p>
        </p:txBody>
      </p:sp>
      <p:cxnSp>
        <p:nvCxnSpPr>
          <p:cNvPr id="848" name="Shape 848"/>
          <p:cNvCxnSpPr/>
          <p:nvPr/>
        </p:nvCxnSpPr>
        <p:spPr>
          <a:xfrm>
            <a:off x="1410179" y="1542143"/>
            <a:ext cx="0" cy="934069"/>
          </a:xfrm>
          <a:prstGeom prst="straightConnector1">
            <a:avLst/>
          </a:prstGeom>
          <a:noFill/>
          <a:ln w="9525" cap="flat" cmpd="sng">
            <a:solidFill>
              <a:schemeClr val="dk1"/>
            </a:solidFill>
            <a:prstDash val="solid"/>
            <a:miter lim="800000"/>
            <a:headEnd type="none" w="sm" len="sm"/>
            <a:tailEnd type="none" w="sm" len="sm"/>
          </a:ln>
        </p:spPr>
      </p:cxnSp>
      <p:sp>
        <p:nvSpPr>
          <p:cNvPr id="849" name="Shape 849"/>
          <p:cNvSpPr txBox="1"/>
          <p:nvPr/>
        </p:nvSpPr>
        <p:spPr>
          <a:xfrm>
            <a:off x="3412025" y="3054600"/>
            <a:ext cx="23547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a:solidFill>
                  <a:schemeClr val="lt1"/>
                </a:solidFill>
              </a:rPr>
              <a:t>October </a:t>
            </a:r>
            <a:r>
              <a:rPr lang="en-US" sz="2400" b="0" i="0" u="none" strike="noStrike" cap="none">
                <a:solidFill>
                  <a:schemeClr val="lt1"/>
                </a:solidFill>
                <a:latin typeface="Arial"/>
                <a:ea typeface="Arial"/>
                <a:cs typeface="Arial"/>
                <a:sym typeface="Arial"/>
              </a:rPr>
              <a:t>2009</a:t>
            </a:r>
            <a:endParaRPr/>
          </a:p>
        </p:txBody>
      </p:sp>
      <p:sp>
        <p:nvSpPr>
          <p:cNvPr id="850" name="Shape 850"/>
          <p:cNvSpPr/>
          <p:nvPr/>
        </p:nvSpPr>
        <p:spPr>
          <a:xfrm>
            <a:off x="5988247" y="3167270"/>
            <a:ext cx="210458" cy="200639"/>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1" name="Shape 851"/>
          <p:cNvSpPr txBox="1"/>
          <p:nvPr/>
        </p:nvSpPr>
        <p:spPr>
          <a:xfrm>
            <a:off x="6620459" y="2886650"/>
            <a:ext cx="2220591" cy="107721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DevOpsDa</a:t>
            </a:r>
            <a:r>
              <a:rPr lang="en-US" sz="1600" b="1"/>
              <a:t>ys </a:t>
            </a:r>
            <a:r>
              <a:rPr lang="en-US" sz="1600"/>
              <a:t>was </a:t>
            </a:r>
            <a:r>
              <a:rPr lang="en-US" sz="1600" b="0" i="0" u="none" strike="noStrike" cap="none">
                <a:solidFill>
                  <a:srgbClr val="000000"/>
                </a:solidFill>
                <a:latin typeface="Arial"/>
                <a:ea typeface="Arial"/>
                <a:cs typeface="Arial"/>
                <a:sym typeface="Arial"/>
              </a:rPr>
              <a:t>born and the hashtag </a:t>
            </a:r>
            <a:r>
              <a:rPr lang="en-US" sz="1600" b="1" i="0" u="none" strike="noStrike" cap="none">
                <a:solidFill>
                  <a:srgbClr val="000000"/>
                </a:solidFill>
                <a:latin typeface="Arial"/>
                <a:ea typeface="Arial"/>
                <a:cs typeface="Arial"/>
                <a:sym typeface="Arial"/>
              </a:rPr>
              <a:t>#DevOps </a:t>
            </a:r>
            <a:r>
              <a:rPr lang="en-US" sz="1600" b="0" i="0" u="none" strike="noStrike" cap="none">
                <a:solidFill>
                  <a:srgbClr val="000000"/>
                </a:solidFill>
                <a:latin typeface="Arial"/>
                <a:ea typeface="Arial"/>
                <a:cs typeface="Arial"/>
                <a:sym typeface="Arial"/>
              </a:rPr>
              <a:t>has evolved</a:t>
            </a:r>
            <a:endParaRPr sz="1600" b="0" i="0" u="none" strike="noStrike" cap="none">
              <a:solidFill>
                <a:srgbClr val="000000"/>
              </a:solidFill>
              <a:latin typeface="Arial"/>
              <a:ea typeface="Arial"/>
              <a:cs typeface="Arial"/>
              <a:sym typeface="Arial"/>
            </a:endParaRPr>
          </a:p>
        </p:txBody>
      </p:sp>
      <p:cxnSp>
        <p:nvCxnSpPr>
          <p:cNvPr id="852" name="Shape 852"/>
          <p:cNvCxnSpPr/>
          <p:nvPr/>
        </p:nvCxnSpPr>
        <p:spPr>
          <a:xfrm>
            <a:off x="8967593" y="2846656"/>
            <a:ext cx="0" cy="1117212"/>
          </a:xfrm>
          <a:prstGeom prst="straightConnector1">
            <a:avLst/>
          </a:prstGeom>
          <a:noFill/>
          <a:ln w="9525" cap="flat" cmpd="sng">
            <a:solidFill>
              <a:schemeClr val="dk1"/>
            </a:solidFill>
            <a:prstDash val="solid"/>
            <a:miter lim="800000"/>
            <a:headEnd type="none" w="sm" len="sm"/>
            <a:tailEnd type="none" w="sm" len="sm"/>
          </a:ln>
        </p:spPr>
      </p:cxnSp>
      <p:cxnSp>
        <p:nvCxnSpPr>
          <p:cNvPr id="853" name="Shape 853"/>
          <p:cNvCxnSpPr/>
          <p:nvPr/>
        </p:nvCxnSpPr>
        <p:spPr>
          <a:xfrm>
            <a:off x="6105202" y="-22190"/>
            <a:ext cx="0" cy="1928453"/>
          </a:xfrm>
          <a:prstGeom prst="straightConnector1">
            <a:avLst/>
          </a:prstGeom>
          <a:noFill/>
          <a:ln w="38100" cap="flat" cmpd="sng">
            <a:solidFill>
              <a:schemeClr val="dk1"/>
            </a:solidFill>
            <a:prstDash val="dot"/>
            <a:miter lim="800000"/>
            <a:headEnd type="none" w="sm" len="sm"/>
            <a:tailEnd type="none" w="sm" len="sm"/>
          </a:ln>
        </p:spPr>
      </p:cxnSp>
      <p:cxnSp>
        <p:nvCxnSpPr>
          <p:cNvPr id="854" name="Shape 854"/>
          <p:cNvCxnSpPr>
            <a:stCxn id="843" idx="4"/>
            <a:endCxn id="850" idx="0"/>
          </p:cNvCxnSpPr>
          <p:nvPr/>
        </p:nvCxnSpPr>
        <p:spPr>
          <a:xfrm flipH="1">
            <a:off x="6093502" y="2082838"/>
            <a:ext cx="11700" cy="1084500"/>
          </a:xfrm>
          <a:prstGeom prst="straightConnector1">
            <a:avLst/>
          </a:prstGeom>
          <a:noFill/>
          <a:ln w="38100" cap="flat" cmpd="sng">
            <a:solidFill>
              <a:schemeClr val="dk1"/>
            </a:solidFill>
            <a:prstDash val="dot"/>
            <a:miter lim="800000"/>
            <a:headEnd type="none" w="sm" len="sm"/>
            <a:tailEnd type="none" w="sm" len="sm"/>
          </a:ln>
        </p:spPr>
      </p:cxnSp>
      <p:cxnSp>
        <p:nvCxnSpPr>
          <p:cNvPr id="855" name="Shape 855"/>
          <p:cNvCxnSpPr>
            <a:stCxn id="850" idx="4"/>
            <a:endCxn id="841" idx="0"/>
          </p:cNvCxnSpPr>
          <p:nvPr/>
        </p:nvCxnSpPr>
        <p:spPr>
          <a:xfrm>
            <a:off x="6093476" y="3367909"/>
            <a:ext cx="2400" cy="1627200"/>
          </a:xfrm>
          <a:prstGeom prst="straightConnector1">
            <a:avLst/>
          </a:prstGeom>
          <a:noFill/>
          <a:ln w="38100" cap="flat" cmpd="sng">
            <a:solidFill>
              <a:schemeClr val="dk1"/>
            </a:solidFill>
            <a:prstDash val="dot"/>
            <a:miter lim="800000"/>
            <a:headEnd type="none" w="sm" len="sm"/>
            <a:tailEnd type="none" w="sm" len="sm"/>
          </a:ln>
        </p:spPr>
      </p:cxnSp>
      <p:pic>
        <p:nvPicPr>
          <p:cNvPr id="856" name="Shape 856"/>
          <p:cNvPicPr preferRelativeResize="0"/>
          <p:nvPr/>
        </p:nvPicPr>
        <p:blipFill rotWithShape="1">
          <a:blip r:embed="rId3">
            <a:alphaModFix/>
          </a:blip>
          <a:srcRect/>
          <a:stretch/>
        </p:blipFill>
        <p:spPr>
          <a:xfrm>
            <a:off x="9094137" y="2994786"/>
            <a:ext cx="1156189" cy="895661"/>
          </a:xfrm>
          <a:prstGeom prst="rect">
            <a:avLst/>
          </a:prstGeom>
          <a:noFill/>
          <a:ln>
            <a:noFill/>
          </a:ln>
        </p:spPr>
      </p:pic>
      <p:sp>
        <p:nvSpPr>
          <p:cNvPr id="857" name="Shape 857"/>
          <p:cNvSpPr/>
          <p:nvPr/>
        </p:nvSpPr>
        <p:spPr>
          <a:xfrm>
            <a:off x="783886" y="4747595"/>
            <a:ext cx="327252" cy="352424"/>
          </a:xfrm>
          <a:custGeom>
            <a:avLst/>
            <a:gdLst/>
            <a:ahLst/>
            <a:cxnLst/>
            <a:rect l="0" t="0" r="0" b="0"/>
            <a:pathLst>
              <a:path w="327252" h="352424" extrusionOk="0">
                <a:moveTo>
                  <a:pt x="245439" y="270612"/>
                </a:moveTo>
                <a:lnTo>
                  <a:pt x="245439" y="327251"/>
                </a:lnTo>
                <a:lnTo>
                  <a:pt x="302079" y="327251"/>
                </a:lnTo>
                <a:lnTo>
                  <a:pt x="302079" y="270612"/>
                </a:lnTo>
                <a:close/>
                <a:moveTo>
                  <a:pt x="169919" y="270612"/>
                </a:moveTo>
                <a:lnTo>
                  <a:pt x="169919" y="327251"/>
                </a:lnTo>
                <a:lnTo>
                  <a:pt x="232852" y="327251"/>
                </a:lnTo>
                <a:lnTo>
                  <a:pt x="232852" y="270612"/>
                </a:lnTo>
                <a:close/>
                <a:moveTo>
                  <a:pt x="94400" y="270612"/>
                </a:moveTo>
                <a:lnTo>
                  <a:pt x="94400" y="327251"/>
                </a:lnTo>
                <a:lnTo>
                  <a:pt x="157333" y="327251"/>
                </a:lnTo>
                <a:lnTo>
                  <a:pt x="157333" y="270612"/>
                </a:lnTo>
                <a:close/>
                <a:moveTo>
                  <a:pt x="25173" y="270612"/>
                </a:moveTo>
                <a:lnTo>
                  <a:pt x="25173" y="327251"/>
                </a:lnTo>
                <a:lnTo>
                  <a:pt x="81813" y="327251"/>
                </a:lnTo>
                <a:lnTo>
                  <a:pt x="81813" y="270612"/>
                </a:lnTo>
                <a:close/>
                <a:moveTo>
                  <a:pt x="245439" y="195092"/>
                </a:moveTo>
                <a:lnTo>
                  <a:pt x="245439" y="258025"/>
                </a:lnTo>
                <a:lnTo>
                  <a:pt x="302079" y="258025"/>
                </a:lnTo>
                <a:lnTo>
                  <a:pt x="302079" y="195092"/>
                </a:lnTo>
                <a:close/>
                <a:moveTo>
                  <a:pt x="169919" y="195092"/>
                </a:moveTo>
                <a:lnTo>
                  <a:pt x="169919" y="258025"/>
                </a:lnTo>
                <a:lnTo>
                  <a:pt x="232852" y="258025"/>
                </a:lnTo>
                <a:lnTo>
                  <a:pt x="232852" y="195092"/>
                </a:lnTo>
                <a:close/>
                <a:moveTo>
                  <a:pt x="94400" y="195092"/>
                </a:moveTo>
                <a:lnTo>
                  <a:pt x="94400" y="258025"/>
                </a:lnTo>
                <a:lnTo>
                  <a:pt x="157333" y="258025"/>
                </a:lnTo>
                <a:lnTo>
                  <a:pt x="157333" y="195092"/>
                </a:lnTo>
                <a:close/>
                <a:moveTo>
                  <a:pt x="25173" y="195092"/>
                </a:moveTo>
                <a:lnTo>
                  <a:pt x="25173" y="258025"/>
                </a:lnTo>
                <a:lnTo>
                  <a:pt x="81813" y="258025"/>
                </a:lnTo>
                <a:lnTo>
                  <a:pt x="81813" y="195092"/>
                </a:lnTo>
                <a:close/>
                <a:moveTo>
                  <a:pt x="245439" y="125866"/>
                </a:moveTo>
                <a:lnTo>
                  <a:pt x="245439" y="182505"/>
                </a:lnTo>
                <a:lnTo>
                  <a:pt x="302079" y="182505"/>
                </a:lnTo>
                <a:lnTo>
                  <a:pt x="302079" y="125866"/>
                </a:lnTo>
                <a:close/>
                <a:moveTo>
                  <a:pt x="169919" y="125866"/>
                </a:moveTo>
                <a:lnTo>
                  <a:pt x="169919" y="182505"/>
                </a:lnTo>
                <a:lnTo>
                  <a:pt x="232852" y="182505"/>
                </a:lnTo>
                <a:lnTo>
                  <a:pt x="232852" y="125866"/>
                </a:lnTo>
                <a:close/>
                <a:moveTo>
                  <a:pt x="94400" y="125866"/>
                </a:moveTo>
                <a:lnTo>
                  <a:pt x="94400" y="182505"/>
                </a:lnTo>
                <a:lnTo>
                  <a:pt x="157333" y="182505"/>
                </a:lnTo>
                <a:lnTo>
                  <a:pt x="157333" y="125866"/>
                </a:lnTo>
                <a:close/>
                <a:moveTo>
                  <a:pt x="25173" y="125866"/>
                </a:moveTo>
                <a:lnTo>
                  <a:pt x="25173" y="182505"/>
                </a:lnTo>
                <a:lnTo>
                  <a:pt x="81813" y="182505"/>
                </a:lnTo>
                <a:lnTo>
                  <a:pt x="81813" y="125866"/>
                </a:lnTo>
                <a:close/>
                <a:moveTo>
                  <a:pt x="232852" y="25173"/>
                </a:moveTo>
                <a:cubicBezTo>
                  <a:pt x="231148" y="25173"/>
                  <a:pt x="229673" y="25795"/>
                  <a:pt x="228427" y="27041"/>
                </a:cubicBezTo>
                <a:cubicBezTo>
                  <a:pt x="227182" y="28287"/>
                  <a:pt x="226559" y="29762"/>
                  <a:pt x="226559" y="31466"/>
                </a:cubicBezTo>
                <a:lnTo>
                  <a:pt x="226559" y="88106"/>
                </a:lnTo>
                <a:cubicBezTo>
                  <a:pt x="226559" y="89810"/>
                  <a:pt x="227182" y="91285"/>
                  <a:pt x="228427" y="92531"/>
                </a:cubicBezTo>
                <a:cubicBezTo>
                  <a:pt x="229673" y="93776"/>
                  <a:pt x="231148" y="94399"/>
                  <a:pt x="232852" y="94399"/>
                </a:cubicBezTo>
                <a:lnTo>
                  <a:pt x="245439" y="94399"/>
                </a:lnTo>
                <a:cubicBezTo>
                  <a:pt x="247143" y="94399"/>
                  <a:pt x="248618" y="93776"/>
                  <a:pt x="249864" y="92531"/>
                </a:cubicBezTo>
                <a:cubicBezTo>
                  <a:pt x="251110" y="91285"/>
                  <a:pt x="251732" y="89810"/>
                  <a:pt x="251732" y="88106"/>
                </a:cubicBezTo>
                <a:lnTo>
                  <a:pt x="251732" y="31466"/>
                </a:lnTo>
                <a:cubicBezTo>
                  <a:pt x="251732" y="29762"/>
                  <a:pt x="251110" y="28287"/>
                  <a:pt x="249864" y="27041"/>
                </a:cubicBezTo>
                <a:cubicBezTo>
                  <a:pt x="248618" y="25795"/>
                  <a:pt x="247143" y="25173"/>
                  <a:pt x="245439" y="25173"/>
                </a:cubicBezTo>
                <a:close/>
                <a:moveTo>
                  <a:pt x="81813" y="25173"/>
                </a:moveTo>
                <a:cubicBezTo>
                  <a:pt x="80109" y="25173"/>
                  <a:pt x="78634" y="25795"/>
                  <a:pt x="77388" y="27041"/>
                </a:cubicBezTo>
                <a:cubicBezTo>
                  <a:pt x="76143" y="28287"/>
                  <a:pt x="75520" y="29762"/>
                  <a:pt x="75520" y="31466"/>
                </a:cubicBezTo>
                <a:lnTo>
                  <a:pt x="75520" y="88106"/>
                </a:lnTo>
                <a:cubicBezTo>
                  <a:pt x="75520" y="89810"/>
                  <a:pt x="76143" y="91285"/>
                  <a:pt x="77388" y="92531"/>
                </a:cubicBezTo>
                <a:cubicBezTo>
                  <a:pt x="78634" y="93776"/>
                  <a:pt x="80109" y="94399"/>
                  <a:pt x="81813" y="94399"/>
                </a:cubicBezTo>
                <a:lnTo>
                  <a:pt x="94400" y="94399"/>
                </a:lnTo>
                <a:cubicBezTo>
                  <a:pt x="96104" y="94399"/>
                  <a:pt x="97579" y="93776"/>
                  <a:pt x="98825" y="92531"/>
                </a:cubicBezTo>
                <a:cubicBezTo>
                  <a:pt x="100070" y="91285"/>
                  <a:pt x="100693" y="89810"/>
                  <a:pt x="100693" y="88106"/>
                </a:cubicBezTo>
                <a:lnTo>
                  <a:pt x="100693" y="31466"/>
                </a:lnTo>
                <a:cubicBezTo>
                  <a:pt x="100693" y="29762"/>
                  <a:pt x="100070" y="28287"/>
                  <a:pt x="98825" y="27041"/>
                </a:cubicBezTo>
                <a:cubicBezTo>
                  <a:pt x="97579" y="25795"/>
                  <a:pt x="96104" y="25173"/>
                  <a:pt x="94400" y="25173"/>
                </a:cubicBezTo>
                <a:close/>
                <a:moveTo>
                  <a:pt x="81813" y="0"/>
                </a:moveTo>
                <a:lnTo>
                  <a:pt x="94400" y="0"/>
                </a:lnTo>
                <a:cubicBezTo>
                  <a:pt x="103053" y="0"/>
                  <a:pt x="110461" y="3081"/>
                  <a:pt x="116623" y="9243"/>
                </a:cubicBezTo>
                <a:cubicBezTo>
                  <a:pt x="122785" y="15405"/>
                  <a:pt x="125866" y="22813"/>
                  <a:pt x="125866" y="31466"/>
                </a:cubicBezTo>
                <a:lnTo>
                  <a:pt x="125866" y="50346"/>
                </a:lnTo>
                <a:lnTo>
                  <a:pt x="201386" y="50346"/>
                </a:lnTo>
                <a:lnTo>
                  <a:pt x="201386" y="31466"/>
                </a:lnTo>
                <a:cubicBezTo>
                  <a:pt x="201386" y="22813"/>
                  <a:pt x="204467" y="15405"/>
                  <a:pt x="210629" y="9243"/>
                </a:cubicBezTo>
                <a:cubicBezTo>
                  <a:pt x="216791" y="3081"/>
                  <a:pt x="224199" y="0"/>
                  <a:pt x="232852" y="0"/>
                </a:cubicBezTo>
                <a:lnTo>
                  <a:pt x="245439" y="0"/>
                </a:lnTo>
                <a:cubicBezTo>
                  <a:pt x="254092" y="0"/>
                  <a:pt x="261500" y="3081"/>
                  <a:pt x="267662" y="9243"/>
                </a:cubicBezTo>
                <a:cubicBezTo>
                  <a:pt x="273824" y="15405"/>
                  <a:pt x="276905" y="22813"/>
                  <a:pt x="276905" y="31466"/>
                </a:cubicBezTo>
                <a:lnTo>
                  <a:pt x="276905" y="50346"/>
                </a:lnTo>
                <a:lnTo>
                  <a:pt x="302079" y="50346"/>
                </a:lnTo>
                <a:cubicBezTo>
                  <a:pt x="308896" y="50346"/>
                  <a:pt x="314796" y="52837"/>
                  <a:pt x="319779" y="57819"/>
                </a:cubicBezTo>
                <a:cubicBezTo>
                  <a:pt x="324761" y="62801"/>
                  <a:pt x="327252" y="68701"/>
                  <a:pt x="327252" y="75519"/>
                </a:cubicBezTo>
                <a:lnTo>
                  <a:pt x="327252" y="327251"/>
                </a:lnTo>
                <a:cubicBezTo>
                  <a:pt x="327252" y="334069"/>
                  <a:pt x="324761" y="339969"/>
                  <a:pt x="319779" y="344951"/>
                </a:cubicBezTo>
                <a:cubicBezTo>
                  <a:pt x="314796" y="349933"/>
                  <a:pt x="308896" y="352424"/>
                  <a:pt x="302079" y="352424"/>
                </a:cubicBezTo>
                <a:lnTo>
                  <a:pt x="25173" y="352424"/>
                </a:lnTo>
                <a:cubicBezTo>
                  <a:pt x="18356" y="352424"/>
                  <a:pt x="12456" y="349933"/>
                  <a:pt x="7473" y="344951"/>
                </a:cubicBezTo>
                <a:cubicBezTo>
                  <a:pt x="2491" y="339969"/>
                  <a:pt x="0" y="334069"/>
                  <a:pt x="0" y="327251"/>
                </a:cubicBezTo>
                <a:lnTo>
                  <a:pt x="0" y="75519"/>
                </a:lnTo>
                <a:cubicBezTo>
                  <a:pt x="0" y="68701"/>
                  <a:pt x="2491" y="62801"/>
                  <a:pt x="7473" y="57819"/>
                </a:cubicBezTo>
                <a:cubicBezTo>
                  <a:pt x="12456" y="52837"/>
                  <a:pt x="18356" y="50346"/>
                  <a:pt x="25173" y="50346"/>
                </a:cubicBezTo>
                <a:lnTo>
                  <a:pt x="50347" y="50346"/>
                </a:lnTo>
                <a:lnTo>
                  <a:pt x="50347" y="31466"/>
                </a:lnTo>
                <a:cubicBezTo>
                  <a:pt x="50347" y="22813"/>
                  <a:pt x="53428" y="15405"/>
                  <a:pt x="59590" y="9243"/>
                </a:cubicBezTo>
                <a:cubicBezTo>
                  <a:pt x="65752" y="3081"/>
                  <a:pt x="73160" y="0"/>
                  <a:pt x="8181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8" name="Shape 858"/>
          <p:cNvSpPr txBox="1"/>
          <p:nvPr/>
        </p:nvSpPr>
        <p:spPr>
          <a:xfrm>
            <a:off x="1474444" y="4476573"/>
            <a:ext cx="4046409" cy="83099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a:t>Gartner’s report - </a:t>
            </a:r>
            <a:r>
              <a:rPr lang="en-US" sz="1600" b="1" i="0" u="none" strike="noStrike" cap="none">
                <a:solidFill>
                  <a:srgbClr val="000000"/>
                </a:solidFill>
                <a:latin typeface="Arial"/>
                <a:ea typeface="Arial"/>
                <a:cs typeface="Arial"/>
                <a:sym typeface="Arial"/>
              </a:rPr>
              <a:t>DevOps </a:t>
            </a:r>
            <a:r>
              <a:rPr lang="en-US" sz="1600" b="1"/>
              <a:t>will be the future - </a:t>
            </a:r>
            <a:r>
              <a:rPr lang="en-US" sz="1600" b="0" i="0" u="none" strike="noStrike" cap="none">
                <a:solidFill>
                  <a:srgbClr val="000000"/>
                </a:solidFill>
                <a:latin typeface="Arial"/>
                <a:ea typeface="Arial"/>
                <a:cs typeface="Arial"/>
                <a:sym typeface="Arial"/>
              </a:rPr>
              <a:t>Tools such as Chef, Puppet &amp; Vagrant </a:t>
            </a:r>
            <a:r>
              <a:rPr lang="en-US" sz="1600"/>
              <a:t>started gaining more momentum, which </a:t>
            </a:r>
            <a:r>
              <a:rPr lang="en-US" sz="1600" b="0" i="0" u="none" strike="noStrike" cap="none">
                <a:solidFill>
                  <a:srgbClr val="000000"/>
                </a:solidFill>
                <a:latin typeface="Arial"/>
                <a:ea typeface="Arial"/>
                <a:cs typeface="Arial"/>
                <a:sym typeface="Arial"/>
              </a:rPr>
              <a:t>created more buzz</a:t>
            </a:r>
            <a:endParaRPr sz="1600" b="1" i="0" u="none" strike="noStrike" cap="none">
              <a:solidFill>
                <a:srgbClr val="000000"/>
              </a:solidFill>
              <a:latin typeface="Arial"/>
              <a:ea typeface="Arial"/>
              <a:cs typeface="Arial"/>
              <a:sym typeface="Arial"/>
            </a:endParaRPr>
          </a:p>
        </p:txBody>
      </p:sp>
      <p:cxnSp>
        <p:nvCxnSpPr>
          <p:cNvPr id="859" name="Shape 859"/>
          <p:cNvCxnSpPr/>
          <p:nvPr/>
        </p:nvCxnSpPr>
        <p:spPr>
          <a:xfrm>
            <a:off x="1410179" y="4436579"/>
            <a:ext cx="0" cy="934069"/>
          </a:xfrm>
          <a:prstGeom prst="straightConnector1">
            <a:avLst/>
          </a:prstGeom>
          <a:noFill/>
          <a:ln w="9525" cap="flat" cmpd="sng">
            <a:solidFill>
              <a:schemeClr val="dk1"/>
            </a:solidFill>
            <a:prstDash val="solid"/>
            <a:miter lim="800000"/>
            <a:headEnd type="none" w="sm" len="sm"/>
            <a:tailEnd type="none" w="sm" len="sm"/>
          </a:ln>
        </p:spPr>
      </p:cxnSp>
      <p:grpSp>
        <p:nvGrpSpPr>
          <p:cNvPr id="860" name="Shape 860"/>
          <p:cNvGrpSpPr/>
          <p:nvPr/>
        </p:nvGrpSpPr>
        <p:grpSpPr>
          <a:xfrm flipH="1">
            <a:off x="6542054" y="4766190"/>
            <a:ext cx="2132699" cy="667657"/>
            <a:chOff x="7881729" y="3158960"/>
            <a:chExt cx="1857357" cy="667657"/>
          </a:xfrm>
        </p:grpSpPr>
        <p:sp>
          <p:nvSpPr>
            <p:cNvPr id="861" name="Shape 861"/>
            <p:cNvSpPr/>
            <p:nvPr/>
          </p:nvSpPr>
          <p:spPr>
            <a:xfrm>
              <a:off x="7881729" y="3158960"/>
              <a:ext cx="1717996" cy="667657"/>
            </a:xfrm>
            <a:prstGeom prst="rect">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2" name="Shape 862"/>
            <p:cNvSpPr/>
            <p:nvPr/>
          </p:nvSpPr>
          <p:spPr>
            <a:xfrm rot="5400000">
              <a:off x="9549900" y="3392475"/>
              <a:ext cx="203200" cy="175172"/>
            </a:xfrm>
            <a:prstGeom prst="triangle">
              <a:avLst>
                <a:gd name="adj" fmla="val 50000"/>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863" name="Shape 863"/>
          <p:cNvSpPr txBox="1"/>
          <p:nvPr/>
        </p:nvSpPr>
        <p:spPr>
          <a:xfrm>
            <a:off x="6486467" y="4856458"/>
            <a:ext cx="2354583"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a:solidFill>
                  <a:schemeClr val="lt1"/>
                </a:solidFill>
              </a:rPr>
              <a:t>March </a:t>
            </a:r>
            <a:r>
              <a:rPr lang="en-US" sz="2400" b="0" i="0" u="none" strike="noStrike" cap="none">
                <a:solidFill>
                  <a:schemeClr val="lt1"/>
                </a:solidFill>
                <a:latin typeface="Arial"/>
                <a:ea typeface="Arial"/>
                <a:cs typeface="Arial"/>
                <a:sym typeface="Arial"/>
              </a:rPr>
              <a:t>2011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Shape 86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2.1 Early Adopters of DevOps</a:t>
            </a:r>
            <a:endParaRPr sz="2800" b="1" i="0" u="none" strike="noStrike" cap="none">
              <a:solidFill>
                <a:schemeClr val="dk2"/>
              </a:solidFill>
              <a:latin typeface="Arial"/>
              <a:ea typeface="Arial"/>
              <a:cs typeface="Arial"/>
              <a:sym typeface="Arial"/>
            </a:endParaRPr>
          </a:p>
        </p:txBody>
      </p:sp>
      <p:sp>
        <p:nvSpPr>
          <p:cNvPr id="870" name="Shape 87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871" name="Shape 871"/>
          <p:cNvSpPr/>
          <p:nvPr/>
        </p:nvSpPr>
        <p:spPr>
          <a:xfrm>
            <a:off x="4803141" y="4232652"/>
            <a:ext cx="2281969" cy="2631903"/>
          </a:xfrm>
          <a:custGeom>
            <a:avLst/>
            <a:gdLst/>
            <a:ahLst/>
            <a:cxnLst/>
            <a:rect l="0" t="0" r="0" b="0"/>
            <a:pathLst>
              <a:path w="1043" h="1423" extrusionOk="0">
                <a:moveTo>
                  <a:pt x="776" y="985"/>
                </a:moveTo>
                <a:cubicBezTo>
                  <a:pt x="856" y="821"/>
                  <a:pt x="842" y="714"/>
                  <a:pt x="860" y="623"/>
                </a:cubicBezTo>
                <a:cubicBezTo>
                  <a:pt x="877" y="532"/>
                  <a:pt x="927" y="451"/>
                  <a:pt x="953" y="413"/>
                </a:cubicBezTo>
                <a:cubicBezTo>
                  <a:pt x="985" y="368"/>
                  <a:pt x="1043" y="271"/>
                  <a:pt x="1031" y="243"/>
                </a:cubicBezTo>
                <a:cubicBezTo>
                  <a:pt x="1008" y="187"/>
                  <a:pt x="935" y="315"/>
                  <a:pt x="885" y="383"/>
                </a:cubicBezTo>
                <a:cubicBezTo>
                  <a:pt x="835" y="452"/>
                  <a:pt x="787" y="488"/>
                  <a:pt x="771" y="485"/>
                </a:cubicBezTo>
                <a:cubicBezTo>
                  <a:pt x="754" y="481"/>
                  <a:pt x="788" y="383"/>
                  <a:pt x="815" y="293"/>
                </a:cubicBezTo>
                <a:cubicBezTo>
                  <a:pt x="858" y="145"/>
                  <a:pt x="882" y="81"/>
                  <a:pt x="835" y="70"/>
                </a:cubicBezTo>
                <a:cubicBezTo>
                  <a:pt x="777" y="56"/>
                  <a:pt x="753" y="219"/>
                  <a:pt x="720" y="306"/>
                </a:cubicBezTo>
                <a:cubicBezTo>
                  <a:pt x="691" y="386"/>
                  <a:pt x="671" y="429"/>
                  <a:pt x="640" y="426"/>
                </a:cubicBezTo>
                <a:cubicBezTo>
                  <a:pt x="627" y="425"/>
                  <a:pt x="618" y="363"/>
                  <a:pt x="616" y="232"/>
                </a:cubicBezTo>
                <a:cubicBezTo>
                  <a:pt x="612" y="41"/>
                  <a:pt x="608" y="0"/>
                  <a:pt x="579" y="1"/>
                </a:cubicBezTo>
                <a:cubicBezTo>
                  <a:pt x="511" y="4"/>
                  <a:pt x="524" y="118"/>
                  <a:pt x="520" y="216"/>
                </a:cubicBezTo>
                <a:cubicBezTo>
                  <a:pt x="517" y="314"/>
                  <a:pt x="528" y="416"/>
                  <a:pt x="519" y="419"/>
                </a:cubicBezTo>
                <a:cubicBezTo>
                  <a:pt x="482" y="436"/>
                  <a:pt x="457" y="312"/>
                  <a:pt x="420" y="222"/>
                </a:cubicBezTo>
                <a:cubicBezTo>
                  <a:pt x="384" y="132"/>
                  <a:pt x="358" y="4"/>
                  <a:pt x="303" y="63"/>
                </a:cubicBezTo>
                <a:cubicBezTo>
                  <a:pt x="263" y="106"/>
                  <a:pt x="318" y="276"/>
                  <a:pt x="361" y="381"/>
                </a:cubicBezTo>
                <a:cubicBezTo>
                  <a:pt x="403" y="486"/>
                  <a:pt x="422" y="570"/>
                  <a:pt x="378" y="613"/>
                </a:cubicBezTo>
                <a:cubicBezTo>
                  <a:pt x="318" y="672"/>
                  <a:pt x="278" y="628"/>
                  <a:pt x="206" y="583"/>
                </a:cubicBezTo>
                <a:cubicBezTo>
                  <a:pt x="135" y="538"/>
                  <a:pt x="67" y="536"/>
                  <a:pt x="33" y="574"/>
                </a:cubicBezTo>
                <a:cubicBezTo>
                  <a:pt x="0" y="612"/>
                  <a:pt x="16" y="650"/>
                  <a:pt x="35" y="643"/>
                </a:cubicBezTo>
                <a:cubicBezTo>
                  <a:pt x="53" y="636"/>
                  <a:pt x="80" y="644"/>
                  <a:pt x="138" y="682"/>
                </a:cubicBezTo>
                <a:cubicBezTo>
                  <a:pt x="196" y="720"/>
                  <a:pt x="225" y="781"/>
                  <a:pt x="313" y="832"/>
                </a:cubicBezTo>
                <a:cubicBezTo>
                  <a:pt x="400" y="882"/>
                  <a:pt x="425" y="913"/>
                  <a:pt x="449" y="974"/>
                </a:cubicBezTo>
                <a:cubicBezTo>
                  <a:pt x="473" y="1034"/>
                  <a:pt x="470" y="1223"/>
                  <a:pt x="470" y="1223"/>
                </a:cubicBezTo>
                <a:cubicBezTo>
                  <a:pt x="471" y="1289"/>
                  <a:pt x="471" y="1356"/>
                  <a:pt x="469" y="1423"/>
                </a:cubicBezTo>
                <a:cubicBezTo>
                  <a:pt x="752" y="1423"/>
                  <a:pt x="752" y="1423"/>
                  <a:pt x="752" y="1423"/>
                </a:cubicBezTo>
                <a:cubicBezTo>
                  <a:pt x="763" y="1157"/>
                  <a:pt x="776" y="985"/>
                  <a:pt x="776" y="98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Shape 872"/>
          <p:cNvSpPr/>
          <p:nvPr/>
        </p:nvSpPr>
        <p:spPr>
          <a:xfrm>
            <a:off x="2767820" y="1065975"/>
            <a:ext cx="3696024" cy="3115756"/>
          </a:xfrm>
          <a:custGeom>
            <a:avLst/>
            <a:gdLst/>
            <a:ahLst/>
            <a:cxnLst/>
            <a:rect l="0" t="0" r="0" b="0"/>
            <a:pathLst>
              <a:path w="1455" h="1452" extrusionOk="0">
                <a:moveTo>
                  <a:pt x="1049" y="0"/>
                </a:moveTo>
                <a:cubicBezTo>
                  <a:pt x="914" y="0"/>
                  <a:pt x="779" y="45"/>
                  <a:pt x="680" y="103"/>
                </a:cubicBezTo>
                <a:cubicBezTo>
                  <a:pt x="446" y="240"/>
                  <a:pt x="0" y="619"/>
                  <a:pt x="318" y="1057"/>
                </a:cubicBezTo>
                <a:cubicBezTo>
                  <a:pt x="335" y="1080"/>
                  <a:pt x="352" y="1101"/>
                  <a:pt x="368" y="1121"/>
                </a:cubicBezTo>
                <a:cubicBezTo>
                  <a:pt x="379" y="1121"/>
                  <a:pt x="389" y="1120"/>
                  <a:pt x="400" y="1120"/>
                </a:cubicBezTo>
                <a:cubicBezTo>
                  <a:pt x="533" y="1120"/>
                  <a:pt x="671" y="1164"/>
                  <a:pt x="736" y="1314"/>
                </a:cubicBezTo>
                <a:cubicBezTo>
                  <a:pt x="858" y="1309"/>
                  <a:pt x="939" y="1241"/>
                  <a:pt x="939" y="1241"/>
                </a:cubicBezTo>
                <a:cubicBezTo>
                  <a:pt x="939" y="1241"/>
                  <a:pt x="952" y="1234"/>
                  <a:pt x="971" y="1234"/>
                </a:cubicBezTo>
                <a:cubicBezTo>
                  <a:pt x="1012" y="1234"/>
                  <a:pt x="1078" y="1264"/>
                  <a:pt x="1098" y="1452"/>
                </a:cubicBezTo>
                <a:cubicBezTo>
                  <a:pt x="1098" y="1452"/>
                  <a:pt x="1217" y="1302"/>
                  <a:pt x="1245" y="1176"/>
                </a:cubicBezTo>
                <a:cubicBezTo>
                  <a:pt x="1130" y="1131"/>
                  <a:pt x="1008" y="1039"/>
                  <a:pt x="974" y="849"/>
                </a:cubicBezTo>
                <a:cubicBezTo>
                  <a:pt x="974" y="849"/>
                  <a:pt x="843" y="461"/>
                  <a:pt x="1172" y="287"/>
                </a:cubicBezTo>
                <a:cubicBezTo>
                  <a:pt x="1256" y="242"/>
                  <a:pt x="1354" y="214"/>
                  <a:pt x="1455" y="205"/>
                </a:cubicBezTo>
                <a:cubicBezTo>
                  <a:pt x="1349" y="54"/>
                  <a:pt x="1199" y="0"/>
                  <a:pt x="1049" y="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3" name="Shape 873"/>
          <p:cNvGrpSpPr/>
          <p:nvPr/>
        </p:nvGrpSpPr>
        <p:grpSpPr>
          <a:xfrm>
            <a:off x="2196558" y="3468572"/>
            <a:ext cx="2705979" cy="1812836"/>
            <a:chOff x="3406777" y="3198812"/>
            <a:chExt cx="2000250" cy="1585913"/>
          </a:xfrm>
        </p:grpSpPr>
        <p:sp>
          <p:nvSpPr>
            <p:cNvPr id="874" name="Shape 874"/>
            <p:cNvSpPr/>
            <p:nvPr/>
          </p:nvSpPr>
          <p:spPr>
            <a:xfrm>
              <a:off x="3406777" y="3200400"/>
              <a:ext cx="2000250" cy="1584325"/>
            </a:xfrm>
            <a:custGeom>
              <a:avLst/>
              <a:gdLst/>
              <a:ahLst/>
              <a:cxnLst/>
              <a:rect l="0" t="0" r="0" b="0"/>
              <a:pathLst>
                <a:path w="1065" h="844" extrusionOk="0">
                  <a:moveTo>
                    <a:pt x="593" y="0"/>
                  </a:moveTo>
                  <a:cubicBezTo>
                    <a:pt x="509" y="4"/>
                    <a:pt x="428" y="24"/>
                    <a:pt x="372" y="44"/>
                  </a:cubicBezTo>
                  <a:cubicBezTo>
                    <a:pt x="209" y="101"/>
                    <a:pt x="0" y="286"/>
                    <a:pt x="138" y="549"/>
                  </a:cubicBezTo>
                  <a:cubicBezTo>
                    <a:pt x="224" y="714"/>
                    <a:pt x="375" y="745"/>
                    <a:pt x="476" y="745"/>
                  </a:cubicBezTo>
                  <a:cubicBezTo>
                    <a:pt x="536" y="745"/>
                    <a:pt x="579" y="734"/>
                    <a:pt x="579" y="734"/>
                  </a:cubicBezTo>
                  <a:cubicBezTo>
                    <a:pt x="680" y="828"/>
                    <a:pt x="832" y="844"/>
                    <a:pt x="922" y="844"/>
                  </a:cubicBezTo>
                  <a:cubicBezTo>
                    <a:pt x="966" y="844"/>
                    <a:pt x="995" y="840"/>
                    <a:pt x="995" y="840"/>
                  </a:cubicBezTo>
                  <a:cubicBezTo>
                    <a:pt x="755" y="693"/>
                    <a:pt x="817" y="637"/>
                    <a:pt x="817" y="637"/>
                  </a:cubicBezTo>
                  <a:cubicBezTo>
                    <a:pt x="817" y="637"/>
                    <a:pt x="1065" y="594"/>
                    <a:pt x="983" y="260"/>
                  </a:cubicBezTo>
                  <a:cubicBezTo>
                    <a:pt x="977" y="236"/>
                    <a:pt x="970" y="213"/>
                    <a:pt x="961" y="193"/>
                  </a:cubicBezTo>
                  <a:cubicBezTo>
                    <a:pt x="956" y="193"/>
                    <a:pt x="951" y="193"/>
                    <a:pt x="946" y="193"/>
                  </a:cubicBezTo>
                  <a:cubicBezTo>
                    <a:pt x="847" y="193"/>
                    <a:pt x="723" y="150"/>
                    <a:pt x="593" y="0"/>
                  </a:cubicBezTo>
                </a:path>
              </a:pathLst>
            </a:custGeom>
            <a:solidFill>
              <a:srgbClr val="0CA06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Shape 875"/>
            <p:cNvSpPr/>
            <p:nvPr/>
          </p:nvSpPr>
          <p:spPr>
            <a:xfrm>
              <a:off x="4519615" y="3198812"/>
              <a:ext cx="692150" cy="365125"/>
            </a:xfrm>
            <a:custGeom>
              <a:avLst/>
              <a:gdLst/>
              <a:ahLst/>
              <a:cxnLst/>
              <a:rect l="0" t="0" r="0" b="0"/>
              <a:pathLst>
                <a:path w="368" h="194" extrusionOk="0">
                  <a:moveTo>
                    <a:pt x="32" y="0"/>
                  </a:moveTo>
                  <a:cubicBezTo>
                    <a:pt x="21" y="0"/>
                    <a:pt x="11" y="1"/>
                    <a:pt x="0" y="1"/>
                  </a:cubicBezTo>
                  <a:cubicBezTo>
                    <a:pt x="130" y="151"/>
                    <a:pt x="254" y="194"/>
                    <a:pt x="353" y="194"/>
                  </a:cubicBezTo>
                  <a:cubicBezTo>
                    <a:pt x="358" y="194"/>
                    <a:pt x="363" y="194"/>
                    <a:pt x="368" y="194"/>
                  </a:cubicBezTo>
                  <a:cubicBezTo>
                    <a:pt x="303" y="44"/>
                    <a:pt x="165" y="0"/>
                    <a:pt x="32" y="0"/>
                  </a:cubicBezTo>
                </a:path>
              </a:pathLst>
            </a:custGeom>
            <a:solidFill>
              <a:srgbClr val="0CA06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6" name="Shape 876"/>
          <p:cNvGrpSpPr/>
          <p:nvPr/>
        </p:nvGrpSpPr>
        <p:grpSpPr>
          <a:xfrm>
            <a:off x="4889651" y="1496048"/>
            <a:ext cx="3141943" cy="2564102"/>
            <a:chOff x="5397502" y="1473200"/>
            <a:chExt cx="2322513" cy="2243138"/>
          </a:xfrm>
        </p:grpSpPr>
        <p:sp>
          <p:nvSpPr>
            <p:cNvPr id="877" name="Shape 877"/>
            <p:cNvSpPr/>
            <p:nvPr/>
          </p:nvSpPr>
          <p:spPr>
            <a:xfrm>
              <a:off x="6135690" y="1473200"/>
              <a:ext cx="1584325" cy="2243138"/>
            </a:xfrm>
            <a:custGeom>
              <a:avLst/>
              <a:gdLst/>
              <a:ahLst/>
              <a:cxnLst/>
              <a:rect l="0" t="0" r="0" b="0"/>
              <a:pathLst>
                <a:path w="844" h="1195" extrusionOk="0">
                  <a:moveTo>
                    <a:pt x="286" y="0"/>
                  </a:moveTo>
                  <a:cubicBezTo>
                    <a:pt x="261" y="0"/>
                    <a:pt x="236" y="1"/>
                    <a:pt x="211" y="4"/>
                  </a:cubicBezTo>
                  <a:cubicBezTo>
                    <a:pt x="238" y="41"/>
                    <a:pt x="261" y="85"/>
                    <a:pt x="282" y="135"/>
                  </a:cubicBezTo>
                  <a:cubicBezTo>
                    <a:pt x="457" y="569"/>
                    <a:pt x="0" y="881"/>
                    <a:pt x="0" y="881"/>
                  </a:cubicBezTo>
                  <a:cubicBezTo>
                    <a:pt x="9" y="908"/>
                    <a:pt x="8" y="941"/>
                    <a:pt x="1" y="975"/>
                  </a:cubicBezTo>
                  <a:cubicBezTo>
                    <a:pt x="102" y="1014"/>
                    <a:pt x="196" y="1017"/>
                    <a:pt x="217" y="1017"/>
                  </a:cubicBezTo>
                  <a:cubicBezTo>
                    <a:pt x="220" y="1017"/>
                    <a:pt x="222" y="1017"/>
                    <a:pt x="222" y="1017"/>
                  </a:cubicBezTo>
                  <a:cubicBezTo>
                    <a:pt x="206" y="1096"/>
                    <a:pt x="130" y="1195"/>
                    <a:pt x="130" y="1195"/>
                  </a:cubicBezTo>
                  <a:cubicBezTo>
                    <a:pt x="156" y="1195"/>
                    <a:pt x="300" y="1152"/>
                    <a:pt x="452" y="1062"/>
                  </a:cubicBezTo>
                  <a:cubicBezTo>
                    <a:pt x="316" y="833"/>
                    <a:pt x="410" y="478"/>
                    <a:pt x="805" y="478"/>
                  </a:cubicBezTo>
                  <a:cubicBezTo>
                    <a:pt x="816" y="478"/>
                    <a:pt x="827" y="478"/>
                    <a:pt x="838" y="479"/>
                  </a:cubicBezTo>
                  <a:cubicBezTo>
                    <a:pt x="840" y="479"/>
                    <a:pt x="842" y="479"/>
                    <a:pt x="844" y="479"/>
                  </a:cubicBezTo>
                  <a:cubicBezTo>
                    <a:pt x="844" y="478"/>
                    <a:pt x="844" y="478"/>
                    <a:pt x="844" y="478"/>
                  </a:cubicBezTo>
                  <a:cubicBezTo>
                    <a:pt x="827" y="142"/>
                    <a:pt x="559" y="0"/>
                    <a:pt x="286" y="0"/>
                  </a:cubicBezTo>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Shape 878"/>
            <p:cNvSpPr/>
            <p:nvPr/>
          </p:nvSpPr>
          <p:spPr>
            <a:xfrm>
              <a:off x="5397502" y="1481137"/>
              <a:ext cx="1611313" cy="1822450"/>
            </a:xfrm>
            <a:custGeom>
              <a:avLst/>
              <a:gdLst/>
              <a:ahLst/>
              <a:cxnLst/>
              <a:rect l="0" t="0" r="0" b="0"/>
              <a:pathLst>
                <a:path w="858" h="971" extrusionOk="0">
                  <a:moveTo>
                    <a:pt x="612" y="0"/>
                  </a:moveTo>
                  <a:cubicBezTo>
                    <a:pt x="511" y="9"/>
                    <a:pt x="413" y="37"/>
                    <a:pt x="329" y="82"/>
                  </a:cubicBezTo>
                  <a:cubicBezTo>
                    <a:pt x="0" y="256"/>
                    <a:pt x="131" y="644"/>
                    <a:pt x="131" y="644"/>
                  </a:cubicBezTo>
                  <a:cubicBezTo>
                    <a:pt x="165" y="834"/>
                    <a:pt x="287" y="926"/>
                    <a:pt x="402" y="971"/>
                  </a:cubicBezTo>
                  <a:cubicBezTo>
                    <a:pt x="409" y="937"/>
                    <a:pt x="410" y="904"/>
                    <a:pt x="401" y="877"/>
                  </a:cubicBezTo>
                  <a:cubicBezTo>
                    <a:pt x="401" y="877"/>
                    <a:pt x="858" y="565"/>
                    <a:pt x="683" y="131"/>
                  </a:cubicBezTo>
                  <a:cubicBezTo>
                    <a:pt x="662" y="81"/>
                    <a:pt x="639" y="37"/>
                    <a:pt x="612" y="0"/>
                  </a:cubicBezTo>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9" name="Shape 879"/>
          <p:cNvGrpSpPr/>
          <p:nvPr/>
        </p:nvGrpSpPr>
        <p:grpSpPr>
          <a:xfrm>
            <a:off x="6672163" y="2492290"/>
            <a:ext cx="2813359" cy="1801949"/>
            <a:chOff x="6715128" y="2344737"/>
            <a:chExt cx="2079625" cy="1576388"/>
          </a:xfrm>
        </p:grpSpPr>
        <p:sp>
          <p:nvSpPr>
            <p:cNvPr id="880" name="Shape 880"/>
            <p:cNvSpPr/>
            <p:nvPr/>
          </p:nvSpPr>
          <p:spPr>
            <a:xfrm>
              <a:off x="6946903" y="2344737"/>
              <a:ext cx="1847850" cy="1576388"/>
            </a:xfrm>
            <a:custGeom>
              <a:avLst/>
              <a:gdLst/>
              <a:ahLst/>
              <a:cxnLst/>
              <a:rect l="0" t="0" r="0" b="0"/>
              <a:pathLst>
                <a:path w="985" h="840" extrusionOk="0">
                  <a:moveTo>
                    <a:pt x="397" y="0"/>
                  </a:moveTo>
                  <a:cubicBezTo>
                    <a:pt x="409" y="276"/>
                    <a:pt x="201" y="468"/>
                    <a:pt x="5" y="583"/>
                  </a:cubicBezTo>
                  <a:cubicBezTo>
                    <a:pt x="33" y="630"/>
                    <a:pt x="70" y="671"/>
                    <a:pt x="117" y="703"/>
                  </a:cubicBezTo>
                  <a:cubicBezTo>
                    <a:pt x="117" y="703"/>
                    <a:pt x="71" y="787"/>
                    <a:pt x="0" y="796"/>
                  </a:cubicBezTo>
                  <a:cubicBezTo>
                    <a:pt x="0" y="796"/>
                    <a:pt x="66" y="824"/>
                    <a:pt x="169" y="840"/>
                  </a:cubicBezTo>
                  <a:cubicBezTo>
                    <a:pt x="167" y="808"/>
                    <a:pt x="171" y="770"/>
                    <a:pt x="187" y="729"/>
                  </a:cubicBezTo>
                  <a:cubicBezTo>
                    <a:pt x="227" y="621"/>
                    <a:pt x="315" y="570"/>
                    <a:pt x="420" y="570"/>
                  </a:cubicBezTo>
                  <a:cubicBezTo>
                    <a:pt x="469" y="570"/>
                    <a:pt x="522" y="581"/>
                    <a:pt x="575" y="603"/>
                  </a:cubicBezTo>
                  <a:cubicBezTo>
                    <a:pt x="652" y="635"/>
                    <a:pt x="716" y="679"/>
                    <a:pt x="741" y="743"/>
                  </a:cubicBezTo>
                  <a:cubicBezTo>
                    <a:pt x="804" y="704"/>
                    <a:pt x="873" y="642"/>
                    <a:pt x="908" y="549"/>
                  </a:cubicBezTo>
                  <a:cubicBezTo>
                    <a:pt x="985" y="351"/>
                    <a:pt x="898" y="26"/>
                    <a:pt x="397" y="0"/>
                  </a:cubicBezTo>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Shape 881"/>
            <p:cNvSpPr/>
            <p:nvPr/>
          </p:nvSpPr>
          <p:spPr>
            <a:xfrm>
              <a:off x="6715128" y="2357437"/>
              <a:ext cx="1012825" cy="1095375"/>
            </a:xfrm>
            <a:custGeom>
              <a:avLst/>
              <a:gdLst/>
              <a:ahLst/>
              <a:cxnLst/>
              <a:rect l="0" t="0" r="0" b="0"/>
              <a:pathLst>
                <a:path w="540" h="584" extrusionOk="0">
                  <a:moveTo>
                    <a:pt x="489" y="0"/>
                  </a:moveTo>
                  <a:cubicBezTo>
                    <a:pt x="94" y="0"/>
                    <a:pt x="0" y="355"/>
                    <a:pt x="136" y="584"/>
                  </a:cubicBezTo>
                  <a:cubicBezTo>
                    <a:pt x="332" y="469"/>
                    <a:pt x="540" y="277"/>
                    <a:pt x="528" y="1"/>
                  </a:cubicBezTo>
                  <a:cubicBezTo>
                    <a:pt x="526" y="1"/>
                    <a:pt x="524" y="1"/>
                    <a:pt x="522" y="1"/>
                  </a:cubicBezTo>
                  <a:cubicBezTo>
                    <a:pt x="511" y="0"/>
                    <a:pt x="500" y="0"/>
                    <a:pt x="489" y="0"/>
                  </a:cubicBezTo>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2" name="Shape 882"/>
          <p:cNvGrpSpPr/>
          <p:nvPr/>
        </p:nvGrpSpPr>
        <p:grpSpPr>
          <a:xfrm>
            <a:off x="7355100" y="3715365"/>
            <a:ext cx="1587079" cy="1175894"/>
            <a:chOff x="7219953" y="3414712"/>
            <a:chExt cx="1173163" cy="1028700"/>
          </a:xfrm>
        </p:grpSpPr>
        <p:sp>
          <p:nvSpPr>
            <p:cNvPr id="883" name="Shape 883"/>
            <p:cNvSpPr/>
            <p:nvPr/>
          </p:nvSpPr>
          <p:spPr>
            <a:xfrm>
              <a:off x="7219953" y="3709987"/>
              <a:ext cx="1173163" cy="733425"/>
            </a:xfrm>
            <a:custGeom>
              <a:avLst/>
              <a:gdLst/>
              <a:ahLst/>
              <a:cxnLst/>
              <a:rect l="0" t="0" r="0" b="0"/>
              <a:pathLst>
                <a:path w="625" h="390" extrusionOk="0">
                  <a:moveTo>
                    <a:pt x="595" y="0"/>
                  </a:moveTo>
                  <a:cubicBezTo>
                    <a:pt x="523" y="45"/>
                    <a:pt x="459" y="61"/>
                    <a:pt x="459" y="61"/>
                  </a:cubicBezTo>
                  <a:cubicBezTo>
                    <a:pt x="359" y="97"/>
                    <a:pt x="261" y="110"/>
                    <a:pt x="175" y="110"/>
                  </a:cubicBezTo>
                  <a:cubicBezTo>
                    <a:pt x="119" y="110"/>
                    <a:pt x="68" y="105"/>
                    <a:pt x="23" y="97"/>
                  </a:cubicBezTo>
                  <a:cubicBezTo>
                    <a:pt x="30" y="190"/>
                    <a:pt x="88" y="245"/>
                    <a:pt x="88" y="245"/>
                  </a:cubicBezTo>
                  <a:cubicBezTo>
                    <a:pt x="77" y="291"/>
                    <a:pt x="0" y="293"/>
                    <a:pt x="0" y="293"/>
                  </a:cubicBezTo>
                  <a:cubicBezTo>
                    <a:pt x="0" y="293"/>
                    <a:pt x="134" y="390"/>
                    <a:pt x="287" y="390"/>
                  </a:cubicBezTo>
                  <a:cubicBezTo>
                    <a:pt x="352" y="390"/>
                    <a:pt x="420" y="372"/>
                    <a:pt x="483" y="322"/>
                  </a:cubicBezTo>
                  <a:cubicBezTo>
                    <a:pt x="601" y="179"/>
                    <a:pt x="625" y="76"/>
                    <a:pt x="595" y="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Shape 884"/>
            <p:cNvSpPr/>
            <p:nvPr/>
          </p:nvSpPr>
          <p:spPr>
            <a:xfrm>
              <a:off x="7259640" y="3414712"/>
              <a:ext cx="1077913" cy="530225"/>
            </a:xfrm>
            <a:custGeom>
              <a:avLst/>
              <a:gdLst/>
              <a:ahLst/>
              <a:cxnLst/>
              <a:rect l="0" t="0" r="0" b="0"/>
              <a:pathLst>
                <a:path w="574" h="283" extrusionOk="0">
                  <a:moveTo>
                    <a:pt x="253" y="0"/>
                  </a:moveTo>
                  <a:cubicBezTo>
                    <a:pt x="148" y="0"/>
                    <a:pt x="60" y="51"/>
                    <a:pt x="20" y="159"/>
                  </a:cubicBezTo>
                  <a:cubicBezTo>
                    <a:pt x="4" y="200"/>
                    <a:pt x="0" y="238"/>
                    <a:pt x="2" y="270"/>
                  </a:cubicBezTo>
                  <a:cubicBezTo>
                    <a:pt x="47" y="278"/>
                    <a:pt x="98" y="283"/>
                    <a:pt x="154" y="283"/>
                  </a:cubicBezTo>
                  <a:cubicBezTo>
                    <a:pt x="240" y="283"/>
                    <a:pt x="338" y="270"/>
                    <a:pt x="438" y="234"/>
                  </a:cubicBezTo>
                  <a:cubicBezTo>
                    <a:pt x="438" y="234"/>
                    <a:pt x="502" y="218"/>
                    <a:pt x="574" y="173"/>
                  </a:cubicBezTo>
                  <a:cubicBezTo>
                    <a:pt x="549" y="109"/>
                    <a:pt x="485" y="65"/>
                    <a:pt x="408" y="33"/>
                  </a:cubicBezTo>
                  <a:cubicBezTo>
                    <a:pt x="355" y="11"/>
                    <a:pt x="302" y="0"/>
                    <a:pt x="253" y="0"/>
                  </a:cubicBezTo>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85" name="Shape 885"/>
          <p:cNvPicPr preferRelativeResize="0"/>
          <p:nvPr/>
        </p:nvPicPr>
        <p:blipFill rotWithShape="1">
          <a:blip r:embed="rId3">
            <a:alphaModFix/>
          </a:blip>
          <a:srcRect/>
          <a:stretch/>
        </p:blipFill>
        <p:spPr>
          <a:xfrm>
            <a:off x="7519953" y="2698907"/>
            <a:ext cx="1375760" cy="1375760"/>
          </a:xfrm>
          <a:prstGeom prst="rect">
            <a:avLst/>
          </a:prstGeom>
          <a:noFill/>
          <a:ln>
            <a:noFill/>
          </a:ln>
        </p:spPr>
      </p:pic>
      <p:pic>
        <p:nvPicPr>
          <p:cNvPr id="886" name="Shape 886"/>
          <p:cNvPicPr preferRelativeResize="0"/>
          <p:nvPr/>
        </p:nvPicPr>
        <p:blipFill rotWithShape="1">
          <a:blip r:embed="rId4">
            <a:alphaModFix/>
          </a:blip>
          <a:srcRect/>
          <a:stretch/>
        </p:blipFill>
        <p:spPr>
          <a:xfrm>
            <a:off x="3457041" y="2476594"/>
            <a:ext cx="1652530" cy="344718"/>
          </a:xfrm>
          <a:prstGeom prst="rect">
            <a:avLst/>
          </a:prstGeom>
          <a:noFill/>
          <a:ln>
            <a:noFill/>
          </a:ln>
        </p:spPr>
      </p:pic>
      <p:pic>
        <p:nvPicPr>
          <p:cNvPr id="887" name="Shape 887"/>
          <p:cNvPicPr preferRelativeResize="0"/>
          <p:nvPr/>
        </p:nvPicPr>
        <p:blipFill rotWithShape="1">
          <a:blip r:embed="rId5">
            <a:alphaModFix/>
          </a:blip>
          <a:srcRect/>
          <a:stretch/>
        </p:blipFill>
        <p:spPr>
          <a:xfrm>
            <a:off x="7690341" y="3951016"/>
            <a:ext cx="1031162" cy="580029"/>
          </a:xfrm>
          <a:prstGeom prst="rect">
            <a:avLst/>
          </a:prstGeom>
          <a:noFill/>
          <a:ln>
            <a:noFill/>
          </a:ln>
        </p:spPr>
      </p:pic>
      <p:pic>
        <p:nvPicPr>
          <p:cNvPr id="888" name="Shape 888"/>
          <p:cNvPicPr preferRelativeResize="0"/>
          <p:nvPr/>
        </p:nvPicPr>
        <p:blipFill rotWithShape="1">
          <a:blip r:embed="rId6">
            <a:alphaModFix/>
          </a:blip>
          <a:srcRect/>
          <a:stretch/>
        </p:blipFill>
        <p:spPr>
          <a:xfrm>
            <a:off x="5611257" y="2299318"/>
            <a:ext cx="1604790" cy="542419"/>
          </a:xfrm>
          <a:prstGeom prst="rect">
            <a:avLst/>
          </a:prstGeom>
          <a:noFill/>
          <a:ln>
            <a:noFill/>
          </a:ln>
        </p:spPr>
      </p:pic>
      <p:pic>
        <p:nvPicPr>
          <p:cNvPr id="889" name="Shape 889"/>
          <p:cNvPicPr preferRelativeResize="0"/>
          <p:nvPr/>
        </p:nvPicPr>
        <p:blipFill rotWithShape="1">
          <a:blip r:embed="rId7">
            <a:alphaModFix/>
          </a:blip>
          <a:srcRect/>
          <a:stretch/>
        </p:blipFill>
        <p:spPr>
          <a:xfrm>
            <a:off x="2610041" y="4074667"/>
            <a:ext cx="1972514" cy="414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895" name="Shape 895"/>
          <p:cNvPicPr preferRelativeResize="0">
            <a:picLocks noGrp="1"/>
          </p:cNvPicPr>
          <p:nvPr>
            <p:ph type="pic" idx="2"/>
          </p:nvPr>
        </p:nvPicPr>
        <p:blipFill rotWithShape="1">
          <a:blip r:embed="rId3">
            <a:alphaModFix/>
          </a:blip>
          <a:srcRect t="1931" b="1930"/>
          <a:stretch/>
        </p:blipFill>
        <p:spPr>
          <a:xfrm>
            <a:off x="0" y="1450975"/>
            <a:ext cx="12192000" cy="2822575"/>
          </a:xfrm>
          <a:prstGeom prst="rect">
            <a:avLst/>
          </a:prstGeom>
          <a:noFill/>
          <a:ln>
            <a:noFill/>
          </a:ln>
        </p:spPr>
      </p:pic>
      <p:sp>
        <p:nvSpPr>
          <p:cNvPr id="896" name="Shape 896"/>
          <p:cNvSpPr txBox="1">
            <a:spLocks noGrp="1"/>
          </p:cNvSpPr>
          <p:nvPr>
            <p:ph type="body" idx="1"/>
          </p:nvPr>
        </p:nvSpPr>
        <p:spPr>
          <a:xfrm>
            <a:off x="401053" y="4565682"/>
            <a:ext cx="11429703" cy="150204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“DevOps represents a change in IT culture, focusing on rapid IT service delivery through the adoption of agile, lean practices in the context of a system-oriented approach. DevOps emphasizes people (and culture), and seeks to improve collaboration between operations and development teams. DevOps implementations utilize technology — especially automation tools that can leverage an increasingly programmable and dynamic infrastructure from a life cycle perspective”</a:t>
            </a:r>
            <a:endParaRPr/>
          </a:p>
          <a:p>
            <a:pPr marL="0" marR="0" lvl="0" indent="0" algn="ctr" rtl="0">
              <a:lnSpc>
                <a:spcPct val="100000"/>
              </a:lnSpc>
              <a:spcBef>
                <a:spcPts val="0"/>
              </a:spcBef>
              <a:spcAft>
                <a:spcPts val="0"/>
              </a:spcAft>
              <a:buClr>
                <a:schemeClr val="dk1"/>
              </a:buClr>
              <a:buSzPts val="1800"/>
              <a:buFont typeface="Arial"/>
              <a:buNone/>
            </a:pPr>
            <a:endParaRPr sz="1800" b="0" i="1" u="none" strike="noStrike" cap="none">
              <a:solidFill>
                <a:schemeClr val="dk1"/>
              </a:solidFill>
              <a:latin typeface="Arial"/>
              <a:ea typeface="Arial"/>
              <a:cs typeface="Arial"/>
              <a:sym typeface="Arial"/>
            </a:endParaRPr>
          </a:p>
        </p:txBody>
      </p:sp>
      <p:sp>
        <p:nvSpPr>
          <p:cNvPr id="897" name="Shape 897"/>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Arial"/>
                <a:ea typeface="Arial"/>
                <a:cs typeface="Arial"/>
                <a:sym typeface="Arial"/>
              </a:rPr>
              <a:t>Source adopted from https://www.gartner.com/it-glossary/devops</a:t>
            </a:r>
            <a:endParaRPr/>
          </a:p>
          <a:p>
            <a:pPr marL="0" marR="0" lvl="0" indent="0" algn="l" rtl="0">
              <a:lnSpc>
                <a:spcPct val="100000"/>
              </a:lnSpc>
              <a:spcBef>
                <a:spcPts val="0"/>
              </a:spcBef>
              <a:spcAft>
                <a:spcPts val="0"/>
              </a:spcAft>
              <a:buClr>
                <a:srgbClr val="000000"/>
              </a:buClr>
              <a:buSzPts val="900"/>
              <a:buFont typeface="Arial"/>
              <a:buNone/>
            </a:pPr>
            <a:endParaRPr sz="900" b="0" i="1" u="none" strike="noStrike" cap="none">
              <a:solidFill>
                <a:srgbClr val="000000"/>
              </a:solidFill>
              <a:latin typeface="Arial"/>
              <a:ea typeface="Arial"/>
              <a:cs typeface="Arial"/>
              <a:sym typeface="Arial"/>
            </a:endParaRPr>
          </a:p>
        </p:txBody>
      </p:sp>
      <p:sp>
        <p:nvSpPr>
          <p:cNvPr id="898" name="Shape 89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 Definition for DevOps</a:t>
            </a:r>
            <a:endParaRPr sz="2800" b="1" i="0" u="none" strike="noStrike" cap="none">
              <a:solidFill>
                <a:schemeClr val="dk2"/>
              </a:solidFill>
              <a:latin typeface="Arial"/>
              <a:ea typeface="Arial"/>
              <a:cs typeface="Arial"/>
              <a:sym typeface="Arial"/>
            </a:endParaRPr>
          </a:p>
        </p:txBody>
      </p:sp>
      <p:sp>
        <p:nvSpPr>
          <p:cNvPr id="899" name="Shape 899"/>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8243</Words>
  <Application>Microsoft Office PowerPoint</Application>
  <PresentationFormat>Widescreen</PresentationFormat>
  <Paragraphs>677</Paragraphs>
  <Slides>27</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Source Sans Pro</vt:lpstr>
      <vt:lpstr>Noto Sans Symbols</vt:lpstr>
      <vt:lpstr>Open Sans</vt:lpstr>
      <vt:lpstr>Source Sans Pro Light</vt:lpstr>
      <vt:lpstr>Arial Black</vt:lpstr>
      <vt:lpstr>Roboto</vt:lpstr>
      <vt:lpstr>Wingdings 3</vt:lpstr>
      <vt:lpstr>Calibri</vt:lpstr>
      <vt:lpstr>Office Theme</vt:lpstr>
      <vt:lpstr>Custom Design</vt:lpstr>
      <vt:lpstr>PowerPoint Presentation</vt:lpstr>
      <vt:lpstr>Module Learning Objectives</vt:lpstr>
      <vt:lpstr>Module Topics</vt:lpstr>
      <vt:lpstr>1. Challenges of Traditional IT systems </vt:lpstr>
      <vt:lpstr>1.1 Disconnect between Development &amp; Operations teams</vt:lpstr>
      <vt:lpstr>2. Emergence of DevOps</vt:lpstr>
      <vt:lpstr>Emergence of DevOps (Contd.)</vt:lpstr>
      <vt:lpstr>2.1 Early Adopters of DevOps</vt:lpstr>
      <vt:lpstr>3. Definition for DevOps</vt:lpstr>
      <vt:lpstr>3. Definition for DevOps (Contd.) </vt:lpstr>
      <vt:lpstr>3. Definition for DevOps (Contd.) </vt:lpstr>
      <vt:lpstr>3.1 Agile, Lean &amp; DevOps</vt:lpstr>
      <vt:lpstr>3.1.1 DevOps – A Culture &amp; Its Benefits</vt:lpstr>
      <vt:lpstr>3.1.2 DevOps – Benefits </vt:lpstr>
      <vt:lpstr>3.1.3 Principles Governing DevOps</vt:lpstr>
      <vt:lpstr>4. CAMS Model – Gene Kim</vt:lpstr>
      <vt:lpstr>4.1 Components of the CAMS Model</vt:lpstr>
      <vt:lpstr>4.2 Activity</vt:lpstr>
      <vt:lpstr>What did you Grasp?</vt:lpstr>
      <vt:lpstr>5. DevOps and Agile</vt:lpstr>
      <vt:lpstr>5.1 Agile Methodology</vt:lpstr>
      <vt:lpstr>5.2 Comparison between DevOps and Traditional IT Cultures</vt:lpstr>
      <vt:lpstr>5.3 Why to Build a Business Case for DevOps</vt:lpstr>
      <vt:lpstr>What did you grasp?</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7</cp:revision>
  <dcterms:modified xsi:type="dcterms:W3CDTF">2018-07-30T20:40:43Z</dcterms:modified>
</cp:coreProperties>
</file>