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roxima Nova"/>
      <p:regular r:id="rId12"/>
      <p:bold r:id="rId13"/>
      <p:italic r:id="rId14"/>
      <p:boldItalic r:id="rId15"/>
    </p:embeddedFont>
    <p:embeddedFont>
      <p:font typeface="Questrial"/>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ximaNova-boldItalic.fntdata"/><Relationship Id="rId14" Type="http://schemas.openxmlformats.org/officeDocument/2006/relationships/font" Target="fonts/ProximaNova-italic.fntdata"/><Relationship Id="rId16" Type="http://schemas.openxmlformats.org/officeDocument/2006/relationships/font" Target="fonts/Questrial-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0c931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400c9318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3832240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38322401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38322401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383224017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3832240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38322401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3832240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383224017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layout 1">
    <p:bg>
      <p:bgPr>
        <a:solidFill>
          <a:srgbClr val="FFFFFF"/>
        </a:solidFill>
      </p:bgPr>
    </p:bg>
    <p:spTree>
      <p:nvGrpSpPr>
        <p:cNvPr id="56" name="Shape 56"/>
        <p:cNvGrpSpPr/>
        <p:nvPr/>
      </p:nvGrpSpPr>
      <p:grpSpPr>
        <a:xfrm>
          <a:off x="0" y="0"/>
          <a:ext cx="0" cy="0"/>
          <a:chOff x="0" y="0"/>
          <a:chExt cx="0" cy="0"/>
        </a:xfrm>
      </p:grpSpPr>
      <p:sp>
        <p:nvSpPr>
          <p:cNvPr id="57" name="Google Shape;57;p15"/>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2145712" y="2967150"/>
            <a:ext cx="90000" cy="90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15"/>
          <p:cNvCxnSpPr>
            <a:stCxn id="58" idx="6"/>
          </p:cNvCxnSpPr>
          <p:nvPr/>
        </p:nvCxnSpPr>
        <p:spPr>
          <a:xfrm>
            <a:off x="2235712" y="3012150"/>
            <a:ext cx="4672800" cy="0"/>
          </a:xfrm>
          <a:prstGeom prst="straightConnector1">
            <a:avLst/>
          </a:prstGeom>
          <a:noFill/>
          <a:ln cap="flat" cmpd="sng" w="9525">
            <a:solidFill>
              <a:srgbClr val="FFFFFF"/>
            </a:solidFill>
            <a:prstDash val="solid"/>
            <a:round/>
            <a:headEnd len="sm" w="sm" type="none"/>
            <a:tailEnd len="sm" w="sm" type="none"/>
          </a:ln>
        </p:spPr>
      </p:cxnSp>
      <p:sp>
        <p:nvSpPr>
          <p:cNvPr id="60" name="Google Shape;60;p15"/>
          <p:cNvSpPr/>
          <p:nvPr/>
        </p:nvSpPr>
        <p:spPr>
          <a:xfrm>
            <a:off x="6908487" y="2967150"/>
            <a:ext cx="90000" cy="90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1268800" y="1629150"/>
            <a:ext cx="6606600" cy="11607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0" lvl="1" rtl="0" algn="ctr">
              <a:lnSpc>
                <a:spcPct val="100000"/>
              </a:lnSpc>
              <a:spcBef>
                <a:spcPts val="0"/>
              </a:spcBef>
              <a:spcAft>
                <a:spcPts val="0"/>
              </a:spcAft>
              <a:buClr>
                <a:srgbClr val="FFFFFF"/>
              </a:buClr>
              <a:buSzPts val="1400"/>
              <a:buFont typeface="Arial"/>
              <a:buNone/>
              <a:defRPr b="1" sz="3000">
                <a:solidFill>
                  <a:srgbClr val="FFFFFF"/>
                </a:solidFill>
              </a:defRPr>
            </a:lvl2pPr>
            <a:lvl3pPr indent="0" lvl="2" rtl="0" algn="ctr">
              <a:lnSpc>
                <a:spcPct val="100000"/>
              </a:lnSpc>
              <a:spcBef>
                <a:spcPts val="0"/>
              </a:spcBef>
              <a:spcAft>
                <a:spcPts val="0"/>
              </a:spcAft>
              <a:buClr>
                <a:srgbClr val="FFFFFF"/>
              </a:buClr>
              <a:buSzPts val="1400"/>
              <a:buFont typeface="Arial"/>
              <a:buNone/>
              <a:defRPr b="1" sz="3000">
                <a:solidFill>
                  <a:srgbClr val="FFFFFF"/>
                </a:solidFill>
              </a:defRPr>
            </a:lvl3pPr>
            <a:lvl4pPr indent="0" lvl="3" rtl="0" algn="ctr">
              <a:lnSpc>
                <a:spcPct val="100000"/>
              </a:lnSpc>
              <a:spcBef>
                <a:spcPts val="0"/>
              </a:spcBef>
              <a:spcAft>
                <a:spcPts val="0"/>
              </a:spcAft>
              <a:buClr>
                <a:srgbClr val="FFFFFF"/>
              </a:buClr>
              <a:buSzPts val="1400"/>
              <a:buFont typeface="Arial"/>
              <a:buNone/>
              <a:defRPr b="1" sz="3000">
                <a:solidFill>
                  <a:srgbClr val="FFFFFF"/>
                </a:solidFill>
              </a:defRPr>
            </a:lvl4pPr>
            <a:lvl5pPr indent="0" lvl="4" rtl="0" algn="ctr">
              <a:lnSpc>
                <a:spcPct val="100000"/>
              </a:lnSpc>
              <a:spcBef>
                <a:spcPts val="0"/>
              </a:spcBef>
              <a:spcAft>
                <a:spcPts val="0"/>
              </a:spcAft>
              <a:buClr>
                <a:srgbClr val="FFFFFF"/>
              </a:buClr>
              <a:buSzPts val="1400"/>
              <a:buFont typeface="Arial"/>
              <a:buNone/>
              <a:defRPr b="1" sz="3000">
                <a:solidFill>
                  <a:srgbClr val="FFFFFF"/>
                </a:solidFill>
              </a:defRPr>
            </a:lvl5pPr>
            <a:lvl6pPr indent="0" lvl="5" rtl="0" algn="ctr">
              <a:lnSpc>
                <a:spcPct val="100000"/>
              </a:lnSpc>
              <a:spcBef>
                <a:spcPts val="0"/>
              </a:spcBef>
              <a:spcAft>
                <a:spcPts val="0"/>
              </a:spcAft>
              <a:buClr>
                <a:srgbClr val="FFFFFF"/>
              </a:buClr>
              <a:buSzPts val="1400"/>
              <a:buFont typeface="Arial"/>
              <a:buNone/>
              <a:defRPr b="1" sz="3000">
                <a:solidFill>
                  <a:srgbClr val="FFFFFF"/>
                </a:solidFill>
              </a:defRPr>
            </a:lvl6pPr>
            <a:lvl7pPr indent="0" lvl="6" rtl="0" algn="ctr">
              <a:lnSpc>
                <a:spcPct val="100000"/>
              </a:lnSpc>
              <a:spcBef>
                <a:spcPts val="0"/>
              </a:spcBef>
              <a:spcAft>
                <a:spcPts val="0"/>
              </a:spcAft>
              <a:buClr>
                <a:srgbClr val="FFFFFF"/>
              </a:buClr>
              <a:buSzPts val="1400"/>
              <a:buFont typeface="Arial"/>
              <a:buNone/>
              <a:defRPr b="1" sz="3000">
                <a:solidFill>
                  <a:srgbClr val="FFFFFF"/>
                </a:solidFill>
              </a:defRPr>
            </a:lvl7pPr>
            <a:lvl8pPr indent="0" lvl="7" rtl="0" algn="ctr">
              <a:lnSpc>
                <a:spcPct val="100000"/>
              </a:lnSpc>
              <a:spcBef>
                <a:spcPts val="0"/>
              </a:spcBef>
              <a:spcAft>
                <a:spcPts val="0"/>
              </a:spcAft>
              <a:buClr>
                <a:srgbClr val="FFFFFF"/>
              </a:buClr>
              <a:buSzPts val="1400"/>
              <a:buFont typeface="Arial"/>
              <a:buNone/>
              <a:defRPr b="1" sz="3000">
                <a:solidFill>
                  <a:srgbClr val="FFFFFF"/>
                </a:solidFill>
              </a:defRPr>
            </a:lvl8pPr>
            <a:lvl9pPr indent="0" lvl="8" rtl="0" algn="ctr">
              <a:lnSpc>
                <a:spcPct val="100000"/>
              </a:lnSpc>
              <a:spcBef>
                <a:spcPts val="0"/>
              </a:spcBef>
              <a:spcAft>
                <a:spcPts val="0"/>
              </a:spcAft>
              <a:buClr>
                <a:srgbClr val="FFFFFF"/>
              </a:buClr>
              <a:buSzPts val="1400"/>
              <a:buFont typeface="Arial"/>
              <a:buNone/>
              <a:defRPr b="1" sz="3000">
                <a:solidFill>
                  <a:srgbClr val="FFFFFF"/>
                </a:solidFill>
              </a:defRPr>
            </a:lvl9pPr>
          </a:lstStyle>
          <a:p/>
        </p:txBody>
      </p:sp>
      <p:sp>
        <p:nvSpPr>
          <p:cNvPr id="62" name="Google Shape;62;p15"/>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65" name="Google Shape;65;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66" name="Google Shape;66;p1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69" name="Google Shape;69;p1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2" name="Google Shape;7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73" name="Google Shape;73;p1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6" name="Google Shape;7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77" name="Google Shape;7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1" name="Google Shape;81;p2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84" name="Google Shape;84;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85" name="Google Shape;85;p2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88" name="Google Shape;88;p2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92" name="Google Shape;9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93" name="Google Shape;9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97" name="Google Shape;97;p2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8" name="Shape 98"/>
        <p:cNvGrpSpPr/>
        <p:nvPr/>
      </p:nvGrpSpPr>
      <p:grpSpPr>
        <a:xfrm>
          <a:off x="0" y="0"/>
          <a:ext cx="0" cy="0"/>
          <a:chOff x="0" y="0"/>
          <a:chExt cx="0" cy="0"/>
        </a:xfrm>
      </p:grpSpPr>
      <p:sp>
        <p:nvSpPr>
          <p:cNvPr id="99" name="Google Shape;99;p2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100" name="Google Shape;100;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01" name="Google Shape;101;p2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nvSpPr>
        <p:spPr>
          <a:xfrm>
            <a:off x="414000" y="1350775"/>
            <a:ext cx="8504100" cy="305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Font typeface="Proxima Nova"/>
              <a:buNone/>
            </a:pPr>
            <a:r>
              <a:rPr lang="en" sz="1600">
                <a:latin typeface="Proxima Nova"/>
                <a:ea typeface="Proxima Nova"/>
                <a:cs typeface="Proxima Nova"/>
                <a:sym typeface="Proxima Nova"/>
              </a:rPr>
              <a:t>The CAP theorem is a tool used to makes system designers aware of the trade-offs while designing networked shared-data systems. CAP has influenced the design of many distributed data systems. It made designers aware of a wide range of tradeoffs to consider while designing distributed data systems.</a:t>
            </a:r>
            <a:endParaRPr sz="1600">
              <a:latin typeface="Proxima Nova"/>
              <a:ea typeface="Proxima Nova"/>
              <a:cs typeface="Proxima Nova"/>
              <a:sym typeface="Proxima Nova"/>
            </a:endParaRPr>
          </a:p>
        </p:txBody>
      </p:sp>
      <p:sp>
        <p:nvSpPr>
          <p:cNvPr id="107" name="Google Shape;107;p26"/>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CAP Theorem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08" name="Google Shape;108;p26"/>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Introduction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7"/>
          <p:cNvSpPr txBox="1"/>
          <p:nvPr/>
        </p:nvSpPr>
        <p:spPr>
          <a:xfrm>
            <a:off x="319950" y="920050"/>
            <a:ext cx="8504100" cy="3919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600">
                <a:latin typeface="Proxima Nova"/>
                <a:ea typeface="Proxima Nova"/>
                <a:cs typeface="Proxima Nova"/>
                <a:sym typeface="Proxima Nova"/>
              </a:rPr>
              <a:t>The theorem states that </a:t>
            </a:r>
            <a:r>
              <a:rPr b="1" lang="en" sz="1600">
                <a:latin typeface="Proxima Nova"/>
                <a:ea typeface="Proxima Nova"/>
                <a:cs typeface="Proxima Nova"/>
                <a:sym typeface="Proxima Nova"/>
              </a:rPr>
              <a:t>networked shared-data systems</a:t>
            </a:r>
            <a:r>
              <a:rPr lang="en" sz="1600">
                <a:latin typeface="Proxima Nova"/>
                <a:ea typeface="Proxima Nova"/>
                <a:cs typeface="Proxima Nova"/>
                <a:sym typeface="Proxima Nova"/>
              </a:rPr>
              <a:t> can only guarantee/strongly support two of the following three properties:</a:t>
            </a:r>
            <a:endParaRPr sz="1600">
              <a:latin typeface="Proxima Nova"/>
              <a:ea typeface="Proxima Nova"/>
              <a:cs typeface="Proxima Nova"/>
              <a:sym typeface="Proxima Nova"/>
            </a:endParaRPr>
          </a:p>
          <a:p>
            <a:pPr indent="-330200" lvl="0" marL="457200" marR="0" rtl="0" algn="l">
              <a:lnSpc>
                <a:spcPct val="150000"/>
              </a:lnSpc>
              <a:spcBef>
                <a:spcPts val="1000"/>
              </a:spcBef>
              <a:spcAft>
                <a:spcPts val="0"/>
              </a:spcAft>
              <a:buSzPts val="1600"/>
              <a:buFont typeface="Proxima Nova"/>
              <a:buChar char="●"/>
            </a:pPr>
            <a:r>
              <a:rPr b="1" lang="en" sz="1600">
                <a:latin typeface="Proxima Nova"/>
                <a:ea typeface="Proxima Nova"/>
                <a:cs typeface="Proxima Nova"/>
                <a:sym typeface="Proxima Nova"/>
              </a:rPr>
              <a:t>Consistency - </a:t>
            </a:r>
            <a:r>
              <a:rPr lang="en" sz="1600">
                <a:latin typeface="Proxima Nova"/>
                <a:ea typeface="Proxima Nova"/>
                <a:cs typeface="Proxima Nova"/>
                <a:sym typeface="Proxima Nova"/>
              </a:rPr>
              <a:t>All the replicas are in sync and maintain the same state of any given object at any given point of time. Also known as sequential consistency.</a:t>
            </a:r>
            <a:endParaRPr sz="1600">
              <a:latin typeface="Proxima Nova"/>
              <a:ea typeface="Proxima Nova"/>
              <a:cs typeface="Proxima Nova"/>
              <a:sym typeface="Proxima Nova"/>
            </a:endParaRPr>
          </a:p>
          <a:p>
            <a:pPr indent="-330200" lvl="0" marL="457200" marR="0" rtl="0" algn="l">
              <a:lnSpc>
                <a:spcPct val="150000"/>
              </a:lnSpc>
              <a:spcBef>
                <a:spcPts val="0"/>
              </a:spcBef>
              <a:spcAft>
                <a:spcPts val="0"/>
              </a:spcAft>
              <a:buSzPts val="1600"/>
              <a:buFont typeface="Proxima Nova"/>
              <a:buChar char="●"/>
            </a:pPr>
            <a:r>
              <a:rPr b="1" lang="en" sz="1600">
                <a:latin typeface="Proxima Nova"/>
                <a:ea typeface="Proxima Nova"/>
                <a:cs typeface="Proxima Nova"/>
                <a:sym typeface="Proxima Nova"/>
              </a:rPr>
              <a:t>Availability - </a:t>
            </a:r>
            <a:r>
              <a:rPr lang="en" sz="1600">
                <a:latin typeface="Proxima Nova"/>
                <a:ea typeface="Proxima Nova"/>
                <a:cs typeface="Proxima Nova"/>
                <a:sym typeface="Proxima Nova"/>
              </a:rPr>
              <a:t>A request will eventually complete successfully. A read/write request on any node of the system will never be rejected as long as the particular node is up and running.</a:t>
            </a:r>
            <a:endParaRPr sz="1600">
              <a:latin typeface="Proxima Nova"/>
              <a:ea typeface="Proxima Nova"/>
              <a:cs typeface="Proxima Nova"/>
              <a:sym typeface="Proxima Nova"/>
            </a:endParaRPr>
          </a:p>
          <a:p>
            <a:pPr indent="-330200" lvl="0" marL="457200" marR="0" rtl="0" algn="l">
              <a:lnSpc>
                <a:spcPct val="150000"/>
              </a:lnSpc>
              <a:spcBef>
                <a:spcPts val="0"/>
              </a:spcBef>
              <a:spcAft>
                <a:spcPts val="0"/>
              </a:spcAft>
              <a:buSzPts val="1600"/>
              <a:buFont typeface="Proxima Nova"/>
              <a:buChar char="●"/>
            </a:pPr>
            <a:r>
              <a:rPr b="1" lang="en" sz="1600">
                <a:latin typeface="Proxima Nova"/>
                <a:ea typeface="Proxima Nova"/>
                <a:cs typeface="Proxima Nova"/>
                <a:sym typeface="Proxima Nova"/>
              </a:rPr>
              <a:t>Network Partition Tolerance - </a:t>
            </a:r>
            <a:r>
              <a:rPr lang="en" sz="1600">
                <a:latin typeface="Proxima Nova"/>
                <a:ea typeface="Proxima Nova"/>
                <a:cs typeface="Proxima Nova"/>
                <a:sym typeface="Proxima Nova"/>
              </a:rPr>
              <a:t>When the network connecting the nodes goes down, the system will still continue to operate even though some/all nodes can longer communicate with each other. </a:t>
            </a:r>
            <a:endParaRPr sz="1600">
              <a:latin typeface="Proxima Nova"/>
              <a:ea typeface="Proxima Nova"/>
              <a:cs typeface="Proxima Nova"/>
              <a:sym typeface="Proxima Nova"/>
            </a:endParaRPr>
          </a:p>
        </p:txBody>
      </p:sp>
      <p:sp>
        <p:nvSpPr>
          <p:cNvPr id="114" name="Google Shape;114;p27"/>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CAP Theorem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15" name="Google Shape;115;p27"/>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Availability and Consistency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CAP Theorem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21" name="Google Shape;121;p28"/>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Availability and Consistency</a:t>
            </a:r>
            <a:endParaRPr sz="2000"/>
          </a:p>
        </p:txBody>
      </p:sp>
      <p:pic>
        <p:nvPicPr>
          <p:cNvPr id="122" name="Google Shape;122;p28"/>
          <p:cNvPicPr preferRelativeResize="0"/>
          <p:nvPr/>
        </p:nvPicPr>
        <p:blipFill>
          <a:blip r:embed="rId3">
            <a:alphaModFix/>
          </a:blip>
          <a:stretch>
            <a:fillRect/>
          </a:stretch>
        </p:blipFill>
        <p:spPr>
          <a:xfrm>
            <a:off x="4434425" y="914400"/>
            <a:ext cx="4229100" cy="3314700"/>
          </a:xfrm>
          <a:prstGeom prst="rect">
            <a:avLst/>
          </a:prstGeom>
          <a:noFill/>
          <a:ln>
            <a:noFill/>
          </a:ln>
        </p:spPr>
      </p:pic>
      <p:sp>
        <p:nvSpPr>
          <p:cNvPr id="123" name="Google Shape;123;p28"/>
          <p:cNvSpPr txBox="1"/>
          <p:nvPr/>
        </p:nvSpPr>
        <p:spPr>
          <a:xfrm>
            <a:off x="152800" y="1330975"/>
            <a:ext cx="4737300" cy="3000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600">
                <a:latin typeface="Proxima Nova"/>
                <a:ea typeface="Proxima Nova"/>
                <a:cs typeface="Proxima Nova"/>
                <a:sym typeface="Proxima Nova"/>
              </a:rPr>
              <a:t>According to CAP theorem it is impossible for a distributed system to simultaneously provide all three guarantees:</a:t>
            </a:r>
            <a:endParaRPr sz="1600">
              <a:latin typeface="Proxima Nova"/>
              <a:ea typeface="Proxima Nova"/>
              <a:cs typeface="Proxima Nova"/>
              <a:sym typeface="Proxima Nova"/>
            </a:endParaRPr>
          </a:p>
          <a:p>
            <a:pPr indent="0" lvl="0" marL="0" rtl="0">
              <a:lnSpc>
                <a:spcPct val="115000"/>
              </a:lnSpc>
              <a:spcBef>
                <a:spcPts val="1000"/>
              </a:spcBef>
              <a:spcAft>
                <a:spcPts val="0"/>
              </a:spcAft>
              <a:buNone/>
            </a:pPr>
            <a:r>
              <a:t/>
            </a:r>
            <a:endParaRPr sz="1200">
              <a:solidFill>
                <a:srgbClr val="333333"/>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nvSpPr>
        <p:spPr>
          <a:xfrm>
            <a:off x="319950" y="865500"/>
            <a:ext cx="8504100" cy="3923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lang="en" sz="1600">
                <a:latin typeface="Proxima Nova"/>
                <a:ea typeface="Proxima Nova"/>
                <a:cs typeface="Proxima Nova"/>
                <a:sym typeface="Proxima Nova"/>
              </a:rPr>
              <a:t>The CAP theorem categorizes systems into three categories:</a:t>
            </a:r>
            <a:endParaRPr sz="1600">
              <a:latin typeface="Proxima Nova"/>
              <a:ea typeface="Proxima Nova"/>
              <a:cs typeface="Proxima Nova"/>
              <a:sym typeface="Proxima Nova"/>
            </a:endParaRPr>
          </a:p>
          <a:p>
            <a:pPr indent="-317500" lvl="0" marL="457200" marR="0" rtl="0" algn="l">
              <a:lnSpc>
                <a:spcPct val="150000"/>
              </a:lnSpc>
              <a:spcBef>
                <a:spcPts val="1000"/>
              </a:spcBef>
              <a:spcAft>
                <a:spcPts val="0"/>
              </a:spcAft>
              <a:buSzPts val="1400"/>
              <a:buFont typeface="Proxima Nova"/>
              <a:buChar char="●"/>
            </a:pPr>
            <a:r>
              <a:rPr b="1" lang="en">
                <a:latin typeface="Proxima Nova"/>
                <a:ea typeface="Proxima Nova"/>
                <a:cs typeface="Proxima Nova"/>
                <a:sym typeface="Proxima Nova"/>
              </a:rPr>
              <a:t>CP (Consistent and Partition Tolerant) -</a:t>
            </a:r>
            <a:r>
              <a:rPr lang="en">
                <a:latin typeface="Proxima Nova"/>
                <a:ea typeface="Proxima Nova"/>
                <a:cs typeface="Proxima Nova"/>
                <a:sym typeface="Proxima Nova"/>
              </a:rPr>
              <a:t> The CP category is confusing, i.e., a system that is consistent and partition tolerant but never available. CP is referring to a category of systems where availability is sacrificed only in the case of a network partition.</a:t>
            </a:r>
            <a:endParaRPr>
              <a:latin typeface="Proxima Nova"/>
              <a:ea typeface="Proxima Nova"/>
              <a:cs typeface="Proxima Nova"/>
              <a:sym typeface="Proxima Nova"/>
            </a:endParaRPr>
          </a:p>
          <a:p>
            <a:pPr indent="-317500" lvl="0" marL="457200" marR="0" rtl="0" algn="l">
              <a:lnSpc>
                <a:spcPct val="150000"/>
              </a:lnSpc>
              <a:spcBef>
                <a:spcPts val="0"/>
              </a:spcBef>
              <a:spcAft>
                <a:spcPts val="0"/>
              </a:spcAft>
              <a:buSzPts val="1400"/>
              <a:buFont typeface="Proxima Nova"/>
              <a:buChar char="●"/>
            </a:pPr>
            <a:r>
              <a:rPr b="1" lang="en">
                <a:latin typeface="Proxima Nova"/>
                <a:ea typeface="Proxima Nova"/>
                <a:cs typeface="Proxima Nova"/>
                <a:sym typeface="Proxima Nova"/>
              </a:rPr>
              <a:t>CA (Consistent and Available) - </a:t>
            </a:r>
            <a:r>
              <a:rPr lang="en">
                <a:latin typeface="Proxima Nova"/>
                <a:ea typeface="Proxima Nova"/>
                <a:cs typeface="Proxima Nova"/>
                <a:sym typeface="Proxima Nova"/>
              </a:rPr>
              <a:t>CA systems are consistent and available systems in the absence of any network partition. Often a single node's DB servers are categorized as CA systems. Single node DB servers do not need to deal with partition tolerance and are thus considered CA systems. The only hole in this theory is that single node DB systems are not a network of shared data systems and thus do not fall under the preview of CAP. </a:t>
            </a:r>
            <a:endParaRPr>
              <a:latin typeface="Proxima Nova"/>
              <a:ea typeface="Proxima Nova"/>
              <a:cs typeface="Proxima Nova"/>
              <a:sym typeface="Proxima Nova"/>
            </a:endParaRPr>
          </a:p>
          <a:p>
            <a:pPr indent="-317500" lvl="0" marL="457200" marR="0" rtl="0" algn="l">
              <a:lnSpc>
                <a:spcPct val="150000"/>
              </a:lnSpc>
              <a:spcBef>
                <a:spcPts val="0"/>
              </a:spcBef>
              <a:spcAft>
                <a:spcPts val="0"/>
              </a:spcAft>
              <a:buSzPts val="1400"/>
              <a:buFont typeface="Proxima Nova"/>
              <a:buChar char="●"/>
            </a:pPr>
            <a:r>
              <a:rPr b="1" lang="en">
                <a:latin typeface="Proxima Nova"/>
                <a:ea typeface="Proxima Nova"/>
                <a:cs typeface="Proxima Nova"/>
                <a:sym typeface="Proxima Nova"/>
              </a:rPr>
              <a:t>AP (Available and Partition Tolerant) - </a:t>
            </a:r>
            <a:r>
              <a:rPr lang="en">
                <a:latin typeface="Proxima Nova"/>
                <a:ea typeface="Proxima Nova"/>
                <a:cs typeface="Proxima Nova"/>
                <a:sym typeface="Proxima Nova"/>
              </a:rPr>
              <a:t>These are systems that are available and partition tolerant but cannot guarantee consistency.</a:t>
            </a:r>
            <a:endParaRPr>
              <a:latin typeface="Proxima Nova"/>
              <a:ea typeface="Proxima Nova"/>
              <a:cs typeface="Proxima Nova"/>
              <a:sym typeface="Proxima Nova"/>
            </a:endParaRPr>
          </a:p>
        </p:txBody>
      </p:sp>
      <p:sp>
        <p:nvSpPr>
          <p:cNvPr id="129" name="Google Shape;129;p29"/>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CAP Theorem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30" name="Google Shape;130;p29"/>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CAP theorem categorizes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CAP Theorem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36" name="Google Shape;136;p30"/>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CAP theorem categorizes</a:t>
            </a:r>
            <a:endParaRPr sz="2000"/>
          </a:p>
        </p:txBody>
      </p:sp>
      <p:pic>
        <p:nvPicPr>
          <p:cNvPr id="137" name="Google Shape;137;p30"/>
          <p:cNvPicPr preferRelativeResize="0"/>
          <p:nvPr/>
        </p:nvPicPr>
        <p:blipFill>
          <a:blip r:embed="rId3">
            <a:alphaModFix/>
          </a:blip>
          <a:stretch>
            <a:fillRect/>
          </a:stretch>
        </p:blipFill>
        <p:spPr>
          <a:xfrm>
            <a:off x="1506990" y="759725"/>
            <a:ext cx="5842536" cy="438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