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383" r:id="rId3"/>
    <p:sldId id="385" r:id="rId4"/>
    <p:sldId id="428" r:id="rId5"/>
    <p:sldId id="426" r:id="rId6"/>
    <p:sldId id="427" r:id="rId7"/>
    <p:sldId id="429" r:id="rId8"/>
    <p:sldId id="430" r:id="rId9"/>
    <p:sldId id="431" r:id="rId10"/>
    <p:sldId id="391" r:id="rId11"/>
    <p:sldId id="433" r:id="rId12"/>
    <p:sldId id="443" r:id="rId13"/>
    <p:sldId id="444" r:id="rId14"/>
    <p:sldId id="445" r:id="rId15"/>
    <p:sldId id="448" r:id="rId16"/>
    <p:sldId id="446" r:id="rId17"/>
    <p:sldId id="447" r:id="rId18"/>
    <p:sldId id="397" r:id="rId19"/>
    <p:sldId id="394" r:id="rId20"/>
    <p:sldId id="259" r:id="rId21"/>
    <p:sldId id="332" r:id="rId22"/>
    <p:sldId id="339" r:id="rId23"/>
    <p:sldId id="340" r:id="rId24"/>
    <p:sldId id="341" r:id="rId25"/>
    <p:sldId id="342" r:id="rId26"/>
    <p:sldId id="437" r:id="rId27"/>
    <p:sldId id="434" r:id="rId28"/>
    <p:sldId id="435" r:id="rId29"/>
    <p:sldId id="436" r:id="rId30"/>
    <p:sldId id="348" r:id="rId31"/>
    <p:sldId id="438" r:id="rId32"/>
    <p:sldId id="439" r:id="rId33"/>
    <p:sldId id="441" r:id="rId34"/>
    <p:sldId id="440" r:id="rId35"/>
    <p:sldId id="442" r:id="rId36"/>
    <p:sldId id="395" r:id="rId37"/>
    <p:sldId id="306" r:id="rId38"/>
    <p:sldId id="344" r:id="rId39"/>
    <p:sldId id="290" r:id="rId40"/>
    <p:sldId id="375" r:id="rId41"/>
    <p:sldId id="333" r:id="rId42"/>
    <p:sldId id="408" r:id="rId43"/>
    <p:sldId id="409" r:id="rId44"/>
    <p:sldId id="411" r:id="rId45"/>
    <p:sldId id="412" r:id="rId46"/>
    <p:sldId id="410" r:id="rId47"/>
    <p:sldId id="398" r:id="rId48"/>
    <p:sldId id="400" r:id="rId49"/>
    <p:sldId id="405" r:id="rId50"/>
    <p:sldId id="402" r:id="rId51"/>
    <p:sldId id="403" r:id="rId52"/>
    <p:sldId id="404" r:id="rId53"/>
    <p:sldId id="413" r:id="rId54"/>
    <p:sldId id="417" r:id="rId55"/>
    <p:sldId id="401" r:id="rId56"/>
    <p:sldId id="399" r:id="rId57"/>
    <p:sldId id="406" r:id="rId58"/>
    <p:sldId id="419" r:id="rId59"/>
    <p:sldId id="420" r:id="rId60"/>
    <p:sldId id="407" r:id="rId61"/>
    <p:sldId id="424" r:id="rId62"/>
    <p:sldId id="425" r:id="rId63"/>
    <p:sldId id="381" r:id="rId64"/>
  </p:sldIdLst>
  <p:sldSz cx="9144000" cy="6858000" type="letter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A0204E"/>
    <a:srgbClr val="000000"/>
    <a:srgbClr val="FCFEB9"/>
    <a:srgbClr val="00279F"/>
    <a:srgbClr val="500093"/>
    <a:srgbClr val="FAFD00"/>
    <a:srgbClr val="4EF075"/>
    <a:srgbClr val="FFFFFF"/>
    <a:srgbClr val="618FFD"/>
    <a:srgbClr val="436E6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79" autoAdjust="0"/>
    <p:restoredTop sz="94660"/>
  </p:normalViewPr>
  <p:slideViewPr>
    <p:cSldViewPr>
      <p:cViewPr>
        <p:scale>
          <a:sx n="66" d="100"/>
          <a:sy n="66" d="100"/>
        </p:scale>
        <p:origin x="-1272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1698"/>
    </p:cViewPr>
  </p:sorterViewPr>
  <p:notesViewPr>
    <p:cSldViewPr>
      <p:cViewPr varScale="1">
        <p:scale>
          <a:sx n="70" d="100"/>
          <a:sy n="70" d="100"/>
        </p:scale>
        <p:origin x="-1530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52763" y="8704263"/>
            <a:ext cx="752475" cy="26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algn="ctr" defTabSz="868363">
              <a:lnSpc>
                <a:spcPct val="90000"/>
              </a:lnSpc>
              <a:defRPr/>
            </a:pPr>
            <a:r>
              <a:rPr lang="en-US" sz="1200">
                <a:effectLst/>
                <a:latin typeface="Helvetica" charset="0"/>
              </a:rPr>
              <a:t>Page </a:t>
            </a:r>
            <a:fld id="{F27D3D71-EAF1-4ACD-A1A1-422AAC48D472}" type="slidenum">
              <a:rPr lang="en-US" sz="1200">
                <a:effectLst/>
                <a:latin typeface="Helvetica" charset="0"/>
              </a:rPr>
              <a:pPr algn="ctr" defTabSz="868363">
                <a:lnSpc>
                  <a:spcPct val="90000"/>
                </a:lnSpc>
                <a:defRPr/>
              </a:pPr>
              <a:t>‹#›</a:t>
            </a:fld>
            <a:endParaRPr lang="en-US" sz="1200"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542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052763" y="8704263"/>
            <a:ext cx="752475" cy="26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algn="ctr" defTabSz="868363">
              <a:lnSpc>
                <a:spcPct val="90000"/>
              </a:lnSpc>
              <a:defRPr/>
            </a:pPr>
            <a:r>
              <a:rPr lang="en-US" sz="1200">
                <a:effectLst/>
                <a:latin typeface="Helvetica" charset="0"/>
              </a:rPr>
              <a:t>Page </a:t>
            </a:r>
            <a:fld id="{8EB9B6AC-1526-4603-B3D4-EDEA59B74BED}" type="slidenum">
              <a:rPr lang="en-US" sz="1200">
                <a:effectLst/>
                <a:latin typeface="Helvetica" charset="0"/>
              </a:rPr>
              <a:pPr algn="ctr" defTabSz="868363">
                <a:lnSpc>
                  <a:spcPct val="90000"/>
                </a:lnSpc>
                <a:defRPr/>
              </a:pPr>
              <a:t>‹#›</a:t>
            </a:fld>
            <a:endParaRPr lang="en-US" sz="1200">
              <a:effectLst/>
              <a:latin typeface="Helvetica" charset="0"/>
            </a:endParaRPr>
          </a:p>
        </p:txBody>
      </p:sp>
      <p:sp>
        <p:nvSpPr>
          <p:cNvPr id="389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180068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b="1" smtClean="0">
                <a:solidFill>
                  <a:srgbClr val="0000FF"/>
                </a:solidFill>
                <a:latin typeface="66 Helvetica MediumItalic" charset="0"/>
              </a:rPr>
              <a:t>To play the movies and simulations included, view the presentation in Slide Show Mode.</a:t>
            </a:r>
          </a:p>
        </p:txBody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nnnnnnn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1120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 advTm="3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3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609600"/>
            <a:ext cx="17907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609600"/>
            <a:ext cx="52197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3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16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3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16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ransition advClick="0"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3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 advTm="3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3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 advTm="3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 advTm="3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3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 advTm="3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 advTm="3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609600"/>
            <a:ext cx="71628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513763" y="160338"/>
            <a:ext cx="460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fld id="{7E6E4636-EE86-4829-87F2-8984CCDE55E4}" type="slidenum"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</a:rPr>
              <a:pPr>
                <a:defRPr/>
              </a:pPr>
              <a:t>‹#›</a:t>
            </a:fld>
            <a:endParaRPr lang="en-US" sz="18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advClick="0" advTm="3000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162800" cy="914400"/>
          </a:xfrm>
        </p:spPr>
        <p:txBody>
          <a:bodyPr/>
          <a:lstStyle/>
          <a:p>
            <a:pPr algn="l">
              <a:tabLst>
                <a:tab pos="914400" algn="l"/>
                <a:tab pos="1828800" algn="l"/>
                <a:tab pos="2743200" algn="l"/>
                <a:tab pos="3657600" algn="l"/>
              </a:tabLst>
              <a:defRPr/>
            </a:pPr>
            <a:r>
              <a:rPr lang="en-US" altLang="en-US" sz="4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/>
            </a:r>
            <a:br>
              <a:rPr lang="en-US" altLang="en-US" sz="4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</a:br>
            <a:r>
              <a:rPr lang="en-US" altLang="en-US" sz="4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ELECTROCHEMISTRY  </a:t>
            </a:r>
            <a:r>
              <a:rPr lang="en-US" altLang="en-US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/>
            </a:r>
            <a:br>
              <a:rPr lang="en-US" altLang="en-US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</a:br>
            <a:endParaRPr lang="en-US" altLang="en-US" sz="4000" dirty="0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 r="60000"/>
          <a:stretch>
            <a:fillRect/>
          </a:stretch>
        </p:blipFill>
        <p:spPr bwMode="auto">
          <a:xfrm>
            <a:off x="3429000" y="4724400"/>
            <a:ext cx="2209800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</p:pic>
      <p:pic>
        <p:nvPicPr>
          <p:cNvPr id="4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48200"/>
            <a:ext cx="3425825" cy="22098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1143000"/>
            <a:ext cx="5272088" cy="3124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Presented by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  <a:p>
            <a:pPr>
              <a:defRPr/>
            </a:pPr>
            <a:r>
              <a:rPr lang="en-US" sz="2000" dirty="0" smtClean="0"/>
              <a:t> Dept</a:t>
            </a:r>
            <a:r>
              <a:rPr lang="en-US" sz="2000" dirty="0"/>
              <a:t>., of  Chemistry</a:t>
            </a:r>
          </a:p>
          <a:p>
            <a:pPr>
              <a:defRPr/>
            </a:pPr>
            <a:r>
              <a:rPr lang="en-US" sz="2000" dirty="0"/>
              <a:t>University of Petroleum &amp; Energy Studies</a:t>
            </a:r>
          </a:p>
          <a:p>
            <a:pPr>
              <a:defRPr/>
            </a:pPr>
            <a:r>
              <a:rPr lang="en-US" sz="2000" dirty="0"/>
              <a:t>(Premier Domain Specific University in India)</a:t>
            </a:r>
          </a:p>
          <a:p>
            <a:pPr>
              <a:defRPr/>
            </a:pPr>
            <a:r>
              <a:rPr lang="en-US" sz="2000" dirty="0" err="1" smtClean="0"/>
              <a:t>Dehradun</a:t>
            </a:r>
            <a:r>
              <a:rPr lang="en-US" sz="2000" dirty="0" smtClean="0"/>
              <a:t>,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3200400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0"/>
            <a:ext cx="3200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Degree of dissociation</a:t>
            </a:r>
          </a:p>
        </p:txBody>
      </p:sp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1214438" y="2786063"/>
            <a:ext cx="673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/>
              <a:t>α</a:t>
            </a:r>
            <a:r>
              <a:rPr lang="en-GB"/>
              <a:t>  =</a:t>
            </a:r>
          </a:p>
        </p:txBody>
      </p:sp>
      <p:sp>
        <p:nvSpPr>
          <p:cNvPr id="24583" name="TextBox 8"/>
          <p:cNvSpPr txBox="1">
            <a:spLocks noChangeArrowheads="1"/>
          </p:cNvSpPr>
          <p:nvPr/>
        </p:nvSpPr>
        <p:spPr bwMode="auto">
          <a:xfrm>
            <a:off x="2428875" y="2428875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dirty="0">
                <a:effectLst/>
              </a:rPr>
              <a:t>λ</a:t>
            </a:r>
            <a:r>
              <a:rPr lang="en-GB" baseline="-25000" dirty="0">
                <a:effectLst/>
              </a:rPr>
              <a:t>c</a:t>
            </a:r>
          </a:p>
        </p:txBody>
      </p:sp>
      <p:cxnSp>
        <p:nvCxnSpPr>
          <p:cNvPr id="24584" name="Straight Connector 10"/>
          <p:cNvCxnSpPr>
            <a:cxnSpLocks noChangeShapeType="1"/>
          </p:cNvCxnSpPr>
          <p:nvPr/>
        </p:nvCxnSpPr>
        <p:spPr bwMode="auto">
          <a:xfrm>
            <a:off x="2428875" y="2928938"/>
            <a:ext cx="5715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585" name="TextBox 11"/>
          <p:cNvSpPr txBox="1">
            <a:spLocks noChangeArrowheads="1"/>
          </p:cNvSpPr>
          <p:nvPr/>
        </p:nvSpPr>
        <p:spPr bwMode="auto">
          <a:xfrm>
            <a:off x="2428875" y="3000375"/>
            <a:ext cx="4844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dirty="0">
                <a:effectLst/>
              </a:rPr>
              <a:t>λ</a:t>
            </a:r>
            <a:r>
              <a:rPr lang="el-GR" baseline="-25000" dirty="0">
                <a:effectLst/>
              </a:rPr>
              <a:t>∞</a:t>
            </a:r>
            <a:endParaRPr lang="en-GB" baseline="-25000" dirty="0">
              <a:effectLst/>
            </a:endParaRPr>
          </a:p>
        </p:txBody>
      </p:sp>
      <p:sp>
        <p:nvSpPr>
          <p:cNvPr id="24586" name="TextBox 12"/>
          <p:cNvSpPr txBox="1">
            <a:spLocks noChangeArrowheads="1"/>
          </p:cNvSpPr>
          <p:nvPr/>
        </p:nvSpPr>
        <p:spPr bwMode="auto">
          <a:xfrm>
            <a:off x="3581400" y="2286001"/>
            <a:ext cx="5181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dirty="0" smtClean="0">
                <a:effectLst/>
              </a:rPr>
              <a:t>Equivalent conductance at any </a:t>
            </a:r>
            <a:r>
              <a:rPr lang="en-GB" dirty="0">
                <a:effectLst/>
              </a:rPr>
              <a:t>dilution</a:t>
            </a:r>
          </a:p>
          <a:p>
            <a:r>
              <a:rPr lang="en-GB" dirty="0" smtClean="0">
                <a:effectLst/>
              </a:rPr>
              <a:t>Equivalent conductance </a:t>
            </a:r>
            <a:r>
              <a:rPr lang="en-GB" dirty="0">
                <a:effectLst/>
              </a:rPr>
              <a:t>at infinite </a:t>
            </a:r>
            <a:r>
              <a:rPr lang="en-GB" dirty="0" smtClean="0">
                <a:effectLst/>
              </a:rPr>
              <a:t>dilution</a:t>
            </a:r>
            <a:endParaRPr lang="en-GB" dirty="0">
              <a:effectLst/>
            </a:endParaRPr>
          </a:p>
        </p:txBody>
      </p:sp>
      <p:cxnSp>
        <p:nvCxnSpPr>
          <p:cNvPr id="24587" name="Straight Connector 18"/>
          <p:cNvCxnSpPr>
            <a:cxnSpLocks noChangeShapeType="1"/>
          </p:cNvCxnSpPr>
          <p:nvPr/>
        </p:nvCxnSpPr>
        <p:spPr bwMode="auto">
          <a:xfrm>
            <a:off x="3657600" y="3046412"/>
            <a:ext cx="41433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88" name="Straight Connector 20"/>
          <p:cNvCxnSpPr>
            <a:cxnSpLocks noChangeShapeType="1"/>
          </p:cNvCxnSpPr>
          <p:nvPr/>
        </p:nvCxnSpPr>
        <p:spPr bwMode="auto">
          <a:xfrm rot="16200000" flipH="1">
            <a:off x="2551112" y="4840287"/>
            <a:ext cx="2120900" cy="603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589" name="Straight Connector 22"/>
          <p:cNvCxnSpPr>
            <a:cxnSpLocks noChangeShapeType="1"/>
          </p:cNvCxnSpPr>
          <p:nvPr/>
        </p:nvCxnSpPr>
        <p:spPr bwMode="auto">
          <a:xfrm>
            <a:off x="3643313" y="5929313"/>
            <a:ext cx="3290887" cy="142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590" name="TextBox 23"/>
          <p:cNvSpPr txBox="1">
            <a:spLocks noChangeArrowheads="1"/>
          </p:cNvSpPr>
          <p:nvPr/>
        </p:nvSpPr>
        <p:spPr bwMode="auto">
          <a:xfrm>
            <a:off x="2928938" y="4857750"/>
            <a:ext cx="346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/>
              <a:t>α</a:t>
            </a:r>
            <a:endParaRPr lang="en-GB"/>
          </a:p>
        </p:txBody>
      </p:sp>
      <p:sp>
        <p:nvSpPr>
          <p:cNvPr id="24591" name="TextBox 24"/>
          <p:cNvSpPr txBox="1">
            <a:spLocks noChangeArrowheads="1"/>
          </p:cNvSpPr>
          <p:nvPr/>
        </p:nvSpPr>
        <p:spPr bwMode="auto">
          <a:xfrm>
            <a:off x="4429125" y="5929313"/>
            <a:ext cx="11398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dilution</a:t>
            </a:r>
          </a:p>
        </p:txBody>
      </p:sp>
      <p:sp>
        <p:nvSpPr>
          <p:cNvPr id="18" name="Freeform 17"/>
          <p:cNvSpPr/>
          <p:nvPr/>
        </p:nvSpPr>
        <p:spPr bwMode="auto">
          <a:xfrm>
            <a:off x="3774058" y="4103649"/>
            <a:ext cx="3083942" cy="1829304"/>
          </a:xfrm>
          <a:custGeom>
            <a:avLst/>
            <a:gdLst>
              <a:gd name="connsiteX0" fmla="*/ 28508 w 3083942"/>
              <a:gd name="connsiteY0" fmla="*/ 1806497 h 1829304"/>
              <a:gd name="connsiteX1" fmla="*/ 140020 w 3083942"/>
              <a:gd name="connsiteY1" fmla="*/ 1717288 h 1829304"/>
              <a:gd name="connsiteX2" fmla="*/ 162323 w 3083942"/>
              <a:gd name="connsiteY2" fmla="*/ 1650380 h 1829304"/>
              <a:gd name="connsiteX3" fmla="*/ 318440 w 3083942"/>
              <a:gd name="connsiteY3" fmla="*/ 1471961 h 1829304"/>
              <a:gd name="connsiteX4" fmla="*/ 363045 w 3083942"/>
              <a:gd name="connsiteY4" fmla="*/ 1338146 h 1829304"/>
              <a:gd name="connsiteX5" fmla="*/ 407649 w 3083942"/>
              <a:gd name="connsiteY5" fmla="*/ 1271239 h 1829304"/>
              <a:gd name="connsiteX6" fmla="*/ 452254 w 3083942"/>
              <a:gd name="connsiteY6" fmla="*/ 1092819 h 1829304"/>
              <a:gd name="connsiteX7" fmla="*/ 519162 w 3083942"/>
              <a:gd name="connsiteY7" fmla="*/ 959005 h 1829304"/>
              <a:gd name="connsiteX8" fmla="*/ 541464 w 3083942"/>
              <a:gd name="connsiteY8" fmla="*/ 892097 h 1829304"/>
              <a:gd name="connsiteX9" fmla="*/ 586069 w 3083942"/>
              <a:gd name="connsiteY9" fmla="*/ 735980 h 1829304"/>
              <a:gd name="connsiteX10" fmla="*/ 630674 w 3083942"/>
              <a:gd name="connsiteY10" fmla="*/ 669073 h 1829304"/>
              <a:gd name="connsiteX11" fmla="*/ 675279 w 3083942"/>
              <a:gd name="connsiteY11" fmla="*/ 535258 h 1829304"/>
              <a:gd name="connsiteX12" fmla="*/ 697581 w 3083942"/>
              <a:gd name="connsiteY12" fmla="*/ 401444 h 1829304"/>
              <a:gd name="connsiteX13" fmla="*/ 764488 w 3083942"/>
              <a:gd name="connsiteY13" fmla="*/ 356839 h 1829304"/>
              <a:gd name="connsiteX14" fmla="*/ 853698 w 3083942"/>
              <a:gd name="connsiteY14" fmla="*/ 223024 h 1829304"/>
              <a:gd name="connsiteX15" fmla="*/ 987513 w 3083942"/>
              <a:gd name="connsiteY15" fmla="*/ 178419 h 1829304"/>
              <a:gd name="connsiteX16" fmla="*/ 1054420 w 3083942"/>
              <a:gd name="connsiteY16" fmla="*/ 133814 h 1829304"/>
              <a:gd name="connsiteX17" fmla="*/ 1299747 w 3083942"/>
              <a:gd name="connsiteY17" fmla="*/ 111512 h 1829304"/>
              <a:gd name="connsiteX18" fmla="*/ 2124937 w 3083942"/>
              <a:gd name="connsiteY18" fmla="*/ 44605 h 1829304"/>
              <a:gd name="connsiteX19" fmla="*/ 3083942 w 3083942"/>
              <a:gd name="connsiteY19" fmla="*/ 0 h 182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83942" h="1829304">
                <a:moveTo>
                  <a:pt x="28508" y="1806497"/>
                </a:moveTo>
                <a:cubicBezTo>
                  <a:pt x="81981" y="1646077"/>
                  <a:pt x="0" y="1829304"/>
                  <a:pt x="140020" y="1717288"/>
                </a:cubicBezTo>
                <a:cubicBezTo>
                  <a:pt x="158378" y="1702602"/>
                  <a:pt x="150906" y="1670931"/>
                  <a:pt x="162323" y="1650380"/>
                </a:cubicBezTo>
                <a:cubicBezTo>
                  <a:pt x="238851" y="1512630"/>
                  <a:pt x="220702" y="1537119"/>
                  <a:pt x="318440" y="1471961"/>
                </a:cubicBezTo>
                <a:cubicBezTo>
                  <a:pt x="333308" y="1427356"/>
                  <a:pt x="336964" y="1377267"/>
                  <a:pt x="363045" y="1338146"/>
                </a:cubicBezTo>
                <a:cubicBezTo>
                  <a:pt x="377913" y="1315844"/>
                  <a:pt x="395662" y="1295213"/>
                  <a:pt x="407649" y="1271239"/>
                </a:cubicBezTo>
                <a:cubicBezTo>
                  <a:pt x="433141" y="1220254"/>
                  <a:pt x="439528" y="1143723"/>
                  <a:pt x="452254" y="1092819"/>
                </a:cubicBezTo>
                <a:cubicBezTo>
                  <a:pt x="470721" y="1018952"/>
                  <a:pt x="475555" y="1024415"/>
                  <a:pt x="519162" y="959005"/>
                </a:cubicBezTo>
                <a:cubicBezTo>
                  <a:pt x="526596" y="936702"/>
                  <a:pt x="535006" y="914701"/>
                  <a:pt x="541464" y="892097"/>
                </a:cubicBezTo>
                <a:cubicBezTo>
                  <a:pt x="550989" y="858760"/>
                  <a:pt x="568248" y="771622"/>
                  <a:pt x="586069" y="735980"/>
                </a:cubicBezTo>
                <a:cubicBezTo>
                  <a:pt x="598056" y="712006"/>
                  <a:pt x="615806" y="691375"/>
                  <a:pt x="630674" y="669073"/>
                </a:cubicBezTo>
                <a:cubicBezTo>
                  <a:pt x="645542" y="624468"/>
                  <a:pt x="667549" y="581636"/>
                  <a:pt x="675279" y="535258"/>
                </a:cubicBezTo>
                <a:cubicBezTo>
                  <a:pt x="682713" y="490653"/>
                  <a:pt x="677358" y="441890"/>
                  <a:pt x="697581" y="401444"/>
                </a:cubicBezTo>
                <a:cubicBezTo>
                  <a:pt x="709568" y="377470"/>
                  <a:pt x="742186" y="371707"/>
                  <a:pt x="764488" y="356839"/>
                </a:cubicBezTo>
                <a:cubicBezTo>
                  <a:pt x="785445" y="293970"/>
                  <a:pt x="785355" y="260992"/>
                  <a:pt x="853698" y="223024"/>
                </a:cubicBezTo>
                <a:cubicBezTo>
                  <a:pt x="894799" y="200190"/>
                  <a:pt x="948392" y="204500"/>
                  <a:pt x="987513" y="178419"/>
                </a:cubicBezTo>
                <a:cubicBezTo>
                  <a:pt x="1009815" y="163551"/>
                  <a:pt x="1028211" y="139430"/>
                  <a:pt x="1054420" y="133814"/>
                </a:cubicBezTo>
                <a:cubicBezTo>
                  <a:pt x="1134710" y="116609"/>
                  <a:pt x="1217971" y="118946"/>
                  <a:pt x="1299747" y="111512"/>
                </a:cubicBezTo>
                <a:cubicBezTo>
                  <a:pt x="1729208" y="25619"/>
                  <a:pt x="1421899" y="74735"/>
                  <a:pt x="2124937" y="44605"/>
                </a:cubicBezTo>
                <a:lnTo>
                  <a:pt x="3083942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1" name="Freeform 20"/>
          <p:cNvSpPr/>
          <p:nvPr/>
        </p:nvSpPr>
        <p:spPr bwMode="auto">
          <a:xfrm>
            <a:off x="3769112" y="5723162"/>
            <a:ext cx="3233854" cy="186984"/>
          </a:xfrm>
          <a:custGeom>
            <a:avLst/>
            <a:gdLst>
              <a:gd name="connsiteX0" fmla="*/ 0 w 3233854"/>
              <a:gd name="connsiteY0" fmla="*/ 186984 h 186984"/>
              <a:gd name="connsiteX1" fmla="*/ 111512 w 3233854"/>
              <a:gd name="connsiteY1" fmla="*/ 164682 h 186984"/>
              <a:gd name="connsiteX2" fmla="*/ 178420 w 3233854"/>
              <a:gd name="connsiteY2" fmla="*/ 142379 h 186984"/>
              <a:gd name="connsiteX3" fmla="*/ 691376 w 3233854"/>
              <a:gd name="connsiteY3" fmla="*/ 120077 h 186984"/>
              <a:gd name="connsiteX4" fmla="*/ 758283 w 3233854"/>
              <a:gd name="connsiteY4" fmla="*/ 75472 h 186984"/>
              <a:gd name="connsiteX5" fmla="*/ 1650381 w 3233854"/>
              <a:gd name="connsiteY5" fmla="*/ 30867 h 186984"/>
              <a:gd name="connsiteX6" fmla="*/ 1873405 w 3233854"/>
              <a:gd name="connsiteY6" fmla="*/ 53170 h 186984"/>
              <a:gd name="connsiteX7" fmla="*/ 1940312 w 3233854"/>
              <a:gd name="connsiteY7" fmla="*/ 30867 h 186984"/>
              <a:gd name="connsiteX8" fmla="*/ 2007220 w 3233854"/>
              <a:gd name="connsiteY8" fmla="*/ 53170 h 186984"/>
              <a:gd name="connsiteX9" fmla="*/ 3233854 w 3233854"/>
              <a:gd name="connsiteY9" fmla="*/ 30867 h 18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3854" h="186984">
                <a:moveTo>
                  <a:pt x="0" y="186984"/>
                </a:moveTo>
                <a:cubicBezTo>
                  <a:pt x="37171" y="179550"/>
                  <a:pt x="74737" y="173876"/>
                  <a:pt x="111512" y="164682"/>
                </a:cubicBezTo>
                <a:cubicBezTo>
                  <a:pt x="134319" y="158980"/>
                  <a:pt x="154980" y="144182"/>
                  <a:pt x="178420" y="142379"/>
                </a:cubicBezTo>
                <a:cubicBezTo>
                  <a:pt x="349063" y="129253"/>
                  <a:pt x="520391" y="127511"/>
                  <a:pt x="691376" y="120077"/>
                </a:cubicBezTo>
                <a:cubicBezTo>
                  <a:pt x="713678" y="105209"/>
                  <a:pt x="731554" y="77477"/>
                  <a:pt x="758283" y="75472"/>
                </a:cubicBezTo>
                <a:cubicBezTo>
                  <a:pt x="1764574" y="0"/>
                  <a:pt x="1308965" y="144674"/>
                  <a:pt x="1650381" y="30867"/>
                </a:cubicBezTo>
                <a:cubicBezTo>
                  <a:pt x="1801340" y="81187"/>
                  <a:pt x="1746361" y="89468"/>
                  <a:pt x="1873405" y="53170"/>
                </a:cubicBezTo>
                <a:cubicBezTo>
                  <a:pt x="1896009" y="46712"/>
                  <a:pt x="1918010" y="38301"/>
                  <a:pt x="1940312" y="30867"/>
                </a:cubicBezTo>
                <a:cubicBezTo>
                  <a:pt x="1962615" y="38301"/>
                  <a:pt x="1983711" y="53170"/>
                  <a:pt x="2007220" y="53170"/>
                </a:cubicBezTo>
                <a:cubicBezTo>
                  <a:pt x="2416166" y="53170"/>
                  <a:pt x="2824908" y="30867"/>
                  <a:pt x="3233854" y="30867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57800" y="373380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/>
              </a:rPr>
              <a:t>Strong electrolyte</a:t>
            </a:r>
            <a:endParaRPr lang="en-US" dirty="0"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5000" y="5334000"/>
            <a:ext cx="2455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/>
              </a:rPr>
              <a:t>Weak electrolyte</a:t>
            </a:r>
            <a:endParaRPr lang="en-US" dirty="0">
              <a:effectLst/>
            </a:endParaRP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Kohlrausch</a:t>
            </a:r>
            <a:r>
              <a:rPr lang="en-GB" dirty="0" smtClean="0"/>
              <a:t>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</a:t>
            </a:r>
            <a:r>
              <a:rPr lang="el-GR" dirty="0" smtClean="0"/>
              <a:t>λ</a:t>
            </a:r>
            <a:r>
              <a:rPr lang="el-GR" baseline="-25000" dirty="0" smtClean="0"/>
              <a:t>∞</a:t>
            </a:r>
            <a:r>
              <a:rPr lang="el-GR" dirty="0" smtClean="0"/>
              <a:t> </a:t>
            </a:r>
            <a:r>
              <a:rPr lang="en-GB" dirty="0" smtClean="0"/>
              <a:t>= </a:t>
            </a:r>
            <a:r>
              <a:rPr lang="el-GR" dirty="0" smtClean="0"/>
              <a:t>λ</a:t>
            </a:r>
            <a:r>
              <a:rPr lang="en-GB" baseline="-25000" dirty="0" smtClean="0"/>
              <a:t>+ </a:t>
            </a:r>
            <a:r>
              <a:rPr lang="en-GB" dirty="0" smtClean="0"/>
              <a:t>+ </a:t>
            </a:r>
            <a:r>
              <a:rPr lang="el-GR" dirty="0" smtClean="0"/>
              <a:t>λ</a:t>
            </a:r>
            <a:r>
              <a:rPr lang="en-GB" dirty="0" smtClean="0"/>
              <a:t>_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Applications:</a:t>
            </a:r>
            <a:endParaRPr lang="en-US" b="0" dirty="0" smtClean="0"/>
          </a:p>
          <a:p>
            <a:r>
              <a:rPr lang="en-US" b="0" dirty="0" smtClean="0"/>
              <a:t>Calculation of absolute ionic mobility.</a:t>
            </a:r>
          </a:p>
          <a:p>
            <a:r>
              <a:rPr lang="en-US" b="0" dirty="0" smtClean="0"/>
              <a:t>Determination of solubility of sparingly soluble salt.</a:t>
            </a:r>
            <a:endParaRPr lang="en-US" b="0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162800" cy="838200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162800" cy="45720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b="0" dirty="0" smtClean="0"/>
              <a:t>Specific conductance of a </a:t>
            </a:r>
            <a:r>
              <a:rPr lang="en-US" b="0" dirty="0" err="1" smtClean="0"/>
              <a:t>decimolar</a:t>
            </a:r>
            <a:r>
              <a:rPr lang="en-US" b="0" dirty="0" smtClean="0"/>
              <a:t> solution of </a:t>
            </a:r>
            <a:r>
              <a:rPr lang="en-US" b="0" dirty="0" err="1" smtClean="0"/>
              <a:t>KCl</a:t>
            </a:r>
            <a:r>
              <a:rPr lang="en-US" b="0" dirty="0" smtClean="0"/>
              <a:t> at 18</a:t>
            </a:r>
            <a:r>
              <a:rPr lang="en-US" b="0" baseline="30000" dirty="0" smtClean="0"/>
              <a:t>o</a:t>
            </a:r>
            <a:r>
              <a:rPr lang="en-US" b="0" dirty="0" smtClean="0"/>
              <a:t>C is 1.12 Sm</a:t>
            </a:r>
            <a:r>
              <a:rPr lang="en-US" b="0" baseline="30000" dirty="0" smtClean="0"/>
              <a:t>-1</a:t>
            </a:r>
            <a:r>
              <a:rPr lang="en-US" b="0" dirty="0" smtClean="0"/>
              <a:t>. The resistance of a conductivity cell containing the solution at 18</a:t>
            </a:r>
            <a:r>
              <a:rPr lang="en-US" b="0" baseline="30000" dirty="0" smtClean="0"/>
              <a:t>o</a:t>
            </a:r>
            <a:r>
              <a:rPr lang="en-US" b="0" dirty="0" smtClean="0"/>
              <a:t>C was found to be 55 ohm. What is the cell constant?</a:t>
            </a:r>
          </a:p>
          <a:p>
            <a:pPr marL="457200" indent="-457200">
              <a:buAutoNum type="arabicPeriod"/>
            </a:pPr>
            <a:r>
              <a:rPr lang="en-US" b="0" dirty="0" smtClean="0"/>
              <a:t> The resistance of 0.01M solution of an electrolyte was found to be 210 ohm at 25</a:t>
            </a:r>
            <a:r>
              <a:rPr lang="en-US" b="0" baseline="30000" dirty="0" smtClean="0"/>
              <a:t>o</a:t>
            </a:r>
            <a:r>
              <a:rPr lang="en-US" b="0" dirty="0" smtClean="0"/>
              <a:t>C. Calculate the molar conductance of the solution at 25</a:t>
            </a:r>
            <a:r>
              <a:rPr lang="en-US" b="0" baseline="30000" dirty="0" smtClean="0"/>
              <a:t>o</a:t>
            </a:r>
            <a:r>
              <a:rPr lang="en-US" b="0" dirty="0" smtClean="0"/>
              <a:t>C. Cell constant is 0.88 cm</a:t>
            </a:r>
            <a:r>
              <a:rPr lang="en-US" b="0" baseline="30000" dirty="0" smtClean="0"/>
              <a:t>-1</a:t>
            </a:r>
            <a:r>
              <a:rPr lang="en-US" b="0" dirty="0" smtClean="0"/>
              <a:t>.</a:t>
            </a:r>
          </a:p>
          <a:p>
            <a:pPr marL="457200" indent="-457200">
              <a:buAutoNum type="arabicPeriod"/>
            </a:pPr>
            <a:endParaRPr lang="en-US" b="0" dirty="0" smtClean="0"/>
          </a:p>
          <a:p>
            <a:pPr marL="457200" indent="-457200">
              <a:buNone/>
            </a:pPr>
            <a:r>
              <a:rPr lang="en-US" b="0" dirty="0" smtClean="0"/>
              <a:t>Answers </a:t>
            </a:r>
          </a:p>
          <a:p>
            <a:pPr marL="457200" indent="-457200">
              <a:buNone/>
            </a:pPr>
            <a:r>
              <a:rPr lang="en-US" b="0" dirty="0" smtClean="0"/>
              <a:t>1.        0.616 m</a:t>
            </a:r>
            <a:r>
              <a:rPr lang="en-US" b="0" baseline="30000" dirty="0" smtClean="0"/>
              <a:t>-1</a:t>
            </a:r>
            <a:r>
              <a:rPr lang="en-US" b="0" dirty="0" smtClean="0"/>
              <a:t>            2.      0.0419 Sm</a:t>
            </a:r>
            <a:r>
              <a:rPr lang="en-US" b="0" baseline="30000" dirty="0" smtClean="0"/>
              <a:t>2</a:t>
            </a:r>
            <a:r>
              <a:rPr lang="en-US" b="0" dirty="0" smtClean="0"/>
              <a:t>mole</a:t>
            </a:r>
            <a:r>
              <a:rPr lang="en-US" b="0" baseline="30000" dirty="0" smtClean="0"/>
              <a:t>-1</a:t>
            </a:r>
            <a:endParaRPr lang="en-US" b="0" baseline="30000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162800" cy="838200"/>
          </a:xfrm>
        </p:spPr>
        <p:txBody>
          <a:bodyPr/>
          <a:lstStyle/>
          <a:p>
            <a:r>
              <a:rPr lang="en-US" dirty="0" smtClean="0"/>
              <a:t>Transport number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0" dirty="0" smtClean="0"/>
              <a:t>The transport number,  is the fraction of total current carried by the ions of a specific type. For a solution of two kinds of ions, the transport numbers of the </a:t>
            </a:r>
            <a:r>
              <a:rPr lang="en-US" b="0" dirty="0" err="1" smtClean="0"/>
              <a:t>cations</a:t>
            </a:r>
            <a:r>
              <a:rPr lang="en-US" b="0" dirty="0" smtClean="0"/>
              <a:t> (t</a:t>
            </a:r>
            <a:r>
              <a:rPr lang="en-US" b="0" baseline="-25000" dirty="0" smtClean="0"/>
              <a:t>+</a:t>
            </a:r>
            <a:r>
              <a:rPr lang="en-US" b="0" dirty="0" smtClean="0"/>
              <a:t>) and anions (t</a:t>
            </a:r>
            <a:r>
              <a:rPr lang="en-US" b="0" baseline="-25000" dirty="0" smtClean="0"/>
              <a:t>-</a:t>
            </a:r>
            <a:r>
              <a:rPr lang="en-US" b="0" dirty="0" smtClean="0"/>
              <a:t>) are </a:t>
            </a:r>
          </a:p>
          <a:p>
            <a:pPr>
              <a:buNone/>
            </a:pPr>
            <a:r>
              <a:rPr lang="en-US" b="0" dirty="0" smtClean="0"/>
              <a:t>				t</a:t>
            </a:r>
            <a:r>
              <a:rPr lang="en-US" b="0" baseline="-25000" dirty="0" smtClean="0"/>
              <a:t>+</a:t>
            </a:r>
            <a:r>
              <a:rPr lang="en-US" b="0" dirty="0" smtClean="0"/>
              <a:t> = I</a:t>
            </a:r>
            <a:r>
              <a:rPr lang="en-US" b="0" baseline="-25000" dirty="0" smtClean="0"/>
              <a:t>+</a:t>
            </a:r>
            <a:r>
              <a:rPr lang="en-US" b="0" dirty="0" smtClean="0"/>
              <a:t>/I</a:t>
            </a:r>
          </a:p>
          <a:p>
            <a:pPr>
              <a:buNone/>
            </a:pPr>
            <a:r>
              <a:rPr lang="en-US" b="0" dirty="0" smtClean="0"/>
              <a:t>				t</a:t>
            </a:r>
            <a:r>
              <a:rPr lang="en-US" b="0" baseline="-25000" dirty="0" smtClean="0"/>
              <a:t>-</a:t>
            </a:r>
            <a:r>
              <a:rPr lang="en-US" b="0" dirty="0" smtClean="0"/>
              <a:t> = I-/I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Determination:</a:t>
            </a:r>
          </a:p>
          <a:p>
            <a:pPr marL="457200" indent="-457200">
              <a:buAutoNum type="arabicPeriod"/>
            </a:pPr>
            <a:r>
              <a:rPr lang="en-US" b="0" dirty="0" err="1" smtClean="0"/>
              <a:t>Hittorf</a:t>
            </a:r>
            <a:r>
              <a:rPr lang="en-US" b="0" dirty="0" smtClean="0"/>
              <a:t> Method</a:t>
            </a:r>
          </a:p>
          <a:p>
            <a:pPr marL="457200" indent="-457200">
              <a:buAutoNum type="arabicPeriod"/>
            </a:pPr>
            <a:r>
              <a:rPr lang="en-US" b="0" dirty="0" smtClean="0"/>
              <a:t> Moving Boundary Method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162800" cy="838200"/>
          </a:xfrm>
        </p:spPr>
        <p:txBody>
          <a:bodyPr/>
          <a:lstStyle/>
          <a:p>
            <a:r>
              <a:rPr lang="en-US" dirty="0" err="1" smtClean="0"/>
              <a:t>Hittorf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981200"/>
            <a:ext cx="7467600" cy="4876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Principle: </a:t>
            </a:r>
            <a:r>
              <a:rPr lang="en-US" b="0" dirty="0" smtClean="0"/>
              <a:t>The fall in concentration around any electrode is directly proportional to the speed of ion moving away from it.</a:t>
            </a:r>
          </a:p>
          <a:p>
            <a:endParaRPr lang="en-US" dirty="0" smtClean="0"/>
          </a:p>
          <a:p>
            <a:r>
              <a:rPr lang="en-US" dirty="0" err="1" smtClean="0"/>
              <a:t>T</a:t>
            </a:r>
            <a:r>
              <a:rPr lang="en-US" baseline="-25000" dirty="0" err="1" smtClean="0"/>
              <a:t>c</a:t>
            </a:r>
            <a:r>
              <a:rPr lang="en-US" baseline="-25000" dirty="0" smtClean="0"/>
              <a:t> </a:t>
            </a:r>
            <a:r>
              <a:rPr lang="en-US" dirty="0" smtClean="0"/>
              <a:t> =      </a:t>
            </a:r>
            <a:r>
              <a:rPr lang="en-US" dirty="0" err="1" smtClean="0"/>
              <a:t>Vc</a:t>
            </a:r>
            <a:endParaRPr lang="en-US" dirty="0" smtClean="0"/>
          </a:p>
          <a:p>
            <a:pPr lvl="1">
              <a:buNone/>
            </a:pPr>
            <a:r>
              <a:rPr lang="en-US" sz="2400" dirty="0" smtClean="0"/>
              <a:t>		   </a:t>
            </a:r>
            <a:r>
              <a:rPr lang="en-US" sz="2400" dirty="0" err="1" smtClean="0"/>
              <a:t>Vc</a:t>
            </a:r>
            <a:r>
              <a:rPr lang="en-US" sz="2400" dirty="0" smtClean="0"/>
              <a:t> + </a:t>
            </a:r>
            <a:r>
              <a:rPr lang="en-US" sz="2400" dirty="0" err="1" smtClean="0"/>
              <a:t>Va</a:t>
            </a: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r>
              <a:rPr lang="en-US" dirty="0" smtClean="0"/>
              <a:t>T</a:t>
            </a:r>
            <a:r>
              <a:rPr lang="en-US" baseline="-25000" dirty="0" smtClean="0"/>
              <a:t>a </a:t>
            </a:r>
            <a:r>
              <a:rPr lang="en-US" dirty="0" smtClean="0"/>
              <a:t> =      </a:t>
            </a:r>
            <a:r>
              <a:rPr lang="en-US" dirty="0" err="1" smtClean="0"/>
              <a:t>Va</a:t>
            </a:r>
            <a:endParaRPr lang="en-US" dirty="0" smtClean="0"/>
          </a:p>
          <a:p>
            <a:pPr lvl="1">
              <a:buNone/>
            </a:pPr>
            <a:r>
              <a:rPr lang="en-US" sz="2400" dirty="0" smtClean="0"/>
              <a:t>		    </a:t>
            </a:r>
            <a:r>
              <a:rPr lang="en-US" sz="2400" dirty="0" err="1" smtClean="0"/>
              <a:t>Vc</a:t>
            </a:r>
            <a:r>
              <a:rPr lang="en-US" sz="2400" dirty="0" smtClean="0"/>
              <a:t> + </a:t>
            </a:r>
            <a:r>
              <a:rPr lang="en-US" sz="2400" dirty="0" err="1" smtClean="0"/>
              <a:t>Va</a:t>
            </a:r>
            <a:endParaRPr lang="en-US" sz="2400" dirty="0" smtClean="0"/>
          </a:p>
          <a:p>
            <a:pPr lvl="1">
              <a:buNone/>
            </a:pPr>
            <a:r>
              <a:rPr lang="en-US" sz="2400" b="0" dirty="0" smtClean="0"/>
              <a:t>Where, 	</a:t>
            </a:r>
            <a:r>
              <a:rPr lang="en-US" sz="2400" b="0" dirty="0" err="1" smtClean="0"/>
              <a:t>Vc</a:t>
            </a:r>
            <a:r>
              <a:rPr lang="en-US" sz="2400" b="0" dirty="0" smtClean="0"/>
              <a:t>= speed of </a:t>
            </a:r>
            <a:r>
              <a:rPr lang="en-US" sz="2400" b="0" dirty="0" err="1" smtClean="0"/>
              <a:t>cation</a:t>
            </a:r>
            <a:endParaRPr lang="en-US" sz="2400" b="0" dirty="0" smtClean="0"/>
          </a:p>
          <a:p>
            <a:pPr lvl="1">
              <a:buNone/>
            </a:pPr>
            <a:r>
              <a:rPr lang="en-US" sz="2400" b="0" dirty="0" smtClean="0"/>
              <a:t>			</a:t>
            </a:r>
            <a:r>
              <a:rPr lang="en-US" sz="2400" b="0" dirty="0" err="1" smtClean="0"/>
              <a:t>Va</a:t>
            </a:r>
            <a:r>
              <a:rPr lang="en-US" sz="2400" b="0" dirty="0" smtClean="0"/>
              <a:t>= speed of anion</a:t>
            </a:r>
          </a:p>
          <a:p>
            <a:pPr lvl="1">
              <a:buNone/>
            </a:pPr>
            <a:r>
              <a:rPr lang="en-US" sz="2400" dirty="0" smtClean="0"/>
              <a:t>		</a:t>
            </a:r>
          </a:p>
          <a:p>
            <a:pPr lvl="1">
              <a:buNone/>
            </a:pPr>
            <a:endParaRPr lang="en-US" sz="2400" dirty="0" smtClean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209800" y="5181600"/>
            <a:ext cx="10668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8" name="Straight Connector 7"/>
          <p:cNvCxnSpPr/>
          <p:nvPr/>
        </p:nvCxnSpPr>
        <p:spPr bwMode="auto">
          <a:xfrm>
            <a:off x="2209800" y="3962400"/>
            <a:ext cx="9144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981200"/>
            <a:ext cx="7467600" cy="4876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		</a:t>
            </a:r>
          </a:p>
          <a:p>
            <a:pPr lvl="1">
              <a:buNone/>
            </a:pPr>
            <a:endParaRPr lang="en-US" sz="2400" dirty="0" smtClean="0"/>
          </a:p>
          <a:p>
            <a:endParaRPr lang="en-US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162800" cy="838200"/>
          </a:xfrm>
        </p:spPr>
        <p:txBody>
          <a:bodyPr/>
          <a:lstStyle/>
          <a:p>
            <a:r>
              <a:rPr lang="en-US" dirty="0" smtClean="0"/>
              <a:t>Moving Boundary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Principle: </a:t>
            </a:r>
            <a:r>
              <a:rPr lang="en-US" b="0" dirty="0" smtClean="0"/>
              <a:t>The movement of  boundary of the principal electrolyte is indicated with the help of an indicator electrolyte.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</a:t>
            </a:r>
            <a:r>
              <a:rPr lang="en-US" baseline="-25000" dirty="0" smtClean="0"/>
              <a:t> </a:t>
            </a:r>
            <a:r>
              <a:rPr lang="en-US" dirty="0" smtClean="0"/>
              <a:t> =     </a:t>
            </a:r>
            <a:r>
              <a:rPr lang="en-US" dirty="0" err="1" smtClean="0"/>
              <a:t>lAc</a:t>
            </a:r>
            <a:endParaRPr lang="en-US" dirty="0" smtClean="0"/>
          </a:p>
          <a:p>
            <a:pPr lvl="1">
              <a:buNone/>
            </a:pPr>
            <a:r>
              <a:rPr lang="en-US" sz="2400" dirty="0" smtClean="0"/>
              <a:t>		   1000 Q</a:t>
            </a:r>
          </a:p>
          <a:p>
            <a:pPr lvl="1">
              <a:buNone/>
            </a:pPr>
            <a:r>
              <a:rPr lang="en-US" sz="2400" b="0" dirty="0" smtClean="0"/>
              <a:t>Where, l = distance travelled by </a:t>
            </a:r>
            <a:r>
              <a:rPr lang="en-US" sz="2400" b="0" dirty="0" err="1" smtClean="0"/>
              <a:t>HCl</a:t>
            </a:r>
            <a:endParaRPr lang="en-US" sz="2400" b="0" dirty="0" smtClean="0"/>
          </a:p>
          <a:p>
            <a:pPr lvl="1">
              <a:buNone/>
            </a:pPr>
            <a:r>
              <a:rPr lang="en-US" sz="2400" b="0" dirty="0" smtClean="0"/>
              <a:t>A= cross-section area of electrodes</a:t>
            </a:r>
          </a:p>
          <a:p>
            <a:pPr lvl="1">
              <a:buNone/>
            </a:pPr>
            <a:r>
              <a:rPr lang="en-US" sz="2400" b="0" dirty="0" smtClean="0"/>
              <a:t>C= concentration of </a:t>
            </a:r>
            <a:r>
              <a:rPr lang="en-US" sz="2400" b="0" dirty="0" err="1" smtClean="0"/>
              <a:t>HCl</a:t>
            </a:r>
            <a:endParaRPr lang="en-US" sz="2400" b="0" dirty="0" smtClean="0"/>
          </a:p>
          <a:p>
            <a:pPr lvl="1">
              <a:buNone/>
            </a:pPr>
            <a:r>
              <a:rPr lang="en-US" sz="2400" b="0" dirty="0" smtClean="0"/>
              <a:t>Q= Amount of electricity passed 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209800" y="3962400"/>
            <a:ext cx="9144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8153400" cy="6096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7972"/>
            <a:ext cx="4800600" cy="6830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85800" y="1066800"/>
            <a:ext cx="220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Moving Boundary Method</a:t>
            </a:r>
            <a:endParaRPr lang="en-US" sz="3600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28"/>
          <p:cNvGrpSpPr>
            <a:grpSpLocks noGrp="1"/>
          </p:cNvGrpSpPr>
          <p:nvPr/>
        </p:nvGrpSpPr>
        <p:grpSpPr>
          <a:xfrm>
            <a:off x="304800" y="533400"/>
            <a:ext cx="8382000" cy="6324600"/>
            <a:chOff x="3429000" y="2286000"/>
            <a:chExt cx="1981200" cy="1905000"/>
          </a:xfrm>
        </p:grpSpPr>
        <p:sp>
          <p:nvSpPr>
            <p:cNvPr id="5" name="Oval 4"/>
            <p:cNvSpPr/>
            <p:nvPr/>
          </p:nvSpPr>
          <p:spPr>
            <a:xfrm>
              <a:off x="3429000" y="2286000"/>
              <a:ext cx="1981200" cy="19050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  <a:effectLst>
              <a:outerShdw blurRad="114300" dist="38100" dir="5400000" sx="103000" sy="103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3581400" y="2819400"/>
              <a:ext cx="1676400" cy="890400"/>
            </a:xfrm>
            <a:prstGeom prst="rect">
              <a:avLst/>
            </a:prstGeom>
            <a:ln w="2857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kern="1200" dirty="0" smtClean="0">
                  <a:solidFill>
                    <a:schemeClr val="bg1"/>
                  </a:solidFill>
                  <a:latin typeface="Arial Rounded MT Bold" pitchFamily="34" charset="0"/>
                </a:rPr>
                <a:t>Electrochemical cells</a:t>
              </a:r>
              <a:endParaRPr lang="en-US" sz="5400" b="1" kern="1200" dirty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</p:grp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entagon 120"/>
          <p:cNvSpPr/>
          <p:nvPr/>
        </p:nvSpPr>
        <p:spPr bwMode="auto">
          <a:xfrm>
            <a:off x="2133600" y="152400"/>
            <a:ext cx="6172200" cy="1066800"/>
          </a:xfrm>
          <a:prstGeom prst="homePlate">
            <a:avLst/>
          </a:prstGeom>
          <a:solidFill>
            <a:srgbClr val="6600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0" y="2438400"/>
            <a:ext cx="4114800" cy="2895600"/>
            <a:chOff x="3429000" y="2286000"/>
            <a:chExt cx="1981200" cy="1905000"/>
          </a:xfrm>
        </p:grpSpPr>
        <p:sp>
          <p:nvSpPr>
            <p:cNvPr id="8" name="Oval 7"/>
            <p:cNvSpPr/>
            <p:nvPr/>
          </p:nvSpPr>
          <p:spPr>
            <a:xfrm>
              <a:off x="3429000" y="2286000"/>
              <a:ext cx="1981200" cy="19050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>
              <a:outerShdw blurRad="114300" dist="38100" dir="5400000" sx="103000" sy="103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harsh" dir="t">
                <a:rot lat="0" lon="0" rev="1800000"/>
              </a:lightRig>
            </a:scene3d>
            <a:sp3d prstMaterial="softEdge">
              <a:bevelT w="304800" h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3581400" y="2819400"/>
              <a:ext cx="1676400" cy="890400"/>
            </a:xfrm>
            <a:prstGeom prst="rect">
              <a:avLst/>
            </a:prstGeom>
            <a:ln w="28575">
              <a:noFill/>
            </a:ln>
            <a:scene3d>
              <a:camera prst="orthographicFront"/>
              <a:lightRig rig="harsh" dir="t">
                <a:rot lat="0" lon="0" rev="1800000"/>
              </a:lightRig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>
                  <a:solidFill>
                    <a:schemeClr val="bg1"/>
                  </a:solidFill>
                  <a:latin typeface="Arial Rounded MT Bold" pitchFamily="34" charset="0"/>
                </a:rPr>
                <a:t>Learning points</a:t>
              </a:r>
              <a:endParaRPr lang="en-US" sz="2800" b="1" kern="1200" dirty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3" name="Group 43"/>
          <p:cNvGrpSpPr/>
          <p:nvPr/>
        </p:nvGrpSpPr>
        <p:grpSpPr>
          <a:xfrm>
            <a:off x="4267200" y="1447800"/>
            <a:ext cx="4419600" cy="762000"/>
            <a:chOff x="6553200" y="2456544"/>
            <a:chExt cx="2133600" cy="591456"/>
          </a:xfrm>
        </p:grpSpPr>
        <p:sp>
          <p:nvSpPr>
            <p:cNvPr id="32" name="Rounded Rectangle 31"/>
            <p:cNvSpPr/>
            <p:nvPr/>
          </p:nvSpPr>
          <p:spPr>
            <a:xfrm>
              <a:off x="6607632" y="2456544"/>
              <a:ext cx="2057400" cy="591456"/>
            </a:xfrm>
            <a:prstGeom prst="roundRect">
              <a:avLst>
                <a:gd name="adj" fmla="val 30953"/>
              </a:avLst>
            </a:prstGeom>
            <a:solidFill>
              <a:srgbClr val="660066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660033"/>
                  </a:solidFill>
                </a:ln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53200" y="2514600"/>
              <a:ext cx="2133600" cy="49371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Single electrode  </a:t>
              </a:r>
            </a:p>
            <a:p>
              <a:pPr algn="ctr"/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endPara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98"/>
          <p:cNvGrpSpPr/>
          <p:nvPr/>
        </p:nvGrpSpPr>
        <p:grpSpPr>
          <a:xfrm>
            <a:off x="4343400" y="3733800"/>
            <a:ext cx="4267200" cy="685800"/>
            <a:chOff x="6400800" y="3352800"/>
            <a:chExt cx="2028372" cy="533400"/>
          </a:xfrm>
          <a:scene3d>
            <a:camera prst="orthographicFront"/>
            <a:lightRig rig="threePt" dir="t"/>
          </a:scene3d>
        </p:grpSpPr>
        <p:sp>
          <p:nvSpPr>
            <p:cNvPr id="33" name="Rounded Rectangle 32"/>
            <p:cNvSpPr/>
            <p:nvPr/>
          </p:nvSpPr>
          <p:spPr>
            <a:xfrm>
              <a:off x="6400800" y="3352800"/>
              <a:ext cx="2028372" cy="533400"/>
            </a:xfrm>
            <a:prstGeom prst="roundRect">
              <a:avLst>
                <a:gd name="adj" fmla="val 30953"/>
              </a:avLst>
            </a:prstGeom>
            <a:solidFill>
              <a:srgbClr val="CC0099"/>
            </a:solidFill>
            <a:ln>
              <a:solidFill>
                <a:srgbClr val="FF33CC"/>
              </a:solidFill>
            </a:ln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53200" y="3399972"/>
              <a:ext cx="1676400" cy="255839"/>
            </a:xfrm>
            <a:prstGeom prst="rect">
              <a:avLst/>
            </a:prstGeom>
            <a:noFill/>
            <a:ln>
              <a:noFill/>
            </a:ln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Nernst’s equation</a:t>
              </a:r>
              <a:endPara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4343400" y="2514600"/>
            <a:ext cx="4267200" cy="762000"/>
            <a:chOff x="6477000" y="4114800"/>
            <a:chExt cx="2209800" cy="609600"/>
          </a:xfrm>
        </p:grpSpPr>
        <p:sp>
          <p:nvSpPr>
            <p:cNvPr id="34" name="Rounded Rectangle 33"/>
            <p:cNvSpPr/>
            <p:nvPr/>
          </p:nvSpPr>
          <p:spPr>
            <a:xfrm>
              <a:off x="6477000" y="4114800"/>
              <a:ext cx="2209800" cy="609600"/>
            </a:xfrm>
            <a:prstGeom prst="roundRect">
              <a:avLst>
                <a:gd name="adj" fmla="val 30953"/>
              </a:avLst>
            </a:prstGeom>
            <a:solidFill>
              <a:srgbClr val="FF6600"/>
            </a:solidFill>
            <a:ln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29400" y="4191000"/>
              <a:ext cx="1537624" cy="334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Galvanic cells</a:t>
              </a:r>
              <a:endParaRPr lang="en-US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59"/>
          <p:cNvGrpSpPr/>
          <p:nvPr/>
        </p:nvGrpSpPr>
        <p:grpSpPr>
          <a:xfrm>
            <a:off x="4267200" y="4800599"/>
            <a:ext cx="4343400" cy="838200"/>
            <a:chOff x="6553200" y="5334000"/>
            <a:chExt cx="1981200" cy="685800"/>
          </a:xfrm>
        </p:grpSpPr>
        <p:sp>
          <p:nvSpPr>
            <p:cNvPr id="35" name="Rounded Rectangle 34"/>
            <p:cNvSpPr/>
            <p:nvPr/>
          </p:nvSpPr>
          <p:spPr>
            <a:xfrm>
              <a:off x="6553200" y="5334000"/>
              <a:ext cx="1981200" cy="685800"/>
            </a:xfrm>
            <a:prstGeom prst="roundRect">
              <a:avLst>
                <a:gd name="adj" fmla="val 30953"/>
              </a:avLst>
            </a:prstGeom>
            <a:solidFill>
              <a:srgbClr val="00FF00"/>
            </a:solidFill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587958" y="5410205"/>
              <a:ext cx="1911684" cy="377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ECS &amp; its applications 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8" name="Title 1"/>
          <p:cNvSpPr txBox="1">
            <a:spLocks/>
          </p:cNvSpPr>
          <p:nvPr/>
        </p:nvSpPr>
        <p:spPr bwMode="auto">
          <a:xfrm>
            <a:off x="1676400" y="0"/>
            <a:ext cx="6781800" cy="914400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0" dirty="0" smtClean="0">
                <a:solidFill>
                  <a:srgbClr val="FFFF00"/>
                </a:solidFill>
                <a:effectLst/>
                <a:latin typeface="Arial Rounded MT Bold" pitchFamily="34" charset="0"/>
              </a:rPr>
              <a:t>Electrochemical cells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pic>
        <p:nvPicPr>
          <p:cNvPr id="50" name="Picture 49" descr="logo-round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752600" cy="1371600"/>
          </a:xfrm>
          <a:prstGeom prst="rect">
            <a:avLst/>
          </a:prstGeom>
        </p:spPr>
      </p:pic>
      <p:grpSp>
        <p:nvGrpSpPr>
          <p:cNvPr id="21" name="Group 59"/>
          <p:cNvGrpSpPr/>
          <p:nvPr/>
        </p:nvGrpSpPr>
        <p:grpSpPr>
          <a:xfrm>
            <a:off x="4191000" y="6019800"/>
            <a:ext cx="4343400" cy="838200"/>
            <a:chOff x="6553200" y="5334000"/>
            <a:chExt cx="1981200" cy="685800"/>
          </a:xfrm>
        </p:grpSpPr>
        <p:sp>
          <p:nvSpPr>
            <p:cNvPr id="22" name="Rounded Rectangle 21"/>
            <p:cNvSpPr/>
            <p:nvPr/>
          </p:nvSpPr>
          <p:spPr>
            <a:xfrm>
              <a:off x="6553200" y="5334000"/>
              <a:ext cx="1981200" cy="685800"/>
            </a:xfrm>
            <a:prstGeom prst="roundRect">
              <a:avLst>
                <a:gd name="adj" fmla="val 30953"/>
              </a:avLst>
            </a:prstGeom>
            <a:solidFill>
              <a:srgbClr val="00FF00"/>
            </a:solidFill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41375" y="5410200"/>
              <a:ext cx="137615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err="1" smtClean="0">
                  <a:latin typeface="Arial" pitchFamily="34" charset="0"/>
                  <a:cs typeface="Arial" pitchFamily="34" charset="0"/>
                </a:rPr>
                <a:t>Numericals</a:t>
              </a:r>
              <a:endParaRPr lang="en-US" sz="32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Vertical Scroll 21"/>
          <p:cNvSpPr/>
          <p:nvPr/>
        </p:nvSpPr>
        <p:spPr bwMode="auto">
          <a:xfrm>
            <a:off x="1295400" y="0"/>
            <a:ext cx="6934200" cy="6858000"/>
          </a:xfrm>
          <a:prstGeom prst="verticalScroll">
            <a:avLst>
              <a:gd name="adj" fmla="val 13047"/>
            </a:avLst>
          </a:prstGeom>
          <a:solidFill>
            <a:srgbClr val="A0204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pc="50" dirty="0" smtClean="0">
                <a:ln w="11430">
                  <a:solidFill>
                    <a:schemeClr val="tx2"/>
                  </a:solidFill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2438400" y="1219200"/>
            <a:ext cx="4800600" cy="685800"/>
            <a:chOff x="2133600" y="323850"/>
            <a:chExt cx="4800600" cy="685800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2209800" y="323850"/>
              <a:ext cx="4724400" cy="685800"/>
            </a:xfrm>
            <a:prstGeom prst="roundRect">
              <a:avLst>
                <a:gd name="adj" fmla="val 30556"/>
              </a:avLst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33600" y="457200"/>
              <a:ext cx="373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          </a:t>
              </a:r>
              <a:r>
                <a:rPr lang="en-US" sz="2800" b="1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Conductance</a:t>
              </a:r>
              <a:endPara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32"/>
          <p:cNvGrpSpPr/>
          <p:nvPr/>
        </p:nvGrpSpPr>
        <p:grpSpPr>
          <a:xfrm>
            <a:off x="2514600" y="2743200"/>
            <a:ext cx="4724400" cy="685800"/>
            <a:chOff x="1981200" y="1143000"/>
            <a:chExt cx="4724400" cy="685800"/>
          </a:xfrm>
        </p:grpSpPr>
        <p:sp>
          <p:nvSpPr>
            <p:cNvPr id="26" name="Rounded Rectangle 25"/>
            <p:cNvSpPr/>
            <p:nvPr/>
          </p:nvSpPr>
          <p:spPr bwMode="auto">
            <a:xfrm>
              <a:off x="1981200" y="1143000"/>
              <a:ext cx="4724400" cy="685800"/>
            </a:xfrm>
            <a:prstGeom prst="roundRect">
              <a:avLst>
                <a:gd name="adj" fmla="val 30556"/>
              </a:avLst>
            </a:prstGeom>
            <a:solidFill>
              <a:srgbClr val="50009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4600" y="1238250"/>
              <a:ext cx="37235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      </a:t>
              </a:r>
              <a:r>
                <a:rPr lang="en-US" sz="2800" b="1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Transport Number</a:t>
              </a:r>
              <a:endPara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Rounded Rectangle 26"/>
          <p:cNvSpPr/>
          <p:nvPr/>
        </p:nvSpPr>
        <p:spPr bwMode="auto">
          <a:xfrm>
            <a:off x="2514600" y="5162550"/>
            <a:ext cx="4724400" cy="857250"/>
          </a:xfrm>
          <a:prstGeom prst="roundRect">
            <a:avLst>
              <a:gd name="adj" fmla="val 30556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effectLst/>
                <a:latin typeface="Comic Sans MS" pitchFamily="66" charset="0"/>
              </a:rPr>
              <a:t>	Nernst Equation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0000" y="30480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Contents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42" name="Picture 41" descr="logo-round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" cy="14478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 bwMode="auto">
          <a:xfrm>
            <a:off x="2514600" y="6096000"/>
            <a:ext cx="4495800" cy="609600"/>
          </a:xfrm>
          <a:prstGeom prst="roundRect">
            <a:avLst>
              <a:gd name="adj" fmla="val 30556"/>
            </a:avLst>
          </a:prstGeom>
          <a:solidFill>
            <a:srgbClr val="4EF07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>
                <a:effectLst/>
                <a:latin typeface="Comic Sans MS" pitchFamily="66" charset="0"/>
              </a:rPr>
              <a:t>Instrumental titrations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3" name="Group 31"/>
          <p:cNvGrpSpPr/>
          <p:nvPr/>
        </p:nvGrpSpPr>
        <p:grpSpPr>
          <a:xfrm>
            <a:off x="2438400" y="1981200"/>
            <a:ext cx="4800600" cy="685800"/>
            <a:chOff x="2133600" y="323850"/>
            <a:chExt cx="4800600" cy="685800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2209800" y="323850"/>
              <a:ext cx="4724400" cy="685800"/>
            </a:xfrm>
            <a:prstGeom prst="roundRect">
              <a:avLst>
                <a:gd name="adj" fmla="val 30556"/>
              </a:avLst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33600" y="457200"/>
              <a:ext cx="4038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          </a:t>
              </a:r>
              <a:r>
                <a:rPr lang="en-US" sz="2800" b="1" dirty="0" err="1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Kohlrausch</a:t>
              </a:r>
              <a:r>
                <a:rPr lang="en-US" sz="2800" b="1" dirty="0" smtClean="0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rPr>
                <a:t> law</a:t>
              </a:r>
              <a:endPara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32"/>
          <p:cNvGrpSpPr/>
          <p:nvPr/>
        </p:nvGrpSpPr>
        <p:grpSpPr>
          <a:xfrm>
            <a:off x="2514600" y="3505200"/>
            <a:ext cx="4724400" cy="685800"/>
            <a:chOff x="1981200" y="1143000"/>
            <a:chExt cx="4724400" cy="685800"/>
          </a:xfrm>
        </p:grpSpPr>
        <p:sp>
          <p:nvSpPr>
            <p:cNvPr id="19" name="Rounded Rectangle 18"/>
            <p:cNvSpPr/>
            <p:nvPr/>
          </p:nvSpPr>
          <p:spPr bwMode="auto">
            <a:xfrm>
              <a:off x="1981200" y="1143000"/>
              <a:ext cx="4724400" cy="685800"/>
            </a:xfrm>
            <a:prstGeom prst="roundRect">
              <a:avLst>
                <a:gd name="adj" fmla="val 30556"/>
              </a:avLst>
            </a:prstGeom>
            <a:solidFill>
              <a:srgbClr val="50009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14600" y="1238250"/>
              <a:ext cx="1454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                  </a:t>
              </a:r>
              <a:endPara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" name="Rounded Rectangle 22"/>
          <p:cNvSpPr/>
          <p:nvPr/>
        </p:nvSpPr>
        <p:spPr bwMode="auto">
          <a:xfrm>
            <a:off x="2514600" y="4248150"/>
            <a:ext cx="4724400" cy="857250"/>
          </a:xfrm>
          <a:prstGeom prst="roundRect">
            <a:avLst>
              <a:gd name="adj" fmla="val 30556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		ECS</a:t>
            </a:r>
            <a:endParaRPr lang="en-US" sz="28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57600" y="3581400"/>
            <a:ext cx="2582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Galvanic cells</a:t>
            </a:r>
            <a:endParaRPr lang="en-US" sz="2800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40" grpId="0"/>
      <p:bldP spid="14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534400" cy="914400"/>
          </a:xfrm>
          <a:effectLst>
            <a:outerShdw dist="71842" dir="2700000" algn="ctr" rotWithShape="0">
              <a:schemeClr val="tx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en-US" altLang="en-US" dirty="0" err="1" smtClean="0">
                <a:solidFill>
                  <a:schemeClr val="hlink"/>
                </a:solidFill>
              </a:rPr>
              <a:t>Redox</a:t>
            </a:r>
            <a:r>
              <a:rPr lang="en-US" altLang="en-US" dirty="0" smtClean="0">
                <a:solidFill>
                  <a:schemeClr val="hlink"/>
                </a:solidFill>
              </a:rPr>
              <a:t> Reactions-the source of energy</a:t>
            </a:r>
            <a:endParaRPr lang="en-US" altLang="en-US" sz="4000" dirty="0" smtClean="0">
              <a:solidFill>
                <a:schemeClr val="hlink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5181600"/>
          </a:xfrm>
          <a:solidFill>
            <a:srgbClr val="FFFFFF"/>
          </a:solidFill>
          <a:ln w="3175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OXIDATION</a:t>
            </a:r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   Loss of electron(s) </a:t>
            </a:r>
          </a:p>
          <a:p>
            <a:pPr algn="ctr">
              <a:lnSpc>
                <a:spcPct val="110000"/>
              </a:lnSpc>
              <a:buNone/>
              <a:defRPr/>
            </a:pPr>
            <a:r>
              <a:rPr lang="en-US" sz="2800" dirty="0" smtClean="0"/>
              <a:t>R        O + ne</a:t>
            </a:r>
            <a:r>
              <a:rPr lang="en-US" sz="2800" baseline="30000" dirty="0" smtClean="0"/>
              <a:t>-</a:t>
            </a:r>
            <a:endParaRPr lang="en-US" altLang="en-US" sz="2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‘OR’        increase in oxidation number </a:t>
            </a:r>
          </a:p>
          <a:p>
            <a:pPr>
              <a:lnSpc>
                <a:spcPct val="110000"/>
              </a:lnSpc>
              <a:buFontTx/>
              <a:buNone/>
              <a:defRPr/>
            </a:pPr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RE</a:t>
            </a:r>
            <a:r>
              <a:rPr lang="en-US" altLang="en-US" sz="2800" dirty="0" smtClean="0">
                <a:solidFill>
                  <a:srgbClr val="00279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DUCTION</a:t>
            </a:r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   Gain of electron(s) </a:t>
            </a:r>
          </a:p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en-US" sz="2800" dirty="0" smtClean="0"/>
              <a:t>O + ne</a:t>
            </a:r>
            <a:r>
              <a:rPr lang="en-US" sz="2800" baseline="30000" dirty="0" smtClean="0"/>
              <a:t>-</a:t>
            </a:r>
            <a:r>
              <a:rPr lang="en-US" sz="2800" dirty="0" smtClean="0"/>
              <a:t>        R</a:t>
            </a:r>
          </a:p>
          <a:p>
            <a:pPr algn="just">
              <a:lnSpc>
                <a:spcPct val="110000"/>
              </a:lnSpc>
              <a:buFontTx/>
              <a:buNone/>
              <a:defRPr/>
            </a:pPr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‘OR’         decrease in oxidation number  </a:t>
            </a:r>
          </a:p>
          <a:p>
            <a:pPr>
              <a:lnSpc>
                <a:spcPct val="110000"/>
              </a:lnSpc>
              <a:defRPr/>
            </a:pPr>
            <a:r>
              <a:rPr lang="en-US" altLang="en-US" sz="2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OXIDIZING AGENT</a:t>
            </a:r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    electron acceptor </a:t>
            </a:r>
          </a:p>
          <a:p>
            <a:pPr>
              <a:lnSpc>
                <a:spcPct val="110000"/>
              </a:lnSpc>
              <a:defRPr/>
            </a:pPr>
            <a:r>
              <a:rPr lang="en-US" altLang="en-US" sz="2800" dirty="0" smtClean="0">
                <a:solidFill>
                  <a:srgbClr val="50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REDUCING AGENT</a:t>
            </a:r>
            <a:r>
              <a:rPr lang="en-US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    electron donor 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960813" y="1981200"/>
            <a:ext cx="484187" cy="534988"/>
            <a:chOff x="2740" y="157"/>
            <a:chExt cx="259" cy="276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740" y="197"/>
              <a:ext cx="259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ym typeface="Symbol" pitchFamily="18" charset="2"/>
                </a:rPr>
                <a:t></a:t>
              </a:r>
              <a:endParaRPr lang="en-US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740" y="157"/>
              <a:ext cx="14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>
                  <a:sym typeface="Symbol" pitchFamily="18" charset="2"/>
                </a:rPr>
                <a:t> </a:t>
              </a:r>
              <a:endParaRPr lang="en-US" dirty="0"/>
            </a:p>
          </p:txBody>
        </p:sp>
      </p:grp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724400" y="3733800"/>
            <a:ext cx="484187" cy="534988"/>
            <a:chOff x="2740" y="157"/>
            <a:chExt cx="259" cy="276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740" y="197"/>
              <a:ext cx="259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ym typeface="Symbol" pitchFamily="18" charset="2"/>
                </a:rPr>
                <a:t></a:t>
              </a:r>
              <a:endParaRPr lang="en-US" dirty="0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740" y="157"/>
              <a:ext cx="144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>
                  <a:sym typeface="Symbol" pitchFamily="18" charset="2"/>
                </a:rPr>
                <a:t> </a:t>
              </a:r>
              <a:endParaRPr lang="en-US" dirty="0"/>
            </a:p>
          </p:txBody>
        </p:sp>
      </p:grp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533400" y="1371600"/>
            <a:ext cx="3581400" cy="3657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3505200" y="2819400"/>
            <a:ext cx="914400" cy="914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5400" y="5867400"/>
            <a:ext cx="398378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Oxidation: Loss </a:t>
            </a:r>
            <a:r>
              <a:rPr lang="en-US" dirty="0"/>
              <a:t>of </a:t>
            </a:r>
            <a:r>
              <a:rPr lang="en-US" dirty="0" smtClean="0"/>
              <a:t>electrons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304800"/>
            <a:ext cx="37973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Source of electrons-anode</a:t>
            </a: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475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99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114800" y="1676400"/>
            <a:ext cx="2971800" cy="3048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762000" y="2667000"/>
            <a:ext cx="914400" cy="914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76400" y="6096000"/>
            <a:ext cx="477310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Reduction: Addition </a:t>
            </a:r>
            <a:r>
              <a:rPr lang="en-US" dirty="0"/>
              <a:t>of electrons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533400"/>
            <a:ext cx="47371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Consumer of electrons - cathode </a:t>
            </a: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31666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2"/>
          <p:cNvSpPr>
            <a:spLocks noChangeArrowheads="1"/>
          </p:cNvSpPr>
          <p:nvPr/>
        </p:nvSpPr>
        <p:spPr bwMode="auto">
          <a:xfrm>
            <a:off x="457200" y="1371600"/>
            <a:ext cx="3581400" cy="3657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752600" y="2590800"/>
            <a:ext cx="914400" cy="914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191000" y="1752600"/>
            <a:ext cx="2971800" cy="30480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5943600"/>
            <a:ext cx="438132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                         </a:t>
            </a:r>
            <a:r>
              <a:rPr lang="en-US" dirty="0" err="1" smtClean="0"/>
              <a:t>Redox</a:t>
            </a:r>
            <a:r>
              <a:rPr lang="en-US" dirty="0" smtClean="0"/>
              <a:t> reaction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304800"/>
            <a:ext cx="567848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Flow of electrons from anode to cathode</a:t>
            </a: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99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025E-6 L 0.26666 -3.3025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ChangeArrowheads="1"/>
          </p:cNvSpPr>
          <p:nvPr/>
        </p:nvSpPr>
        <p:spPr bwMode="auto">
          <a:xfrm>
            <a:off x="1301750" y="2000250"/>
            <a:ext cx="3276600" cy="3714750"/>
          </a:xfrm>
          <a:prstGeom prst="can">
            <a:avLst>
              <a:gd name="adj" fmla="val 22045"/>
            </a:avLst>
          </a:prstGeom>
          <a:solidFill>
            <a:srgbClr val="FFFFFF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627" name="AutoShape 3" descr="Large confetti"/>
          <p:cNvSpPr>
            <a:spLocks noChangeArrowheads="1"/>
          </p:cNvSpPr>
          <p:nvPr/>
        </p:nvSpPr>
        <p:spPr bwMode="auto">
          <a:xfrm>
            <a:off x="1301750" y="3444875"/>
            <a:ext cx="3276600" cy="2346325"/>
          </a:xfrm>
          <a:prstGeom prst="can">
            <a:avLst>
              <a:gd name="adj" fmla="val 20125"/>
            </a:avLst>
          </a:prstGeom>
          <a:pattFill prst="lgConfetti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2667000" y="2743200"/>
            <a:ext cx="546100" cy="1066800"/>
          </a:xfrm>
          <a:prstGeom prst="cube">
            <a:avLst>
              <a:gd name="adj" fmla="val 41667"/>
            </a:avLst>
          </a:prstGeom>
          <a:solidFill>
            <a:srgbClr val="FFFFFF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V="1">
            <a:off x="2978150" y="685800"/>
            <a:ext cx="0" cy="2133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630" name="AutoShape 6" descr="Solid diamond"/>
          <p:cNvSpPr>
            <a:spLocks noChangeArrowheads="1"/>
          </p:cNvSpPr>
          <p:nvPr/>
        </p:nvSpPr>
        <p:spPr bwMode="auto">
          <a:xfrm>
            <a:off x="2673350" y="3886200"/>
            <a:ext cx="546100" cy="1524000"/>
          </a:xfrm>
          <a:prstGeom prst="cube">
            <a:avLst>
              <a:gd name="adj" fmla="val 38954"/>
            </a:avLst>
          </a:prstGeom>
          <a:pattFill prst="solidDmnd">
            <a:fgClr>
              <a:schemeClr val="accent1">
                <a:alpha val="62000"/>
              </a:schemeClr>
            </a:fgClr>
            <a:bgClr>
              <a:srgbClr val="FFFFFF">
                <a:alpha val="62000"/>
              </a:srgbClr>
            </a:bgClr>
          </a:pattFill>
          <a:ln w="3175">
            <a:solidFill>
              <a:schemeClr val="hlink"/>
            </a:solidFill>
            <a:prstDash val="dashDot"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3054350" y="4267200"/>
            <a:ext cx="3048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3130550" y="4343400"/>
            <a:ext cx="152400" cy="762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3740150" y="4038600"/>
            <a:ext cx="3048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1835150" y="3962400"/>
            <a:ext cx="3048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1987550" y="4876800"/>
            <a:ext cx="3048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3740150" y="5410200"/>
            <a:ext cx="3048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37" name="Oval 13"/>
          <p:cNvSpPr>
            <a:spLocks noChangeArrowheads="1"/>
          </p:cNvSpPr>
          <p:nvPr/>
        </p:nvSpPr>
        <p:spPr bwMode="auto">
          <a:xfrm>
            <a:off x="2901950" y="1066800"/>
            <a:ext cx="152400" cy="1524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38" name="Oval 14"/>
          <p:cNvSpPr>
            <a:spLocks noChangeArrowheads="1"/>
          </p:cNvSpPr>
          <p:nvPr/>
        </p:nvSpPr>
        <p:spPr bwMode="auto">
          <a:xfrm>
            <a:off x="2901950" y="1219200"/>
            <a:ext cx="152400" cy="1524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2901950" y="1371600"/>
            <a:ext cx="152400" cy="1524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2901950" y="1524000"/>
            <a:ext cx="152400" cy="1524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3359150" y="609600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/>
              <a:t>-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4044950" y="4419600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/>
              <a:t>+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6324600" y="2362200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5486400" y="26670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6600CC"/>
                </a:solidFill>
              </a:rPr>
              <a:t>M       </a:t>
            </a:r>
            <a:r>
              <a:rPr lang="en-US" sz="2000" dirty="0" err="1">
                <a:solidFill>
                  <a:srgbClr val="6600CC"/>
                </a:solidFill>
              </a:rPr>
              <a:t>M</a:t>
            </a:r>
            <a:r>
              <a:rPr lang="en-US" sz="2000" baseline="30000" dirty="0" err="1">
                <a:solidFill>
                  <a:srgbClr val="6600CC"/>
                </a:solidFill>
              </a:rPr>
              <a:t>+n</a:t>
            </a:r>
            <a:r>
              <a:rPr lang="en-US" sz="2000" dirty="0">
                <a:solidFill>
                  <a:srgbClr val="6600CC"/>
                </a:solidFill>
              </a:rPr>
              <a:t> + ne</a:t>
            </a:r>
            <a:r>
              <a:rPr lang="en-US" sz="2000" baseline="30000" dirty="0">
                <a:solidFill>
                  <a:srgbClr val="6600CC"/>
                </a:solidFill>
              </a:rPr>
              <a:t>-1</a:t>
            </a:r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5715000" y="1371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343400" y="304800"/>
            <a:ext cx="41148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>
                <a:solidFill>
                  <a:srgbClr val="000000"/>
                </a:solidFill>
              </a:rPr>
              <a:t>Oxidation  </a:t>
            </a:r>
            <a:r>
              <a:rPr lang="en-US" sz="2000" dirty="0">
                <a:solidFill>
                  <a:srgbClr val="008000"/>
                </a:solidFill>
              </a:rPr>
              <a:t>  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000" dirty="0">
                <a:solidFill>
                  <a:srgbClr val="008000"/>
                </a:solidFill>
              </a:rPr>
              <a:t>removal of electrons at anode</a:t>
            </a:r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6324600" y="3048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5562600" y="3886200"/>
            <a:ext cx="2057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3CC"/>
                </a:solidFill>
              </a:rPr>
              <a:t>In to Solution</a:t>
            </a:r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 flipV="1">
            <a:off x="73152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6705600" y="160020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FF0066"/>
                </a:solidFill>
              </a:rPr>
              <a:t>In To Circuit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743575" y="2743200"/>
          <a:ext cx="581025" cy="200025"/>
        </p:xfrm>
        <a:graphic>
          <a:graphicData uri="http://schemas.openxmlformats.org/presentationml/2006/ole">
            <p:oleObj spid="_x0000_s1030" name="CS ChemDraw Drawing" r:id="rId3" imgW="580234" imgH="200500" progId="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133600" y="6172200"/>
            <a:ext cx="2698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6000" y="6019800"/>
            <a:ext cx="10763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000000"/>
                </a:solidFill>
              </a:rPr>
              <a:t>Anode</a:t>
            </a: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347 -0.03076 C -0.01389 -0.03377 -0.02431 -0.03677 -0.02882 -0.05851 C -0.03333 -0.08025 -0.0309 -0.12674 -0.03038 -0.16189 C -0.02986 -0.19704 -0.02639 -0.23404 -0.02587 -0.2692 C -0.02535 -0.30435 -0.02743 -0.3402 -0.02743 -0.37257 C -0.02743 -0.40495 -0.02587 -0.43478 -0.02587 -0.46416 C -0.02587 -0.49353 -0.02674 -0.52151 -0.02743 -0.54949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" y="-259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6.11111E-6 -1.68363E-6 C 0.01563 0.0229 0.03143 0.04579 0.0448 0.05782 C 0.05817 0.06984 0.06928 0.07077 0.08056 0.07169 " pathEditMode="relative" ptsTypes="aaA">
                                      <p:cBhvr>
                                        <p:cTn id="8" dur="2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/>
      <p:bldP spid="26632" grpId="0" animBg="1"/>
      <p:bldP spid="26633" grpId="0" animBg="1"/>
      <p:bldP spid="26634" grpId="0" animBg="1"/>
      <p:bldP spid="26635" grpId="0" animBg="1"/>
      <p:bldP spid="26636" grpId="0" animBg="1"/>
      <p:bldP spid="26637" grpId="0" animBg="1"/>
      <p:bldP spid="26638" grpId="0" animBg="1"/>
      <p:bldP spid="26639" grpId="0" animBg="1"/>
      <p:bldP spid="26640" grpId="0" animBg="1"/>
      <p:bldP spid="26641" grpId="0"/>
      <p:bldP spid="266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ChangeArrowheads="1"/>
          </p:cNvSpPr>
          <p:nvPr/>
        </p:nvSpPr>
        <p:spPr bwMode="auto">
          <a:xfrm>
            <a:off x="4883150" y="2152650"/>
            <a:ext cx="3276600" cy="3714750"/>
          </a:xfrm>
          <a:prstGeom prst="can">
            <a:avLst>
              <a:gd name="adj" fmla="val 22045"/>
            </a:avLst>
          </a:prstGeom>
          <a:solidFill>
            <a:srgbClr val="FFFFFF"/>
          </a:solidFill>
          <a:ln w="19050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51" name="AutoShape 3" descr="Large confetti"/>
          <p:cNvSpPr>
            <a:spLocks noChangeArrowheads="1"/>
          </p:cNvSpPr>
          <p:nvPr/>
        </p:nvSpPr>
        <p:spPr bwMode="auto">
          <a:xfrm>
            <a:off x="4883150" y="3581400"/>
            <a:ext cx="3276600" cy="2346325"/>
          </a:xfrm>
          <a:prstGeom prst="can">
            <a:avLst>
              <a:gd name="adj" fmla="val 20125"/>
            </a:avLst>
          </a:prstGeom>
          <a:pattFill prst="lgConfetti">
            <a:fgClr>
              <a:schemeClr val="accent1"/>
            </a:fgClr>
            <a:bgClr>
              <a:schemeClr val="bg1"/>
            </a:bgClr>
          </a:pattFill>
          <a:ln w="95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6248400" y="2895600"/>
            <a:ext cx="546100" cy="1066800"/>
          </a:xfrm>
          <a:prstGeom prst="cube">
            <a:avLst>
              <a:gd name="adj" fmla="val 41667"/>
            </a:avLst>
          </a:prstGeom>
          <a:solidFill>
            <a:srgbClr val="FFFFFF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V="1">
            <a:off x="6559550" y="838200"/>
            <a:ext cx="0" cy="2133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54" name="AutoShape 6" descr="Solid diamond"/>
          <p:cNvSpPr>
            <a:spLocks noChangeArrowheads="1"/>
          </p:cNvSpPr>
          <p:nvPr/>
        </p:nvSpPr>
        <p:spPr bwMode="auto">
          <a:xfrm>
            <a:off x="6254750" y="4038600"/>
            <a:ext cx="546100" cy="1524000"/>
          </a:xfrm>
          <a:prstGeom prst="cube">
            <a:avLst>
              <a:gd name="adj" fmla="val 38954"/>
            </a:avLst>
          </a:prstGeom>
          <a:pattFill prst="solidDmnd">
            <a:fgClr>
              <a:schemeClr val="accent1">
                <a:alpha val="62000"/>
              </a:schemeClr>
            </a:fgClr>
            <a:bgClr>
              <a:srgbClr val="FFFFFF">
                <a:alpha val="62000"/>
              </a:srgbClr>
            </a:bgClr>
          </a:pattFill>
          <a:ln w="3175">
            <a:solidFill>
              <a:schemeClr val="hlink"/>
            </a:solidFill>
            <a:prstDash val="dashDot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7397750" y="4953000"/>
            <a:ext cx="3048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6483350" y="762000"/>
            <a:ext cx="152400" cy="762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6178550" y="4191000"/>
            <a:ext cx="3048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6178550" y="4419600"/>
            <a:ext cx="3048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6178550" y="4648200"/>
            <a:ext cx="3048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6178550" y="4876800"/>
            <a:ext cx="3048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6483350" y="12192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6483350" y="13716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6483350" y="15240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6483350" y="16764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5264150" y="4343400"/>
            <a:ext cx="3048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7245350" y="4343400"/>
            <a:ext cx="3048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5340350" y="5257800"/>
            <a:ext cx="3048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6864350" y="5486400"/>
            <a:ext cx="3048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940550" y="990600"/>
            <a:ext cx="1143000" cy="3657600"/>
            <a:chOff x="2976" y="528"/>
            <a:chExt cx="720" cy="2304"/>
          </a:xfrm>
        </p:grpSpPr>
        <p:sp>
          <p:nvSpPr>
            <p:cNvPr id="27670" name="Text Box 22"/>
            <p:cNvSpPr txBox="1">
              <a:spLocks noChangeArrowheads="1"/>
            </p:cNvSpPr>
            <p:nvPr/>
          </p:nvSpPr>
          <p:spPr bwMode="auto">
            <a:xfrm>
              <a:off x="3504" y="2544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-</a:t>
              </a:r>
            </a:p>
          </p:txBody>
        </p:sp>
        <p:sp>
          <p:nvSpPr>
            <p:cNvPr id="27671" name="Text Box 23"/>
            <p:cNvSpPr txBox="1">
              <a:spLocks noChangeArrowheads="1"/>
            </p:cNvSpPr>
            <p:nvPr/>
          </p:nvSpPr>
          <p:spPr bwMode="auto">
            <a:xfrm>
              <a:off x="2976" y="528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/>
                <a:t>+</a:t>
              </a:r>
            </a:p>
          </p:txBody>
        </p:sp>
      </p:grp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1371600" y="3657600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FF0066"/>
                </a:solidFill>
              </a:rPr>
              <a:t>M</a:t>
            </a:r>
            <a:r>
              <a:rPr lang="en-US" sz="2000" baseline="30000">
                <a:solidFill>
                  <a:srgbClr val="FF0066"/>
                </a:solidFill>
              </a:rPr>
              <a:t>+n</a:t>
            </a:r>
            <a:r>
              <a:rPr lang="en-US" sz="2000">
                <a:solidFill>
                  <a:srgbClr val="FF0066"/>
                </a:solidFill>
              </a:rPr>
              <a:t> + ne</a:t>
            </a:r>
            <a:r>
              <a:rPr lang="en-US" sz="2000" baseline="30000">
                <a:solidFill>
                  <a:srgbClr val="FF0066"/>
                </a:solidFill>
              </a:rPr>
              <a:t>-1</a:t>
            </a:r>
            <a:r>
              <a:rPr lang="en-US" sz="2000">
                <a:solidFill>
                  <a:srgbClr val="FF0066"/>
                </a:solidFill>
              </a:rPr>
              <a:t>         M</a:t>
            </a:r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>
            <a:off x="2971800" y="20574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1676400" y="1676400"/>
            <a:ext cx="2743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rgbClr val="0033CC"/>
                </a:solidFill>
              </a:rPr>
              <a:t>At Electrode</a:t>
            </a:r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>
            <a:off x="1524000" y="3962400"/>
            <a:ext cx="1588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762000" y="48768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8000"/>
                </a:solidFill>
              </a:rPr>
              <a:t>From Solution</a:t>
            </a:r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 flipH="1" flipV="1">
            <a:off x="2590800" y="4038600"/>
            <a:ext cx="685800" cy="1066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2590800" y="51816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6600FF"/>
                </a:solidFill>
              </a:rPr>
              <a:t>From Circuit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590800" y="3810000"/>
          <a:ext cx="581025" cy="200025"/>
        </p:xfrm>
        <a:graphic>
          <a:graphicData uri="http://schemas.openxmlformats.org/presentationml/2006/ole">
            <p:oleObj spid="_x0000_s2054" name="CS ChemDraw Drawing" r:id="rId3" imgW="580234" imgH="200500" progId="">
              <p:embed/>
            </p:oleObj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38200" y="381000"/>
            <a:ext cx="44989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Addition of electrons at cathode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1200" y="0"/>
            <a:ext cx="15732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Reduction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43600" y="6172200"/>
            <a:ext cx="13493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000000"/>
                </a:solidFill>
              </a:rPr>
              <a:t>Cathode</a:t>
            </a: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2691 0.52174 C 0.0151 0.51827 0.00347 0.51526 -0.00156 0.49352 C -0.00642 0.47155 -0.00382 0.42484 -0.0033 0.38945 C -0.00278 0.35407 0.00122 0.31683 0.00191 0.28168 C 0.00243 0.2463 -2.77778E-7 0.20999 -2.77778E-7 0.17738 C -2.77778E-7 0.14477 0.00191 0.11494 0.00191 0.08557 C 0.00191 0.05597 0.00087 0.02775 -2.77778E-7 1.67438E-6 " pathEditMode="relative" rAng="0" ptsTypes="aaaaaaA">
                                      <p:cBhvr>
                                        <p:cTn id="6" dur="2000" spd="-100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" y="-26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9166 -0.08325 C -0.07448 -0.05527 -0.05711 -0.02705 -0.04236 -0.01202 C -0.0276 0.00278 -0.01527 0.00394 -0.00277 0.00509 " pathEditMode="relative" rAng="0" ptsTypes="aaA">
                                      <p:cBhvr>
                                        <p:cTn id="8" dur="2000" spd="-100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0" y="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/>
      <p:bldP spid="27656" grpId="0" animBg="1"/>
      <p:bldP spid="27657" grpId="0" animBg="1"/>
      <p:bldP spid="27658" grpId="0" animBg="1"/>
      <p:bldP spid="27659" grpId="0" animBg="1"/>
      <p:bldP spid="27660" grpId="0" animBg="1"/>
      <p:bldP spid="27661" grpId="0" animBg="1"/>
      <p:bldP spid="27661" grpId="1" animBg="1"/>
      <p:bldP spid="27662" grpId="0" animBg="1"/>
      <p:bldP spid="27662" grpId="1" animBg="1"/>
      <p:bldP spid="27663" grpId="0" animBg="1"/>
      <p:bldP spid="27663" grpId="1" animBg="1"/>
      <p:bldP spid="27664" grpId="0" animBg="1"/>
      <p:bldP spid="27664" grpId="1" animBg="1"/>
      <p:bldP spid="27665" grpId="0" animBg="1"/>
      <p:bldP spid="27665" grpId="1" animBg="1"/>
      <p:bldP spid="27666" grpId="0" animBg="1"/>
      <p:bldP spid="27666" grpId="1" animBg="1"/>
      <p:bldP spid="27667" grpId="0" animBg="1"/>
      <p:bldP spid="27667" grpId="1" animBg="1"/>
      <p:bldP spid="27668" grpId="0" animBg="1"/>
      <p:bldP spid="2766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Electrochemical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Device for converting chemical energy into electric current.</a:t>
            </a:r>
          </a:p>
          <a:p>
            <a:pPr>
              <a:buNone/>
            </a:pPr>
            <a:endParaRPr lang="en-US" b="0" dirty="0" smtClean="0"/>
          </a:p>
          <a:p>
            <a:r>
              <a:rPr lang="en-US" b="0" dirty="0" smtClean="0"/>
              <a:t>Important electrochemical cells:</a:t>
            </a:r>
          </a:p>
          <a:p>
            <a:pPr>
              <a:buNone/>
            </a:pPr>
            <a:r>
              <a:rPr lang="en-US" b="0" dirty="0" smtClean="0"/>
              <a:t>		Galvanic/voltaic cell</a:t>
            </a:r>
          </a:p>
          <a:p>
            <a:pPr>
              <a:buNone/>
            </a:pPr>
            <a:r>
              <a:rPr lang="en-US" b="0" dirty="0" smtClean="0"/>
              <a:t>		Daniel cell</a:t>
            </a:r>
            <a:endParaRPr lang="en-US" b="0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CHA560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58813"/>
            <a:ext cx="8836025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362325" y="141288"/>
            <a:ext cx="2460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/>
              <a:t>Galvanic Cells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8812213" y="6384925"/>
            <a:ext cx="2555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2000" dirty="0"/>
              <a:t> 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492500" y="4383088"/>
            <a:ext cx="2174875" cy="879475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/>
              <a:t>spontaneous</a:t>
            </a:r>
          </a:p>
          <a:p>
            <a:pPr algn="ctr">
              <a:defRPr/>
            </a:pPr>
            <a:r>
              <a:rPr lang="en-US"/>
              <a:t>redox reaction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50900" y="1295400"/>
            <a:ext cx="1463675" cy="879475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/>
              <a:t>anode</a:t>
            </a:r>
          </a:p>
          <a:p>
            <a:pPr algn="ctr">
              <a:defRPr/>
            </a:pPr>
            <a:r>
              <a:rPr lang="en-US"/>
              <a:t>oxidation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6762750" y="1295400"/>
            <a:ext cx="1530350" cy="879475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cat</a:t>
            </a:r>
            <a:r>
              <a:rPr lang="en-US">
                <a:solidFill>
                  <a:srgbClr val="FF0000"/>
                </a:solidFill>
              </a:rPr>
              <a:t>hode</a:t>
            </a:r>
          </a:p>
          <a:p>
            <a:pPr algn="ctr">
              <a:defRPr/>
            </a:pPr>
            <a:r>
              <a:rPr lang="en-US" b="1">
                <a:solidFill>
                  <a:srgbClr val="FF0000"/>
                </a:solidFill>
              </a:rPr>
              <a:t>red</a:t>
            </a:r>
            <a:r>
              <a:rPr lang="en-US">
                <a:solidFill>
                  <a:srgbClr val="FF0000"/>
                </a:solidFill>
              </a:rPr>
              <a:t>uction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371600" y="1828800"/>
            <a:ext cx="762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6000"/>
              <a:t>-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162800" y="1905000"/>
            <a:ext cx="762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6000">
                <a:solidFill>
                  <a:srgbClr val="FF0000"/>
                </a:solidFill>
              </a:rPr>
              <a:t>+</a:t>
            </a: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 autoUpdateAnimBg="0"/>
      <p:bldP spid="10246" grpId="0" animBg="1" autoUpdateAnimBg="0"/>
      <p:bldP spid="10247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cell reaction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</a:t>
            </a:r>
          </a:p>
          <a:p>
            <a:pPr>
              <a:buNone/>
            </a:pPr>
            <a:r>
              <a:rPr lang="en-US" sz="2800" dirty="0" smtClean="0"/>
              <a:t>        Zn (</a:t>
            </a:r>
            <a:r>
              <a:rPr lang="en-US" sz="2800" i="1" dirty="0" smtClean="0"/>
              <a:t>s</a:t>
            </a:r>
            <a:r>
              <a:rPr lang="en-US" sz="2800" dirty="0" smtClean="0"/>
              <a:t>) </a:t>
            </a:r>
            <a:r>
              <a:rPr lang="en-US" sz="2800" dirty="0" smtClean="0">
                <a:cs typeface="Arial" charset="0"/>
              </a:rPr>
              <a:t>|</a:t>
            </a:r>
            <a:r>
              <a:rPr lang="en-US" sz="2800" dirty="0" smtClean="0"/>
              <a:t> Zn</a:t>
            </a:r>
            <a:r>
              <a:rPr lang="en-US" sz="2800" baseline="30000" dirty="0" smtClean="0"/>
              <a:t>2+</a:t>
            </a:r>
            <a:r>
              <a:rPr lang="en-US" sz="2800" dirty="0" smtClean="0"/>
              <a:t> (1 </a:t>
            </a:r>
            <a:r>
              <a:rPr lang="en-US" sz="2800" i="1" dirty="0" smtClean="0"/>
              <a:t>M</a:t>
            </a:r>
            <a:r>
              <a:rPr lang="en-US" sz="2800" dirty="0" smtClean="0"/>
              <a:t>) </a:t>
            </a:r>
            <a:r>
              <a:rPr lang="en-US" sz="2800" dirty="0" smtClean="0">
                <a:cs typeface="Arial" charset="0"/>
              </a:rPr>
              <a:t>|| Cu</a:t>
            </a:r>
            <a:r>
              <a:rPr lang="en-US" sz="2800" baseline="30000" dirty="0" smtClean="0">
                <a:cs typeface="Arial" charset="0"/>
              </a:rPr>
              <a:t>2+</a:t>
            </a:r>
            <a:r>
              <a:rPr lang="en-US" sz="2800" dirty="0" smtClean="0">
                <a:cs typeface="Arial" charset="0"/>
              </a:rPr>
              <a:t> (1 </a:t>
            </a:r>
            <a:r>
              <a:rPr lang="en-US" sz="2800" i="1" dirty="0" smtClean="0">
                <a:cs typeface="Arial" charset="0"/>
              </a:rPr>
              <a:t>M</a:t>
            </a:r>
            <a:r>
              <a:rPr lang="en-US" sz="2800" dirty="0" smtClean="0">
                <a:cs typeface="Arial" charset="0"/>
              </a:rPr>
              <a:t>) | Cu (</a:t>
            </a:r>
            <a:r>
              <a:rPr lang="en-US" sz="2800" i="1" dirty="0" smtClean="0">
                <a:cs typeface="Arial" charset="0"/>
              </a:rPr>
              <a:t>s</a:t>
            </a:r>
            <a:r>
              <a:rPr lang="en-US" sz="2800" dirty="0" smtClean="0">
                <a:cs typeface="Arial" charset="0"/>
              </a:rPr>
              <a:t>)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         anode		      cathode</a:t>
            </a:r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Salt Bridge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Device used to connect the oxidation and reduction half-cells of a galvanic cell.</a:t>
            </a:r>
          </a:p>
          <a:p>
            <a:pPr>
              <a:buNone/>
            </a:pPr>
            <a:endParaRPr lang="en-US" b="0" dirty="0" smtClean="0"/>
          </a:p>
          <a:p>
            <a:r>
              <a:rPr lang="en-US" b="0" dirty="0" smtClean="0"/>
              <a:t>Allows the flow of ions to maintain a balance in charge </a:t>
            </a:r>
            <a:r>
              <a:rPr lang="en-US" b="0" smtClean="0"/>
              <a:t>between the oxidation </a:t>
            </a:r>
            <a:r>
              <a:rPr lang="en-US" b="0" dirty="0" smtClean="0"/>
              <a:t>and reduction vessels while keeping the contents of each separate. </a:t>
            </a:r>
          </a:p>
          <a:p>
            <a:pPr>
              <a:buNone/>
            </a:pPr>
            <a:endParaRPr lang="en-US" b="0" dirty="0" smtClean="0"/>
          </a:p>
          <a:p>
            <a:r>
              <a:rPr lang="en-US" dirty="0" smtClean="0"/>
              <a:t>Types: </a:t>
            </a:r>
            <a:r>
              <a:rPr lang="en-US" b="0" dirty="0" smtClean="0"/>
              <a:t>Glass tube bridges</a:t>
            </a:r>
          </a:p>
          <a:p>
            <a:pPr>
              <a:buNone/>
            </a:pPr>
            <a:r>
              <a:rPr lang="en-US" b="0" dirty="0" smtClean="0"/>
              <a:t>		    Filter paper bridges</a:t>
            </a:r>
          </a:p>
          <a:p>
            <a:pPr>
              <a:buNone/>
            </a:pPr>
            <a:endParaRPr lang="en-US" b="0" dirty="0" smtClean="0"/>
          </a:p>
          <a:p>
            <a:r>
              <a:rPr lang="en-US" b="0" dirty="0" smtClean="0"/>
              <a:t>Filled with inert electrolyte.</a:t>
            </a:r>
            <a:endParaRPr lang="en-US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entagon 120"/>
          <p:cNvSpPr/>
          <p:nvPr/>
        </p:nvSpPr>
        <p:spPr bwMode="auto">
          <a:xfrm>
            <a:off x="2133600" y="152400"/>
            <a:ext cx="5334000" cy="1066800"/>
          </a:xfrm>
          <a:prstGeom prst="homePlate">
            <a:avLst/>
          </a:prstGeom>
          <a:solidFill>
            <a:srgbClr val="6600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0" y="2438400"/>
            <a:ext cx="4114800" cy="2895600"/>
            <a:chOff x="3429000" y="2286000"/>
            <a:chExt cx="1981200" cy="1905000"/>
          </a:xfrm>
        </p:grpSpPr>
        <p:sp>
          <p:nvSpPr>
            <p:cNvPr id="8" name="Oval 7"/>
            <p:cNvSpPr/>
            <p:nvPr/>
          </p:nvSpPr>
          <p:spPr>
            <a:xfrm>
              <a:off x="3429000" y="2286000"/>
              <a:ext cx="1981200" cy="19050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>
              <a:outerShdw blurRad="114300" dist="38100" dir="5400000" sx="103000" sy="103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harsh" dir="t">
                <a:rot lat="0" lon="0" rev="1800000"/>
              </a:lightRig>
            </a:scene3d>
            <a:sp3d prstMaterial="softEdge">
              <a:bevelT w="304800" h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3581400" y="2819400"/>
              <a:ext cx="1676400" cy="890400"/>
            </a:xfrm>
            <a:prstGeom prst="rect">
              <a:avLst/>
            </a:prstGeom>
            <a:ln w="28575">
              <a:noFill/>
            </a:ln>
            <a:scene3d>
              <a:camera prst="orthographicFront"/>
              <a:lightRig rig="harsh" dir="t">
                <a:rot lat="0" lon="0" rev="1800000"/>
              </a:lightRig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>
                  <a:solidFill>
                    <a:srgbClr val="FAFD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Learning points</a:t>
              </a:r>
              <a:endParaRPr lang="en-US" sz="2800" b="1" kern="1200" dirty="0">
                <a:solidFill>
                  <a:srgbClr val="FAFD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3" name="Group 43"/>
          <p:cNvGrpSpPr/>
          <p:nvPr/>
        </p:nvGrpSpPr>
        <p:grpSpPr>
          <a:xfrm>
            <a:off x="4038600" y="1447800"/>
            <a:ext cx="4572000" cy="838200"/>
            <a:chOff x="6553200" y="2456544"/>
            <a:chExt cx="2133600" cy="591456"/>
          </a:xfrm>
        </p:grpSpPr>
        <p:sp>
          <p:nvSpPr>
            <p:cNvPr id="32" name="Rounded Rectangle 31"/>
            <p:cNvSpPr/>
            <p:nvPr/>
          </p:nvSpPr>
          <p:spPr>
            <a:xfrm>
              <a:off x="6607632" y="2456544"/>
              <a:ext cx="2057400" cy="591456"/>
            </a:xfrm>
            <a:prstGeom prst="roundRect">
              <a:avLst>
                <a:gd name="adj" fmla="val 30953"/>
              </a:avLst>
            </a:prstGeom>
            <a:solidFill>
              <a:srgbClr val="660066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660033"/>
                  </a:solidFill>
                </a:ln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53200" y="2514600"/>
              <a:ext cx="2133600" cy="369198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AFD00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Electrolytic conductance</a:t>
              </a:r>
              <a:endPara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AFD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98"/>
          <p:cNvGrpSpPr/>
          <p:nvPr/>
        </p:nvGrpSpPr>
        <p:grpSpPr>
          <a:xfrm>
            <a:off x="4267200" y="4648200"/>
            <a:ext cx="4343400" cy="609600"/>
            <a:chOff x="6400800" y="3352800"/>
            <a:chExt cx="2028372" cy="533400"/>
          </a:xfrm>
          <a:scene3d>
            <a:camera prst="orthographicFront"/>
            <a:lightRig rig="threePt" dir="t"/>
          </a:scene3d>
        </p:grpSpPr>
        <p:sp>
          <p:nvSpPr>
            <p:cNvPr id="33" name="Rounded Rectangle 32"/>
            <p:cNvSpPr/>
            <p:nvPr/>
          </p:nvSpPr>
          <p:spPr>
            <a:xfrm>
              <a:off x="6400800" y="3352800"/>
              <a:ext cx="2028372" cy="533400"/>
            </a:xfrm>
            <a:prstGeom prst="roundRect">
              <a:avLst>
                <a:gd name="adj" fmla="val 30953"/>
              </a:avLst>
            </a:prstGeom>
            <a:solidFill>
              <a:srgbClr val="CC0099"/>
            </a:solidFill>
            <a:ln>
              <a:solidFill>
                <a:srgbClr val="FF33CC"/>
              </a:solidFill>
            </a:ln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53200" y="3399972"/>
              <a:ext cx="1676400" cy="403957"/>
            </a:xfrm>
            <a:prstGeom prst="rect">
              <a:avLst/>
            </a:prstGeom>
            <a:noFill/>
            <a:ln>
              <a:noFill/>
            </a:ln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Equivalent conductance</a:t>
              </a:r>
              <a:endPara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57"/>
          <p:cNvGrpSpPr/>
          <p:nvPr/>
        </p:nvGrpSpPr>
        <p:grpSpPr>
          <a:xfrm>
            <a:off x="4267200" y="5410200"/>
            <a:ext cx="4343400" cy="685800"/>
            <a:chOff x="6477000" y="4114800"/>
            <a:chExt cx="2209800" cy="609600"/>
          </a:xfrm>
        </p:grpSpPr>
        <p:sp>
          <p:nvSpPr>
            <p:cNvPr id="34" name="Rounded Rectangle 33"/>
            <p:cNvSpPr/>
            <p:nvPr/>
          </p:nvSpPr>
          <p:spPr>
            <a:xfrm>
              <a:off x="6477000" y="4114800"/>
              <a:ext cx="2209800" cy="609600"/>
            </a:xfrm>
            <a:prstGeom prst="roundRect">
              <a:avLst>
                <a:gd name="adj" fmla="val 30953"/>
              </a:avLst>
            </a:prstGeom>
            <a:solidFill>
              <a:srgbClr val="FF6600"/>
            </a:solidFill>
            <a:ln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29400" y="4191000"/>
              <a:ext cx="1868430" cy="334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Effect of dilution</a:t>
              </a:r>
              <a:endParaRPr lang="en-US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59"/>
          <p:cNvGrpSpPr/>
          <p:nvPr/>
        </p:nvGrpSpPr>
        <p:grpSpPr>
          <a:xfrm>
            <a:off x="4419600" y="6172200"/>
            <a:ext cx="4114800" cy="609600"/>
            <a:chOff x="6553200" y="5334000"/>
            <a:chExt cx="1981200" cy="685800"/>
          </a:xfrm>
        </p:grpSpPr>
        <p:sp>
          <p:nvSpPr>
            <p:cNvPr id="35" name="Rounded Rectangle 34"/>
            <p:cNvSpPr/>
            <p:nvPr/>
          </p:nvSpPr>
          <p:spPr>
            <a:xfrm>
              <a:off x="6553200" y="5334000"/>
              <a:ext cx="1981200" cy="685800"/>
            </a:xfrm>
            <a:prstGeom prst="roundRect">
              <a:avLst>
                <a:gd name="adj" fmla="val 30953"/>
              </a:avLst>
            </a:prstGeom>
            <a:solidFill>
              <a:srgbClr val="00FF00"/>
            </a:solidFill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41375" y="5410200"/>
              <a:ext cx="137615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err="1" smtClean="0">
                  <a:latin typeface="Arial" pitchFamily="34" charset="0"/>
                  <a:cs typeface="Arial" pitchFamily="34" charset="0"/>
                </a:rPr>
                <a:t>Numericals</a:t>
              </a:r>
              <a:endParaRPr lang="en-US" sz="32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8" name="Title 1"/>
          <p:cNvSpPr txBox="1">
            <a:spLocks/>
          </p:cNvSpPr>
          <p:nvPr/>
        </p:nvSpPr>
        <p:spPr bwMode="auto">
          <a:xfrm>
            <a:off x="1676400" y="0"/>
            <a:ext cx="5791200" cy="914400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0" dirty="0" smtClean="0">
                <a:solidFill>
                  <a:srgbClr val="FFFF00"/>
                </a:solidFill>
                <a:effectLst/>
                <a:latin typeface="Arial Rounded MT Bold" pitchFamily="34" charset="0"/>
              </a:rPr>
              <a:t>Conductance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pic>
        <p:nvPicPr>
          <p:cNvPr id="50" name="Picture 49" descr="logo-round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752600" cy="1371600"/>
          </a:xfrm>
          <a:prstGeom prst="rect">
            <a:avLst/>
          </a:prstGeom>
        </p:spPr>
      </p:pic>
      <p:grpSp>
        <p:nvGrpSpPr>
          <p:cNvPr id="20" name="Group 43"/>
          <p:cNvGrpSpPr/>
          <p:nvPr/>
        </p:nvGrpSpPr>
        <p:grpSpPr>
          <a:xfrm>
            <a:off x="4038600" y="2438400"/>
            <a:ext cx="4572000" cy="838200"/>
            <a:chOff x="6553200" y="2456544"/>
            <a:chExt cx="2133600" cy="591456"/>
          </a:xfrm>
        </p:grpSpPr>
        <p:sp>
          <p:nvSpPr>
            <p:cNvPr id="21" name="Rounded Rectangle 20"/>
            <p:cNvSpPr/>
            <p:nvPr/>
          </p:nvSpPr>
          <p:spPr>
            <a:xfrm>
              <a:off x="6607632" y="2456544"/>
              <a:ext cx="2057400" cy="591456"/>
            </a:xfrm>
            <a:prstGeom prst="roundRect">
              <a:avLst>
                <a:gd name="adj" fmla="val 30953"/>
              </a:avLst>
            </a:prstGeom>
            <a:solidFill>
              <a:srgbClr val="660066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660033"/>
                  </a:solidFill>
                </a:ln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53200" y="2514600"/>
              <a:ext cx="2133600" cy="369198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AFD00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Specific conductance</a:t>
              </a:r>
              <a:endPara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AFD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43"/>
          <p:cNvGrpSpPr/>
          <p:nvPr/>
        </p:nvGrpSpPr>
        <p:grpSpPr>
          <a:xfrm>
            <a:off x="4038600" y="3505200"/>
            <a:ext cx="4800600" cy="914400"/>
            <a:chOff x="6553200" y="2456544"/>
            <a:chExt cx="2133600" cy="591456"/>
          </a:xfrm>
        </p:grpSpPr>
        <p:sp>
          <p:nvSpPr>
            <p:cNvPr id="24" name="Rounded Rectangle 23"/>
            <p:cNvSpPr/>
            <p:nvPr/>
          </p:nvSpPr>
          <p:spPr>
            <a:xfrm>
              <a:off x="6607632" y="2456544"/>
              <a:ext cx="2057400" cy="591456"/>
            </a:xfrm>
            <a:prstGeom prst="roundRect">
              <a:avLst>
                <a:gd name="adj" fmla="val 30953"/>
              </a:avLst>
            </a:prstGeom>
            <a:solidFill>
              <a:srgbClr val="660066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660033"/>
                  </a:solidFill>
                </a:ln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53200" y="2514600"/>
              <a:ext cx="2133600" cy="27074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AFD00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Molar conductance</a:t>
              </a:r>
              <a:endPara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AFD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Representation of single electrodes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Non metal electrodes</a:t>
            </a:r>
          </a:p>
          <a:p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   SHE  or NHE	:   Pt|H</a:t>
            </a:r>
            <a:r>
              <a:rPr lang="en-US" baseline="-25000" dirty="0" smtClean="0"/>
              <a:t>2</a:t>
            </a:r>
            <a:r>
              <a:rPr lang="en-US" dirty="0" smtClean="0"/>
              <a:t>(g,  1 bar)|H</a:t>
            </a:r>
            <a:r>
              <a:rPr lang="en-US" baseline="30000" dirty="0" smtClean="0"/>
              <a:t>+</a:t>
            </a:r>
            <a:r>
              <a:rPr lang="en-US" dirty="0" smtClean="0"/>
              <a:t>(a = 1) || </a:t>
            </a:r>
          </a:p>
          <a:p>
            <a:pPr>
              <a:buFontTx/>
              <a:buNone/>
            </a:pPr>
            <a:r>
              <a:rPr lang="en-US" dirty="0" smtClean="0"/>
              <a:t>    Chlorine electrode	:   Pt|Cl</a:t>
            </a:r>
            <a:r>
              <a:rPr lang="en-US" baseline="-25000" dirty="0" smtClean="0"/>
              <a:t>2</a:t>
            </a:r>
            <a:r>
              <a:rPr lang="en-US" dirty="0" smtClean="0"/>
              <a:t>(g, 1 bar)|</a:t>
            </a:r>
            <a:r>
              <a:rPr lang="en-US" dirty="0" err="1" smtClean="0"/>
              <a:t>Cl</a:t>
            </a:r>
            <a:r>
              <a:rPr lang="en-US" baseline="30000" dirty="0" smtClean="0"/>
              <a:t>-</a:t>
            </a:r>
            <a:r>
              <a:rPr lang="en-US" dirty="0" smtClean="0"/>
              <a:t>(M) ||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Metal electrodes</a:t>
            </a:r>
          </a:p>
          <a:p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   Copper electrode	:    Cu(s)|Cu</a:t>
            </a:r>
            <a:r>
              <a:rPr lang="en-US" baseline="30000" dirty="0" smtClean="0"/>
              <a:t>2+</a:t>
            </a:r>
            <a:r>
              <a:rPr lang="en-US" dirty="0" smtClean="0"/>
              <a:t>(1 M)||    </a:t>
            </a:r>
          </a:p>
          <a:p>
            <a:pPr>
              <a:buFontTx/>
              <a:buNone/>
            </a:pPr>
            <a:r>
              <a:rPr lang="en-US" dirty="0" smtClean="0"/>
              <a:t>      Zinc electrode	:     Zn(s)|Zn</a:t>
            </a:r>
            <a:r>
              <a:rPr lang="en-US" baseline="30000" dirty="0" smtClean="0"/>
              <a:t>2+</a:t>
            </a:r>
            <a:r>
              <a:rPr lang="en-US" dirty="0" smtClean="0"/>
              <a:t>(1 M)||</a:t>
            </a:r>
          </a:p>
          <a:p>
            <a:endParaRPr lang="en-US" dirty="0" smtClean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Electrode Potential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Potential of </a:t>
            </a:r>
            <a:r>
              <a:rPr lang="en-US" b="0" dirty="0" err="1" smtClean="0"/>
              <a:t>eletcrode</a:t>
            </a:r>
            <a:r>
              <a:rPr lang="en-US" b="0" dirty="0" smtClean="0"/>
              <a:t> during reaction under standard condition (when all solutes are 1 </a:t>
            </a:r>
            <a:r>
              <a:rPr lang="en-US" b="0" i="1" dirty="0" smtClean="0"/>
              <a:t>M</a:t>
            </a:r>
            <a:r>
              <a:rPr lang="en-US" b="0" dirty="0" smtClean="0"/>
              <a:t> and all gases are at 1 </a:t>
            </a:r>
            <a:r>
              <a:rPr lang="en-US" b="0" dirty="0" err="1" smtClean="0"/>
              <a:t>atm</a:t>
            </a:r>
            <a:r>
              <a:rPr lang="en-US" b="0" dirty="0" smtClean="0"/>
              <a:t>).</a:t>
            </a:r>
          </a:p>
          <a:p>
            <a:pPr>
              <a:buNone/>
            </a:pPr>
            <a:endParaRPr lang="en-US" b="0" dirty="0" smtClean="0"/>
          </a:p>
          <a:p>
            <a:r>
              <a:rPr lang="en-US" b="0" dirty="0" smtClean="0"/>
              <a:t>Standard reduction potential</a:t>
            </a:r>
          </a:p>
          <a:p>
            <a:pPr>
              <a:buNone/>
            </a:pPr>
            <a:endParaRPr lang="en-US" b="0" dirty="0" smtClean="0"/>
          </a:p>
          <a:p>
            <a:r>
              <a:rPr lang="en-US" b="0" dirty="0" smtClean="0"/>
              <a:t>Standard oxidation potential</a:t>
            </a:r>
            <a:endParaRPr lang="en-US" b="0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Determination of standard electrode potential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 smtClean="0"/>
              <a:t>W.r.t</a:t>
            </a:r>
            <a:r>
              <a:rPr lang="en-US" b="0" dirty="0" smtClean="0"/>
              <a:t>. Standard Hydrogen Electrode.</a:t>
            </a:r>
          </a:p>
          <a:p>
            <a:endParaRPr lang="en-US" b="0" dirty="0"/>
          </a:p>
        </p:txBody>
      </p:sp>
      <p:pic>
        <p:nvPicPr>
          <p:cNvPr id="4" name="Picture 62" descr="19_04"/>
          <p:cNvPicPr>
            <a:picLocks noChangeAspect="1" noChangeArrowheads="1"/>
          </p:cNvPicPr>
          <p:nvPr/>
        </p:nvPicPr>
        <p:blipFill>
          <a:blip r:embed="rId2" cstate="print"/>
          <a:srcRect l="24687" t="21249" r="14375"/>
          <a:stretch>
            <a:fillRect/>
          </a:stretch>
        </p:blipFill>
        <p:spPr bwMode="auto">
          <a:xfrm>
            <a:off x="228600" y="2552700"/>
            <a:ext cx="37338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119524" y="3119735"/>
            <a:ext cx="4567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rgbClr val="FF0000"/>
                </a:solidFill>
              </a:rPr>
              <a:t>2e</a:t>
            </a:r>
            <a:r>
              <a:rPr lang="en-US" baseline="30000" dirty="0" smtClean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+ 2H</a:t>
            </a:r>
            <a:r>
              <a:rPr lang="en-US" baseline="30000" dirty="0" smtClean="0">
                <a:solidFill>
                  <a:srgbClr val="FF0000"/>
                </a:solidFill>
              </a:rPr>
              <a:t>+ </a:t>
            </a:r>
            <a:r>
              <a:rPr lang="en-US" dirty="0" smtClean="0">
                <a:solidFill>
                  <a:srgbClr val="FF0000"/>
                </a:solidFill>
              </a:rPr>
              <a:t>(1 </a:t>
            </a:r>
            <a:r>
              <a:rPr lang="en-US" i="1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)           H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(1 </a:t>
            </a:r>
            <a:r>
              <a:rPr lang="en-US" i="1" dirty="0" err="1" smtClean="0">
                <a:solidFill>
                  <a:srgbClr val="FF0000"/>
                </a:solidFill>
              </a:rPr>
              <a:t>atm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00800" y="3352800"/>
            <a:ext cx="68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399268" y="3576935"/>
            <a:ext cx="1287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i="1" dirty="0" smtClean="0"/>
              <a:t>E</a:t>
            </a:r>
            <a:r>
              <a:rPr lang="en-US" i="1" baseline="30000" dirty="0" smtClean="0"/>
              <a:t>0</a:t>
            </a:r>
            <a:r>
              <a:rPr lang="en-US" baseline="30000" dirty="0" smtClean="0"/>
              <a:t> </a:t>
            </a:r>
            <a:r>
              <a:rPr lang="en-US" dirty="0" smtClean="0"/>
              <a:t>= 0 V</a:t>
            </a:r>
            <a:endParaRPr lang="en-US" i="1" dirty="0"/>
          </a:p>
        </p:txBody>
      </p:sp>
      <p:sp>
        <p:nvSpPr>
          <p:cNvPr id="8" name="Rectangle 7"/>
          <p:cNvSpPr/>
          <p:nvPr/>
        </p:nvSpPr>
        <p:spPr>
          <a:xfrm>
            <a:off x="4191000" y="4350603"/>
            <a:ext cx="495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(1 </a:t>
            </a:r>
            <a:r>
              <a:rPr lang="en-US" i="1" dirty="0" err="1" smtClean="0">
                <a:solidFill>
                  <a:srgbClr val="FF0000"/>
                </a:solidFill>
              </a:rPr>
              <a:t>atm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→      </a:t>
            </a:r>
            <a:r>
              <a:rPr lang="en-US" dirty="0" smtClean="0">
                <a:solidFill>
                  <a:srgbClr val="FF0000"/>
                </a:solidFill>
              </a:rPr>
              <a:t>2e</a:t>
            </a:r>
            <a:r>
              <a:rPr lang="en-US" baseline="30000" dirty="0" smtClean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 + 2H</a:t>
            </a:r>
            <a:r>
              <a:rPr lang="en-US" baseline="30000" dirty="0" smtClean="0">
                <a:solidFill>
                  <a:srgbClr val="FF0000"/>
                </a:solidFill>
              </a:rPr>
              <a:t>+ </a:t>
            </a:r>
            <a:r>
              <a:rPr lang="en-US" dirty="0" smtClean="0">
                <a:solidFill>
                  <a:srgbClr val="FF0000"/>
                </a:solidFill>
              </a:rPr>
              <a:t>(1 </a:t>
            </a:r>
            <a:r>
              <a:rPr lang="en-US" i="1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5468" y="4796135"/>
            <a:ext cx="1287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dirty="0" smtClean="0"/>
              <a:t>E</a:t>
            </a:r>
            <a:r>
              <a:rPr lang="en-US" i="1" baseline="30000" dirty="0" smtClean="0"/>
              <a:t>0</a:t>
            </a:r>
            <a:r>
              <a:rPr lang="en-US" baseline="30000" dirty="0" smtClean="0"/>
              <a:t> </a:t>
            </a:r>
            <a:r>
              <a:rPr lang="en-US" dirty="0" smtClean="0"/>
              <a:t>= 0 V</a:t>
            </a:r>
            <a:endParaRPr lang="en-US" i="1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9" descr="20_0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5650" y="1598613"/>
            <a:ext cx="7772400" cy="4032250"/>
          </a:xfrm>
        </p:spPr>
      </p:pic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Examples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7258050" y="5272088"/>
            <a:ext cx="9286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>
                <a:solidFill>
                  <a:schemeClr val="hlink"/>
                </a:solidFill>
              </a:rPr>
              <a:t>anode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1263650" y="5272088"/>
            <a:ext cx="9286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>
                <a:solidFill>
                  <a:schemeClr val="hlink"/>
                </a:solidFill>
              </a:rPr>
              <a:t>anode</a:t>
            </a:r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3225800" y="5186363"/>
            <a:ext cx="2927350" cy="3921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1272" name="Text Box 4"/>
          <p:cNvSpPr txBox="1">
            <a:spLocks noChangeArrowheads="1"/>
          </p:cNvSpPr>
          <p:nvPr/>
        </p:nvSpPr>
        <p:spPr bwMode="auto">
          <a:xfrm>
            <a:off x="2998788" y="5272088"/>
            <a:ext cx="11477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>
                <a:solidFill>
                  <a:schemeClr val="hlink"/>
                </a:solidFill>
              </a:rPr>
              <a:t>cathode</a:t>
            </a:r>
          </a:p>
        </p:txBody>
      </p:sp>
      <p:sp>
        <p:nvSpPr>
          <p:cNvPr id="11273" name="Text Box 5"/>
          <p:cNvSpPr txBox="1">
            <a:spLocks noChangeArrowheads="1"/>
          </p:cNvSpPr>
          <p:nvPr/>
        </p:nvSpPr>
        <p:spPr bwMode="auto">
          <a:xfrm>
            <a:off x="5268913" y="5272088"/>
            <a:ext cx="11477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>
                <a:solidFill>
                  <a:schemeClr val="hlink"/>
                </a:solidFill>
              </a:rPr>
              <a:t>cathode</a:t>
            </a: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Determination of EMF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                          E</a:t>
            </a:r>
            <a:r>
              <a:rPr lang="en-US" i="1" baseline="30000" dirty="0" smtClean="0"/>
              <a:t>0</a:t>
            </a:r>
            <a:r>
              <a:rPr lang="en-US" dirty="0" smtClean="0"/>
              <a:t>   = </a:t>
            </a:r>
            <a:r>
              <a:rPr lang="en-US" i="1" dirty="0" smtClean="0"/>
              <a:t>E</a:t>
            </a:r>
            <a:r>
              <a:rPr lang="en-US" i="1" baseline="30000" dirty="0" smtClean="0"/>
              <a:t>0</a:t>
            </a:r>
            <a:r>
              <a:rPr lang="en-US" i="1" baseline="-25000" dirty="0" smtClean="0"/>
              <a:t>cathode</a:t>
            </a:r>
            <a:r>
              <a:rPr lang="en-US" i="1" dirty="0" smtClean="0"/>
              <a:t> - E</a:t>
            </a:r>
            <a:r>
              <a:rPr lang="en-US" i="1" baseline="30000" dirty="0" smtClean="0"/>
              <a:t>0</a:t>
            </a:r>
            <a:r>
              <a:rPr lang="en-US" i="1" baseline="-25000" dirty="0" smtClean="0"/>
              <a:t>anode</a:t>
            </a:r>
            <a:endParaRPr lang="en-US" i="1" dirty="0" smtClean="0"/>
          </a:p>
          <a:p>
            <a:pPr>
              <a:buNone/>
            </a:pPr>
            <a:endParaRPr lang="en-US" b="0" dirty="0" smtClean="0"/>
          </a:p>
          <a:p>
            <a:pPr>
              <a:buNone/>
            </a:pPr>
            <a:r>
              <a:rPr lang="en-US" b="0" dirty="0" smtClean="0"/>
              <a:t>		E</a:t>
            </a:r>
            <a:r>
              <a:rPr lang="en-US" b="0" baseline="30000" dirty="0" smtClean="0"/>
              <a:t>0</a:t>
            </a:r>
            <a:r>
              <a:rPr lang="en-US" b="0" baseline="-25000" dirty="0" smtClean="0"/>
              <a:t>cathode</a:t>
            </a:r>
            <a:r>
              <a:rPr lang="en-US" b="0" dirty="0" smtClean="0"/>
              <a:t>: Reduction potential of electrode </a:t>
            </a:r>
            <a:br>
              <a:rPr lang="en-US" b="0" dirty="0" smtClean="0"/>
            </a:br>
            <a:r>
              <a:rPr lang="en-US" b="0" dirty="0" smtClean="0"/>
              <a:t>                       undergoing reduction</a:t>
            </a:r>
          </a:p>
          <a:p>
            <a:pPr>
              <a:buNone/>
            </a:pPr>
            <a:endParaRPr lang="en-US" b="0" dirty="0" smtClean="0"/>
          </a:p>
          <a:p>
            <a:pPr>
              <a:buNone/>
            </a:pPr>
            <a:r>
              <a:rPr lang="en-US" b="0" dirty="0" smtClean="0"/>
              <a:t>		E</a:t>
            </a:r>
            <a:r>
              <a:rPr lang="en-US" b="0" baseline="30000" dirty="0" smtClean="0"/>
              <a:t>0</a:t>
            </a:r>
            <a:r>
              <a:rPr lang="en-US" b="0" baseline="-25000" dirty="0" smtClean="0"/>
              <a:t>anode</a:t>
            </a:r>
            <a:r>
              <a:rPr lang="en-US" b="0" dirty="0" smtClean="0"/>
              <a:t>: Reduction potential of electrode </a:t>
            </a:r>
            <a:br>
              <a:rPr lang="en-US" b="0" dirty="0" smtClean="0"/>
            </a:br>
            <a:r>
              <a:rPr lang="en-US" b="0" dirty="0" smtClean="0"/>
              <a:t>                     undergoing oxidation</a:t>
            </a:r>
            <a:endParaRPr lang="en-US" b="0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Nernst Equation</a:t>
            </a:r>
            <a:endParaRPr lang="en-US" sz="5400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162800" cy="838200"/>
          </a:xfrm>
        </p:spPr>
        <p:txBody>
          <a:bodyPr/>
          <a:lstStyle/>
          <a:p>
            <a:r>
              <a:rPr lang="en-US" dirty="0" smtClean="0"/>
              <a:t>Consider a reduction reaction,</a:t>
            </a:r>
            <a:endParaRPr lang="en-US" dirty="0"/>
          </a:p>
        </p:txBody>
      </p:sp>
      <p:graphicFrame>
        <p:nvGraphicFramePr>
          <p:cNvPr id="6553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2209800"/>
          <a:ext cx="8077200" cy="1300163"/>
        </p:xfrm>
        <a:graphic>
          <a:graphicData uri="http://schemas.openxmlformats.org/presentationml/2006/ole">
            <p:oleObj spid="_x0000_s65546" name="Equation" r:id="rId3" imgW="2603500" imgH="419100" progId="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1219200"/>
            <a:ext cx="509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Cu</a:t>
            </a:r>
            <a:r>
              <a:rPr lang="en-US" sz="3600" baseline="30000" dirty="0" smtClean="0"/>
              <a:t>2+    </a:t>
            </a:r>
            <a:r>
              <a:rPr lang="en-US" sz="3600" dirty="0" smtClean="0"/>
              <a:t>+    e       →     Cu</a:t>
            </a:r>
            <a:endParaRPr lang="en-US" sz="3600" dirty="0"/>
          </a:p>
        </p:txBody>
      </p:sp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1371600" y="3733800"/>
          <a:ext cx="5988050" cy="1300163"/>
        </p:xfrm>
        <a:graphic>
          <a:graphicData uri="http://schemas.openxmlformats.org/presentationml/2006/ole">
            <p:oleObj spid="_x0000_s65547" name="Equation" r:id="rId4" imgW="1930400" imgH="419100" progId="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47800" y="5486400"/>
            <a:ext cx="4780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   =     E     + 0.05691] log[Cu</a:t>
            </a:r>
            <a:r>
              <a:rPr lang="en-US" baseline="30000" dirty="0" smtClean="0"/>
              <a:t>2+ </a:t>
            </a:r>
            <a:r>
              <a:rPr lang="en-US" dirty="0" smtClean="0"/>
              <a:t> ]</a:t>
            </a:r>
            <a:endParaRPr lang="en-US" baseline="30000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3505200" y="5943600"/>
            <a:ext cx="10668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sp>
        <p:nvSpPr>
          <p:cNvPr id="11" name="TextBox 10"/>
          <p:cNvSpPr txBox="1"/>
          <p:nvPr/>
        </p:nvSpPr>
        <p:spPr>
          <a:xfrm>
            <a:off x="3886200" y="60198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162800" cy="1143000"/>
          </a:xfrm>
          <a:effectLst>
            <a:outerShdw dist="35921" dir="2700000" algn="ctr" rotWithShape="0">
              <a:srgbClr val="000403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TABLE OF STANDARD REDUCTION POTENTIALS</a:t>
            </a:r>
            <a:endParaRPr lang="en-US" altLang="en-US" sz="4800" smtClean="0"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171700" y="2119313"/>
            <a:ext cx="334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000000"/>
                </a:solidFill>
                <a:effectLst/>
                <a:latin typeface="Helvetica" charset="0"/>
              </a:rPr>
              <a:t> 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697163" y="2119313"/>
            <a:ext cx="334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000000"/>
                </a:solidFill>
                <a:effectLst/>
                <a:latin typeface="Helvetica" charset="0"/>
              </a:rPr>
              <a:t> 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3221038" y="2119313"/>
            <a:ext cx="334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000000"/>
                </a:solidFill>
                <a:effectLst/>
                <a:latin typeface="Helvetica" charset="0"/>
              </a:rPr>
              <a:t> 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3746500" y="2119313"/>
            <a:ext cx="334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000000"/>
                </a:solidFill>
                <a:effectLst/>
                <a:latin typeface="Helvetica" charset="0"/>
              </a:rPr>
              <a:t> 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4270375" y="2119313"/>
            <a:ext cx="334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000000"/>
                </a:solidFill>
                <a:effectLst/>
                <a:latin typeface="Helvetica" charset="0"/>
              </a:rPr>
              <a:t> 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4795838" y="2119313"/>
            <a:ext cx="334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000000"/>
                </a:solidFill>
                <a:effectLst/>
                <a:latin typeface="Helvetica" charset="0"/>
              </a:rPr>
              <a:t> 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5319713" y="2119313"/>
            <a:ext cx="334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000000"/>
                </a:solidFill>
                <a:effectLst/>
                <a:latin typeface="Helvetica" charset="0"/>
              </a:rPr>
              <a:t> 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5845175" y="2119313"/>
            <a:ext cx="334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000000"/>
                </a:solidFill>
                <a:effectLst/>
                <a:latin typeface="Helvetica" charset="0"/>
              </a:rPr>
              <a:t> 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5203825" y="2949575"/>
            <a:ext cx="334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000000"/>
                </a:solidFill>
                <a:effectLst/>
                <a:latin typeface="Helvetica" charset="0"/>
              </a:rPr>
              <a:t> 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5241925" y="2949575"/>
            <a:ext cx="334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000000"/>
                </a:solidFill>
                <a:effectLst/>
                <a:latin typeface="Helvetica" charset="0"/>
              </a:rPr>
              <a:t> 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5767388" y="2949575"/>
            <a:ext cx="334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000000"/>
                </a:solidFill>
                <a:effectLst/>
                <a:latin typeface="Helvetica" charset="0"/>
              </a:rPr>
              <a:t> 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5072063" y="3881438"/>
            <a:ext cx="43815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000000"/>
                </a:solidFill>
                <a:effectLst/>
                <a:latin typeface="Helvetica" charset="0"/>
              </a:rPr>
              <a:t>2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5262563" y="3779838"/>
            <a:ext cx="334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000000"/>
                </a:solidFill>
                <a:effectLst/>
                <a:latin typeface="Helvetica" charset="0"/>
              </a:rPr>
              <a:t> 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5765800" y="3779838"/>
            <a:ext cx="334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000000"/>
                </a:solidFill>
                <a:effectLst/>
                <a:latin typeface="Helvetica" charset="0"/>
              </a:rPr>
              <a:t> 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5314950" y="4595813"/>
            <a:ext cx="334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000000"/>
                </a:solidFill>
                <a:effectLst/>
                <a:latin typeface="Helvetica" charset="0"/>
              </a:rPr>
              <a:t> 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5762625" y="4595813"/>
            <a:ext cx="334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000000"/>
                </a:solidFill>
                <a:effectLst/>
                <a:latin typeface="Helvetica" charset="0"/>
              </a:rPr>
              <a:t> 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23571" name="Group 19"/>
          <p:cNvGrpSpPr>
            <a:grpSpLocks/>
          </p:cNvGrpSpPr>
          <p:nvPr/>
        </p:nvGrpSpPr>
        <p:grpSpPr bwMode="auto">
          <a:xfrm>
            <a:off x="2098675" y="2017713"/>
            <a:ext cx="5432426" cy="3005137"/>
            <a:chOff x="1322" y="1271"/>
            <a:chExt cx="3422" cy="1893"/>
          </a:xfrm>
        </p:grpSpPr>
        <p:grpSp>
          <p:nvGrpSpPr>
            <p:cNvPr id="23584" name="Group 20"/>
            <p:cNvGrpSpPr>
              <a:grpSpLocks/>
            </p:cNvGrpSpPr>
            <p:nvPr/>
          </p:nvGrpSpPr>
          <p:grpSpPr bwMode="auto">
            <a:xfrm>
              <a:off x="1322" y="1271"/>
              <a:ext cx="3422" cy="1893"/>
              <a:chOff x="1322" y="1271"/>
              <a:chExt cx="3422" cy="1893"/>
            </a:xfrm>
          </p:grpSpPr>
          <p:sp>
            <p:nvSpPr>
              <p:cNvPr id="57365" name="Rectangle 21"/>
              <p:cNvSpPr>
                <a:spLocks noChangeArrowheads="1"/>
              </p:cNvSpPr>
              <p:nvPr/>
            </p:nvSpPr>
            <p:spPr bwMode="auto">
              <a:xfrm>
                <a:off x="4012" y="1335"/>
                <a:ext cx="303" cy="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800" b="1" dirty="0">
                    <a:solidFill>
                      <a:srgbClr val="000000"/>
                    </a:solidFill>
                    <a:effectLst/>
                    <a:latin typeface="Helvetica" charset="0"/>
                  </a:rPr>
                  <a:t>E</a:t>
                </a:r>
                <a:endParaRPr 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57366" name="Rectangle 22"/>
              <p:cNvSpPr>
                <a:spLocks noChangeArrowheads="1"/>
              </p:cNvSpPr>
              <p:nvPr/>
            </p:nvSpPr>
            <p:spPr bwMode="auto">
              <a:xfrm>
                <a:off x="4159" y="1271"/>
                <a:ext cx="285" cy="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800" b="1">
                    <a:solidFill>
                      <a:srgbClr val="000000"/>
                    </a:solidFill>
                    <a:effectLst/>
                    <a:latin typeface="Helvetica" charset="0"/>
                  </a:rPr>
                  <a:t>o</a:t>
                </a:r>
                <a:endParaRPr lang="en-US" b="1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57367" name="Rectangle 23"/>
              <p:cNvSpPr>
                <a:spLocks noChangeArrowheads="1"/>
              </p:cNvSpPr>
              <p:nvPr/>
            </p:nvSpPr>
            <p:spPr bwMode="auto">
              <a:xfrm>
                <a:off x="4297" y="1335"/>
                <a:ext cx="365" cy="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800" b="1" dirty="0">
                    <a:solidFill>
                      <a:srgbClr val="000000"/>
                    </a:solidFill>
                    <a:effectLst/>
                    <a:latin typeface="Helvetica" charset="0"/>
                  </a:rPr>
                  <a:t> (</a:t>
                </a:r>
                <a:r>
                  <a:rPr lang="en-US" sz="2800" b="1" dirty="0" smtClean="0">
                    <a:solidFill>
                      <a:srgbClr val="000000"/>
                    </a:solidFill>
                    <a:effectLst/>
                    <a:latin typeface="Helvetica" charset="0"/>
                  </a:rPr>
                  <a:t>V)</a:t>
                </a:r>
              </a:p>
              <a:p>
                <a:pPr>
                  <a:defRPr/>
                </a:pPr>
                <a:r>
                  <a:rPr lang="en-US" sz="2800" b="1" dirty="0" smtClean="0">
                    <a:solidFill>
                      <a:srgbClr val="000000"/>
                    </a:solidFill>
                    <a:effectLst/>
                    <a:latin typeface="Helvetica" charset="0"/>
                  </a:rPr>
                  <a:t> </a:t>
                </a:r>
                <a:endParaRPr 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57368" name="Rectangle 24"/>
              <p:cNvSpPr>
                <a:spLocks noChangeArrowheads="1"/>
              </p:cNvSpPr>
              <p:nvPr/>
            </p:nvSpPr>
            <p:spPr bwMode="auto">
              <a:xfrm>
                <a:off x="1322" y="1858"/>
                <a:ext cx="459" cy="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800" b="1" dirty="0">
                    <a:solidFill>
                      <a:srgbClr val="000000"/>
                    </a:solidFill>
                    <a:effectLst/>
                    <a:latin typeface="Helvetica" charset="0"/>
                  </a:rPr>
                  <a:t>Cu</a:t>
                </a:r>
                <a:endParaRPr 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57369" name="Rectangle 25"/>
              <p:cNvSpPr>
                <a:spLocks noChangeArrowheads="1"/>
              </p:cNvSpPr>
              <p:nvPr/>
            </p:nvSpPr>
            <p:spPr bwMode="auto">
              <a:xfrm>
                <a:off x="1616" y="1794"/>
                <a:ext cx="423" cy="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800" b="1">
                    <a:solidFill>
                      <a:srgbClr val="000000"/>
                    </a:solidFill>
                    <a:effectLst/>
                    <a:latin typeface="Helvetica" charset="0"/>
                  </a:rPr>
                  <a:t>2+</a:t>
                </a:r>
                <a:endParaRPr lang="en-US" b="1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57370" name="Rectangle 26"/>
              <p:cNvSpPr>
                <a:spLocks noChangeArrowheads="1"/>
              </p:cNvSpPr>
              <p:nvPr/>
            </p:nvSpPr>
            <p:spPr bwMode="auto">
              <a:xfrm>
                <a:off x="1864" y="1858"/>
                <a:ext cx="1855" cy="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800" b="1" dirty="0">
                    <a:solidFill>
                      <a:srgbClr val="000000"/>
                    </a:solidFill>
                    <a:effectLst/>
                    <a:latin typeface="Helvetica" charset="0"/>
                  </a:rPr>
                  <a:t>  +  2e-       Cu</a:t>
                </a:r>
                <a:endParaRPr 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57371" name="Rectangle 27"/>
              <p:cNvSpPr>
                <a:spLocks noChangeArrowheads="1"/>
              </p:cNvSpPr>
              <p:nvPr/>
            </p:nvSpPr>
            <p:spPr bwMode="auto">
              <a:xfrm>
                <a:off x="3963" y="1858"/>
                <a:ext cx="781" cy="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800" b="1" dirty="0">
                    <a:solidFill>
                      <a:srgbClr val="000000"/>
                    </a:solidFill>
                    <a:effectLst/>
                    <a:latin typeface="Helvetica" charset="0"/>
                  </a:rPr>
                  <a:t>+0.34</a:t>
                </a:r>
                <a:endParaRPr 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57372" name="Rectangle 28"/>
              <p:cNvSpPr>
                <a:spLocks noChangeArrowheads="1"/>
              </p:cNvSpPr>
              <p:nvPr/>
            </p:nvSpPr>
            <p:spPr bwMode="auto">
              <a:xfrm>
                <a:off x="1322" y="2381"/>
                <a:ext cx="533" cy="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800" b="1" dirty="0">
                    <a:solidFill>
                      <a:srgbClr val="000000"/>
                    </a:solidFill>
                    <a:effectLst/>
                    <a:latin typeface="Helvetica" charset="0"/>
                  </a:rPr>
                  <a:t>2 H</a:t>
                </a:r>
                <a:endParaRPr 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57373" name="Rectangle 29"/>
              <p:cNvSpPr>
                <a:spLocks noChangeArrowheads="1"/>
              </p:cNvSpPr>
              <p:nvPr/>
            </p:nvSpPr>
            <p:spPr bwMode="auto">
              <a:xfrm>
                <a:off x="1662" y="2317"/>
                <a:ext cx="285" cy="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800" b="1">
                    <a:solidFill>
                      <a:srgbClr val="000000"/>
                    </a:solidFill>
                    <a:effectLst/>
                    <a:latin typeface="Helvetica" charset="0"/>
                  </a:rPr>
                  <a:t>+</a:t>
                </a:r>
                <a:endParaRPr lang="en-US" b="1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57374" name="Rectangle 30"/>
              <p:cNvSpPr>
                <a:spLocks noChangeArrowheads="1"/>
              </p:cNvSpPr>
              <p:nvPr/>
            </p:nvSpPr>
            <p:spPr bwMode="auto">
              <a:xfrm>
                <a:off x="1791" y="2381"/>
                <a:ext cx="1864" cy="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800" b="1" dirty="0">
                    <a:solidFill>
                      <a:srgbClr val="000000"/>
                    </a:solidFill>
                    <a:effectLst/>
                    <a:latin typeface="Helvetica" charset="0"/>
                  </a:rPr>
                  <a:t>  +  2e-         H</a:t>
                </a:r>
                <a:endParaRPr 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57375" name="Rectangle 31"/>
              <p:cNvSpPr>
                <a:spLocks noChangeArrowheads="1"/>
              </p:cNvSpPr>
              <p:nvPr/>
            </p:nvSpPr>
            <p:spPr bwMode="auto">
              <a:xfrm>
                <a:off x="3963" y="2381"/>
                <a:ext cx="634" cy="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800" b="1">
                    <a:solidFill>
                      <a:srgbClr val="000000"/>
                    </a:solidFill>
                    <a:effectLst/>
                    <a:latin typeface="Helvetica" charset="0"/>
                  </a:rPr>
                  <a:t>0.00</a:t>
                </a:r>
                <a:endParaRPr lang="en-US" b="1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57376" name="Rectangle 32"/>
              <p:cNvSpPr>
                <a:spLocks noChangeArrowheads="1"/>
              </p:cNvSpPr>
              <p:nvPr/>
            </p:nvSpPr>
            <p:spPr bwMode="auto">
              <a:xfrm>
                <a:off x="1322" y="2895"/>
                <a:ext cx="27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800" b="1">
                    <a:solidFill>
                      <a:srgbClr val="000000"/>
                    </a:solidFill>
                    <a:effectLst/>
                    <a:latin typeface="Helvetica" charset="0"/>
                  </a:rPr>
                  <a:t>Zn</a:t>
                </a:r>
                <a:endParaRPr lang="en-US" b="1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57377" name="Rectangle 33"/>
              <p:cNvSpPr>
                <a:spLocks noChangeArrowheads="1"/>
              </p:cNvSpPr>
              <p:nvPr/>
            </p:nvSpPr>
            <p:spPr bwMode="auto">
              <a:xfrm>
                <a:off x="1589" y="2831"/>
                <a:ext cx="423" cy="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800" b="1">
                    <a:solidFill>
                      <a:srgbClr val="000000"/>
                    </a:solidFill>
                    <a:effectLst/>
                    <a:latin typeface="Helvetica" charset="0"/>
                  </a:rPr>
                  <a:t>2+</a:t>
                </a:r>
                <a:endParaRPr lang="en-US" b="1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57378" name="Rectangle 34"/>
              <p:cNvSpPr>
                <a:spLocks noChangeArrowheads="1"/>
              </p:cNvSpPr>
              <p:nvPr/>
            </p:nvSpPr>
            <p:spPr bwMode="auto">
              <a:xfrm>
                <a:off x="1837" y="2895"/>
                <a:ext cx="1536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800" b="1" dirty="0">
                    <a:solidFill>
                      <a:srgbClr val="000000"/>
                    </a:solidFill>
                    <a:effectLst/>
                    <a:latin typeface="Helvetica" charset="0"/>
                  </a:rPr>
                  <a:t>  +  2e-         Zn</a:t>
                </a:r>
                <a:endParaRPr 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57379" name="Rectangle 35"/>
              <p:cNvSpPr>
                <a:spLocks noChangeArrowheads="1"/>
              </p:cNvSpPr>
              <p:nvPr/>
            </p:nvSpPr>
            <p:spPr bwMode="auto">
              <a:xfrm>
                <a:off x="3960" y="2895"/>
                <a:ext cx="726" cy="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2800" b="1" dirty="0">
                    <a:solidFill>
                      <a:srgbClr val="000000"/>
                    </a:solidFill>
                    <a:effectLst/>
                    <a:latin typeface="Helvetica" charset="0"/>
                  </a:rPr>
                  <a:t>-0.76</a:t>
                </a:r>
                <a:endParaRPr 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</p:grpSp>
        <p:sp>
          <p:nvSpPr>
            <p:cNvPr id="57380" name="Arc 36"/>
            <p:cNvSpPr>
              <a:spLocks/>
            </p:cNvSpPr>
            <p:nvPr/>
          </p:nvSpPr>
          <p:spPr bwMode="auto">
            <a:xfrm>
              <a:off x="2796" y="1912"/>
              <a:ext cx="166" cy="111"/>
            </a:xfrm>
            <a:custGeom>
              <a:avLst/>
              <a:gdLst>
                <a:gd name="G0" fmla="+- 21600 0 0"/>
                <a:gd name="G1" fmla="+- 8112 0 0"/>
                <a:gd name="G2" fmla="+- 21600 0 0"/>
                <a:gd name="T0" fmla="*/ 981 w 21600"/>
                <a:gd name="T1" fmla="*/ 14547 h 14547"/>
                <a:gd name="T2" fmla="*/ 1582 w 21600"/>
                <a:gd name="T3" fmla="*/ 0 h 14547"/>
                <a:gd name="T4" fmla="*/ 21600 w 21600"/>
                <a:gd name="T5" fmla="*/ 8112 h 14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547" fill="none" extrusionOk="0">
                  <a:moveTo>
                    <a:pt x="980" y="14547"/>
                  </a:moveTo>
                  <a:cubicBezTo>
                    <a:pt x="330" y="12463"/>
                    <a:pt x="0" y="10294"/>
                    <a:pt x="0" y="8112"/>
                  </a:cubicBezTo>
                  <a:cubicBezTo>
                    <a:pt x="-1" y="5331"/>
                    <a:pt x="536" y="2576"/>
                    <a:pt x="1581" y="-1"/>
                  </a:cubicBezTo>
                </a:path>
                <a:path w="21600" h="14547" stroke="0" extrusionOk="0">
                  <a:moveTo>
                    <a:pt x="980" y="14547"/>
                  </a:moveTo>
                  <a:cubicBezTo>
                    <a:pt x="330" y="12463"/>
                    <a:pt x="0" y="10294"/>
                    <a:pt x="0" y="8112"/>
                  </a:cubicBezTo>
                  <a:cubicBezTo>
                    <a:pt x="-1" y="5331"/>
                    <a:pt x="536" y="2576"/>
                    <a:pt x="1581" y="-1"/>
                  </a:cubicBezTo>
                  <a:lnTo>
                    <a:pt x="21600" y="8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381" name="Line 37"/>
            <p:cNvSpPr>
              <a:spLocks noChangeShapeType="1"/>
            </p:cNvSpPr>
            <p:nvPr/>
          </p:nvSpPr>
          <p:spPr bwMode="auto">
            <a:xfrm>
              <a:off x="2631" y="1955"/>
              <a:ext cx="165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382" name="Arc 38"/>
            <p:cNvSpPr>
              <a:spLocks/>
            </p:cNvSpPr>
            <p:nvPr/>
          </p:nvSpPr>
          <p:spPr bwMode="auto">
            <a:xfrm>
              <a:off x="2815" y="2445"/>
              <a:ext cx="165" cy="112"/>
            </a:xfrm>
            <a:custGeom>
              <a:avLst/>
              <a:gdLst>
                <a:gd name="G0" fmla="+- 21600 0 0"/>
                <a:gd name="G1" fmla="+- 8044 0 0"/>
                <a:gd name="G2" fmla="+- 21600 0 0"/>
                <a:gd name="T0" fmla="*/ 1031 w 21600"/>
                <a:gd name="T1" fmla="*/ 14636 h 14636"/>
                <a:gd name="T2" fmla="*/ 1555 w 21600"/>
                <a:gd name="T3" fmla="*/ 0 h 14636"/>
                <a:gd name="T4" fmla="*/ 21600 w 21600"/>
                <a:gd name="T5" fmla="*/ 8044 h 14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636" fill="none" extrusionOk="0">
                  <a:moveTo>
                    <a:pt x="1030" y="14636"/>
                  </a:moveTo>
                  <a:cubicBezTo>
                    <a:pt x="347" y="12505"/>
                    <a:pt x="0" y="10281"/>
                    <a:pt x="0" y="8044"/>
                  </a:cubicBezTo>
                  <a:cubicBezTo>
                    <a:pt x="-1" y="5287"/>
                    <a:pt x="527" y="2557"/>
                    <a:pt x="1553" y="-1"/>
                  </a:cubicBezTo>
                </a:path>
                <a:path w="21600" h="14636" stroke="0" extrusionOk="0">
                  <a:moveTo>
                    <a:pt x="1030" y="14636"/>
                  </a:moveTo>
                  <a:cubicBezTo>
                    <a:pt x="347" y="12505"/>
                    <a:pt x="0" y="10281"/>
                    <a:pt x="0" y="8044"/>
                  </a:cubicBezTo>
                  <a:cubicBezTo>
                    <a:pt x="-1" y="5287"/>
                    <a:pt x="527" y="2557"/>
                    <a:pt x="1553" y="-1"/>
                  </a:cubicBezTo>
                  <a:lnTo>
                    <a:pt x="21600" y="80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383" name="Line 39"/>
            <p:cNvSpPr>
              <a:spLocks noChangeShapeType="1"/>
            </p:cNvSpPr>
            <p:nvPr/>
          </p:nvSpPr>
          <p:spPr bwMode="auto">
            <a:xfrm>
              <a:off x="2649" y="2488"/>
              <a:ext cx="166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384" name="Arc 40"/>
            <p:cNvSpPr>
              <a:spLocks/>
            </p:cNvSpPr>
            <p:nvPr/>
          </p:nvSpPr>
          <p:spPr bwMode="auto">
            <a:xfrm>
              <a:off x="2842" y="2940"/>
              <a:ext cx="166" cy="111"/>
            </a:xfrm>
            <a:custGeom>
              <a:avLst/>
              <a:gdLst>
                <a:gd name="G0" fmla="+- 21600 0 0"/>
                <a:gd name="G1" fmla="+- 8112 0 0"/>
                <a:gd name="G2" fmla="+- 21600 0 0"/>
                <a:gd name="T0" fmla="*/ 981 w 21600"/>
                <a:gd name="T1" fmla="*/ 14547 h 14547"/>
                <a:gd name="T2" fmla="*/ 1582 w 21600"/>
                <a:gd name="T3" fmla="*/ 0 h 14547"/>
                <a:gd name="T4" fmla="*/ 21600 w 21600"/>
                <a:gd name="T5" fmla="*/ 8112 h 14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547" fill="none" extrusionOk="0">
                  <a:moveTo>
                    <a:pt x="980" y="14547"/>
                  </a:moveTo>
                  <a:cubicBezTo>
                    <a:pt x="330" y="12463"/>
                    <a:pt x="0" y="10294"/>
                    <a:pt x="0" y="8112"/>
                  </a:cubicBezTo>
                  <a:cubicBezTo>
                    <a:pt x="-1" y="5331"/>
                    <a:pt x="536" y="2576"/>
                    <a:pt x="1581" y="-1"/>
                  </a:cubicBezTo>
                </a:path>
                <a:path w="21600" h="14547" stroke="0" extrusionOk="0">
                  <a:moveTo>
                    <a:pt x="980" y="14547"/>
                  </a:moveTo>
                  <a:cubicBezTo>
                    <a:pt x="330" y="12463"/>
                    <a:pt x="0" y="10294"/>
                    <a:pt x="0" y="8112"/>
                  </a:cubicBezTo>
                  <a:cubicBezTo>
                    <a:pt x="-1" y="5331"/>
                    <a:pt x="536" y="2576"/>
                    <a:pt x="1581" y="-1"/>
                  </a:cubicBezTo>
                  <a:lnTo>
                    <a:pt x="21600" y="8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385" name="Line 41"/>
            <p:cNvSpPr>
              <a:spLocks noChangeShapeType="1"/>
            </p:cNvSpPr>
            <p:nvPr/>
          </p:nvSpPr>
          <p:spPr bwMode="auto">
            <a:xfrm>
              <a:off x="2677" y="2983"/>
              <a:ext cx="165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1609725" y="1697038"/>
            <a:ext cx="2938463" cy="3243262"/>
            <a:chOff x="1014" y="1069"/>
            <a:chExt cx="1851" cy="2043"/>
          </a:xfrm>
        </p:grpSpPr>
        <p:sp>
          <p:nvSpPr>
            <p:cNvPr id="57387" name="Arc 43"/>
            <p:cNvSpPr>
              <a:spLocks/>
            </p:cNvSpPr>
            <p:nvPr/>
          </p:nvSpPr>
          <p:spPr bwMode="auto">
            <a:xfrm>
              <a:off x="1014" y="1157"/>
              <a:ext cx="112" cy="165"/>
            </a:xfrm>
            <a:custGeom>
              <a:avLst/>
              <a:gdLst>
                <a:gd name="G0" fmla="+- 7435 0 0"/>
                <a:gd name="G1" fmla="+- 0 0 0"/>
                <a:gd name="G2" fmla="+- 21600 0 0"/>
                <a:gd name="T0" fmla="*/ 14638 w 14638"/>
                <a:gd name="T1" fmla="*/ 20363 h 21600"/>
                <a:gd name="T2" fmla="*/ 0 w 14638"/>
                <a:gd name="T3" fmla="*/ 20279 h 21600"/>
                <a:gd name="T4" fmla="*/ 7435 w 1463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38" h="21600" fill="none" extrusionOk="0">
                  <a:moveTo>
                    <a:pt x="14638" y="20363"/>
                  </a:moveTo>
                  <a:cubicBezTo>
                    <a:pt x="12324" y="21181"/>
                    <a:pt x="9888" y="21599"/>
                    <a:pt x="7435" y="21600"/>
                  </a:cubicBezTo>
                  <a:cubicBezTo>
                    <a:pt x="4898" y="21600"/>
                    <a:pt x="2381" y="21153"/>
                    <a:pt x="-1" y="20279"/>
                  </a:cubicBezTo>
                </a:path>
                <a:path w="14638" h="21600" stroke="0" extrusionOk="0">
                  <a:moveTo>
                    <a:pt x="14638" y="20363"/>
                  </a:moveTo>
                  <a:cubicBezTo>
                    <a:pt x="12324" y="21181"/>
                    <a:pt x="9888" y="21599"/>
                    <a:pt x="7435" y="21600"/>
                  </a:cubicBezTo>
                  <a:cubicBezTo>
                    <a:pt x="4898" y="21600"/>
                    <a:pt x="2381" y="21153"/>
                    <a:pt x="-1" y="20279"/>
                  </a:cubicBezTo>
                  <a:lnTo>
                    <a:pt x="7435" y="0"/>
                  </a:lnTo>
                  <a:close/>
                </a:path>
              </a:pathLst>
            </a:custGeom>
            <a:solidFill>
              <a:srgbClr val="00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388" name="Line 44"/>
            <p:cNvSpPr>
              <a:spLocks noChangeShapeType="1"/>
            </p:cNvSpPr>
            <p:nvPr/>
          </p:nvSpPr>
          <p:spPr bwMode="auto">
            <a:xfrm>
              <a:off x="1061" y="1304"/>
              <a:ext cx="1" cy="1808"/>
            </a:xfrm>
            <a:prstGeom prst="line">
              <a:avLst/>
            </a:prstGeom>
            <a:noFill/>
            <a:ln w="44450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389" name="Rectangle 45"/>
            <p:cNvSpPr>
              <a:spLocks noChangeArrowheads="1"/>
            </p:cNvSpPr>
            <p:nvPr/>
          </p:nvSpPr>
          <p:spPr bwMode="auto">
            <a:xfrm>
              <a:off x="1176" y="1069"/>
              <a:ext cx="124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2800" b="1">
                  <a:solidFill>
                    <a:srgbClr val="009900"/>
                  </a:solidFill>
                  <a:effectLst/>
                  <a:latin typeface="Helvetica" charset="0"/>
                </a:rPr>
                <a:t>oxidizing</a:t>
              </a:r>
              <a:endParaRPr lang="en-US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7390" name="Rectangle 46"/>
            <p:cNvSpPr>
              <a:spLocks noChangeArrowheads="1"/>
            </p:cNvSpPr>
            <p:nvPr/>
          </p:nvSpPr>
          <p:spPr bwMode="auto">
            <a:xfrm>
              <a:off x="1176" y="1298"/>
              <a:ext cx="168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2800" b="1">
                  <a:solidFill>
                    <a:srgbClr val="009900"/>
                  </a:solidFill>
                  <a:effectLst/>
                  <a:latin typeface="Helvetica" charset="0"/>
                </a:rPr>
                <a:t>ability of ion</a:t>
              </a:r>
              <a:endParaRPr lang="en-US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4475163" y="2943225"/>
            <a:ext cx="3265487" cy="3400425"/>
            <a:chOff x="2819" y="1854"/>
            <a:chExt cx="2057" cy="2142"/>
          </a:xfrm>
        </p:grpSpPr>
        <p:sp>
          <p:nvSpPr>
            <p:cNvPr id="57392" name="Arc 48"/>
            <p:cNvSpPr>
              <a:spLocks/>
            </p:cNvSpPr>
            <p:nvPr/>
          </p:nvSpPr>
          <p:spPr bwMode="auto">
            <a:xfrm>
              <a:off x="3429" y="3341"/>
              <a:ext cx="112" cy="165"/>
            </a:xfrm>
            <a:custGeom>
              <a:avLst/>
              <a:gdLst>
                <a:gd name="G0" fmla="+- 7339 0 0"/>
                <a:gd name="G1" fmla="+- 21600 0 0"/>
                <a:gd name="G2" fmla="+- 21600 0 0"/>
                <a:gd name="T0" fmla="*/ 0 w 14678"/>
                <a:gd name="T1" fmla="*/ 1286 h 21600"/>
                <a:gd name="T2" fmla="*/ 14678 w 14678"/>
                <a:gd name="T3" fmla="*/ 1286 h 21600"/>
                <a:gd name="T4" fmla="*/ 7339 w 1467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78" h="21600" fill="none" extrusionOk="0">
                  <a:moveTo>
                    <a:pt x="-1" y="1285"/>
                  </a:moveTo>
                  <a:cubicBezTo>
                    <a:pt x="2353" y="434"/>
                    <a:pt x="4836" y="-1"/>
                    <a:pt x="7339" y="0"/>
                  </a:cubicBezTo>
                  <a:cubicBezTo>
                    <a:pt x="9841" y="0"/>
                    <a:pt x="12324" y="434"/>
                    <a:pt x="14678" y="1285"/>
                  </a:cubicBezTo>
                </a:path>
                <a:path w="14678" h="21600" stroke="0" extrusionOk="0">
                  <a:moveTo>
                    <a:pt x="-1" y="1285"/>
                  </a:moveTo>
                  <a:cubicBezTo>
                    <a:pt x="2353" y="434"/>
                    <a:pt x="4836" y="-1"/>
                    <a:pt x="7339" y="0"/>
                  </a:cubicBezTo>
                  <a:cubicBezTo>
                    <a:pt x="9841" y="0"/>
                    <a:pt x="12324" y="434"/>
                    <a:pt x="14678" y="1285"/>
                  </a:cubicBezTo>
                  <a:lnTo>
                    <a:pt x="7339" y="2160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393" name="Line 49"/>
            <p:cNvSpPr>
              <a:spLocks noChangeShapeType="1"/>
            </p:cNvSpPr>
            <p:nvPr/>
          </p:nvSpPr>
          <p:spPr bwMode="auto">
            <a:xfrm flipV="1">
              <a:off x="3476" y="1854"/>
              <a:ext cx="1" cy="1487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394" name="Rectangle 50"/>
            <p:cNvSpPr>
              <a:spLocks noChangeArrowheads="1"/>
            </p:cNvSpPr>
            <p:nvPr/>
          </p:nvSpPr>
          <p:spPr bwMode="auto">
            <a:xfrm>
              <a:off x="2819" y="3546"/>
              <a:ext cx="205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2800" b="1">
                  <a:solidFill>
                    <a:srgbClr val="AA0000"/>
                  </a:solidFill>
                  <a:effectLst/>
                  <a:latin typeface="Helvetica" charset="0"/>
                </a:rPr>
                <a:t>reducing ability</a:t>
              </a:r>
              <a:endParaRPr lang="en-US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7395" name="Rectangle 51"/>
            <p:cNvSpPr>
              <a:spLocks noChangeArrowheads="1"/>
            </p:cNvSpPr>
            <p:nvPr/>
          </p:nvSpPr>
          <p:spPr bwMode="auto">
            <a:xfrm>
              <a:off x="2819" y="3776"/>
              <a:ext cx="1414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sz="2800" b="1">
                  <a:solidFill>
                    <a:srgbClr val="AA0000"/>
                  </a:solidFill>
                  <a:effectLst/>
                  <a:latin typeface="Helvetica" charset="0"/>
                </a:rPr>
                <a:t>of element</a:t>
              </a:r>
              <a:endParaRPr lang="en-US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57396" name="Line 52"/>
          <p:cNvSpPr>
            <a:spLocks noChangeShapeType="1"/>
          </p:cNvSpPr>
          <p:nvPr/>
        </p:nvSpPr>
        <p:spPr bwMode="auto">
          <a:xfrm>
            <a:off x="609600" y="1524000"/>
            <a:ext cx="76200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97" name="Text Box 53"/>
          <p:cNvSpPr txBox="1">
            <a:spLocks noChangeArrowheads="1"/>
          </p:cNvSpPr>
          <p:nvPr/>
        </p:nvSpPr>
        <p:spPr bwMode="auto">
          <a:xfrm>
            <a:off x="152400" y="5105400"/>
            <a:ext cx="4343400" cy="120032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To determine an </a:t>
            </a:r>
            <a:r>
              <a:rPr lang="en-US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</a:t>
            </a:r>
            <a:r>
              <a:rPr lang="en-US" sz="1800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ox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from a reduction table, just take the opposite sign of the reduction!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72200" y="2514600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z="1600" dirty="0" smtClean="0"/>
              <a:t>Red. Pot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57200" y="3352800"/>
          <a:ext cx="7848600" cy="1435100"/>
        </p:xfrm>
        <a:graphic>
          <a:graphicData uri="http://schemas.openxmlformats.org/presentationml/2006/ole">
            <p:oleObj spid="_x0000_s3083" name="Equation" r:id="rId4" imgW="2362200" imgH="431800" progId="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43000" y="533400"/>
            <a:ext cx="5638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a reduction reaction,</a:t>
            </a:r>
          </a:p>
          <a:p>
            <a:endParaRPr lang="en-US" dirty="0" smtClean="0"/>
          </a:p>
          <a:p>
            <a:r>
              <a:rPr lang="en-US" dirty="0" smtClean="0"/>
              <a:t>Red1  +  Ox2                   Red2   +  Ox1</a:t>
            </a:r>
          </a:p>
          <a:p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.,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Zn  +    Cu2+                   Cu       + Zn2+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200400" y="1524000"/>
            <a:ext cx="11430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3352800" y="2971800"/>
            <a:ext cx="9906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chemeClr val="accent1"/>
            </a:outerShdw>
          </a:effectLst>
        </p:spPr>
      </p:cxnSp>
      <p:graphicFrame>
        <p:nvGraphicFramePr>
          <p:cNvPr id="307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67908793"/>
              </p:ext>
            </p:extLst>
          </p:nvPr>
        </p:nvGraphicFramePr>
        <p:xfrm>
          <a:off x="879475" y="5443538"/>
          <a:ext cx="7004050" cy="1392237"/>
        </p:xfrm>
        <a:graphic>
          <a:graphicData uri="http://schemas.openxmlformats.org/presentationml/2006/ole">
            <p:oleObj spid="_x0000_s3084" name="Equation" r:id="rId5" imgW="2108160" imgH="419040" progId="">
              <p:embed/>
            </p:oleObj>
          </a:graphicData>
        </a:graphic>
      </p:graphicFrame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546100"/>
            <a:ext cx="5689600" cy="41021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</p:pic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5029200"/>
            <a:ext cx="7693025" cy="1258888"/>
          </a:xfrm>
          <a:solidFill>
            <a:srgbClr val="FFFFFF"/>
          </a:solidFill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•Electrons travel through external wire.</a:t>
            </a:r>
            <a:endParaRPr lang="en-US" alt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Salt bridge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allows anions and </a:t>
            </a:r>
            <a:r>
              <a:rPr lang="en-US" alt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cations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to move between electrode compartments.</a:t>
            </a:r>
            <a:endParaRPr lang="en-US" altLang="en-US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57200" y="457200"/>
            <a:ext cx="2495550" cy="457200"/>
          </a:xfrm>
          <a:prstGeom prst="rect">
            <a:avLst/>
          </a:prstGeom>
          <a:solidFill>
            <a:srgbClr val="FCFEB9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Zn --&gt; Zn</a:t>
            </a:r>
            <a:r>
              <a:rPr lang="en-US" b="1" baseline="30000">
                <a:effectLst>
                  <a:outerShdw blurRad="38100" dist="38100" dir="2700000" algn="tl">
                    <a:srgbClr val="FFFFFF"/>
                  </a:outerShdw>
                </a:effectLst>
              </a:rPr>
              <a:t>2+</a:t>
            </a: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 + 2e-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943600" y="457200"/>
            <a:ext cx="2565400" cy="457200"/>
          </a:xfrm>
          <a:prstGeom prst="rect">
            <a:avLst/>
          </a:prstGeom>
          <a:solidFill>
            <a:srgbClr val="FCFEB9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Cu</a:t>
            </a:r>
            <a:r>
              <a:rPr lang="en-US" b="1" baseline="30000">
                <a:effectLst>
                  <a:outerShdw blurRad="38100" dist="38100" dir="2700000" algn="tl">
                    <a:srgbClr val="FFFFFF"/>
                  </a:outerShdw>
                </a:effectLst>
              </a:rPr>
              <a:t>2+</a:t>
            </a: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 + 2e- --&gt; Cu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3727450" y="2530475"/>
            <a:ext cx="16827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&lt;--Anions</a:t>
            </a:r>
          </a:p>
          <a:p>
            <a:pPr>
              <a:defRPr/>
            </a:pP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Cations--&gt;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152400" y="1371600"/>
            <a:ext cx="1366838" cy="1016000"/>
          </a:xfrm>
          <a:prstGeom prst="rect">
            <a:avLst/>
          </a:prstGeom>
          <a:solidFill>
            <a:srgbClr val="FCFEB9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Oxidation</a:t>
            </a:r>
          </a:p>
          <a:p>
            <a:pPr>
              <a:defRPr/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Anode</a:t>
            </a:r>
          </a:p>
          <a:p>
            <a:pPr>
              <a:defRPr/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Negative</a:t>
            </a: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7778750" y="1447800"/>
            <a:ext cx="1365250" cy="1077913"/>
          </a:xfrm>
          <a:prstGeom prst="rect">
            <a:avLst/>
          </a:prstGeom>
          <a:solidFill>
            <a:srgbClr val="FCFEB9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Reduction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Cathode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Positive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7543800" y="2743200"/>
            <a:ext cx="1600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nimBg="1" autoUpdateAnimBg="0"/>
      <p:bldP spid="40965" grpId="0" animBg="1" autoUpdateAnimBg="0"/>
      <p:bldP spid="40966" grpId="0" autoUpdateAnimBg="0"/>
      <p:bldP spid="40967" grpId="0" animBg="1" autoUpdateAnimBg="0"/>
      <p:bldP spid="4096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Conductance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Ease with which electricity flows through a solution.</a:t>
            </a:r>
          </a:p>
          <a:p>
            <a:endParaRPr lang="en-US" b="0" dirty="0" smtClean="0"/>
          </a:p>
          <a:p>
            <a:r>
              <a:rPr lang="en-US" dirty="0" smtClean="0"/>
              <a:t>Dependence:</a:t>
            </a:r>
            <a:r>
              <a:rPr lang="en-US" b="0" dirty="0" smtClean="0"/>
              <a:t> </a:t>
            </a:r>
          </a:p>
          <a:p>
            <a:pPr>
              <a:buNone/>
            </a:pPr>
            <a:r>
              <a:rPr lang="en-US" b="0" dirty="0" smtClean="0"/>
              <a:t>		Number of ions</a:t>
            </a:r>
          </a:p>
          <a:p>
            <a:pPr>
              <a:buNone/>
            </a:pPr>
            <a:r>
              <a:rPr lang="en-US" b="0" dirty="0" smtClean="0"/>
              <a:t>		Mobility of ions</a:t>
            </a:r>
            <a:endParaRPr lang="en-US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362325" y="141288"/>
            <a:ext cx="2460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/>
              <a:t>Galvanic Cells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8389938" y="6384925"/>
            <a:ext cx="677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2000"/>
              <a:t>19.2</a:t>
            </a:r>
          </a:p>
        </p:txBody>
      </p:sp>
      <p:pic>
        <p:nvPicPr>
          <p:cNvPr id="17412" name="Picture 4" descr="CHA560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012825"/>
            <a:ext cx="4418013" cy="22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52400" y="827088"/>
            <a:ext cx="4419600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/>
              <a:t>The difference in electrical potential between the anode and cathode is called: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b="1" i="1"/>
              <a:t> cell voltage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b="1" i="1"/>
              <a:t> electromotive force (emf)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b="1" i="1"/>
              <a:t> cell potential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3605213" y="3773488"/>
            <a:ext cx="1984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Cell equation</a:t>
            </a:r>
          </a:p>
        </p:txBody>
      </p:sp>
      <p:grpSp>
        <p:nvGrpSpPr>
          <p:cNvPr id="17415" name="Group 10"/>
          <p:cNvGrpSpPr>
            <a:grpSpLocks/>
          </p:cNvGrpSpPr>
          <p:nvPr/>
        </p:nvGrpSpPr>
        <p:grpSpPr bwMode="auto">
          <a:xfrm>
            <a:off x="1825625" y="4267200"/>
            <a:ext cx="5502275" cy="457200"/>
            <a:chOff x="1150" y="2688"/>
            <a:chExt cx="3466" cy="288"/>
          </a:xfrm>
        </p:grpSpPr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1150" y="2688"/>
              <a:ext cx="34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/>
                <a:t>Zn </a:t>
              </a:r>
              <a:r>
                <a:rPr lang="en-US" sz="2000"/>
                <a:t>(</a:t>
              </a:r>
              <a:r>
                <a:rPr lang="en-US" sz="2000" i="1"/>
                <a:t>s</a:t>
              </a:r>
              <a:r>
                <a:rPr lang="en-US" sz="2000"/>
                <a:t>)</a:t>
              </a:r>
              <a:r>
                <a:rPr lang="en-US"/>
                <a:t> + Cu</a:t>
              </a:r>
              <a:r>
                <a:rPr lang="en-US" baseline="30000"/>
                <a:t>2+</a:t>
              </a:r>
              <a:r>
                <a:rPr lang="en-US"/>
                <a:t> </a:t>
              </a:r>
              <a:r>
                <a:rPr lang="en-US" sz="2000"/>
                <a:t>(</a:t>
              </a:r>
              <a:r>
                <a:rPr lang="en-US" sz="2000" i="1"/>
                <a:t>aq</a:t>
              </a:r>
              <a:r>
                <a:rPr lang="en-US" sz="2000"/>
                <a:t>)</a:t>
              </a:r>
              <a:r>
                <a:rPr lang="en-US"/>
                <a:t>          Cu </a:t>
              </a:r>
              <a:r>
                <a:rPr lang="en-US" sz="2000"/>
                <a:t>(</a:t>
              </a:r>
              <a:r>
                <a:rPr lang="en-US" sz="2000" i="1"/>
                <a:t>s</a:t>
              </a:r>
              <a:r>
                <a:rPr lang="en-US" sz="2000"/>
                <a:t>)</a:t>
              </a:r>
              <a:r>
                <a:rPr lang="en-US"/>
                <a:t> + Zn</a:t>
              </a:r>
              <a:r>
                <a:rPr lang="en-US" baseline="30000"/>
                <a:t>2+</a:t>
              </a:r>
              <a:r>
                <a:rPr lang="en-US"/>
                <a:t> </a:t>
              </a:r>
              <a:r>
                <a:rPr lang="en-US" sz="2000"/>
                <a:t>(</a:t>
              </a:r>
              <a:r>
                <a:rPr lang="en-US" sz="2000" i="1"/>
                <a:t>aq</a:t>
              </a:r>
              <a:r>
                <a:rPr lang="en-US" sz="2000"/>
                <a:t>)</a:t>
              </a:r>
            </a:p>
          </p:txBody>
        </p:sp>
        <p:sp>
          <p:nvSpPr>
            <p:cNvPr id="11273" name="Line 9"/>
            <p:cNvSpPr>
              <a:spLocks noChangeShapeType="1"/>
            </p:cNvSpPr>
            <p:nvPr/>
          </p:nvSpPr>
          <p:spPr bwMode="auto">
            <a:xfrm>
              <a:off x="2672" y="28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2667000" y="4826000"/>
            <a:ext cx="269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1882775" y="5410200"/>
            <a:ext cx="543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Zn (</a:t>
            </a:r>
            <a:r>
              <a:rPr lang="en-US" i="1" dirty="0"/>
              <a:t>s</a:t>
            </a:r>
            <a:r>
              <a:rPr lang="en-US" dirty="0"/>
              <a:t>) </a:t>
            </a:r>
            <a:r>
              <a:rPr lang="en-US" dirty="0">
                <a:cs typeface="Arial" charset="0"/>
              </a:rPr>
              <a:t>|</a:t>
            </a:r>
            <a:r>
              <a:rPr lang="en-US" dirty="0"/>
              <a:t> Zn</a:t>
            </a:r>
            <a:r>
              <a:rPr lang="en-US" baseline="30000" dirty="0"/>
              <a:t>2+</a:t>
            </a:r>
            <a:r>
              <a:rPr lang="en-US" dirty="0"/>
              <a:t> (1 </a:t>
            </a:r>
            <a:r>
              <a:rPr lang="en-US" i="1" dirty="0"/>
              <a:t>M</a:t>
            </a:r>
            <a:r>
              <a:rPr lang="en-US" dirty="0"/>
              <a:t>) </a:t>
            </a:r>
            <a:r>
              <a:rPr lang="en-US" dirty="0">
                <a:cs typeface="Arial" charset="0"/>
              </a:rPr>
              <a:t>|| Cu</a:t>
            </a:r>
            <a:r>
              <a:rPr lang="en-US" baseline="30000" dirty="0">
                <a:cs typeface="Arial" charset="0"/>
              </a:rPr>
              <a:t>2+</a:t>
            </a:r>
            <a:r>
              <a:rPr lang="en-US" dirty="0">
                <a:cs typeface="Arial" charset="0"/>
              </a:rPr>
              <a:t> (1 </a:t>
            </a:r>
            <a:r>
              <a:rPr lang="en-US" i="1" dirty="0">
                <a:cs typeface="Arial" charset="0"/>
              </a:rPr>
              <a:t>M</a:t>
            </a:r>
            <a:r>
              <a:rPr lang="en-US" dirty="0">
                <a:cs typeface="Arial" charset="0"/>
              </a:rPr>
              <a:t>) | Cu (</a:t>
            </a:r>
            <a:r>
              <a:rPr lang="en-US" i="1" dirty="0">
                <a:cs typeface="Arial" charset="0"/>
              </a:rPr>
              <a:t>s</a:t>
            </a:r>
            <a:r>
              <a:rPr lang="en-US" dirty="0">
                <a:cs typeface="Arial" charset="0"/>
              </a:rPr>
              <a:t>)</a:t>
            </a:r>
            <a:endParaRPr lang="en-US" dirty="0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370138" y="5867400"/>
            <a:ext cx="1033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</a:rPr>
              <a:t>anode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5613400" y="5867400"/>
            <a:ext cx="127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</a:rPr>
              <a:t>cathode</a:t>
            </a: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162800" cy="533400"/>
          </a:xfrm>
        </p:spPr>
        <p:txBody>
          <a:bodyPr/>
          <a:lstStyle/>
          <a:p>
            <a:r>
              <a:rPr lang="en-US" smtClean="0"/>
              <a:t>Criteria for reversibility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7162800" cy="5562600"/>
          </a:xfrm>
        </p:spPr>
        <p:txBody>
          <a:bodyPr/>
          <a:lstStyle/>
          <a:p>
            <a:r>
              <a:rPr lang="en-US" dirty="0" smtClean="0"/>
              <a:t>Thermodynamic criteria</a:t>
            </a:r>
          </a:p>
          <a:p>
            <a:endParaRPr lang="en-US" dirty="0" smtClean="0"/>
          </a:p>
          <a:p>
            <a:r>
              <a:rPr lang="en-US" dirty="0" smtClean="0"/>
              <a:t>Driving force                    = opposite force</a:t>
            </a:r>
          </a:p>
          <a:p>
            <a:r>
              <a:rPr lang="en-US" dirty="0" smtClean="0"/>
              <a:t> Rate of discharging        = Rate of charging  </a:t>
            </a:r>
          </a:p>
          <a:p>
            <a:r>
              <a:rPr lang="en-US" dirty="0" smtClean="0"/>
              <a:t>E(cell) 		          =  o volts</a:t>
            </a:r>
          </a:p>
          <a:p>
            <a:endParaRPr lang="en-US" dirty="0" smtClean="0"/>
          </a:p>
          <a:p>
            <a:r>
              <a:rPr lang="en-US" dirty="0" smtClean="0"/>
              <a:t>While discharging:</a:t>
            </a:r>
          </a:p>
          <a:p>
            <a:r>
              <a:rPr lang="en-US" dirty="0" smtClean="0"/>
              <a:t>Cu</a:t>
            </a:r>
            <a:r>
              <a:rPr lang="en-US" baseline="30000" dirty="0" smtClean="0"/>
              <a:t>2+ </a:t>
            </a:r>
            <a:r>
              <a:rPr lang="en-US" dirty="0" smtClean="0"/>
              <a:t>+ Zn</a:t>
            </a:r>
            <a:r>
              <a:rPr lang="en-US" baseline="30000" dirty="0" smtClean="0"/>
              <a:t> </a:t>
            </a:r>
            <a:r>
              <a:rPr lang="en-US" dirty="0" smtClean="0"/>
              <a:t> -----</a:t>
            </a:r>
            <a:r>
              <a:rPr lang="en-US" dirty="0" smtClean="0">
                <a:sym typeface="Wingdings" pitchFamily="2" charset="2"/>
              </a:rPr>
              <a:t>  Cu  +  Zn</a:t>
            </a:r>
            <a:r>
              <a:rPr lang="en-US" baseline="30000" dirty="0" smtClean="0">
                <a:sym typeface="Wingdings" pitchFamily="2" charset="2"/>
              </a:rPr>
              <a:t>2+       </a:t>
            </a:r>
          </a:p>
          <a:p>
            <a:r>
              <a:rPr lang="en-US" dirty="0" smtClean="0">
                <a:sym typeface="Wingdings" pitchFamily="2" charset="2"/>
              </a:rPr>
              <a:t>While charging:</a:t>
            </a:r>
          </a:p>
          <a:p>
            <a:r>
              <a:rPr lang="en-US" dirty="0" smtClean="0">
                <a:sym typeface="Wingdings" pitchFamily="2" charset="2"/>
              </a:rPr>
              <a:t>Cu  +  Zn</a:t>
            </a:r>
            <a:r>
              <a:rPr lang="en-US" baseline="30000" dirty="0" smtClean="0">
                <a:sym typeface="Wingdings" pitchFamily="2" charset="2"/>
              </a:rPr>
              <a:t>2+   </a:t>
            </a:r>
            <a:r>
              <a:rPr lang="en-US" dirty="0" smtClean="0">
                <a:sym typeface="Wingdings" pitchFamily="2" charset="2"/>
              </a:rPr>
              <a:t>---- </a:t>
            </a:r>
            <a:r>
              <a:rPr lang="en-US" dirty="0" smtClean="0"/>
              <a:t>Cu</a:t>
            </a:r>
            <a:r>
              <a:rPr lang="en-US" baseline="30000" dirty="0" smtClean="0"/>
              <a:t>2+ </a:t>
            </a:r>
            <a:r>
              <a:rPr lang="en-US" dirty="0" smtClean="0"/>
              <a:t>+Zn </a:t>
            </a:r>
          </a:p>
          <a:p>
            <a:r>
              <a:rPr lang="en-US" sz="3200" dirty="0" smtClean="0"/>
              <a:t>Net reaction:</a:t>
            </a:r>
          </a:p>
          <a:p>
            <a:r>
              <a:rPr lang="en-US" sz="3200" dirty="0" smtClean="0"/>
              <a:t>Cu</a:t>
            </a:r>
            <a:r>
              <a:rPr lang="en-US" sz="3200" baseline="30000" dirty="0" smtClean="0"/>
              <a:t>2+ </a:t>
            </a:r>
            <a:r>
              <a:rPr lang="en-US" sz="3200" dirty="0" smtClean="0"/>
              <a:t>+Zn   &lt;-----</a:t>
            </a:r>
            <a:r>
              <a:rPr lang="en-US" sz="3200" dirty="0" smtClean="0">
                <a:sym typeface="Wingdings" pitchFamily="2" charset="2"/>
              </a:rPr>
              <a:t>  Cu  +  Zn</a:t>
            </a:r>
            <a:r>
              <a:rPr lang="en-US" sz="3200" baseline="30000" dirty="0" smtClean="0">
                <a:sym typeface="Wingdings" pitchFamily="2" charset="2"/>
              </a:rPr>
              <a:t>2+       </a:t>
            </a:r>
          </a:p>
          <a:p>
            <a:endParaRPr lang="en-US" dirty="0" smtClean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Applications of EMF measurements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6482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Determination of activity coefficients of  electrolytes</a:t>
            </a:r>
          </a:p>
          <a:p>
            <a:r>
              <a:rPr lang="en-US" dirty="0" smtClean="0"/>
              <a:t>Determination of Transport number of ions</a:t>
            </a:r>
          </a:p>
          <a:p>
            <a:r>
              <a:rPr lang="en-US" dirty="0" smtClean="0"/>
              <a:t>Determination of </a:t>
            </a:r>
            <a:r>
              <a:rPr lang="en-US" dirty="0" err="1" smtClean="0"/>
              <a:t>Valency</a:t>
            </a:r>
            <a:r>
              <a:rPr lang="en-US" dirty="0" smtClean="0"/>
              <a:t> of ions in doubtful cases</a:t>
            </a:r>
          </a:p>
          <a:p>
            <a:r>
              <a:rPr lang="en-US" dirty="0" smtClean="0"/>
              <a:t>Determination of solubility product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Determination of pH  of an unknown solution by using</a:t>
            </a:r>
          </a:p>
          <a:p>
            <a:pPr lvl="1">
              <a:buNone/>
            </a:pPr>
            <a:r>
              <a:rPr lang="en-US" dirty="0" smtClean="0"/>
              <a:t>  a)   HE   ||  SCE  system</a:t>
            </a:r>
          </a:p>
          <a:p>
            <a:pPr lvl="1">
              <a:buNone/>
            </a:pPr>
            <a:r>
              <a:rPr lang="en-US" dirty="0" smtClean="0"/>
              <a:t>  c)   GE    ||  SCE</a:t>
            </a:r>
          </a:p>
          <a:p>
            <a:pPr lvl="1">
              <a:buNone/>
            </a:pPr>
            <a:r>
              <a:rPr lang="en-US" dirty="0" smtClean="0"/>
              <a:t>  b)   SCE  ||  QH</a:t>
            </a:r>
            <a:r>
              <a:rPr lang="en-US" baseline="-25000" dirty="0" smtClean="0"/>
              <a:t>2</a:t>
            </a:r>
            <a:r>
              <a:rPr lang="en-US" dirty="0" smtClean="0"/>
              <a:t>  system</a:t>
            </a:r>
            <a:endParaRPr lang="en-US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924800" cy="1143000"/>
          </a:xfrm>
        </p:spPr>
        <p:txBody>
          <a:bodyPr/>
          <a:lstStyle/>
          <a:p>
            <a:r>
              <a:rPr lang="en-US" dirty="0" smtClean="0"/>
              <a:t>Determination  by HE|| SCE 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a cell by using HE and SCE as shown below:</a:t>
            </a:r>
          </a:p>
          <a:p>
            <a:pPr>
              <a:buNone/>
            </a:pPr>
            <a:r>
              <a:rPr lang="en-US" dirty="0" smtClean="0"/>
              <a:t>                      </a:t>
            </a:r>
          </a:p>
          <a:p>
            <a:r>
              <a:rPr lang="en-US" dirty="0" smtClean="0"/>
              <a:t>Pt,  H</a:t>
            </a:r>
            <a:r>
              <a:rPr lang="en-US" baseline="-25000" dirty="0" smtClean="0"/>
              <a:t>2</a:t>
            </a:r>
            <a:r>
              <a:rPr lang="en-US" dirty="0" smtClean="0"/>
              <a:t>( 1 </a:t>
            </a:r>
            <a:r>
              <a:rPr lang="en-US" dirty="0" err="1" smtClean="0"/>
              <a:t>atm</a:t>
            </a:r>
            <a:r>
              <a:rPr lang="en-US" dirty="0" smtClean="0"/>
              <a:t>), H</a:t>
            </a:r>
            <a:r>
              <a:rPr lang="en-US" baseline="30000" dirty="0" smtClean="0"/>
              <a:t>+</a:t>
            </a:r>
            <a:r>
              <a:rPr lang="en-US" dirty="0" smtClean="0"/>
              <a:t>( M = ?)||  </a:t>
            </a:r>
            <a:r>
              <a:rPr lang="en-US" dirty="0" err="1" smtClean="0">
                <a:solidFill>
                  <a:srgbClr val="FF0000"/>
                </a:solidFill>
              </a:rPr>
              <a:t>KCl</a:t>
            </a:r>
            <a:r>
              <a:rPr lang="en-US" dirty="0" smtClean="0">
                <a:solidFill>
                  <a:srgbClr val="FF0000"/>
                </a:solidFill>
              </a:rPr>
              <a:t>(sat),HgCl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(s),Hg</a:t>
            </a:r>
          </a:p>
          <a:p>
            <a:endParaRPr lang="en-US" baseline="-25000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E</a:t>
            </a:r>
            <a:r>
              <a:rPr lang="en-US" baseline="-25000" dirty="0" err="1" smtClean="0">
                <a:solidFill>
                  <a:srgbClr val="FF0000"/>
                </a:solidFill>
              </a:rPr>
              <a:t>cell</a:t>
            </a:r>
            <a:r>
              <a:rPr lang="en-US" dirty="0" smtClean="0">
                <a:solidFill>
                  <a:srgbClr val="FF0000"/>
                </a:solidFill>
              </a:rPr>
              <a:t>             =         E </a:t>
            </a:r>
            <a:r>
              <a:rPr lang="en-US" baseline="-25000" dirty="0" smtClean="0">
                <a:solidFill>
                  <a:srgbClr val="FF0000"/>
                </a:solidFill>
              </a:rPr>
              <a:t>RHS</a:t>
            </a:r>
            <a:r>
              <a:rPr lang="en-US" dirty="0" smtClean="0">
                <a:solidFill>
                  <a:srgbClr val="FF0000"/>
                </a:solidFill>
              </a:rPr>
              <a:t>       -     E</a:t>
            </a:r>
            <a:r>
              <a:rPr lang="en-US" baseline="-25000" dirty="0" smtClean="0">
                <a:solidFill>
                  <a:srgbClr val="FF0000"/>
                </a:solidFill>
              </a:rPr>
              <a:t>LHS</a:t>
            </a:r>
          </a:p>
          <a:p>
            <a:endParaRPr lang="en-US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                      =    0.2422  -  ( -0.05915pH)</a:t>
            </a:r>
            <a:r>
              <a:rPr lang="en-US" baseline="-25000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endParaRPr lang="en-US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924800" cy="1143000"/>
          </a:xfrm>
        </p:spPr>
        <p:txBody>
          <a:bodyPr/>
          <a:lstStyle/>
          <a:p>
            <a:r>
              <a:rPr lang="en-US" dirty="0" smtClean="0"/>
              <a:t>Determination  by HE||GE 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7848600" cy="4114800"/>
          </a:xfrm>
        </p:spPr>
        <p:txBody>
          <a:bodyPr/>
          <a:lstStyle/>
          <a:p>
            <a:r>
              <a:rPr lang="en-US" dirty="0" smtClean="0"/>
              <a:t>Construct a cell by using HE and GE as shown below:</a:t>
            </a:r>
          </a:p>
          <a:p>
            <a:pPr>
              <a:buNone/>
            </a:pPr>
            <a:r>
              <a:rPr lang="en-US" dirty="0" smtClean="0"/>
              <a:t>                      </a:t>
            </a:r>
          </a:p>
          <a:p>
            <a:r>
              <a:rPr lang="en-US" dirty="0" smtClean="0"/>
              <a:t>Pt,  0.1M </a:t>
            </a:r>
            <a:r>
              <a:rPr lang="en-US" dirty="0" err="1" smtClean="0"/>
              <a:t>HCl|glass</a:t>
            </a:r>
            <a:r>
              <a:rPr lang="en-US" dirty="0" smtClean="0"/>
              <a:t>| H+(M=?)||  </a:t>
            </a:r>
            <a:r>
              <a:rPr lang="en-US" dirty="0" err="1" smtClean="0">
                <a:solidFill>
                  <a:srgbClr val="FF0000"/>
                </a:solidFill>
              </a:rPr>
              <a:t>KCl</a:t>
            </a:r>
            <a:r>
              <a:rPr lang="en-US" dirty="0" smtClean="0">
                <a:solidFill>
                  <a:srgbClr val="FF0000"/>
                </a:solidFill>
              </a:rPr>
              <a:t>(sat),HgCl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(s),Hg</a:t>
            </a:r>
          </a:p>
          <a:p>
            <a:endParaRPr lang="en-US" baseline="-25000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E</a:t>
            </a:r>
            <a:r>
              <a:rPr lang="en-US" baseline="-25000" dirty="0" err="1" smtClean="0">
                <a:solidFill>
                  <a:srgbClr val="FF0000"/>
                </a:solidFill>
              </a:rPr>
              <a:t>cell</a:t>
            </a:r>
            <a:r>
              <a:rPr lang="en-US" dirty="0" smtClean="0">
                <a:solidFill>
                  <a:srgbClr val="FF0000"/>
                </a:solidFill>
              </a:rPr>
              <a:t>             =         E </a:t>
            </a:r>
            <a:r>
              <a:rPr lang="en-US" baseline="-25000" dirty="0" smtClean="0">
                <a:solidFill>
                  <a:srgbClr val="FF0000"/>
                </a:solidFill>
              </a:rPr>
              <a:t>RHS</a:t>
            </a:r>
            <a:r>
              <a:rPr lang="en-US" dirty="0" smtClean="0">
                <a:solidFill>
                  <a:srgbClr val="FF0000"/>
                </a:solidFill>
              </a:rPr>
              <a:t>       -     E</a:t>
            </a:r>
            <a:r>
              <a:rPr lang="en-US" baseline="-25000" dirty="0" smtClean="0">
                <a:solidFill>
                  <a:srgbClr val="FF0000"/>
                </a:solidFill>
              </a:rPr>
              <a:t>LHS</a:t>
            </a:r>
          </a:p>
          <a:p>
            <a:endParaRPr lang="en-US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                      =    0.2422  -  ( </a:t>
            </a:r>
            <a:r>
              <a:rPr lang="en-US" dirty="0" err="1" smtClean="0"/>
              <a:t>Eg</a:t>
            </a:r>
            <a:r>
              <a:rPr lang="en-US" dirty="0" smtClean="0">
                <a:latin typeface="Calibri"/>
              </a:rPr>
              <a:t>⁰</a:t>
            </a:r>
            <a:r>
              <a:rPr lang="en-US" dirty="0" smtClean="0"/>
              <a:t>-0.05915pH)</a:t>
            </a:r>
            <a:r>
              <a:rPr lang="en-US" baseline="-25000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endParaRPr lang="en-US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/>
              <a:t>Determination  of pH by </a:t>
            </a:r>
            <a:br>
              <a:rPr lang="en-US" dirty="0" smtClean="0"/>
            </a:br>
            <a:r>
              <a:rPr lang="en-US" dirty="0" smtClean="0"/>
              <a:t>SCE||QH</a:t>
            </a:r>
            <a:r>
              <a:rPr lang="en-US" baseline="-25000" dirty="0" smtClean="0"/>
              <a:t>2</a:t>
            </a:r>
            <a:r>
              <a:rPr lang="en-US" dirty="0" smtClean="0"/>
              <a:t> 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7848600" cy="4114800"/>
          </a:xfrm>
        </p:spPr>
        <p:txBody>
          <a:bodyPr/>
          <a:lstStyle/>
          <a:p>
            <a:r>
              <a:rPr lang="en-US" dirty="0" smtClean="0"/>
              <a:t>Construct a cell by using SCE and QH2 as shown below:</a:t>
            </a:r>
          </a:p>
          <a:p>
            <a:pPr>
              <a:buNone/>
            </a:pPr>
            <a:r>
              <a:rPr lang="en-US" dirty="0" smtClean="0"/>
              <a:t>                      </a:t>
            </a:r>
          </a:p>
          <a:p>
            <a:r>
              <a:rPr lang="en-US" sz="2800" dirty="0" smtClean="0"/>
              <a:t> Hg,Hg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Cl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(s),</a:t>
            </a:r>
            <a:r>
              <a:rPr lang="en-US" sz="2800" dirty="0" err="1" smtClean="0"/>
              <a:t>KCl</a:t>
            </a:r>
            <a:r>
              <a:rPr lang="en-US" sz="2800" dirty="0" smtClean="0"/>
              <a:t>(sat)|| H</a:t>
            </a:r>
            <a:r>
              <a:rPr lang="en-US" sz="2800" baseline="30000" dirty="0" smtClean="0"/>
              <a:t>+</a:t>
            </a:r>
            <a:r>
              <a:rPr lang="en-US" sz="2800" dirty="0" smtClean="0"/>
              <a:t>(M  =?) Q,QH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,Pt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baseline="-25000" dirty="0" smtClean="0">
              <a:solidFill>
                <a:srgbClr val="FF0000"/>
              </a:solidFill>
            </a:endParaRPr>
          </a:p>
          <a:p>
            <a:r>
              <a:rPr lang="en-US" sz="3200" dirty="0" err="1" smtClean="0">
                <a:solidFill>
                  <a:srgbClr val="FF0000"/>
                </a:solidFill>
              </a:rPr>
              <a:t>E</a:t>
            </a:r>
            <a:r>
              <a:rPr lang="en-US" sz="3200" baseline="-25000" dirty="0" err="1" smtClean="0">
                <a:solidFill>
                  <a:srgbClr val="FF0000"/>
                </a:solidFill>
              </a:rPr>
              <a:t>cell</a:t>
            </a:r>
            <a:r>
              <a:rPr lang="en-US" sz="3200" dirty="0" smtClean="0">
                <a:solidFill>
                  <a:srgbClr val="FF0000"/>
                </a:solidFill>
              </a:rPr>
              <a:t>             =         E </a:t>
            </a:r>
            <a:r>
              <a:rPr lang="en-US" sz="3200" baseline="-25000" dirty="0" smtClean="0">
                <a:solidFill>
                  <a:srgbClr val="FF0000"/>
                </a:solidFill>
              </a:rPr>
              <a:t>RHS</a:t>
            </a:r>
            <a:r>
              <a:rPr lang="en-US" sz="3200" dirty="0" smtClean="0">
                <a:solidFill>
                  <a:srgbClr val="FF0000"/>
                </a:solidFill>
              </a:rPr>
              <a:t>       -     E</a:t>
            </a:r>
            <a:r>
              <a:rPr lang="en-US" sz="3200" baseline="-25000" dirty="0" smtClean="0">
                <a:solidFill>
                  <a:srgbClr val="FF0000"/>
                </a:solidFill>
              </a:rPr>
              <a:t>LHS</a:t>
            </a:r>
          </a:p>
          <a:p>
            <a:endParaRPr lang="en-US" sz="2800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dirty="0" smtClean="0"/>
              <a:t>                       =     ( 0.6996-0.0591pH)  -  0.2422</a:t>
            </a:r>
            <a:endParaRPr lang="en-US" sz="2800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800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28"/>
          <p:cNvGrpSpPr>
            <a:grpSpLocks noGrp="1"/>
          </p:cNvGrpSpPr>
          <p:nvPr/>
        </p:nvGrpSpPr>
        <p:grpSpPr>
          <a:xfrm>
            <a:off x="0" y="533400"/>
            <a:ext cx="9144000" cy="6324600"/>
            <a:chOff x="3429000" y="2286000"/>
            <a:chExt cx="1981200" cy="1905000"/>
          </a:xfrm>
        </p:grpSpPr>
        <p:sp>
          <p:nvSpPr>
            <p:cNvPr id="5" name="Oval 4"/>
            <p:cNvSpPr/>
            <p:nvPr/>
          </p:nvSpPr>
          <p:spPr>
            <a:xfrm>
              <a:off x="3429000" y="2286000"/>
              <a:ext cx="1981200" cy="19050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>
              <a:outerShdw blurRad="114300" dist="38100" dir="5400000" sx="103000" sy="103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harsh" dir="t">
                <a:rot lat="0" lon="0" rev="1800000"/>
              </a:lightRig>
            </a:scene3d>
            <a:sp3d prstMaterial="softEdge">
              <a:bevelT w="304800" h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3581400" y="2819400"/>
              <a:ext cx="1676400" cy="890400"/>
            </a:xfrm>
            <a:prstGeom prst="rect">
              <a:avLst/>
            </a:prstGeom>
            <a:ln w="28575">
              <a:noFill/>
            </a:ln>
            <a:scene3d>
              <a:camera prst="orthographicFront"/>
              <a:lightRig rig="harsh" dir="t">
                <a:rot lat="0" lon="0" rev="1800000"/>
              </a:lightRig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b="1" kern="1200" dirty="0" smtClean="0">
                  <a:solidFill>
                    <a:srgbClr val="FFFF00"/>
                  </a:solidFill>
                  <a:latin typeface="Arial Rounded MT Bold" pitchFamily="34" charset="0"/>
                </a:rPr>
                <a:t>Instrumental analysis</a:t>
              </a:r>
              <a:endParaRPr lang="en-US" sz="5400" b="1" kern="1200" dirty="0">
                <a:solidFill>
                  <a:srgbClr val="FFFF00"/>
                </a:solidFill>
                <a:latin typeface="Arial Rounded MT Bold" pitchFamily="34" charset="0"/>
              </a:endParaRPr>
            </a:p>
          </p:txBody>
        </p:sp>
      </p:grp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entagon 120"/>
          <p:cNvSpPr/>
          <p:nvPr/>
        </p:nvSpPr>
        <p:spPr bwMode="auto">
          <a:xfrm>
            <a:off x="1524000" y="0"/>
            <a:ext cx="7162800" cy="1066800"/>
          </a:xfrm>
          <a:prstGeom prst="homePlate">
            <a:avLst/>
          </a:prstGeom>
          <a:solidFill>
            <a:srgbClr val="6600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0" y="2438400"/>
            <a:ext cx="4114800" cy="2895600"/>
            <a:chOff x="3429000" y="2286000"/>
            <a:chExt cx="1981200" cy="1905000"/>
          </a:xfrm>
        </p:grpSpPr>
        <p:sp>
          <p:nvSpPr>
            <p:cNvPr id="8" name="Oval 7"/>
            <p:cNvSpPr/>
            <p:nvPr/>
          </p:nvSpPr>
          <p:spPr>
            <a:xfrm>
              <a:off x="3429000" y="2286000"/>
              <a:ext cx="1981200" cy="19050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>
              <a:outerShdw blurRad="114300" dist="38100" dir="5400000" sx="103000" sy="103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harsh" dir="t">
                <a:rot lat="0" lon="0" rev="1800000"/>
              </a:lightRig>
            </a:scene3d>
            <a:sp3d prstMaterial="softEdge">
              <a:bevelT w="304800" h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3581400" y="2819400"/>
              <a:ext cx="1676400" cy="890400"/>
            </a:xfrm>
            <a:prstGeom prst="rect">
              <a:avLst/>
            </a:prstGeom>
            <a:ln w="28575">
              <a:noFill/>
            </a:ln>
            <a:scene3d>
              <a:camera prst="orthographicFront"/>
              <a:lightRig rig="harsh" dir="t">
                <a:rot lat="0" lon="0" rev="1800000"/>
              </a:lightRig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>
                  <a:solidFill>
                    <a:schemeClr val="bg1"/>
                  </a:solidFill>
                  <a:latin typeface="Arial Rounded MT Bold" pitchFamily="34" charset="0"/>
                </a:rPr>
                <a:t>Learning points</a:t>
              </a:r>
              <a:endParaRPr lang="en-US" sz="2800" b="1" kern="1200" dirty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3" name="Group 43"/>
          <p:cNvGrpSpPr/>
          <p:nvPr/>
        </p:nvGrpSpPr>
        <p:grpSpPr>
          <a:xfrm>
            <a:off x="3962400" y="1371600"/>
            <a:ext cx="4876800" cy="1143000"/>
            <a:chOff x="6553200" y="2456544"/>
            <a:chExt cx="2133600" cy="591456"/>
          </a:xfrm>
        </p:grpSpPr>
        <p:sp>
          <p:nvSpPr>
            <p:cNvPr id="32" name="Rounded Rectangle 31"/>
            <p:cNvSpPr/>
            <p:nvPr/>
          </p:nvSpPr>
          <p:spPr>
            <a:xfrm>
              <a:off x="6607632" y="2456544"/>
              <a:ext cx="2057400" cy="591456"/>
            </a:xfrm>
            <a:prstGeom prst="roundRect">
              <a:avLst>
                <a:gd name="adj" fmla="val 30953"/>
              </a:avLst>
            </a:prstGeom>
            <a:solidFill>
              <a:srgbClr val="660066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660033"/>
                  </a:solidFill>
                </a:ln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53200" y="2514600"/>
              <a:ext cx="2133600" cy="27074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Conductometric</a:t>
              </a:r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titrations</a:t>
              </a:r>
              <a:endPara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98"/>
          <p:cNvGrpSpPr/>
          <p:nvPr/>
        </p:nvGrpSpPr>
        <p:grpSpPr>
          <a:xfrm>
            <a:off x="4267200" y="3733800"/>
            <a:ext cx="4495800" cy="838200"/>
            <a:chOff x="6400800" y="3352800"/>
            <a:chExt cx="2028372" cy="533400"/>
          </a:xfrm>
          <a:scene3d>
            <a:camera prst="orthographicFront"/>
            <a:lightRig rig="threePt" dir="t"/>
          </a:scene3d>
        </p:grpSpPr>
        <p:sp>
          <p:nvSpPr>
            <p:cNvPr id="33" name="Rounded Rectangle 32"/>
            <p:cNvSpPr/>
            <p:nvPr/>
          </p:nvSpPr>
          <p:spPr>
            <a:xfrm>
              <a:off x="6400800" y="3352800"/>
              <a:ext cx="2028372" cy="533400"/>
            </a:xfrm>
            <a:prstGeom prst="roundRect">
              <a:avLst>
                <a:gd name="adj" fmla="val 30953"/>
              </a:avLst>
            </a:prstGeom>
            <a:solidFill>
              <a:srgbClr val="CC0099"/>
            </a:solidFill>
            <a:ln>
              <a:solidFill>
                <a:srgbClr val="FF33CC"/>
              </a:solidFill>
            </a:ln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53200" y="3399972"/>
              <a:ext cx="1676400" cy="255839"/>
            </a:xfrm>
            <a:prstGeom prst="rect">
              <a:avLst/>
            </a:prstGeom>
            <a:noFill/>
            <a:ln>
              <a:noFill/>
            </a:ln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SA  Vs.  SB</a:t>
              </a:r>
              <a:endPara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4267200" y="4724400"/>
            <a:ext cx="4495800" cy="914400"/>
            <a:chOff x="6477000" y="4114800"/>
            <a:chExt cx="2209800" cy="609600"/>
          </a:xfrm>
        </p:grpSpPr>
        <p:sp>
          <p:nvSpPr>
            <p:cNvPr id="34" name="Rounded Rectangle 33"/>
            <p:cNvSpPr/>
            <p:nvPr/>
          </p:nvSpPr>
          <p:spPr>
            <a:xfrm>
              <a:off x="6477000" y="4114800"/>
              <a:ext cx="2209800" cy="609600"/>
            </a:xfrm>
            <a:prstGeom prst="roundRect">
              <a:avLst>
                <a:gd name="adj" fmla="val 30953"/>
              </a:avLst>
            </a:prstGeom>
            <a:solidFill>
              <a:srgbClr val="FF6600"/>
            </a:solidFill>
            <a:ln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59138" y="4201886"/>
              <a:ext cx="1226534" cy="389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SA  Vs.  WB</a:t>
              </a:r>
              <a:endParaRPr lang="en-US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59"/>
          <p:cNvGrpSpPr/>
          <p:nvPr/>
        </p:nvGrpSpPr>
        <p:grpSpPr>
          <a:xfrm>
            <a:off x="4343400" y="5791200"/>
            <a:ext cx="4495800" cy="762000"/>
            <a:chOff x="6553200" y="5334000"/>
            <a:chExt cx="1981200" cy="685800"/>
          </a:xfrm>
        </p:grpSpPr>
        <p:sp>
          <p:nvSpPr>
            <p:cNvPr id="35" name="Rounded Rectangle 34"/>
            <p:cNvSpPr/>
            <p:nvPr/>
          </p:nvSpPr>
          <p:spPr>
            <a:xfrm>
              <a:off x="6553200" y="5334000"/>
              <a:ext cx="1981200" cy="685800"/>
            </a:xfrm>
            <a:prstGeom prst="roundRect">
              <a:avLst>
                <a:gd name="adj" fmla="val 30953"/>
              </a:avLst>
            </a:prstGeom>
            <a:solidFill>
              <a:srgbClr val="00FF00"/>
            </a:solidFill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41375" y="5410200"/>
              <a:ext cx="1376155" cy="526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smtClean="0">
                  <a:latin typeface="Arial" pitchFamily="34" charset="0"/>
                  <a:cs typeface="Arial" pitchFamily="34" charset="0"/>
                </a:rPr>
                <a:t>WA   Vs.  SB</a:t>
              </a:r>
              <a:endParaRPr lang="en-US" sz="32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8" name="Title 1"/>
          <p:cNvSpPr txBox="1">
            <a:spLocks/>
          </p:cNvSpPr>
          <p:nvPr/>
        </p:nvSpPr>
        <p:spPr bwMode="auto">
          <a:xfrm>
            <a:off x="1371600" y="0"/>
            <a:ext cx="6172200" cy="914400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dirty="0" smtClean="0">
                <a:solidFill>
                  <a:srgbClr val="FFFF00"/>
                </a:solidFill>
                <a:effectLst/>
                <a:latin typeface="Arial Rounded MT Bold" pitchFamily="34" charset="0"/>
              </a:rPr>
              <a:t>     Instrumental analysis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pic>
        <p:nvPicPr>
          <p:cNvPr id="50" name="Picture 49" descr="logo-round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52600" cy="1371600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 bwMode="auto">
          <a:xfrm>
            <a:off x="6248400" y="2590800"/>
            <a:ext cx="457200" cy="990600"/>
          </a:xfrm>
          <a:prstGeom prst="downArrow">
            <a:avLst/>
          </a:prstGeom>
          <a:solidFill>
            <a:srgbClr val="A0204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458200" cy="1143000"/>
          </a:xfrm>
        </p:spPr>
        <p:txBody>
          <a:bodyPr/>
          <a:lstStyle/>
          <a:p>
            <a:r>
              <a:rPr lang="en-US" sz="3200" dirty="0" err="1" smtClean="0"/>
              <a:t>HCl</a:t>
            </a:r>
            <a:r>
              <a:rPr lang="en-US" sz="3200" dirty="0" smtClean="0"/>
              <a:t>   +  </a:t>
            </a:r>
            <a:r>
              <a:rPr lang="en-US" sz="3200" dirty="0" err="1" smtClean="0"/>
              <a:t>NaOH</a:t>
            </a:r>
            <a:r>
              <a:rPr lang="en-US" sz="3200" dirty="0" smtClean="0"/>
              <a:t>                     </a:t>
            </a:r>
            <a:r>
              <a:rPr lang="en-US" sz="3200" dirty="0" err="1" smtClean="0"/>
              <a:t>Na</a:t>
            </a:r>
            <a:r>
              <a:rPr lang="en-US" sz="3200" baseline="30000" dirty="0" err="1" smtClean="0"/>
              <a:t>+</a:t>
            </a:r>
            <a:r>
              <a:rPr lang="en-US" sz="3200" dirty="0" err="1" smtClean="0"/>
              <a:t>Cl</a:t>
            </a:r>
            <a:r>
              <a:rPr lang="en-US" sz="3200" baseline="30000" dirty="0" smtClean="0"/>
              <a:t>-</a:t>
            </a:r>
            <a:r>
              <a:rPr lang="en-US" sz="3200" dirty="0" smtClean="0"/>
              <a:t>  +     H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0 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7696200" cy="4114800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HCl</a:t>
            </a:r>
            <a:r>
              <a:rPr lang="en-US" dirty="0" smtClean="0"/>
              <a:t>				Base</a:t>
            </a:r>
          </a:p>
          <a:p>
            <a:r>
              <a:rPr lang="en-US" dirty="0" smtClean="0"/>
              <a:t>N1   =    ?				N2   =   Given</a:t>
            </a:r>
          </a:p>
          <a:p>
            <a:r>
              <a:rPr lang="en-US" dirty="0" smtClean="0"/>
              <a:t>V1   =   20ml(say)			V2   =  from graph</a:t>
            </a:r>
          </a:p>
          <a:p>
            <a:endParaRPr lang="en-US" dirty="0" smtClean="0"/>
          </a:p>
          <a:p>
            <a:r>
              <a:rPr lang="en-US" dirty="0" smtClean="0"/>
              <a:t>N1V1   =  N2V2</a:t>
            </a:r>
          </a:p>
          <a:p>
            <a:endParaRPr lang="en-US" dirty="0" smtClean="0"/>
          </a:p>
          <a:p>
            <a:r>
              <a:rPr lang="en-US" dirty="0" smtClean="0"/>
              <a:t>N1  ca be evaluated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533400"/>
            <a:ext cx="4517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an  acid base reaction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657600" y="1752600"/>
            <a:ext cx="15240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chemeClr val="accent1"/>
            </a:outerShdw>
          </a:effectLst>
        </p:spPr>
      </p:cxn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Electrolytic conductance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Conductance of an electrolytic solution.</a:t>
            </a:r>
          </a:p>
          <a:p>
            <a:pPr>
              <a:buNone/>
            </a:pPr>
            <a:endParaRPr lang="en-US" b="0" dirty="0" smtClean="0"/>
          </a:p>
          <a:p>
            <a:r>
              <a:rPr lang="en-US" b="0" dirty="0" smtClean="0"/>
              <a:t>C = 1/R</a:t>
            </a:r>
          </a:p>
          <a:p>
            <a:endParaRPr lang="en-US" dirty="0" smtClean="0"/>
          </a:p>
          <a:p>
            <a:r>
              <a:rPr lang="en-US" dirty="0" smtClean="0"/>
              <a:t>Units: </a:t>
            </a:r>
            <a:r>
              <a:rPr lang="en-US" b="0" dirty="0" smtClean="0"/>
              <a:t>ohm</a:t>
            </a:r>
            <a:r>
              <a:rPr lang="en-US" b="0" baseline="30000" dirty="0" smtClean="0"/>
              <a:t>-1</a:t>
            </a:r>
            <a:r>
              <a:rPr lang="en-US" b="0" dirty="0" smtClean="0"/>
              <a:t> or </a:t>
            </a:r>
            <a:r>
              <a:rPr lang="en-US" b="0" dirty="0" err="1" smtClean="0"/>
              <a:t>Siemen</a:t>
            </a:r>
            <a:r>
              <a:rPr lang="en-US" b="0" dirty="0" smtClean="0"/>
              <a:t> (S)</a:t>
            </a:r>
            <a:endParaRPr lang="en-US" dirty="0" smtClean="0"/>
          </a:p>
          <a:p>
            <a:endParaRPr lang="en-US" b="0" dirty="0" smtClean="0"/>
          </a:p>
          <a:p>
            <a:pPr>
              <a:buNone/>
            </a:pPr>
            <a:endParaRPr lang="en-US" b="0" dirty="0" smtClean="0"/>
          </a:p>
          <a:p>
            <a:r>
              <a:rPr lang="en-US" dirty="0" smtClean="0"/>
              <a:t>Effect of dilution: </a:t>
            </a:r>
            <a:r>
              <a:rPr lang="en-US" b="0" dirty="0" smtClean="0"/>
              <a:t>It increases.</a:t>
            </a:r>
            <a:endParaRPr lang="en-US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acid  vs. strong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514600"/>
            <a:ext cx="7467600" cy="3962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     </a:t>
            </a:r>
            <a:r>
              <a:rPr lang="el-GR" dirty="0" smtClean="0">
                <a:latin typeface="Arial"/>
                <a:cs typeface="Arial"/>
              </a:rPr>
              <a:t>λ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 rot="5400000">
            <a:off x="609600" y="4419600"/>
            <a:ext cx="3048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6" name="Straight Connector 5"/>
          <p:cNvCxnSpPr/>
          <p:nvPr/>
        </p:nvCxnSpPr>
        <p:spPr bwMode="auto">
          <a:xfrm rot="10800000" flipV="1">
            <a:off x="3581402" y="3657599"/>
            <a:ext cx="2362199" cy="190499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7" name="Straight Connector 6"/>
          <p:cNvCxnSpPr/>
          <p:nvPr/>
        </p:nvCxnSpPr>
        <p:spPr bwMode="auto">
          <a:xfrm>
            <a:off x="2133600" y="5943600"/>
            <a:ext cx="426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8" name="Straight Connector 7"/>
          <p:cNvCxnSpPr/>
          <p:nvPr/>
        </p:nvCxnSpPr>
        <p:spPr bwMode="auto">
          <a:xfrm>
            <a:off x="2133600" y="3429000"/>
            <a:ext cx="2362200" cy="22098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3657600" y="5562600"/>
            <a:ext cx="762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sp>
        <p:nvSpPr>
          <p:cNvPr id="19" name="TextBox 18"/>
          <p:cNvSpPr txBox="1"/>
          <p:nvPr/>
        </p:nvSpPr>
        <p:spPr>
          <a:xfrm>
            <a:off x="3886200" y="6400800"/>
            <a:ext cx="179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Vol. of base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00200" y="1905000"/>
            <a:ext cx="6405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HCl</a:t>
            </a:r>
            <a:r>
              <a:rPr lang="en-US" dirty="0" smtClean="0"/>
              <a:t>   +  </a:t>
            </a:r>
            <a:r>
              <a:rPr lang="en-US" dirty="0" err="1" smtClean="0"/>
              <a:t>NaOH</a:t>
            </a:r>
            <a:r>
              <a:rPr lang="en-US" dirty="0" smtClean="0"/>
              <a:t>                     </a:t>
            </a:r>
            <a:r>
              <a:rPr lang="en-US" dirty="0" err="1" smtClean="0"/>
              <a:t>Na</a:t>
            </a:r>
            <a:r>
              <a:rPr lang="en-US" baseline="30000" dirty="0" err="1" smtClean="0"/>
              <a:t>+</a:t>
            </a:r>
            <a:r>
              <a:rPr lang="en-US" dirty="0" err="1" smtClean="0"/>
              <a:t>Cl</a:t>
            </a:r>
            <a:r>
              <a:rPr lang="en-US" baseline="30000" dirty="0" smtClean="0"/>
              <a:t>-</a:t>
            </a:r>
            <a:r>
              <a:rPr lang="en-US" dirty="0" smtClean="0"/>
              <a:t>  +     H</a:t>
            </a:r>
            <a:r>
              <a:rPr lang="en-US" baseline="-25000" dirty="0" smtClean="0"/>
              <a:t>2</a:t>
            </a:r>
            <a:r>
              <a:rPr lang="en-US" dirty="0" smtClean="0"/>
              <a:t>0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4114800" y="2133600"/>
            <a:ext cx="9906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chemeClr val="accent1"/>
            </a:outerShdw>
          </a:effectLst>
        </p:spPr>
      </p:cxnSp>
      <p:sp>
        <p:nvSpPr>
          <p:cNvPr id="26" name="Oval 25"/>
          <p:cNvSpPr/>
          <p:nvPr/>
        </p:nvSpPr>
        <p:spPr bwMode="auto">
          <a:xfrm>
            <a:off x="3048000" y="42672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981200" y="33528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2590800" y="38100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429000" y="46482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4267200" y="48768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724400" y="44958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105400" y="41148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562600" y="38100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3" name="Cloud 22"/>
          <p:cNvSpPr/>
          <p:nvPr/>
        </p:nvSpPr>
        <p:spPr bwMode="auto">
          <a:xfrm>
            <a:off x="4572000" y="2286000"/>
            <a:ext cx="2438400" cy="914400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29200" y="2514600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point?</a:t>
            </a:r>
            <a:endParaRPr lang="en-US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 animBg="1"/>
      <p:bldP spid="33" grpId="0" animBg="1"/>
      <p:bldP spid="23" grpId="0" animBg="1"/>
      <p:bldP spid="23" grpId="1" animBg="1"/>
      <p:bldP spid="25" grpId="0"/>
      <p:bldP spid="25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acid  vs. weak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7467600" cy="4495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     </a:t>
            </a:r>
            <a:r>
              <a:rPr lang="el-GR" dirty="0" smtClean="0">
                <a:latin typeface="Arial"/>
                <a:cs typeface="Arial"/>
              </a:rPr>
              <a:t>λ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 rot="5400000">
            <a:off x="609600" y="4419600"/>
            <a:ext cx="3048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6" name="Straight Connector 5"/>
          <p:cNvCxnSpPr/>
          <p:nvPr/>
        </p:nvCxnSpPr>
        <p:spPr bwMode="auto">
          <a:xfrm rot="10800000" flipV="1">
            <a:off x="3657602" y="4724400"/>
            <a:ext cx="2895599" cy="38099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7" name="Straight Connector 6"/>
          <p:cNvCxnSpPr/>
          <p:nvPr/>
        </p:nvCxnSpPr>
        <p:spPr bwMode="auto">
          <a:xfrm>
            <a:off x="2133600" y="5943600"/>
            <a:ext cx="426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8" name="Straight Connector 7"/>
          <p:cNvCxnSpPr/>
          <p:nvPr/>
        </p:nvCxnSpPr>
        <p:spPr bwMode="auto">
          <a:xfrm>
            <a:off x="2133600" y="3429000"/>
            <a:ext cx="2362200" cy="22098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3467100" y="5524500"/>
            <a:ext cx="838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sp>
        <p:nvSpPr>
          <p:cNvPr id="19" name="TextBox 18"/>
          <p:cNvSpPr txBox="1"/>
          <p:nvPr/>
        </p:nvSpPr>
        <p:spPr>
          <a:xfrm>
            <a:off x="3886200" y="6400800"/>
            <a:ext cx="179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Vol. of base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57400" y="1905000"/>
            <a:ext cx="657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HCl</a:t>
            </a:r>
            <a:r>
              <a:rPr lang="en-US" dirty="0" smtClean="0"/>
              <a:t>   +  NH</a:t>
            </a:r>
            <a:r>
              <a:rPr lang="en-US" baseline="-25000" dirty="0" smtClean="0"/>
              <a:t>4</a:t>
            </a:r>
            <a:r>
              <a:rPr lang="en-US" dirty="0" smtClean="0"/>
              <a:t>OH                     NH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+</a:t>
            </a:r>
            <a:r>
              <a:rPr lang="en-US" dirty="0" smtClean="0"/>
              <a:t>Cl</a:t>
            </a:r>
            <a:r>
              <a:rPr lang="en-US" baseline="30000" dirty="0" smtClean="0"/>
              <a:t>-</a:t>
            </a:r>
            <a:r>
              <a:rPr lang="en-US" dirty="0" smtClean="0"/>
              <a:t>  +     H</a:t>
            </a:r>
            <a:r>
              <a:rPr lang="en-US" baseline="-25000" dirty="0" smtClean="0"/>
              <a:t>2</a:t>
            </a:r>
            <a:r>
              <a:rPr lang="en-US" dirty="0" smtClean="0"/>
              <a:t>0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4419600" y="2133600"/>
            <a:ext cx="9906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chemeClr val="accent1"/>
            </a:outerShdw>
          </a:effectLst>
        </p:spPr>
      </p:cxnSp>
      <p:sp>
        <p:nvSpPr>
          <p:cNvPr id="14" name="Oval 13"/>
          <p:cNvSpPr/>
          <p:nvPr/>
        </p:nvSpPr>
        <p:spPr bwMode="auto">
          <a:xfrm>
            <a:off x="2514600" y="37338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971800" y="41910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352800" y="44958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191000" y="48768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724400" y="48006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334000" y="47244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019800" y="46482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057400" y="33528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8" name="Cloud 27"/>
          <p:cNvSpPr/>
          <p:nvPr/>
        </p:nvSpPr>
        <p:spPr bwMode="auto">
          <a:xfrm>
            <a:off x="4114800" y="2514600"/>
            <a:ext cx="3124200" cy="1905000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05400" y="3200400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point?</a:t>
            </a:r>
            <a:endParaRPr lang="en-US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/>
      <p:bldP spid="29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acid  vs. strong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7467600" cy="4495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     </a:t>
            </a:r>
            <a:r>
              <a:rPr lang="el-GR" dirty="0" smtClean="0">
                <a:latin typeface="Arial"/>
                <a:cs typeface="Arial"/>
              </a:rPr>
              <a:t>λ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 rot="5400000">
            <a:off x="609600" y="4419600"/>
            <a:ext cx="3048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6" name="Straight Connector 5"/>
          <p:cNvCxnSpPr/>
          <p:nvPr/>
        </p:nvCxnSpPr>
        <p:spPr bwMode="auto">
          <a:xfrm rot="10800000" flipV="1">
            <a:off x="3581401" y="3505200"/>
            <a:ext cx="3124199" cy="213359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7" name="Straight Connector 6"/>
          <p:cNvCxnSpPr/>
          <p:nvPr/>
        </p:nvCxnSpPr>
        <p:spPr bwMode="auto">
          <a:xfrm>
            <a:off x="2133600" y="5943600"/>
            <a:ext cx="426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8" name="Straight Connector 7"/>
          <p:cNvCxnSpPr/>
          <p:nvPr/>
        </p:nvCxnSpPr>
        <p:spPr bwMode="auto">
          <a:xfrm>
            <a:off x="2133600" y="5105400"/>
            <a:ext cx="2362200" cy="533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3581400" y="5715000"/>
            <a:ext cx="45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sp>
        <p:nvSpPr>
          <p:cNvPr id="19" name="TextBox 18"/>
          <p:cNvSpPr txBox="1"/>
          <p:nvPr/>
        </p:nvSpPr>
        <p:spPr>
          <a:xfrm>
            <a:off x="3886200" y="6400800"/>
            <a:ext cx="179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Vol. of base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1752600"/>
            <a:ext cx="8214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</a:t>
            </a:r>
            <a:r>
              <a:rPr lang="en-US" baseline="-25000" dirty="0" smtClean="0"/>
              <a:t>3</a:t>
            </a:r>
            <a:r>
              <a:rPr lang="en-US" dirty="0" smtClean="0"/>
              <a:t>COOH   +  </a:t>
            </a:r>
            <a:r>
              <a:rPr lang="en-US" dirty="0" err="1" smtClean="0"/>
              <a:t>NaOH</a:t>
            </a:r>
            <a:r>
              <a:rPr lang="en-US" dirty="0" smtClean="0"/>
              <a:t>                    CH</a:t>
            </a:r>
            <a:r>
              <a:rPr lang="en-US" baseline="-25000" dirty="0" smtClean="0"/>
              <a:t>3</a:t>
            </a:r>
            <a:r>
              <a:rPr lang="en-US" dirty="0" smtClean="0"/>
              <a:t>COO</a:t>
            </a:r>
            <a:r>
              <a:rPr lang="en-US" baseline="30000" dirty="0" smtClean="0"/>
              <a:t>-</a:t>
            </a:r>
            <a:r>
              <a:rPr lang="en-US" dirty="0" smtClean="0"/>
              <a:t> Na</a:t>
            </a:r>
            <a:r>
              <a:rPr lang="en-US" baseline="30000" dirty="0" smtClean="0"/>
              <a:t>+</a:t>
            </a:r>
            <a:r>
              <a:rPr lang="en-US" dirty="0" smtClean="0"/>
              <a:t>  +     H</a:t>
            </a:r>
            <a:r>
              <a:rPr lang="en-US" baseline="-25000" dirty="0" smtClean="0"/>
              <a:t>2</a:t>
            </a:r>
            <a:r>
              <a:rPr lang="en-US" dirty="0" smtClean="0"/>
              <a:t>0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4038600" y="1981200"/>
            <a:ext cx="990600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chemeClr val="accent1"/>
            </a:outerShdw>
          </a:effectLst>
        </p:spPr>
      </p:cxnSp>
      <p:sp>
        <p:nvSpPr>
          <p:cNvPr id="14" name="Oval 13"/>
          <p:cNvSpPr/>
          <p:nvPr/>
        </p:nvSpPr>
        <p:spPr bwMode="auto">
          <a:xfrm>
            <a:off x="2514600" y="51054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505200" y="53340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057400" y="49530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114800" y="51054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724400" y="46482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257800" y="42672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5943600" y="38862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3048000" y="52578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sz="4400" dirty="0" smtClean="0"/>
              <a:t>Mixture of two acids vs.  strong base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9400"/>
            <a:ext cx="7467600" cy="4495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 </a:t>
            </a:r>
            <a:r>
              <a:rPr lang="en-US" dirty="0" err="1" smtClean="0"/>
              <a:t>NaOH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CH</a:t>
            </a:r>
            <a:r>
              <a:rPr lang="en-US" baseline="-25000" dirty="0" smtClean="0"/>
              <a:t>3</a:t>
            </a:r>
            <a:r>
              <a:rPr lang="en-US" dirty="0" smtClean="0"/>
              <a:t>COOH</a:t>
            </a:r>
          </a:p>
          <a:p>
            <a:endParaRPr lang="en-US" dirty="0" smtClean="0"/>
          </a:p>
          <a:p>
            <a:endParaRPr lang="en-US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     </a:t>
            </a:r>
            <a:r>
              <a:rPr lang="el-GR" dirty="0" smtClean="0">
                <a:latin typeface="Arial"/>
                <a:cs typeface="Arial"/>
              </a:rPr>
              <a:t>λ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 rot="5400000">
            <a:off x="190500" y="40005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6" name="Straight Connector 5"/>
          <p:cNvCxnSpPr/>
          <p:nvPr/>
        </p:nvCxnSpPr>
        <p:spPr bwMode="auto">
          <a:xfrm rot="10800000" flipV="1">
            <a:off x="4419600" y="2438400"/>
            <a:ext cx="3581400" cy="2438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7" name="Straight Connector 6"/>
          <p:cNvCxnSpPr/>
          <p:nvPr/>
        </p:nvCxnSpPr>
        <p:spPr bwMode="auto">
          <a:xfrm>
            <a:off x="2133600" y="5943600"/>
            <a:ext cx="426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3276600" y="4267200"/>
            <a:ext cx="23622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2857500" y="5219700"/>
            <a:ext cx="14478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sp>
        <p:nvSpPr>
          <p:cNvPr id="19" name="TextBox 18"/>
          <p:cNvSpPr txBox="1"/>
          <p:nvPr/>
        </p:nvSpPr>
        <p:spPr>
          <a:xfrm>
            <a:off x="3886200" y="6400800"/>
            <a:ext cx="179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Vol. of base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1447800"/>
            <a:ext cx="959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HCl</a:t>
            </a:r>
            <a:r>
              <a:rPr lang="en-US" dirty="0" smtClean="0"/>
              <a:t>  +  CH</a:t>
            </a:r>
            <a:r>
              <a:rPr lang="en-US" baseline="-25000" dirty="0" smtClean="0"/>
              <a:t>3</a:t>
            </a:r>
            <a:r>
              <a:rPr lang="en-US" dirty="0" smtClean="0"/>
              <a:t>COOH   +  </a:t>
            </a:r>
            <a:r>
              <a:rPr lang="en-US" dirty="0" err="1" smtClean="0"/>
              <a:t>NaOH</a:t>
            </a:r>
            <a:r>
              <a:rPr lang="en-US" dirty="0" smtClean="0"/>
              <a:t>               CH</a:t>
            </a:r>
            <a:r>
              <a:rPr lang="en-US" baseline="-25000" dirty="0" smtClean="0"/>
              <a:t>3</a:t>
            </a:r>
            <a:r>
              <a:rPr lang="en-US" dirty="0" smtClean="0"/>
              <a:t>COO</a:t>
            </a:r>
            <a:r>
              <a:rPr lang="en-US" baseline="30000" dirty="0" smtClean="0"/>
              <a:t>-</a:t>
            </a:r>
            <a:r>
              <a:rPr lang="en-US" dirty="0" smtClean="0"/>
              <a:t> Na</a:t>
            </a:r>
            <a:r>
              <a:rPr lang="en-US" baseline="30000" dirty="0" smtClean="0"/>
              <a:t>+</a:t>
            </a:r>
            <a:r>
              <a:rPr lang="en-US" dirty="0" smtClean="0"/>
              <a:t> + </a:t>
            </a:r>
            <a:r>
              <a:rPr lang="en-US" dirty="0" err="1" smtClean="0"/>
              <a:t>NaCl</a:t>
            </a:r>
            <a:r>
              <a:rPr lang="en-US" dirty="0" smtClean="0"/>
              <a:t> + H</a:t>
            </a:r>
            <a:r>
              <a:rPr lang="en-US" baseline="-25000" dirty="0" smtClean="0"/>
              <a:t>2</a:t>
            </a:r>
            <a:r>
              <a:rPr lang="en-US" dirty="0" smtClean="0"/>
              <a:t>0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4114800" y="1676400"/>
            <a:ext cx="1073137" cy="446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chemeClr val="accent1"/>
            </a:outerShdw>
          </a:effectLst>
        </p:spPr>
      </p:cxnSp>
      <p:sp>
        <p:nvSpPr>
          <p:cNvPr id="14" name="Oval 13"/>
          <p:cNvSpPr/>
          <p:nvPr/>
        </p:nvSpPr>
        <p:spPr bwMode="auto">
          <a:xfrm>
            <a:off x="2438400" y="30480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276600" y="41148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057400" y="25908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962400" y="42672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724400" y="42672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486400" y="39624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096000" y="35814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895600" y="35814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 rot="16200000" flipV="1">
            <a:off x="1904999" y="2895601"/>
            <a:ext cx="2286001" cy="182879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sp>
        <p:nvSpPr>
          <p:cNvPr id="31" name="Oval 30"/>
          <p:cNvSpPr/>
          <p:nvPr/>
        </p:nvSpPr>
        <p:spPr bwMode="auto">
          <a:xfrm>
            <a:off x="7239000" y="28194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553200" y="32004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 rot="5400000">
            <a:off x="4457700" y="5143500"/>
            <a:ext cx="1600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sp>
        <p:nvSpPr>
          <p:cNvPr id="36" name="TextBox 35"/>
          <p:cNvSpPr txBox="1"/>
          <p:nvPr/>
        </p:nvSpPr>
        <p:spPr>
          <a:xfrm>
            <a:off x="2895600" y="297180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HCl</a:t>
            </a:r>
            <a:endParaRPr lang="en-US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21" grpId="0" animBg="1"/>
      <p:bldP spid="22" grpId="0" animBg="1"/>
      <p:bldP spid="22" grpId="1" animBg="1"/>
      <p:bldP spid="23" grpId="0" animBg="1"/>
      <p:bldP spid="27" grpId="0" animBg="1"/>
      <p:bldP spid="31" grpId="0" animBg="1"/>
      <p:bldP spid="32" grpId="0" animBg="1"/>
      <p:bldP spid="3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sz="4400" dirty="0" smtClean="0"/>
              <a:t>Mixture of two acids vs.  strong base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9400"/>
            <a:ext cx="7467600" cy="4495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    						</a:t>
            </a:r>
            <a:r>
              <a:rPr lang="en-US" dirty="0" err="1" smtClean="0"/>
              <a:t>NaOH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CH</a:t>
            </a:r>
            <a:r>
              <a:rPr lang="en-US" baseline="-25000" dirty="0" smtClean="0"/>
              <a:t>3</a:t>
            </a:r>
            <a:r>
              <a:rPr lang="en-US" dirty="0" smtClean="0"/>
              <a:t>COOH</a:t>
            </a:r>
          </a:p>
          <a:p>
            <a:pPr>
              <a:buNone/>
            </a:pPr>
            <a:r>
              <a:rPr lang="en-US" dirty="0" smtClean="0">
                <a:latin typeface="Arial"/>
                <a:cs typeface="Arial"/>
              </a:rPr>
              <a:t>           </a:t>
            </a:r>
            <a:r>
              <a:rPr lang="el-GR" dirty="0" smtClean="0">
                <a:latin typeface="Arial"/>
                <a:cs typeface="Arial"/>
              </a:rPr>
              <a:t>λ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 rot="5400000">
            <a:off x="190500" y="40005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6" name="Straight Connector 5"/>
          <p:cNvCxnSpPr/>
          <p:nvPr/>
        </p:nvCxnSpPr>
        <p:spPr bwMode="auto">
          <a:xfrm rot="10800000" flipV="1">
            <a:off x="4419600" y="2438400"/>
            <a:ext cx="3581400" cy="2438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7" name="Straight Connector 6"/>
          <p:cNvCxnSpPr/>
          <p:nvPr/>
        </p:nvCxnSpPr>
        <p:spPr bwMode="auto">
          <a:xfrm>
            <a:off x="2133600" y="5943600"/>
            <a:ext cx="426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3276600" y="4267200"/>
            <a:ext cx="2362200" cy="228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2857500" y="5219700"/>
            <a:ext cx="14478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sp>
        <p:nvSpPr>
          <p:cNvPr id="19" name="TextBox 18"/>
          <p:cNvSpPr txBox="1"/>
          <p:nvPr/>
        </p:nvSpPr>
        <p:spPr>
          <a:xfrm>
            <a:off x="3886200" y="6400800"/>
            <a:ext cx="179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Vol. of base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1447800"/>
            <a:ext cx="959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HCl</a:t>
            </a:r>
            <a:r>
              <a:rPr lang="en-US" dirty="0" smtClean="0"/>
              <a:t>  +  CH</a:t>
            </a:r>
            <a:r>
              <a:rPr lang="en-US" baseline="-25000" dirty="0" smtClean="0"/>
              <a:t>3</a:t>
            </a:r>
            <a:r>
              <a:rPr lang="en-US" dirty="0" smtClean="0"/>
              <a:t>COOH   +  </a:t>
            </a:r>
            <a:r>
              <a:rPr lang="en-US" dirty="0" err="1" smtClean="0"/>
              <a:t>NaOH</a:t>
            </a:r>
            <a:r>
              <a:rPr lang="en-US" dirty="0" smtClean="0"/>
              <a:t>               CH</a:t>
            </a:r>
            <a:r>
              <a:rPr lang="en-US" baseline="-25000" dirty="0" smtClean="0"/>
              <a:t>3</a:t>
            </a:r>
            <a:r>
              <a:rPr lang="en-US" dirty="0" smtClean="0"/>
              <a:t>COO</a:t>
            </a:r>
            <a:r>
              <a:rPr lang="en-US" baseline="30000" dirty="0" smtClean="0"/>
              <a:t>-</a:t>
            </a:r>
            <a:r>
              <a:rPr lang="en-US" dirty="0" smtClean="0"/>
              <a:t> Na</a:t>
            </a:r>
            <a:r>
              <a:rPr lang="en-US" baseline="30000" dirty="0" smtClean="0"/>
              <a:t>+</a:t>
            </a:r>
            <a:r>
              <a:rPr lang="en-US" dirty="0" smtClean="0"/>
              <a:t> + </a:t>
            </a:r>
            <a:r>
              <a:rPr lang="en-US" dirty="0" err="1" smtClean="0"/>
              <a:t>NaCl</a:t>
            </a:r>
            <a:r>
              <a:rPr lang="en-US" dirty="0" smtClean="0"/>
              <a:t> + H</a:t>
            </a:r>
            <a:r>
              <a:rPr lang="en-US" baseline="-25000" dirty="0" smtClean="0"/>
              <a:t>2</a:t>
            </a:r>
            <a:r>
              <a:rPr lang="en-US" dirty="0" smtClean="0"/>
              <a:t>0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4114800" y="1676400"/>
            <a:ext cx="1073137" cy="446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>
            <a:outerShdw dist="107763" dir="2700000" algn="ctr" rotWithShape="0">
              <a:schemeClr val="accent1"/>
            </a:outerShdw>
          </a:effectLst>
        </p:spPr>
      </p:cxnSp>
      <p:sp>
        <p:nvSpPr>
          <p:cNvPr id="14" name="Oval 13"/>
          <p:cNvSpPr/>
          <p:nvPr/>
        </p:nvSpPr>
        <p:spPr bwMode="auto">
          <a:xfrm>
            <a:off x="2438400" y="30480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276600" y="41148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057400" y="25908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962400" y="42672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724400" y="42672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486400" y="39624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096000" y="35814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895600" y="35814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 rot="16200000" flipV="1">
            <a:off x="1904999" y="2895601"/>
            <a:ext cx="2286001" cy="182879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sp>
        <p:nvSpPr>
          <p:cNvPr id="31" name="Oval 30"/>
          <p:cNvSpPr/>
          <p:nvPr/>
        </p:nvSpPr>
        <p:spPr bwMode="auto">
          <a:xfrm>
            <a:off x="7239000" y="28194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553200" y="3200400"/>
            <a:ext cx="228600" cy="2286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 rot="5400000">
            <a:off x="4457700" y="5143500"/>
            <a:ext cx="1600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</p:cxnSp>
      <p:sp>
        <p:nvSpPr>
          <p:cNvPr id="36" name="TextBox 35"/>
          <p:cNvSpPr txBox="1"/>
          <p:nvPr/>
        </p:nvSpPr>
        <p:spPr>
          <a:xfrm>
            <a:off x="2895600" y="297180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HCl</a:t>
            </a:r>
            <a:endParaRPr lang="en-US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0"/>
                            </p:stCondLst>
                            <p:childTnLst>
                              <p:par>
                                <p:cTn id="6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500"/>
                            </p:stCondLst>
                            <p:childTnLst>
                              <p:par>
                                <p:cTn id="8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500"/>
                            </p:stCondLst>
                            <p:childTnLst>
                              <p:par>
                                <p:cTn id="8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000"/>
                            </p:stCondLst>
                            <p:childTnLst>
                              <p:par>
                                <p:cTn id="9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3000"/>
                            </p:stCondLst>
                            <p:childTnLst>
                              <p:par>
                                <p:cTn id="9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8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21" grpId="0" animBg="1"/>
      <p:bldP spid="22" grpId="0" animBg="1"/>
      <p:bldP spid="23" grpId="0" animBg="1"/>
      <p:bldP spid="27" grpId="0" animBg="1"/>
      <p:bldP spid="31" grpId="0" animBg="1"/>
      <p:bldP spid="3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entagon 120"/>
          <p:cNvSpPr/>
          <p:nvPr/>
        </p:nvSpPr>
        <p:spPr bwMode="auto">
          <a:xfrm>
            <a:off x="1524000" y="0"/>
            <a:ext cx="7162800" cy="1066800"/>
          </a:xfrm>
          <a:prstGeom prst="homePlate">
            <a:avLst/>
          </a:prstGeom>
          <a:solidFill>
            <a:srgbClr val="6600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0" y="2438400"/>
            <a:ext cx="4114800" cy="2895600"/>
            <a:chOff x="3429000" y="2286000"/>
            <a:chExt cx="1981200" cy="1905000"/>
          </a:xfrm>
        </p:grpSpPr>
        <p:sp>
          <p:nvSpPr>
            <p:cNvPr id="8" name="Oval 7"/>
            <p:cNvSpPr/>
            <p:nvPr/>
          </p:nvSpPr>
          <p:spPr>
            <a:xfrm>
              <a:off x="3429000" y="2286000"/>
              <a:ext cx="1981200" cy="19050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effectLst>
              <a:outerShdw blurRad="114300" dist="38100" dir="5400000" sx="103000" sy="103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harsh" dir="t">
                <a:rot lat="0" lon="0" rev="1800000"/>
              </a:lightRig>
            </a:scene3d>
            <a:sp3d prstMaterial="softEdge">
              <a:bevelT w="304800" h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3581400" y="2819400"/>
              <a:ext cx="1676400" cy="890400"/>
            </a:xfrm>
            <a:prstGeom prst="rect">
              <a:avLst/>
            </a:prstGeom>
            <a:ln w="28575">
              <a:noFill/>
            </a:ln>
            <a:scene3d>
              <a:camera prst="orthographicFront"/>
              <a:lightRig rig="harsh" dir="t">
                <a:rot lat="0" lon="0" rev="1800000"/>
              </a:lightRig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875" tIns="15875" rIns="15875" bIns="1587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>
                  <a:solidFill>
                    <a:schemeClr val="bg1"/>
                  </a:solidFill>
                  <a:latin typeface="Arial Rounded MT Bold" pitchFamily="34" charset="0"/>
                </a:rPr>
                <a:t>Learning points</a:t>
              </a:r>
              <a:endParaRPr lang="en-US" sz="2800" b="1" kern="1200" dirty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3" name="Group 43"/>
          <p:cNvGrpSpPr/>
          <p:nvPr/>
        </p:nvGrpSpPr>
        <p:grpSpPr>
          <a:xfrm>
            <a:off x="3962400" y="1371600"/>
            <a:ext cx="4876800" cy="1143000"/>
            <a:chOff x="6553200" y="2456544"/>
            <a:chExt cx="2133600" cy="591456"/>
          </a:xfrm>
        </p:grpSpPr>
        <p:sp>
          <p:nvSpPr>
            <p:cNvPr id="32" name="Rounded Rectangle 31"/>
            <p:cNvSpPr/>
            <p:nvPr/>
          </p:nvSpPr>
          <p:spPr>
            <a:xfrm>
              <a:off x="6607632" y="2456544"/>
              <a:ext cx="2057400" cy="591456"/>
            </a:xfrm>
            <a:prstGeom prst="roundRect">
              <a:avLst>
                <a:gd name="adj" fmla="val 30953"/>
              </a:avLst>
            </a:prstGeom>
            <a:solidFill>
              <a:srgbClr val="660066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660033"/>
                  </a:solidFill>
                </a:ln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53200" y="2514600"/>
              <a:ext cx="2133600" cy="27074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Potentiometric</a:t>
              </a:r>
              <a:r>
                <a:rPr lang="en-US" sz="2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titrations</a:t>
              </a:r>
              <a:endPara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98"/>
          <p:cNvGrpSpPr/>
          <p:nvPr/>
        </p:nvGrpSpPr>
        <p:grpSpPr>
          <a:xfrm>
            <a:off x="4267200" y="3733800"/>
            <a:ext cx="4495800" cy="838200"/>
            <a:chOff x="6400800" y="3352800"/>
            <a:chExt cx="2028372" cy="533400"/>
          </a:xfrm>
          <a:scene3d>
            <a:camera prst="orthographicFront"/>
            <a:lightRig rig="threePt" dir="t"/>
          </a:scene3d>
        </p:grpSpPr>
        <p:sp>
          <p:nvSpPr>
            <p:cNvPr id="33" name="Rounded Rectangle 32"/>
            <p:cNvSpPr/>
            <p:nvPr/>
          </p:nvSpPr>
          <p:spPr>
            <a:xfrm>
              <a:off x="6400800" y="3352800"/>
              <a:ext cx="2028372" cy="533400"/>
            </a:xfrm>
            <a:prstGeom prst="roundRect">
              <a:avLst>
                <a:gd name="adj" fmla="val 30953"/>
              </a:avLst>
            </a:prstGeom>
            <a:solidFill>
              <a:srgbClr val="CC0099"/>
            </a:solidFill>
            <a:ln>
              <a:solidFill>
                <a:srgbClr val="FF33CC"/>
              </a:solidFill>
            </a:ln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53200" y="3399972"/>
              <a:ext cx="1676400" cy="372130"/>
            </a:xfrm>
            <a:prstGeom prst="rect">
              <a:avLst/>
            </a:prstGeom>
            <a:noFill/>
            <a:ln>
              <a:noFill/>
            </a:ln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   Acid   Vs.  Base</a:t>
              </a:r>
              <a:endPara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4267200" y="4724400"/>
            <a:ext cx="4495800" cy="914400"/>
            <a:chOff x="6477000" y="4114800"/>
            <a:chExt cx="2209800" cy="609600"/>
          </a:xfrm>
        </p:grpSpPr>
        <p:sp>
          <p:nvSpPr>
            <p:cNvPr id="34" name="Rounded Rectangle 33"/>
            <p:cNvSpPr/>
            <p:nvPr/>
          </p:nvSpPr>
          <p:spPr>
            <a:xfrm>
              <a:off x="6477000" y="4114800"/>
              <a:ext cx="2209800" cy="609600"/>
            </a:xfrm>
            <a:prstGeom prst="roundRect">
              <a:avLst>
                <a:gd name="adj" fmla="val 30953"/>
              </a:avLst>
            </a:prstGeom>
            <a:solidFill>
              <a:srgbClr val="FF6600"/>
            </a:solidFill>
            <a:ln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59138" y="4201886"/>
              <a:ext cx="1511382" cy="389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Redox</a:t>
              </a:r>
              <a:r>
                <a:rPr lang="en-US" sz="3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titration</a:t>
              </a:r>
              <a:endParaRPr lang="en-US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oup 59"/>
          <p:cNvGrpSpPr/>
          <p:nvPr/>
        </p:nvGrpSpPr>
        <p:grpSpPr>
          <a:xfrm>
            <a:off x="4343400" y="5791192"/>
            <a:ext cx="4495800" cy="761999"/>
            <a:chOff x="6553200" y="5334000"/>
            <a:chExt cx="1981200" cy="685800"/>
          </a:xfrm>
        </p:grpSpPr>
        <p:sp>
          <p:nvSpPr>
            <p:cNvPr id="35" name="Rounded Rectangle 34"/>
            <p:cNvSpPr/>
            <p:nvPr/>
          </p:nvSpPr>
          <p:spPr>
            <a:xfrm>
              <a:off x="6553200" y="5334000"/>
              <a:ext cx="1981200" cy="685800"/>
            </a:xfrm>
            <a:prstGeom prst="roundRect">
              <a:avLst>
                <a:gd name="adj" fmla="val 30953"/>
              </a:avLst>
            </a:prstGeom>
            <a:solidFill>
              <a:srgbClr val="00FF00"/>
            </a:solidFill>
            <a:ln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586780" y="5410207"/>
              <a:ext cx="1880461" cy="4708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 smtClean="0">
                  <a:latin typeface="Arial" pitchFamily="34" charset="0"/>
                  <a:cs typeface="Arial" pitchFamily="34" charset="0"/>
                </a:rPr>
                <a:t>Precipitation titration</a:t>
              </a:r>
              <a:endParaRPr lang="en-US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8" name="Title 1"/>
          <p:cNvSpPr txBox="1">
            <a:spLocks/>
          </p:cNvSpPr>
          <p:nvPr/>
        </p:nvSpPr>
        <p:spPr bwMode="auto">
          <a:xfrm>
            <a:off x="1371600" y="0"/>
            <a:ext cx="6172200" cy="914400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dirty="0" smtClean="0">
                <a:solidFill>
                  <a:srgbClr val="FFFF00"/>
                </a:solidFill>
                <a:effectLst/>
                <a:latin typeface="Arial Rounded MT Bold" pitchFamily="34" charset="0"/>
              </a:rPr>
              <a:t>     Instrumental analysis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Rounded MT Bold" pitchFamily="34" charset="0"/>
              <a:ea typeface="+mn-ea"/>
              <a:cs typeface="+mn-cs"/>
            </a:endParaRPr>
          </a:p>
        </p:txBody>
      </p:sp>
      <p:pic>
        <p:nvPicPr>
          <p:cNvPr id="50" name="Picture 49" descr="logo-round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52600" cy="1371600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 bwMode="auto">
          <a:xfrm>
            <a:off x="6248400" y="2590800"/>
            <a:ext cx="457200" cy="990600"/>
          </a:xfrm>
          <a:prstGeom prst="downArrow">
            <a:avLst/>
          </a:prstGeom>
          <a:solidFill>
            <a:srgbClr val="A0204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Acid-base titration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839200" cy="4876800"/>
          </a:xfrm>
        </p:spPr>
        <p:txBody>
          <a:bodyPr/>
          <a:lstStyle/>
          <a:p>
            <a:r>
              <a:rPr lang="en-US" dirty="0" smtClean="0"/>
              <a:t>Principle: A platinum wire  and an SCE are dipped in</a:t>
            </a:r>
          </a:p>
          <a:p>
            <a:pPr>
              <a:buNone/>
            </a:pPr>
            <a:r>
              <a:rPr lang="en-US" dirty="0" smtClean="0"/>
              <a:t>                      experimental solution(H+).  A galvanic cell is formed.</a:t>
            </a:r>
          </a:p>
          <a:p>
            <a:pPr>
              <a:buNone/>
            </a:pPr>
            <a:r>
              <a:rPr lang="en-US" dirty="0" smtClean="0"/>
              <a:t>       </a:t>
            </a:r>
          </a:p>
          <a:p>
            <a:pPr>
              <a:buNone/>
            </a:pPr>
            <a:r>
              <a:rPr lang="en-US" sz="2800" dirty="0" smtClean="0"/>
              <a:t>          Pt,  H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( 1 </a:t>
            </a:r>
            <a:r>
              <a:rPr lang="en-US" sz="2800" dirty="0" err="1" smtClean="0"/>
              <a:t>atm</a:t>
            </a:r>
            <a:r>
              <a:rPr lang="en-US" sz="2800" dirty="0" smtClean="0"/>
              <a:t>), H</a:t>
            </a:r>
            <a:r>
              <a:rPr lang="en-US" sz="2800" baseline="30000" dirty="0" smtClean="0"/>
              <a:t>+</a:t>
            </a:r>
            <a:r>
              <a:rPr lang="en-US" sz="2800" dirty="0" smtClean="0"/>
              <a:t>( M = ?)||  </a:t>
            </a:r>
            <a:r>
              <a:rPr lang="en-US" sz="2800" dirty="0" err="1" smtClean="0">
                <a:solidFill>
                  <a:srgbClr val="00279F"/>
                </a:solidFill>
              </a:rPr>
              <a:t>KCl</a:t>
            </a:r>
            <a:r>
              <a:rPr lang="en-US" sz="2800" dirty="0" smtClean="0">
                <a:solidFill>
                  <a:srgbClr val="00279F"/>
                </a:solidFill>
              </a:rPr>
              <a:t>(sat),HgCl</a:t>
            </a:r>
            <a:r>
              <a:rPr lang="en-US" sz="2800" baseline="-25000" dirty="0" smtClean="0">
                <a:solidFill>
                  <a:srgbClr val="00279F"/>
                </a:solidFill>
              </a:rPr>
              <a:t>2</a:t>
            </a:r>
            <a:r>
              <a:rPr lang="en-US" sz="2800" dirty="0" smtClean="0">
                <a:solidFill>
                  <a:srgbClr val="00279F"/>
                </a:solidFill>
              </a:rPr>
              <a:t>(s),Hg</a:t>
            </a:r>
          </a:p>
          <a:p>
            <a:pPr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          </a:t>
            </a:r>
            <a:r>
              <a:rPr lang="en-US" sz="2800" dirty="0" smtClean="0">
                <a:solidFill>
                  <a:srgbClr val="00279F"/>
                </a:solidFill>
              </a:rPr>
              <a:t>E      =  E</a:t>
            </a:r>
            <a:r>
              <a:rPr lang="en-US" sz="2800" baseline="-25000" dirty="0" smtClean="0">
                <a:solidFill>
                  <a:srgbClr val="00279F"/>
                </a:solidFill>
              </a:rPr>
              <a:t>SCE</a:t>
            </a:r>
            <a:r>
              <a:rPr lang="en-US" sz="2800" dirty="0" smtClean="0">
                <a:solidFill>
                  <a:srgbClr val="00279F"/>
                </a:solidFill>
              </a:rPr>
              <a:t>   -   E</a:t>
            </a:r>
            <a:r>
              <a:rPr lang="en-US" sz="2800" baseline="-25000" dirty="0" smtClean="0">
                <a:solidFill>
                  <a:srgbClr val="00279F"/>
                </a:solidFill>
              </a:rPr>
              <a:t>HE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=   0.2422  -  (-0.059logH</a:t>
            </a:r>
            <a:r>
              <a:rPr lang="en-US" baseline="30000" dirty="0" smtClean="0"/>
              <a:t>+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            =   0.2422   +  0 .059pH</a:t>
            </a:r>
          </a:p>
          <a:p>
            <a:pPr>
              <a:buNone/>
            </a:pPr>
            <a:r>
              <a:rPr lang="en-US" dirty="0" smtClean="0"/>
              <a:t>As H+ </a:t>
            </a:r>
            <a:r>
              <a:rPr lang="en-US" dirty="0" err="1" smtClean="0"/>
              <a:t>concn</a:t>
            </a:r>
            <a:r>
              <a:rPr lang="en-US" dirty="0" smtClean="0"/>
              <a:t>., changes during titration,  E  also changes.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162800" cy="1143000"/>
          </a:xfrm>
        </p:spPr>
        <p:txBody>
          <a:bodyPr/>
          <a:lstStyle/>
          <a:p>
            <a:r>
              <a:rPr lang="en-US" sz="4400" dirty="0" smtClean="0"/>
              <a:t>Experimental procedure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763000" cy="41148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800" dirty="0" smtClean="0"/>
              <a:t>100ml of 0.1M </a:t>
            </a:r>
            <a:r>
              <a:rPr lang="en-US" sz="2800" dirty="0" err="1" smtClean="0"/>
              <a:t>HCl</a:t>
            </a:r>
            <a:r>
              <a:rPr lang="en-US" sz="2800" dirty="0" smtClean="0"/>
              <a:t> (say) is taken  in a beaker and  the following cell is set up:</a:t>
            </a:r>
          </a:p>
          <a:p>
            <a:pPr>
              <a:buNone/>
            </a:pPr>
            <a:r>
              <a:rPr lang="en-US" sz="2800" dirty="0" smtClean="0"/>
              <a:t>     Pt,  H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( 1 </a:t>
            </a:r>
            <a:r>
              <a:rPr lang="en-US" sz="2800" dirty="0" err="1" smtClean="0"/>
              <a:t>atm</a:t>
            </a:r>
            <a:r>
              <a:rPr lang="en-US" sz="2800" dirty="0" smtClean="0"/>
              <a:t>), H</a:t>
            </a:r>
            <a:r>
              <a:rPr lang="en-US" sz="2800" baseline="30000" dirty="0" smtClean="0"/>
              <a:t>+</a:t>
            </a:r>
            <a:r>
              <a:rPr lang="en-US" sz="2800" dirty="0" smtClean="0"/>
              <a:t>( M = ?)||  </a:t>
            </a:r>
            <a:r>
              <a:rPr lang="en-US" sz="2800" dirty="0" err="1" smtClean="0">
                <a:solidFill>
                  <a:srgbClr val="00279F"/>
                </a:solidFill>
              </a:rPr>
              <a:t>KCl</a:t>
            </a:r>
            <a:r>
              <a:rPr lang="en-US" sz="2800" dirty="0" smtClean="0">
                <a:solidFill>
                  <a:srgbClr val="00279F"/>
                </a:solidFill>
              </a:rPr>
              <a:t>(sat),HgCl</a:t>
            </a:r>
            <a:r>
              <a:rPr lang="en-US" sz="2800" baseline="-25000" dirty="0" smtClean="0">
                <a:solidFill>
                  <a:srgbClr val="00279F"/>
                </a:solidFill>
              </a:rPr>
              <a:t>2</a:t>
            </a:r>
            <a:r>
              <a:rPr lang="en-US" sz="2800" dirty="0" smtClean="0">
                <a:solidFill>
                  <a:srgbClr val="00279F"/>
                </a:solidFill>
              </a:rPr>
              <a:t>(s),Hg</a:t>
            </a:r>
          </a:p>
          <a:p>
            <a:pPr>
              <a:buFont typeface="Arial" charset="0"/>
              <a:buChar char="•"/>
            </a:pPr>
            <a:r>
              <a:rPr lang="en-US" sz="2800" dirty="0" smtClean="0">
                <a:solidFill>
                  <a:srgbClr val="00279F"/>
                </a:solidFill>
              </a:rPr>
              <a:t>As the titration proceeds, the H+ ion conc. decreases  and hence, the </a:t>
            </a:r>
            <a:r>
              <a:rPr lang="en-US" sz="2800" dirty="0" err="1" smtClean="0">
                <a:solidFill>
                  <a:srgbClr val="00279F"/>
                </a:solidFill>
              </a:rPr>
              <a:t>Ecell</a:t>
            </a:r>
            <a:r>
              <a:rPr lang="en-US" sz="2800" dirty="0" smtClean="0">
                <a:solidFill>
                  <a:srgbClr val="00279F"/>
                </a:solidFill>
              </a:rPr>
              <a:t> also decreases.</a:t>
            </a:r>
          </a:p>
          <a:p>
            <a:pPr>
              <a:buFont typeface="Arial" charset="0"/>
              <a:buChar char="•"/>
            </a:pPr>
            <a:r>
              <a:rPr lang="en-US" sz="2800" dirty="0" smtClean="0">
                <a:solidFill>
                  <a:srgbClr val="00B0F0"/>
                </a:solidFill>
              </a:rPr>
              <a:t>At the end point, due to depletion of acid and addition of base, the potential suddenly increases.</a:t>
            </a:r>
          </a:p>
          <a:p>
            <a:pPr>
              <a:buFont typeface="Arial" charset="0"/>
              <a:buChar char="•"/>
            </a:pPr>
            <a:r>
              <a:rPr lang="en-US" sz="2800" dirty="0" smtClean="0">
                <a:solidFill>
                  <a:srgbClr val="00279F"/>
                </a:solidFill>
              </a:rPr>
              <a:t>Thereafter the potential remains constant.</a:t>
            </a:r>
          </a:p>
          <a:p>
            <a:pPr>
              <a:buFont typeface="Arial" charset="0"/>
              <a:buChar char="•"/>
            </a:pPr>
            <a:r>
              <a:rPr lang="en-US" sz="2800" dirty="0" smtClean="0">
                <a:solidFill>
                  <a:srgbClr val="00279F"/>
                </a:solidFill>
              </a:rPr>
              <a:t>Volume of alkali vs. potential graph is drawn.</a:t>
            </a:r>
          </a:p>
          <a:p>
            <a:endParaRPr lang="en-US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asb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066800"/>
            <a:ext cx="8229600" cy="6172200"/>
          </a:xfrm>
        </p:spPr>
      </p:pic>
      <p:sp>
        <p:nvSpPr>
          <p:cNvPr id="7" name="Rectangle 6"/>
          <p:cNvSpPr/>
          <p:nvPr/>
        </p:nvSpPr>
        <p:spPr bwMode="auto">
          <a:xfrm>
            <a:off x="1295400" y="3352800"/>
            <a:ext cx="762000" cy="838200"/>
          </a:xfrm>
          <a:prstGeom prst="rect">
            <a:avLst/>
          </a:prstGeom>
          <a:solidFill>
            <a:srgbClr val="FCFEB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accent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E </a:t>
            </a:r>
            <a:r>
              <a:rPr kumimoji="0" lang="en-US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cell</a:t>
            </a: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it_graph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533399"/>
            <a:ext cx="9144000" cy="6439403"/>
          </a:xfrm>
        </p:spPr>
      </p:pic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conductance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Conductance / unit volume</a:t>
            </a:r>
          </a:p>
          <a:p>
            <a:endParaRPr lang="en-US" b="0" dirty="0" smtClean="0"/>
          </a:p>
          <a:p>
            <a:r>
              <a:rPr lang="en-US" b="0" dirty="0" smtClean="0"/>
              <a:t>κ = 1/</a:t>
            </a:r>
            <a:r>
              <a:rPr lang="el-GR" b="0" dirty="0" smtClean="0"/>
              <a:t>ρ</a:t>
            </a:r>
            <a:r>
              <a:rPr lang="en-US" b="0" dirty="0" smtClean="0"/>
              <a:t> = </a:t>
            </a:r>
            <a:r>
              <a:rPr lang="en-US" b="0" dirty="0" err="1" smtClean="0"/>
              <a:t>C.l</a:t>
            </a:r>
            <a:r>
              <a:rPr lang="en-US" b="0" dirty="0" smtClean="0"/>
              <a:t>/A</a:t>
            </a:r>
          </a:p>
          <a:p>
            <a:endParaRPr lang="en-US" b="0" dirty="0" smtClean="0"/>
          </a:p>
          <a:p>
            <a:r>
              <a:rPr lang="en-US" dirty="0" smtClean="0"/>
              <a:t>Units: </a:t>
            </a:r>
            <a:r>
              <a:rPr lang="el-GR" b="0" dirty="0" smtClean="0"/>
              <a:t>Ω</a:t>
            </a:r>
            <a:r>
              <a:rPr lang="en-US" b="0" baseline="30000" dirty="0" smtClean="0"/>
              <a:t>-1</a:t>
            </a:r>
            <a:r>
              <a:rPr lang="en-US" b="0" dirty="0" smtClean="0"/>
              <a:t>cm</a:t>
            </a:r>
            <a:r>
              <a:rPr lang="en-US" b="0" baseline="30000" dirty="0" smtClean="0"/>
              <a:t>-1</a:t>
            </a:r>
          </a:p>
          <a:p>
            <a:endParaRPr lang="en-US" b="0" dirty="0" smtClean="0"/>
          </a:p>
          <a:p>
            <a:r>
              <a:rPr lang="en-US" dirty="0" smtClean="0"/>
              <a:t>Effect of dilution: </a:t>
            </a:r>
            <a:r>
              <a:rPr lang="en-US" b="0" dirty="0" smtClean="0"/>
              <a:t>It decreases.</a:t>
            </a:r>
          </a:p>
          <a:p>
            <a:endParaRPr lang="en-US" b="0" dirty="0" smtClean="0"/>
          </a:p>
          <a:p>
            <a:r>
              <a:rPr lang="en-US" dirty="0" smtClean="0"/>
              <a:t>Specific </a:t>
            </a:r>
            <a:r>
              <a:rPr lang="en-US" dirty="0" err="1" smtClean="0"/>
              <a:t>conductanceof</a:t>
            </a:r>
            <a:r>
              <a:rPr lang="en-US" dirty="0" smtClean="0"/>
              <a:t> N/50 </a:t>
            </a:r>
            <a:r>
              <a:rPr lang="en-US" dirty="0" err="1" smtClean="0"/>
              <a:t>KCl</a:t>
            </a:r>
            <a:r>
              <a:rPr lang="en-US" dirty="0" smtClean="0"/>
              <a:t> </a:t>
            </a:r>
            <a:r>
              <a:rPr lang="en-US" b="0" dirty="0" smtClean="0"/>
              <a:t>=                      </a:t>
            </a:r>
            <a:br>
              <a:rPr lang="en-US" b="0" dirty="0" smtClean="0"/>
            </a:br>
            <a:r>
              <a:rPr lang="en-US" b="0" dirty="0" smtClean="0"/>
              <a:t>                                                      0.002765ohm-1cm-1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b="0" dirty="0" smtClean="0"/>
          </a:p>
          <a:p>
            <a:endParaRPr lang="en-US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7696200" cy="4114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HCl</a:t>
            </a:r>
            <a:r>
              <a:rPr lang="en-US" dirty="0" smtClean="0"/>
              <a:t>				Base</a:t>
            </a:r>
          </a:p>
          <a:p>
            <a:r>
              <a:rPr lang="en-US" dirty="0" smtClean="0"/>
              <a:t>N1   =    ?				N2   =   Given</a:t>
            </a:r>
          </a:p>
          <a:p>
            <a:r>
              <a:rPr lang="en-US" dirty="0" smtClean="0"/>
              <a:t>V1   =   100ml(say)			V2   =  from graph</a:t>
            </a:r>
          </a:p>
          <a:p>
            <a:endParaRPr lang="en-US" dirty="0" smtClean="0"/>
          </a:p>
          <a:p>
            <a:r>
              <a:rPr lang="en-US" dirty="0" smtClean="0"/>
              <a:t>N1V1   =  N2V2</a:t>
            </a:r>
          </a:p>
          <a:p>
            <a:endParaRPr lang="en-US" dirty="0" smtClean="0"/>
          </a:p>
          <a:p>
            <a:r>
              <a:rPr lang="en-US" dirty="0" smtClean="0"/>
              <a:t>N1  ca be evaluated</a:t>
            </a:r>
            <a:endParaRPr lang="en-US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Precipitation titration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7162800" cy="43434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Objective:   Determination of </a:t>
            </a:r>
            <a:r>
              <a:rPr lang="en-US" dirty="0" err="1" smtClean="0"/>
              <a:t>AgCl</a:t>
            </a:r>
            <a:r>
              <a:rPr lang="en-US" dirty="0" smtClean="0"/>
              <a:t>  by </a:t>
            </a:r>
          </a:p>
          <a:p>
            <a:pPr algn="just">
              <a:buNone/>
            </a:pPr>
            <a:r>
              <a:rPr lang="en-US" dirty="0" smtClean="0"/>
              <a:t>                      precipitating with standard </a:t>
            </a:r>
            <a:r>
              <a:rPr lang="en-US" dirty="0" err="1" smtClean="0"/>
              <a:t>KCl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Principle:   Consider the </a:t>
            </a:r>
            <a:r>
              <a:rPr lang="en-US" dirty="0" err="1" smtClean="0"/>
              <a:t>rection</a:t>
            </a:r>
            <a:r>
              <a:rPr lang="en-US" dirty="0" smtClean="0"/>
              <a:t>:</a:t>
            </a:r>
          </a:p>
          <a:p>
            <a:pPr algn="just">
              <a:buNone/>
            </a:pPr>
            <a:r>
              <a:rPr lang="en-US" dirty="0" smtClean="0"/>
              <a:t>          AgNO</a:t>
            </a:r>
            <a:r>
              <a:rPr lang="en-US" baseline="-25000" dirty="0" smtClean="0"/>
              <a:t>3</a:t>
            </a:r>
            <a:r>
              <a:rPr lang="en-US" dirty="0" smtClean="0"/>
              <a:t>   +    </a:t>
            </a:r>
            <a:r>
              <a:rPr lang="en-US" dirty="0" err="1" smtClean="0"/>
              <a:t>KCl</a:t>
            </a:r>
            <a:r>
              <a:rPr lang="en-US" dirty="0" smtClean="0"/>
              <a:t>    →   </a:t>
            </a:r>
            <a:r>
              <a:rPr lang="en-US" dirty="0" err="1" smtClean="0"/>
              <a:t>AgCl</a:t>
            </a:r>
            <a:r>
              <a:rPr lang="en-US" dirty="0" smtClean="0"/>
              <a:t> ↓  +   KNO</a:t>
            </a:r>
            <a:endParaRPr lang="en-US" baseline="-25000" dirty="0" smtClean="0"/>
          </a:p>
          <a:p>
            <a:pPr algn="just">
              <a:buNone/>
            </a:pPr>
            <a:endParaRPr lang="en-US" baseline="-25000" dirty="0" smtClean="0"/>
          </a:p>
          <a:p>
            <a:pPr algn="just"/>
            <a:r>
              <a:rPr lang="en-US" baseline="-25000" dirty="0" smtClean="0"/>
              <a:t> </a:t>
            </a:r>
            <a:r>
              <a:rPr lang="en-US" dirty="0" smtClean="0"/>
              <a:t> During the titration, Ag+ is  removed and K+ is added to the system.</a:t>
            </a:r>
          </a:p>
          <a:p>
            <a:pPr algn="just"/>
            <a:r>
              <a:rPr lang="en-US" dirty="0" smtClean="0"/>
              <a:t>   also,       </a:t>
            </a:r>
            <a:r>
              <a:rPr lang="el-GR" dirty="0" smtClean="0">
                <a:latin typeface="Arial"/>
                <a:cs typeface="Arial"/>
              </a:rPr>
              <a:t>λ</a:t>
            </a:r>
            <a:r>
              <a:rPr lang="en-US" dirty="0" smtClean="0">
                <a:latin typeface="Arial"/>
                <a:cs typeface="Arial"/>
              </a:rPr>
              <a:t>(Ag+ )   = </a:t>
            </a:r>
            <a:r>
              <a:rPr lang="el-GR" dirty="0" smtClean="0">
                <a:latin typeface="Arial"/>
                <a:cs typeface="Arial"/>
              </a:rPr>
              <a:t>λ</a:t>
            </a:r>
            <a:r>
              <a:rPr lang="en-US" dirty="0" smtClean="0">
                <a:latin typeface="Arial"/>
                <a:cs typeface="Arial"/>
              </a:rPr>
              <a:t>(K+)</a:t>
            </a:r>
            <a:endParaRPr lang="en-US" baseline="-25000" dirty="0" smtClean="0"/>
          </a:p>
          <a:p>
            <a:pPr algn="just">
              <a:buNone/>
            </a:pPr>
            <a:endParaRPr lang="en-US" baseline="-25000" dirty="0" smtClean="0"/>
          </a:p>
          <a:p>
            <a:pPr algn="just">
              <a:buNone/>
            </a:pPr>
            <a:endParaRPr lang="en-US" baseline="-25000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7620000" cy="5257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Potential remains constant in the beginning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Suddenly rises at the end point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Afterwards remains constant again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Remaining calculations are similar to acid –</a:t>
            </a:r>
            <a:r>
              <a:rPr lang="en-US" smtClean="0"/>
              <a:t>base titration.</a:t>
            </a:r>
            <a:endParaRPr lang="en-US" dirty="0"/>
          </a:p>
        </p:txBody>
      </p:sp>
      <p:pic>
        <p:nvPicPr>
          <p:cNvPr id="4" name="Content Placeholder 3" descr="tit_graph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657600" y="2590800"/>
            <a:ext cx="5486400" cy="43143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-15875"/>
            <a:ext cx="10134600" cy="701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Molar conductance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 smtClean="0"/>
              <a:t>Conductance of all the ions present in one mole of electrolyte in the solution.</a:t>
            </a:r>
          </a:p>
          <a:p>
            <a:endParaRPr lang="en-GB" b="0" dirty="0" smtClean="0"/>
          </a:p>
          <a:p>
            <a:r>
              <a:rPr lang="en-GB" b="0" dirty="0" err="1" smtClean="0"/>
              <a:t>λ</a:t>
            </a:r>
            <a:r>
              <a:rPr lang="en-GB" b="0" baseline="-25000" dirty="0" err="1" smtClean="0"/>
              <a:t>m</a:t>
            </a:r>
            <a:r>
              <a:rPr lang="en-GB" b="0" dirty="0" smtClean="0"/>
              <a:t> = </a:t>
            </a:r>
            <a:r>
              <a:rPr lang="el-GR" b="0" dirty="0" smtClean="0"/>
              <a:t>κ</a:t>
            </a:r>
            <a:r>
              <a:rPr lang="en-US" b="0" dirty="0" smtClean="0"/>
              <a:t>.V = 1000</a:t>
            </a:r>
            <a:r>
              <a:rPr lang="el-GR" b="0" dirty="0" smtClean="0"/>
              <a:t> κ</a:t>
            </a:r>
            <a:r>
              <a:rPr lang="en-US" b="0" dirty="0" smtClean="0"/>
              <a:t> / C</a:t>
            </a:r>
          </a:p>
          <a:p>
            <a:endParaRPr lang="en-US" b="0" dirty="0" smtClean="0"/>
          </a:p>
          <a:p>
            <a:r>
              <a:rPr lang="en-US" dirty="0" smtClean="0"/>
              <a:t>Units: </a:t>
            </a:r>
            <a:r>
              <a:rPr lang="el-GR" b="0" dirty="0" smtClean="0"/>
              <a:t>Ω</a:t>
            </a:r>
            <a:r>
              <a:rPr lang="en-US" b="0" baseline="30000" dirty="0" smtClean="0"/>
              <a:t>-1</a:t>
            </a:r>
            <a:r>
              <a:rPr lang="en-US" b="0" dirty="0" smtClean="0"/>
              <a:t>cm</a:t>
            </a:r>
            <a:r>
              <a:rPr lang="en-US" b="0" baseline="30000" dirty="0" smtClean="0"/>
              <a:t>2</a:t>
            </a:r>
            <a:r>
              <a:rPr lang="en-US" b="0" dirty="0" smtClean="0"/>
              <a:t>mole</a:t>
            </a:r>
            <a:r>
              <a:rPr lang="en-US" b="0" baseline="30000" dirty="0" smtClean="0"/>
              <a:t>-1</a:t>
            </a:r>
          </a:p>
          <a:p>
            <a:endParaRPr lang="en-US" b="0" dirty="0" smtClean="0"/>
          </a:p>
          <a:p>
            <a:r>
              <a:rPr lang="en-US" dirty="0" smtClean="0"/>
              <a:t>Effect on dilution: </a:t>
            </a:r>
            <a:r>
              <a:rPr lang="en-US" b="0" dirty="0" smtClean="0"/>
              <a:t>It increases.</a:t>
            </a:r>
            <a:endParaRPr lang="en-GB" dirty="0" smtClean="0"/>
          </a:p>
          <a:p>
            <a:pPr>
              <a:buNone/>
              <a:defRPr/>
            </a:pPr>
            <a:endParaRPr lang="en-GB" dirty="0" smtClean="0"/>
          </a:p>
          <a:p>
            <a:endParaRPr lang="en-GB" b="0" dirty="0" smtClean="0"/>
          </a:p>
          <a:p>
            <a:endParaRPr lang="en-US" b="0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conductance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 smtClean="0"/>
              <a:t>Conductance of all the ions present in one gram equivalent of electrolyte in  the solution.</a:t>
            </a:r>
          </a:p>
          <a:p>
            <a:endParaRPr lang="en-GB" b="0" dirty="0" smtClean="0"/>
          </a:p>
          <a:p>
            <a:r>
              <a:rPr lang="el-GR" b="0" dirty="0" smtClean="0"/>
              <a:t>λ</a:t>
            </a:r>
            <a:r>
              <a:rPr lang="en-US" b="0" baseline="-25000" dirty="0" err="1" smtClean="0"/>
              <a:t>eq</a:t>
            </a:r>
            <a:r>
              <a:rPr lang="en-US" b="0" dirty="0" smtClean="0"/>
              <a:t> = </a:t>
            </a:r>
            <a:r>
              <a:rPr lang="el-GR" b="0" dirty="0" smtClean="0"/>
              <a:t>κ</a:t>
            </a:r>
            <a:r>
              <a:rPr lang="en-US" b="0" dirty="0" smtClean="0"/>
              <a:t>.V = 1000</a:t>
            </a:r>
            <a:r>
              <a:rPr lang="el-GR" b="0" dirty="0" smtClean="0"/>
              <a:t> κ</a:t>
            </a:r>
            <a:r>
              <a:rPr lang="en-US" b="0" dirty="0" smtClean="0"/>
              <a:t> / C</a:t>
            </a:r>
          </a:p>
          <a:p>
            <a:endParaRPr lang="en-US" b="0" dirty="0" smtClean="0"/>
          </a:p>
          <a:p>
            <a:r>
              <a:rPr lang="en-US" dirty="0" smtClean="0"/>
              <a:t>Units: </a:t>
            </a:r>
            <a:r>
              <a:rPr lang="el-GR" b="0" dirty="0" smtClean="0"/>
              <a:t>Ω</a:t>
            </a:r>
            <a:r>
              <a:rPr lang="en-US" b="0" baseline="30000" dirty="0" smtClean="0"/>
              <a:t>-1</a:t>
            </a:r>
            <a:r>
              <a:rPr lang="en-US" b="0" dirty="0" smtClean="0"/>
              <a:t>cm</a:t>
            </a:r>
            <a:r>
              <a:rPr lang="en-US" b="0" baseline="30000" dirty="0" smtClean="0"/>
              <a:t>2</a:t>
            </a:r>
            <a:r>
              <a:rPr lang="en-US" b="0" dirty="0" smtClean="0"/>
              <a:t>equivalent</a:t>
            </a:r>
            <a:r>
              <a:rPr lang="en-US" b="0" baseline="30000" dirty="0" smtClean="0"/>
              <a:t>-1</a:t>
            </a:r>
          </a:p>
          <a:p>
            <a:endParaRPr lang="en-US" b="0" dirty="0" smtClean="0"/>
          </a:p>
          <a:p>
            <a:r>
              <a:rPr lang="en-US" dirty="0" smtClean="0"/>
              <a:t>Effect on dilution: </a:t>
            </a:r>
            <a:r>
              <a:rPr lang="en-US" b="0" dirty="0" smtClean="0"/>
              <a:t>It increases.</a:t>
            </a:r>
            <a:endParaRPr lang="en-GB" dirty="0" smtClean="0"/>
          </a:p>
          <a:p>
            <a:endParaRPr lang="en-US" b="0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x = l/A</a:t>
            </a:r>
          </a:p>
          <a:p>
            <a:pPr>
              <a:buNone/>
            </a:pPr>
            <a:endParaRPr lang="en-US" b="0" dirty="0" smtClean="0"/>
          </a:p>
          <a:p>
            <a:r>
              <a:rPr lang="en-US" b="0" dirty="0" smtClean="0"/>
              <a:t>x = Observed resistance / Specific resistance</a:t>
            </a:r>
          </a:p>
          <a:p>
            <a:pPr>
              <a:buNone/>
            </a:pPr>
            <a:endParaRPr lang="en-US" b="0" dirty="0" smtClean="0"/>
          </a:p>
          <a:p>
            <a:r>
              <a:rPr lang="en-US" b="0" dirty="0" smtClean="0"/>
              <a:t>x = Specific conductance / Observed conductance</a:t>
            </a:r>
          </a:p>
          <a:p>
            <a:pPr>
              <a:buNone/>
            </a:pPr>
            <a:endParaRPr lang="en-US" b="0" dirty="0" smtClean="0"/>
          </a:p>
          <a:p>
            <a:r>
              <a:rPr lang="en-US" dirty="0" smtClean="0"/>
              <a:t>Units: </a:t>
            </a:r>
            <a:r>
              <a:rPr lang="en-US" b="0" dirty="0" smtClean="0"/>
              <a:t>cm</a:t>
            </a:r>
            <a:r>
              <a:rPr lang="en-US" b="0" baseline="30000" dirty="0" smtClean="0"/>
              <a:t>-1</a:t>
            </a: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soft Office 98">
  <a:themeElements>
    <a:clrScheme name="Microsoft Office 98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Custom 4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accent1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accent1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2059</TotalTime>
  <Pages>18</Pages>
  <Words>1580</Words>
  <Application>Microsoft Office PowerPoint</Application>
  <PresentationFormat>Letter Paper (8.5x11 in)</PresentationFormat>
  <Paragraphs>488</Paragraphs>
  <Slides>63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6" baseType="lpstr">
      <vt:lpstr>Microsoft Office 98</vt:lpstr>
      <vt:lpstr>CS ChemDraw Drawing</vt:lpstr>
      <vt:lpstr>Equation</vt:lpstr>
      <vt:lpstr> ELECTROCHEMISTRY   </vt:lpstr>
      <vt:lpstr>Slide 2</vt:lpstr>
      <vt:lpstr>Slide 3</vt:lpstr>
      <vt:lpstr>Conductance</vt:lpstr>
      <vt:lpstr>Electrolytic conductance</vt:lpstr>
      <vt:lpstr>Specific conductance</vt:lpstr>
      <vt:lpstr>Molar conductance</vt:lpstr>
      <vt:lpstr>Equivalent conductance</vt:lpstr>
      <vt:lpstr>Cell constant</vt:lpstr>
      <vt:lpstr>Degree of dissociation</vt:lpstr>
      <vt:lpstr>Kohlrausch law</vt:lpstr>
      <vt:lpstr>Problems</vt:lpstr>
      <vt:lpstr>Transport number</vt:lpstr>
      <vt:lpstr>Hittorf Method</vt:lpstr>
      <vt:lpstr>Slide 15</vt:lpstr>
      <vt:lpstr>Moving Boundary Method</vt:lpstr>
      <vt:lpstr>Slide 17</vt:lpstr>
      <vt:lpstr>Slide 18</vt:lpstr>
      <vt:lpstr>Slide 19</vt:lpstr>
      <vt:lpstr> Redox Reactions-the source of energy</vt:lpstr>
      <vt:lpstr>Slide 21</vt:lpstr>
      <vt:lpstr>Slide 22</vt:lpstr>
      <vt:lpstr>Slide 23</vt:lpstr>
      <vt:lpstr>Slide 24</vt:lpstr>
      <vt:lpstr>Slide 25</vt:lpstr>
      <vt:lpstr>Electrochemical cells</vt:lpstr>
      <vt:lpstr>Slide 27</vt:lpstr>
      <vt:lpstr>Representation of cell reaction</vt:lpstr>
      <vt:lpstr>Salt Bridge  </vt:lpstr>
      <vt:lpstr>Representation of single electrodes</vt:lpstr>
      <vt:lpstr>Standard Electrode Potential</vt:lpstr>
      <vt:lpstr>Determination of standard electrode potential</vt:lpstr>
      <vt:lpstr>Examples</vt:lpstr>
      <vt:lpstr>Determination of EMF</vt:lpstr>
      <vt:lpstr>Slide 35</vt:lpstr>
      <vt:lpstr>Consider a reduction reaction,</vt:lpstr>
      <vt:lpstr>TABLE OF STANDARD REDUCTION POTENTIALS</vt:lpstr>
      <vt:lpstr>Slide 38</vt:lpstr>
      <vt:lpstr>Slide 39</vt:lpstr>
      <vt:lpstr>Slide 40</vt:lpstr>
      <vt:lpstr>Criteria for reversibility</vt:lpstr>
      <vt:lpstr>Applications of EMF measurements</vt:lpstr>
      <vt:lpstr>Determination  by HE|| SCE  system </vt:lpstr>
      <vt:lpstr>Determination  by HE||GE  system </vt:lpstr>
      <vt:lpstr>Determination  of pH by  SCE||QH2  system </vt:lpstr>
      <vt:lpstr>Slide 46</vt:lpstr>
      <vt:lpstr>Slide 47</vt:lpstr>
      <vt:lpstr>Slide 48</vt:lpstr>
      <vt:lpstr>HCl   +  NaOH                     Na+Cl-  +     H20  </vt:lpstr>
      <vt:lpstr>Strong acid  vs. strong base</vt:lpstr>
      <vt:lpstr>Strong acid  vs. weak base</vt:lpstr>
      <vt:lpstr>Weak acid  vs. strong base</vt:lpstr>
      <vt:lpstr>Mixture of two acids vs.  strong base</vt:lpstr>
      <vt:lpstr>Mixture of two acids vs.  strong base</vt:lpstr>
      <vt:lpstr>Slide 55</vt:lpstr>
      <vt:lpstr>Acid-base titration</vt:lpstr>
      <vt:lpstr>Experimental procedure</vt:lpstr>
      <vt:lpstr>Slide 58</vt:lpstr>
      <vt:lpstr>Slide 59</vt:lpstr>
      <vt:lpstr>Result</vt:lpstr>
      <vt:lpstr>Precipitation titration</vt:lpstr>
      <vt:lpstr>Slide 62</vt:lpstr>
      <vt:lpstr>Slide 63</vt:lpstr>
    </vt:vector>
  </TitlesOfParts>
  <LinksUpToDate>false</LinksUpToDate>
  <SharedDoc>false</SharedDoc>
  <HyperlinkBase>chemistrygeek.com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Electrochemistry</dc:title>
  <dc:subject>Chemistry I (High School)</dc:subject>
  <dc:creator>Neil Rapp</dc:creator>
  <cp:keywords>galvanic cell, cell potential, electrochemistry</cp:keywords>
  <cp:lastModifiedBy>Windows User</cp:lastModifiedBy>
  <cp:revision>251</cp:revision>
  <cp:lastPrinted>2000-05-03T02:19:12Z</cp:lastPrinted>
  <dcterms:created xsi:type="dcterms:W3CDTF">1997-04-29T21:23:31Z</dcterms:created>
  <dcterms:modified xsi:type="dcterms:W3CDTF">2019-04-06T07:22:35Z</dcterms:modified>
</cp:coreProperties>
</file>