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E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84D3D4-3D68-4534-A709-271676CAB51E}">
  <a:tblStyle styleId="{6184D3D4-3D68-4534-A709-271676CAB51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393" autoAdjust="0"/>
  </p:normalViewPr>
  <p:slideViewPr>
    <p:cSldViewPr snapToGrid="0">
      <p:cViewPr varScale="1">
        <p:scale>
          <a:sx n="53" d="100"/>
          <a:sy n="53" d="100"/>
        </p:scale>
        <p:origin x="1866" y="42"/>
      </p:cViewPr>
      <p:guideLst>
        <p:guide orient="horz" pos="2160"/>
        <p:guide pos="3840"/>
      </p:guideLst>
    </p:cSldViewPr>
  </p:slideViewPr>
  <p:notesTextViewPr>
    <p:cViewPr>
      <p:scale>
        <a:sx n="1" d="1"/>
        <a:sy n="1" d="1"/>
      </p:scale>
      <p:origin x="0" y="-1308"/>
    </p:cViewPr>
  </p:notesTextViewPr>
  <p:notesViewPr>
    <p:cSldViewPr snapToGrid="0">
      <p:cViewPr varScale="1">
        <p:scale>
          <a:sx n="67" d="100"/>
          <a:sy n="67" d="100"/>
        </p:scale>
        <p:origin x="3228" y="-4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305004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Shape 71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Introduce the module to the Participants. Tell them that you will be discussing Scalability in this module.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be discussing Scalability in this module.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13" name="Shape 71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7827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Shape 8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List out the two major categories if scaling, vertical and horizontal scaling.</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two major approaches to scaling. </a:t>
            </a:r>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Vertical scaling (or scaling up)</a:t>
            </a:r>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Horizontal scaling (or scaling out)</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24" name="Shape 8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462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Shape 83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Introduce the first type of Scaling - vertical scaling to the participants and explain to them how Vertical Scaling is done.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Vertical scaling refers to scaling up, that is, adding more resources to a single node to improve performance and the availability. In terms of hardware, this includes the addition of processing power and memory to the physical machine that runs the server. Removing memory or changing to a less powerful CPU is known as scaling down.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terms of Software, Scaling up may include optimizing the algorithms and the application code. Scaling up may also involve the optimization of hardware resources, such as Parallelizing or having the optimized number of running processes.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Vertical scaling of databases involves upgrading an existing database server to add additional processors, memory, network bandwidth, or other resources that would improve the performance on a Database Management System or replace an existing server with the  one with more CPUs, memory and so on. Scaling up by replacing a server requires migrating the database management to a new server. Scaling up by adding resources would not require a migration, but would likely require some downtime to add hardware to the database server.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Vertical Scaling has been a standard method of scaling for traditional RDBMSs that are architected on a single-server model.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40" name="Shape 84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91462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Shape 8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Shape 87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Enumerate the advantages and disadvantages of vertical scaling.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advantages and disadvantages of vertical scaling are listed </a:t>
            </a:r>
            <a:r>
              <a:rPr lang="en-US"/>
              <a:t>above.</a:t>
            </a:r>
            <a:r>
              <a:rPr lang="en-US" sz="12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78" name="Shape 87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125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Shape 8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Shape 88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Answers: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1. B. Scaling up software includes optimization of code and algorithms;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C. More resources are added to a single node, like CPU, memory, etc.)</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2. B. False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90" name="Shape 89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425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Shape 8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Shape 89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Introduce the Send category of Scaling, the Horizontal Scaling to the participants, and explain to them how Horizontal Scaling is done.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Horizontal scaling or scaling out is the technique in which the resource incrementation is done by adding more units to a system. This means adding more units of smaller capacity instead of adding a single unit of larger capacity. The requests for resources are then spread across the multiple units thus reducing the excess load on a single machine.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Having multiple units allows us the possibility of keeping the system up even if some of them go down, thus, avoiding the “single point of failure” problem and increasing the availability of the system. Also, the total cost incurred by multiple smaller machines is less than the cost of a single larger unit. Thus horizontal scaling can be more cost-effective compared to vertical scaling.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With respect to databases, Scaling out is more flexible than Scaling up. Servers can be added or removed as needed. NoSQL databases are designed to utilize servers available in a cluster with minimal intervention by the database administrators. As new servers are added or removed, the NoSQL database management system adjusts to use the new set of available servers.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98" name="Shape 89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2912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Shape 9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Shape 92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Enumerate the advantages and disadvantages of horizontal scaling.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The advantages and disadvantages of horizontal scaling are listed in the table on the slide.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23" name="Shape 92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1849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Shape 93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A. Horizontal scaling also refers to scaling out.</a:t>
            </a:r>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A. True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35" name="Shape 93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477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to the participants, comparison between vertical and horizontal scaling </a:t>
            </a:r>
            <a:endParaRPr dirty="0"/>
          </a:p>
          <a:p>
            <a:pPr marL="0" marR="0" lvl="0" indent="0" algn="l" rtl="0">
              <a:spcBef>
                <a:spcPts val="0"/>
              </a:spcBef>
              <a:spcAft>
                <a:spcPts val="0"/>
              </a:spcAft>
              <a:buClr>
                <a:schemeClr val="dk1"/>
              </a:buClr>
              <a:buSzPts val="1200"/>
              <a:buFont typeface="Calibri"/>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following table explains the comparing and contrasting features of vertical and horizontal scaling techniques.</a:t>
            </a:r>
            <a:endParaRPr dirty="0"/>
          </a:p>
          <a:p>
            <a:pPr marL="0" marR="0" lvl="0" indent="0" algn="l" rtl="0">
              <a:spcBef>
                <a:spcPts val="0"/>
              </a:spcBef>
              <a:spcAft>
                <a:spcPts val="0"/>
              </a:spcAft>
              <a:buClr>
                <a:schemeClr val="dk1"/>
              </a:buClr>
              <a:buSzPts val="12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tab pos="5257800" algn="l"/>
              </a:tabLst>
              <a:defRPr/>
            </a:pPr>
            <a:r>
              <a:rPr lang="en-US" sz="1200" b="1" u="none" strike="noStrike" cap="none" dirty="0" smtClean="0">
                <a:solidFill>
                  <a:schemeClr val="tx1"/>
                </a:solidFill>
              </a:rPr>
              <a:t>Vertical Scaling	Horizontal Scaling</a:t>
            </a:r>
          </a:p>
          <a:p>
            <a:pPr marL="0" rtl="0" fontAlgn="ctr">
              <a:buFont typeface="Arial" panose="020B0604020202020204" pitchFamily="34" charset="0"/>
              <a:buChar char="•"/>
              <a:tabLst>
                <a:tab pos="5257800" algn="l"/>
              </a:tabLst>
            </a:pPr>
            <a:r>
              <a:rPr lang="en-US" sz="1200" b="0" i="0" u="none" strike="noStrike" cap="none" dirty="0" smtClean="0">
                <a:solidFill>
                  <a:schemeClr val="dk1"/>
                </a:solidFill>
                <a:effectLst/>
                <a:latin typeface="Calibri"/>
                <a:ea typeface="Calibri"/>
                <a:cs typeface="Calibri"/>
                <a:sym typeface="Calibri"/>
              </a:rPr>
              <a:t>Add more resources to a node.	</a:t>
            </a:r>
            <a:r>
              <a:rPr lang="en-US" sz="1200" u="none" strike="noStrike" cap="none" dirty="0" smtClean="0"/>
              <a:t>Add nodes to a cluster.</a:t>
            </a:r>
            <a:endParaRPr lang="en-US" sz="1200" b="0" i="0" u="none" strike="noStrike" cap="none" dirty="0" smtClean="0">
              <a:solidFill>
                <a:schemeClr val="dk1"/>
              </a:solidFill>
              <a:effectLst/>
              <a:latin typeface="Calibri"/>
              <a:ea typeface="Calibri"/>
              <a:cs typeface="Calibri"/>
              <a:sym typeface="Calibri"/>
            </a:endParaRPr>
          </a:p>
          <a:p>
            <a:pPr marL="0" rtl="0" fontAlgn="ctr">
              <a:buFont typeface="Arial" panose="020B0604020202020204" pitchFamily="34" charset="0"/>
              <a:buChar char="•"/>
              <a:tabLst>
                <a:tab pos="5257800" algn="l"/>
              </a:tabLst>
            </a:pPr>
            <a:r>
              <a:rPr lang="en-US" sz="1200" b="0" i="0" u="none" strike="noStrike" cap="none" dirty="0" smtClean="0">
                <a:solidFill>
                  <a:schemeClr val="dk1"/>
                </a:solidFill>
                <a:effectLst/>
                <a:latin typeface="Calibri"/>
                <a:ea typeface="Calibri"/>
                <a:cs typeface="Calibri"/>
                <a:sym typeface="Calibri"/>
              </a:rPr>
              <a:t>Increases node capacity, load is unaffected.	</a:t>
            </a:r>
            <a:r>
              <a:rPr lang="en-US" sz="1200" u="none" strike="noStrike" cap="none" dirty="0" smtClean="0"/>
              <a:t>Decreases load, capacity is unaffected.</a:t>
            </a:r>
            <a:endParaRPr lang="en-US" sz="1200" b="0" i="0" u="none" strike="noStrike" cap="none" dirty="0" smtClean="0">
              <a:solidFill>
                <a:schemeClr val="dk1"/>
              </a:solidFill>
              <a:effectLst/>
              <a:latin typeface="Calibri"/>
              <a:ea typeface="Calibri"/>
              <a:cs typeface="Calibri"/>
              <a:sym typeface="Calibri"/>
            </a:endParaRPr>
          </a:p>
          <a:p>
            <a:pPr marL="0" rtl="0" fontAlgn="ctr">
              <a:buFont typeface="Arial" panose="020B0604020202020204" pitchFamily="34" charset="0"/>
              <a:buChar char="•"/>
              <a:tabLst>
                <a:tab pos="5257800" algn="l"/>
              </a:tabLst>
            </a:pPr>
            <a:r>
              <a:rPr lang="en-US" sz="1200" b="0" i="0" u="none" strike="noStrike" cap="none" dirty="0" smtClean="0">
                <a:solidFill>
                  <a:schemeClr val="dk1"/>
                </a:solidFill>
                <a:effectLst/>
                <a:latin typeface="Calibri"/>
                <a:ea typeface="Calibri"/>
                <a:cs typeface="Calibri"/>
                <a:sym typeface="Calibri"/>
              </a:rPr>
              <a:t>System complexity unaffected.	</a:t>
            </a:r>
            <a:r>
              <a:rPr lang="en-US" sz="1200" u="none" strike="noStrike" cap="none" dirty="0" smtClean="0"/>
              <a:t>Availability and throughput with increased complexity.</a:t>
            </a:r>
            <a:endParaRPr lang="en-US" sz="1200" b="0" i="0" u="none" strike="noStrike" cap="none" dirty="0" smtClean="0">
              <a:solidFill>
                <a:schemeClr val="dk1"/>
              </a:solidFill>
              <a:effectLst/>
              <a:latin typeface="Calibri"/>
              <a:ea typeface="Calibri"/>
              <a:cs typeface="Calibri"/>
              <a:sym typeface="Calibri"/>
            </a:endParaRPr>
          </a:p>
          <a:p>
            <a:pPr marL="0" rtl="0" fontAlgn="ctr">
              <a:buFont typeface="Arial" panose="020B0604020202020204" pitchFamily="34" charset="0"/>
              <a:buChar char="•"/>
              <a:tabLst>
                <a:tab pos="5257800" algn="l"/>
              </a:tabLst>
            </a:pPr>
            <a:r>
              <a:rPr lang="en-US" sz="1200" b="0" i="0" u="none" strike="noStrike" cap="none" dirty="0" smtClean="0">
                <a:solidFill>
                  <a:schemeClr val="dk1"/>
                </a:solidFill>
                <a:effectLst/>
                <a:latin typeface="Calibri"/>
                <a:ea typeface="Calibri"/>
                <a:cs typeface="Calibri"/>
                <a:sym typeface="Calibri"/>
              </a:rPr>
              <a:t>Less expensive through the use of commodity hardware.	</a:t>
            </a:r>
            <a:r>
              <a:rPr lang="en-US" sz="1200" u="none" strike="noStrike" cap="none" dirty="0" smtClean="0"/>
              <a:t>More expensive because of the use of specialized servers.</a:t>
            </a:r>
            <a:endParaRPr lang="en-US" sz="1200" b="0" i="0" u="none" strike="noStrike" cap="none" dirty="0" smtClean="0">
              <a:solidFill>
                <a:schemeClr val="dk1"/>
              </a:solidFill>
              <a:effectLst/>
              <a:latin typeface="Calibri"/>
              <a:ea typeface="Calibri"/>
              <a:cs typeface="Calibri"/>
              <a:sym typeface="Calibri"/>
            </a:endParaRPr>
          </a:p>
          <a:p>
            <a:pPr marL="0" rtl="0" fontAlgn="ctr">
              <a:buFont typeface="Arial" panose="020B0604020202020204" pitchFamily="34" charset="0"/>
              <a:buChar char="•"/>
              <a:tabLst>
                <a:tab pos="5257800" algn="l"/>
              </a:tabLst>
            </a:pPr>
            <a:r>
              <a:rPr lang="en-US" sz="1200" b="0" i="0" u="none" strike="noStrike" cap="none" dirty="0" smtClean="0">
                <a:solidFill>
                  <a:schemeClr val="dk1"/>
                </a:solidFill>
                <a:effectLst/>
                <a:latin typeface="Calibri"/>
                <a:ea typeface="Calibri"/>
                <a:cs typeface="Calibri"/>
                <a:sym typeface="Calibri"/>
              </a:rPr>
              <a:t>Additional IT resources needed.	</a:t>
            </a:r>
            <a:r>
              <a:rPr lang="en-US" sz="1200" u="none" strike="noStrike" cap="none" dirty="0" smtClean="0"/>
              <a:t>No additional IT resources needed.</a:t>
            </a:r>
            <a:endParaRPr lang="en-US" sz="1200" b="0" i="0" u="none" strike="noStrike" cap="none" dirty="0" smtClean="0">
              <a:solidFill>
                <a:schemeClr val="dk1"/>
              </a:solidFill>
              <a:effectLst/>
              <a:latin typeface="Calibri"/>
              <a:ea typeface="Calibri"/>
              <a:cs typeface="Calibri"/>
              <a:sym typeface="Calibri"/>
            </a:endParaRPr>
          </a:p>
          <a:p>
            <a:pPr marL="0" rtl="0" fontAlgn="ctr">
              <a:buFont typeface="Arial" panose="020B0604020202020204" pitchFamily="34" charset="0"/>
              <a:buChar char="•"/>
              <a:tabLst>
                <a:tab pos="5257800" algn="l"/>
              </a:tabLst>
            </a:pPr>
            <a:r>
              <a:rPr lang="en-US" sz="1200" b="0" i="0" u="none" strike="noStrike" cap="none" dirty="0" smtClean="0">
                <a:solidFill>
                  <a:schemeClr val="dk1"/>
                </a:solidFill>
                <a:effectLst/>
                <a:latin typeface="Calibri"/>
                <a:ea typeface="Calibri"/>
                <a:cs typeface="Calibri"/>
                <a:sym typeface="Calibri"/>
              </a:rPr>
              <a:t>Not limited by hardware capacity	</a:t>
            </a:r>
            <a:r>
              <a:rPr lang="en-US" sz="1200" u="none" strike="noStrike" cap="none" dirty="0" smtClean="0"/>
              <a:t>Limited by hardware capacity.</a:t>
            </a:r>
            <a:endParaRPr lang="en-US" sz="1200" b="0" i="0" u="none" strike="noStrike" cap="none" dirty="0" smtClean="0">
              <a:solidFill>
                <a:schemeClr val="dk1"/>
              </a:solidFill>
              <a:effectLst/>
              <a:latin typeface="Calibri"/>
              <a:ea typeface="Calibri"/>
              <a:cs typeface="Calibri"/>
              <a:sym typeface="Calibri"/>
            </a:endParaRPr>
          </a:p>
          <a:p>
            <a:pPr marL="0" rtl="0" fontAlgn="ctr">
              <a:buFont typeface="Arial" panose="020B0604020202020204" pitchFamily="34" charset="0"/>
              <a:buChar char="•"/>
              <a:tabLst>
                <a:tab pos="5257800" algn="l"/>
              </a:tabLst>
            </a:pPr>
            <a:r>
              <a:rPr lang="en-US" sz="1200" b="0" i="0" u="none" strike="noStrike" cap="none" dirty="0" smtClean="0">
                <a:solidFill>
                  <a:schemeClr val="dk1"/>
                </a:solidFill>
                <a:effectLst/>
                <a:latin typeface="Calibri"/>
                <a:ea typeface="Calibri"/>
                <a:cs typeface="Calibri"/>
                <a:sym typeface="Calibri"/>
              </a:rPr>
              <a:t>Scalability is limited due to the outgrowing capacity of the largest system.	</a:t>
            </a:r>
            <a:r>
              <a:rPr lang="en-US" sz="1200" u="none" strike="noStrike" cap="none" dirty="0" smtClean="0"/>
              <a:t>Higher and independent functional scalability.</a:t>
            </a:r>
            <a:endParaRPr lang="en-US" sz="1200" b="0" i="0" u="none" strike="noStrike" cap="none" dirty="0" smtClean="0">
              <a:solidFill>
                <a:schemeClr val="dk1"/>
              </a:solidFill>
              <a:effectLst/>
              <a:latin typeface="Calibri"/>
              <a:ea typeface="Calibri"/>
              <a:cs typeface="Calibri"/>
              <a:sym typeface="Calibri"/>
            </a:endParaRPr>
          </a:p>
          <a:p>
            <a:pPr rtl="0" fontAlgn="ctr">
              <a:buFont typeface="Arial" panose="020B0604020202020204" pitchFamily="34" charset="0"/>
              <a:buChar char="•"/>
            </a:pPr>
            <a:endParaRPr lang="en-US" sz="1200" b="0" i="0" u="none" strike="noStrike" cap="none" dirty="0" smtClean="0">
              <a:solidFill>
                <a:schemeClr val="dk1"/>
              </a:solidFill>
              <a:effectLst/>
              <a:latin typeface="Calibri"/>
              <a:ea typeface="Calibri"/>
              <a:cs typeface="Calibri"/>
              <a:sym typeface="Calibri"/>
            </a:endParaRPr>
          </a:p>
          <a:p>
            <a:pPr marL="400050" indent="-171450" rtl="0" fontAlgn="ctr">
              <a:buFont typeface="Arial" panose="020B0604020202020204" pitchFamily="34" charset="0"/>
              <a:buChar char="•"/>
            </a:pPr>
            <a:endParaRPr lang="en-US" sz="1200" b="0" i="0" u="none" strike="noStrike" cap="none" dirty="0" smtClean="0">
              <a:solidFill>
                <a:schemeClr val="dk1"/>
              </a:solidFill>
              <a:effectLst/>
              <a:latin typeface="Calibri"/>
              <a:ea typeface="Calibri"/>
              <a:cs typeface="Calibri"/>
              <a:sym typeface="Calibri"/>
            </a:endParaRPr>
          </a:p>
          <a:p>
            <a:pPr rtl="0" fontAlgn="ctr">
              <a:buFont typeface="Arial" panose="020B0604020202020204" pitchFamily="34" charset="0"/>
              <a:buChar char="•"/>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7440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Shape 9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1" name="Shape 95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This will be a whiteboard activity.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Form different groups of participants.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One representative from each group has to list the key points of vertical and horizontal scaling and the advantages and disadvantages of each.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Other participants in a group will tell a point on the given topic and the representative will write it down on the whiteboard.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They should also write how vertical and horizontal scaling compare with each other.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This will be a whiteboard activity.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Form different groups among yourselves.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One representative from each group has to list the key points of vertical and horizontal scaling and the advantages and disadvantages of each.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Other participants in the group will tell a point on the given topic and the representative will write it down on the whiteboard.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You should also write how vertical and horizontal scaling compare with each other.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52" name="Shape 95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96558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Shape 9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0" name="Shape 96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the need to understand the concept of load balancing, as it is important to tackle the issues that arise during horizontal scaling.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With horizontal scaling, we will have multiple processors running on different physical machines, with no management system to spread the requests among them. Multiple requests might come into the same IP, resulting in a confusion to decide which machine will process which request. Load balancing </a:t>
            </a:r>
            <a:r>
              <a:rPr lang="en-US" sz="1200" b="0" i="0" u="none" strike="noStrike" cap="none" dirty="0" smtClean="0">
                <a:solidFill>
                  <a:schemeClr val="dk1"/>
                </a:solidFill>
                <a:latin typeface="Calibri"/>
                <a:ea typeface="Calibri"/>
                <a:cs typeface="Calibri"/>
                <a:sym typeface="Calibri"/>
              </a:rPr>
              <a:t>is </a:t>
            </a:r>
            <a:r>
              <a:rPr lang="en-US" sz="1200" b="0" i="0" u="none" strike="noStrike" cap="none" dirty="0">
                <a:solidFill>
                  <a:schemeClr val="dk1"/>
                </a:solidFill>
                <a:latin typeface="Calibri"/>
                <a:ea typeface="Calibri"/>
                <a:cs typeface="Calibri"/>
                <a:sym typeface="Calibri"/>
              </a:rPr>
              <a:t>a group of techniques that help in mitigating these issues. Load balancing ensures availability and scalability of a system.</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 load balancer accepts requests from users and then directs them to the right web server, which is decided by certain criteria, called load balancing strategies. The most common load balancing strategies are:</a:t>
            </a:r>
            <a:endParaRPr dirty="0"/>
          </a:p>
          <a:p>
            <a:pPr marL="0" marR="0" lvl="0" indent="0" algn="l" rtl="0">
              <a:spcBef>
                <a:spcPts val="0"/>
              </a:spcBef>
              <a:spcAft>
                <a:spcPts val="0"/>
              </a:spcAft>
              <a:buClr>
                <a:schemeClr val="dk1"/>
              </a:buClr>
              <a:buSzPts val="1200"/>
              <a:buFont typeface="Calibri"/>
              <a:buNone/>
            </a:pPr>
            <a:endParaRPr sz="12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Round Robin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Each server takes a turn to receive requests. This is the simplest strategy, similar to the First In First Out, a method applied in caching.</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Least number of connections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requests will be directed to the server with the lowest number of connections. This is an attempt to prevent high load.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Fastest response time</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requests will be directed to the server that has the fastest response time (either recently or frequently). This is an attempt to handle the requests as fast as possible.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Weighted strategy</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strategy can be highly customized since the weight can be configured. This strategy takes into account, the scenario where the servers in the cluster may not have the same capacity (processing power, storage, etc.). Thus, the more powerful servers will receive more requests than the weaker ones, under the weighted strategy.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Load balancing can be performed in many ways. In the next section, we will look at the different ways in which load balancing is done.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61" name="Shape 96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664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0" name="Shape 72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Reiterate the module objectives for this module.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Take note of the module objectives for this module.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p:txBody>
      </p:sp>
      <p:sp>
        <p:nvSpPr>
          <p:cNvPr id="721" name="Shape 72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2434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Shape 9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8" name="Shape 96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ways by which load balancing can be achieved.</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different ways by which load balancing can be achieved.</a:t>
            </a:r>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DNS Load Balancing</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This is by far the simplest way of load balancing, which is done at the Domain Name Server (DNS) level. When a user enters the application or the website’s address (URL) on the browser, the browser will ask the DNS server to return a list of records for that domain. DNS servers shuffle these records and send them back to the requesting host in a random order. The client always starts by trying the first on the list, thus getting redirected to a web server on a random basis. DNS-based load balancing is used to balance requests between multiple geographical locations, as no additional configuration is required at the application’s end.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Hardware Load Balancing</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most straightforward way to balance requests between multiple machines in a pool is to use a hardware appliance. As soon as we add a new server, traffic starts flowing to it and, when we remove it, traffic immediately stops. If we have one web server that has extra capacity for some reason (maybe more RAM or a bigger processor), then we can give it an unfair share of the traffic. Examp</a:t>
            </a:r>
            <a:r>
              <a:rPr lang="en-US"/>
              <a:t>les for hardware load balancers are: </a:t>
            </a:r>
            <a:endParaRPr/>
          </a:p>
          <a:p>
            <a:pPr marL="457200" marR="0" lvl="0" indent="-304800" algn="l" rtl="0">
              <a:spcBef>
                <a:spcPts val="0"/>
              </a:spcBef>
              <a:spcAft>
                <a:spcPts val="0"/>
              </a:spcAft>
              <a:buSzPts val="1200"/>
              <a:buChar char="●"/>
            </a:pPr>
            <a:r>
              <a:rPr lang="en-US"/>
              <a:t>F5 BIG-IP load balancer </a:t>
            </a:r>
            <a:endParaRPr/>
          </a:p>
          <a:p>
            <a:pPr marL="457200" marR="0" lvl="0" indent="-304800" algn="l" rtl="0">
              <a:spcBef>
                <a:spcPts val="0"/>
              </a:spcBef>
              <a:spcAft>
                <a:spcPts val="0"/>
              </a:spcAft>
              <a:buSzPts val="1200"/>
              <a:buChar char="●"/>
            </a:pPr>
            <a:r>
              <a:rPr lang="en-US"/>
              <a:t>CISCO system catalyst</a:t>
            </a:r>
            <a:endParaRPr/>
          </a:p>
          <a:p>
            <a:pPr marL="457200" marR="0" lvl="0" indent="-304800" algn="l" rtl="0">
              <a:spcBef>
                <a:spcPts val="0"/>
              </a:spcBef>
              <a:spcAft>
                <a:spcPts val="0"/>
              </a:spcAft>
              <a:buSzPts val="1200"/>
              <a:buChar char="●"/>
            </a:pPr>
            <a:r>
              <a:rPr lang="en-US"/>
              <a:t>Barracuda load balancer</a:t>
            </a:r>
            <a:endParaRPr/>
          </a:p>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a:solidFill>
                  <a:schemeClr val="dk1"/>
                </a:solidFill>
                <a:latin typeface="Calibri"/>
                <a:ea typeface="Calibri"/>
                <a:cs typeface="Calibri"/>
                <a:sym typeface="Calibri"/>
              </a:rPr>
              <a:t>Software Load Balancing</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This method is a cheap alternative to hardware load balancers. Software load balancers are often installed on servers and they consume the processor and memory </a:t>
            </a:r>
            <a:r>
              <a:rPr lang="en-US"/>
              <a:t>of the servers. </a:t>
            </a:r>
            <a:r>
              <a:rPr lang="en-US" sz="1200" b="0" i="0" u="none" strike="noStrike" cap="none">
                <a:solidFill>
                  <a:schemeClr val="dk1"/>
                </a:solidFill>
                <a:latin typeface="Calibri"/>
                <a:ea typeface="Calibri"/>
                <a:cs typeface="Calibri"/>
                <a:sym typeface="Calibri"/>
              </a:rPr>
              <a:t>A number of load balancing software are available in the market, which is free and open-source. Such software run simple to highly complex Software Operating Systems, on much cheaper hardware and provide a much more convenient way of balancing the load. S</a:t>
            </a:r>
            <a:r>
              <a:rPr lang="en-US"/>
              <a:t>ome of the examples of software load balancers are:</a:t>
            </a:r>
            <a:endParaRPr/>
          </a:p>
          <a:p>
            <a:pPr marL="457200" marR="0" lvl="0" indent="-304800" algn="l" rtl="0">
              <a:spcBef>
                <a:spcPts val="0"/>
              </a:spcBef>
              <a:spcAft>
                <a:spcPts val="0"/>
              </a:spcAft>
              <a:buSzPts val="1200"/>
              <a:buChar char="●"/>
            </a:pPr>
            <a:r>
              <a:rPr lang="en-US"/>
              <a:t>HAProxy – A TCP load balancer.</a:t>
            </a:r>
            <a:endParaRPr/>
          </a:p>
          <a:p>
            <a:pPr marL="457200" marR="0" lvl="0" indent="-304800" algn="l" rtl="0">
              <a:spcBef>
                <a:spcPts val="0"/>
              </a:spcBef>
              <a:spcAft>
                <a:spcPts val="0"/>
              </a:spcAft>
              <a:buSzPts val="1200"/>
              <a:buChar char="●"/>
            </a:pPr>
            <a:r>
              <a:rPr lang="en-US"/>
              <a:t>NGINX – A http load balancer with SSL termination support. </a:t>
            </a:r>
            <a:endParaRPr/>
          </a:p>
          <a:p>
            <a:pPr marL="457200" marR="0" lvl="0" indent="-304800" algn="l" rtl="0">
              <a:spcBef>
                <a:spcPts val="0"/>
              </a:spcBef>
              <a:spcAft>
                <a:spcPts val="0"/>
              </a:spcAft>
              <a:buSzPts val="1200"/>
              <a:buChar char="●"/>
            </a:pPr>
            <a:r>
              <a:rPr lang="en-US"/>
              <a:t>mod_athena – Apache based http load balancer.</a:t>
            </a:r>
            <a:endParaRPr/>
          </a:p>
          <a:p>
            <a:pPr marL="457200" marR="0" lvl="0" indent="-304800" algn="l" rtl="0">
              <a:spcBef>
                <a:spcPts val="0"/>
              </a:spcBef>
              <a:spcAft>
                <a:spcPts val="0"/>
              </a:spcAft>
              <a:buSzPts val="1200"/>
              <a:buChar char="●"/>
            </a:pPr>
            <a:r>
              <a:rPr lang="en-US"/>
              <a:t>Varnish – A reverse proxy based load balancer.</a:t>
            </a:r>
            <a:endParaRPr/>
          </a:p>
          <a:p>
            <a:pPr marL="457200" marR="0" lvl="0" indent="-304800" algn="l" rtl="0">
              <a:spcBef>
                <a:spcPts val="0"/>
              </a:spcBef>
              <a:spcAft>
                <a:spcPts val="0"/>
              </a:spcAft>
              <a:buSzPts val="1200"/>
              <a:buChar char="●"/>
            </a:pPr>
            <a:r>
              <a:rPr lang="en-US"/>
              <a:t>Balance – Open source TCP load balancer.</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While deploying your web application, you will balance the load across multiple application instances for optimizing resource utilization, maximizing throughput, reducing latency, and ensuring fault-tolerant configurations. One of the examples given above, nginx is a very efficient HTTP load balancer that helps in distributing traffic to several application servers, while improving performance, scalability and reliability of the web applications.</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200"/>
              <a:buFont typeface="Calibri"/>
              <a:buNone/>
            </a:pP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69" name="Shape 96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1618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Shape 9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3" name="Shape 98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A. DNS load balancing</a:t>
            </a:r>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B. False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84" name="Shape 98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6767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Shape 9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1" name="Shape 99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about database scalability and the different approaches by which scalability can be achieved in databases.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Database is a system where an organization stores the data related to its business. A database is where a lot of reads and writes occur. The software that maintains the databases is called Database Management System (DBMS). A database needs to be highly available and scalable to handle the large volumes of data.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different approaches to achieve scalability in a database.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Parallelism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Shared-Nothing Architecture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Replication</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Partitioning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92" name="Shape 99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79369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Shape 10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1" name="Shape 105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the concept of parallelism and how it helps in achieving scalability.</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parallel system demonstrates two key properties:</a:t>
            </a:r>
            <a:endParaRPr dirty="0"/>
          </a:p>
          <a:p>
            <a:pPr marL="457200" marR="0" lvl="0" indent="-298450" algn="l" rtl="0">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Linear </a:t>
            </a:r>
            <a:r>
              <a:rPr lang="en-US" sz="1200" b="1" i="0" u="none" strike="noStrike" cap="none" dirty="0" smtClean="0">
                <a:solidFill>
                  <a:schemeClr val="dk1"/>
                </a:solidFill>
                <a:latin typeface="Calibri"/>
                <a:ea typeface="Calibri"/>
                <a:cs typeface="Calibri"/>
                <a:sym typeface="Calibri"/>
              </a:rPr>
              <a:t>Speedup:</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Twice as much hardware performing the task in half the elapsed time. The speed-up curve shows how, for a fixed database size, more transactions can be executed per second by adding CPUs.</a:t>
            </a:r>
            <a:endParaRPr dirty="0"/>
          </a:p>
          <a:p>
            <a:pPr marL="457200" marR="0" lvl="0" indent="-298450" algn="l" rtl="0">
              <a:spcBef>
                <a:spcPts val="0"/>
              </a:spcBef>
              <a:spcAft>
                <a:spcPts val="0"/>
              </a:spcAft>
              <a:buClr>
                <a:schemeClr val="dk1"/>
              </a:buClr>
              <a:buSzPts val="1100"/>
              <a:buFont typeface="Calibri"/>
              <a:buChar char="●"/>
            </a:pPr>
            <a:r>
              <a:rPr lang="en-US" sz="1200" b="1" i="0" u="none" strike="noStrike" cap="none" dirty="0">
                <a:solidFill>
                  <a:schemeClr val="dk1"/>
                </a:solidFill>
                <a:latin typeface="Calibri"/>
                <a:ea typeface="Calibri"/>
                <a:cs typeface="Calibri"/>
                <a:sym typeface="Calibri"/>
              </a:rPr>
              <a:t>Linear </a:t>
            </a:r>
            <a:r>
              <a:rPr lang="en-US" sz="1200" b="1" i="0" u="none" strike="noStrike" cap="none" dirty="0" err="1" smtClean="0">
                <a:solidFill>
                  <a:schemeClr val="dk1"/>
                </a:solidFill>
                <a:latin typeface="Calibri"/>
                <a:ea typeface="Calibri"/>
                <a:cs typeface="Calibri"/>
                <a:sym typeface="Calibri"/>
              </a:rPr>
              <a:t>Scaleup</a:t>
            </a:r>
            <a:r>
              <a:rPr lang="en-US" sz="1200" b="1"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Twice as much hardware performing twice as large a task in the same elapsed time. The scale-up curve shows how adding more resources (in the form of CPUs) enables us to process larger problems.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52" name="Shape 105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18306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1" name="Shape 107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Describe the Shared-nothing Architecture to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Distributed architecture used in web applications, use a Scaled-nothing hardware design. Here the processors communicate with each other by means of an interconnection network. The Shared-nothing architecture facilitates Scalability by providing the linear speed-up and linear scale up. Consequently, ever-more-powerful parallel database systems can be built by taking advantage of rapidly improving performance for single-CPU systems and connecting as many CPUs as desired. Shared-nothing architectures minimize interference by minimizing resource sharing.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72" name="Shape 107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97223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Shape 10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8" name="Shape 109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Replication and how it helps in achieving scalability.</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There are two approaches to Database Replication, namely Master-slave Replication and Peer-to-Peer replication.</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Master-Slave </a:t>
            </a:r>
            <a:r>
              <a:rPr lang="en-US" sz="1200" b="1" i="0" u="none" strike="noStrike" cap="none" dirty="0" smtClean="0">
                <a:solidFill>
                  <a:schemeClr val="dk1"/>
                </a:solidFill>
                <a:latin typeface="Calibri"/>
                <a:ea typeface="Calibri"/>
                <a:cs typeface="Calibri"/>
                <a:sym typeface="Calibri"/>
              </a:rPr>
              <a:t>replication: </a:t>
            </a:r>
            <a:r>
              <a:rPr lang="en-US" sz="1200" b="0" i="0" u="none" strike="noStrike" cap="none" dirty="0" smtClean="0">
                <a:solidFill>
                  <a:schemeClr val="dk1"/>
                </a:solidFill>
                <a:latin typeface="Calibri"/>
                <a:ea typeface="Calibri"/>
                <a:cs typeface="Calibri"/>
                <a:sym typeface="Calibri"/>
              </a:rPr>
              <a:t>It </a:t>
            </a:r>
            <a:r>
              <a:rPr lang="en-US" sz="1200" b="0" i="0" u="none" strike="noStrike" cap="none" dirty="0">
                <a:solidFill>
                  <a:schemeClr val="dk1"/>
                </a:solidFill>
                <a:latin typeface="Calibri"/>
                <a:ea typeface="Calibri"/>
                <a:cs typeface="Calibri"/>
                <a:sym typeface="Calibri"/>
              </a:rPr>
              <a:t>is the Data replicated across the multiple nodes. One is the master or primary node and the others are slaves or secondary nodes. Replication synchronizes the slaves with the master. Used in read-intensive applications.</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Peer-to-Peer </a:t>
            </a:r>
            <a:r>
              <a:rPr lang="en-US" sz="1200" b="1" i="0" u="none" strike="noStrike" cap="none" dirty="0" smtClean="0">
                <a:solidFill>
                  <a:schemeClr val="dk1"/>
                </a:solidFill>
                <a:latin typeface="Calibri"/>
                <a:ea typeface="Calibri"/>
                <a:cs typeface="Calibri"/>
                <a:sym typeface="Calibri"/>
              </a:rPr>
              <a:t>replication:</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Unlike master-slave, all replicas here have equal weight. All of them accept writes. Loss of any of them will not have any impact on the others. Used for write-intensive applications.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99" name="Shape 109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39089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Shape 11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9" name="Shape 110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database partitioning and the types of partitioning.</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During partitioning, a database and its constituents</a:t>
            </a:r>
            <a:r>
              <a:rPr lang="en-US"/>
              <a:t>, such as a table, index, or index-organized table </a:t>
            </a:r>
            <a:r>
              <a:rPr lang="en-US" sz="1200" b="0" i="0" u="none" strike="noStrike" cap="none">
                <a:solidFill>
                  <a:schemeClr val="dk1"/>
                </a:solidFill>
                <a:latin typeface="Calibri"/>
                <a:ea typeface="Calibri"/>
                <a:cs typeface="Calibri"/>
                <a:sym typeface="Calibri"/>
              </a:rPr>
              <a:t>are divided into multiple fragments, for enabling management, performance, accessibility, availability at a finer level of granularity or for load balancing. </a:t>
            </a:r>
            <a:r>
              <a:rPr lang="en-US"/>
              <a:t>Each of these fragments </a:t>
            </a:r>
            <a:r>
              <a:rPr lang="en-US" sz="1200" b="0" i="0" u="none" strike="noStrike" cap="none">
                <a:solidFill>
                  <a:schemeClr val="dk1"/>
                </a:solidFill>
                <a:latin typeface="Calibri"/>
                <a:ea typeface="Calibri"/>
                <a:cs typeface="Calibri"/>
                <a:sym typeface="Calibri"/>
              </a:rPr>
              <a:t>of a database object is called a partition. Each and every partition has its own name, and may optionally have its own storage characteristics.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a:t>For a DB </a:t>
            </a:r>
            <a:r>
              <a:rPr lang="en-US" sz="1200" b="0" i="0" u="none" strike="noStrike" cap="none">
                <a:solidFill>
                  <a:schemeClr val="dk1"/>
                </a:solidFill>
                <a:latin typeface="Calibri"/>
                <a:ea typeface="Calibri"/>
                <a:cs typeface="Calibri"/>
                <a:sym typeface="Calibri"/>
              </a:rPr>
              <a:t>administrator, a partitioned object has multiple </a:t>
            </a:r>
            <a:r>
              <a:rPr lang="en-US"/>
              <a:t>fragments, and these fragments can be </a:t>
            </a:r>
            <a:r>
              <a:rPr lang="en-US" sz="1200" b="0" i="0" u="none" strike="noStrike" cap="none">
                <a:solidFill>
                  <a:schemeClr val="dk1"/>
                </a:solidFill>
                <a:latin typeface="Calibri"/>
                <a:ea typeface="Calibri"/>
                <a:cs typeface="Calibri"/>
                <a:sym typeface="Calibri"/>
              </a:rPr>
              <a:t>managed either collectively or individually. </a:t>
            </a:r>
            <a:r>
              <a:rPr lang="en-US"/>
              <a:t>This characteristic offers </a:t>
            </a:r>
            <a:r>
              <a:rPr lang="en-US" sz="1200" b="0" i="0" u="none" strike="noStrike" cap="none">
                <a:solidFill>
                  <a:schemeClr val="dk1"/>
                </a:solidFill>
                <a:latin typeface="Calibri"/>
                <a:ea typeface="Calibri"/>
                <a:cs typeface="Calibri"/>
                <a:sym typeface="Calibri"/>
              </a:rPr>
              <a:t>considerable flexibility in managing partitioned objects.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100"/>
              <a:buFont typeface="Arial"/>
              <a:buNone/>
            </a:pPr>
            <a:r>
              <a:rPr lang="en-US" b="1"/>
              <a:t>Why is partitioning needed?</a:t>
            </a:r>
            <a:endParaRPr b="1"/>
          </a:p>
          <a:p>
            <a:pPr marL="0" marR="0" lvl="0" indent="0" algn="l" rtl="0">
              <a:spcBef>
                <a:spcPts val="0"/>
              </a:spcBef>
              <a:spcAft>
                <a:spcPts val="0"/>
              </a:spcAft>
              <a:buClr>
                <a:schemeClr val="dk1"/>
              </a:buClr>
              <a:buSzPts val="1100"/>
              <a:buFont typeface="Arial"/>
              <a:buNone/>
            </a:pPr>
            <a:r>
              <a:rPr lang="en-US"/>
              <a:t>Partitioning offers a lot of benefits to a wide variety of applications. Partitioning improves the performance of certain queries or maintenance operations by an order of magnitude. Partitioning can greatly simplify common administration tasks. Partitioning also enables database designers and administrators to tackle some of the toughest problems posed by cutting-edge applications. Partitioning is a key tool for building multi-terabyte systems or systems with extremely high availability requirements.</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two approaches to partitioning:</a:t>
            </a:r>
            <a:endParaRPr/>
          </a:p>
          <a:p>
            <a:pPr marL="0" marR="0" lvl="0" indent="0" algn="l" rtl="0">
              <a:spcBef>
                <a:spcPts val="0"/>
              </a:spcBef>
              <a:spcAft>
                <a:spcPts val="0"/>
              </a:spcAft>
              <a:buClr>
                <a:schemeClr val="dk1"/>
              </a:buClr>
              <a:buSzPts val="1100"/>
              <a:buFont typeface="Calibri"/>
              <a:buNone/>
            </a:pPr>
            <a:r>
              <a:rPr lang="en-US" sz="1200" b="1" i="0" u="none" strike="noStrike" cap="none">
                <a:solidFill>
                  <a:schemeClr val="dk1"/>
                </a:solidFill>
                <a:latin typeface="Calibri"/>
                <a:ea typeface="Calibri"/>
                <a:cs typeface="Calibri"/>
                <a:sym typeface="Calibri"/>
              </a:rPr>
              <a:t>Vertical partitioning</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Vertical partitioning, also known as clustering, is called so because of its limited scope for growth. As with horizontal scaling, clustering involves splitting the database into multiple chunks or clusters, each of which contains a subset of all the DB tables. By identifying which queries operate on which tables, we can modify our database dispatching layer to pick the right cluster of machines depending on the tables being queried. Each cluster can then be structured as per our wish: single machine, a master with slaves, or a master-master pair. Different clusters can use different models to suit the needs of the various tables they support.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Vertical partitioning is the most common scaling approach in relational database systems.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a:solidFill>
                  <a:schemeClr val="dk1"/>
                </a:solidFill>
                <a:latin typeface="Calibri"/>
                <a:ea typeface="Calibri"/>
                <a:cs typeface="Calibri"/>
                <a:sym typeface="Calibri"/>
              </a:rPr>
              <a:t>Horizontal partitioning</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Horizontal partitioning, also known as sharding is a well-known method for horizontal scaling. At its heart is the concept of splitting data between multiple servers so that each server manages only a portion of the overall data. The individual self-contained data partitions are called shards. The benefit of using horizontal partitioning is that the database servers enforce ‘</a:t>
            </a:r>
            <a:r>
              <a:rPr lang="en-US"/>
              <a:t>shared</a:t>
            </a:r>
            <a:r>
              <a:rPr lang="en-US" sz="1200" b="0" i="0" u="none" strike="noStrike" cap="none">
                <a:solidFill>
                  <a:schemeClr val="dk1"/>
                </a:solidFill>
                <a:latin typeface="Calibri"/>
                <a:ea typeface="Calibri"/>
                <a:cs typeface="Calibri"/>
                <a:sym typeface="Calibri"/>
              </a:rPr>
              <a:t> nothing’ architecture and hence bring with it the capacity to scale without any limits.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Horizontal partitioning is most commonly used in NoSQL databases.</a:t>
            </a:r>
            <a:endParaRPr/>
          </a:p>
          <a:p>
            <a:pPr marL="45720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45720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10" name="Shape 111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7354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Shape 1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7" name="Shape 111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C. Migration</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A. True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18" name="Shape 111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7746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Shape 11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5" name="Shape 112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Reiterate the salient points the participants have learnt in this module.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Take note of the key points you have learnt in this module.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26" name="Shape 112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6547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Shape 1133"/>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34" name="Shape 1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945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Shape 7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Shape 7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Tell the participants that they will be talking about the topics shown on the slide above.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be talking about the topics you can see on the slide. </a:t>
            </a:r>
            <a:endParaRPr sz="1200" b="0" i="0" u="none" strike="noStrike" cap="none">
              <a:solidFill>
                <a:schemeClr val="dk1"/>
              </a:solidFill>
              <a:latin typeface="Calibri"/>
              <a:ea typeface="Calibri"/>
              <a:cs typeface="Calibri"/>
              <a:sym typeface="Calibri"/>
            </a:endParaRPr>
          </a:p>
        </p:txBody>
      </p:sp>
      <p:sp>
        <p:nvSpPr>
          <p:cNvPr id="730" name="Shape 7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6927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Give the participants, an overview of the Database concepts that we have learnt so far in the previous modules.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Explain to them that we will learn, in detail about scalability, which is the most important factor for improving availability and performance of a database.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To set the context, we’ll now see a brief of scalability and elasticity.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 the previous modules, we learnt about Data, its growth and the technologies available for Data Storage. One important way of storing data is to use Databases. As the data continues to grow in terms of size and volume, availability and performance of databases need to be improved, to effectively store and provide data during retrieval. This is becoming even more important in the era of Big Data.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a lot of platforms, languages and tools available for building high-end web applications that support large-scale business needs, which are used by a large number of people. Building a web application might be a straightforward task, but building applications that are highly available and scalable, can be quite complex.</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Organizations need to work on strategies for coping with increases in the number of users of the system as well as the approaches to handling the growth of data being stored and queried.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With Big Data, demands are changing and the changes are becoming unpredictable. Applications fail if data is not available. Application failures have a direct impact on the business and create a huge loss. The two important mechanisms by which availability and performance of systems can be improved, are: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Elasticity</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Scalability</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4691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Shape 7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1" name="Shape 75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concept of elasticity to the participants. Explain to them that  elasticity can be achieved both by provisioning and de-provisioning of systems on-demand.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major aim of Elasticity is to match the number of resources allocated to a service with the number of services, it actually requires. By doing this, over and under-provisioning can be avoided. Over-provisioning occurs when more resources are allocated than required, and it directly has an impact on the cost. Under-provisioning occurs when fewer resources are allocated than the required number and this impacts the performance of the system; severe cases of this may cause a downtime at the user end. The Users may stop using the application resulting in an indirect financial impact.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From a database perspective, elasticity means a flexible data model and clustering capabilities. A system is said to be more elastic if the number of tolerable changes is more and if the clusters are managed easily.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are two major categories of Elasticity:</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Clustering Elasticity </a:t>
            </a:r>
            <a:r>
              <a:rPr lang="en-US" sz="1200" b="0" i="0" u="none" strike="noStrike" cap="none" dirty="0">
                <a:solidFill>
                  <a:schemeClr val="dk1"/>
                </a:solidFill>
                <a:latin typeface="Calibri"/>
                <a:ea typeface="Calibri"/>
                <a:cs typeface="Calibri"/>
                <a:sym typeface="Calibri"/>
              </a:rPr>
              <a:t>- refers to the ease with which nodes can be added or removed from a distributed data store. In a relational database system, this is a complex task. NoSQL data stores like Cassandra provide a simple solution for this.</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Data-modelling Elasticity </a:t>
            </a:r>
            <a:r>
              <a:rPr lang="en-US" sz="1200" b="0" i="0" u="none" strike="noStrike" cap="none" dirty="0">
                <a:solidFill>
                  <a:schemeClr val="dk1"/>
                </a:solidFill>
                <a:latin typeface="Calibri"/>
                <a:ea typeface="Calibri"/>
                <a:cs typeface="Calibri"/>
                <a:sym typeface="Calibri"/>
              </a:rPr>
              <a:t>- relational databases have predefined data models are very inelastic. Any modification in the model involves a complete redesign of the database. On the other hand, NoSQL data stores do not have a fixed schema and can be easily adapted. Hence, NoSQL data stores are found to be more elastic in nature.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52" name="Shape 75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6530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Shape 7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the term ‘Scalability’ to the participants and how it is important for the performance and availability of the Systems.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for the Participants: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rgbClr val="0000FF"/>
              </a:buClr>
              <a:buSzPts val="1200"/>
              <a:buFont typeface="Calibri"/>
              <a:buNone/>
            </a:pPr>
            <a:r>
              <a:rPr lang="en-US" sz="1200" b="0" i="0" u="none" strike="noStrike" cap="none" dirty="0">
                <a:solidFill>
                  <a:srgbClr val="0000FF"/>
                </a:solidFill>
                <a:latin typeface="Calibri"/>
                <a:ea typeface="Calibri"/>
                <a:cs typeface="Calibri"/>
                <a:sym typeface="Calibri"/>
              </a:rPr>
              <a:t>When an application grows and becomes popular, the user base of the application also increases</a:t>
            </a:r>
            <a:r>
              <a:rPr lang="en-US" sz="1200" b="0" i="0" u="none" strike="noStrike" cap="none" dirty="0">
                <a:solidFill>
                  <a:schemeClr val="dk1"/>
                </a:solidFill>
                <a:latin typeface="Calibri"/>
                <a:ea typeface="Calibri"/>
                <a:cs typeface="Calibri"/>
                <a:sym typeface="Calibri"/>
              </a:rPr>
              <a:t>. In many cases, the applications fail to scale, at the speed with which users come into the system. Often, the issue is not only with the growing number of users, but the users who interact heavily with the application.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Imagine a situation, where there are 1 million users in an application, and the application functions in a smooth way. When a new photo or video sharing feature is added to the application. More users start using this feature and application slows down and sometimes crashes even. This means that the new feature was tested with only a limited number of users and under heavy load, it fails. The techniques and technologies that work at the small scale can fail as the application starts to grow in terms of both traffic and volume.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To handle the ever-growing amount of users and data, the applications need to scale. The Performance and Scalability of a system correlate to each other. As mentioned in the slide, a scalable system has three major characteristics: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The system can accommodate increased usage,</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The system can accommodate an increased data set.</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The system is maintainable and works with reasonably good performance.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Scalability also refers to the ability of a system to give a reasonable performance under growing demands. A scalable system is assured to perform well with increasing loads and eliminates the need for redesigning the system under such challenges.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66" name="Shape 7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2703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1" name="Shape 78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the five dimensions on the basis of which scalability is measured.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for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Scalability of a system should be looked at both technological and business point of views, as it has impacts on both. Scalability is measured in different dimensions.</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Administrative </a:t>
            </a:r>
            <a:r>
              <a:rPr lang="en-US" sz="1200" b="1" i="0" u="none" strike="noStrike" cap="none" dirty="0" smtClean="0">
                <a:solidFill>
                  <a:schemeClr val="dk1"/>
                </a:solidFill>
                <a:latin typeface="Calibri"/>
                <a:ea typeface="Calibri"/>
                <a:cs typeface="Calibri"/>
                <a:sym typeface="Calibri"/>
              </a:rPr>
              <a:t>scalability:</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A measure of the ability for an increasing number of organizations or users to easily share a distributed system</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Functional </a:t>
            </a:r>
            <a:r>
              <a:rPr lang="en-US" sz="1200" b="1" i="0" u="none" strike="noStrike" cap="none" dirty="0" smtClean="0">
                <a:solidFill>
                  <a:schemeClr val="dk1"/>
                </a:solidFill>
                <a:latin typeface="Calibri"/>
                <a:ea typeface="Calibri"/>
                <a:cs typeface="Calibri"/>
                <a:sym typeface="Calibri"/>
              </a:rPr>
              <a:t>scalability:</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The ability to add new functionality to the system with minimal effort, for enhancing it.</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Geographic </a:t>
            </a:r>
            <a:r>
              <a:rPr lang="en-US" sz="1200" b="1" i="0" u="none" strike="noStrike" cap="none" dirty="0" smtClean="0">
                <a:solidFill>
                  <a:schemeClr val="dk1"/>
                </a:solidFill>
                <a:latin typeface="Calibri"/>
                <a:ea typeface="Calibri"/>
                <a:cs typeface="Calibri"/>
                <a:sym typeface="Calibri"/>
              </a:rPr>
              <a:t>scalability:</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The ability of a system to maintain its performance, application, or usability when it expands from a local area to more distributed geographical locations.</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Load </a:t>
            </a:r>
            <a:r>
              <a:rPr lang="en-US" sz="1200" b="1" i="0" u="none" strike="noStrike" cap="none" dirty="0" smtClean="0">
                <a:solidFill>
                  <a:schemeClr val="dk1"/>
                </a:solidFill>
                <a:latin typeface="Calibri"/>
                <a:ea typeface="Calibri"/>
                <a:cs typeface="Calibri"/>
                <a:sym typeface="Calibri"/>
              </a:rPr>
              <a:t>scalability:</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The ability of a system to manage both lighter and heavier loads, by means of expansion or contraction of its resources. The ease with which a system or its components can be modified, added or deleted on account of changing the load.</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Generation </a:t>
            </a:r>
            <a:r>
              <a:rPr lang="en-US" sz="1200" b="1" i="0" u="none" strike="noStrike" cap="none" dirty="0" smtClean="0">
                <a:solidFill>
                  <a:schemeClr val="dk1"/>
                </a:solidFill>
                <a:latin typeface="Calibri"/>
                <a:ea typeface="Calibri"/>
                <a:cs typeface="Calibri"/>
                <a:sym typeface="Calibri"/>
              </a:rPr>
              <a:t>scalability:</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The ability of a system to scale up by the addition of new generation components and from different vendors.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82" name="Shape 78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6168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6" name="Shape 80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Divide the participants into different groups.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Every group should discuss the key points about Elasticity, Scalability and the dimensions for measuring the Scalability.</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for the Participants:</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Form multiple groups and discuss the key points of Elasticity and Scalability.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List down the different dimensions of measuring Scalability and discuss the important points from each.</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07" name="Shape 80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514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Shape 81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for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False</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B. Load scalability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16" name="Shape 81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51761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01</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06</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8" name="Shape 28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9" name="Shape 289"/>
          <p:cNvGrpSpPr/>
          <p:nvPr/>
        </p:nvGrpSpPr>
        <p:grpSpPr>
          <a:xfrm>
            <a:off x="0" y="5025802"/>
            <a:ext cx="12192001" cy="144981"/>
            <a:chOff x="1751419" y="4036682"/>
            <a:chExt cx="9944457" cy="58272"/>
          </a:xfrm>
        </p:grpSpPr>
        <p:sp>
          <p:nvSpPr>
            <p:cNvPr id="290" name="Shape 290"/>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1" name="Shape 291"/>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2" name="Shape 292"/>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3" name="Shape 293"/>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4" name="Shape 294"/>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5" name="Shape 295"/>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296" name="Shape 296"/>
          <p:cNvGrpSpPr/>
          <p:nvPr/>
        </p:nvGrpSpPr>
        <p:grpSpPr>
          <a:xfrm>
            <a:off x="1217471" y="2920934"/>
            <a:ext cx="1304470" cy="2431269"/>
            <a:chOff x="1217471" y="1893408"/>
            <a:chExt cx="1304470" cy="2431269"/>
          </a:xfrm>
        </p:grpSpPr>
        <p:grpSp>
          <p:nvGrpSpPr>
            <p:cNvPr id="297" name="Shape 297"/>
            <p:cNvGrpSpPr/>
            <p:nvPr/>
          </p:nvGrpSpPr>
          <p:grpSpPr>
            <a:xfrm>
              <a:off x="1217471" y="2766893"/>
              <a:ext cx="1304470" cy="1557784"/>
              <a:chOff x="1217471" y="2766893"/>
              <a:chExt cx="1304470" cy="1557784"/>
            </a:xfrm>
          </p:grpSpPr>
          <p:grpSp>
            <p:nvGrpSpPr>
              <p:cNvPr id="298" name="Shape 298"/>
              <p:cNvGrpSpPr/>
              <p:nvPr/>
            </p:nvGrpSpPr>
            <p:grpSpPr>
              <a:xfrm>
                <a:off x="1217471" y="2766893"/>
                <a:ext cx="1304470" cy="1557784"/>
                <a:chOff x="1199541" y="3267114"/>
                <a:chExt cx="1304470" cy="1557784"/>
              </a:xfrm>
            </p:grpSpPr>
            <p:sp>
              <p:nvSpPr>
                <p:cNvPr id="299" name="Shape 299"/>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Shape 300"/>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01" name="Shape 301"/>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02" name="Shape 302"/>
            <p:cNvGrpSpPr/>
            <p:nvPr/>
          </p:nvGrpSpPr>
          <p:grpSpPr>
            <a:xfrm>
              <a:off x="1289951" y="1893408"/>
              <a:ext cx="1136271" cy="1246506"/>
              <a:chOff x="627304" y="1987183"/>
              <a:chExt cx="1594615" cy="1749317"/>
            </a:xfrm>
          </p:grpSpPr>
          <p:sp>
            <p:nvSpPr>
              <p:cNvPr id="303" name="Shape 30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Shape 30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Shape 30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06" name="Shape 306"/>
          <p:cNvGrpSpPr/>
          <p:nvPr/>
        </p:nvGrpSpPr>
        <p:grpSpPr>
          <a:xfrm>
            <a:off x="3286748" y="2920934"/>
            <a:ext cx="1304470" cy="2483739"/>
            <a:chOff x="3326504" y="1893408"/>
            <a:chExt cx="1304470" cy="2483739"/>
          </a:xfrm>
        </p:grpSpPr>
        <p:grpSp>
          <p:nvGrpSpPr>
            <p:cNvPr id="307" name="Shape 307"/>
            <p:cNvGrpSpPr/>
            <p:nvPr/>
          </p:nvGrpSpPr>
          <p:grpSpPr>
            <a:xfrm>
              <a:off x="3326504" y="2772528"/>
              <a:ext cx="1304470" cy="1604619"/>
              <a:chOff x="3326504" y="2772528"/>
              <a:chExt cx="1304470" cy="1604619"/>
            </a:xfrm>
          </p:grpSpPr>
          <p:grpSp>
            <p:nvGrpSpPr>
              <p:cNvPr id="308" name="Shape 308"/>
              <p:cNvGrpSpPr/>
              <p:nvPr/>
            </p:nvGrpSpPr>
            <p:grpSpPr>
              <a:xfrm>
                <a:off x="3326504" y="2772528"/>
                <a:ext cx="1304470" cy="1604619"/>
                <a:chOff x="3269602" y="3277053"/>
                <a:chExt cx="1304470" cy="1593145"/>
              </a:xfrm>
            </p:grpSpPr>
            <p:sp>
              <p:nvSpPr>
                <p:cNvPr id="309" name="Shape 309"/>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0" name="Shape 310"/>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11" name="Shape 311"/>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12" name="Shape 312"/>
            <p:cNvGrpSpPr/>
            <p:nvPr/>
          </p:nvGrpSpPr>
          <p:grpSpPr>
            <a:xfrm>
              <a:off x="3410604" y="1893408"/>
              <a:ext cx="1136271" cy="1246506"/>
              <a:chOff x="627304" y="1987183"/>
              <a:chExt cx="1594615" cy="1749317"/>
            </a:xfrm>
          </p:grpSpPr>
          <p:sp>
            <p:nvSpPr>
              <p:cNvPr id="313" name="Shape 31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Shape 31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Shape 31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16" name="Shape 316"/>
          <p:cNvGrpSpPr/>
          <p:nvPr/>
        </p:nvGrpSpPr>
        <p:grpSpPr>
          <a:xfrm>
            <a:off x="5362701" y="2917613"/>
            <a:ext cx="1304470" cy="2426375"/>
            <a:chOff x="5452152" y="1890087"/>
            <a:chExt cx="1304470" cy="2426375"/>
          </a:xfrm>
        </p:grpSpPr>
        <p:grpSp>
          <p:nvGrpSpPr>
            <p:cNvPr id="317" name="Shape 317"/>
            <p:cNvGrpSpPr/>
            <p:nvPr/>
          </p:nvGrpSpPr>
          <p:grpSpPr>
            <a:xfrm>
              <a:off x="5452152" y="2763572"/>
              <a:ext cx="1304470" cy="1552890"/>
              <a:chOff x="5452152" y="2763572"/>
              <a:chExt cx="1304470" cy="1552890"/>
            </a:xfrm>
          </p:grpSpPr>
          <p:grpSp>
            <p:nvGrpSpPr>
              <p:cNvPr id="318" name="Shape 318"/>
              <p:cNvGrpSpPr/>
              <p:nvPr/>
            </p:nvGrpSpPr>
            <p:grpSpPr>
              <a:xfrm>
                <a:off x="5452152" y="2763572"/>
                <a:ext cx="1304470" cy="1552890"/>
                <a:chOff x="5960996" y="3267114"/>
                <a:chExt cx="1304470" cy="1559509"/>
              </a:xfrm>
            </p:grpSpPr>
            <p:sp>
              <p:nvSpPr>
                <p:cNvPr id="319" name="Shape 319"/>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Shape 320"/>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21" name="Shape 321"/>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22" name="Shape 322"/>
            <p:cNvGrpSpPr/>
            <p:nvPr/>
          </p:nvGrpSpPr>
          <p:grpSpPr>
            <a:xfrm>
              <a:off x="5556109" y="1890087"/>
              <a:ext cx="1136271" cy="1246506"/>
              <a:chOff x="627304" y="1987183"/>
              <a:chExt cx="1594615" cy="1749317"/>
            </a:xfrm>
          </p:grpSpPr>
          <p:sp>
            <p:nvSpPr>
              <p:cNvPr id="323" name="Shape 32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Shape 32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Shape 32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26" name="Shape 326"/>
          <p:cNvGrpSpPr/>
          <p:nvPr/>
        </p:nvGrpSpPr>
        <p:grpSpPr>
          <a:xfrm>
            <a:off x="7695802" y="2917613"/>
            <a:ext cx="1304470" cy="2434590"/>
            <a:chOff x="7521759" y="1890087"/>
            <a:chExt cx="1304470" cy="2434590"/>
          </a:xfrm>
        </p:grpSpPr>
        <p:grpSp>
          <p:nvGrpSpPr>
            <p:cNvPr id="327" name="Shape 327"/>
            <p:cNvGrpSpPr/>
            <p:nvPr/>
          </p:nvGrpSpPr>
          <p:grpSpPr>
            <a:xfrm>
              <a:off x="7521759" y="2766893"/>
              <a:ext cx="1304470" cy="1557784"/>
              <a:chOff x="7521759" y="2766893"/>
              <a:chExt cx="1304470" cy="1557784"/>
            </a:xfrm>
          </p:grpSpPr>
          <p:grpSp>
            <p:nvGrpSpPr>
              <p:cNvPr id="328" name="Shape 328"/>
              <p:cNvGrpSpPr/>
              <p:nvPr/>
            </p:nvGrpSpPr>
            <p:grpSpPr>
              <a:xfrm>
                <a:off x="7521759" y="2766893"/>
                <a:ext cx="1304470" cy="1557784"/>
                <a:chOff x="7980910" y="3267114"/>
                <a:chExt cx="1304470" cy="1557784"/>
              </a:xfrm>
            </p:grpSpPr>
            <p:sp>
              <p:nvSpPr>
                <p:cNvPr id="329" name="Shape 329"/>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Shape 330"/>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31" name="Shape 331"/>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32" name="Shape 332"/>
            <p:cNvGrpSpPr/>
            <p:nvPr/>
          </p:nvGrpSpPr>
          <p:grpSpPr>
            <a:xfrm>
              <a:off x="7622141" y="1890087"/>
              <a:ext cx="1136271" cy="1246506"/>
              <a:chOff x="627304" y="1987183"/>
              <a:chExt cx="1594615" cy="1749317"/>
            </a:xfrm>
          </p:grpSpPr>
          <p:sp>
            <p:nvSpPr>
              <p:cNvPr id="333" name="Shape 33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Shape 33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Shape 33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36" name="Shape 336"/>
          <p:cNvGrpSpPr/>
          <p:nvPr/>
        </p:nvGrpSpPr>
        <p:grpSpPr>
          <a:xfrm>
            <a:off x="10039725" y="2881865"/>
            <a:ext cx="1304470" cy="2435707"/>
            <a:chOff x="9646841" y="1888970"/>
            <a:chExt cx="1304470" cy="2435707"/>
          </a:xfrm>
        </p:grpSpPr>
        <p:grpSp>
          <p:nvGrpSpPr>
            <p:cNvPr id="337" name="Shape 337"/>
            <p:cNvGrpSpPr/>
            <p:nvPr/>
          </p:nvGrpSpPr>
          <p:grpSpPr>
            <a:xfrm>
              <a:off x="9646841" y="2766893"/>
              <a:ext cx="1304470" cy="1557784"/>
              <a:chOff x="9646841" y="2766893"/>
              <a:chExt cx="1304470" cy="1557784"/>
            </a:xfrm>
          </p:grpSpPr>
          <p:grpSp>
            <p:nvGrpSpPr>
              <p:cNvPr id="338" name="Shape 338"/>
              <p:cNvGrpSpPr/>
              <p:nvPr/>
            </p:nvGrpSpPr>
            <p:grpSpPr>
              <a:xfrm>
                <a:off x="9646841" y="2766893"/>
                <a:ext cx="1304470" cy="1557784"/>
                <a:chOff x="9539460" y="3267114"/>
                <a:chExt cx="1304470" cy="1557784"/>
              </a:xfrm>
            </p:grpSpPr>
            <p:sp>
              <p:nvSpPr>
                <p:cNvPr id="339" name="Shape 339"/>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Shape 340"/>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41" name="Shape 341"/>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42" name="Shape 342"/>
            <p:cNvGrpSpPr/>
            <p:nvPr/>
          </p:nvGrpSpPr>
          <p:grpSpPr>
            <a:xfrm>
              <a:off x="9755990" y="1888970"/>
              <a:ext cx="1136271" cy="1246506"/>
              <a:chOff x="627304" y="1987183"/>
              <a:chExt cx="1594615" cy="1749317"/>
            </a:xfrm>
          </p:grpSpPr>
          <p:sp>
            <p:nvSpPr>
              <p:cNvPr id="343" name="Shape 34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Shape 34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Shape 34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346" name="Shape 346"/>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 name="Shape 347"/>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 name="Shape 348"/>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Shape 349"/>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0" name="Shape 350"/>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1" name="Shape 351"/>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4" name="Shape 35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55" name="Shape 355"/>
          <p:cNvGrpSpPr/>
          <p:nvPr/>
        </p:nvGrpSpPr>
        <p:grpSpPr>
          <a:xfrm>
            <a:off x="0" y="3998260"/>
            <a:ext cx="12192001" cy="126791"/>
            <a:chOff x="1751419" y="4036682"/>
            <a:chExt cx="9944457" cy="50961"/>
          </a:xfrm>
        </p:grpSpPr>
        <p:sp>
          <p:nvSpPr>
            <p:cNvPr id="356" name="Shape 356"/>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7" name="Shape 357"/>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8" name="Shape 358"/>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9" name="Shape 359"/>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0" name="Shape 360"/>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1" name="Shape 361"/>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362" name="Shape 362"/>
          <p:cNvGrpSpPr/>
          <p:nvPr/>
        </p:nvGrpSpPr>
        <p:grpSpPr>
          <a:xfrm>
            <a:off x="1217471" y="1893408"/>
            <a:ext cx="1304470" cy="2431269"/>
            <a:chOff x="1217471" y="1893408"/>
            <a:chExt cx="1304470" cy="2431269"/>
          </a:xfrm>
        </p:grpSpPr>
        <p:grpSp>
          <p:nvGrpSpPr>
            <p:cNvPr id="363" name="Shape 363"/>
            <p:cNvGrpSpPr/>
            <p:nvPr/>
          </p:nvGrpSpPr>
          <p:grpSpPr>
            <a:xfrm>
              <a:off x="1217471" y="2766893"/>
              <a:ext cx="1304470" cy="1557784"/>
              <a:chOff x="1217471" y="2766893"/>
              <a:chExt cx="1304470" cy="1557784"/>
            </a:xfrm>
          </p:grpSpPr>
          <p:grpSp>
            <p:nvGrpSpPr>
              <p:cNvPr id="364" name="Shape 364"/>
              <p:cNvGrpSpPr/>
              <p:nvPr/>
            </p:nvGrpSpPr>
            <p:grpSpPr>
              <a:xfrm>
                <a:off x="1217471" y="2766893"/>
                <a:ext cx="1304470" cy="1557784"/>
                <a:chOff x="1199541" y="3267114"/>
                <a:chExt cx="1304470" cy="1557784"/>
              </a:xfrm>
            </p:grpSpPr>
            <p:sp>
              <p:nvSpPr>
                <p:cNvPr id="365" name="Shape 365"/>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6" name="Shape 366"/>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67" name="Shape 367"/>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68" name="Shape 368"/>
            <p:cNvGrpSpPr/>
            <p:nvPr/>
          </p:nvGrpSpPr>
          <p:grpSpPr>
            <a:xfrm>
              <a:off x="1289951" y="1893408"/>
              <a:ext cx="1136271" cy="1246506"/>
              <a:chOff x="627304" y="1987183"/>
              <a:chExt cx="1594615" cy="1749317"/>
            </a:xfrm>
          </p:grpSpPr>
          <p:sp>
            <p:nvSpPr>
              <p:cNvPr id="369" name="Shape 36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Shape 37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Shape 37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72" name="Shape 372"/>
          <p:cNvGrpSpPr/>
          <p:nvPr/>
        </p:nvGrpSpPr>
        <p:grpSpPr>
          <a:xfrm>
            <a:off x="3286748" y="1893408"/>
            <a:ext cx="1304470" cy="2483739"/>
            <a:chOff x="3326504" y="1893408"/>
            <a:chExt cx="1304470" cy="2483739"/>
          </a:xfrm>
        </p:grpSpPr>
        <p:grpSp>
          <p:nvGrpSpPr>
            <p:cNvPr id="373" name="Shape 373"/>
            <p:cNvGrpSpPr/>
            <p:nvPr/>
          </p:nvGrpSpPr>
          <p:grpSpPr>
            <a:xfrm>
              <a:off x="3326504" y="2772528"/>
              <a:ext cx="1304470" cy="1604619"/>
              <a:chOff x="3326504" y="2772528"/>
              <a:chExt cx="1304470" cy="1604619"/>
            </a:xfrm>
          </p:grpSpPr>
          <p:grpSp>
            <p:nvGrpSpPr>
              <p:cNvPr id="374" name="Shape 374"/>
              <p:cNvGrpSpPr/>
              <p:nvPr/>
            </p:nvGrpSpPr>
            <p:grpSpPr>
              <a:xfrm>
                <a:off x="3326504" y="2772528"/>
                <a:ext cx="1304470" cy="1604619"/>
                <a:chOff x="3269602" y="3277053"/>
                <a:chExt cx="1304470" cy="1593145"/>
              </a:xfrm>
            </p:grpSpPr>
            <p:sp>
              <p:nvSpPr>
                <p:cNvPr id="375" name="Shape 375"/>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Shape 376"/>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77" name="Shape 377"/>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78" name="Shape 378"/>
            <p:cNvGrpSpPr/>
            <p:nvPr/>
          </p:nvGrpSpPr>
          <p:grpSpPr>
            <a:xfrm>
              <a:off x="3410604" y="1893408"/>
              <a:ext cx="1136271" cy="1246506"/>
              <a:chOff x="627304" y="1987183"/>
              <a:chExt cx="1594615" cy="1749317"/>
            </a:xfrm>
          </p:grpSpPr>
          <p:sp>
            <p:nvSpPr>
              <p:cNvPr id="379" name="Shape 37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Shape 38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Shape 38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82" name="Shape 382"/>
          <p:cNvGrpSpPr/>
          <p:nvPr/>
        </p:nvGrpSpPr>
        <p:grpSpPr>
          <a:xfrm>
            <a:off x="5362701" y="1890087"/>
            <a:ext cx="1304470" cy="2426375"/>
            <a:chOff x="5452152" y="1890087"/>
            <a:chExt cx="1304470" cy="2426375"/>
          </a:xfrm>
        </p:grpSpPr>
        <p:grpSp>
          <p:nvGrpSpPr>
            <p:cNvPr id="383" name="Shape 383"/>
            <p:cNvGrpSpPr/>
            <p:nvPr/>
          </p:nvGrpSpPr>
          <p:grpSpPr>
            <a:xfrm>
              <a:off x="5452152" y="2763572"/>
              <a:ext cx="1304470" cy="1552890"/>
              <a:chOff x="5452152" y="2763572"/>
              <a:chExt cx="1304470" cy="1552890"/>
            </a:xfrm>
          </p:grpSpPr>
          <p:grpSp>
            <p:nvGrpSpPr>
              <p:cNvPr id="384" name="Shape 384"/>
              <p:cNvGrpSpPr/>
              <p:nvPr/>
            </p:nvGrpSpPr>
            <p:grpSpPr>
              <a:xfrm>
                <a:off x="5452152" y="2763572"/>
                <a:ext cx="1304470" cy="1552890"/>
                <a:chOff x="5960996" y="3267114"/>
                <a:chExt cx="1304470" cy="1559509"/>
              </a:xfrm>
            </p:grpSpPr>
            <p:sp>
              <p:nvSpPr>
                <p:cNvPr id="385" name="Shape 385"/>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Shape 386"/>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7" name="Shape 387"/>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88" name="Shape 388"/>
            <p:cNvGrpSpPr/>
            <p:nvPr/>
          </p:nvGrpSpPr>
          <p:grpSpPr>
            <a:xfrm>
              <a:off x="5556109" y="1890087"/>
              <a:ext cx="1136271" cy="1246506"/>
              <a:chOff x="627304" y="1987183"/>
              <a:chExt cx="1594615" cy="1749317"/>
            </a:xfrm>
          </p:grpSpPr>
          <p:sp>
            <p:nvSpPr>
              <p:cNvPr id="389" name="Shape 38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Shape 39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Shape 39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92" name="Shape 392"/>
          <p:cNvGrpSpPr/>
          <p:nvPr/>
        </p:nvGrpSpPr>
        <p:grpSpPr>
          <a:xfrm>
            <a:off x="7392552" y="1890087"/>
            <a:ext cx="1304470" cy="2434590"/>
            <a:chOff x="7521759" y="1890087"/>
            <a:chExt cx="1304470" cy="2434590"/>
          </a:xfrm>
        </p:grpSpPr>
        <p:grpSp>
          <p:nvGrpSpPr>
            <p:cNvPr id="393" name="Shape 393"/>
            <p:cNvGrpSpPr/>
            <p:nvPr/>
          </p:nvGrpSpPr>
          <p:grpSpPr>
            <a:xfrm>
              <a:off x="7521759" y="2766893"/>
              <a:ext cx="1304470" cy="1557784"/>
              <a:chOff x="7521759" y="2766893"/>
              <a:chExt cx="1304470" cy="1557784"/>
            </a:xfrm>
          </p:grpSpPr>
          <p:grpSp>
            <p:nvGrpSpPr>
              <p:cNvPr id="394" name="Shape 394"/>
              <p:cNvGrpSpPr/>
              <p:nvPr/>
            </p:nvGrpSpPr>
            <p:grpSpPr>
              <a:xfrm>
                <a:off x="7521759" y="2766893"/>
                <a:ext cx="1304470" cy="1557784"/>
                <a:chOff x="7980910" y="3267114"/>
                <a:chExt cx="1304470" cy="1557784"/>
              </a:xfrm>
            </p:grpSpPr>
            <p:sp>
              <p:nvSpPr>
                <p:cNvPr id="395" name="Shape 395"/>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6" name="Shape 396"/>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97" name="Shape 397"/>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98" name="Shape 398"/>
            <p:cNvGrpSpPr/>
            <p:nvPr/>
          </p:nvGrpSpPr>
          <p:grpSpPr>
            <a:xfrm>
              <a:off x="7622141" y="1890087"/>
              <a:ext cx="1136271" cy="1246506"/>
              <a:chOff x="627304" y="1987183"/>
              <a:chExt cx="1594615" cy="1749317"/>
            </a:xfrm>
          </p:grpSpPr>
          <p:sp>
            <p:nvSpPr>
              <p:cNvPr id="399" name="Shape 39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Shape 40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Shape 40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02" name="Shape 402"/>
          <p:cNvGrpSpPr/>
          <p:nvPr/>
        </p:nvGrpSpPr>
        <p:grpSpPr>
          <a:xfrm>
            <a:off x="9507695" y="1888970"/>
            <a:ext cx="1304470" cy="2435707"/>
            <a:chOff x="9646841" y="1888970"/>
            <a:chExt cx="1304470" cy="2435707"/>
          </a:xfrm>
        </p:grpSpPr>
        <p:grpSp>
          <p:nvGrpSpPr>
            <p:cNvPr id="403" name="Shape 403"/>
            <p:cNvGrpSpPr/>
            <p:nvPr/>
          </p:nvGrpSpPr>
          <p:grpSpPr>
            <a:xfrm>
              <a:off x="9646841" y="2766893"/>
              <a:ext cx="1304470" cy="1557784"/>
              <a:chOff x="9646841" y="2766893"/>
              <a:chExt cx="1304470" cy="1557784"/>
            </a:xfrm>
          </p:grpSpPr>
          <p:grpSp>
            <p:nvGrpSpPr>
              <p:cNvPr id="404" name="Shape 404"/>
              <p:cNvGrpSpPr/>
              <p:nvPr/>
            </p:nvGrpSpPr>
            <p:grpSpPr>
              <a:xfrm>
                <a:off x="9646841" y="2766893"/>
                <a:ext cx="1304470" cy="1557784"/>
                <a:chOff x="9539460" y="3267114"/>
                <a:chExt cx="1304470" cy="1557784"/>
              </a:xfrm>
            </p:grpSpPr>
            <p:sp>
              <p:nvSpPr>
                <p:cNvPr id="405" name="Shape 405"/>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Shape 406"/>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07" name="Shape 407"/>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408" name="Shape 408"/>
            <p:cNvGrpSpPr/>
            <p:nvPr/>
          </p:nvGrpSpPr>
          <p:grpSpPr>
            <a:xfrm>
              <a:off x="9755990" y="1888970"/>
              <a:ext cx="1136271" cy="1246506"/>
              <a:chOff x="627304" y="1987183"/>
              <a:chExt cx="1594615" cy="1749317"/>
            </a:xfrm>
          </p:grpSpPr>
          <p:sp>
            <p:nvSpPr>
              <p:cNvPr id="409" name="Shape 40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Shape 41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Shape 41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412" name="Shape 412"/>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Shape 413"/>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Shape 414"/>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Shape 415"/>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Shape 416"/>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Shape 417"/>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Shape 418"/>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9" name="Shape 419"/>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Shape 420"/>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Shape 421"/>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4" name="Shape 42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6" name="Shape 426"/>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7" name="Shape 427"/>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8" name="Shape 428"/>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9" name="Shape 429"/>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0" name="Shape 430"/>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1" name="Shape 431"/>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2" name="Shape 432"/>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Shape 433"/>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4" name="Shape 434"/>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5" name="Shape 435"/>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6" name="Shape 436"/>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7" name="Shape 437"/>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8" name="Shape 438"/>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9" name="Shape 439"/>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40" name="Shape 440"/>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Shape 441"/>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Shape 442"/>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Shape 443"/>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Shape 444"/>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Shape 445"/>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Shape 446"/>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Shape 447"/>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Shape 448"/>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Shape 449"/>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7" name="Shape 4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Shape 459"/>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 name="Shape 46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 name="Shape 461"/>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 name="Shape 462"/>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 name="Shape 46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 name="Shape 464"/>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 name="Shape 465"/>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Shape 466"/>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 name="Shape 467"/>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 name="Shape 46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 name="Shape 469"/>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 name="Shape 470"/>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Shape 47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 name="Shape 472"/>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Shape 473"/>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Shape 474"/>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Shape 475"/>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Shape 476"/>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Shape 477"/>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Shape 47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Shape 479"/>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Shape 480"/>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Shape 48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Shape 482"/>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Shape 483"/>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 name="Shape 484"/>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 name="Shape 485"/>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Shape 48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Shape 487"/>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Shape 488"/>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Shape 48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Shape 490"/>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Shape 491"/>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Shape 492"/>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3" name="Shape 493"/>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4" name="Shape 494"/>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5" name="Shape 495"/>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496" name="Shape 496"/>
          <p:cNvGrpSpPr/>
          <p:nvPr/>
        </p:nvGrpSpPr>
        <p:grpSpPr>
          <a:xfrm>
            <a:off x="8852789" y="1619529"/>
            <a:ext cx="2105024" cy="1658938"/>
            <a:chOff x="5946775" y="4468571"/>
            <a:chExt cx="2105024" cy="1658938"/>
          </a:xfrm>
        </p:grpSpPr>
        <p:sp>
          <p:nvSpPr>
            <p:cNvPr id="497" name="Shape 497"/>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Shape 498"/>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Shape 499"/>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Shape 500"/>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Shape 501"/>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02" name="Shape 502"/>
          <p:cNvGrpSpPr/>
          <p:nvPr/>
        </p:nvGrpSpPr>
        <p:grpSpPr>
          <a:xfrm>
            <a:off x="7179565" y="559872"/>
            <a:ext cx="2105024" cy="1658938"/>
            <a:chOff x="4146550" y="1468196"/>
            <a:chExt cx="2105024" cy="1658938"/>
          </a:xfrm>
        </p:grpSpPr>
        <p:sp>
          <p:nvSpPr>
            <p:cNvPr id="503" name="Shape 503"/>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Shape 504"/>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Shape 505"/>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Shape 506"/>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Shape 507"/>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08" name="Shape 508"/>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Shape 509"/>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Shape 510"/>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1" name="Shape 511"/>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2" name="Shape 512"/>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Shape 513"/>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Shape 514"/>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Shape 515"/>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6" name="Shape 516"/>
          <p:cNvGrpSpPr/>
          <p:nvPr/>
        </p:nvGrpSpPr>
        <p:grpSpPr>
          <a:xfrm>
            <a:off x="7179565" y="2719086"/>
            <a:ext cx="2105024" cy="1658938"/>
            <a:chOff x="4146550" y="1468196"/>
            <a:chExt cx="2105024" cy="1658938"/>
          </a:xfrm>
        </p:grpSpPr>
        <p:sp>
          <p:nvSpPr>
            <p:cNvPr id="517" name="Shape 517"/>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Shape 518"/>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Shape 519"/>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Shape 520"/>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 name="Shape 521"/>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2" name="Shape 522"/>
          <p:cNvGrpSpPr/>
          <p:nvPr/>
        </p:nvGrpSpPr>
        <p:grpSpPr>
          <a:xfrm>
            <a:off x="8852789" y="3752912"/>
            <a:ext cx="2105024" cy="1658938"/>
            <a:chOff x="5946775" y="4468571"/>
            <a:chExt cx="2105024" cy="1658938"/>
          </a:xfrm>
        </p:grpSpPr>
        <p:sp>
          <p:nvSpPr>
            <p:cNvPr id="523" name="Shape 523"/>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Shape 524"/>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Shape 525"/>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Shape 526"/>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Shape 527"/>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8" name="Shape 528"/>
          <p:cNvGrpSpPr/>
          <p:nvPr/>
        </p:nvGrpSpPr>
        <p:grpSpPr>
          <a:xfrm>
            <a:off x="7179565" y="4794313"/>
            <a:ext cx="2105024" cy="1658938"/>
            <a:chOff x="4146550" y="1468196"/>
            <a:chExt cx="2105024" cy="1658938"/>
          </a:xfrm>
        </p:grpSpPr>
        <p:sp>
          <p:nvSpPr>
            <p:cNvPr id="529" name="Shape 529"/>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Shape 530"/>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Shape 531"/>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Shape 532"/>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Shape 533"/>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6" name="Shape 536"/>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7" name="Shape 537"/>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8" name="Shape 538"/>
          <p:cNvGrpSpPr/>
          <p:nvPr/>
        </p:nvGrpSpPr>
        <p:grpSpPr>
          <a:xfrm>
            <a:off x="1760306" y="3744764"/>
            <a:ext cx="995965" cy="993236"/>
            <a:chOff x="1760306" y="3744764"/>
            <a:chExt cx="995965" cy="993236"/>
          </a:xfrm>
        </p:grpSpPr>
        <p:sp>
          <p:nvSpPr>
            <p:cNvPr id="539" name="Shape 539"/>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0" name="Shape 540"/>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1" name="Shape 541"/>
          <p:cNvGrpSpPr/>
          <p:nvPr/>
        </p:nvGrpSpPr>
        <p:grpSpPr>
          <a:xfrm>
            <a:off x="3658378" y="4366073"/>
            <a:ext cx="995965" cy="993236"/>
            <a:chOff x="3658378" y="4366073"/>
            <a:chExt cx="995965" cy="993236"/>
          </a:xfrm>
        </p:grpSpPr>
        <p:sp>
          <p:nvSpPr>
            <p:cNvPr id="542" name="Shape 542"/>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3" name="Shape 543"/>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4" name="Shape 544"/>
          <p:cNvGrpSpPr/>
          <p:nvPr/>
        </p:nvGrpSpPr>
        <p:grpSpPr>
          <a:xfrm>
            <a:off x="5556451" y="3010474"/>
            <a:ext cx="995965" cy="993236"/>
            <a:chOff x="5556451" y="3010474"/>
            <a:chExt cx="995965" cy="993236"/>
          </a:xfrm>
        </p:grpSpPr>
        <p:sp>
          <p:nvSpPr>
            <p:cNvPr id="545" name="Shape 545"/>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6" name="Shape 546"/>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7" name="Shape 547"/>
          <p:cNvGrpSpPr/>
          <p:nvPr/>
        </p:nvGrpSpPr>
        <p:grpSpPr>
          <a:xfrm>
            <a:off x="7454525" y="3536691"/>
            <a:ext cx="995965" cy="993236"/>
            <a:chOff x="7454525" y="3536691"/>
            <a:chExt cx="995965" cy="993236"/>
          </a:xfrm>
        </p:grpSpPr>
        <p:sp>
          <p:nvSpPr>
            <p:cNvPr id="548" name="Shape 548"/>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550" name="Shape 550"/>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551" name="Shape 551"/>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2" name="Shape 552"/>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3" name="Shape 553"/>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4" name="Shape 554"/>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5" name="Shape 555"/>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Shape 556"/>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Shape 557"/>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8" name="Shape 558"/>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9" name="Shape 559"/>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0" name="Shape 560"/>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1" name="Shape 561"/>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2" name="Shape 562"/>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3" name="Shape 563"/>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6" name="Shape 5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67" name="Shape 567"/>
          <p:cNvGrpSpPr/>
          <p:nvPr/>
        </p:nvGrpSpPr>
        <p:grpSpPr>
          <a:xfrm>
            <a:off x="8705339" y="1607951"/>
            <a:ext cx="2504672" cy="2336330"/>
            <a:chOff x="8705339" y="1607951"/>
            <a:chExt cx="2504672" cy="2336330"/>
          </a:xfrm>
        </p:grpSpPr>
        <p:grpSp>
          <p:nvGrpSpPr>
            <p:cNvPr id="568" name="Shape 568"/>
            <p:cNvGrpSpPr/>
            <p:nvPr/>
          </p:nvGrpSpPr>
          <p:grpSpPr>
            <a:xfrm>
              <a:off x="8705339" y="1607951"/>
              <a:ext cx="2358104" cy="2097263"/>
              <a:chOff x="8705339" y="1607951"/>
              <a:chExt cx="2358104" cy="2097263"/>
            </a:xfrm>
          </p:grpSpPr>
          <p:sp>
            <p:nvSpPr>
              <p:cNvPr id="569" name="Shape 569"/>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0" name="Shape 570"/>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1" name="Shape 571"/>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2" name="Shape 572"/>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73" name="Shape 573"/>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74" name="Shape 574"/>
          <p:cNvGrpSpPr/>
          <p:nvPr/>
        </p:nvGrpSpPr>
        <p:grpSpPr>
          <a:xfrm>
            <a:off x="6794670" y="3441706"/>
            <a:ext cx="2503757" cy="2336328"/>
            <a:chOff x="3371475" y="3591818"/>
            <a:chExt cx="2074748" cy="1936007"/>
          </a:xfrm>
        </p:grpSpPr>
        <p:sp>
          <p:nvSpPr>
            <p:cNvPr id="575" name="Shape 575"/>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6" name="Shape 576"/>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7" name="Shape 577"/>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8" name="Shape 578"/>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9" name="Shape 579"/>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0" name="Shape 580"/>
          <p:cNvGrpSpPr/>
          <p:nvPr/>
        </p:nvGrpSpPr>
        <p:grpSpPr>
          <a:xfrm>
            <a:off x="4892567" y="1607951"/>
            <a:ext cx="2504672" cy="2336330"/>
            <a:chOff x="4892567" y="1607951"/>
            <a:chExt cx="2504672" cy="2336330"/>
          </a:xfrm>
        </p:grpSpPr>
        <p:sp>
          <p:nvSpPr>
            <p:cNvPr id="581" name="Shape 581"/>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2" name="Shape 582"/>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Shape 583"/>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4" name="Shape 584"/>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5" name="Shape 585"/>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6" name="Shape 586"/>
          <p:cNvGrpSpPr/>
          <p:nvPr/>
        </p:nvGrpSpPr>
        <p:grpSpPr>
          <a:xfrm>
            <a:off x="2992894" y="3441706"/>
            <a:ext cx="2503757" cy="2336328"/>
            <a:chOff x="3371475" y="3591818"/>
            <a:chExt cx="2074748" cy="1936007"/>
          </a:xfrm>
        </p:grpSpPr>
        <p:sp>
          <p:nvSpPr>
            <p:cNvPr id="587" name="Shape 587"/>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8" name="Shape 588"/>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Shape 589"/>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0" name="Shape 590"/>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Shape 591"/>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92" name="Shape 592"/>
          <p:cNvGrpSpPr/>
          <p:nvPr/>
        </p:nvGrpSpPr>
        <p:grpSpPr>
          <a:xfrm>
            <a:off x="1090792" y="1607950"/>
            <a:ext cx="2504672" cy="2336331"/>
            <a:chOff x="1090792" y="1607950"/>
            <a:chExt cx="2504672" cy="2336331"/>
          </a:xfrm>
        </p:grpSpPr>
        <p:sp>
          <p:nvSpPr>
            <p:cNvPr id="593" name="Shape 593"/>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Shape 594"/>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Shape 595"/>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6" name="Shape 596"/>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Shape 597"/>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98" name="Shape 598"/>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Shape 599"/>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600" name="Shape 600"/>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1" name="Shape 601"/>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602" name="Shape 602"/>
          <p:cNvGrpSpPr/>
          <p:nvPr/>
        </p:nvGrpSpPr>
        <p:grpSpPr>
          <a:xfrm>
            <a:off x="5759496" y="2448663"/>
            <a:ext cx="611596" cy="611596"/>
            <a:chOff x="5759496" y="2448663"/>
            <a:chExt cx="611596" cy="611596"/>
          </a:xfrm>
        </p:grpSpPr>
        <p:sp>
          <p:nvSpPr>
            <p:cNvPr id="603" name="Shape 603"/>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4" name="Shape 604"/>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5" name="Shape 605"/>
          <p:cNvGrpSpPr/>
          <p:nvPr/>
        </p:nvGrpSpPr>
        <p:grpSpPr>
          <a:xfrm>
            <a:off x="7681647" y="4349703"/>
            <a:ext cx="611596" cy="611596"/>
            <a:chOff x="7681647" y="4349703"/>
            <a:chExt cx="611596" cy="611596"/>
          </a:xfrm>
        </p:grpSpPr>
        <p:sp>
          <p:nvSpPr>
            <p:cNvPr id="606" name="Shape 606"/>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7" name="Shape 607"/>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8" name="Shape 608"/>
          <p:cNvGrpSpPr/>
          <p:nvPr/>
        </p:nvGrpSpPr>
        <p:grpSpPr>
          <a:xfrm>
            <a:off x="9576939" y="2448663"/>
            <a:ext cx="611596" cy="611596"/>
            <a:chOff x="9576939" y="2448663"/>
            <a:chExt cx="611596" cy="611596"/>
          </a:xfrm>
        </p:grpSpPr>
        <p:sp>
          <p:nvSpPr>
            <p:cNvPr id="609" name="Shape 609"/>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611" name="Shape 611"/>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Shape 612"/>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Shape 613"/>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4" name="Shape 614"/>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5" name="Shape 615"/>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6" name="Shape 616"/>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7" name="Shape 617"/>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8" name="Shape 618"/>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9" name="Shape 619"/>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Shape 620"/>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3" name="Shape 62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24" name="Shape 624"/>
          <p:cNvGrpSpPr/>
          <p:nvPr/>
        </p:nvGrpSpPr>
        <p:grpSpPr>
          <a:xfrm>
            <a:off x="6992716" y="1169665"/>
            <a:ext cx="4573641" cy="5344829"/>
            <a:chOff x="2813" y="961"/>
            <a:chExt cx="2052" cy="2397"/>
          </a:xfrm>
        </p:grpSpPr>
        <p:sp>
          <p:nvSpPr>
            <p:cNvPr id="625" name="Shape 625"/>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Shape 626"/>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Shape 627"/>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Shape 628"/>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Shape 629"/>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Shape 630"/>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Shape 631"/>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Shape 632"/>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Shape 633"/>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Shape 634"/>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Shape 635"/>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36" name="Shape 636"/>
          <p:cNvGrpSpPr/>
          <p:nvPr/>
        </p:nvGrpSpPr>
        <p:grpSpPr>
          <a:xfrm>
            <a:off x="1044399" y="1419553"/>
            <a:ext cx="699075" cy="699074"/>
            <a:chOff x="1044399" y="1577809"/>
            <a:chExt cx="699075" cy="699074"/>
          </a:xfrm>
        </p:grpSpPr>
        <p:sp>
          <p:nvSpPr>
            <p:cNvPr id="637" name="Shape 63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8" name="Shape 63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39" name="Shape 639"/>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0" name="Shape 640"/>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41" name="Shape 641"/>
          <p:cNvGrpSpPr/>
          <p:nvPr/>
        </p:nvGrpSpPr>
        <p:grpSpPr>
          <a:xfrm>
            <a:off x="1044399" y="2791669"/>
            <a:ext cx="699075" cy="699074"/>
            <a:chOff x="1044399" y="1577809"/>
            <a:chExt cx="699075" cy="699074"/>
          </a:xfrm>
        </p:grpSpPr>
        <p:sp>
          <p:nvSpPr>
            <p:cNvPr id="642" name="Shape 64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3" name="Shape 64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4" name="Shape 644"/>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5" name="Shape 645"/>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46" name="Shape 646"/>
          <p:cNvGrpSpPr/>
          <p:nvPr/>
        </p:nvGrpSpPr>
        <p:grpSpPr>
          <a:xfrm>
            <a:off x="1044399" y="4089831"/>
            <a:ext cx="699075" cy="699074"/>
            <a:chOff x="1044399" y="1577809"/>
            <a:chExt cx="699075" cy="699074"/>
          </a:xfrm>
        </p:grpSpPr>
        <p:sp>
          <p:nvSpPr>
            <p:cNvPr id="647" name="Shape 64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8" name="Shape 64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9" name="Shape 649"/>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0" name="Shape 650"/>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51" name="Shape 651"/>
          <p:cNvGrpSpPr/>
          <p:nvPr/>
        </p:nvGrpSpPr>
        <p:grpSpPr>
          <a:xfrm>
            <a:off x="1044399" y="5328616"/>
            <a:ext cx="699075" cy="699074"/>
            <a:chOff x="1044399" y="1577809"/>
            <a:chExt cx="699075" cy="699074"/>
          </a:xfrm>
        </p:grpSpPr>
        <p:sp>
          <p:nvSpPr>
            <p:cNvPr id="652" name="Shape 65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3" name="Shape 65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54" name="Shape 654"/>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7" name="Shape 6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Shape 658"/>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9" name="Shape 659"/>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0" name="Shape 660"/>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1" name="Shape 661"/>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63" name="Shape 663"/>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64" name="Shape 664"/>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65" name="Shape 665"/>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66" name="Shape 666"/>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7" name="Shape 667"/>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8" name="Shape 668"/>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9" name="Shape 669"/>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70" name="Shape 670"/>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1" name="Shape 671"/>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2" name="Shape 672"/>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3" name="Shape 673"/>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4" name="Shape 674"/>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5" name="Shape 675"/>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6" name="Shape 676"/>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7" name="Shape 677"/>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5" name="Shape 68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6" name="Shape 68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12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12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12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7" name="Shape 68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88"/>
        <p:cNvGrpSpPr/>
        <p:nvPr/>
      </p:nvGrpSpPr>
      <p:grpSpPr>
        <a:xfrm>
          <a:off x="0" y="0"/>
          <a:ext cx="0" cy="0"/>
          <a:chOff x="0" y="0"/>
          <a:chExt cx="0" cy="0"/>
        </a:xfrm>
      </p:grpSpPr>
      <p:sp>
        <p:nvSpPr>
          <p:cNvPr id="689" name="Shape 68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0" name="Shape 69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1" name="Shape 69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2" name="Shape 69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93" name="Shape 693"/>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4"/>
        <p:cNvGrpSpPr/>
        <p:nvPr/>
      </p:nvGrpSpPr>
      <p:grpSpPr>
        <a:xfrm>
          <a:off x="0" y="0"/>
          <a:ext cx="0" cy="0"/>
          <a:chOff x="0" y="0"/>
          <a:chExt cx="0" cy="0"/>
        </a:xfrm>
      </p:grpSpPr>
      <p:sp>
        <p:nvSpPr>
          <p:cNvPr id="25" name="Shape 2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 name="Shape 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29" name="Shape 2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0" name="Shape 3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2" name="Shape 32"/>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12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694"/>
        <p:cNvGrpSpPr/>
        <p:nvPr/>
      </p:nvGrpSpPr>
      <p:grpSpPr>
        <a:xfrm>
          <a:off x="0" y="0"/>
          <a:ext cx="0" cy="0"/>
          <a:chOff x="0" y="0"/>
          <a:chExt cx="0" cy="0"/>
        </a:xfrm>
      </p:grpSpPr>
      <p:sp>
        <p:nvSpPr>
          <p:cNvPr id="695" name="Shape 695"/>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7" name="Shape 69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8" name="Shape 69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699"/>
        <p:cNvGrpSpPr/>
        <p:nvPr/>
      </p:nvGrpSpPr>
      <p:grpSpPr>
        <a:xfrm>
          <a:off x="0" y="0"/>
          <a:ext cx="0" cy="0"/>
          <a:chOff x="0" y="0"/>
          <a:chExt cx="0" cy="0"/>
        </a:xfrm>
      </p:grpSpPr>
      <p:sp>
        <p:nvSpPr>
          <p:cNvPr id="700" name="Shape 700"/>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1" name="Shape 701"/>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2" name="Shape 702"/>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3" name="Shape 703"/>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04" name="Shape 704"/>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5"/>
        <p:cNvGrpSpPr/>
        <p:nvPr/>
      </p:nvGrpSpPr>
      <p:grpSpPr>
        <a:xfrm>
          <a:off x="0" y="0"/>
          <a:ext cx="0" cy="0"/>
          <a:chOff x="0" y="0"/>
          <a:chExt cx="0" cy="0"/>
        </a:xfrm>
      </p:grpSpPr>
      <p:sp>
        <p:nvSpPr>
          <p:cNvPr id="706" name="Shape 706"/>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7" name="Shape 70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8"/>
        <p:cNvGrpSpPr/>
        <p:nvPr/>
      </p:nvGrpSpPr>
      <p:grpSpPr>
        <a:xfrm>
          <a:off x="0" y="0"/>
          <a:ext cx="0" cy="0"/>
          <a:chOff x="0" y="0"/>
          <a:chExt cx="0" cy="0"/>
        </a:xfrm>
      </p:grpSpPr>
      <p:sp>
        <p:nvSpPr>
          <p:cNvPr id="709" name="Shape 709"/>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 name="Shape 36"/>
          <p:cNvGrpSpPr/>
          <p:nvPr/>
        </p:nvGrpSpPr>
        <p:grpSpPr>
          <a:xfrm flipH="1">
            <a:off x="-1" y="1967241"/>
            <a:ext cx="6132405" cy="3823634"/>
            <a:chOff x="6625864" y="1832110"/>
            <a:chExt cx="6820169" cy="4367731"/>
          </a:xfrm>
        </p:grpSpPr>
        <p:sp>
          <p:nvSpPr>
            <p:cNvPr id="37" name="Shape 37"/>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Shape 38"/>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Shape 39"/>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Shape 40"/>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Shape 41"/>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Shape 42"/>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Shape 43"/>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Shape 44"/>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Shape 45"/>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Shape 47"/>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Shape 48"/>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Shape 49"/>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Shape 50"/>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Shape 51"/>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Shape 52"/>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 name="Shape 5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57" name="Shape 57"/>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Shape 5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59" name="Shape 59"/>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0" name="Shape 6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65" name="Shape 65"/>
          <p:cNvGrpSpPr/>
          <p:nvPr/>
        </p:nvGrpSpPr>
        <p:grpSpPr>
          <a:xfrm>
            <a:off x="638049" y="4989635"/>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grpSp>
      <p:sp>
        <p:nvSpPr>
          <p:cNvPr id="73" name="Shape 73"/>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4" name="Shape 74"/>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6" name="Shape 76"/>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7" name="Shape 77"/>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7" name="Shape 87"/>
          <p:cNvGrpSpPr/>
          <p:nvPr/>
        </p:nvGrpSpPr>
        <p:grpSpPr>
          <a:xfrm>
            <a:off x="8806369" y="4754662"/>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3" name="Shape 93"/>
          <p:cNvGrpSpPr/>
          <p:nvPr/>
        </p:nvGrpSpPr>
        <p:grpSpPr>
          <a:xfrm>
            <a:off x="5884007" y="4735486"/>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96" name="Shape 96"/>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Shape 99"/>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Shape 116"/>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18" name="Shape 118"/>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Shape 119"/>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Shape 120"/>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Shape 121"/>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Shape 122"/>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Shape 123"/>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Shape 124"/>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Shape 125"/>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Shape 126"/>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Shape 127"/>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Shape 128"/>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Shape 129"/>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Shape 130"/>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1" name="Shape 131"/>
          <p:cNvGrpSpPr/>
          <p:nvPr/>
        </p:nvGrpSpPr>
        <p:grpSpPr>
          <a:xfrm>
            <a:off x="1567506" y="3258829"/>
            <a:ext cx="648327" cy="648329"/>
            <a:chOff x="1379092" y="2228211"/>
            <a:chExt cx="916410" cy="916410"/>
          </a:xfrm>
        </p:grpSpPr>
        <p:sp>
          <p:nvSpPr>
            <p:cNvPr id="132" name="Shape 132"/>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3" name="Shape 133"/>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1K</a:t>
              </a:r>
              <a:endParaRPr/>
            </a:p>
          </p:txBody>
        </p:sp>
      </p:grpSp>
      <p:grpSp>
        <p:nvGrpSpPr>
          <p:cNvPr id="134" name="Shape 134"/>
          <p:cNvGrpSpPr/>
          <p:nvPr/>
        </p:nvGrpSpPr>
        <p:grpSpPr>
          <a:xfrm>
            <a:off x="9976161" y="877117"/>
            <a:ext cx="648329" cy="648329"/>
            <a:chOff x="9976161" y="877117"/>
            <a:chExt cx="648329" cy="648329"/>
          </a:xfrm>
        </p:grpSpPr>
        <p:sp>
          <p:nvSpPr>
            <p:cNvPr id="135" name="Shape 135"/>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6" name="Shape 136"/>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8K</a:t>
              </a:r>
              <a:endParaRPr/>
            </a:p>
          </p:txBody>
        </p:sp>
      </p:grpSp>
      <p:sp>
        <p:nvSpPr>
          <p:cNvPr id="137" name="Shape 137"/>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Shape 138"/>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39" name="Shape 139"/>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0" name="Shape 140"/>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1" name="Shape 141"/>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Shape 142"/>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Shape 143"/>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Shape 144"/>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Shape 145"/>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Shape 146"/>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Shape 147"/>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0" name="Shape 15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51" name="Shape 151"/>
          <p:cNvGrpSpPr/>
          <p:nvPr/>
        </p:nvGrpSpPr>
        <p:grpSpPr>
          <a:xfrm>
            <a:off x="616489" y="1781438"/>
            <a:ext cx="4118606" cy="3898703"/>
            <a:chOff x="4036696" y="1781438"/>
            <a:chExt cx="4118606" cy="3898703"/>
          </a:xfrm>
        </p:grpSpPr>
        <p:grpSp>
          <p:nvGrpSpPr>
            <p:cNvPr id="152" name="Shape 152"/>
            <p:cNvGrpSpPr/>
            <p:nvPr/>
          </p:nvGrpSpPr>
          <p:grpSpPr>
            <a:xfrm>
              <a:off x="4036696" y="2918588"/>
              <a:ext cx="1791108" cy="1022485"/>
              <a:chOff x="4036696" y="2918588"/>
              <a:chExt cx="1791108" cy="1022485"/>
            </a:xfrm>
          </p:grpSpPr>
          <p:sp>
            <p:nvSpPr>
              <p:cNvPr id="153" name="Shape 153"/>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Shape 154"/>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5" name="Shape 155"/>
            <p:cNvGrpSpPr/>
            <p:nvPr/>
          </p:nvGrpSpPr>
          <p:grpSpPr>
            <a:xfrm>
              <a:off x="5040846" y="1781438"/>
              <a:ext cx="1334646" cy="1571209"/>
              <a:chOff x="5040846" y="1781438"/>
              <a:chExt cx="1334646" cy="1571209"/>
            </a:xfrm>
          </p:grpSpPr>
          <p:sp>
            <p:nvSpPr>
              <p:cNvPr id="156" name="Shape 156"/>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Shape 157"/>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8" name="Shape 158"/>
            <p:cNvGrpSpPr/>
            <p:nvPr/>
          </p:nvGrpSpPr>
          <p:grpSpPr>
            <a:xfrm>
              <a:off x="6364196" y="2087338"/>
              <a:ext cx="1310871" cy="1584933"/>
              <a:chOff x="6364196" y="2087338"/>
              <a:chExt cx="1310871" cy="1584933"/>
            </a:xfrm>
          </p:grpSpPr>
          <p:sp>
            <p:nvSpPr>
              <p:cNvPr id="159" name="Shape 159"/>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Shape 160"/>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1" name="Shape 161"/>
            <p:cNvGrpSpPr/>
            <p:nvPr/>
          </p:nvGrpSpPr>
          <p:grpSpPr>
            <a:xfrm>
              <a:off x="6364196" y="3523737"/>
              <a:ext cx="1791106" cy="1022483"/>
              <a:chOff x="6364196" y="3523737"/>
              <a:chExt cx="1791106" cy="1022483"/>
            </a:xfrm>
          </p:grpSpPr>
          <p:sp>
            <p:nvSpPr>
              <p:cNvPr id="162" name="Shape 162"/>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Shape 163"/>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4" name="Shape 164"/>
            <p:cNvGrpSpPr/>
            <p:nvPr/>
          </p:nvGrpSpPr>
          <p:grpSpPr>
            <a:xfrm>
              <a:off x="5818896" y="4108937"/>
              <a:ext cx="1334627" cy="1571204"/>
              <a:chOff x="5818896" y="4108937"/>
              <a:chExt cx="1334627" cy="1571204"/>
            </a:xfrm>
          </p:grpSpPr>
          <p:sp>
            <p:nvSpPr>
              <p:cNvPr id="165" name="Shape 165"/>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Shape 166"/>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7" name="Shape 167"/>
            <p:cNvGrpSpPr/>
            <p:nvPr/>
          </p:nvGrpSpPr>
          <p:grpSpPr>
            <a:xfrm>
              <a:off x="4522146" y="3789737"/>
              <a:ext cx="1310882" cy="1584928"/>
              <a:chOff x="4522146" y="3789737"/>
              <a:chExt cx="1310882" cy="1584928"/>
            </a:xfrm>
          </p:grpSpPr>
          <p:sp>
            <p:nvSpPr>
              <p:cNvPr id="168" name="Shape 168"/>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Shape 169"/>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sp>
        <p:nvSpPr>
          <p:cNvPr id="170" name="Shape 170"/>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1" name="Shape 171"/>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2" name="Shape 172"/>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3" name="Shape 173"/>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4" name="Shape 174"/>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5" name="Shape 175"/>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6" name="Shape 176"/>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7" name="Shape 177"/>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Shape 178"/>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Shape 179"/>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Shape 180"/>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Shape 181"/>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Shape 182"/>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Shape 183"/>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Shape 184"/>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Shape 185"/>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1" name="Shape 19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92" name="Shape 192"/>
          <p:cNvGrpSpPr/>
          <p:nvPr/>
        </p:nvGrpSpPr>
        <p:grpSpPr>
          <a:xfrm>
            <a:off x="2011515" y="1953702"/>
            <a:ext cx="1620994" cy="2603950"/>
            <a:chOff x="2011515" y="1953702"/>
            <a:chExt cx="1620994" cy="2603950"/>
          </a:xfrm>
        </p:grpSpPr>
        <p:sp>
          <p:nvSpPr>
            <p:cNvPr id="193" name="Shape 19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Shape 19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Shape 19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Shape 19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Shape 19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Shape 19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Shape 19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Shape 20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Shape 20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2" name="Shape 202"/>
          <p:cNvGrpSpPr/>
          <p:nvPr/>
        </p:nvGrpSpPr>
        <p:grpSpPr>
          <a:xfrm>
            <a:off x="4044026" y="1953702"/>
            <a:ext cx="1619441" cy="2603950"/>
            <a:chOff x="4044026" y="1953702"/>
            <a:chExt cx="1619441" cy="2603950"/>
          </a:xfrm>
        </p:grpSpPr>
        <p:sp>
          <p:nvSpPr>
            <p:cNvPr id="203" name="Shape 203"/>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Shape 204"/>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Shape 205"/>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Shape 206"/>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Shape 207"/>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Shape 208"/>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Shape 209"/>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Shape 210"/>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Shape 211"/>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12" name="Shape 212"/>
          <p:cNvGrpSpPr/>
          <p:nvPr/>
        </p:nvGrpSpPr>
        <p:grpSpPr>
          <a:xfrm>
            <a:off x="6077203" y="1953702"/>
            <a:ext cx="1620896" cy="2603950"/>
            <a:chOff x="6077203" y="1953702"/>
            <a:chExt cx="1620896" cy="2603950"/>
          </a:xfrm>
        </p:grpSpPr>
        <p:sp>
          <p:nvSpPr>
            <p:cNvPr id="213" name="Shape 21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Shape 21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Shape 21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Shape 21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Shape 21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 name="Shape 21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Shape 21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Shape 22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Shape 22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2" name="Shape 222"/>
          <p:cNvGrpSpPr/>
          <p:nvPr/>
        </p:nvGrpSpPr>
        <p:grpSpPr>
          <a:xfrm>
            <a:off x="8112261" y="1953702"/>
            <a:ext cx="1616845" cy="2603950"/>
            <a:chOff x="8112261" y="1953702"/>
            <a:chExt cx="1616845" cy="2603950"/>
          </a:xfrm>
        </p:grpSpPr>
        <p:sp>
          <p:nvSpPr>
            <p:cNvPr id="223" name="Shape 223"/>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Shape 224"/>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Shape 225"/>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Shape 226"/>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Shape 227"/>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Shape 228"/>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Shape 229"/>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Shape 230"/>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Shape 231"/>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2" name="Shape 232"/>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3" name="Shape 233"/>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4" name="Shape 234"/>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5" name="Shape 235"/>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6" name="Shape 236"/>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Shape 237"/>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Shape 238"/>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Shape 239"/>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Shape 240"/>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Shape 241"/>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Shape 242"/>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Shape 243"/>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Shape 24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47" name="Shape 247"/>
          <p:cNvGrpSpPr/>
          <p:nvPr/>
        </p:nvGrpSpPr>
        <p:grpSpPr>
          <a:xfrm>
            <a:off x="1398771" y="1953702"/>
            <a:ext cx="1620994" cy="2603950"/>
            <a:chOff x="2011515" y="1953702"/>
            <a:chExt cx="1620994" cy="2603950"/>
          </a:xfrm>
        </p:grpSpPr>
        <p:sp>
          <p:nvSpPr>
            <p:cNvPr id="248" name="Shape 248"/>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Shape 249"/>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Shape 250"/>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Shape 251"/>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Shape 252"/>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Shape 253"/>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Shape 254"/>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Shape 255"/>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Shape 256"/>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57" name="Shape 257"/>
          <p:cNvGrpSpPr/>
          <p:nvPr/>
        </p:nvGrpSpPr>
        <p:grpSpPr>
          <a:xfrm>
            <a:off x="5202409" y="1953702"/>
            <a:ext cx="1620896" cy="2603950"/>
            <a:chOff x="6077203" y="1953702"/>
            <a:chExt cx="1620896" cy="2603950"/>
          </a:xfrm>
        </p:grpSpPr>
        <p:sp>
          <p:nvSpPr>
            <p:cNvPr id="258" name="Shape 258"/>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Shape 259"/>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Shape 260"/>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Shape 261"/>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Shape 262"/>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Shape 263"/>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Shape 264"/>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Shape 265"/>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Shape 266"/>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67" name="Shape 267"/>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8" name="Shape 268"/>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9" name="Shape 269"/>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70" name="Shape 270"/>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Shape 271"/>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2" name="Shape 272"/>
          <p:cNvGrpSpPr/>
          <p:nvPr/>
        </p:nvGrpSpPr>
        <p:grpSpPr>
          <a:xfrm>
            <a:off x="9228128" y="1953702"/>
            <a:ext cx="1620994" cy="2603950"/>
            <a:chOff x="2011515" y="1953702"/>
            <a:chExt cx="1620994" cy="2603950"/>
          </a:xfrm>
        </p:grpSpPr>
        <p:sp>
          <p:nvSpPr>
            <p:cNvPr id="273" name="Shape 27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Shape 27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Shape 27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Shape 27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Shape 27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Shape 27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Shape 27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Shape 28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Shape 28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2" name="Shape 282"/>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Shape 283"/>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Shape 284"/>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5" name="Shape 285"/>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9">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8"/>
        <p:cNvGrpSpPr/>
        <p:nvPr/>
      </p:nvGrpSpPr>
      <p:grpSpPr>
        <a:xfrm>
          <a:off x="0" y="0"/>
          <a:ext cx="0" cy="0"/>
          <a:chOff x="0" y="0"/>
          <a:chExt cx="0" cy="0"/>
        </a:xfrm>
      </p:grpSpPr>
      <p:pic>
        <p:nvPicPr>
          <p:cNvPr id="679" name="Shape 679"/>
          <p:cNvPicPr preferRelativeResize="0"/>
          <p:nvPr/>
        </p:nvPicPr>
        <p:blipFill rotWithShape="1">
          <a:blip r:embed="rId8">
            <a:alphaModFix/>
          </a:blip>
          <a:srcRect/>
          <a:stretch/>
        </p:blipFill>
        <p:spPr>
          <a:xfrm>
            <a:off x="0" y="0"/>
            <a:ext cx="12191998" cy="6858000"/>
          </a:xfrm>
          <a:prstGeom prst="rect">
            <a:avLst/>
          </a:prstGeom>
          <a:noFill/>
          <a:ln>
            <a:noFill/>
          </a:ln>
        </p:spPr>
      </p:pic>
      <p:sp>
        <p:nvSpPr>
          <p:cNvPr id="680" name="Shape 680"/>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
        <p:nvSpPr>
          <p:cNvPr id="681" name="Shape 68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682" name="Shape 68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Shape 715"/>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Big Data Overview</a:t>
            </a:r>
            <a:endParaRPr sz="5400" b="1" i="0" u="none" strike="noStrike" cap="none">
              <a:solidFill>
                <a:srgbClr val="000000"/>
              </a:solidFill>
              <a:latin typeface="Arial"/>
              <a:ea typeface="Arial"/>
              <a:cs typeface="Arial"/>
              <a:sym typeface="Arial"/>
            </a:endParaRPr>
          </a:p>
        </p:txBody>
      </p:sp>
      <p:sp>
        <p:nvSpPr>
          <p:cNvPr id="716" name="Shape 716"/>
          <p:cNvSpPr txBox="1">
            <a:spLocks noGrp="1"/>
          </p:cNvSpPr>
          <p:nvPr>
            <p:ph type="body" idx="2"/>
          </p:nvPr>
        </p:nvSpPr>
        <p:spPr>
          <a:xfrm>
            <a:off x="4523874" y="2240441"/>
            <a:ext cx="6846963"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Scalability</a:t>
            </a:r>
            <a:endParaRPr sz="3200" b="0" i="0" u="none" strike="noStrike" cap="none">
              <a:solidFill>
                <a:schemeClr val="dk1"/>
              </a:solidFill>
              <a:latin typeface="Arial"/>
              <a:ea typeface="Arial"/>
              <a:cs typeface="Arial"/>
              <a:sym typeface="Arial"/>
            </a:endParaRPr>
          </a:p>
        </p:txBody>
      </p:sp>
      <p:sp>
        <p:nvSpPr>
          <p:cNvPr id="717" name="Shape 717"/>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 Big Data</a:t>
            </a:r>
            <a:endParaRPr sz="2200" b="1" i="0" u="none" strike="noStrike" cap="none">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 Types of Scaling</a:t>
            </a:r>
            <a:endParaRPr sz="2800" b="1" i="0" u="none" strike="noStrike" cap="none">
              <a:solidFill>
                <a:schemeClr val="dk2"/>
              </a:solidFill>
              <a:latin typeface="Arial"/>
              <a:ea typeface="Arial"/>
              <a:cs typeface="Arial"/>
              <a:sym typeface="Arial"/>
            </a:endParaRPr>
          </a:p>
        </p:txBody>
      </p:sp>
      <p:sp>
        <p:nvSpPr>
          <p:cNvPr id="827" name="Shape 8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828" name="Shape 82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grpSp>
        <p:nvGrpSpPr>
          <p:cNvPr id="829" name="Shape 829"/>
          <p:cNvGrpSpPr/>
          <p:nvPr/>
        </p:nvGrpSpPr>
        <p:grpSpPr>
          <a:xfrm>
            <a:off x="1446415" y="1304995"/>
            <a:ext cx="9114145" cy="2274027"/>
            <a:chOff x="1446415" y="1304995"/>
            <a:chExt cx="9114145" cy="2274027"/>
          </a:xfrm>
        </p:grpSpPr>
        <p:sp>
          <p:nvSpPr>
            <p:cNvPr id="830" name="Shape 830"/>
            <p:cNvSpPr/>
            <p:nvPr/>
          </p:nvSpPr>
          <p:spPr>
            <a:xfrm>
              <a:off x="1446415" y="1304995"/>
              <a:ext cx="9114145" cy="2274027"/>
            </a:xfrm>
            <a:prstGeom prst="roundRect">
              <a:avLst>
                <a:gd name="adj" fmla="val 8069"/>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114300" marR="0" lvl="0" indent="0" algn="ctr" rtl="0">
                <a:lnSpc>
                  <a:spcPct val="100000"/>
                </a:lnSpc>
                <a:spcBef>
                  <a:spcPts val="0"/>
                </a:spcBef>
                <a:spcAft>
                  <a:spcPts val="0"/>
                </a:spcAft>
                <a:buClr>
                  <a:srgbClr val="3A3838"/>
                </a:buClr>
                <a:buSzPts val="1800"/>
                <a:buFont typeface="Arial"/>
                <a:buNone/>
              </a:pPr>
              <a:r>
                <a:rPr lang="en-US" sz="2000" b="1" i="0" u="none" strike="noStrike" cap="none">
                  <a:solidFill>
                    <a:srgbClr val="3A3838"/>
                  </a:solidFill>
                  <a:latin typeface="Arial"/>
                  <a:ea typeface="Arial"/>
                  <a:cs typeface="Arial"/>
                  <a:sym typeface="Arial"/>
                </a:rPr>
                <a:t>HORIZONTAL SCALING OR SCALE UP </a:t>
              </a:r>
              <a:endParaRPr sz="2000" b="1" i="0" u="none" strike="noStrike" cap="none">
                <a:solidFill>
                  <a:srgbClr val="3A3838"/>
                </a:solidFill>
                <a:latin typeface="Arial"/>
                <a:ea typeface="Arial"/>
                <a:cs typeface="Arial"/>
                <a:sym typeface="Arial"/>
              </a:endParaRPr>
            </a:p>
          </p:txBody>
        </p:sp>
        <p:pic>
          <p:nvPicPr>
            <p:cNvPr id="831" name="Shape 831"/>
            <p:cNvPicPr preferRelativeResize="0"/>
            <p:nvPr/>
          </p:nvPicPr>
          <p:blipFill rotWithShape="1">
            <a:blip r:embed="rId3">
              <a:alphaModFix/>
            </a:blip>
            <a:srcRect b="5697"/>
            <a:stretch/>
          </p:blipFill>
          <p:spPr>
            <a:xfrm>
              <a:off x="3382661" y="1799728"/>
              <a:ext cx="6420933" cy="1677928"/>
            </a:xfrm>
            <a:prstGeom prst="rect">
              <a:avLst/>
            </a:prstGeom>
            <a:noFill/>
            <a:ln>
              <a:noFill/>
            </a:ln>
          </p:spPr>
        </p:pic>
        <p:sp>
          <p:nvSpPr>
            <p:cNvPr id="832" name="Shape 832"/>
            <p:cNvSpPr/>
            <p:nvPr/>
          </p:nvSpPr>
          <p:spPr>
            <a:xfrm>
              <a:off x="2896731" y="2714355"/>
              <a:ext cx="1534394" cy="46166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2400"/>
                <a:buFont typeface="Arial"/>
                <a:buNone/>
              </a:pPr>
              <a:r>
                <a:rPr lang="en-US" sz="2400" b="1" i="0" u="none" strike="noStrike" cap="none">
                  <a:solidFill>
                    <a:srgbClr val="0EC07D"/>
                  </a:solidFill>
                  <a:latin typeface="Arial"/>
                  <a:ea typeface="Arial"/>
                  <a:cs typeface="Arial"/>
                  <a:sym typeface="Arial"/>
                </a:rPr>
                <a:t>Scale up </a:t>
              </a:r>
              <a:endParaRPr/>
            </a:p>
          </p:txBody>
        </p:sp>
      </p:grpSp>
      <p:grpSp>
        <p:nvGrpSpPr>
          <p:cNvPr id="833" name="Shape 833"/>
          <p:cNvGrpSpPr/>
          <p:nvPr/>
        </p:nvGrpSpPr>
        <p:grpSpPr>
          <a:xfrm>
            <a:off x="1446415" y="4014747"/>
            <a:ext cx="9114145" cy="2310654"/>
            <a:chOff x="1446415" y="4014747"/>
            <a:chExt cx="9114145" cy="2310654"/>
          </a:xfrm>
        </p:grpSpPr>
        <p:sp>
          <p:nvSpPr>
            <p:cNvPr id="834" name="Shape 834"/>
            <p:cNvSpPr/>
            <p:nvPr/>
          </p:nvSpPr>
          <p:spPr>
            <a:xfrm>
              <a:off x="1446415" y="4014747"/>
              <a:ext cx="9114145" cy="2310654"/>
            </a:xfrm>
            <a:prstGeom prst="roundRect">
              <a:avLst>
                <a:gd name="adj" fmla="val 8069"/>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114300" marR="0" lvl="0" indent="0" algn="ctr" rtl="0">
                <a:lnSpc>
                  <a:spcPct val="100000"/>
                </a:lnSpc>
                <a:spcBef>
                  <a:spcPts val="0"/>
                </a:spcBef>
                <a:spcAft>
                  <a:spcPts val="0"/>
                </a:spcAft>
                <a:buClr>
                  <a:srgbClr val="3A3838"/>
                </a:buClr>
                <a:buSzPts val="1800"/>
                <a:buFont typeface="Arial"/>
                <a:buNone/>
              </a:pPr>
              <a:r>
                <a:rPr lang="en-US" sz="2000" b="1" i="0" u="none" strike="noStrike" cap="none">
                  <a:solidFill>
                    <a:srgbClr val="3A3838"/>
                  </a:solidFill>
                  <a:latin typeface="Arial"/>
                  <a:ea typeface="Arial"/>
                  <a:cs typeface="Arial"/>
                  <a:sym typeface="Arial"/>
                </a:rPr>
                <a:t>VERTICAL SCALING OR SCALE OUT</a:t>
              </a:r>
              <a:endParaRPr sz="2000" b="1" i="0" u="none" strike="noStrike" cap="none">
                <a:solidFill>
                  <a:srgbClr val="3A3838"/>
                </a:solidFill>
                <a:latin typeface="Arial"/>
                <a:ea typeface="Arial"/>
                <a:cs typeface="Arial"/>
                <a:sym typeface="Arial"/>
              </a:endParaRPr>
            </a:p>
          </p:txBody>
        </p:sp>
        <p:pic>
          <p:nvPicPr>
            <p:cNvPr id="835" name="Shape 835"/>
            <p:cNvPicPr preferRelativeResize="0"/>
            <p:nvPr/>
          </p:nvPicPr>
          <p:blipFill rotWithShape="1">
            <a:blip r:embed="rId4">
              <a:alphaModFix/>
            </a:blip>
            <a:srcRect r="2280" b="7094"/>
            <a:stretch/>
          </p:blipFill>
          <p:spPr>
            <a:xfrm>
              <a:off x="1667751" y="4672325"/>
              <a:ext cx="8689908" cy="1462468"/>
            </a:xfrm>
            <a:prstGeom prst="rect">
              <a:avLst/>
            </a:prstGeom>
            <a:noFill/>
            <a:ln>
              <a:noFill/>
            </a:ln>
          </p:spPr>
        </p:pic>
        <p:sp>
          <p:nvSpPr>
            <p:cNvPr id="836" name="Shape 836"/>
            <p:cNvSpPr/>
            <p:nvPr/>
          </p:nvSpPr>
          <p:spPr>
            <a:xfrm>
              <a:off x="1577991" y="5318948"/>
              <a:ext cx="1552028" cy="46166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2400"/>
                <a:buFont typeface="Arial"/>
                <a:buNone/>
              </a:pPr>
              <a:r>
                <a:rPr lang="en-US" sz="2400" b="1" i="0" u="none" strike="noStrike" cap="none">
                  <a:solidFill>
                    <a:srgbClr val="0EC07D"/>
                  </a:solidFill>
                  <a:latin typeface="Arial"/>
                  <a:ea typeface="Arial"/>
                  <a:cs typeface="Arial"/>
                  <a:sym typeface="Arial"/>
                </a:rPr>
                <a:t>Scale out</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Shape 84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4.1. Vertical Scaling</a:t>
            </a:r>
            <a:endParaRPr sz="2800" b="1" i="0" u="none" strike="noStrike" cap="none">
              <a:solidFill>
                <a:schemeClr val="dk2"/>
              </a:solidFill>
              <a:latin typeface="Arial"/>
              <a:ea typeface="Arial"/>
              <a:cs typeface="Arial"/>
              <a:sym typeface="Arial"/>
            </a:endParaRPr>
          </a:p>
        </p:txBody>
      </p:sp>
      <p:sp>
        <p:nvSpPr>
          <p:cNvPr id="843" name="Shape 84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844" name="Shape 844"/>
          <p:cNvSpPr txBox="1">
            <a:spLocks noGrp="1"/>
          </p:cNvSpPr>
          <p:nvPr>
            <p:ph type="body" idx="2"/>
          </p:nvPr>
        </p:nvSpPr>
        <p:spPr>
          <a:xfrm>
            <a:off x="514350" y="1304995"/>
            <a:ext cx="4699511"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Scaling up - maximization of resources to handle increasing workloads; adding resources to a single server (called node).</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Upgrading of the application environment is by adding more individual resources, more RAM, faster disk, etc.</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Most of the relational databases are designed to scale up.</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Suitable for applications with very limited and specific use cases.</a:t>
            </a:r>
            <a:endParaRPr dirty="0"/>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845" name="Shape 845"/>
          <p:cNvGrpSpPr/>
          <p:nvPr/>
        </p:nvGrpSpPr>
        <p:grpSpPr>
          <a:xfrm>
            <a:off x="5619404" y="1304995"/>
            <a:ext cx="6023956" cy="3813626"/>
            <a:chOff x="5619404" y="1304995"/>
            <a:chExt cx="6023956" cy="3813626"/>
          </a:xfrm>
        </p:grpSpPr>
        <p:sp>
          <p:nvSpPr>
            <p:cNvPr id="846" name="Shape 846"/>
            <p:cNvSpPr/>
            <p:nvPr/>
          </p:nvSpPr>
          <p:spPr>
            <a:xfrm>
              <a:off x="5619404" y="1304995"/>
              <a:ext cx="6023956" cy="3813626"/>
            </a:xfrm>
            <a:prstGeom prst="roundRect">
              <a:avLst>
                <a:gd name="adj" fmla="val 3868"/>
              </a:avLst>
            </a:prstGeom>
            <a:solidFill>
              <a:schemeClr val="lt1"/>
            </a:solidFill>
            <a:ln w="38100" cap="flat" cmpd="sng">
              <a:solidFill>
                <a:srgbClr val="D0CEC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A3838"/>
                </a:buClr>
                <a:buSzPts val="2000"/>
                <a:buFont typeface="Arial"/>
                <a:buNone/>
              </a:pPr>
              <a:r>
                <a:rPr lang="en-US" sz="2000" b="1" i="0" u="none" strike="noStrike" cap="none">
                  <a:solidFill>
                    <a:srgbClr val="3A3838"/>
                  </a:solidFill>
                  <a:latin typeface="Arial"/>
                  <a:ea typeface="Arial"/>
                  <a:cs typeface="Arial"/>
                  <a:sym typeface="Arial"/>
                </a:rPr>
                <a:t>Vertical Scaling</a:t>
              </a:r>
              <a:endParaRPr sz="2000" b="1" i="0" u="none" strike="noStrike" cap="none">
                <a:solidFill>
                  <a:srgbClr val="3A3838"/>
                </a:solidFill>
                <a:latin typeface="Arial"/>
                <a:ea typeface="Arial"/>
                <a:cs typeface="Arial"/>
                <a:sym typeface="Arial"/>
              </a:endParaRPr>
            </a:p>
          </p:txBody>
        </p:sp>
        <p:pic>
          <p:nvPicPr>
            <p:cNvPr id="847" name="Shape 847"/>
            <p:cNvPicPr preferRelativeResize="0"/>
            <p:nvPr/>
          </p:nvPicPr>
          <p:blipFill rotWithShape="1">
            <a:blip r:embed="rId3">
              <a:alphaModFix/>
            </a:blip>
            <a:srcRect/>
            <a:stretch/>
          </p:blipFill>
          <p:spPr>
            <a:xfrm>
              <a:off x="7532100" y="2956574"/>
              <a:ext cx="1433669" cy="2047444"/>
            </a:xfrm>
            <a:prstGeom prst="rect">
              <a:avLst/>
            </a:prstGeom>
            <a:noFill/>
            <a:ln>
              <a:noFill/>
            </a:ln>
          </p:spPr>
        </p:pic>
        <p:pic>
          <p:nvPicPr>
            <p:cNvPr id="848" name="Shape 848"/>
            <p:cNvPicPr preferRelativeResize="0"/>
            <p:nvPr/>
          </p:nvPicPr>
          <p:blipFill rotWithShape="1">
            <a:blip r:embed="rId3">
              <a:alphaModFix/>
            </a:blip>
            <a:srcRect/>
            <a:stretch/>
          </p:blipFill>
          <p:spPr>
            <a:xfrm>
              <a:off x="5862562" y="3687849"/>
              <a:ext cx="890195" cy="1271302"/>
            </a:xfrm>
            <a:prstGeom prst="rect">
              <a:avLst/>
            </a:prstGeom>
            <a:noFill/>
            <a:ln>
              <a:noFill/>
            </a:ln>
          </p:spPr>
        </p:pic>
        <p:pic>
          <p:nvPicPr>
            <p:cNvPr id="849" name="Shape 849"/>
            <p:cNvPicPr preferRelativeResize="0"/>
            <p:nvPr/>
          </p:nvPicPr>
          <p:blipFill rotWithShape="1">
            <a:blip r:embed="rId4">
              <a:alphaModFix/>
            </a:blip>
            <a:srcRect l="1" t="40408" r="84007" b="41604"/>
            <a:stretch/>
          </p:blipFill>
          <p:spPr>
            <a:xfrm rot="5400000">
              <a:off x="7574101" y="2973645"/>
              <a:ext cx="529366" cy="593452"/>
            </a:xfrm>
            <a:prstGeom prst="rect">
              <a:avLst/>
            </a:prstGeom>
            <a:noFill/>
            <a:ln>
              <a:noFill/>
            </a:ln>
          </p:spPr>
        </p:pic>
        <p:pic>
          <p:nvPicPr>
            <p:cNvPr id="850" name="Shape 850"/>
            <p:cNvPicPr preferRelativeResize="0"/>
            <p:nvPr/>
          </p:nvPicPr>
          <p:blipFill rotWithShape="1">
            <a:blip r:embed="rId4">
              <a:alphaModFix/>
            </a:blip>
            <a:srcRect l="1" t="40408" r="84007" b="41604"/>
            <a:stretch/>
          </p:blipFill>
          <p:spPr>
            <a:xfrm rot="5400000">
              <a:off x="8469525" y="2973645"/>
              <a:ext cx="529366" cy="593452"/>
            </a:xfrm>
            <a:prstGeom prst="rect">
              <a:avLst/>
            </a:prstGeom>
            <a:noFill/>
            <a:ln>
              <a:noFill/>
            </a:ln>
          </p:spPr>
        </p:pic>
        <p:pic>
          <p:nvPicPr>
            <p:cNvPr id="851" name="Shape 851"/>
            <p:cNvPicPr preferRelativeResize="0"/>
            <p:nvPr/>
          </p:nvPicPr>
          <p:blipFill rotWithShape="1">
            <a:blip r:embed="rId4">
              <a:alphaModFix/>
            </a:blip>
            <a:srcRect l="1" t="40408" r="84007" b="41604"/>
            <a:stretch/>
          </p:blipFill>
          <p:spPr>
            <a:xfrm rot="5400000">
              <a:off x="10730877" y="2514265"/>
              <a:ext cx="529366" cy="593452"/>
            </a:xfrm>
            <a:prstGeom prst="rect">
              <a:avLst/>
            </a:prstGeom>
            <a:noFill/>
            <a:ln>
              <a:noFill/>
            </a:ln>
          </p:spPr>
        </p:pic>
        <p:pic>
          <p:nvPicPr>
            <p:cNvPr id="852" name="Shape 852"/>
            <p:cNvPicPr preferRelativeResize="0"/>
            <p:nvPr/>
          </p:nvPicPr>
          <p:blipFill rotWithShape="1">
            <a:blip r:embed="rId4">
              <a:alphaModFix/>
            </a:blip>
            <a:srcRect l="1" t="40408" r="84007" b="41604"/>
            <a:stretch/>
          </p:blipFill>
          <p:spPr>
            <a:xfrm rot="5400000">
              <a:off x="10792140" y="1930696"/>
              <a:ext cx="529366" cy="593452"/>
            </a:xfrm>
            <a:prstGeom prst="rect">
              <a:avLst/>
            </a:prstGeom>
            <a:noFill/>
            <a:ln>
              <a:noFill/>
            </a:ln>
          </p:spPr>
        </p:pic>
        <p:pic>
          <p:nvPicPr>
            <p:cNvPr id="853" name="Shape 853"/>
            <p:cNvPicPr preferRelativeResize="0"/>
            <p:nvPr/>
          </p:nvPicPr>
          <p:blipFill rotWithShape="1">
            <a:blip r:embed="rId4">
              <a:alphaModFix/>
            </a:blip>
            <a:srcRect l="1" t="40408" r="84007" b="41604"/>
            <a:stretch/>
          </p:blipFill>
          <p:spPr>
            <a:xfrm rot="5400000">
              <a:off x="9714657" y="2580576"/>
              <a:ext cx="529366" cy="593452"/>
            </a:xfrm>
            <a:prstGeom prst="rect">
              <a:avLst/>
            </a:prstGeom>
            <a:noFill/>
            <a:ln>
              <a:noFill/>
            </a:ln>
          </p:spPr>
        </p:pic>
        <p:pic>
          <p:nvPicPr>
            <p:cNvPr id="854" name="Shape 854"/>
            <p:cNvPicPr preferRelativeResize="0"/>
            <p:nvPr/>
          </p:nvPicPr>
          <p:blipFill rotWithShape="1">
            <a:blip r:embed="rId4">
              <a:alphaModFix/>
            </a:blip>
            <a:srcRect l="1" t="40408" r="84007" b="41604"/>
            <a:stretch/>
          </p:blipFill>
          <p:spPr>
            <a:xfrm rot="5400000">
              <a:off x="9885523" y="2035689"/>
              <a:ext cx="529366" cy="593452"/>
            </a:xfrm>
            <a:prstGeom prst="rect">
              <a:avLst/>
            </a:prstGeom>
            <a:noFill/>
            <a:ln>
              <a:noFill/>
            </a:ln>
          </p:spPr>
        </p:pic>
        <p:grpSp>
          <p:nvGrpSpPr>
            <p:cNvPr id="855" name="Shape 855"/>
            <p:cNvGrpSpPr/>
            <p:nvPr/>
          </p:nvGrpSpPr>
          <p:grpSpPr>
            <a:xfrm>
              <a:off x="9491441" y="2282292"/>
              <a:ext cx="1892398" cy="2719954"/>
              <a:chOff x="6694483" y="3354734"/>
              <a:chExt cx="1892398" cy="2719954"/>
            </a:xfrm>
          </p:grpSpPr>
          <p:sp>
            <p:nvSpPr>
              <p:cNvPr id="856" name="Shape 856"/>
              <p:cNvSpPr/>
              <p:nvPr/>
            </p:nvSpPr>
            <p:spPr>
              <a:xfrm>
                <a:off x="7247547" y="4193066"/>
                <a:ext cx="933450" cy="1638300"/>
              </a:xfrm>
              <a:prstGeom prst="roundRect">
                <a:avLst>
                  <a:gd name="adj" fmla="val 6463"/>
                </a:avLst>
              </a:prstGeom>
              <a:solidFill>
                <a:srgbClr val="0EC07D"/>
              </a:solidFill>
              <a:ln w="12700" cap="flat" cmpd="sng">
                <a:solidFill>
                  <a:srgbClr val="31538F"/>
                </a:solidFill>
                <a:prstDash val="solid"/>
                <a:miter lim="800000"/>
                <a:headEnd type="none" w="sm" len="sm"/>
                <a:tailEnd type="none" w="sm" len="sm"/>
              </a:ln>
            </p:spPr>
            <p:txBody>
              <a:bodyPr spcFirstLastPara="1" wrap="square" lIns="91425" tIns="45700" rIns="91425" bIns="365750" anchor="b" anchorCtr="0">
                <a:noAutofit/>
              </a:bodyPr>
              <a:lstStyle/>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dirty="0">
                    <a:solidFill>
                      <a:srgbClr val="3A3838"/>
                    </a:solidFill>
                    <a:latin typeface="Arial"/>
                    <a:ea typeface="Arial"/>
                    <a:cs typeface="Arial"/>
                    <a:sym typeface="Arial"/>
                  </a:rPr>
                  <a:t>………</a:t>
                </a:r>
                <a:endParaRPr sz="1800" b="0" i="0" u="none" strike="noStrike" cap="none" dirty="0">
                  <a:solidFill>
                    <a:srgbClr val="3A3838"/>
                  </a:solidFill>
                  <a:latin typeface="Arial"/>
                  <a:ea typeface="Arial"/>
                  <a:cs typeface="Arial"/>
                  <a:sym typeface="Arial"/>
                </a:endParaRPr>
              </a:p>
              <a:p>
                <a:pPr marL="0" marR="0" lvl="0" indent="0" algn="ctr" rtl="0">
                  <a:lnSpc>
                    <a:spcPct val="50000"/>
                  </a:lnSpc>
                  <a:spcBef>
                    <a:spcPts val="0"/>
                  </a:spcBef>
                  <a:spcAft>
                    <a:spcPts val="0"/>
                  </a:spcAft>
                  <a:buClr>
                    <a:srgbClr val="3A3838"/>
                  </a:buClr>
                  <a:buSzPts val="1800"/>
                  <a:buFont typeface="Arial"/>
                  <a:buNone/>
                </a:pPr>
                <a:r>
                  <a:rPr lang="en-US" sz="1800" b="0" i="0" u="none" strike="noStrike" cap="none" dirty="0">
                    <a:solidFill>
                      <a:srgbClr val="3A3838"/>
                    </a:solidFill>
                    <a:latin typeface="Arial"/>
                    <a:ea typeface="Arial"/>
                    <a:cs typeface="Arial"/>
                    <a:sym typeface="Arial"/>
                  </a:rPr>
                  <a:t>………</a:t>
                </a:r>
                <a:endParaRPr sz="1400" b="0" i="0" u="none" strike="noStrike" cap="none" dirty="0">
                  <a:solidFill>
                    <a:schemeClr val="lt1"/>
                  </a:solidFill>
                  <a:latin typeface="Arial"/>
                  <a:ea typeface="Arial"/>
                  <a:cs typeface="Arial"/>
                  <a:sym typeface="Arial"/>
                </a:endParaRPr>
              </a:p>
            </p:txBody>
          </p:sp>
          <p:sp>
            <p:nvSpPr>
              <p:cNvPr id="857" name="Shape 857"/>
              <p:cNvSpPr/>
              <p:nvPr/>
            </p:nvSpPr>
            <p:spPr>
              <a:xfrm>
                <a:off x="7306769" y="4282966"/>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8" name="Shape 858"/>
              <p:cNvSpPr/>
              <p:nvPr/>
            </p:nvSpPr>
            <p:spPr>
              <a:xfrm>
                <a:off x="7306769" y="4488341"/>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9" name="Shape 859"/>
              <p:cNvSpPr/>
              <p:nvPr/>
            </p:nvSpPr>
            <p:spPr>
              <a:xfrm>
                <a:off x="7306769" y="4693716"/>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0" name="Shape 860"/>
              <p:cNvSpPr/>
              <p:nvPr/>
            </p:nvSpPr>
            <p:spPr>
              <a:xfrm>
                <a:off x="7306769" y="4899091"/>
                <a:ext cx="815006" cy="205375"/>
              </a:xfrm>
              <a:prstGeom prst="roundRect">
                <a:avLst>
                  <a:gd name="adj" fmla="val 6463"/>
                </a:avLst>
              </a:prstGeom>
              <a:solidFill>
                <a:schemeClr val="lt1"/>
              </a:solidFill>
              <a:ln w="1905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1" name="Shape 861"/>
              <p:cNvSpPr/>
              <p:nvPr/>
            </p:nvSpPr>
            <p:spPr>
              <a:xfrm>
                <a:off x="7975261" y="4356099"/>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2" name="Shape 862"/>
              <p:cNvSpPr/>
              <p:nvPr/>
            </p:nvSpPr>
            <p:spPr>
              <a:xfrm>
                <a:off x="7975261" y="4561839"/>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3" name="Shape 863"/>
              <p:cNvSpPr/>
              <p:nvPr/>
            </p:nvSpPr>
            <p:spPr>
              <a:xfrm>
                <a:off x="7975261" y="4752339"/>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4" name="Shape 864"/>
              <p:cNvSpPr/>
              <p:nvPr/>
            </p:nvSpPr>
            <p:spPr>
              <a:xfrm>
                <a:off x="7975261" y="4950459"/>
                <a:ext cx="93352" cy="84865"/>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865" name="Shape 865"/>
              <p:cNvGrpSpPr/>
              <p:nvPr/>
            </p:nvGrpSpPr>
            <p:grpSpPr>
              <a:xfrm>
                <a:off x="7599972" y="5514150"/>
                <a:ext cx="228600" cy="228600"/>
                <a:chOff x="3916074" y="4981575"/>
                <a:chExt cx="228600" cy="228600"/>
              </a:xfrm>
            </p:grpSpPr>
            <p:sp>
              <p:nvSpPr>
                <p:cNvPr id="866" name="Shape 866"/>
                <p:cNvSpPr/>
                <p:nvPr/>
              </p:nvSpPr>
              <p:spPr>
                <a:xfrm>
                  <a:off x="3916074" y="4981575"/>
                  <a:ext cx="228600" cy="228600"/>
                </a:xfrm>
                <a:prstGeom prst="ellipse">
                  <a:avLst/>
                </a:prstGeom>
                <a:solidFill>
                  <a:schemeClr val="lt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67" name="Shape 867"/>
                <p:cNvSpPr/>
                <p:nvPr/>
              </p:nvSpPr>
              <p:spPr>
                <a:xfrm>
                  <a:off x="3973224" y="5038725"/>
                  <a:ext cx="114300" cy="114300"/>
                </a:xfrm>
                <a:prstGeom prst="ellipse">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868" name="Shape 868"/>
              <p:cNvGrpSpPr/>
              <p:nvPr/>
            </p:nvGrpSpPr>
            <p:grpSpPr>
              <a:xfrm>
                <a:off x="8100652" y="5252578"/>
                <a:ext cx="486229" cy="694473"/>
                <a:chOff x="3638095" y="4658577"/>
                <a:chExt cx="486229" cy="694473"/>
              </a:xfrm>
            </p:grpSpPr>
            <p:sp>
              <p:nvSpPr>
                <p:cNvPr id="869" name="Shape 869"/>
                <p:cNvSpPr/>
                <p:nvPr/>
              </p:nvSpPr>
              <p:spPr>
                <a:xfrm>
                  <a:off x="3638095" y="5095875"/>
                  <a:ext cx="486229" cy="257175"/>
                </a:xfrm>
                <a:prstGeom prst="can">
                  <a:avLst>
                    <a:gd name="adj" fmla="val 39815"/>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70" name="Shape 870"/>
                <p:cNvSpPr/>
                <p:nvPr/>
              </p:nvSpPr>
              <p:spPr>
                <a:xfrm>
                  <a:off x="3638095" y="4950109"/>
                  <a:ext cx="486229" cy="257175"/>
                </a:xfrm>
                <a:prstGeom prst="can">
                  <a:avLst>
                    <a:gd name="adj" fmla="val 39815"/>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71" name="Shape 871"/>
                <p:cNvSpPr/>
                <p:nvPr/>
              </p:nvSpPr>
              <p:spPr>
                <a:xfrm>
                  <a:off x="3638095" y="4804343"/>
                  <a:ext cx="486229" cy="257175"/>
                </a:xfrm>
                <a:prstGeom prst="can">
                  <a:avLst>
                    <a:gd name="adj" fmla="val 39815"/>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72" name="Shape 872"/>
                <p:cNvSpPr/>
                <p:nvPr/>
              </p:nvSpPr>
              <p:spPr>
                <a:xfrm>
                  <a:off x="3638095" y="4658577"/>
                  <a:ext cx="486229" cy="257175"/>
                </a:xfrm>
                <a:prstGeom prst="can">
                  <a:avLst>
                    <a:gd name="adj" fmla="val 39815"/>
                  </a:avLst>
                </a:prstGeom>
                <a:solidFill>
                  <a:srgbClr val="3A383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873" name="Shape 873"/>
              <p:cNvPicPr preferRelativeResize="0"/>
              <p:nvPr/>
            </p:nvPicPr>
            <p:blipFill rotWithShape="1">
              <a:blip r:embed="rId4">
                <a:alphaModFix/>
              </a:blip>
              <a:srcRect l="1" t="40408" r="84007" b="41604"/>
              <a:stretch/>
            </p:blipFill>
            <p:spPr>
              <a:xfrm rot="5400000">
                <a:off x="7321559" y="3304676"/>
                <a:ext cx="826985" cy="927101"/>
              </a:xfrm>
              <a:prstGeom prst="rect">
                <a:avLst/>
              </a:prstGeom>
              <a:noFill/>
              <a:ln>
                <a:noFill/>
              </a:ln>
            </p:spPr>
          </p:pic>
          <p:pic>
            <p:nvPicPr>
              <p:cNvPr id="874" name="Shape 874"/>
              <p:cNvPicPr preferRelativeResize="0"/>
              <p:nvPr/>
            </p:nvPicPr>
            <p:blipFill rotWithShape="1">
              <a:blip r:embed="rId5">
                <a:alphaModFix/>
              </a:blip>
              <a:srcRect/>
              <a:stretch/>
            </p:blipFill>
            <p:spPr>
              <a:xfrm>
                <a:off x="6694483" y="5441279"/>
                <a:ext cx="633409" cy="633409"/>
              </a:xfrm>
              <a:prstGeom prst="rect">
                <a:avLst/>
              </a:prstGeom>
              <a:noFill/>
              <a:ln>
                <a:noFill/>
              </a:ln>
            </p:spPr>
          </p:pic>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Shape 88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4.1.1. Advantages and Disadvantages of Vertical Scaling</a:t>
            </a:r>
            <a:endParaRPr sz="2800" b="1" i="0" u="none" strike="noStrike" cap="none">
              <a:solidFill>
                <a:schemeClr val="dk2"/>
              </a:solidFill>
              <a:latin typeface="Arial"/>
              <a:ea typeface="Arial"/>
              <a:cs typeface="Arial"/>
              <a:sym typeface="Arial"/>
            </a:endParaRPr>
          </a:p>
        </p:txBody>
      </p:sp>
      <p:sp>
        <p:nvSpPr>
          <p:cNvPr id="881" name="Shape 88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882" name="Shape 88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883" name="Shape 883"/>
          <p:cNvSpPr/>
          <p:nvPr/>
        </p:nvSpPr>
        <p:spPr>
          <a:xfrm>
            <a:off x="569695" y="1266636"/>
            <a:ext cx="11374656" cy="2418382"/>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0" rIns="91425" bIns="91425" anchor="ctr" anchorCtr="0">
            <a:noAutofit/>
          </a:bodyPr>
          <a:lstStyle/>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Most of the software can easily take advantage of the vertical scaling.</a:t>
            </a:r>
            <a:endParaRPr sz="1800" b="0" i="0" u="none" strike="noStrike" cap="none" dirty="0">
              <a:solidFill>
                <a:schemeClr val="lt1"/>
              </a:solidFill>
              <a:latin typeface="Arial"/>
              <a:ea typeface="Arial"/>
              <a:cs typeface="Arial"/>
              <a:sym typeface="Arial"/>
            </a:endParaRPr>
          </a:p>
          <a:p>
            <a:pPr marL="342900" marR="0" lvl="0" indent="-342900" algn="l" rtl="0">
              <a:lnSpc>
                <a:spcPct val="100000"/>
              </a:lnSpc>
              <a:spcBef>
                <a:spcPts val="600"/>
              </a:spcBef>
              <a:spcAft>
                <a:spcPts val="0"/>
              </a:spcAft>
              <a:buClr>
                <a:schemeClr val="lt1"/>
              </a:buClr>
              <a:buSzPts val="1800"/>
              <a:buFont typeface="Noto Sans Symbols"/>
              <a:buChar char="⇥"/>
            </a:pPr>
            <a:r>
              <a:rPr lang="en-US" sz="1800" dirty="0">
                <a:solidFill>
                  <a:schemeClr val="lt1"/>
                </a:solidFill>
              </a:rPr>
              <a:t>Less power consumption compared to running multiple servers.</a:t>
            </a:r>
            <a:endParaRPr sz="1800" dirty="0">
              <a:solidFill>
                <a:schemeClr val="lt1"/>
              </a:solidFill>
            </a:endParaRPr>
          </a:p>
          <a:p>
            <a:pPr marL="342900" marR="0" lvl="0" indent="-342900" algn="l" rtl="0">
              <a:lnSpc>
                <a:spcPct val="100000"/>
              </a:lnSpc>
              <a:spcBef>
                <a:spcPts val="600"/>
              </a:spcBef>
              <a:spcAft>
                <a:spcPts val="0"/>
              </a:spcAft>
              <a:buClr>
                <a:schemeClr val="lt1"/>
              </a:buClr>
              <a:buSzPts val="1800"/>
              <a:buFont typeface="Noto Sans Symbols"/>
              <a:buChar char="⇥"/>
            </a:pPr>
            <a:r>
              <a:rPr lang="en-US" sz="1800" dirty="0">
                <a:solidFill>
                  <a:schemeClr val="lt1"/>
                </a:solidFill>
              </a:rPr>
              <a:t>Reduced cooling costs compared to horizontal scaling.</a:t>
            </a:r>
            <a:endParaRPr sz="1800" dirty="0">
              <a:solidFill>
                <a:schemeClr val="lt1"/>
              </a:solidFill>
            </a:endParaRPr>
          </a:p>
          <a:p>
            <a:pPr marL="342900" marR="0" lvl="0" indent="-342900" algn="l" rtl="0">
              <a:lnSpc>
                <a:spcPct val="100000"/>
              </a:lnSpc>
              <a:spcBef>
                <a:spcPts val="600"/>
              </a:spcBef>
              <a:spcAft>
                <a:spcPts val="0"/>
              </a:spcAft>
              <a:buClr>
                <a:schemeClr val="lt1"/>
              </a:buClr>
              <a:buSzPts val="1800"/>
              <a:buFont typeface="Noto Sans Symbols"/>
              <a:buChar char="⇥"/>
            </a:pPr>
            <a:r>
              <a:rPr lang="en-US" sz="1800" dirty="0">
                <a:solidFill>
                  <a:schemeClr val="lt1"/>
                </a:solidFill>
              </a:rPr>
              <a:t>Having more cores offers performance consistency.</a:t>
            </a:r>
            <a:endParaRPr sz="1800" dirty="0">
              <a:solidFill>
                <a:schemeClr val="lt1"/>
              </a:solidFill>
            </a:endParaRPr>
          </a:p>
          <a:p>
            <a:pPr marL="342900" marR="0" lvl="0" indent="-342900" algn="l" rtl="0">
              <a:lnSpc>
                <a:spcPct val="100000"/>
              </a:lnSpc>
              <a:spcBef>
                <a:spcPts val="600"/>
              </a:spcBef>
              <a:spcAft>
                <a:spcPts val="0"/>
              </a:spcAft>
              <a:buClr>
                <a:schemeClr val="lt1"/>
              </a:buClr>
              <a:buSzPts val="1800"/>
              <a:buFont typeface="Noto Sans Symbols"/>
              <a:buChar char="⇥"/>
            </a:pPr>
            <a:r>
              <a:rPr lang="en-US" sz="1800" dirty="0">
                <a:solidFill>
                  <a:schemeClr val="lt1"/>
                </a:solidFill>
              </a:rPr>
              <a:t>Debugging and performance characteristics are simple.</a:t>
            </a:r>
            <a:endParaRPr sz="1800" dirty="0">
              <a:solidFill>
                <a:schemeClr val="lt1"/>
              </a:solidFill>
            </a:endParaRPr>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Easy to manage and install hardware on a single machine.</a:t>
            </a:r>
            <a:endParaRPr dirty="0"/>
          </a:p>
        </p:txBody>
      </p:sp>
      <p:sp>
        <p:nvSpPr>
          <p:cNvPr id="884" name="Shape 884"/>
          <p:cNvSpPr/>
          <p:nvPr/>
        </p:nvSpPr>
        <p:spPr>
          <a:xfrm rot="-5400000">
            <a:off x="-344705" y="2172832"/>
            <a:ext cx="1828800"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
        <p:nvSpPr>
          <p:cNvPr id="885" name="Shape 885"/>
          <p:cNvSpPr/>
          <p:nvPr/>
        </p:nvSpPr>
        <p:spPr>
          <a:xfrm>
            <a:off x="569695" y="3894823"/>
            <a:ext cx="11374655" cy="2423160"/>
          </a:xfrm>
          <a:prstGeom prst="roundRect">
            <a:avLst>
              <a:gd name="adj" fmla="val 7248"/>
            </a:avLst>
          </a:prstGeom>
          <a:solidFill>
            <a:schemeClr val="dk2"/>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marR="0" lvl="0" indent="-342900"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Requires substantial financial investment. </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Addition of hardware resources results in diminishing returns instead of a super-linear scale.</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Downtime during scaling up, application’s availability is affected.</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The System has to be more powerful to handle future workloads and initially, the additional performance goes waste.</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Not possible to scale up after a certain limit.</a:t>
            </a:r>
            <a:endParaRPr dirty="0"/>
          </a:p>
          <a:p>
            <a:pPr marL="342900" marR="0" lvl="0" indent="-342900"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Single point of failure (SPOF).</a:t>
            </a:r>
            <a:endParaRPr sz="1800" b="0" i="0" u="none" strike="noStrike" cap="none" dirty="0">
              <a:solidFill>
                <a:schemeClr val="lt1"/>
              </a:solidFill>
              <a:latin typeface="Arial"/>
              <a:ea typeface="Arial"/>
              <a:cs typeface="Arial"/>
              <a:sym typeface="Arial"/>
            </a:endParaRPr>
          </a:p>
        </p:txBody>
      </p:sp>
      <p:sp>
        <p:nvSpPr>
          <p:cNvPr id="886" name="Shape 886"/>
          <p:cNvSpPr/>
          <p:nvPr/>
        </p:nvSpPr>
        <p:spPr>
          <a:xfrm rot="-5400000">
            <a:off x="-344705" y="4803408"/>
            <a:ext cx="1828800" cy="60599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Disadvantages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893" name="Shape 89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894" name="Shape 894"/>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Arial"/>
                <a:ea typeface="Arial"/>
                <a:cs typeface="Arial"/>
                <a:sym typeface="Arial"/>
              </a:rPr>
              <a:t>Which of the following about Vertical Scaling is/are true? </a:t>
            </a:r>
            <a:endParaRPr dirty="0"/>
          </a:p>
          <a:p>
            <a:pPr marL="349250" marR="0" lvl="0" indent="0" algn="l" rtl="0">
              <a:lnSpc>
                <a:spcPct val="100000"/>
              </a:lnSpc>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Select the correct options.</a:t>
            </a:r>
            <a:endParaRPr dirty="0"/>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Vertical scaling is also called scaling out.</a:t>
            </a:r>
            <a:endParaRPr dirty="0"/>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Scaling up software includes optimization of code and algorithms</a:t>
            </a:r>
            <a:endParaRPr dirty="0"/>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More resources are added to a single node, like CPU, memory, etc.</a:t>
            </a:r>
            <a:endParaRPr dirty="0"/>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There is no downtime during scaling up.</a:t>
            </a:r>
            <a:endParaRPr dirty="0"/>
          </a:p>
          <a:p>
            <a:pPr marL="685800" marR="0" lvl="1" indent="-228600" algn="l" rtl="0">
              <a:lnSpc>
                <a:spcPct val="100000"/>
              </a:lnSpc>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AutoNum type="arabicPeriod" startAt="2"/>
            </a:pPr>
            <a:r>
              <a:rPr lang="en-US" sz="1800" b="0" i="0" u="none" strike="noStrike" cap="none" dirty="0">
                <a:solidFill>
                  <a:srgbClr val="000000"/>
                </a:solidFill>
                <a:latin typeface="Arial"/>
                <a:ea typeface="Arial"/>
                <a:cs typeface="Arial"/>
                <a:sym typeface="Arial"/>
              </a:rPr>
              <a:t>There is no limit to Vertical Scaling.</a:t>
            </a:r>
            <a:endParaRPr dirty="0"/>
          </a:p>
          <a:p>
            <a:pPr marL="685800" marR="0" lvl="1" indent="-342900" algn="l" rtl="0">
              <a:lnSpc>
                <a:spcPct val="100000"/>
              </a:lnSpc>
              <a:spcBef>
                <a:spcPts val="1200"/>
              </a:spcBef>
              <a:spcAft>
                <a:spcPts val="0"/>
              </a:spcAft>
              <a:buClr>
                <a:srgbClr val="000000"/>
              </a:buClr>
              <a:buSzPts val="1800"/>
              <a:buFont typeface="Arial"/>
              <a:buAutoNum type="alphaUcParenR" startAt="2"/>
            </a:pPr>
            <a:r>
              <a:rPr lang="en-US" sz="1800" b="1" i="0" u="none" strike="noStrike" cap="none" dirty="0">
                <a:solidFill>
                  <a:srgbClr val="000000"/>
                </a:solidFill>
                <a:latin typeface="Arial"/>
                <a:ea typeface="Arial"/>
                <a:cs typeface="Arial"/>
                <a:sym typeface="Arial"/>
              </a:rPr>
              <a:t>True</a:t>
            </a:r>
            <a:endParaRPr dirty="0"/>
          </a:p>
          <a:p>
            <a:pPr marL="685800" marR="0" lvl="1" indent="-342900" algn="l" rtl="0">
              <a:lnSpc>
                <a:spcPct val="100000"/>
              </a:lnSpc>
              <a:spcBef>
                <a:spcPts val="0"/>
              </a:spcBef>
              <a:spcAft>
                <a:spcPts val="0"/>
              </a:spcAft>
              <a:buClr>
                <a:srgbClr val="000000"/>
              </a:buClr>
              <a:buSzPts val="1800"/>
              <a:buFont typeface="Arial"/>
              <a:buAutoNum type="alphaUcParenR" startAt="2"/>
            </a:pPr>
            <a:r>
              <a:rPr lang="en-US" sz="1800" b="1" i="0" u="none" strike="noStrike" cap="none" dirty="0">
                <a:solidFill>
                  <a:srgbClr val="000000"/>
                </a:solidFill>
                <a:latin typeface="Arial"/>
                <a:ea typeface="Arial"/>
                <a:cs typeface="Arial"/>
                <a:sym typeface="Arial"/>
              </a:rPr>
              <a:t>False</a:t>
            </a:r>
            <a:endParaRPr dirty="0"/>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Shape 90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4.2. Horizontal Scaling</a:t>
            </a:r>
            <a:endParaRPr sz="2800" b="1" i="0" u="none" strike="noStrike" cap="none">
              <a:solidFill>
                <a:schemeClr val="dk2"/>
              </a:solidFill>
              <a:latin typeface="Arial"/>
              <a:ea typeface="Arial"/>
              <a:cs typeface="Arial"/>
              <a:sym typeface="Arial"/>
            </a:endParaRPr>
          </a:p>
        </p:txBody>
      </p:sp>
      <p:sp>
        <p:nvSpPr>
          <p:cNvPr id="901" name="Shape 90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02" name="Shape 902"/>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Scaling out - resource increment by addition of more nodes to a system.</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lot of small servers, thus load is distributed.</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Nodes can either self-contain the entire application or separate functional nodes.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Easy to achieve high availability.</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903" name="Shape 903"/>
          <p:cNvGrpSpPr/>
          <p:nvPr/>
        </p:nvGrpSpPr>
        <p:grpSpPr>
          <a:xfrm>
            <a:off x="1147156" y="2909455"/>
            <a:ext cx="9975272" cy="3415946"/>
            <a:chOff x="1147156" y="2909455"/>
            <a:chExt cx="9975272" cy="3415946"/>
          </a:xfrm>
        </p:grpSpPr>
        <p:sp>
          <p:nvSpPr>
            <p:cNvPr id="904" name="Shape 904"/>
            <p:cNvSpPr/>
            <p:nvPr/>
          </p:nvSpPr>
          <p:spPr>
            <a:xfrm>
              <a:off x="1147156" y="2909455"/>
              <a:ext cx="9975272" cy="3415946"/>
            </a:xfrm>
            <a:prstGeom prst="roundRect">
              <a:avLst>
                <a:gd name="adj" fmla="val 3868"/>
              </a:avLst>
            </a:prstGeom>
            <a:solidFill>
              <a:schemeClr val="lt1"/>
            </a:solidFill>
            <a:ln w="38100" cap="flat" cmpd="sng">
              <a:solidFill>
                <a:srgbClr val="D0CEC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A3838"/>
                </a:buClr>
                <a:buSzPts val="2000"/>
                <a:buFont typeface="Arial"/>
                <a:buNone/>
              </a:pPr>
              <a:r>
                <a:rPr lang="en-US" sz="2000" b="1" i="0" u="none" strike="noStrike" cap="none">
                  <a:solidFill>
                    <a:srgbClr val="3A3838"/>
                  </a:solidFill>
                  <a:latin typeface="Arial"/>
                  <a:ea typeface="Arial"/>
                  <a:cs typeface="Arial"/>
                  <a:sym typeface="Arial"/>
                </a:rPr>
                <a:t>Horizontal Scaling</a:t>
              </a:r>
              <a:endParaRPr sz="2000" b="1" i="0" u="none" strike="noStrike" cap="none">
                <a:solidFill>
                  <a:srgbClr val="3A3838"/>
                </a:solidFill>
                <a:latin typeface="Arial"/>
                <a:ea typeface="Arial"/>
                <a:cs typeface="Arial"/>
                <a:sym typeface="Arial"/>
              </a:endParaRPr>
            </a:p>
          </p:txBody>
        </p:sp>
        <p:pic>
          <p:nvPicPr>
            <p:cNvPr id="905" name="Shape 905"/>
            <p:cNvPicPr preferRelativeResize="0"/>
            <p:nvPr/>
          </p:nvPicPr>
          <p:blipFill rotWithShape="1">
            <a:blip r:embed="rId3">
              <a:alphaModFix/>
            </a:blip>
            <a:srcRect t="28079"/>
            <a:stretch/>
          </p:blipFill>
          <p:spPr>
            <a:xfrm>
              <a:off x="8749451" y="4214830"/>
              <a:ext cx="1077136" cy="1106343"/>
            </a:xfrm>
            <a:prstGeom prst="rect">
              <a:avLst/>
            </a:prstGeom>
            <a:noFill/>
            <a:ln>
              <a:noFill/>
            </a:ln>
          </p:spPr>
        </p:pic>
        <p:pic>
          <p:nvPicPr>
            <p:cNvPr id="906" name="Shape 906"/>
            <p:cNvPicPr preferRelativeResize="0"/>
            <p:nvPr/>
          </p:nvPicPr>
          <p:blipFill rotWithShape="1">
            <a:blip r:embed="rId3">
              <a:alphaModFix/>
            </a:blip>
            <a:srcRect t="28079"/>
            <a:stretch/>
          </p:blipFill>
          <p:spPr>
            <a:xfrm>
              <a:off x="5295084" y="4998020"/>
              <a:ext cx="1077136" cy="1106343"/>
            </a:xfrm>
            <a:prstGeom prst="rect">
              <a:avLst/>
            </a:prstGeom>
            <a:noFill/>
            <a:ln>
              <a:noFill/>
            </a:ln>
          </p:spPr>
        </p:pic>
        <p:pic>
          <p:nvPicPr>
            <p:cNvPr id="907" name="Shape 907"/>
            <p:cNvPicPr preferRelativeResize="0"/>
            <p:nvPr/>
          </p:nvPicPr>
          <p:blipFill rotWithShape="1">
            <a:blip r:embed="rId3">
              <a:alphaModFix/>
            </a:blip>
            <a:srcRect/>
            <a:stretch/>
          </p:blipFill>
          <p:spPr>
            <a:xfrm>
              <a:off x="1599438" y="4952416"/>
              <a:ext cx="809268" cy="1155729"/>
            </a:xfrm>
            <a:prstGeom prst="rect">
              <a:avLst/>
            </a:prstGeom>
            <a:noFill/>
            <a:ln>
              <a:noFill/>
            </a:ln>
          </p:spPr>
        </p:pic>
        <p:pic>
          <p:nvPicPr>
            <p:cNvPr id="908" name="Shape 908"/>
            <p:cNvPicPr preferRelativeResize="0"/>
            <p:nvPr/>
          </p:nvPicPr>
          <p:blipFill rotWithShape="1">
            <a:blip r:embed="rId4">
              <a:alphaModFix/>
            </a:blip>
            <a:srcRect l="1" t="40408" r="84007" b="41604"/>
            <a:stretch/>
          </p:blipFill>
          <p:spPr>
            <a:xfrm rot="5400000">
              <a:off x="4836206" y="4119441"/>
              <a:ext cx="748801" cy="839452"/>
            </a:xfrm>
            <a:prstGeom prst="rect">
              <a:avLst/>
            </a:prstGeom>
            <a:noFill/>
            <a:ln>
              <a:noFill/>
            </a:ln>
          </p:spPr>
        </p:pic>
        <p:pic>
          <p:nvPicPr>
            <p:cNvPr id="909" name="Shape 909"/>
            <p:cNvPicPr preferRelativeResize="0"/>
            <p:nvPr/>
          </p:nvPicPr>
          <p:blipFill rotWithShape="1">
            <a:blip r:embed="rId4">
              <a:alphaModFix/>
            </a:blip>
            <a:srcRect l="1" t="40408" r="84007" b="41604"/>
            <a:stretch/>
          </p:blipFill>
          <p:spPr>
            <a:xfrm rot="5400000">
              <a:off x="5451819" y="4293662"/>
              <a:ext cx="529366" cy="593452"/>
            </a:xfrm>
            <a:prstGeom prst="rect">
              <a:avLst/>
            </a:prstGeom>
            <a:noFill/>
            <a:ln>
              <a:noFill/>
            </a:ln>
          </p:spPr>
        </p:pic>
        <p:grpSp>
          <p:nvGrpSpPr>
            <p:cNvPr id="910" name="Shape 910"/>
            <p:cNvGrpSpPr/>
            <p:nvPr/>
          </p:nvGrpSpPr>
          <p:grpSpPr>
            <a:xfrm>
              <a:off x="8830349" y="3290119"/>
              <a:ext cx="1037519" cy="732219"/>
              <a:chOff x="8513641" y="2833855"/>
              <a:chExt cx="1670935" cy="1179246"/>
            </a:xfrm>
          </p:grpSpPr>
          <p:pic>
            <p:nvPicPr>
              <p:cNvPr id="911" name="Shape 911"/>
              <p:cNvPicPr preferRelativeResize="0"/>
              <p:nvPr/>
            </p:nvPicPr>
            <p:blipFill rotWithShape="1">
              <a:blip r:embed="rId4">
                <a:alphaModFix/>
              </a:blip>
              <a:srcRect l="1" t="40408" r="84007" b="41604"/>
              <a:stretch/>
            </p:blipFill>
            <p:spPr>
              <a:xfrm rot="5400000">
                <a:off x="9561904" y="3385381"/>
                <a:ext cx="529366" cy="593452"/>
              </a:xfrm>
              <a:prstGeom prst="rect">
                <a:avLst/>
              </a:prstGeom>
              <a:noFill/>
              <a:ln>
                <a:noFill/>
              </a:ln>
            </p:spPr>
          </p:pic>
          <p:pic>
            <p:nvPicPr>
              <p:cNvPr id="912" name="Shape 912"/>
              <p:cNvPicPr preferRelativeResize="0"/>
              <p:nvPr/>
            </p:nvPicPr>
            <p:blipFill rotWithShape="1">
              <a:blip r:embed="rId4">
                <a:alphaModFix/>
              </a:blip>
              <a:srcRect l="1" t="40408" r="84007" b="41604"/>
              <a:stretch/>
            </p:blipFill>
            <p:spPr>
              <a:xfrm rot="5400000">
                <a:off x="9623167" y="2801812"/>
                <a:ext cx="529366" cy="593452"/>
              </a:xfrm>
              <a:prstGeom prst="rect">
                <a:avLst/>
              </a:prstGeom>
              <a:noFill/>
              <a:ln>
                <a:noFill/>
              </a:ln>
            </p:spPr>
          </p:pic>
          <p:pic>
            <p:nvPicPr>
              <p:cNvPr id="913" name="Shape 913"/>
              <p:cNvPicPr preferRelativeResize="0"/>
              <p:nvPr/>
            </p:nvPicPr>
            <p:blipFill rotWithShape="1">
              <a:blip r:embed="rId4">
                <a:alphaModFix/>
              </a:blip>
              <a:srcRect l="1" t="40408" r="84007" b="41604"/>
              <a:stretch/>
            </p:blipFill>
            <p:spPr>
              <a:xfrm rot="5400000">
                <a:off x="8545684" y="3451692"/>
                <a:ext cx="529366" cy="593452"/>
              </a:xfrm>
              <a:prstGeom prst="rect">
                <a:avLst/>
              </a:prstGeom>
              <a:noFill/>
              <a:ln>
                <a:noFill/>
              </a:ln>
            </p:spPr>
          </p:pic>
          <p:pic>
            <p:nvPicPr>
              <p:cNvPr id="914" name="Shape 914"/>
              <p:cNvPicPr preferRelativeResize="0"/>
              <p:nvPr/>
            </p:nvPicPr>
            <p:blipFill rotWithShape="1">
              <a:blip r:embed="rId4">
                <a:alphaModFix/>
              </a:blip>
              <a:srcRect l="1" t="40408" r="84007" b="41604"/>
              <a:stretch/>
            </p:blipFill>
            <p:spPr>
              <a:xfrm rot="5400000">
                <a:off x="8716550" y="2906805"/>
                <a:ext cx="529366" cy="593452"/>
              </a:xfrm>
              <a:prstGeom prst="rect">
                <a:avLst/>
              </a:prstGeom>
              <a:noFill/>
              <a:ln>
                <a:noFill/>
              </a:ln>
            </p:spPr>
          </p:pic>
          <p:pic>
            <p:nvPicPr>
              <p:cNvPr id="915" name="Shape 915"/>
              <p:cNvPicPr preferRelativeResize="0"/>
              <p:nvPr/>
            </p:nvPicPr>
            <p:blipFill rotWithShape="1">
              <a:blip r:embed="rId4">
                <a:alphaModFix/>
              </a:blip>
              <a:srcRect l="1" t="40408" r="84007" b="41604"/>
              <a:stretch/>
            </p:blipFill>
            <p:spPr>
              <a:xfrm rot="5400000">
                <a:off x="8949544" y="3103350"/>
                <a:ext cx="826985" cy="927101"/>
              </a:xfrm>
              <a:prstGeom prst="rect">
                <a:avLst/>
              </a:prstGeom>
              <a:noFill/>
              <a:ln>
                <a:noFill/>
              </a:ln>
            </p:spPr>
          </p:pic>
        </p:grpSp>
        <p:pic>
          <p:nvPicPr>
            <p:cNvPr id="916" name="Shape 916"/>
            <p:cNvPicPr preferRelativeResize="0"/>
            <p:nvPr/>
          </p:nvPicPr>
          <p:blipFill rotWithShape="1">
            <a:blip r:embed="rId3">
              <a:alphaModFix/>
            </a:blip>
            <a:srcRect t="27267"/>
            <a:stretch/>
          </p:blipFill>
          <p:spPr>
            <a:xfrm>
              <a:off x="3865785" y="4983461"/>
              <a:ext cx="1077136" cy="1118835"/>
            </a:xfrm>
            <a:prstGeom prst="rect">
              <a:avLst/>
            </a:prstGeom>
            <a:noFill/>
            <a:ln>
              <a:noFill/>
            </a:ln>
          </p:spPr>
        </p:pic>
        <p:pic>
          <p:nvPicPr>
            <p:cNvPr id="917" name="Shape 917"/>
            <p:cNvPicPr preferRelativeResize="0"/>
            <p:nvPr/>
          </p:nvPicPr>
          <p:blipFill rotWithShape="1">
            <a:blip r:embed="rId4">
              <a:alphaModFix/>
            </a:blip>
            <a:srcRect l="1" t="40408" r="84007" b="41604"/>
            <a:stretch/>
          </p:blipFill>
          <p:spPr>
            <a:xfrm rot="5400000">
              <a:off x="4372236" y="4293662"/>
              <a:ext cx="529366" cy="593452"/>
            </a:xfrm>
            <a:prstGeom prst="rect">
              <a:avLst/>
            </a:prstGeom>
            <a:noFill/>
            <a:ln>
              <a:noFill/>
            </a:ln>
          </p:spPr>
        </p:pic>
        <p:pic>
          <p:nvPicPr>
            <p:cNvPr id="918" name="Shape 918"/>
            <p:cNvPicPr preferRelativeResize="0"/>
            <p:nvPr/>
          </p:nvPicPr>
          <p:blipFill rotWithShape="1">
            <a:blip r:embed="rId3">
              <a:alphaModFix/>
            </a:blip>
            <a:srcRect t="28079"/>
            <a:stretch/>
          </p:blipFill>
          <p:spPr>
            <a:xfrm>
              <a:off x="9614133" y="5093683"/>
              <a:ext cx="1077136" cy="1106343"/>
            </a:xfrm>
            <a:prstGeom prst="rect">
              <a:avLst/>
            </a:prstGeom>
            <a:noFill/>
            <a:ln>
              <a:noFill/>
            </a:ln>
          </p:spPr>
        </p:pic>
        <p:pic>
          <p:nvPicPr>
            <p:cNvPr id="919" name="Shape 919"/>
            <p:cNvPicPr preferRelativeResize="0"/>
            <p:nvPr/>
          </p:nvPicPr>
          <p:blipFill rotWithShape="1">
            <a:blip r:embed="rId3">
              <a:alphaModFix/>
            </a:blip>
            <a:srcRect t="28079"/>
            <a:stretch/>
          </p:blipFill>
          <p:spPr>
            <a:xfrm>
              <a:off x="7857079" y="5093683"/>
              <a:ext cx="1077136" cy="1106343"/>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Shape 92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4.2.1. Advantages and Disadvantages of Horizontal Scaling</a:t>
            </a:r>
            <a:endParaRPr sz="2800" b="1" i="0" u="none" strike="noStrike" cap="none">
              <a:solidFill>
                <a:schemeClr val="dk2"/>
              </a:solidFill>
              <a:latin typeface="Arial"/>
              <a:ea typeface="Arial"/>
              <a:cs typeface="Arial"/>
              <a:sym typeface="Arial"/>
            </a:endParaRPr>
          </a:p>
        </p:txBody>
      </p:sp>
      <p:sp>
        <p:nvSpPr>
          <p:cNvPr id="926" name="Shape 92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27" name="Shape 92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28" name="Shape 928"/>
          <p:cNvSpPr/>
          <p:nvPr/>
        </p:nvSpPr>
        <p:spPr>
          <a:xfrm>
            <a:off x="569695" y="1266636"/>
            <a:ext cx="11374656" cy="2418382"/>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marR="0" lvl="0" indent="-342900"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Increases performance in small steps as needed.</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Financial investment to upgrade is relatively less.</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Can scale out the system as much as needed.</a:t>
            </a:r>
            <a:endParaRPr sz="1800" b="0" i="0" u="none" strike="noStrike" cap="none" dirty="0">
              <a:solidFill>
                <a:schemeClr val="lt1"/>
              </a:solidFill>
              <a:latin typeface="Arial"/>
              <a:ea typeface="Arial"/>
              <a:cs typeface="Arial"/>
              <a:sym typeface="Arial"/>
            </a:endParaRPr>
          </a:p>
          <a:p>
            <a:pPr marL="342900" marR="0" lvl="0" indent="-342900" algn="l" rtl="0">
              <a:lnSpc>
                <a:spcPct val="100000"/>
              </a:lnSpc>
              <a:spcBef>
                <a:spcPts val="600"/>
              </a:spcBef>
              <a:spcAft>
                <a:spcPts val="0"/>
              </a:spcAft>
              <a:buClr>
                <a:schemeClr val="lt1"/>
              </a:buClr>
              <a:buSzPts val="1800"/>
              <a:buFont typeface="Noto Sans Symbols"/>
              <a:buChar char="⇥"/>
            </a:pPr>
            <a:r>
              <a:rPr lang="en-US" sz="1800" dirty="0">
                <a:solidFill>
                  <a:schemeClr val="lt1"/>
                </a:solidFill>
              </a:rPr>
              <a:t>Easier to run fault-tolerance.</a:t>
            </a:r>
            <a:endParaRPr sz="1800" dirty="0">
              <a:solidFill>
                <a:schemeClr val="lt1"/>
              </a:solidFill>
            </a:endParaRPr>
          </a:p>
          <a:p>
            <a:pPr marL="342900" marR="0" lvl="0" indent="-342900" algn="l" rtl="0">
              <a:lnSpc>
                <a:spcPct val="100000"/>
              </a:lnSpc>
              <a:spcBef>
                <a:spcPts val="600"/>
              </a:spcBef>
              <a:spcAft>
                <a:spcPts val="600"/>
              </a:spcAft>
              <a:buClr>
                <a:schemeClr val="lt1"/>
              </a:buClr>
              <a:buSzPts val="1800"/>
              <a:buFont typeface="Noto Sans Symbols"/>
              <a:buChar char="⇥"/>
            </a:pPr>
            <a:r>
              <a:rPr lang="en-US" sz="1800" dirty="0">
                <a:solidFill>
                  <a:schemeClr val="lt1"/>
                </a:solidFill>
              </a:rPr>
              <a:t>Improved resilience due to the presence of discrete, multiple systems.</a:t>
            </a:r>
            <a:endParaRPr sz="1800" dirty="0">
              <a:solidFill>
                <a:schemeClr val="lt1"/>
              </a:solidFill>
            </a:endParaRPr>
          </a:p>
        </p:txBody>
      </p:sp>
      <p:sp>
        <p:nvSpPr>
          <p:cNvPr id="929" name="Shape 929"/>
          <p:cNvSpPr/>
          <p:nvPr/>
        </p:nvSpPr>
        <p:spPr>
          <a:xfrm rot="-5400000">
            <a:off x="-344705" y="2172832"/>
            <a:ext cx="1828800" cy="60599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Advantages</a:t>
            </a:r>
            <a:endParaRPr sz="1800" b="1" i="0" u="none" strike="noStrike" cap="none">
              <a:solidFill>
                <a:schemeClr val="dk1"/>
              </a:solidFill>
              <a:latin typeface="Arial"/>
              <a:ea typeface="Arial"/>
              <a:cs typeface="Arial"/>
              <a:sym typeface="Arial"/>
            </a:endParaRPr>
          </a:p>
        </p:txBody>
      </p:sp>
      <p:sp>
        <p:nvSpPr>
          <p:cNvPr id="930" name="Shape 930"/>
          <p:cNvSpPr/>
          <p:nvPr/>
        </p:nvSpPr>
        <p:spPr>
          <a:xfrm>
            <a:off x="569695" y="3894823"/>
            <a:ext cx="11374655" cy="2423160"/>
          </a:xfrm>
          <a:prstGeom prst="roundRect">
            <a:avLst>
              <a:gd name="adj" fmla="val 7248"/>
            </a:avLst>
          </a:prstGeom>
          <a:solidFill>
            <a:schemeClr val="dk2"/>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marR="0" lvl="0" indent="-342900" algn="l" rtl="0">
              <a:lnSpc>
                <a:spcPct val="100000"/>
              </a:lnSpc>
              <a:spcBef>
                <a:spcPts val="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Software has to handle all the data distribution and parallel processing complexities.</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Application code itself needs to be modified to allow parallelism and distribution of work among various units. </a:t>
            </a:r>
            <a:endParaRPr dirty="0"/>
          </a:p>
          <a:p>
            <a:pPr marL="342900" marR="0" lvl="0" indent="-342900" algn="l" rtl="0">
              <a:lnSpc>
                <a:spcPct val="100000"/>
              </a:lnSpc>
              <a:spcBef>
                <a:spcPts val="600"/>
              </a:spcBef>
              <a:spcAft>
                <a:spcPts val="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Limited number of software are available that can take advantage of horizontal scaling.</a:t>
            </a:r>
            <a:endParaRPr dirty="0"/>
          </a:p>
          <a:p>
            <a:pPr marL="342900" marR="0" lvl="0" indent="-342900" algn="l" rtl="0">
              <a:lnSpc>
                <a:spcPct val="100000"/>
              </a:lnSpc>
              <a:spcBef>
                <a:spcPts val="600"/>
              </a:spcBef>
              <a:spcAft>
                <a:spcPts val="600"/>
              </a:spcAft>
              <a:buClr>
                <a:schemeClr val="lt1"/>
              </a:buClr>
              <a:buSzPts val="1800"/>
              <a:buFont typeface="Noto Sans Symbols"/>
              <a:buChar char="⇥"/>
            </a:pPr>
            <a:r>
              <a:rPr lang="en-US" sz="1800" b="0" i="0" u="none" strike="noStrike" cap="none" dirty="0">
                <a:solidFill>
                  <a:schemeClr val="lt1"/>
                </a:solidFill>
                <a:latin typeface="Arial"/>
                <a:ea typeface="Arial"/>
                <a:cs typeface="Arial"/>
                <a:sym typeface="Arial"/>
              </a:rPr>
              <a:t>Distribution of workloads within the units becomes an overhead.</a:t>
            </a:r>
            <a:endParaRPr sz="1800" b="0" i="0" u="none" strike="noStrike" cap="none" dirty="0">
              <a:solidFill>
                <a:schemeClr val="lt1"/>
              </a:solidFill>
              <a:latin typeface="Arial"/>
              <a:ea typeface="Arial"/>
              <a:cs typeface="Arial"/>
              <a:sym typeface="Arial"/>
            </a:endParaRPr>
          </a:p>
        </p:txBody>
      </p:sp>
      <p:sp>
        <p:nvSpPr>
          <p:cNvPr id="931" name="Shape 931"/>
          <p:cNvSpPr/>
          <p:nvPr/>
        </p:nvSpPr>
        <p:spPr>
          <a:xfrm rot="-5400000">
            <a:off x="-344705" y="4803408"/>
            <a:ext cx="1828800" cy="60599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Disadvantages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Shape 93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938" name="Shape 93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39" name="Shape 939"/>
          <p:cNvSpPr txBox="1">
            <a:spLocks noGrp="1"/>
          </p:cNvSpPr>
          <p:nvPr>
            <p:ph type="body" idx="2"/>
          </p:nvPr>
        </p:nvSpPr>
        <p:spPr>
          <a:xfrm>
            <a:off x="4809150" y="1852369"/>
            <a:ext cx="6868499"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Arial"/>
                <a:ea typeface="Arial"/>
                <a:cs typeface="Arial"/>
                <a:sym typeface="Arial"/>
              </a:rPr>
              <a:t>Which of the following about Horizontal Scaling is true?</a:t>
            </a:r>
            <a:endParaRPr dirty="0"/>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Horizontal scaling also refers to scaling out.</a:t>
            </a:r>
            <a:endParaRPr dirty="0"/>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More resources are added to a single node.</a:t>
            </a:r>
            <a:endParaRPr dirty="0"/>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There is always a single point of failure in horizontal scaling.</a:t>
            </a:r>
            <a:endParaRPr dirty="0"/>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All the above</a:t>
            </a:r>
            <a:endParaRPr dirty="0"/>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Arial"/>
                <a:ea typeface="Arial"/>
                <a:cs typeface="Arial"/>
                <a:sym typeface="Arial"/>
              </a:rPr>
              <a:t>Financial investment to do Horizontal Scaling is relatively less.</a:t>
            </a:r>
            <a:endParaRPr dirty="0"/>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True</a:t>
            </a:r>
            <a:endParaRPr dirty="0"/>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dirty="0">
                <a:solidFill>
                  <a:srgbClr val="000000"/>
                </a:solidFill>
                <a:latin typeface="Arial"/>
                <a:ea typeface="Arial"/>
                <a:cs typeface="Arial"/>
                <a:sym typeface="Arial"/>
              </a:rPr>
              <a:t>False</a:t>
            </a:r>
            <a:endParaRPr dirty="0"/>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207985" y="692158"/>
            <a:ext cx="10515600" cy="49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4.3. Comparison of Horizontal and Vertical Scaling</a:t>
            </a:r>
            <a:endParaRPr sz="2800" b="1" i="0" u="none" strike="noStrike" cap="none">
              <a:solidFill>
                <a:schemeClr val="dk2"/>
              </a:solidFill>
              <a:latin typeface="Arial"/>
              <a:ea typeface="Arial"/>
              <a:cs typeface="Arial"/>
              <a:sym typeface="Arial"/>
            </a:endParaRPr>
          </a:p>
        </p:txBody>
      </p:sp>
      <p:sp>
        <p:nvSpPr>
          <p:cNvPr id="946" name="Shape 94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47" name="Shape 947"/>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grpSp>
        <p:nvGrpSpPr>
          <p:cNvPr id="9" name="Group 8"/>
          <p:cNvGrpSpPr/>
          <p:nvPr/>
        </p:nvGrpSpPr>
        <p:grpSpPr>
          <a:xfrm>
            <a:off x="6860005" y="1943498"/>
            <a:ext cx="3857487" cy="4089809"/>
            <a:chOff x="6225695" y="1943498"/>
            <a:chExt cx="3857487" cy="4089809"/>
          </a:xfrm>
        </p:grpSpPr>
        <p:pic>
          <p:nvPicPr>
            <p:cNvPr id="25" name="Picture 24"/>
            <p:cNvPicPr>
              <a:picLocks noChangeAspect="1"/>
            </p:cNvPicPr>
            <p:nvPr/>
          </p:nvPicPr>
          <p:blipFill>
            <a:blip r:embed="rId3"/>
            <a:stretch>
              <a:fillRect/>
            </a:stretch>
          </p:blipFill>
          <p:spPr>
            <a:xfrm>
              <a:off x="6225695" y="1943498"/>
              <a:ext cx="740805" cy="779162"/>
            </a:xfrm>
            <a:prstGeom prst="rect">
              <a:avLst/>
            </a:prstGeom>
          </p:spPr>
        </p:pic>
        <p:pic>
          <p:nvPicPr>
            <p:cNvPr id="30" name="Picture 29"/>
            <p:cNvPicPr>
              <a:picLocks noChangeAspect="1"/>
            </p:cNvPicPr>
            <p:nvPr/>
          </p:nvPicPr>
          <p:blipFill>
            <a:blip r:embed="rId3"/>
            <a:stretch>
              <a:fillRect/>
            </a:stretch>
          </p:blipFill>
          <p:spPr>
            <a:xfrm>
              <a:off x="6225695" y="3047047"/>
              <a:ext cx="740805" cy="779162"/>
            </a:xfrm>
            <a:prstGeom prst="rect">
              <a:avLst/>
            </a:prstGeom>
          </p:spPr>
        </p:pic>
        <p:pic>
          <p:nvPicPr>
            <p:cNvPr id="31" name="Picture 30"/>
            <p:cNvPicPr>
              <a:picLocks noChangeAspect="1"/>
            </p:cNvPicPr>
            <p:nvPr/>
          </p:nvPicPr>
          <p:blipFill>
            <a:blip r:embed="rId3"/>
            <a:stretch>
              <a:fillRect/>
            </a:stretch>
          </p:blipFill>
          <p:spPr>
            <a:xfrm>
              <a:off x="6225695" y="4150596"/>
              <a:ext cx="740805" cy="779162"/>
            </a:xfrm>
            <a:prstGeom prst="rect">
              <a:avLst/>
            </a:prstGeom>
          </p:spPr>
        </p:pic>
        <p:pic>
          <p:nvPicPr>
            <p:cNvPr id="32" name="Picture 31"/>
            <p:cNvPicPr>
              <a:picLocks noChangeAspect="1"/>
            </p:cNvPicPr>
            <p:nvPr/>
          </p:nvPicPr>
          <p:blipFill>
            <a:blip r:embed="rId3"/>
            <a:stretch>
              <a:fillRect/>
            </a:stretch>
          </p:blipFill>
          <p:spPr>
            <a:xfrm>
              <a:off x="6225695" y="5254145"/>
              <a:ext cx="740805" cy="779162"/>
            </a:xfrm>
            <a:prstGeom prst="rect">
              <a:avLst/>
            </a:prstGeom>
          </p:spPr>
        </p:pic>
        <p:pic>
          <p:nvPicPr>
            <p:cNvPr id="39" name="Picture 38"/>
            <p:cNvPicPr>
              <a:picLocks noChangeAspect="1"/>
            </p:cNvPicPr>
            <p:nvPr/>
          </p:nvPicPr>
          <p:blipFill>
            <a:blip r:embed="rId3"/>
            <a:stretch>
              <a:fillRect/>
            </a:stretch>
          </p:blipFill>
          <p:spPr>
            <a:xfrm>
              <a:off x="7264589" y="3047047"/>
              <a:ext cx="740805" cy="779162"/>
            </a:xfrm>
            <a:prstGeom prst="rect">
              <a:avLst/>
            </a:prstGeom>
          </p:spPr>
        </p:pic>
        <p:pic>
          <p:nvPicPr>
            <p:cNvPr id="40" name="Picture 39"/>
            <p:cNvPicPr>
              <a:picLocks noChangeAspect="1"/>
            </p:cNvPicPr>
            <p:nvPr/>
          </p:nvPicPr>
          <p:blipFill>
            <a:blip r:embed="rId3"/>
            <a:stretch>
              <a:fillRect/>
            </a:stretch>
          </p:blipFill>
          <p:spPr>
            <a:xfrm>
              <a:off x="7264589" y="4150596"/>
              <a:ext cx="740805" cy="779162"/>
            </a:xfrm>
            <a:prstGeom prst="rect">
              <a:avLst/>
            </a:prstGeom>
          </p:spPr>
        </p:pic>
        <p:pic>
          <p:nvPicPr>
            <p:cNvPr id="41" name="Picture 40"/>
            <p:cNvPicPr>
              <a:picLocks noChangeAspect="1"/>
            </p:cNvPicPr>
            <p:nvPr/>
          </p:nvPicPr>
          <p:blipFill>
            <a:blip r:embed="rId3"/>
            <a:stretch>
              <a:fillRect/>
            </a:stretch>
          </p:blipFill>
          <p:spPr>
            <a:xfrm>
              <a:off x="7264589" y="5254145"/>
              <a:ext cx="740805" cy="779162"/>
            </a:xfrm>
            <a:prstGeom prst="rect">
              <a:avLst/>
            </a:prstGeom>
          </p:spPr>
        </p:pic>
        <p:pic>
          <p:nvPicPr>
            <p:cNvPr id="43" name="Picture 42"/>
            <p:cNvPicPr>
              <a:picLocks noChangeAspect="1"/>
            </p:cNvPicPr>
            <p:nvPr/>
          </p:nvPicPr>
          <p:blipFill>
            <a:blip r:embed="rId3"/>
            <a:stretch>
              <a:fillRect/>
            </a:stretch>
          </p:blipFill>
          <p:spPr>
            <a:xfrm>
              <a:off x="8303483" y="4150596"/>
              <a:ext cx="740805" cy="779162"/>
            </a:xfrm>
            <a:prstGeom prst="rect">
              <a:avLst/>
            </a:prstGeom>
          </p:spPr>
        </p:pic>
        <p:pic>
          <p:nvPicPr>
            <p:cNvPr id="44" name="Picture 43"/>
            <p:cNvPicPr>
              <a:picLocks noChangeAspect="1"/>
            </p:cNvPicPr>
            <p:nvPr/>
          </p:nvPicPr>
          <p:blipFill>
            <a:blip r:embed="rId3"/>
            <a:stretch>
              <a:fillRect/>
            </a:stretch>
          </p:blipFill>
          <p:spPr>
            <a:xfrm>
              <a:off x="8303483" y="5254145"/>
              <a:ext cx="740805" cy="779162"/>
            </a:xfrm>
            <a:prstGeom prst="rect">
              <a:avLst/>
            </a:prstGeom>
          </p:spPr>
        </p:pic>
        <p:pic>
          <p:nvPicPr>
            <p:cNvPr id="60" name="Picture 59"/>
            <p:cNvPicPr>
              <a:picLocks noChangeAspect="1"/>
            </p:cNvPicPr>
            <p:nvPr/>
          </p:nvPicPr>
          <p:blipFill>
            <a:blip r:embed="rId3"/>
            <a:stretch>
              <a:fillRect/>
            </a:stretch>
          </p:blipFill>
          <p:spPr>
            <a:xfrm>
              <a:off x="9342377" y="5254145"/>
              <a:ext cx="740805" cy="779162"/>
            </a:xfrm>
            <a:prstGeom prst="rect">
              <a:avLst/>
            </a:prstGeom>
          </p:spPr>
        </p:pic>
      </p:grpSp>
      <p:grpSp>
        <p:nvGrpSpPr>
          <p:cNvPr id="13" name="Group 12"/>
          <p:cNvGrpSpPr/>
          <p:nvPr/>
        </p:nvGrpSpPr>
        <p:grpSpPr>
          <a:xfrm>
            <a:off x="1200677" y="1382343"/>
            <a:ext cx="4553712" cy="4901239"/>
            <a:chOff x="1177285" y="1382343"/>
            <a:chExt cx="4553712" cy="4901239"/>
          </a:xfrm>
        </p:grpSpPr>
        <p:grpSp>
          <p:nvGrpSpPr>
            <p:cNvPr id="10" name="Group 9"/>
            <p:cNvGrpSpPr/>
            <p:nvPr/>
          </p:nvGrpSpPr>
          <p:grpSpPr>
            <a:xfrm>
              <a:off x="2763281" y="1967616"/>
              <a:ext cx="1381719" cy="4020666"/>
              <a:chOff x="3299872" y="1507650"/>
              <a:chExt cx="1381719" cy="4020666"/>
            </a:xfrm>
          </p:grpSpPr>
          <p:pic>
            <p:nvPicPr>
              <p:cNvPr id="4" name="Picture 3"/>
              <p:cNvPicPr>
                <a:picLocks noChangeAspect="1"/>
              </p:cNvPicPr>
              <p:nvPr/>
            </p:nvPicPr>
            <p:blipFill>
              <a:blip r:embed="rId3"/>
              <a:stretch>
                <a:fillRect/>
              </a:stretch>
            </p:blipFill>
            <p:spPr>
              <a:xfrm>
                <a:off x="3299872" y="1507650"/>
                <a:ext cx="1381719" cy="1453263"/>
              </a:xfrm>
              <a:prstGeom prst="rect">
                <a:avLst/>
              </a:prstGeom>
            </p:spPr>
          </p:pic>
          <p:pic>
            <p:nvPicPr>
              <p:cNvPr id="23" name="Picture 22"/>
              <p:cNvPicPr>
                <a:picLocks noChangeAspect="1"/>
              </p:cNvPicPr>
              <p:nvPr/>
            </p:nvPicPr>
            <p:blipFill>
              <a:blip r:embed="rId3"/>
              <a:stretch>
                <a:fillRect/>
              </a:stretch>
            </p:blipFill>
            <p:spPr>
              <a:xfrm>
                <a:off x="3413356" y="3372997"/>
                <a:ext cx="1104480" cy="1161668"/>
              </a:xfrm>
              <a:prstGeom prst="rect">
                <a:avLst/>
              </a:prstGeom>
            </p:spPr>
          </p:pic>
          <p:pic>
            <p:nvPicPr>
              <p:cNvPr id="24" name="Picture 23"/>
              <p:cNvPicPr>
                <a:picLocks noChangeAspect="1"/>
              </p:cNvPicPr>
              <p:nvPr/>
            </p:nvPicPr>
            <p:blipFill>
              <a:blip r:embed="rId3"/>
              <a:stretch>
                <a:fillRect/>
              </a:stretch>
            </p:blipFill>
            <p:spPr>
              <a:xfrm>
                <a:off x="3714263" y="4946750"/>
                <a:ext cx="552936" cy="581566"/>
              </a:xfrm>
              <a:prstGeom prst="rect">
                <a:avLst/>
              </a:prstGeom>
            </p:spPr>
          </p:pic>
        </p:grpSp>
        <p:sp>
          <p:nvSpPr>
            <p:cNvPr id="11" name="Rounded Rectangle 10"/>
            <p:cNvSpPr/>
            <p:nvPr/>
          </p:nvSpPr>
          <p:spPr>
            <a:xfrm>
              <a:off x="1177285" y="1382343"/>
              <a:ext cx="4553712" cy="4901239"/>
            </a:xfrm>
            <a:prstGeom prst="roundRect">
              <a:avLst>
                <a:gd name="adj" fmla="val 4432"/>
              </a:avLst>
            </a:prstGeom>
            <a:noFill/>
            <a:ln w="762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buClr>
                  <a:schemeClr val="dk1"/>
                </a:buClr>
                <a:buSzPts val="1200"/>
                <a:tabLst>
                  <a:tab pos="5257800" algn="l"/>
                </a:tabLst>
                <a:defRPr/>
              </a:pPr>
              <a:r>
                <a:rPr lang="en-US" sz="2000" b="1">
                  <a:solidFill>
                    <a:schemeClr val="tx1"/>
                  </a:solidFill>
                </a:rPr>
                <a:t>HORIZONTAL SCALING</a:t>
              </a:r>
              <a:endParaRPr lang="en-US" sz="2000" b="1" dirty="0">
                <a:solidFill>
                  <a:schemeClr val="tx1"/>
                </a:solidFill>
              </a:endParaRPr>
            </a:p>
          </p:txBody>
        </p:sp>
      </p:grpSp>
      <p:sp>
        <p:nvSpPr>
          <p:cNvPr id="61" name="Rounded Rectangle 60"/>
          <p:cNvSpPr/>
          <p:nvPr/>
        </p:nvSpPr>
        <p:spPr>
          <a:xfrm>
            <a:off x="6440715" y="1382343"/>
            <a:ext cx="4550013" cy="4901239"/>
          </a:xfrm>
          <a:prstGeom prst="roundRect">
            <a:avLst>
              <a:gd name="adj" fmla="val 4432"/>
            </a:avLst>
          </a:prstGeom>
          <a:noFill/>
          <a:ln w="762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buClr>
                <a:schemeClr val="dk1"/>
              </a:buClr>
              <a:buSzPts val="1200"/>
              <a:tabLst>
                <a:tab pos="5257800" algn="l"/>
              </a:tabLst>
              <a:defRPr/>
            </a:pPr>
            <a:r>
              <a:rPr lang="en-US" sz="2000" b="1" dirty="0">
                <a:solidFill>
                  <a:schemeClr val="tx1"/>
                </a:solidFill>
              </a:rPr>
              <a:t>VERTICAL SCALING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Shape 95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4.3.1. Activity</a:t>
            </a:r>
            <a:endParaRPr sz="2800" b="1" i="0" u="none" strike="noStrike" cap="none">
              <a:solidFill>
                <a:schemeClr val="dk2"/>
              </a:solidFill>
              <a:latin typeface="Arial"/>
              <a:ea typeface="Arial"/>
              <a:cs typeface="Arial"/>
              <a:sym typeface="Arial"/>
            </a:endParaRPr>
          </a:p>
        </p:txBody>
      </p:sp>
      <p:sp>
        <p:nvSpPr>
          <p:cNvPr id="955" name="Shape 95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56" name="Shape 95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957" name="Shape 957"/>
          <p:cNvPicPr preferRelativeResize="0"/>
          <p:nvPr/>
        </p:nvPicPr>
        <p:blipFill rotWithShape="1">
          <a:blip r:embed="rId3">
            <a:alphaModFix/>
          </a:blip>
          <a:srcRect/>
          <a:stretch/>
        </p:blipFill>
        <p:spPr>
          <a:xfrm>
            <a:off x="3293093" y="1125417"/>
            <a:ext cx="4716326" cy="48825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Shape 96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 Load Balancing</a:t>
            </a:r>
            <a:endParaRPr sz="2800" b="1" i="0" u="none" strike="noStrike" cap="none">
              <a:solidFill>
                <a:schemeClr val="dk2"/>
              </a:solidFill>
              <a:latin typeface="Arial"/>
              <a:ea typeface="Arial"/>
              <a:cs typeface="Arial"/>
              <a:sym typeface="Arial"/>
            </a:endParaRPr>
          </a:p>
        </p:txBody>
      </p:sp>
      <p:sp>
        <p:nvSpPr>
          <p:cNvPr id="964" name="Shape 96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65" name="Shape 965"/>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Essential to handle the issues happening during horizontal scaling.</a:t>
            </a:r>
            <a:endParaRPr dirty="0"/>
          </a:p>
          <a:p>
            <a:pPr marL="0" marR="0" lvl="0" indent="0" algn="l" rtl="0">
              <a:lnSpc>
                <a:spcPct val="100000"/>
              </a:lnSpc>
              <a:spcBef>
                <a:spcPts val="120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 management system to spread requests among the multiple servers. </a:t>
            </a:r>
            <a:endParaRPr dirty="0"/>
          </a:p>
          <a:p>
            <a:pPr marL="0" marR="0" lvl="0" indent="0" algn="l" rtl="0">
              <a:lnSpc>
                <a:spcPct val="100000"/>
              </a:lnSpc>
              <a:spcBef>
                <a:spcPts val="120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Ensures the availability and scalability of a system.</a:t>
            </a:r>
            <a:endParaRPr dirty="0"/>
          </a:p>
          <a:p>
            <a:pPr marL="0" marR="0" lvl="0" indent="0" algn="l" rtl="0">
              <a:lnSpc>
                <a:spcPct val="100000"/>
              </a:lnSpc>
              <a:spcBef>
                <a:spcPts val="120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Load balancer - accepts requests from the users and then directs them to the ‘right’ web server, decided by the load balancing strategies.</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Round Robin.</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Least number of connections.</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Fastest response time.</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Weighted strategy.</a:t>
            </a:r>
            <a:endParaRPr dirty="0"/>
          </a:p>
          <a:p>
            <a:pPr marL="0" marR="0" lvl="0" indent="0" algn="l" rtl="0">
              <a:lnSpc>
                <a:spcPct val="100000"/>
              </a:lnSpc>
              <a:spcBef>
                <a:spcPts val="12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pic>
        <p:nvPicPr>
          <p:cNvPr id="726" name="Shape 726"/>
          <p:cNvPicPr preferRelativeResize="0"/>
          <p:nvPr/>
        </p:nvPicPr>
        <p:blipFill rotWithShape="1">
          <a:blip r:embed="rId3">
            <a:alphaModFix/>
          </a:blip>
          <a:srcRect/>
          <a:stretch/>
        </p:blipFill>
        <p:spPr>
          <a:xfrm>
            <a:off x="7647750" y="2653748"/>
            <a:ext cx="3712675" cy="3571007"/>
          </a:xfrm>
          <a:prstGeom prst="rect">
            <a:avLst/>
          </a:prstGeom>
          <a:noFill/>
          <a:ln>
            <a:noFill/>
          </a:ln>
        </p:spPr>
      </p:pic>
      <p:sp>
        <p:nvSpPr>
          <p:cNvPr id="723" name="Shape 72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sz="2800" b="1" i="0" u="none" strike="noStrike" cap="none">
              <a:solidFill>
                <a:schemeClr val="dk2"/>
              </a:solidFill>
              <a:latin typeface="Arial"/>
              <a:ea typeface="Arial"/>
              <a:cs typeface="Arial"/>
              <a:sym typeface="Arial"/>
            </a:endParaRPr>
          </a:p>
        </p:txBody>
      </p:sp>
      <p:sp>
        <p:nvSpPr>
          <p:cNvPr id="724" name="Shape 72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a:p>
        </p:txBody>
      </p:sp>
      <p:sp>
        <p:nvSpPr>
          <p:cNvPr id="725" name="Shape 725"/>
          <p:cNvSpPr txBox="1">
            <a:spLocks noGrp="1"/>
          </p:cNvSpPr>
          <p:nvPr>
            <p:ph type="body" idx="2"/>
          </p:nvPr>
        </p:nvSpPr>
        <p:spPr>
          <a:xfrm>
            <a:off x="514350" y="1304995"/>
            <a:ext cx="7133400"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the end of this module, you will be able to:</a:t>
            </a:r>
            <a:endParaRPr dirty="0"/>
          </a:p>
          <a:p>
            <a:pPr marL="285750" marR="0" lvl="1" indent="-285750" algn="l" rtl="0">
              <a:lnSpc>
                <a:spcPct val="100000"/>
              </a:lnSpc>
              <a:spcBef>
                <a:spcPts val="6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Understand how performance and availability of systems can be improved.</a:t>
            </a:r>
            <a:endParaRPr dirty="0"/>
          </a:p>
          <a:p>
            <a:pPr marL="285750" marR="0" lvl="1" indent="-285750" algn="l" rtl="0">
              <a:lnSpc>
                <a:spcPct val="100000"/>
              </a:lnSpc>
              <a:spcBef>
                <a:spcPts val="6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Explain how elasticity and scalability improve availability.</a:t>
            </a:r>
            <a:endParaRPr dirty="0"/>
          </a:p>
          <a:p>
            <a:pPr marL="285750" marR="0" lvl="1" indent="-285750" algn="l" rtl="0">
              <a:lnSpc>
                <a:spcPct val="100000"/>
              </a:lnSpc>
              <a:spcBef>
                <a:spcPts val="6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Describe vertical scaling and list its advantages and disadvantages.</a:t>
            </a:r>
            <a:endParaRPr dirty="0"/>
          </a:p>
          <a:p>
            <a:pPr marL="285750" marR="0" lvl="1" indent="-285750" algn="l" rtl="0">
              <a:lnSpc>
                <a:spcPct val="100000"/>
              </a:lnSpc>
              <a:spcBef>
                <a:spcPts val="6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Describe horizontal scaling and list its advantages and disadvantages.</a:t>
            </a:r>
            <a:endParaRPr dirty="0"/>
          </a:p>
          <a:p>
            <a:pPr marL="285750" marR="0" lvl="1" indent="-285750" algn="l" rtl="0">
              <a:lnSpc>
                <a:spcPct val="100000"/>
              </a:lnSpc>
              <a:spcBef>
                <a:spcPts val="6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Compare and contrast vertical and horizontal scaling with each other.</a:t>
            </a:r>
            <a:endParaRPr dirty="0"/>
          </a:p>
          <a:p>
            <a:pPr marL="285750" marR="0" lvl="1" indent="-285750" algn="l" rtl="0">
              <a:lnSpc>
                <a:spcPct val="100000"/>
              </a:lnSpc>
              <a:spcBef>
                <a:spcPts val="6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Explain how load balancing is done and the ways to balance load.</a:t>
            </a:r>
            <a:endParaRPr dirty="0"/>
          </a:p>
          <a:p>
            <a:pPr marL="285750" marR="0" lvl="1" indent="-285750" algn="l" rtl="0">
              <a:lnSpc>
                <a:spcPct val="100000"/>
              </a:lnSpc>
              <a:spcBef>
                <a:spcPts val="6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Describe how scalability is achieved in databases and the different approaches to database scalability.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Shape 97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5.1. Ways to Balance Load </a:t>
            </a:r>
            <a:endParaRPr sz="2800" b="1" i="0" u="none" strike="noStrike" cap="none">
              <a:solidFill>
                <a:schemeClr val="dk2"/>
              </a:solidFill>
              <a:latin typeface="Arial"/>
              <a:ea typeface="Arial"/>
              <a:cs typeface="Arial"/>
              <a:sym typeface="Arial"/>
            </a:endParaRPr>
          </a:p>
        </p:txBody>
      </p:sp>
      <p:sp>
        <p:nvSpPr>
          <p:cNvPr id="972" name="Shape 97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73" name="Shape 97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Different approaches by which load balancing can be achieved</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4" name="Shape 974"/>
          <p:cNvSpPr/>
          <p:nvPr/>
        </p:nvSpPr>
        <p:spPr>
          <a:xfrm rot="2700000">
            <a:off x="4490870" y="5122531"/>
            <a:ext cx="1423472" cy="529555"/>
          </a:xfrm>
          <a:prstGeom prst="leftArrow">
            <a:avLst>
              <a:gd name="adj1" fmla="val 60000"/>
              <a:gd name="adj2" fmla="val 50000"/>
            </a:avLst>
          </a:prstGeom>
          <a:solidFill>
            <a:srgbClr val="3A383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Shape 975"/>
          <p:cNvSpPr/>
          <p:nvPr/>
        </p:nvSpPr>
        <p:spPr>
          <a:xfrm>
            <a:off x="2973651" y="3458216"/>
            <a:ext cx="1828800" cy="1828800"/>
          </a:xfrm>
          <a:prstGeom prst="ellipse">
            <a:avLst/>
          </a:prstGeom>
          <a:solidFill>
            <a:schemeClr val="lt1"/>
          </a:solidFill>
          <a:ln w="38100" cap="flat" cmpd="sng">
            <a:solidFill>
              <a:srgbClr val="0EC07D"/>
            </a:solidFill>
            <a:prstDash val="solid"/>
            <a:miter lim="800000"/>
            <a:headEnd type="none" w="sm" len="sm"/>
            <a:tailEnd type="none" w="sm" len="sm"/>
          </a:ln>
        </p:spPr>
        <p:txBody>
          <a:bodyPr spcFirstLastPara="1" wrap="square" lIns="75650" tIns="75650" rIns="75650" bIns="7565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DNS Load Balancing</a:t>
            </a:r>
            <a:endParaRPr sz="1800" b="0" i="0" u="none" strike="noStrike" cap="none">
              <a:solidFill>
                <a:schemeClr val="dk1"/>
              </a:solidFill>
              <a:latin typeface="Arial"/>
              <a:ea typeface="Arial"/>
              <a:cs typeface="Arial"/>
              <a:sym typeface="Arial"/>
            </a:endParaRPr>
          </a:p>
        </p:txBody>
      </p:sp>
      <p:sp>
        <p:nvSpPr>
          <p:cNvPr id="976" name="Shape 976"/>
          <p:cNvSpPr/>
          <p:nvPr/>
        </p:nvSpPr>
        <p:spPr>
          <a:xfrm rot="5400000">
            <a:off x="5401726" y="4189557"/>
            <a:ext cx="1423472" cy="529555"/>
          </a:xfrm>
          <a:prstGeom prst="leftArrow">
            <a:avLst>
              <a:gd name="adj1" fmla="val 60000"/>
              <a:gd name="adj2" fmla="val 50000"/>
            </a:avLst>
          </a:prstGeom>
          <a:solidFill>
            <a:srgbClr val="3A383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7" name="Shape 977"/>
          <p:cNvSpPr/>
          <p:nvPr/>
        </p:nvSpPr>
        <p:spPr>
          <a:xfrm>
            <a:off x="5213707" y="1858912"/>
            <a:ext cx="1828800" cy="1828800"/>
          </a:xfrm>
          <a:prstGeom prst="ellipse">
            <a:avLst/>
          </a:prstGeom>
          <a:solidFill>
            <a:schemeClr val="lt1"/>
          </a:solidFill>
          <a:ln w="38100" cap="flat" cmpd="sng">
            <a:solidFill>
              <a:srgbClr val="0EC07D"/>
            </a:solidFill>
            <a:prstDash val="solid"/>
            <a:miter lim="800000"/>
            <a:headEnd type="none" w="sm" len="sm"/>
            <a:tailEnd type="none" w="sm" len="sm"/>
          </a:ln>
        </p:spPr>
        <p:txBody>
          <a:bodyPr spcFirstLastPara="1" wrap="square" lIns="75650" tIns="75650" rIns="75650" bIns="7565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Hardware Load Balancing</a:t>
            </a:r>
            <a:endParaRPr sz="1800" b="0" i="0" u="none" strike="noStrike" cap="none">
              <a:solidFill>
                <a:schemeClr val="dk1"/>
              </a:solidFill>
              <a:latin typeface="Arial"/>
              <a:ea typeface="Arial"/>
              <a:cs typeface="Arial"/>
              <a:sym typeface="Arial"/>
            </a:endParaRPr>
          </a:p>
        </p:txBody>
      </p:sp>
      <p:sp>
        <p:nvSpPr>
          <p:cNvPr id="978" name="Shape 978"/>
          <p:cNvSpPr/>
          <p:nvPr/>
        </p:nvSpPr>
        <p:spPr>
          <a:xfrm rot="8103969">
            <a:off x="6309200" y="5103863"/>
            <a:ext cx="1423472" cy="529555"/>
          </a:xfrm>
          <a:prstGeom prst="leftArrow">
            <a:avLst>
              <a:gd name="adj1" fmla="val 60000"/>
              <a:gd name="adj2" fmla="val 50000"/>
            </a:avLst>
          </a:prstGeom>
          <a:solidFill>
            <a:srgbClr val="3A383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Shape 979"/>
          <p:cNvSpPr/>
          <p:nvPr/>
        </p:nvSpPr>
        <p:spPr>
          <a:xfrm>
            <a:off x="7414362" y="3416629"/>
            <a:ext cx="1828800" cy="1828800"/>
          </a:xfrm>
          <a:prstGeom prst="ellipse">
            <a:avLst/>
          </a:prstGeom>
          <a:solidFill>
            <a:schemeClr val="lt1"/>
          </a:solidFill>
          <a:ln w="38100" cap="flat" cmpd="sng">
            <a:solidFill>
              <a:srgbClr val="0EC07D"/>
            </a:solidFill>
            <a:prstDash val="solid"/>
            <a:miter lim="800000"/>
            <a:headEnd type="none" w="sm" len="sm"/>
            <a:tailEnd type="none" w="sm" len="sm"/>
          </a:ln>
        </p:spPr>
        <p:txBody>
          <a:bodyPr spcFirstLastPara="1" wrap="square" lIns="75650" tIns="75650" rIns="75650" bIns="7565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Software Load Balancing</a:t>
            </a:r>
            <a:endParaRPr sz="1800" b="0" i="0" u="none" strike="noStrike" cap="none">
              <a:solidFill>
                <a:schemeClr val="dk1"/>
              </a:solidFill>
              <a:latin typeface="Arial"/>
              <a:ea typeface="Arial"/>
              <a:cs typeface="Arial"/>
              <a:sym typeface="Arial"/>
            </a:endParaRPr>
          </a:p>
        </p:txBody>
      </p:sp>
      <p:sp>
        <p:nvSpPr>
          <p:cNvPr id="980" name="Shape 980"/>
          <p:cNvSpPr/>
          <p:nvPr/>
        </p:nvSpPr>
        <p:spPr>
          <a:xfrm>
            <a:off x="5184418" y="4476093"/>
            <a:ext cx="1858089" cy="1858089"/>
          </a:xfrm>
          <a:custGeom>
            <a:avLst/>
            <a:gdLst/>
            <a:ahLst/>
            <a:cxnLst/>
            <a:rect l="0" t="0" r="0" b="0"/>
            <a:pathLst>
              <a:path w="1858089" h="1858089" extrusionOk="0">
                <a:moveTo>
                  <a:pt x="0" y="929045"/>
                </a:moveTo>
                <a:cubicBezTo>
                  <a:pt x="0" y="415948"/>
                  <a:pt x="415948" y="0"/>
                  <a:pt x="929045" y="0"/>
                </a:cubicBezTo>
                <a:cubicBezTo>
                  <a:pt x="1442142" y="0"/>
                  <a:pt x="1858090" y="415948"/>
                  <a:pt x="1858090" y="929045"/>
                </a:cubicBezTo>
                <a:cubicBezTo>
                  <a:pt x="1858090" y="1442142"/>
                  <a:pt x="1442142" y="1858090"/>
                  <a:pt x="929045" y="1858090"/>
                </a:cubicBezTo>
                <a:cubicBezTo>
                  <a:pt x="415948" y="1858090"/>
                  <a:pt x="0" y="1442142"/>
                  <a:pt x="0" y="929045"/>
                </a:cubicBezTo>
                <a:close/>
              </a:path>
            </a:pathLst>
          </a:custGeom>
          <a:solidFill>
            <a:srgbClr val="0EC07D"/>
          </a:solidFill>
          <a:ln w="12700" cap="flat" cmpd="sng">
            <a:solidFill>
              <a:schemeClr val="lt1"/>
            </a:solidFill>
            <a:prstDash val="solid"/>
            <a:miter lim="800000"/>
            <a:headEnd type="none" w="sm" len="sm"/>
            <a:tailEnd type="none" w="sm" len="sm"/>
          </a:ln>
        </p:spPr>
        <p:txBody>
          <a:bodyPr spcFirstLastPara="1" wrap="square" lIns="2194560" tIns="2103120" rIns="283525" bIns="28352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2400" b="1" i="0" u="none" strike="noStrike" cap="none" dirty="0">
                <a:solidFill>
                  <a:schemeClr val="lt1"/>
                </a:solidFill>
                <a:latin typeface="Arial"/>
                <a:ea typeface="Arial"/>
                <a:cs typeface="Arial"/>
                <a:sym typeface="Arial"/>
              </a:rPr>
              <a:t>Load </a:t>
            </a:r>
            <a:r>
              <a:rPr lang="en-US" sz="2400" b="1" i="0" u="none" strike="noStrike" cap="none" dirty="0" smtClean="0">
                <a:solidFill>
                  <a:schemeClr val="lt1"/>
                </a:solidFill>
                <a:latin typeface="Arial"/>
                <a:ea typeface="Arial"/>
                <a:cs typeface="Arial"/>
                <a:sym typeface="Arial"/>
              </a:rPr>
              <a:t/>
            </a:r>
            <a:br>
              <a:rPr lang="en-US" sz="2400" b="1" i="0" u="none" strike="noStrike" cap="none" dirty="0" smtClean="0">
                <a:solidFill>
                  <a:schemeClr val="lt1"/>
                </a:solidFill>
                <a:latin typeface="Arial"/>
                <a:ea typeface="Arial"/>
                <a:cs typeface="Arial"/>
                <a:sym typeface="Arial"/>
              </a:rPr>
            </a:br>
            <a:r>
              <a:rPr lang="en-US" sz="2400" b="1" i="0" u="none" strike="noStrike" cap="none" dirty="0" smtClean="0">
                <a:solidFill>
                  <a:schemeClr val="lt1"/>
                </a:solidFill>
                <a:latin typeface="Arial"/>
                <a:ea typeface="Arial"/>
                <a:cs typeface="Arial"/>
                <a:sym typeface="Arial"/>
              </a:rPr>
              <a:t>Balancing</a:t>
            </a:r>
            <a:endParaRPr sz="2400" b="0" i="0" u="none" strike="noStrike" cap="none" dirty="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Shape 98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987" name="Shape 98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88" name="Shape 988"/>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Which of the following is the simplest way of load balancing?</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DNS load balancing</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Hardware load balancing</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Software load balancing</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None of the above</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In a weighted strategy, requests are routed to servers with fast response times.</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True</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False</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Shape 99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6. Database Scalability</a:t>
            </a:r>
            <a:endParaRPr sz="2800" b="1" i="0" u="none" strike="noStrike" cap="none">
              <a:solidFill>
                <a:schemeClr val="dk2"/>
              </a:solidFill>
              <a:latin typeface="Arial"/>
              <a:ea typeface="Arial"/>
              <a:cs typeface="Arial"/>
              <a:sym typeface="Arial"/>
            </a:endParaRPr>
          </a:p>
        </p:txBody>
      </p:sp>
      <p:sp>
        <p:nvSpPr>
          <p:cNvPr id="995" name="Shape 99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996" name="Shape 99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Scalable database - one that is available and performs well during increased traffic and datasets.</a:t>
            </a:r>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Different strategies available for database scalability:</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97" name="Shape 997"/>
          <p:cNvGrpSpPr/>
          <p:nvPr/>
        </p:nvGrpSpPr>
        <p:grpSpPr>
          <a:xfrm>
            <a:off x="1027191" y="2514517"/>
            <a:ext cx="1821243" cy="3561024"/>
            <a:chOff x="1027191" y="2246500"/>
            <a:chExt cx="1821243" cy="3561024"/>
          </a:xfrm>
        </p:grpSpPr>
        <p:grpSp>
          <p:nvGrpSpPr>
            <p:cNvPr id="998" name="Shape 998"/>
            <p:cNvGrpSpPr/>
            <p:nvPr/>
          </p:nvGrpSpPr>
          <p:grpSpPr>
            <a:xfrm>
              <a:off x="1027191" y="2718473"/>
              <a:ext cx="1620994" cy="2603950"/>
              <a:chOff x="2011515" y="1953702"/>
              <a:chExt cx="1620994" cy="2603950"/>
            </a:xfrm>
          </p:grpSpPr>
          <p:sp>
            <p:nvSpPr>
              <p:cNvPr id="999" name="Shape 999"/>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Shape 1000"/>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Shape 1001"/>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Shape 1002"/>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Shape 1003"/>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Shape 1004"/>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Shape 1005"/>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Shape 1006"/>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Shape 1007"/>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8" name="Shape 1008"/>
            <p:cNvSpPr/>
            <p:nvPr/>
          </p:nvSpPr>
          <p:spPr>
            <a:xfrm>
              <a:off x="1809433" y="224650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4546A"/>
                </a:solidFill>
                <a:latin typeface="Arial"/>
                <a:ea typeface="Arial"/>
                <a:cs typeface="Arial"/>
                <a:sym typeface="Arial"/>
              </a:endParaRPr>
            </a:p>
          </p:txBody>
        </p:sp>
        <p:sp>
          <p:nvSpPr>
            <p:cNvPr id="1009" name="Shape 1009"/>
            <p:cNvSpPr txBox="1"/>
            <p:nvPr/>
          </p:nvSpPr>
          <p:spPr>
            <a:xfrm>
              <a:off x="1115387" y="5444758"/>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Parallelism</a:t>
              </a:r>
              <a:endParaRPr sz="2000" b="1" i="0" u="none" strike="noStrike" cap="none">
                <a:solidFill>
                  <a:srgbClr val="000000"/>
                </a:solidFill>
                <a:latin typeface="Arial"/>
                <a:ea typeface="Arial"/>
                <a:cs typeface="Arial"/>
                <a:sym typeface="Arial"/>
              </a:endParaRPr>
            </a:p>
          </p:txBody>
        </p:sp>
      </p:grpSp>
      <p:grpSp>
        <p:nvGrpSpPr>
          <p:cNvPr id="1010" name="Shape 1010"/>
          <p:cNvGrpSpPr/>
          <p:nvPr/>
        </p:nvGrpSpPr>
        <p:grpSpPr>
          <a:xfrm>
            <a:off x="3722442" y="2496062"/>
            <a:ext cx="2096987" cy="3579479"/>
            <a:chOff x="3899368" y="2228045"/>
            <a:chExt cx="2096987" cy="3579479"/>
          </a:xfrm>
        </p:grpSpPr>
        <p:grpSp>
          <p:nvGrpSpPr>
            <p:cNvPr id="1011" name="Shape 1011"/>
            <p:cNvGrpSpPr/>
            <p:nvPr/>
          </p:nvGrpSpPr>
          <p:grpSpPr>
            <a:xfrm>
              <a:off x="3994150" y="2718473"/>
              <a:ext cx="1619441" cy="2603950"/>
              <a:chOff x="4044026" y="1953702"/>
              <a:chExt cx="1619441" cy="2603950"/>
            </a:xfrm>
          </p:grpSpPr>
          <p:sp>
            <p:nvSpPr>
              <p:cNvPr id="1012" name="Shape 10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rgbClr val="96E2C0">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Shape 10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rgbClr val="96E2C0">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Shape 10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rgbClr val="96E2C0">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Shape 10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rgbClr val="96E2C0">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Shape 10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rgbClr val="96E2C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Shape 10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rgbClr val="96E2C0">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Shape 10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Shape 10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rgbClr val="96E2C0">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Shape 10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rgbClr val="96E2C0">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1" name="Shape 1021"/>
            <p:cNvSpPr/>
            <p:nvPr/>
          </p:nvSpPr>
          <p:spPr>
            <a:xfrm>
              <a:off x="4777469" y="222804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4546A"/>
                </a:solidFill>
                <a:latin typeface="Arial"/>
                <a:ea typeface="Arial"/>
                <a:cs typeface="Arial"/>
                <a:sym typeface="Arial"/>
              </a:endParaRPr>
            </a:p>
          </p:txBody>
        </p:sp>
        <p:sp>
          <p:nvSpPr>
            <p:cNvPr id="1022" name="Shape 1022"/>
            <p:cNvSpPr txBox="1"/>
            <p:nvPr/>
          </p:nvSpPr>
          <p:spPr>
            <a:xfrm>
              <a:off x="3899368" y="5444758"/>
              <a:ext cx="209698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Shared-Nothing Architecture</a:t>
              </a:r>
              <a:endParaRPr/>
            </a:p>
          </p:txBody>
        </p:sp>
      </p:grpSp>
      <p:grpSp>
        <p:nvGrpSpPr>
          <p:cNvPr id="1023" name="Shape 1023"/>
          <p:cNvGrpSpPr/>
          <p:nvPr/>
        </p:nvGrpSpPr>
        <p:grpSpPr>
          <a:xfrm>
            <a:off x="6606249" y="2538899"/>
            <a:ext cx="1802976" cy="3536642"/>
            <a:chOff x="6476214" y="2270882"/>
            <a:chExt cx="1802976" cy="3536642"/>
          </a:xfrm>
        </p:grpSpPr>
        <p:grpSp>
          <p:nvGrpSpPr>
            <p:cNvPr id="1024" name="Shape 1024"/>
            <p:cNvGrpSpPr/>
            <p:nvPr/>
          </p:nvGrpSpPr>
          <p:grpSpPr>
            <a:xfrm>
              <a:off x="6476214" y="2718473"/>
              <a:ext cx="1620896" cy="2603950"/>
              <a:chOff x="6077203" y="1953702"/>
              <a:chExt cx="1620896" cy="2603950"/>
            </a:xfrm>
          </p:grpSpPr>
          <p:sp>
            <p:nvSpPr>
              <p:cNvPr id="1025" name="Shape 1025"/>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Shape 1026"/>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Shape 1027"/>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Shape 1028"/>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Shape 1029"/>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Shape 1030"/>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Shape 1031"/>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Shape 1032"/>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Shape 1033"/>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4" name="Shape 1034"/>
            <p:cNvSpPr/>
            <p:nvPr/>
          </p:nvSpPr>
          <p:spPr>
            <a:xfrm>
              <a:off x="7133340" y="2270882"/>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4546A"/>
                </a:solidFill>
                <a:latin typeface="Arial"/>
                <a:ea typeface="Arial"/>
                <a:cs typeface="Arial"/>
                <a:sym typeface="Arial"/>
              </a:endParaRPr>
            </a:p>
          </p:txBody>
        </p:sp>
        <p:sp>
          <p:nvSpPr>
            <p:cNvPr id="1035" name="Shape 1035"/>
            <p:cNvSpPr txBox="1"/>
            <p:nvPr/>
          </p:nvSpPr>
          <p:spPr>
            <a:xfrm>
              <a:off x="6546143" y="5444758"/>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Replication</a:t>
              </a:r>
              <a:endParaRPr sz="2000" b="1" i="0" u="none" strike="noStrike" cap="none">
                <a:solidFill>
                  <a:srgbClr val="000000"/>
                </a:solidFill>
                <a:latin typeface="Arial"/>
                <a:ea typeface="Arial"/>
                <a:cs typeface="Arial"/>
                <a:sym typeface="Arial"/>
              </a:endParaRPr>
            </a:p>
          </p:txBody>
        </p:sp>
      </p:grpSp>
      <p:grpSp>
        <p:nvGrpSpPr>
          <p:cNvPr id="1036" name="Shape 1036"/>
          <p:cNvGrpSpPr/>
          <p:nvPr/>
        </p:nvGrpSpPr>
        <p:grpSpPr>
          <a:xfrm>
            <a:off x="9378016" y="2512221"/>
            <a:ext cx="1791872" cy="3563320"/>
            <a:chOff x="9378016" y="2244204"/>
            <a:chExt cx="1791872" cy="3563320"/>
          </a:xfrm>
        </p:grpSpPr>
        <p:grpSp>
          <p:nvGrpSpPr>
            <p:cNvPr id="1037" name="Shape 1037"/>
            <p:cNvGrpSpPr/>
            <p:nvPr/>
          </p:nvGrpSpPr>
          <p:grpSpPr>
            <a:xfrm>
              <a:off x="9378016" y="2718473"/>
              <a:ext cx="1616845" cy="2603950"/>
              <a:chOff x="8112261" y="1953702"/>
              <a:chExt cx="1616845" cy="2603950"/>
            </a:xfrm>
          </p:grpSpPr>
          <p:sp>
            <p:nvSpPr>
              <p:cNvPr id="1038" name="Shape 1038"/>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Shape 1039"/>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Shape 1040"/>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Shape 1041"/>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Shape 1042"/>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Shape 1043"/>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Shape 1044"/>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Shape 1045"/>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Shape 1046"/>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7" name="Shape 1047"/>
            <p:cNvSpPr/>
            <p:nvPr/>
          </p:nvSpPr>
          <p:spPr>
            <a:xfrm>
              <a:off x="10105346" y="224420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4546A"/>
                </a:solidFill>
                <a:latin typeface="Arial"/>
                <a:ea typeface="Arial"/>
                <a:cs typeface="Arial"/>
                <a:sym typeface="Arial"/>
              </a:endParaRPr>
            </a:p>
          </p:txBody>
        </p:sp>
        <p:sp>
          <p:nvSpPr>
            <p:cNvPr id="1048" name="Shape 1048"/>
            <p:cNvSpPr txBox="1"/>
            <p:nvPr/>
          </p:nvSpPr>
          <p:spPr>
            <a:xfrm>
              <a:off x="9436841" y="5444758"/>
              <a:ext cx="1733047"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Partitioning</a:t>
              </a:r>
              <a:endParaRPr sz="2000" b="1" i="0" u="none" strike="noStrike" cap="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Shape 105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6.1. Parallelism</a:t>
            </a:r>
            <a:endParaRPr sz="2800" b="1" i="0" u="none" strike="noStrike" cap="none">
              <a:solidFill>
                <a:schemeClr val="dk2"/>
              </a:solidFill>
              <a:latin typeface="Arial"/>
              <a:ea typeface="Arial"/>
              <a:cs typeface="Arial"/>
              <a:sym typeface="Arial"/>
            </a:endParaRPr>
          </a:p>
        </p:txBody>
      </p:sp>
      <p:sp>
        <p:nvSpPr>
          <p:cNvPr id="1055" name="Shape 105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1056" name="Shape 105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grpSp>
        <p:nvGrpSpPr>
          <p:cNvPr id="1057" name="Shape 1057"/>
          <p:cNvGrpSpPr/>
          <p:nvPr/>
        </p:nvGrpSpPr>
        <p:grpSpPr>
          <a:xfrm>
            <a:off x="1774739" y="1703847"/>
            <a:ext cx="8520600" cy="4043124"/>
            <a:chOff x="1774739" y="1858912"/>
            <a:chExt cx="8520600" cy="4043124"/>
          </a:xfrm>
        </p:grpSpPr>
        <p:sp>
          <p:nvSpPr>
            <p:cNvPr id="1058" name="Shape 1058"/>
            <p:cNvSpPr/>
            <p:nvPr/>
          </p:nvSpPr>
          <p:spPr>
            <a:xfrm>
              <a:off x="1774739" y="1858912"/>
              <a:ext cx="8520600" cy="4043124"/>
            </a:xfrm>
            <a:prstGeom prst="roundRect">
              <a:avLst>
                <a:gd name="adj" fmla="val 3920"/>
              </a:avLst>
            </a:prstGeom>
            <a:noFill/>
            <a:ln w="38100" cap="flat" cmpd="sng">
              <a:solidFill>
                <a:srgbClr val="D0CECE"/>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90000"/>
                </a:lnSpc>
                <a:spcBef>
                  <a:spcPts val="0"/>
                </a:spcBef>
                <a:spcAft>
                  <a:spcPts val="1600"/>
                </a:spcAft>
                <a:buClr>
                  <a:schemeClr val="dk1"/>
                </a:buClr>
                <a:buSzPts val="2400"/>
                <a:buFont typeface="Arial"/>
                <a:buNone/>
              </a:pPr>
              <a:r>
                <a:rPr lang="en-US" sz="2400" b="1" i="0" u="none" strike="noStrike" cap="none">
                  <a:solidFill>
                    <a:schemeClr val="dk1"/>
                  </a:solidFill>
                  <a:latin typeface="Arial"/>
                  <a:ea typeface="Arial"/>
                  <a:cs typeface="Arial"/>
                  <a:sym typeface="Arial"/>
                </a:rPr>
                <a:t>TWO PROPERTIES OF  PARALLELISM</a:t>
              </a:r>
              <a:endParaRPr sz="2400" b="1" i="0" u="none" strike="noStrike" cap="none">
                <a:solidFill>
                  <a:schemeClr val="dk1"/>
                </a:solidFill>
                <a:latin typeface="Arial"/>
                <a:ea typeface="Arial"/>
                <a:cs typeface="Arial"/>
                <a:sym typeface="Arial"/>
              </a:endParaRPr>
            </a:p>
          </p:txBody>
        </p:sp>
        <p:sp>
          <p:nvSpPr>
            <p:cNvPr id="1059" name="Shape 1059"/>
            <p:cNvSpPr txBox="1"/>
            <p:nvPr/>
          </p:nvSpPr>
          <p:spPr>
            <a:xfrm>
              <a:off x="2496457" y="5257993"/>
              <a:ext cx="2017486" cy="28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Linear Speedup</a:t>
              </a:r>
              <a:endParaRPr sz="1800" b="1" i="0" u="none" strike="noStrike" cap="none">
                <a:solidFill>
                  <a:srgbClr val="000000"/>
                </a:solidFill>
                <a:latin typeface="Arial"/>
                <a:ea typeface="Arial"/>
                <a:cs typeface="Arial"/>
                <a:sym typeface="Arial"/>
              </a:endParaRPr>
            </a:p>
          </p:txBody>
        </p:sp>
        <p:sp>
          <p:nvSpPr>
            <p:cNvPr id="1060" name="Shape 1060"/>
            <p:cNvSpPr txBox="1"/>
            <p:nvPr/>
          </p:nvSpPr>
          <p:spPr>
            <a:xfrm>
              <a:off x="6932839" y="5187007"/>
              <a:ext cx="2180700" cy="28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Linear Scaleup</a:t>
              </a:r>
              <a:endParaRPr sz="1800" b="1" i="0" u="none" strike="noStrike" cap="none">
                <a:solidFill>
                  <a:srgbClr val="000000"/>
                </a:solidFill>
                <a:latin typeface="Arial"/>
                <a:ea typeface="Arial"/>
                <a:cs typeface="Arial"/>
                <a:sym typeface="Arial"/>
              </a:endParaRPr>
            </a:p>
          </p:txBody>
        </p:sp>
        <p:sp>
          <p:nvSpPr>
            <p:cNvPr id="1061" name="Shape 1061"/>
            <p:cNvSpPr/>
            <p:nvPr/>
          </p:nvSpPr>
          <p:spPr>
            <a:xfrm>
              <a:off x="2496457" y="2975429"/>
              <a:ext cx="2017486" cy="2032000"/>
            </a:xfrm>
            <a:custGeom>
              <a:avLst/>
              <a:gdLst/>
              <a:ahLst/>
              <a:cxnLst/>
              <a:rect l="0" t="0" r="0" b="0"/>
              <a:pathLst>
                <a:path w="2017486" h="2032000" extrusionOk="0">
                  <a:moveTo>
                    <a:pt x="0" y="0"/>
                  </a:moveTo>
                  <a:lnTo>
                    <a:pt x="0" y="2032000"/>
                  </a:lnTo>
                  <a:lnTo>
                    <a:pt x="2017486" y="2032000"/>
                  </a:ln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2" name="Shape 1062"/>
            <p:cNvSpPr/>
            <p:nvPr/>
          </p:nvSpPr>
          <p:spPr>
            <a:xfrm>
              <a:off x="6923314" y="2975429"/>
              <a:ext cx="2235200" cy="2032000"/>
            </a:xfrm>
            <a:custGeom>
              <a:avLst/>
              <a:gdLst/>
              <a:ahLst/>
              <a:cxnLst/>
              <a:rect l="0" t="0" r="0" b="0"/>
              <a:pathLst>
                <a:path w="2017486" h="2032000" extrusionOk="0">
                  <a:moveTo>
                    <a:pt x="0" y="0"/>
                  </a:moveTo>
                  <a:lnTo>
                    <a:pt x="0" y="2032000"/>
                  </a:lnTo>
                  <a:lnTo>
                    <a:pt x="2017486" y="2032000"/>
                  </a:lnTo>
                </a:path>
              </a:pathLst>
            </a:cu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063" name="Shape 1063"/>
            <p:cNvCxnSpPr/>
            <p:nvPr/>
          </p:nvCxnSpPr>
          <p:spPr>
            <a:xfrm>
              <a:off x="2496457" y="3657600"/>
              <a:ext cx="2017486" cy="0"/>
            </a:xfrm>
            <a:prstGeom prst="straightConnector1">
              <a:avLst/>
            </a:prstGeom>
            <a:noFill/>
            <a:ln w="38100" cap="flat" cmpd="sng">
              <a:solidFill>
                <a:srgbClr val="0EC07D"/>
              </a:solidFill>
              <a:prstDash val="solid"/>
              <a:miter lim="800000"/>
              <a:headEnd type="none" w="sm" len="sm"/>
              <a:tailEnd type="none" w="sm" len="sm"/>
            </a:ln>
          </p:spPr>
        </p:cxnSp>
        <p:cxnSp>
          <p:nvCxnSpPr>
            <p:cNvPr id="1064" name="Shape 1064"/>
            <p:cNvCxnSpPr/>
            <p:nvPr/>
          </p:nvCxnSpPr>
          <p:spPr>
            <a:xfrm rot="10800000" flipH="1">
              <a:off x="6923314" y="3135086"/>
              <a:ext cx="1886857" cy="1872343"/>
            </a:xfrm>
            <a:prstGeom prst="straightConnector1">
              <a:avLst/>
            </a:prstGeom>
            <a:noFill/>
            <a:ln w="38100" cap="flat" cmpd="sng">
              <a:solidFill>
                <a:srgbClr val="0EC07D"/>
              </a:solidFill>
              <a:prstDash val="solid"/>
              <a:miter lim="800000"/>
              <a:headEnd type="none" w="sm" len="sm"/>
              <a:tailEnd type="none" w="sm" len="sm"/>
            </a:ln>
          </p:spPr>
        </p:cxnSp>
        <p:sp>
          <p:nvSpPr>
            <p:cNvPr id="1065" name="Shape 1065"/>
            <p:cNvSpPr txBox="1"/>
            <p:nvPr/>
          </p:nvSpPr>
          <p:spPr>
            <a:xfrm>
              <a:off x="4388451" y="3079376"/>
              <a:ext cx="886785" cy="4966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EC07D"/>
                </a:buClr>
                <a:buSzPts val="1800"/>
                <a:buFont typeface="Arial"/>
                <a:buNone/>
              </a:pPr>
              <a:r>
                <a:rPr lang="en-US" sz="1800" b="1" i="0" u="none" strike="noStrike" cap="none">
                  <a:solidFill>
                    <a:srgbClr val="0EC07D"/>
                  </a:solidFill>
                  <a:latin typeface="Arial"/>
                  <a:ea typeface="Arial"/>
                  <a:cs typeface="Arial"/>
                  <a:sym typeface="Arial"/>
                </a:rPr>
                <a:t>Ideal</a:t>
              </a:r>
              <a:endParaRPr sz="1800" b="1" i="0" u="none" strike="noStrike" cap="none">
                <a:solidFill>
                  <a:srgbClr val="0EC07D"/>
                </a:solidFill>
                <a:latin typeface="Arial"/>
                <a:ea typeface="Arial"/>
                <a:cs typeface="Arial"/>
                <a:sym typeface="Arial"/>
              </a:endParaRPr>
            </a:p>
          </p:txBody>
        </p:sp>
        <p:sp>
          <p:nvSpPr>
            <p:cNvPr id="1066" name="Shape 1066"/>
            <p:cNvSpPr txBox="1"/>
            <p:nvPr/>
          </p:nvSpPr>
          <p:spPr>
            <a:xfrm>
              <a:off x="9078570" y="2886761"/>
              <a:ext cx="886785" cy="4966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EC07D"/>
                </a:buClr>
                <a:buSzPts val="1800"/>
                <a:buFont typeface="Arial"/>
                <a:buNone/>
              </a:pPr>
              <a:r>
                <a:rPr lang="en-US" sz="1800" b="1" i="0" u="none" strike="noStrike" cap="none">
                  <a:solidFill>
                    <a:srgbClr val="0EC07D"/>
                  </a:solidFill>
                  <a:latin typeface="Arial"/>
                  <a:ea typeface="Arial"/>
                  <a:cs typeface="Arial"/>
                  <a:sym typeface="Arial"/>
                </a:rPr>
                <a:t>Ideal</a:t>
              </a:r>
              <a:endParaRPr sz="1800" b="1" i="0" u="none" strike="noStrike" cap="none">
                <a:solidFill>
                  <a:srgbClr val="0EC07D"/>
                </a:solidFill>
                <a:latin typeface="Arial"/>
                <a:ea typeface="Arial"/>
                <a:cs typeface="Arial"/>
                <a:sym typeface="Arial"/>
              </a:endParaRPr>
            </a:p>
          </p:txBody>
        </p:sp>
        <p:sp>
          <p:nvSpPr>
            <p:cNvPr id="1067" name="Shape 1067"/>
            <p:cNvSpPr txBox="1"/>
            <p:nvPr/>
          </p:nvSpPr>
          <p:spPr>
            <a:xfrm rot="-5400000">
              <a:off x="1079248" y="3908486"/>
              <a:ext cx="2180700" cy="28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Response Time</a:t>
              </a:r>
              <a:endParaRPr sz="1800" b="0" i="0" u="none" strike="noStrike" cap="none">
                <a:solidFill>
                  <a:srgbClr val="000000"/>
                </a:solidFill>
                <a:latin typeface="Arial"/>
                <a:ea typeface="Arial"/>
                <a:cs typeface="Arial"/>
                <a:sym typeface="Arial"/>
              </a:endParaRPr>
            </a:p>
          </p:txBody>
        </p:sp>
        <p:sp>
          <p:nvSpPr>
            <p:cNvPr id="1068" name="Shape 1068"/>
            <p:cNvSpPr txBox="1"/>
            <p:nvPr/>
          </p:nvSpPr>
          <p:spPr>
            <a:xfrm rot="-5400000">
              <a:off x="5484621" y="3889297"/>
              <a:ext cx="2180700" cy="28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Throughput</a:t>
              </a: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Shape 107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6.2. Shared Nothing Architecture</a:t>
            </a:r>
            <a:endParaRPr sz="2800" b="1" i="0" u="none" strike="noStrike" cap="none">
              <a:solidFill>
                <a:schemeClr val="dk2"/>
              </a:solidFill>
              <a:latin typeface="Arial"/>
              <a:ea typeface="Arial"/>
              <a:cs typeface="Arial"/>
              <a:sym typeface="Arial"/>
            </a:endParaRPr>
          </a:p>
        </p:txBody>
      </p:sp>
      <p:sp>
        <p:nvSpPr>
          <p:cNvPr id="1075" name="Shape 107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1076" name="Shape 1076"/>
          <p:cNvSpPr txBox="1">
            <a:spLocks noGrp="1"/>
          </p:cNvSpPr>
          <p:nvPr>
            <p:ph type="body" idx="2"/>
          </p:nvPr>
        </p:nvSpPr>
        <p:spPr>
          <a:xfrm>
            <a:off x="514350" y="1304995"/>
            <a:ext cx="5105054"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Distributed architectures use shared-nothing architecture.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Processors connect with each other by sending messages via an interconnection network.</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Facilitates scalability by providing linear speedup and scaleup. </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077" name="Shape 1077"/>
          <p:cNvGrpSpPr/>
          <p:nvPr/>
        </p:nvGrpSpPr>
        <p:grpSpPr>
          <a:xfrm>
            <a:off x="6097262" y="1125417"/>
            <a:ext cx="5264944" cy="5063657"/>
            <a:chOff x="6381041" y="1125417"/>
            <a:chExt cx="5264944" cy="5063657"/>
          </a:xfrm>
        </p:grpSpPr>
        <p:sp>
          <p:nvSpPr>
            <p:cNvPr id="1078" name="Shape 1078"/>
            <p:cNvSpPr/>
            <p:nvPr/>
          </p:nvSpPr>
          <p:spPr>
            <a:xfrm>
              <a:off x="8985904" y="2286000"/>
              <a:ext cx="71715" cy="2946400"/>
            </a:xfrm>
            <a:custGeom>
              <a:avLst/>
              <a:gdLst/>
              <a:ahLst/>
              <a:cxnLst/>
              <a:rect l="0" t="0" r="0" b="0"/>
              <a:pathLst>
                <a:path w="266700" h="2946400" extrusionOk="0">
                  <a:moveTo>
                    <a:pt x="0" y="0"/>
                  </a:moveTo>
                  <a:lnTo>
                    <a:pt x="266700" y="393700"/>
                  </a:lnTo>
                  <a:lnTo>
                    <a:pt x="266700" y="2946400"/>
                  </a:lnTo>
                </a:path>
              </a:pathLst>
            </a:custGeom>
            <a:noFill/>
            <a:ln w="381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79" name="Shape 1079"/>
            <p:cNvSpPr/>
            <p:nvPr/>
          </p:nvSpPr>
          <p:spPr>
            <a:xfrm flipH="1">
              <a:off x="10797597" y="2286000"/>
              <a:ext cx="189380" cy="2946400"/>
            </a:xfrm>
            <a:custGeom>
              <a:avLst/>
              <a:gdLst/>
              <a:ahLst/>
              <a:cxnLst/>
              <a:rect l="0" t="0" r="0" b="0"/>
              <a:pathLst>
                <a:path w="266700" h="2946400" extrusionOk="0">
                  <a:moveTo>
                    <a:pt x="0" y="0"/>
                  </a:moveTo>
                  <a:lnTo>
                    <a:pt x="266700" y="393700"/>
                  </a:lnTo>
                  <a:lnTo>
                    <a:pt x="266700" y="2946400"/>
                  </a:lnTo>
                </a:path>
              </a:pathLst>
            </a:custGeom>
            <a:noFill/>
            <a:ln w="381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80" name="Shape 1080"/>
            <p:cNvSpPr/>
            <p:nvPr/>
          </p:nvSpPr>
          <p:spPr>
            <a:xfrm>
              <a:off x="7099300" y="2286000"/>
              <a:ext cx="266700" cy="2946400"/>
            </a:xfrm>
            <a:custGeom>
              <a:avLst/>
              <a:gdLst/>
              <a:ahLst/>
              <a:cxnLst/>
              <a:rect l="0" t="0" r="0" b="0"/>
              <a:pathLst>
                <a:path w="266700" h="2946400" extrusionOk="0">
                  <a:moveTo>
                    <a:pt x="0" y="0"/>
                  </a:moveTo>
                  <a:lnTo>
                    <a:pt x="266700" y="393700"/>
                  </a:lnTo>
                  <a:lnTo>
                    <a:pt x="266700" y="2946400"/>
                  </a:lnTo>
                </a:path>
              </a:pathLst>
            </a:custGeom>
            <a:noFill/>
            <a:ln w="381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81" name="Shape 1081"/>
            <p:cNvSpPr/>
            <p:nvPr/>
          </p:nvSpPr>
          <p:spPr>
            <a:xfrm>
              <a:off x="7427966" y="1125417"/>
              <a:ext cx="1569660" cy="1219999"/>
            </a:xfrm>
            <a:prstGeom prst="cloud">
              <a:avLst/>
            </a:prstGeom>
            <a:solidFill>
              <a:srgbClr val="00B0F0"/>
            </a:solidFill>
            <a:ln w="12700" cap="flat" cmpd="sng">
              <a:solidFill>
                <a:srgbClr val="31538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82" name="Shape 1082"/>
            <p:cNvSpPr/>
            <p:nvPr/>
          </p:nvSpPr>
          <p:spPr>
            <a:xfrm>
              <a:off x="9134529" y="1125417"/>
              <a:ext cx="1569660" cy="1219999"/>
            </a:xfrm>
            <a:prstGeom prst="cloud">
              <a:avLst/>
            </a:prstGeom>
            <a:solidFill>
              <a:srgbClr val="00B0F0"/>
            </a:solidFill>
            <a:ln w="12700" cap="flat" cmpd="sng">
              <a:solidFill>
                <a:srgbClr val="31538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83" name="Shape 1083"/>
            <p:cNvSpPr/>
            <p:nvPr/>
          </p:nvSpPr>
          <p:spPr>
            <a:xfrm>
              <a:off x="6591300" y="2663716"/>
              <a:ext cx="1516367" cy="981364"/>
            </a:xfrm>
            <a:prstGeom prst="roundRect">
              <a:avLst>
                <a:gd name="adj" fmla="val 6079"/>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Processor</a:t>
              </a:r>
              <a:endParaRPr sz="1400" b="1" i="0" u="none" strike="noStrike" cap="none">
                <a:solidFill>
                  <a:schemeClr val="lt1"/>
                </a:solidFill>
                <a:latin typeface="Arial"/>
                <a:ea typeface="Arial"/>
                <a:cs typeface="Arial"/>
                <a:sym typeface="Arial"/>
              </a:endParaRPr>
            </a:p>
          </p:txBody>
        </p:sp>
        <p:sp>
          <p:nvSpPr>
            <p:cNvPr id="1084" name="Shape 1084"/>
            <p:cNvSpPr/>
            <p:nvPr/>
          </p:nvSpPr>
          <p:spPr>
            <a:xfrm>
              <a:off x="6591300" y="3887893"/>
              <a:ext cx="1516367" cy="981364"/>
            </a:xfrm>
            <a:prstGeom prst="roundRect">
              <a:avLst>
                <a:gd name="adj" fmla="val 6079"/>
              </a:avLst>
            </a:prstGeom>
            <a:solidFill>
              <a:srgbClr val="0082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Memory</a:t>
              </a:r>
              <a:endParaRPr sz="1400" b="1" i="0" u="none" strike="noStrike" cap="none">
                <a:solidFill>
                  <a:schemeClr val="lt1"/>
                </a:solidFill>
                <a:latin typeface="Arial"/>
                <a:ea typeface="Arial"/>
                <a:cs typeface="Arial"/>
                <a:sym typeface="Arial"/>
              </a:endParaRPr>
            </a:p>
          </p:txBody>
        </p:sp>
        <p:sp>
          <p:nvSpPr>
            <p:cNvPr id="1085" name="Shape 1085"/>
            <p:cNvSpPr/>
            <p:nvPr/>
          </p:nvSpPr>
          <p:spPr>
            <a:xfrm>
              <a:off x="6863535" y="5208381"/>
              <a:ext cx="971896" cy="980693"/>
            </a:xfrm>
            <a:prstGeom prst="can">
              <a:avLst>
                <a:gd name="adj" fmla="val 25000"/>
              </a:avLst>
            </a:prstGeom>
            <a:solidFill>
              <a:srgbClr val="3A3838"/>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Disk</a:t>
              </a:r>
              <a:endParaRPr sz="1400" b="1" i="0" u="none" strike="noStrike" cap="none">
                <a:solidFill>
                  <a:schemeClr val="lt1"/>
                </a:solidFill>
                <a:latin typeface="Arial"/>
                <a:ea typeface="Arial"/>
                <a:cs typeface="Arial"/>
                <a:sym typeface="Arial"/>
              </a:endParaRPr>
            </a:p>
          </p:txBody>
        </p:sp>
        <p:sp>
          <p:nvSpPr>
            <p:cNvPr id="1086" name="Shape 1086"/>
            <p:cNvSpPr/>
            <p:nvPr/>
          </p:nvSpPr>
          <p:spPr>
            <a:xfrm>
              <a:off x="8317926" y="2663716"/>
              <a:ext cx="1516367" cy="981364"/>
            </a:xfrm>
            <a:prstGeom prst="roundRect">
              <a:avLst>
                <a:gd name="adj" fmla="val 6079"/>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Processor</a:t>
              </a:r>
              <a:endParaRPr sz="1400" b="1" i="0" u="none" strike="noStrike" cap="none">
                <a:solidFill>
                  <a:schemeClr val="lt1"/>
                </a:solidFill>
                <a:latin typeface="Arial"/>
                <a:ea typeface="Arial"/>
                <a:cs typeface="Arial"/>
                <a:sym typeface="Arial"/>
              </a:endParaRPr>
            </a:p>
          </p:txBody>
        </p:sp>
        <p:sp>
          <p:nvSpPr>
            <p:cNvPr id="1087" name="Shape 1087"/>
            <p:cNvSpPr/>
            <p:nvPr/>
          </p:nvSpPr>
          <p:spPr>
            <a:xfrm>
              <a:off x="8317926" y="3887893"/>
              <a:ext cx="1516367" cy="981364"/>
            </a:xfrm>
            <a:prstGeom prst="roundRect">
              <a:avLst>
                <a:gd name="adj" fmla="val 6079"/>
              </a:avLst>
            </a:prstGeom>
            <a:solidFill>
              <a:srgbClr val="0082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Memory</a:t>
              </a:r>
              <a:endParaRPr sz="1400" b="1" i="0" u="none" strike="noStrike" cap="none">
                <a:solidFill>
                  <a:schemeClr val="lt1"/>
                </a:solidFill>
                <a:latin typeface="Arial"/>
                <a:ea typeface="Arial"/>
                <a:cs typeface="Arial"/>
                <a:sym typeface="Arial"/>
              </a:endParaRPr>
            </a:p>
          </p:txBody>
        </p:sp>
        <p:sp>
          <p:nvSpPr>
            <p:cNvPr id="1088" name="Shape 1088"/>
            <p:cNvSpPr/>
            <p:nvPr/>
          </p:nvSpPr>
          <p:spPr>
            <a:xfrm>
              <a:off x="8590161" y="5208381"/>
              <a:ext cx="971896" cy="980693"/>
            </a:xfrm>
            <a:prstGeom prst="can">
              <a:avLst>
                <a:gd name="adj" fmla="val 25000"/>
              </a:avLst>
            </a:prstGeom>
            <a:solidFill>
              <a:srgbClr val="3A3838"/>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Disk</a:t>
              </a:r>
              <a:endParaRPr sz="1400" b="1" i="0" u="none" strike="noStrike" cap="none">
                <a:solidFill>
                  <a:schemeClr val="lt1"/>
                </a:solidFill>
                <a:latin typeface="Arial"/>
                <a:ea typeface="Arial"/>
                <a:cs typeface="Arial"/>
                <a:sym typeface="Arial"/>
              </a:endParaRPr>
            </a:p>
          </p:txBody>
        </p:sp>
        <p:sp>
          <p:nvSpPr>
            <p:cNvPr id="1089" name="Shape 1089"/>
            <p:cNvSpPr/>
            <p:nvPr/>
          </p:nvSpPr>
          <p:spPr>
            <a:xfrm>
              <a:off x="10044552" y="2663716"/>
              <a:ext cx="1516367" cy="981364"/>
            </a:xfrm>
            <a:prstGeom prst="roundRect">
              <a:avLst>
                <a:gd name="adj" fmla="val 6079"/>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Processor</a:t>
              </a:r>
              <a:endParaRPr sz="1400" b="1" i="0" u="none" strike="noStrike" cap="none">
                <a:solidFill>
                  <a:schemeClr val="lt1"/>
                </a:solidFill>
                <a:latin typeface="Arial"/>
                <a:ea typeface="Arial"/>
                <a:cs typeface="Arial"/>
                <a:sym typeface="Arial"/>
              </a:endParaRPr>
            </a:p>
          </p:txBody>
        </p:sp>
        <p:sp>
          <p:nvSpPr>
            <p:cNvPr id="1090" name="Shape 1090"/>
            <p:cNvSpPr/>
            <p:nvPr/>
          </p:nvSpPr>
          <p:spPr>
            <a:xfrm>
              <a:off x="10044552" y="3887893"/>
              <a:ext cx="1516367" cy="981364"/>
            </a:xfrm>
            <a:prstGeom prst="roundRect">
              <a:avLst>
                <a:gd name="adj" fmla="val 6079"/>
              </a:avLst>
            </a:prstGeom>
            <a:solidFill>
              <a:srgbClr val="0082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Memory</a:t>
              </a:r>
              <a:endParaRPr sz="1400" b="1" i="0" u="none" strike="noStrike" cap="none">
                <a:solidFill>
                  <a:schemeClr val="lt1"/>
                </a:solidFill>
                <a:latin typeface="Arial"/>
                <a:ea typeface="Arial"/>
                <a:cs typeface="Arial"/>
                <a:sym typeface="Arial"/>
              </a:endParaRPr>
            </a:p>
          </p:txBody>
        </p:sp>
        <p:sp>
          <p:nvSpPr>
            <p:cNvPr id="1091" name="Shape 1091"/>
            <p:cNvSpPr/>
            <p:nvPr/>
          </p:nvSpPr>
          <p:spPr>
            <a:xfrm>
              <a:off x="10316787" y="5208381"/>
              <a:ext cx="971896" cy="980693"/>
            </a:xfrm>
            <a:prstGeom prst="can">
              <a:avLst>
                <a:gd name="adj" fmla="val 25000"/>
              </a:avLst>
            </a:prstGeom>
            <a:solidFill>
              <a:srgbClr val="3A3838"/>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Disk</a:t>
              </a:r>
              <a:endParaRPr sz="1400" b="1" i="0" u="none" strike="noStrike" cap="none">
                <a:solidFill>
                  <a:schemeClr val="lt1"/>
                </a:solidFill>
                <a:latin typeface="Arial"/>
                <a:ea typeface="Arial"/>
                <a:cs typeface="Arial"/>
                <a:sym typeface="Arial"/>
              </a:endParaRPr>
            </a:p>
          </p:txBody>
        </p:sp>
        <p:sp>
          <p:nvSpPr>
            <p:cNvPr id="1092" name="Shape 1092"/>
            <p:cNvSpPr/>
            <p:nvPr/>
          </p:nvSpPr>
          <p:spPr>
            <a:xfrm>
              <a:off x="6381041" y="1443716"/>
              <a:ext cx="1726626" cy="901700"/>
            </a:xfrm>
            <a:prstGeom prst="cloud">
              <a:avLst/>
            </a:prstGeom>
            <a:solidFill>
              <a:srgbClr val="00B0F0"/>
            </a:solidFill>
            <a:ln w="12700" cap="flat" cmpd="sng">
              <a:solidFill>
                <a:srgbClr val="31538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93" name="Shape 1093"/>
            <p:cNvSpPr/>
            <p:nvPr/>
          </p:nvSpPr>
          <p:spPr>
            <a:xfrm>
              <a:off x="8212796" y="1443716"/>
              <a:ext cx="1726626" cy="901700"/>
            </a:xfrm>
            <a:prstGeom prst="cloud">
              <a:avLst/>
            </a:prstGeom>
            <a:solidFill>
              <a:srgbClr val="00B0F0"/>
            </a:solidFill>
            <a:ln w="12700" cap="flat" cmpd="sng">
              <a:solidFill>
                <a:srgbClr val="31538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94" name="Shape 1094"/>
            <p:cNvSpPr/>
            <p:nvPr/>
          </p:nvSpPr>
          <p:spPr>
            <a:xfrm>
              <a:off x="9919359" y="1443716"/>
              <a:ext cx="1726626" cy="901700"/>
            </a:xfrm>
            <a:prstGeom prst="cloud">
              <a:avLst/>
            </a:prstGeom>
            <a:solidFill>
              <a:srgbClr val="00B0F0"/>
            </a:solidFill>
            <a:ln w="12700" cap="flat" cmpd="sng">
              <a:solidFill>
                <a:srgbClr val="31538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95" name="Shape 1095"/>
            <p:cNvSpPr txBox="1"/>
            <p:nvPr/>
          </p:nvSpPr>
          <p:spPr>
            <a:xfrm>
              <a:off x="8069680" y="1696600"/>
              <a:ext cx="191588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The Network</a:t>
              </a:r>
              <a:endParaRPr sz="2000" b="1" i="0" u="none" strike="noStrike" cap="non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Shape 110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6.3. Replication</a:t>
            </a:r>
            <a:endParaRPr sz="2800" b="1" i="0" u="none" strike="noStrike" cap="none">
              <a:solidFill>
                <a:schemeClr val="dk2"/>
              </a:solidFill>
              <a:latin typeface="Arial"/>
              <a:ea typeface="Arial"/>
              <a:cs typeface="Arial"/>
              <a:sym typeface="Arial"/>
            </a:endParaRPr>
          </a:p>
        </p:txBody>
      </p:sp>
      <p:sp>
        <p:nvSpPr>
          <p:cNvPr id="1102" name="Shape 110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1103" name="Shape 1103"/>
          <p:cNvSpPr txBox="1">
            <a:spLocks noGrp="1"/>
          </p:cNvSpPr>
          <p:nvPr>
            <p:ph type="body" idx="2"/>
          </p:nvPr>
        </p:nvSpPr>
        <p:spPr>
          <a:xfrm>
            <a:off x="514350" y="1304995"/>
            <a:ext cx="10638878"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Replicas (copies) of data are stored on multiple machines.</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When the primary server fails, the backup server will come online and take the responsibility.</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Reduced downtime compared to fixing failures manually.</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The System automatically detects failures and activates the backup machine.</a:t>
            </a:r>
            <a:endParaRPr dirty="0"/>
          </a:p>
          <a:p>
            <a:pPr marL="0" marR="0" lvl="0" indent="0" algn="l" rtl="0">
              <a:lnSpc>
                <a:spcPct val="90000"/>
              </a:lnSpc>
              <a:spcBef>
                <a:spcPts val="1200"/>
              </a:spcBef>
              <a:spcAft>
                <a:spcPts val="0"/>
              </a:spcAft>
              <a:buClr>
                <a:schemeClr val="dk1"/>
              </a:buClr>
              <a:buSzPts val="1800"/>
              <a:buFont typeface="Arial"/>
              <a:buNone/>
            </a:pPr>
            <a:endParaRPr lang="en-US" sz="1800" b="0" i="0" u="none" strike="noStrike" cap="none" dirty="0" smtClean="0">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dirty="0" smtClean="0">
                <a:solidFill>
                  <a:schemeClr val="dk1"/>
                </a:solidFill>
                <a:latin typeface="Arial"/>
                <a:ea typeface="Arial"/>
                <a:cs typeface="Arial"/>
                <a:sym typeface="Arial"/>
              </a:rPr>
              <a:t>Two </a:t>
            </a:r>
            <a:r>
              <a:rPr lang="en-US" sz="1800" b="0" i="0" u="none" strike="noStrike" cap="none" dirty="0">
                <a:solidFill>
                  <a:schemeClr val="dk1"/>
                </a:solidFill>
                <a:latin typeface="Arial"/>
                <a:ea typeface="Arial"/>
                <a:cs typeface="Arial"/>
                <a:sym typeface="Arial"/>
              </a:rPr>
              <a:t>approaches to replication:</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Master-Slave Application</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Peer-to-Peer Application</a:t>
            </a:r>
            <a:endParaRPr dirty="0"/>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1104" name="Shape 1104"/>
          <p:cNvGrpSpPr/>
          <p:nvPr/>
        </p:nvGrpSpPr>
        <p:grpSpPr>
          <a:xfrm>
            <a:off x="4209582" y="3033488"/>
            <a:ext cx="7577832" cy="3349973"/>
            <a:chOff x="4209582" y="3164114"/>
            <a:chExt cx="7577832" cy="3349973"/>
          </a:xfrm>
        </p:grpSpPr>
        <p:pic>
          <p:nvPicPr>
            <p:cNvPr id="1105" name="Shape 1105"/>
            <p:cNvPicPr preferRelativeResize="0"/>
            <p:nvPr/>
          </p:nvPicPr>
          <p:blipFill rotWithShape="1">
            <a:blip r:embed="rId3">
              <a:alphaModFix/>
            </a:blip>
            <a:srcRect l="-1" r="-1698" b="14056"/>
            <a:stretch/>
          </p:blipFill>
          <p:spPr>
            <a:xfrm>
              <a:off x="4209582" y="3294743"/>
              <a:ext cx="7577832" cy="3219344"/>
            </a:xfrm>
            <a:prstGeom prst="rect">
              <a:avLst/>
            </a:prstGeom>
            <a:noFill/>
            <a:ln>
              <a:noFill/>
            </a:ln>
          </p:spPr>
        </p:pic>
        <p:sp>
          <p:nvSpPr>
            <p:cNvPr id="1106" name="Shape 1106"/>
            <p:cNvSpPr/>
            <p:nvPr/>
          </p:nvSpPr>
          <p:spPr>
            <a:xfrm>
              <a:off x="4209582" y="3164114"/>
              <a:ext cx="7577832" cy="3349973"/>
            </a:xfrm>
            <a:prstGeom prst="roundRect">
              <a:avLst>
                <a:gd name="adj" fmla="val 3686"/>
              </a:avLst>
            </a:prstGeom>
            <a:no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Shape 111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6.4. Partitioning</a:t>
            </a:r>
            <a:endParaRPr sz="2800" b="1" i="0" u="none" strike="noStrike" cap="none">
              <a:solidFill>
                <a:schemeClr val="dk2"/>
              </a:solidFill>
              <a:latin typeface="Arial"/>
              <a:ea typeface="Arial"/>
              <a:cs typeface="Arial"/>
              <a:sym typeface="Arial"/>
            </a:endParaRPr>
          </a:p>
        </p:txBody>
      </p:sp>
      <p:sp>
        <p:nvSpPr>
          <p:cNvPr id="1113" name="Shape 111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1114" name="Shape 1114"/>
          <p:cNvSpPr txBox="1">
            <a:spLocks noGrp="1"/>
          </p:cNvSpPr>
          <p:nvPr>
            <p:ph type="body" idx="2"/>
          </p:nvPr>
        </p:nvSpPr>
        <p:spPr>
          <a:xfrm>
            <a:off x="514350" y="1304995"/>
            <a:ext cx="9505950"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1200"/>
              </a:spcBef>
              <a:spcAft>
                <a:spcPts val="0"/>
              </a:spcAft>
              <a:buClr>
                <a:schemeClr val="dk1"/>
              </a:buClr>
              <a:buSzPts val="1800"/>
              <a:buFont typeface="Noto Sans Symbols"/>
              <a:buChar char="⇥"/>
            </a:pPr>
            <a:r>
              <a:rPr lang="en-US"/>
              <a:t>Division of a database and its constituent elements into multiple fragments.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a:t>Tables, indexes, and index-organized tables are subdivided into smaller pieces for better management and accessibility.</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a:t>Enhances manageability, performance, accessibility, availability at a finer level of granularity or for load balancing.</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a:t>Partitioning can be applied to any application and the need for expensive and time consuming application changes is eliminated. </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 key tool for building multi-terabyte systems or systems requiring high availability.</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Vertical partitioning</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Horizontal partitioning</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Shape 112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1121" name="Shape 112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1122" name="Shape 1122"/>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Which of the following is NOT a database scaling option?</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Partitioning</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Replication</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Migration</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Parallelism</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Shared-nothing architecture offers scalability by means of linear speed-up and scale-up.</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True</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False</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Shape 112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129" name="Shape 112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1130" name="Shape 1130"/>
          <p:cNvSpPr txBox="1">
            <a:spLocks noGrp="1"/>
          </p:cNvSpPr>
          <p:nvPr>
            <p:ph type="body" idx="2"/>
          </p:nvPr>
        </p:nvSpPr>
        <p:spPr>
          <a:xfrm>
            <a:off x="6213746" y="1967241"/>
            <a:ext cx="5706705"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How application systems can be made highly available and their performance can be improved.</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Elasticity and scalability as the two important approaches to improve availability and performance.</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Vertical scaling, its advantages and disadvantages</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Horizontal scaling, its advantages and disadvantages</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Load balancing as a means to handle issues related to horizontal scalability.</a:t>
            </a:r>
            <a:endParaRPr/>
          </a:p>
          <a:p>
            <a:pPr marL="342900" marR="0" lvl="0" indent="-342900" algn="l" rtl="0">
              <a:lnSpc>
                <a:spcPct val="10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Database scalability and the different techniques by which database scalability can be achieved.</a:t>
            </a:r>
            <a:endParaRPr/>
          </a:p>
        </p:txBody>
      </p:sp>
      <p:pic>
        <p:nvPicPr>
          <p:cNvPr id="1131" name="Shape 1131"/>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Shape 1136"/>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Next Module 7: </a:t>
            </a:r>
            <a:r>
              <a:rPr lang="en-US" sz="1600" b="0" i="0" u="none" strike="noStrike" cap="none">
                <a:solidFill>
                  <a:schemeClr val="dk1"/>
                </a:solidFill>
                <a:latin typeface="Arial"/>
                <a:ea typeface="Arial"/>
                <a:cs typeface="Arial"/>
                <a:sym typeface="Arial"/>
              </a:rPr>
              <a:t>Big Data Ecosystem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sz="2800" b="1" i="0" u="none" strike="noStrike" cap="none">
              <a:solidFill>
                <a:schemeClr val="dk2"/>
              </a:solidFill>
              <a:latin typeface="Arial"/>
              <a:ea typeface="Arial"/>
              <a:cs typeface="Arial"/>
              <a:sym typeface="Arial"/>
            </a:endParaRPr>
          </a:p>
        </p:txBody>
      </p:sp>
      <p:sp>
        <p:nvSpPr>
          <p:cNvPr id="733" name="Shape 73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734" name="Shape 734"/>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Let us take a quick look at the topics we will cover in this module:</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Vertical Scaling.</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Horizontal Scaling.</a:t>
            </a:r>
            <a:endParaRPr dirty="0"/>
          </a:p>
        </p:txBody>
      </p:sp>
      <p:pic>
        <p:nvPicPr>
          <p:cNvPr id="735" name="Shape 735"/>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Improve the Availability and Performance of Systems</a:t>
            </a:r>
            <a:endParaRPr sz="2800" b="1" i="0" u="none" strike="noStrike" cap="none">
              <a:solidFill>
                <a:schemeClr val="dk2"/>
              </a:solidFill>
              <a:latin typeface="Arial"/>
              <a:ea typeface="Arial"/>
              <a:cs typeface="Arial"/>
              <a:sym typeface="Arial"/>
            </a:endParaRPr>
          </a:p>
        </p:txBody>
      </p:sp>
      <p:sp>
        <p:nvSpPr>
          <p:cNvPr id="742" name="Shape 7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743" name="Shape 74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Two important mechanisms that help in improving availability and performance of systems.</a:t>
            </a:r>
            <a:endParaRPr sz="1800" b="0" i="0" u="none" strike="noStrike" cap="none">
              <a:solidFill>
                <a:schemeClr val="dk1"/>
              </a:solidFill>
              <a:latin typeface="Arial"/>
              <a:ea typeface="Arial"/>
              <a:cs typeface="Arial"/>
              <a:sym typeface="Arial"/>
            </a:endParaRPr>
          </a:p>
        </p:txBody>
      </p:sp>
      <p:pic>
        <p:nvPicPr>
          <p:cNvPr id="744" name="Shape 744"/>
          <p:cNvPicPr preferRelativeResize="0"/>
          <p:nvPr/>
        </p:nvPicPr>
        <p:blipFill rotWithShape="1">
          <a:blip r:embed="rId3">
            <a:alphaModFix/>
          </a:blip>
          <a:srcRect/>
          <a:stretch/>
        </p:blipFill>
        <p:spPr>
          <a:xfrm>
            <a:off x="7339884" y="2770773"/>
            <a:ext cx="2999659" cy="2948383"/>
          </a:xfrm>
          <a:prstGeom prst="rect">
            <a:avLst/>
          </a:prstGeom>
          <a:noFill/>
          <a:ln>
            <a:noFill/>
          </a:ln>
        </p:spPr>
      </p:pic>
      <p:pic>
        <p:nvPicPr>
          <p:cNvPr id="745" name="Shape 745"/>
          <p:cNvPicPr preferRelativeResize="0"/>
          <p:nvPr/>
        </p:nvPicPr>
        <p:blipFill rotWithShape="1">
          <a:blip r:embed="rId4">
            <a:alphaModFix/>
          </a:blip>
          <a:srcRect t="10440" b="9880"/>
          <a:stretch/>
        </p:blipFill>
        <p:spPr>
          <a:xfrm>
            <a:off x="1523088" y="2560324"/>
            <a:ext cx="3985352" cy="3175457"/>
          </a:xfrm>
          <a:prstGeom prst="rect">
            <a:avLst/>
          </a:prstGeom>
          <a:noFill/>
          <a:ln>
            <a:noFill/>
          </a:ln>
        </p:spPr>
      </p:pic>
      <p:sp>
        <p:nvSpPr>
          <p:cNvPr id="746" name="Shape 746"/>
          <p:cNvSpPr txBox="1"/>
          <p:nvPr/>
        </p:nvSpPr>
        <p:spPr>
          <a:xfrm>
            <a:off x="12238825" y="6262572"/>
            <a:ext cx="1377600" cy="27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47" name="Shape 747"/>
          <p:cNvSpPr/>
          <p:nvPr/>
        </p:nvSpPr>
        <p:spPr>
          <a:xfrm>
            <a:off x="946612" y="2128058"/>
            <a:ext cx="5138305" cy="3732831"/>
          </a:xfrm>
          <a:prstGeom prst="roundRect">
            <a:avLst>
              <a:gd name="adj" fmla="val 4196"/>
            </a:avLst>
          </a:prstGeom>
          <a:no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EC07D"/>
                </a:solidFill>
                <a:latin typeface="Arial"/>
                <a:ea typeface="Arial"/>
                <a:cs typeface="Arial"/>
                <a:sym typeface="Arial"/>
              </a:rPr>
              <a:t>ELASTICITY</a:t>
            </a:r>
            <a:endParaRPr sz="1800" b="1" i="0" u="none" strike="noStrike" cap="none">
              <a:solidFill>
                <a:srgbClr val="0EC07D"/>
              </a:solidFill>
              <a:latin typeface="Arial"/>
              <a:ea typeface="Arial"/>
              <a:cs typeface="Arial"/>
              <a:sym typeface="Arial"/>
            </a:endParaRPr>
          </a:p>
        </p:txBody>
      </p:sp>
      <p:sp>
        <p:nvSpPr>
          <p:cNvPr id="748" name="Shape 748"/>
          <p:cNvSpPr/>
          <p:nvPr/>
        </p:nvSpPr>
        <p:spPr>
          <a:xfrm>
            <a:off x="6083518" y="2128058"/>
            <a:ext cx="5138305" cy="3732831"/>
          </a:xfrm>
          <a:prstGeom prst="roundRect">
            <a:avLst>
              <a:gd name="adj" fmla="val 4196"/>
            </a:avLst>
          </a:prstGeom>
          <a:no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EC07D"/>
                </a:solidFill>
                <a:latin typeface="Arial"/>
                <a:ea typeface="Arial"/>
                <a:cs typeface="Arial"/>
                <a:sym typeface="Arial"/>
              </a:rPr>
              <a:t>SCALABILITY</a:t>
            </a:r>
            <a:endParaRPr sz="1800" b="1" i="0" u="none" strike="noStrike" cap="none">
              <a:solidFill>
                <a:srgbClr val="0EC07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Elasticity</a:t>
            </a:r>
            <a:endParaRPr sz="2800" b="1" i="0" u="none" strike="noStrike" cap="none">
              <a:solidFill>
                <a:schemeClr val="dk2"/>
              </a:solidFill>
              <a:latin typeface="Arial"/>
              <a:ea typeface="Arial"/>
              <a:cs typeface="Arial"/>
              <a:sym typeface="Arial"/>
            </a:endParaRPr>
          </a:p>
        </p:txBody>
      </p:sp>
      <p:sp>
        <p:nvSpPr>
          <p:cNvPr id="755" name="Shape 75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756" name="Shape 75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degree to which a system can adapt to workload changes. </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Achieved by provisioning or de-provisioning of systems in an on-demand manner.</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Availability of resources to match the current demand.</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Truly Elastic - More number of data model changes are to be tolerated and database clusters need to be managed easily.</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757" name="Shape 757"/>
          <p:cNvGrpSpPr/>
          <p:nvPr/>
        </p:nvGrpSpPr>
        <p:grpSpPr>
          <a:xfrm>
            <a:off x="1828800" y="3725409"/>
            <a:ext cx="8518387" cy="2134213"/>
            <a:chOff x="1828800" y="3725409"/>
            <a:chExt cx="8518387" cy="2134213"/>
          </a:xfrm>
        </p:grpSpPr>
        <p:sp>
          <p:nvSpPr>
            <p:cNvPr id="758" name="Shape 758"/>
            <p:cNvSpPr/>
            <p:nvPr/>
          </p:nvSpPr>
          <p:spPr>
            <a:xfrm>
              <a:off x="1828800" y="3725409"/>
              <a:ext cx="2134213" cy="2134213"/>
            </a:xfrm>
            <a:prstGeom prst="ellipse">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Clustering Elasticity</a:t>
              </a:r>
              <a:endParaRPr/>
            </a:p>
          </p:txBody>
        </p:sp>
        <p:sp>
          <p:nvSpPr>
            <p:cNvPr id="759" name="Shape 759"/>
            <p:cNvSpPr/>
            <p:nvPr/>
          </p:nvSpPr>
          <p:spPr>
            <a:xfrm>
              <a:off x="8212974" y="3725409"/>
              <a:ext cx="2134213" cy="2134213"/>
            </a:xfrm>
            <a:prstGeom prst="ellipse">
              <a:avLst/>
            </a:prstGeom>
            <a:solidFill>
              <a:srgbClr val="3A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Data-modelling Elasticity</a:t>
              </a:r>
              <a:endParaRPr/>
            </a:p>
          </p:txBody>
        </p:sp>
        <p:sp>
          <p:nvSpPr>
            <p:cNvPr id="760" name="Shape 760"/>
            <p:cNvSpPr/>
            <p:nvPr/>
          </p:nvSpPr>
          <p:spPr>
            <a:xfrm>
              <a:off x="7138475" y="4559341"/>
              <a:ext cx="941496" cy="466348"/>
            </a:xfrm>
            <a:prstGeom prst="rightArrow">
              <a:avLst>
                <a:gd name="adj1" fmla="val 50000"/>
                <a:gd name="adj2" fmla="val 50000"/>
              </a:avLst>
            </a:prstGeom>
            <a:solidFill>
              <a:schemeClr val="lt1"/>
            </a:solid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1" name="Shape 761"/>
            <p:cNvSpPr/>
            <p:nvPr/>
          </p:nvSpPr>
          <p:spPr>
            <a:xfrm rot="10800000">
              <a:off x="4111763" y="4559341"/>
              <a:ext cx="941496" cy="466348"/>
            </a:xfrm>
            <a:prstGeom prst="rightArrow">
              <a:avLst>
                <a:gd name="adj1" fmla="val 50000"/>
                <a:gd name="adj2" fmla="val 50000"/>
              </a:avLst>
            </a:prstGeom>
            <a:solidFill>
              <a:schemeClr val="lt1"/>
            </a:solidFill>
            <a:ln w="381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2" name="Shape 762"/>
            <p:cNvSpPr/>
            <p:nvPr/>
          </p:nvSpPr>
          <p:spPr>
            <a:xfrm>
              <a:off x="5020887" y="3725409"/>
              <a:ext cx="2134213" cy="2134213"/>
            </a:xfrm>
            <a:prstGeom prst="ellipse">
              <a:avLst/>
            </a:prstGeom>
            <a:solidFill>
              <a:srgbClr val="0EC07D"/>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ELASTICITY</a:t>
              </a:r>
              <a:endParaRPr sz="1800" b="1" i="0" u="none" strike="noStrike" cap="non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 Scalability</a:t>
            </a:r>
            <a:endParaRPr sz="2800" b="1" i="0" u="none" strike="noStrike" cap="none">
              <a:solidFill>
                <a:schemeClr val="dk2"/>
              </a:solidFill>
              <a:latin typeface="Arial"/>
              <a:ea typeface="Arial"/>
              <a:cs typeface="Arial"/>
              <a:sym typeface="Arial"/>
            </a:endParaRPr>
          </a:p>
        </p:txBody>
      </p:sp>
      <p:sp>
        <p:nvSpPr>
          <p:cNvPr id="769" name="Shape 76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770" name="Shape 77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capability of a system to handle the growing amounts of work.</a:t>
            </a:r>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 scalable system is the one which can increase its workload and throughput when additional resources are added.</a:t>
            </a:r>
            <a:endParaRPr/>
          </a:p>
          <a:p>
            <a:pPr marL="0" marR="0" lvl="0" indent="0" algn="l" rtl="0">
              <a:lnSpc>
                <a:spcPct val="90000"/>
              </a:lnSpc>
              <a:spcBef>
                <a:spcPts val="12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Scalability improves speed, performance and availability.</a:t>
            </a:r>
            <a:endParaRPr/>
          </a:p>
        </p:txBody>
      </p:sp>
      <p:grpSp>
        <p:nvGrpSpPr>
          <p:cNvPr id="771" name="Shape 771"/>
          <p:cNvGrpSpPr/>
          <p:nvPr/>
        </p:nvGrpSpPr>
        <p:grpSpPr>
          <a:xfrm>
            <a:off x="514350" y="2931388"/>
            <a:ext cx="7565622" cy="2873617"/>
            <a:chOff x="514350" y="2931388"/>
            <a:chExt cx="7565622" cy="2873617"/>
          </a:xfrm>
        </p:grpSpPr>
        <p:sp>
          <p:nvSpPr>
            <p:cNvPr id="772" name="Shape 772"/>
            <p:cNvSpPr/>
            <p:nvPr/>
          </p:nvSpPr>
          <p:spPr>
            <a:xfrm>
              <a:off x="961818" y="3562551"/>
              <a:ext cx="1124202" cy="1945443"/>
            </a:xfrm>
            <a:custGeom>
              <a:avLst/>
              <a:gdLst/>
              <a:ahLst/>
              <a:cxnLst/>
              <a:rect l="0" t="0" r="0" b="0"/>
              <a:pathLst>
                <a:path w="552450" h="4533900" extrusionOk="0">
                  <a:moveTo>
                    <a:pt x="0" y="0"/>
                  </a:moveTo>
                  <a:lnTo>
                    <a:pt x="0" y="4533900"/>
                  </a:lnTo>
                  <a:lnTo>
                    <a:pt x="552450" y="4533900"/>
                  </a:lnTo>
                </a:path>
              </a:pathLst>
            </a:custGeom>
            <a:noFill/>
            <a:ln w="12700" cap="flat" cmpd="sng">
              <a:solidFill>
                <a:srgbClr val="75707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773" name="Shape 773"/>
            <p:cNvCxnSpPr/>
            <p:nvPr/>
          </p:nvCxnSpPr>
          <p:spPr>
            <a:xfrm flipH="1">
              <a:off x="961818" y="4054117"/>
              <a:ext cx="1032852" cy="5191"/>
            </a:xfrm>
            <a:prstGeom prst="straightConnector1">
              <a:avLst/>
            </a:prstGeom>
            <a:noFill/>
            <a:ln w="12700" cap="flat" cmpd="sng">
              <a:solidFill>
                <a:srgbClr val="757070"/>
              </a:solidFill>
              <a:prstDash val="dash"/>
              <a:miter lim="800000"/>
              <a:headEnd type="none" w="sm" len="sm"/>
              <a:tailEnd type="none" w="sm" len="sm"/>
            </a:ln>
          </p:spPr>
        </p:cxnSp>
        <p:cxnSp>
          <p:nvCxnSpPr>
            <p:cNvPr id="774" name="Shape 774"/>
            <p:cNvCxnSpPr/>
            <p:nvPr/>
          </p:nvCxnSpPr>
          <p:spPr>
            <a:xfrm flipH="1">
              <a:off x="961818" y="4781056"/>
              <a:ext cx="1032852" cy="5191"/>
            </a:xfrm>
            <a:prstGeom prst="straightConnector1">
              <a:avLst/>
            </a:prstGeom>
            <a:noFill/>
            <a:ln w="12700" cap="flat" cmpd="sng">
              <a:solidFill>
                <a:srgbClr val="757070"/>
              </a:solidFill>
              <a:prstDash val="dash"/>
              <a:miter lim="800000"/>
              <a:headEnd type="none" w="sm" len="sm"/>
              <a:tailEnd type="none" w="sm" len="sm"/>
            </a:ln>
          </p:spPr>
        </p:cxnSp>
        <p:sp>
          <p:nvSpPr>
            <p:cNvPr id="775" name="Shape 775"/>
            <p:cNvSpPr/>
            <p:nvPr/>
          </p:nvSpPr>
          <p:spPr>
            <a:xfrm>
              <a:off x="514350" y="2931388"/>
              <a:ext cx="7565615" cy="685007"/>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82875" tIns="29600" rIns="37850" bIns="29600"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Three major characteristics of a scalable system :</a:t>
              </a:r>
              <a:endParaRPr/>
            </a:p>
          </p:txBody>
        </p:sp>
        <p:sp>
          <p:nvSpPr>
            <p:cNvPr id="776" name="Shape 776"/>
            <p:cNvSpPr/>
            <p:nvPr/>
          </p:nvSpPr>
          <p:spPr>
            <a:xfrm>
              <a:off x="1402356" y="3762303"/>
              <a:ext cx="6677609" cy="583629"/>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Accommodates increased storage.</a:t>
              </a:r>
              <a:endParaRPr/>
            </a:p>
          </p:txBody>
        </p:sp>
        <p:sp>
          <p:nvSpPr>
            <p:cNvPr id="777" name="Shape 777"/>
            <p:cNvSpPr/>
            <p:nvPr/>
          </p:nvSpPr>
          <p:spPr>
            <a:xfrm>
              <a:off x="1402358" y="4491839"/>
              <a:ext cx="6677609" cy="583629"/>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Accommodates increased datasets.</a:t>
              </a:r>
              <a:endParaRPr/>
            </a:p>
          </p:txBody>
        </p:sp>
        <p:sp>
          <p:nvSpPr>
            <p:cNvPr id="778" name="Shape 778"/>
            <p:cNvSpPr/>
            <p:nvPr/>
          </p:nvSpPr>
          <p:spPr>
            <a:xfrm>
              <a:off x="1402361" y="5221376"/>
              <a:ext cx="6677611" cy="583629"/>
            </a:xfrm>
            <a:prstGeom prst="roundRect">
              <a:avLst>
                <a:gd name="adj" fmla="val 16667"/>
              </a:avLst>
            </a:prstGeom>
            <a:solidFill>
              <a:schemeClr val="lt1">
                <a:alpha val="89803"/>
              </a:schemeClr>
            </a:solidFill>
            <a:ln w="12700" cap="flat" cmpd="sng">
              <a:solidFill>
                <a:srgbClr val="757070"/>
              </a:solidFill>
              <a:prstDash val="solid"/>
              <a:miter lim="800000"/>
              <a:headEnd type="none" w="sm" len="sm"/>
              <a:tailEnd type="none" w="sm" len="sm"/>
            </a:ln>
          </p:spPr>
          <p:txBody>
            <a:bodyPr spcFirstLastPara="1" wrap="square" lIns="182875" tIns="20725" rIns="24525" bIns="20725" anchor="ctr" anchorCtr="0">
              <a:noAutofit/>
            </a:bodyPr>
            <a:lstStyle/>
            <a:p>
              <a:pPr marL="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Maintainable and has a reasonably good performance.</a:t>
              </a: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Shape 78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 How to measure scalability?</a:t>
            </a:r>
            <a:endParaRPr sz="2800" b="1" i="0" u="none" strike="noStrike" cap="none">
              <a:solidFill>
                <a:schemeClr val="dk2"/>
              </a:solidFill>
              <a:latin typeface="Arial"/>
              <a:ea typeface="Arial"/>
              <a:cs typeface="Arial"/>
              <a:sym typeface="Arial"/>
            </a:endParaRPr>
          </a:p>
        </p:txBody>
      </p:sp>
      <p:sp>
        <p:nvSpPr>
          <p:cNvPr id="785" name="Shape 78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786" name="Shape 78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Dimensions for measuring scalability of a system</a:t>
            </a:r>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787" name="Shape 787"/>
          <p:cNvGrpSpPr/>
          <p:nvPr/>
        </p:nvGrpSpPr>
        <p:grpSpPr>
          <a:xfrm>
            <a:off x="514351" y="1693582"/>
            <a:ext cx="8962158" cy="4714380"/>
            <a:chOff x="514351" y="1676957"/>
            <a:chExt cx="6451714" cy="3393807"/>
          </a:xfrm>
        </p:grpSpPr>
        <p:sp>
          <p:nvSpPr>
            <p:cNvPr id="788" name="Shape 788"/>
            <p:cNvSpPr/>
            <p:nvPr/>
          </p:nvSpPr>
          <p:spPr>
            <a:xfrm>
              <a:off x="514351" y="1676957"/>
              <a:ext cx="6451714" cy="3393807"/>
            </a:xfrm>
            <a:prstGeom prst="roundRect">
              <a:avLst>
                <a:gd name="adj" fmla="val 4100"/>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9" name="Shape 789"/>
            <p:cNvSpPr/>
            <p:nvPr/>
          </p:nvSpPr>
          <p:spPr>
            <a:xfrm>
              <a:off x="809311" y="1870797"/>
              <a:ext cx="5991935"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Administrative scalability </a:t>
              </a:r>
              <a:endParaRPr/>
            </a:p>
          </p:txBody>
        </p:sp>
        <p:sp>
          <p:nvSpPr>
            <p:cNvPr id="790" name="Shape 790"/>
            <p:cNvSpPr/>
            <p:nvPr/>
          </p:nvSpPr>
          <p:spPr>
            <a:xfrm>
              <a:off x="809311" y="2503942"/>
              <a:ext cx="5991935"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Functional scalability </a:t>
              </a:r>
              <a:endParaRPr/>
            </a:p>
          </p:txBody>
        </p:sp>
        <p:sp>
          <p:nvSpPr>
            <p:cNvPr id="791" name="Shape 791"/>
            <p:cNvSpPr/>
            <p:nvPr/>
          </p:nvSpPr>
          <p:spPr>
            <a:xfrm>
              <a:off x="809311" y="3137087"/>
              <a:ext cx="5991935"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Geographic scalability </a:t>
              </a:r>
              <a:endParaRPr/>
            </a:p>
          </p:txBody>
        </p:sp>
        <p:sp>
          <p:nvSpPr>
            <p:cNvPr id="792" name="Shape 792"/>
            <p:cNvSpPr/>
            <p:nvPr/>
          </p:nvSpPr>
          <p:spPr>
            <a:xfrm>
              <a:off x="809311" y="3770232"/>
              <a:ext cx="5991935"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Load scalability </a:t>
              </a:r>
              <a:endParaRPr/>
            </a:p>
          </p:txBody>
        </p:sp>
        <p:sp>
          <p:nvSpPr>
            <p:cNvPr id="793" name="Shape 793"/>
            <p:cNvSpPr/>
            <p:nvPr/>
          </p:nvSpPr>
          <p:spPr>
            <a:xfrm>
              <a:off x="809311" y="4403377"/>
              <a:ext cx="5991935"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Generation scalability </a:t>
              </a:r>
              <a:endParaRPr/>
            </a:p>
          </p:txBody>
        </p:sp>
        <p:sp>
          <p:nvSpPr>
            <p:cNvPr id="794" name="Shape 794"/>
            <p:cNvSpPr/>
            <p:nvPr/>
          </p:nvSpPr>
          <p:spPr>
            <a:xfrm>
              <a:off x="653530" y="1871618"/>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5" name="Shape 795"/>
            <p:cNvSpPr/>
            <p:nvPr/>
          </p:nvSpPr>
          <p:spPr>
            <a:xfrm rot="-5400000">
              <a:off x="788780" y="1990648"/>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6" name="Shape 796"/>
            <p:cNvSpPr/>
            <p:nvPr/>
          </p:nvSpPr>
          <p:spPr>
            <a:xfrm>
              <a:off x="653530" y="2504011"/>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7" name="Shape 797"/>
            <p:cNvSpPr/>
            <p:nvPr/>
          </p:nvSpPr>
          <p:spPr>
            <a:xfrm rot="-5400000">
              <a:off x="788780" y="2623041"/>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8" name="Shape 798"/>
            <p:cNvSpPr/>
            <p:nvPr/>
          </p:nvSpPr>
          <p:spPr>
            <a:xfrm>
              <a:off x="653530" y="3136404"/>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9" name="Shape 799"/>
            <p:cNvSpPr/>
            <p:nvPr/>
          </p:nvSpPr>
          <p:spPr>
            <a:xfrm rot="-5400000">
              <a:off x="788780" y="3255434"/>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0" name="Shape 800"/>
            <p:cNvSpPr/>
            <p:nvPr/>
          </p:nvSpPr>
          <p:spPr>
            <a:xfrm>
              <a:off x="653530" y="3768797"/>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1" name="Shape 801"/>
            <p:cNvSpPr/>
            <p:nvPr/>
          </p:nvSpPr>
          <p:spPr>
            <a:xfrm rot="-5400000">
              <a:off x="788780" y="3887827"/>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02" name="Shape 802"/>
            <p:cNvSpPr/>
            <p:nvPr/>
          </p:nvSpPr>
          <p:spPr>
            <a:xfrm>
              <a:off x="653530" y="4401190"/>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3" name="Shape 803"/>
            <p:cNvSpPr/>
            <p:nvPr/>
          </p:nvSpPr>
          <p:spPr>
            <a:xfrm rot="-5400000">
              <a:off x="788780" y="4520220"/>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 Group Discussion</a:t>
            </a:r>
            <a:endParaRPr sz="2800" b="1" i="0" u="none" strike="noStrike" cap="none">
              <a:solidFill>
                <a:schemeClr val="dk2"/>
              </a:solidFill>
              <a:latin typeface="Arial"/>
              <a:ea typeface="Arial"/>
              <a:cs typeface="Arial"/>
              <a:sym typeface="Arial"/>
            </a:endParaRPr>
          </a:p>
        </p:txBody>
      </p:sp>
      <p:sp>
        <p:nvSpPr>
          <p:cNvPr id="810" name="Shape 81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811" name="Shape 81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2728685" y="1499790"/>
            <a:ext cx="7228114" cy="5636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Shape 81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sz="2800" b="1" i="0" u="none" strike="noStrike" cap="none">
              <a:solidFill>
                <a:schemeClr val="dk2"/>
              </a:solidFill>
              <a:latin typeface="Arial"/>
              <a:ea typeface="Arial"/>
              <a:cs typeface="Arial"/>
              <a:sym typeface="Arial"/>
            </a:endParaRPr>
          </a:p>
        </p:txBody>
      </p:sp>
      <p:sp>
        <p:nvSpPr>
          <p:cNvPr id="819" name="Shape 81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6:</a:t>
            </a:r>
            <a:r>
              <a:rPr lang="en-US" sz="1600" b="0" i="0" u="none" strike="noStrike" cap="none">
                <a:solidFill>
                  <a:srgbClr val="0EC07D"/>
                </a:solidFill>
                <a:latin typeface="Arial"/>
                <a:ea typeface="Arial"/>
                <a:cs typeface="Arial"/>
                <a:sym typeface="Arial"/>
              </a:rPr>
              <a:t> Scalability</a:t>
            </a:r>
            <a:endParaRPr sz="1600" b="0" i="0" u="none" strike="noStrike" cap="none">
              <a:solidFill>
                <a:srgbClr val="0EC07D"/>
              </a:solidFill>
              <a:latin typeface="Arial"/>
              <a:ea typeface="Arial"/>
              <a:cs typeface="Arial"/>
              <a:sym typeface="Arial"/>
            </a:endParaRPr>
          </a:p>
        </p:txBody>
      </p:sp>
      <p:sp>
        <p:nvSpPr>
          <p:cNvPr id="820" name="Shape 820"/>
          <p:cNvSpPr txBox="1">
            <a:spLocks noGrp="1"/>
          </p:cNvSpPr>
          <p:nvPr>
            <p:ph type="body" idx="2"/>
          </p:nvPr>
        </p:nvSpPr>
        <p:spPr>
          <a:xfrm>
            <a:off x="4809151" y="1852369"/>
            <a:ext cx="6690514" cy="391748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Clustering elasticity is about the different data models in databases.</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True</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False</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Which of the following is the ability of the system to manage both light and heavy loads?</a:t>
            </a:r>
            <a:endParaRPr/>
          </a:p>
          <a:p>
            <a:pPr marL="685800" marR="0" lvl="1" indent="-342900" algn="l" rtl="0">
              <a:lnSpc>
                <a:spcPct val="100000"/>
              </a:lnSpc>
              <a:spcBef>
                <a:spcPts val="120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Administration scalability</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Load scalability</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Generation scalability</a:t>
            </a:r>
            <a:endParaRPr/>
          </a:p>
          <a:p>
            <a:pPr marL="685800" marR="0" lvl="1" indent="-342900" algn="l" rtl="0">
              <a:lnSpc>
                <a:spcPct val="100000"/>
              </a:lnSpc>
              <a:spcBef>
                <a:spcPts val="0"/>
              </a:spcBef>
              <a:spcAft>
                <a:spcPts val="0"/>
              </a:spcAft>
              <a:buClr>
                <a:srgbClr val="000000"/>
              </a:buClr>
              <a:buSzPts val="1800"/>
              <a:buFont typeface="Arial"/>
              <a:buAutoNum type="alphaUcParenR"/>
            </a:pPr>
            <a:r>
              <a:rPr lang="en-US" sz="1800" b="1" i="0" u="none" strike="noStrike" cap="none">
                <a:solidFill>
                  <a:srgbClr val="000000"/>
                </a:solidFill>
                <a:latin typeface="Arial"/>
                <a:ea typeface="Arial"/>
                <a:cs typeface="Arial"/>
                <a:sym typeface="Arial"/>
              </a:rPr>
              <a:t>None of the above </a:t>
            </a:r>
            <a:endParaRPr/>
          </a:p>
          <a:p>
            <a:pPr marL="685800" marR="0" lvl="1" indent="-22860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5402</Words>
  <Application>Microsoft Office PowerPoint</Application>
  <PresentationFormat>Widescreen</PresentationFormat>
  <Paragraphs>559</Paragraphs>
  <Slides>29</Slides>
  <Notes>29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Noto Sans Symbols</vt:lpstr>
      <vt:lpstr>Source Sans Pro</vt:lpstr>
      <vt:lpstr>Office Theme</vt:lpstr>
      <vt:lpstr>Custom Design</vt:lpstr>
      <vt:lpstr>PowerPoint Presentation</vt:lpstr>
      <vt:lpstr>Module Learning Objectives</vt:lpstr>
      <vt:lpstr>Module Topics</vt:lpstr>
      <vt:lpstr>1. Improve the Availability and Performance of Systems</vt:lpstr>
      <vt:lpstr>2. Elasticity</vt:lpstr>
      <vt:lpstr>3. Scalability</vt:lpstr>
      <vt:lpstr>3.1. How to measure scalability?</vt:lpstr>
      <vt:lpstr>3.2. Group Discussion</vt:lpstr>
      <vt:lpstr>What did you Grasp?</vt:lpstr>
      <vt:lpstr>4. Types of Scaling</vt:lpstr>
      <vt:lpstr>4.1. Vertical Scaling</vt:lpstr>
      <vt:lpstr>4.1.1. Advantages and Disadvantages of Vertical Scaling</vt:lpstr>
      <vt:lpstr>What did you Grasp?</vt:lpstr>
      <vt:lpstr>4.2. Horizontal Scaling</vt:lpstr>
      <vt:lpstr>4.2.1. Advantages and Disadvantages of Horizontal Scaling</vt:lpstr>
      <vt:lpstr>What did you Grasp?</vt:lpstr>
      <vt:lpstr>4.3. Comparison of Horizontal and Vertical Scaling</vt:lpstr>
      <vt:lpstr>4.3.1. Activity</vt:lpstr>
      <vt:lpstr>5. Load Balancing</vt:lpstr>
      <vt:lpstr>5.1. Ways to Balance Load </vt:lpstr>
      <vt:lpstr>What did you Grasp?</vt:lpstr>
      <vt:lpstr>6. Database Scalability</vt:lpstr>
      <vt:lpstr>6.1. Parallelism</vt:lpstr>
      <vt:lpstr>6.2. Shared Nothing Architecture</vt:lpstr>
      <vt:lpstr>6.3. Replication</vt:lpstr>
      <vt:lpstr>6.4. Partitioning</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8</cp:revision>
  <dcterms:modified xsi:type="dcterms:W3CDTF">2018-07-31T16:48:09Z</dcterms:modified>
</cp:coreProperties>
</file>