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80" r:id="rId5"/>
    <p:sldId id="277" r:id="rId6"/>
    <p:sldId id="281" r:id="rId7"/>
    <p:sldId id="259" r:id="rId8"/>
    <p:sldId id="260" r:id="rId9"/>
    <p:sldId id="279" r:id="rId10"/>
    <p:sldId id="263" r:id="rId11"/>
    <p:sldId id="264" r:id="rId12"/>
    <p:sldId id="273" r:id="rId13"/>
    <p:sldId id="282" r:id="rId14"/>
    <p:sldId id="267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09" autoAdjust="0"/>
  </p:normalViewPr>
  <p:slideViewPr>
    <p:cSldViewPr>
      <p:cViewPr varScale="1">
        <p:scale>
          <a:sx n="66" d="100"/>
          <a:sy n="66" d="100"/>
        </p:scale>
        <p:origin x="-12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50" y="86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9BE6-AEEB-4D9C-9C4A-4DA23E9B17E5}" type="datetimeFigureOut">
              <a:rPr lang="en-US" smtClean="0"/>
              <a:pPr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6BA9-D45D-4B70-8288-8146874D0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"/>
            <a:ext cx="8305800" cy="6400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FUELS</a:t>
            </a: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PART-II</a:t>
            </a:r>
          </a:p>
          <a:p>
            <a:endParaRPr lang="en-US" sz="4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30738" indent="-233363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 of solid, liquid &amp; gaseous fuels</a:t>
            </a:r>
          </a:p>
          <a:p>
            <a:pPr marL="4630738" indent="-233363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Knocking</a:t>
            </a:r>
          </a:p>
          <a:p>
            <a:pPr marL="4630738" indent="-233363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Octane number</a:t>
            </a:r>
          </a:p>
          <a:p>
            <a:pPr marL="4630738" indent="-233363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Cetane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number</a:t>
            </a:r>
          </a:p>
          <a:p>
            <a:pPr marL="4630738" indent="-233363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Synthetic petrol</a:t>
            </a:r>
          </a:p>
          <a:p>
            <a:pPr algn="r"/>
            <a:endParaRPr lang="en-US" sz="4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Conversion of coal into liquid fuels 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(Synthetic Petrol)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methods: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1)Bergius process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2)Fischer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Tropsch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Bergius method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  <a:defRPr/>
            </a:pPr>
            <a:endParaRPr lang="en-US" sz="4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Low ash coal</a:t>
            </a: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Add heavy oil &amp; catalyst </a:t>
            </a: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(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tin+nickel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oleate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    Make paste</a:t>
            </a:r>
          </a:p>
          <a:p>
            <a:pPr>
              <a:buFontTx/>
              <a:buNone/>
              <a:defRPr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Heat with H</a:t>
            </a:r>
            <a:r>
              <a:rPr lang="en-US" sz="9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at 450ºC, 200-250atm </a:t>
            </a: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  for about 1.5 hrs</a:t>
            </a:r>
          </a:p>
          <a:p>
            <a:pPr>
              <a:buFontTx/>
              <a:buNone/>
              <a:defRPr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Saturated hydrocarbons</a:t>
            </a:r>
          </a:p>
          <a:p>
            <a:pPr>
              <a:buFontTx/>
              <a:buNone/>
              <a:defRPr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                            Fractionated</a:t>
            </a:r>
          </a:p>
          <a:p>
            <a:pPr>
              <a:buFontTx/>
              <a:buNone/>
              <a:defRPr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         Low boiling liquid hydrocarbons + Gases</a:t>
            </a:r>
          </a:p>
          <a:p>
            <a:pPr>
              <a:buFontTx/>
              <a:buNone/>
              <a:defRPr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     Gases cooled in condenser</a:t>
            </a:r>
          </a:p>
          <a:p>
            <a:pPr>
              <a:buFontTx/>
              <a:buNone/>
              <a:defRPr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buFontTx/>
              <a:buNone/>
              <a:defRPr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43399" y="533400"/>
            <a:ext cx="9525" cy="5562600"/>
            <a:chOff x="4343399" y="533400"/>
            <a:chExt cx="9525" cy="5562600"/>
          </a:xfrm>
        </p:grpSpPr>
        <p:cxnSp>
          <p:nvCxnSpPr>
            <p:cNvPr id="7" name="Straight Arrow Connector 6"/>
            <p:cNvCxnSpPr/>
            <p:nvPr/>
          </p:nvCxnSpPr>
          <p:spPr>
            <a:xfrm rot="5400000">
              <a:off x="4129881" y="746919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4129881" y="4404519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4138612" y="2643188"/>
              <a:ext cx="419100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4129881" y="5118894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4129881" y="5880894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4129881" y="3671094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129881" y="1889919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   Liquid resembling crude oil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               Fractionation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Gasoline + middle oil + heavy oil 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                  Middle oil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      Vapor phase hydrogenation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        Gasoline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(Total gasoline : about 60% of wt. of coal dust)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419600" y="914400"/>
            <a:ext cx="1587" cy="3933825"/>
            <a:chOff x="4419600" y="914400"/>
            <a:chExt cx="1587" cy="3933825"/>
          </a:xfrm>
        </p:grpSpPr>
        <p:cxnSp>
          <p:nvCxnSpPr>
            <p:cNvPr id="4" name="Straight Arrow Connector 3"/>
            <p:cNvCxnSpPr/>
            <p:nvPr/>
          </p:nvCxnSpPr>
          <p:spPr>
            <a:xfrm rot="5400000">
              <a:off x="4206081" y="1127919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>
              <a:off x="4206081" y="1966119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4206081" y="2804319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4206081" y="3718719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4206081" y="4633119"/>
              <a:ext cx="42862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Fisher-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Tropsch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940" y="1611924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Water gas (CO+H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some more hydrogen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Passed through a tower containing Fe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(Removal of 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S)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Passed through a tower containing Fe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.Na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(Removal of organic sulfur compounds)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Purified gas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Compressed at 5-25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Passed to converter containing catalyst mixture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(100 parts cobalt, 5 parts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thoria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8 parts magnesia &amp; 200 parts </a:t>
            </a:r>
          </a:p>
          <a:p>
            <a:pPr algn="ctr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kieselgurh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earth) maintained at 200-300°C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95006" y="457994"/>
            <a:ext cx="2382" cy="4876006"/>
            <a:chOff x="4495006" y="457994"/>
            <a:chExt cx="2382" cy="4876006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4267200" y="6858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4267994" y="2056606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4267994" y="3352006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4267994" y="4190206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4267994" y="5104606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Mixture of saturated and unsaturated hydrocarbons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nCO+2nH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+nH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nCO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+(2n+1)H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2n+2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+nH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(Exothermic reaction)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 gases are cooled 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Liquid resembling crude oil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Fractionation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Gasoline + heavy oil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91000" y="1295400"/>
            <a:ext cx="1066800" cy="3581400"/>
            <a:chOff x="4191000" y="1295400"/>
            <a:chExt cx="1066800" cy="3581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91000" y="1295400"/>
              <a:ext cx="1066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91000" y="1676400"/>
              <a:ext cx="1066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4267994" y="2437606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4267994" y="3123406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4267994" y="3885406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4267994" y="4647406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Refining of gasoline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Removal of sulfur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Desulfuring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/sweetening):</a:t>
            </a:r>
          </a:p>
          <a:p>
            <a:pPr algn="ctr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RSH   +  Na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PbO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(SR)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+  2NaOH</a:t>
            </a:r>
          </a:p>
          <a:p>
            <a:pPr algn="ctr">
              <a:buNone/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(SR)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+   S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+  RSSR</a:t>
            </a:r>
          </a:p>
          <a:p>
            <a:pPr algn="ctr"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Removed by     Extracted with a   </a:t>
            </a:r>
          </a:p>
          <a:p>
            <a:pPr algn="ctr"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filtration         suitable solvent</a:t>
            </a:r>
          </a:p>
          <a:p>
            <a:pPr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Removal of olefins &amp; coloring matter: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adsorption on ‘fuller’s earth’.</a:t>
            </a: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Addition of inhibitors.</a:t>
            </a:r>
          </a:p>
          <a:p>
            <a:pPr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Blending.</a:t>
            </a:r>
          </a:p>
          <a:p>
            <a:pPr>
              <a:defRPr/>
            </a:pPr>
            <a:endParaRPr lang="en-US" baseline="-25000" dirty="0" smtClean="0">
              <a:solidFill>
                <a:srgbClr val="FFFF00"/>
              </a:solidFill>
            </a:endParaRPr>
          </a:p>
          <a:p>
            <a:pPr>
              <a:buFontTx/>
              <a:buNone/>
              <a:defRPr/>
            </a:pPr>
            <a:endParaRPr lang="en-US" baseline="-25000" dirty="0" smtClean="0">
              <a:solidFill>
                <a:srgbClr val="FFFF00"/>
              </a:solidFill>
            </a:endParaRPr>
          </a:p>
          <a:p>
            <a:pPr>
              <a:buFontTx/>
              <a:buNone/>
              <a:defRPr/>
            </a:pPr>
            <a:endParaRPr lang="en-US" baseline="-25000" dirty="0" smtClean="0">
              <a:solidFill>
                <a:srgbClr val="FFFF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10314" y="2317071"/>
            <a:ext cx="50006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5800" y="2819400"/>
            <a:ext cx="50006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39200" cy="6553200"/>
          </a:xfrm>
        </p:spPr>
        <p:txBody>
          <a:bodyPr/>
          <a:lstStyle/>
          <a:p>
            <a:r>
              <a:rPr lang="en-US" sz="4000" b="1" dirty="0" smtClean="0">
                <a:latin typeface="Algerian" pitchFamily="82" charset="0"/>
              </a:rPr>
              <a:t>Comparison between solid, liquid and gaseous fuels</a:t>
            </a:r>
            <a:br>
              <a:rPr lang="en-US" sz="4000" b="1" dirty="0" smtClean="0">
                <a:latin typeface="Algerian" pitchFamily="82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590800"/>
          <a:ext cx="9144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424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Properties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Solid fuels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Liquid</a:t>
                      </a:r>
                      <a:r>
                        <a:rPr lang="en-US" sz="2400" baseline="0" dirty="0" smtClean="0"/>
                        <a:t> fuels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Gaseous fuels</a:t>
                      </a:r>
                      <a:endParaRPr lang="en-US" sz="2400" dirty="0"/>
                    </a:p>
                  </a:txBody>
                  <a:tcPr/>
                </a:tc>
              </a:tr>
              <a:tr h="7332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Cheap and easily available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Costly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Costly except natural gas</a:t>
                      </a:r>
                      <a:endParaRPr lang="en-US" sz="2400" dirty="0"/>
                    </a:p>
                  </a:txBody>
                  <a:tcPr/>
                </a:tc>
              </a:tr>
              <a:tr h="22593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Transport and storage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easy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Transported easily though pipelines but must be stored in closed containers carefully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Transported through pipelines and are stored</a:t>
                      </a:r>
                      <a:r>
                        <a:rPr lang="en-US" sz="2400" baseline="0" dirty="0" smtClean="0"/>
                        <a:t> in leak proof tanks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52400"/>
          <a:ext cx="9144000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Combustion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quick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Very fast</a:t>
                      </a:r>
                      <a:endParaRPr lang="en-US" sz="2400" dirty="0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Fire hazards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risk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risk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Even greater than liquid fuels</a:t>
                      </a:r>
                      <a:endParaRPr lang="en-US" sz="2400" dirty="0"/>
                    </a:p>
                  </a:txBody>
                  <a:tcPr/>
                </a:tc>
              </a:tr>
              <a:tr h="2438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Smoke and ash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Always</a:t>
                      </a:r>
                      <a:r>
                        <a:rPr lang="en-US" sz="2400" baseline="0" dirty="0" smtClean="0"/>
                        <a:t> produced and reduces calorific 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Ash is not produced but smoke is produced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Neither ash nor smoke is produced</a:t>
                      </a:r>
                      <a:endParaRPr lang="en-US" sz="2400" dirty="0"/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Calorific 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least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0"/>
            <a:ext cx="8763000" cy="68580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3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KNOCKING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3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metallic sound produced due to the irregular  </a:t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burning of the fuel.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Causes loss in power of engine.</a:t>
            </a:r>
            <a:endParaRPr lang="en-US" sz="28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Reason: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Mistimed ignition due to increase in  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temperature of the cylinder resulting from the   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heat of compression. 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Knocking      </a:t>
            </a:r>
            <a:r>
              <a:rPr lang="el-G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1              </a:t>
            </a:r>
            <a:r>
              <a:rPr lang="el-G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1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Octane number          Fuel efficiency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Knocking among different categories of compounds: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Straight chain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paraffins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&gt; branched chain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paraffins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&gt; 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olefins 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naphthenes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&gt; aromatics.</a:t>
            </a:r>
            <a:endParaRPr lang="en-US" sz="28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4722812"/>
            <a:ext cx="5105400" cy="1588"/>
            <a:chOff x="2971800" y="5410200"/>
            <a:chExt cx="5105400" cy="15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971800" y="5410200"/>
              <a:ext cx="2209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867400" y="5410200"/>
              <a:ext cx="2209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0"/>
            <a:ext cx="8763000" cy="68580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OCTANE NUMBER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O.N. signifies the ignition quality of gasoline in 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automobile engines.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For grading gasoline(Petrol)</a:t>
            </a:r>
          </a:p>
          <a:p>
            <a:pPr eaLnBrk="1" hangingPunct="1"/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Isooctane = 100</a:t>
            </a:r>
          </a:p>
          <a:p>
            <a:pPr eaLnBrk="1" hangingPunct="1"/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heptane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% of isooctane present in the mixture of isooctane </a:t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and n-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heptane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which has the same knocking property as </a:t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the fuel itself.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the octane number, better the fuel efficiency.</a:t>
            </a:r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058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Reasons for opting the blend of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-octane &amp; n-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heptane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different hydrocarbon in gasoline: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Straight chain paraffin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Iso-paraffins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Naphthenes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Aromatics</a:t>
            </a:r>
          </a:p>
          <a:p>
            <a:pPr algn="just"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same Carbon No; straight chain paraffin have lowest octane No.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Branched chain paraffin (isomers),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Naphthenes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have higher octane No.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Olefins also have high O.N. but they cause gum deposits in the fuel tank and are not desirable.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Aromatic have high O.N. but their content is being restricted due to their carcinogenic nature.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1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1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Carbon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Hydrocarbon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Octane No.</a:t>
                      </a:r>
                    </a:p>
                  </a:txBody>
                  <a:tcPr horzOverflow="overflow"/>
                </a:tc>
              </a:tr>
              <a:tr h="543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Straight chain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 Hexane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28.8</a:t>
                      </a:r>
                    </a:p>
                  </a:txBody>
                  <a:tcPr horzOverflow="overflow"/>
                </a:tc>
              </a:tr>
              <a:tr h="301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Isomer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Methyl Pentane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73.4</a:t>
                      </a:r>
                    </a:p>
                  </a:txBody>
                  <a:tcPr horzOverflow="overflow"/>
                </a:tc>
              </a:tr>
              <a:tr h="301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Isomer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Dimethyl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Butane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91.8</a:t>
                      </a:r>
                    </a:p>
                  </a:txBody>
                  <a:tcPr horzOverflow="overflow"/>
                </a:tc>
              </a:tr>
              <a:tr h="301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Napthenes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Cyclohexane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/>
                </a:tc>
              </a:tr>
              <a:tr h="301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Aromatic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Benzene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horzOverflow="overflow"/>
                </a:tc>
              </a:tr>
              <a:tr h="301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Paraffin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-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Heptane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/>
                </a:tc>
              </a:tr>
              <a:tr h="301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Isomer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Dimethyl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Pentane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horzOverflow="overflow"/>
                </a:tc>
              </a:tr>
              <a:tr h="301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Isomer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Iso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Octane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/>
                </a:tc>
              </a:tr>
              <a:tr h="301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Aromatics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Toluene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5334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Octane numbers of few hydrocarbons: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4525963"/>
          </a:xfrm>
        </p:spPr>
        <p:txBody>
          <a:bodyPr/>
          <a:lstStyle/>
          <a:p>
            <a:pPr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to increase octane number:</a:t>
            </a:r>
          </a:p>
          <a:p>
            <a:pPr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adding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antiknocking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agent: e.g. TEL (about 1.0-1.5ml /lt. petrol) along with some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ethylene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dibromide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isomerisation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alkylation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aromatisation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0"/>
            <a:ext cx="8686800" cy="68580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CETANE NUMBER</a:t>
            </a:r>
          </a:p>
          <a:p>
            <a:pPr algn="just" eaLnBrk="1" hangingPunct="1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Reverse of Octane No.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Normal paraffin's have highest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cetane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no. followed by   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naphthenes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isoporaffins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olefins and aromatics.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For  grading diesel oil.</a:t>
            </a:r>
          </a:p>
          <a:p>
            <a:pPr eaLnBrk="1" hangingPunct="1"/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Hexadecane (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cetane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100</a:t>
            </a:r>
          </a:p>
          <a:p>
            <a:pPr eaLnBrk="1" hangingPunct="1"/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α- methyl naphthalene = 0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% of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cetane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present in the mixture of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cetane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                                </a:t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α-methyl naphthalene which has the same ignition </a:t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property as the fuel itself.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the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cetane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number, better the fuel efficiency.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462</Words>
  <Application>Microsoft Office PowerPoint</Application>
  <PresentationFormat>On-screen Show (4:3)</PresentationFormat>
  <Paragraphs>205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Comparison between solid, liquid and gaseous fuels      </vt:lpstr>
      <vt:lpstr>Slide 3</vt:lpstr>
      <vt:lpstr>Slide 4</vt:lpstr>
      <vt:lpstr>Slide 5</vt:lpstr>
      <vt:lpstr>Slide 6</vt:lpstr>
      <vt:lpstr>Slide 7</vt:lpstr>
      <vt:lpstr>Slide 8</vt:lpstr>
      <vt:lpstr>Slide 9</vt:lpstr>
      <vt:lpstr>Conversion of coal into liquid fuels  (Synthetic Petrol)</vt:lpstr>
      <vt:lpstr>Bergius method</vt:lpstr>
      <vt:lpstr>Slide 12</vt:lpstr>
      <vt:lpstr>Slide 13</vt:lpstr>
      <vt:lpstr>Fisher-Tropsch method</vt:lpstr>
      <vt:lpstr>Slide 15</vt:lpstr>
      <vt:lpstr>Slide 16</vt:lpstr>
      <vt:lpstr>Refining of gasoline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50</cp:revision>
  <dcterms:created xsi:type="dcterms:W3CDTF">2010-02-03T06:51:54Z</dcterms:created>
  <dcterms:modified xsi:type="dcterms:W3CDTF">2010-02-05T05:38:20Z</dcterms:modified>
</cp:coreProperties>
</file>