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commentAuthors+xml" PartName="/ppt/commentAuthors1.xml"/>
  <Override ContentType="application/vnd.openxmlformats-officedocument.presentationml.slide+xml" PartName="/ppt/slides/slide34.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32.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6.xml"/>
  <Override ContentType="application/vnd.openxmlformats-officedocument.presentationml.slide+xml" PartName="/ppt/slides/slide20.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1" id="1" initials="" lastIdx="2" name="Deepa Joshi"/>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28" Type="http://schemas.openxmlformats.org/officeDocument/2006/relationships/slide" Target="slides/slide24.xml"/><Relationship Id="rId16" Type="http://schemas.openxmlformats.org/officeDocument/2006/relationships/slide" Target="slides/slide12.xml"/><Relationship Id="rId38" Type="http://schemas.openxmlformats.org/officeDocument/2006/relationships/slide" Target="slides/slide34.xml"/><Relationship Id="rId20" Type="http://schemas.openxmlformats.org/officeDocument/2006/relationships/slide" Target="slides/slide16.xml"/><Relationship Id="rId15" Type="http://schemas.openxmlformats.org/officeDocument/2006/relationships/slide" Target="slides/slide11.xml"/><Relationship Id="rId39" Type="http://schemas.openxmlformats.org/officeDocument/2006/relationships/slide" Target="slides/slide35.xml"/><Relationship Id="rId11" Type="http://schemas.openxmlformats.org/officeDocument/2006/relationships/slide" Target="slides/slide7.xml"/><Relationship Id="rId25" Type="http://schemas.openxmlformats.org/officeDocument/2006/relationships/slide" Target="slides/slide21.xml"/><Relationship Id="rId7" Type="http://schemas.openxmlformats.org/officeDocument/2006/relationships/slide" Target="slides/slide3.xml"/><Relationship Id="rId14" Type="http://schemas.openxmlformats.org/officeDocument/2006/relationships/slide" Target="slides/slide10.xml"/><Relationship Id="rId29" Type="http://schemas.openxmlformats.org/officeDocument/2006/relationships/slide" Target="slides/slide25.xml"/><Relationship Id="rId27" Type="http://schemas.openxmlformats.org/officeDocument/2006/relationships/slide" Target="slides/slide23.xml"/><Relationship Id="rId35" Type="http://schemas.openxmlformats.org/officeDocument/2006/relationships/slide" Target="slides/slide31.xml"/><Relationship Id="rId8" Type="http://schemas.openxmlformats.org/officeDocument/2006/relationships/slide" Target="slides/slide4.xml"/><Relationship Id="rId13" Type="http://schemas.openxmlformats.org/officeDocument/2006/relationships/slide" Target="slides/slide9.xml"/><Relationship Id="rId34" Type="http://schemas.openxmlformats.org/officeDocument/2006/relationships/slide" Target="slides/slide30.xml"/><Relationship Id="rId4" Type="http://schemas.openxmlformats.org/officeDocument/2006/relationships/slideMaster" Target="slideMasters/slideMaster1.xml"/><Relationship Id="rId9" Type="http://schemas.openxmlformats.org/officeDocument/2006/relationships/slide" Target="slides/slide5.xml"/><Relationship Id="rId31" Type="http://schemas.openxmlformats.org/officeDocument/2006/relationships/slide" Target="slides/slide27.xml"/><Relationship Id="rId33" Type="http://schemas.openxmlformats.org/officeDocument/2006/relationships/slide" Target="slides/slide29.xml"/><Relationship Id="rId1" Type="http://schemas.openxmlformats.org/officeDocument/2006/relationships/theme" Target="theme/theme1.xml"/><Relationship Id="rId22" Type="http://schemas.openxmlformats.org/officeDocument/2006/relationships/slide" Target="slides/slide18.xml"/><Relationship Id="rId30" Type="http://schemas.openxmlformats.org/officeDocument/2006/relationships/slide" Target="slides/slide26.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36" Type="http://schemas.openxmlformats.org/officeDocument/2006/relationships/slide" Target="slides/slide32.xml"/><Relationship Id="rId2" Type="http://schemas.openxmlformats.org/officeDocument/2006/relationships/presProps" Target="presProps1.xml"/><Relationship Id="rId21" Type="http://schemas.openxmlformats.org/officeDocument/2006/relationships/slide" Target="slides/slide17.xml"/><Relationship Id="rId23" Type="http://schemas.openxmlformats.org/officeDocument/2006/relationships/slide" Target="slides/slide19.xml"/><Relationship Id="rId32" Type="http://schemas.openxmlformats.org/officeDocument/2006/relationships/slide" Target="slides/slide28.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commentAuthors" Target="commentAuthors1.xml"/><Relationship Id="rId6" Type="http://schemas.openxmlformats.org/officeDocument/2006/relationships/slide" Target="slides/slide2.xml"/><Relationship Id="rId37"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5T12:19:25.893" idx="1">
    <p:pos x="7484" y="210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492E86-1FBE-4591-A488-7923FC157D2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244682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92E86-1FBE-4591-A488-7923FC157D2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320002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92E86-1FBE-4591-A488-7923FC157D2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306352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92E86-1FBE-4591-A488-7923FC157D2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62679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92E86-1FBE-4591-A488-7923FC157D2B}"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304805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492E86-1FBE-4591-A488-7923FC157D2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416398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492E86-1FBE-4591-A488-7923FC157D2B}"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38212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492E86-1FBE-4591-A488-7923FC157D2B}"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424541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92E86-1FBE-4591-A488-7923FC157D2B}"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106923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492E86-1FBE-4591-A488-7923FC157D2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46797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492E86-1FBE-4591-A488-7923FC157D2B}"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DA748-61DE-4B27-B708-3D3CF9CCF851}" type="slidenum">
              <a:rPr lang="en-US" smtClean="0"/>
              <a:t>‹#›</a:t>
            </a:fld>
            <a:endParaRPr lang="en-US"/>
          </a:p>
        </p:txBody>
      </p:sp>
    </p:spTree>
    <p:extLst>
      <p:ext uri="{BB962C8B-B14F-4D97-AF65-F5344CB8AC3E}">
        <p14:creationId xmlns:p14="http://schemas.microsoft.com/office/powerpoint/2010/main" val="426563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92E86-1FBE-4591-A488-7923FC157D2B}" type="datetimeFigureOut">
              <a:rPr lang="en-US" smtClean="0"/>
              <a:t>4/24/2018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DA748-61DE-4B27-B708-3D3CF9CCF851}" type="slidenum">
              <a:rPr lang="en-US" smtClean="0"/>
              <a:t>‹#›</a:t>
            </a:fld>
            <a:endParaRPr lang="en-US"/>
          </a:p>
        </p:txBody>
      </p:sp>
    </p:spTree>
    <p:extLst>
      <p:ext uri="{BB962C8B-B14F-4D97-AF65-F5344CB8AC3E}">
        <p14:creationId xmlns:p14="http://schemas.microsoft.com/office/powerpoint/2010/main" val="1784854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Normalization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21201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3 NF</a:t>
            </a:r>
            <a:endParaRPr lang="en-US" dirty="0"/>
          </a:p>
        </p:txBody>
      </p:sp>
      <p:pic>
        <p:nvPicPr>
          <p:cNvPr id="4" name="Content Placeholder 3"/>
          <p:cNvPicPr>
            <a:picLocks noGrp="1" noChangeAspect="1"/>
          </p:cNvPicPr>
          <p:nvPr>
            <p:ph idx="1"/>
          </p:nvPr>
        </p:nvPicPr>
        <p:blipFill>
          <a:blip r:embed="rId2"/>
          <a:stretch>
            <a:fillRect/>
          </a:stretch>
        </p:blipFill>
        <p:spPr>
          <a:xfrm>
            <a:off x="5333790" y="1861170"/>
            <a:ext cx="5685505" cy="4351338"/>
          </a:xfrm>
          <a:prstGeom prst="rect">
            <a:avLst/>
          </a:prstGeom>
        </p:spPr>
      </p:pic>
      <p:sp>
        <p:nvSpPr>
          <p:cNvPr id="6" name="TextBox 5"/>
          <p:cNvSpPr txBox="1"/>
          <p:nvPr/>
        </p:nvSpPr>
        <p:spPr>
          <a:xfrm>
            <a:off x="838200" y="3099661"/>
            <a:ext cx="3222356" cy="2677656"/>
          </a:xfrm>
          <a:prstGeom prst="rect">
            <a:avLst/>
          </a:prstGeom>
          <a:noFill/>
        </p:spPr>
        <p:txBody>
          <a:bodyPr wrap="square" rtlCol="0">
            <a:spAutoFit/>
          </a:bodyPr>
          <a:lstStyle/>
          <a:p>
            <a:r>
              <a:rPr lang="en-US" sz="2400" dirty="0" smtClean="0">
                <a:solidFill>
                  <a:srgbClr val="FF0000"/>
                </a:solidFill>
              </a:rPr>
              <a:t>We decompose table such that we have a common attribute in R2 and R3. We cannot keep E in R2 because we will not be able to determine D from E</a:t>
            </a:r>
            <a:endParaRPr lang="en-US" sz="2400" dirty="0">
              <a:solidFill>
                <a:srgbClr val="FF0000"/>
              </a:solidFill>
            </a:endParaRPr>
          </a:p>
        </p:txBody>
      </p:sp>
      <p:sp>
        <p:nvSpPr>
          <p:cNvPr id="7" name="Right Arrow 6"/>
          <p:cNvSpPr/>
          <p:nvPr/>
        </p:nvSpPr>
        <p:spPr>
          <a:xfrm>
            <a:off x="4184542" y="3958041"/>
            <a:ext cx="2510726" cy="960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679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(Boyce cod normal form)</a:t>
            </a:r>
            <a:endParaRPr lang="en-US" dirty="0"/>
          </a:p>
        </p:txBody>
      </p:sp>
      <p:pic>
        <p:nvPicPr>
          <p:cNvPr id="4" name="Content Placeholder 3"/>
          <p:cNvPicPr>
            <a:picLocks noGrp="1" noChangeAspect="1"/>
          </p:cNvPicPr>
          <p:nvPr>
            <p:ph idx="1"/>
          </p:nvPr>
        </p:nvPicPr>
        <p:blipFill>
          <a:blip r:embed="rId2"/>
          <a:stretch>
            <a:fillRect/>
          </a:stretch>
        </p:blipFill>
        <p:spPr>
          <a:xfrm>
            <a:off x="3162945" y="1879309"/>
            <a:ext cx="3499388" cy="2434136"/>
          </a:xfrm>
          <a:prstGeom prst="rect">
            <a:avLst/>
          </a:prstGeom>
        </p:spPr>
      </p:pic>
      <p:sp>
        <p:nvSpPr>
          <p:cNvPr id="5" name="TextBox 4"/>
          <p:cNvSpPr txBox="1"/>
          <p:nvPr/>
        </p:nvSpPr>
        <p:spPr>
          <a:xfrm>
            <a:off x="681925" y="2634712"/>
            <a:ext cx="2030278" cy="461665"/>
          </a:xfrm>
          <a:prstGeom prst="rect">
            <a:avLst/>
          </a:prstGeom>
          <a:noFill/>
        </p:spPr>
        <p:txBody>
          <a:bodyPr wrap="square" rtlCol="0">
            <a:spAutoFit/>
          </a:bodyPr>
          <a:lstStyle/>
          <a:p>
            <a:r>
              <a:rPr lang="en-US" sz="2400" dirty="0" smtClean="0">
                <a:solidFill>
                  <a:srgbClr val="FF0000"/>
                </a:solidFill>
              </a:rPr>
              <a:t>BCNF?</a:t>
            </a:r>
            <a:endParaRPr lang="en-US" sz="2400" dirty="0">
              <a:solidFill>
                <a:srgbClr val="FF0000"/>
              </a:solidFill>
            </a:endParaRPr>
          </a:p>
        </p:txBody>
      </p:sp>
      <p:pic>
        <p:nvPicPr>
          <p:cNvPr id="6" name="Picture 5"/>
          <p:cNvPicPr>
            <a:picLocks noChangeAspect="1"/>
          </p:cNvPicPr>
          <p:nvPr/>
        </p:nvPicPr>
        <p:blipFill>
          <a:blip r:embed="rId3"/>
          <a:stretch>
            <a:fillRect/>
          </a:stretch>
        </p:blipFill>
        <p:spPr>
          <a:xfrm>
            <a:off x="7754399" y="3219692"/>
            <a:ext cx="3781425" cy="2619375"/>
          </a:xfrm>
          <a:prstGeom prst="rect">
            <a:avLst/>
          </a:prstGeom>
        </p:spPr>
      </p:pic>
      <p:sp>
        <p:nvSpPr>
          <p:cNvPr id="7" name="TextBox 6"/>
          <p:cNvSpPr txBox="1"/>
          <p:nvPr/>
        </p:nvSpPr>
        <p:spPr>
          <a:xfrm>
            <a:off x="8412996" y="1879309"/>
            <a:ext cx="2030278" cy="461665"/>
          </a:xfrm>
          <a:prstGeom prst="rect">
            <a:avLst/>
          </a:prstGeom>
          <a:noFill/>
        </p:spPr>
        <p:txBody>
          <a:bodyPr wrap="square" rtlCol="0">
            <a:spAutoFit/>
          </a:bodyPr>
          <a:lstStyle/>
          <a:p>
            <a:r>
              <a:rPr lang="en-US" sz="2400" dirty="0" smtClean="0">
                <a:solidFill>
                  <a:srgbClr val="FF0000"/>
                </a:solidFill>
              </a:rPr>
              <a:t>Rules:</a:t>
            </a:r>
            <a:endParaRPr lang="en-US" sz="2400" dirty="0">
              <a:solidFill>
                <a:srgbClr val="FF0000"/>
              </a:solidFill>
            </a:endParaRPr>
          </a:p>
        </p:txBody>
      </p:sp>
      <p:sp>
        <p:nvSpPr>
          <p:cNvPr id="8" name="Down Arrow 7"/>
          <p:cNvSpPr/>
          <p:nvPr/>
        </p:nvSpPr>
        <p:spPr>
          <a:xfrm>
            <a:off x="9035512" y="2386739"/>
            <a:ext cx="609599" cy="832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39697" y="4770895"/>
            <a:ext cx="2030278" cy="2308324"/>
          </a:xfrm>
          <a:prstGeom prst="rect">
            <a:avLst/>
          </a:prstGeom>
          <a:noFill/>
        </p:spPr>
        <p:txBody>
          <a:bodyPr wrap="square" rtlCol="0">
            <a:spAutoFit/>
          </a:bodyPr>
          <a:lstStyle/>
          <a:p>
            <a:r>
              <a:rPr lang="en-US" sz="2400" dirty="0" smtClean="0">
                <a:solidFill>
                  <a:srgbClr val="FF0000"/>
                </a:solidFill>
              </a:rPr>
              <a:t>The above relation is already in 3NF but check whether it is in BCNF or not?</a:t>
            </a:r>
            <a:endParaRPr lang="en-US" sz="2400" dirty="0">
              <a:solidFill>
                <a:srgbClr val="FF0000"/>
              </a:solidFill>
            </a:endParaRPr>
          </a:p>
        </p:txBody>
      </p:sp>
    </p:spTree>
    <p:extLst>
      <p:ext uri="{BB962C8B-B14F-4D97-AF65-F5344CB8AC3E}">
        <p14:creationId xmlns:p14="http://schemas.microsoft.com/office/powerpoint/2010/main" val="1842393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Question:1</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1220896" y="1825625"/>
            <a:ext cx="3209925" cy="752475"/>
          </a:xfrm>
          <a:prstGeom prst="rect">
            <a:avLst/>
          </a:prstGeom>
        </p:spPr>
      </p:pic>
      <p:pic>
        <p:nvPicPr>
          <p:cNvPr id="6" name="Content Placeholder 3"/>
          <p:cNvPicPr>
            <a:picLocks noChangeAspect="1"/>
          </p:cNvPicPr>
          <p:nvPr/>
        </p:nvPicPr>
        <p:blipFill>
          <a:blip r:embed="rId3"/>
          <a:stretch>
            <a:fillRect/>
          </a:stretch>
        </p:blipFill>
        <p:spPr>
          <a:xfrm>
            <a:off x="6142616" y="1926182"/>
            <a:ext cx="3499388" cy="2434136"/>
          </a:xfrm>
          <a:prstGeom prst="rect">
            <a:avLst/>
          </a:prstGeom>
        </p:spPr>
      </p:pic>
      <p:cxnSp>
        <p:nvCxnSpPr>
          <p:cNvPr id="8" name="Straight Connector 7"/>
          <p:cNvCxnSpPr/>
          <p:nvPr/>
        </p:nvCxnSpPr>
        <p:spPr>
          <a:xfrm>
            <a:off x="5393410" y="3719593"/>
            <a:ext cx="702590" cy="6407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439905" y="3704095"/>
            <a:ext cx="656095" cy="65622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54306" y="4590745"/>
            <a:ext cx="2696705" cy="923330"/>
          </a:xfrm>
          <a:prstGeom prst="rect">
            <a:avLst/>
          </a:prstGeom>
          <a:noFill/>
        </p:spPr>
        <p:txBody>
          <a:bodyPr wrap="square" rtlCol="0">
            <a:spAutoFit/>
          </a:bodyPr>
          <a:lstStyle/>
          <a:p>
            <a:r>
              <a:rPr lang="en-US" dirty="0" smtClean="0"/>
              <a:t>Here, D is not a  super key, therefore relation is not in BCNF</a:t>
            </a:r>
            <a:endParaRPr lang="en-US" dirty="0"/>
          </a:p>
        </p:txBody>
      </p:sp>
    </p:spTree>
    <p:extLst>
      <p:ext uri="{BB962C8B-B14F-4D97-AF65-F5344CB8AC3E}">
        <p14:creationId xmlns:p14="http://schemas.microsoft.com/office/powerpoint/2010/main" val="1682903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BCNF</a:t>
            </a:r>
            <a:endParaRPr lang="en-US" dirty="0"/>
          </a:p>
        </p:txBody>
      </p:sp>
      <p:pic>
        <p:nvPicPr>
          <p:cNvPr id="4" name="Picture 3"/>
          <p:cNvPicPr>
            <a:picLocks noChangeAspect="1"/>
          </p:cNvPicPr>
          <p:nvPr/>
        </p:nvPicPr>
        <p:blipFill>
          <a:blip r:embed="rId2"/>
          <a:stretch>
            <a:fillRect/>
          </a:stretch>
        </p:blipFill>
        <p:spPr>
          <a:xfrm>
            <a:off x="4747728" y="1027906"/>
            <a:ext cx="5610225" cy="2809875"/>
          </a:xfrm>
          <a:prstGeom prst="rect">
            <a:avLst/>
          </a:prstGeom>
        </p:spPr>
      </p:pic>
      <p:pic>
        <p:nvPicPr>
          <p:cNvPr id="6" name="Picture 5"/>
          <p:cNvPicPr>
            <a:picLocks noChangeAspect="1"/>
          </p:cNvPicPr>
          <p:nvPr/>
        </p:nvPicPr>
        <p:blipFill>
          <a:blip r:embed="rId3"/>
          <a:stretch>
            <a:fillRect/>
          </a:stretch>
        </p:blipFill>
        <p:spPr>
          <a:xfrm>
            <a:off x="5064555" y="4728403"/>
            <a:ext cx="2162175" cy="1314450"/>
          </a:xfrm>
          <a:prstGeom prst="rect">
            <a:avLst/>
          </a:prstGeom>
        </p:spPr>
      </p:pic>
      <p:sp>
        <p:nvSpPr>
          <p:cNvPr id="7" name="Content Placeholder 6"/>
          <p:cNvSpPr>
            <a:spLocks noGrp="1"/>
          </p:cNvSpPr>
          <p:nvPr>
            <p:ph idx="1"/>
          </p:nvPr>
        </p:nvSpPr>
        <p:spPr>
          <a:xfrm>
            <a:off x="838200" y="480447"/>
            <a:ext cx="10515600" cy="5696516"/>
          </a:xfrm>
        </p:spPr>
        <p:txBody>
          <a:bodyPr/>
          <a:lstStyle/>
          <a:p>
            <a:r>
              <a:rPr lang="en-US" dirty="0" smtClean="0"/>
              <a:t> </a:t>
            </a:r>
            <a:endParaRPr lang="en-US" dirty="0"/>
          </a:p>
        </p:txBody>
      </p:sp>
      <p:pic>
        <p:nvPicPr>
          <p:cNvPr id="8" name="Content Placeholder 3"/>
          <p:cNvPicPr>
            <a:picLocks noChangeAspect="1"/>
          </p:cNvPicPr>
          <p:nvPr/>
        </p:nvPicPr>
        <p:blipFill>
          <a:blip r:embed="rId4"/>
          <a:stretch>
            <a:fillRect/>
          </a:stretch>
        </p:blipFill>
        <p:spPr>
          <a:xfrm>
            <a:off x="621223" y="2235770"/>
            <a:ext cx="2648919" cy="2041762"/>
          </a:xfrm>
          <a:prstGeom prst="rect">
            <a:avLst/>
          </a:prstGeom>
        </p:spPr>
      </p:pic>
      <p:sp>
        <p:nvSpPr>
          <p:cNvPr id="9" name="TextBox 8"/>
          <p:cNvSpPr txBox="1"/>
          <p:nvPr/>
        </p:nvSpPr>
        <p:spPr>
          <a:xfrm>
            <a:off x="838200" y="4477687"/>
            <a:ext cx="2261461" cy="1815882"/>
          </a:xfrm>
          <a:prstGeom prst="rect">
            <a:avLst/>
          </a:prstGeom>
          <a:noFill/>
        </p:spPr>
        <p:txBody>
          <a:bodyPr wrap="square" rtlCol="0">
            <a:spAutoFit/>
          </a:bodyPr>
          <a:lstStyle/>
          <a:p>
            <a:r>
              <a:rPr lang="en-US" sz="2800" dirty="0" smtClean="0">
                <a:solidFill>
                  <a:srgbClr val="FF0000"/>
                </a:solidFill>
              </a:rPr>
              <a:t>Here A and C are candidate key therefore it is in BCNF</a:t>
            </a:r>
            <a:endParaRPr lang="en-US" sz="2800" dirty="0">
              <a:solidFill>
                <a:srgbClr val="FF0000"/>
              </a:solidFill>
            </a:endParaRPr>
          </a:p>
        </p:txBody>
      </p:sp>
      <p:sp>
        <p:nvSpPr>
          <p:cNvPr id="10" name="Right Arrow 9"/>
          <p:cNvSpPr/>
          <p:nvPr/>
        </p:nvSpPr>
        <p:spPr>
          <a:xfrm>
            <a:off x="3270142" y="5145437"/>
            <a:ext cx="1477586" cy="519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10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NF</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Content Placeholder 3"/>
          <p:cNvPicPr>
            <a:picLocks noChangeAspect="1"/>
          </p:cNvPicPr>
          <p:nvPr/>
        </p:nvPicPr>
        <p:blipFill>
          <a:blip r:embed="rId2"/>
          <a:stretch>
            <a:fillRect/>
          </a:stretch>
        </p:blipFill>
        <p:spPr>
          <a:xfrm>
            <a:off x="6096000" y="1027906"/>
            <a:ext cx="5560621" cy="5489576"/>
          </a:xfrm>
          <a:prstGeom prst="rect">
            <a:avLst/>
          </a:prstGeom>
        </p:spPr>
      </p:pic>
      <p:pic>
        <p:nvPicPr>
          <p:cNvPr id="5" name="Picture 4"/>
          <p:cNvPicPr>
            <a:picLocks noChangeAspect="1"/>
          </p:cNvPicPr>
          <p:nvPr/>
        </p:nvPicPr>
        <p:blipFill>
          <a:blip r:embed="rId3"/>
          <a:stretch>
            <a:fillRect/>
          </a:stretch>
        </p:blipFill>
        <p:spPr>
          <a:xfrm>
            <a:off x="690363" y="1485106"/>
            <a:ext cx="4591614" cy="3732602"/>
          </a:xfrm>
          <a:prstGeom prst="rect">
            <a:avLst/>
          </a:prstGeom>
        </p:spPr>
      </p:pic>
    </p:spTree>
    <p:extLst>
      <p:ext uri="{BB962C8B-B14F-4D97-AF65-F5344CB8AC3E}">
        <p14:creationId xmlns:p14="http://schemas.microsoft.com/office/powerpoint/2010/main" val="3803744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198535" y="1243968"/>
            <a:ext cx="2412569" cy="1344249"/>
          </a:xfrm>
          <a:prstGeom prst="rect">
            <a:avLst/>
          </a:prstGeom>
        </p:spPr>
      </p:pic>
      <p:pic>
        <p:nvPicPr>
          <p:cNvPr id="5" name="Content Placeholder 3"/>
          <p:cNvPicPr>
            <a:picLocks noChangeAspect="1"/>
          </p:cNvPicPr>
          <p:nvPr/>
        </p:nvPicPr>
        <p:blipFill>
          <a:blip r:embed="rId3"/>
          <a:stretch>
            <a:fillRect/>
          </a:stretch>
        </p:blipFill>
        <p:spPr>
          <a:xfrm>
            <a:off x="5212597" y="578010"/>
            <a:ext cx="5560621" cy="5489576"/>
          </a:xfrm>
          <a:prstGeom prst="rect">
            <a:avLst/>
          </a:prstGeom>
        </p:spPr>
      </p:pic>
    </p:spTree>
    <p:extLst>
      <p:ext uri="{BB962C8B-B14F-4D97-AF65-F5344CB8AC3E}">
        <p14:creationId xmlns:p14="http://schemas.microsoft.com/office/powerpoint/2010/main" val="2979414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1358683" y="1690688"/>
            <a:ext cx="4546171" cy="3717993"/>
          </a:xfrm>
          <a:prstGeom prst="rect">
            <a:avLst/>
          </a:prstGeom>
        </p:spPr>
      </p:pic>
      <p:pic>
        <p:nvPicPr>
          <p:cNvPr id="5" name="Picture 4"/>
          <p:cNvPicPr>
            <a:picLocks noChangeAspect="1"/>
          </p:cNvPicPr>
          <p:nvPr/>
        </p:nvPicPr>
        <p:blipFill>
          <a:blip r:embed="rId3"/>
          <a:stretch>
            <a:fillRect/>
          </a:stretch>
        </p:blipFill>
        <p:spPr>
          <a:xfrm>
            <a:off x="6931776" y="1217907"/>
            <a:ext cx="4127556" cy="1739605"/>
          </a:xfrm>
          <a:prstGeom prst="rect">
            <a:avLst/>
          </a:prstGeom>
        </p:spPr>
      </p:pic>
      <p:pic>
        <p:nvPicPr>
          <p:cNvPr id="6" name="Picture 5"/>
          <p:cNvPicPr>
            <a:picLocks noChangeAspect="1"/>
          </p:cNvPicPr>
          <p:nvPr/>
        </p:nvPicPr>
        <p:blipFill>
          <a:blip r:embed="rId4"/>
          <a:stretch>
            <a:fillRect/>
          </a:stretch>
        </p:blipFill>
        <p:spPr>
          <a:xfrm>
            <a:off x="6931777" y="3549684"/>
            <a:ext cx="4127556" cy="1858997"/>
          </a:xfrm>
          <a:prstGeom prst="rect">
            <a:avLst/>
          </a:prstGeom>
        </p:spPr>
      </p:pic>
    </p:spTree>
    <p:extLst>
      <p:ext uri="{BB962C8B-B14F-4D97-AF65-F5344CB8AC3E}">
        <p14:creationId xmlns:p14="http://schemas.microsoft.com/office/powerpoint/2010/main" val="2350392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2781624" y="1520838"/>
            <a:ext cx="5295900" cy="2543175"/>
          </a:xfrm>
          <a:prstGeom prst="rect">
            <a:avLst/>
          </a:prstGeom>
        </p:spPr>
      </p:pic>
      <p:pic>
        <p:nvPicPr>
          <p:cNvPr id="5" name="Picture 4"/>
          <p:cNvPicPr>
            <a:picLocks noChangeAspect="1"/>
          </p:cNvPicPr>
          <p:nvPr/>
        </p:nvPicPr>
        <p:blipFill>
          <a:blip r:embed="rId3"/>
          <a:stretch>
            <a:fillRect/>
          </a:stretch>
        </p:blipFill>
        <p:spPr>
          <a:xfrm>
            <a:off x="1014817" y="4483099"/>
            <a:ext cx="10210800" cy="2162175"/>
          </a:xfrm>
          <a:prstGeom prst="rect">
            <a:avLst/>
          </a:prstGeom>
        </p:spPr>
      </p:pic>
    </p:spTree>
    <p:extLst>
      <p:ext uri="{BB962C8B-B14F-4D97-AF65-F5344CB8AC3E}">
        <p14:creationId xmlns:p14="http://schemas.microsoft.com/office/powerpoint/2010/main" val="1021431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4NF</a:t>
            </a:r>
            <a:endParaRPr lang="en-US" dirty="0"/>
          </a:p>
        </p:txBody>
      </p:sp>
      <p:pic>
        <p:nvPicPr>
          <p:cNvPr id="5" name="Content Placeholder 4"/>
          <p:cNvPicPr>
            <a:picLocks noGrp="1" noChangeAspect="1"/>
          </p:cNvPicPr>
          <p:nvPr>
            <p:ph idx="1"/>
          </p:nvPr>
        </p:nvPicPr>
        <p:blipFill>
          <a:blip r:embed="rId2"/>
          <a:stretch>
            <a:fillRect/>
          </a:stretch>
        </p:blipFill>
        <p:spPr>
          <a:xfrm>
            <a:off x="3076250" y="4083118"/>
            <a:ext cx="7372350" cy="2581275"/>
          </a:xfrm>
          <a:prstGeom prst="rect">
            <a:avLst/>
          </a:prstGeom>
        </p:spPr>
      </p:pic>
      <p:pic>
        <p:nvPicPr>
          <p:cNvPr id="6" name="Content Placeholder 3"/>
          <p:cNvPicPr>
            <a:picLocks noChangeAspect="1"/>
          </p:cNvPicPr>
          <p:nvPr/>
        </p:nvPicPr>
        <p:blipFill>
          <a:blip r:embed="rId3"/>
          <a:stretch>
            <a:fillRect/>
          </a:stretch>
        </p:blipFill>
        <p:spPr>
          <a:xfrm>
            <a:off x="4489340" y="0"/>
            <a:ext cx="4546171" cy="3717993"/>
          </a:xfrm>
          <a:prstGeom prst="rect">
            <a:avLst/>
          </a:prstGeom>
        </p:spPr>
      </p:pic>
    </p:spTree>
    <p:extLst>
      <p:ext uri="{BB962C8B-B14F-4D97-AF65-F5344CB8AC3E}">
        <p14:creationId xmlns:p14="http://schemas.microsoft.com/office/powerpoint/2010/main" val="4172591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idx="1"/>
          </p:nvPr>
        </p:nvPicPr>
        <p:blipFill>
          <a:blip r:embed="rId2"/>
          <a:stretch>
            <a:fillRect/>
          </a:stretch>
        </p:blipFill>
        <p:spPr>
          <a:xfrm>
            <a:off x="1402193" y="1690688"/>
            <a:ext cx="8377238" cy="2765653"/>
          </a:xfrm>
          <a:prstGeom prst="rect">
            <a:avLst/>
          </a:prstGeom>
        </p:spPr>
      </p:pic>
      <p:sp>
        <p:nvSpPr>
          <p:cNvPr id="5" name="Rectangle 4"/>
          <p:cNvSpPr/>
          <p:nvPr/>
        </p:nvSpPr>
        <p:spPr>
          <a:xfrm>
            <a:off x="1402193" y="4718439"/>
            <a:ext cx="9415624" cy="1200329"/>
          </a:xfrm>
          <a:prstGeom prst="rect">
            <a:avLst/>
          </a:prstGeom>
        </p:spPr>
        <p:txBody>
          <a:bodyPr wrap="square">
            <a:spAutoFit/>
          </a:bodyPr>
          <a:lstStyle/>
          <a:p>
            <a:r>
              <a:rPr lang="en-US" b="0" i="0" dirty="0" smtClean="0">
                <a:solidFill>
                  <a:srgbClr val="000000"/>
                </a:solidFill>
                <a:effectLst/>
                <a:latin typeface="Arial" panose="020B0604020202020204" pitchFamily="34" charset="0"/>
              </a:rPr>
              <a:t>If we observe the data in the table above it satisfies 3NF. But LECTURER and BOOKS are two independent entities here. There is no relationship between Lecturer and Books. In the above example, either Alex or Bosco can teach Mathematics. For Mathematics subject , student can refer either '</a:t>
            </a:r>
            <a:r>
              <a:rPr lang="en-US" b="0" i="0" dirty="0" err="1" smtClean="0">
                <a:solidFill>
                  <a:srgbClr val="000000"/>
                </a:solidFill>
                <a:effectLst/>
                <a:latin typeface="Arial" panose="020B0604020202020204" pitchFamily="34" charset="0"/>
              </a:rPr>
              <a:t>Maths</a:t>
            </a:r>
            <a:r>
              <a:rPr lang="en-US" b="0" i="0" dirty="0" smtClean="0">
                <a:solidFill>
                  <a:srgbClr val="000000"/>
                </a:solidFill>
                <a:effectLst/>
                <a:latin typeface="Arial" panose="020B0604020202020204" pitchFamily="34" charset="0"/>
              </a:rPr>
              <a:t> Book1'  or '</a:t>
            </a:r>
            <a:r>
              <a:rPr lang="en-US" b="0" i="0" dirty="0" err="1" smtClean="0">
                <a:solidFill>
                  <a:srgbClr val="000000"/>
                </a:solidFill>
                <a:effectLst/>
                <a:latin typeface="Arial" panose="020B0604020202020204" pitchFamily="34" charset="0"/>
              </a:rPr>
              <a:t>Maths</a:t>
            </a:r>
            <a:r>
              <a:rPr lang="en-US" b="0" i="0" dirty="0" smtClean="0">
                <a:solidFill>
                  <a:srgbClr val="000000"/>
                </a:solidFill>
                <a:effectLst/>
                <a:latin typeface="Arial" panose="020B0604020202020204" pitchFamily="34" charset="0"/>
              </a:rPr>
              <a:t> Book2'.  i.e.;</a:t>
            </a:r>
            <a:endParaRPr lang="en-US" dirty="0"/>
          </a:p>
        </p:txBody>
      </p:sp>
    </p:spTree>
    <p:extLst>
      <p:ext uri="{BB962C8B-B14F-4D97-AF65-F5344CB8AC3E}">
        <p14:creationId xmlns:p14="http://schemas.microsoft.com/office/powerpoint/2010/main" val="356969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1NF</a:t>
            </a:r>
            <a:endParaRPr lang="en-US" dirty="0"/>
          </a:p>
        </p:txBody>
      </p:sp>
      <p:pic>
        <p:nvPicPr>
          <p:cNvPr id="4" name="Content Placeholder 3"/>
          <p:cNvPicPr>
            <a:picLocks noGrp="1" noChangeAspect="1"/>
          </p:cNvPicPr>
          <p:nvPr>
            <p:ph idx="1"/>
          </p:nvPr>
        </p:nvPicPr>
        <p:blipFill>
          <a:blip r:embed="rId2"/>
          <a:stretch>
            <a:fillRect/>
          </a:stretch>
        </p:blipFill>
        <p:spPr>
          <a:xfrm>
            <a:off x="2566018" y="526943"/>
            <a:ext cx="8546266" cy="4236190"/>
          </a:xfrm>
          <a:prstGeom prst="rect">
            <a:avLst/>
          </a:prstGeom>
        </p:spPr>
      </p:pic>
    </p:spTree>
    <p:extLst>
      <p:ext uri="{BB962C8B-B14F-4D97-AF65-F5344CB8AC3E}">
        <p14:creationId xmlns:p14="http://schemas.microsoft.com/office/powerpoint/2010/main" val="3923997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idx="1"/>
          </p:nvPr>
        </p:nvPicPr>
        <p:blipFill>
          <a:blip r:embed="rId2"/>
          <a:stretch>
            <a:fillRect/>
          </a:stretch>
        </p:blipFill>
        <p:spPr>
          <a:xfrm>
            <a:off x="1061714" y="1966253"/>
            <a:ext cx="9554625" cy="3597639"/>
          </a:xfrm>
          <a:prstGeom prst="rect">
            <a:avLst/>
          </a:prstGeom>
        </p:spPr>
      </p:pic>
      <p:pic>
        <p:nvPicPr>
          <p:cNvPr id="5" name="Picture 4"/>
          <p:cNvPicPr>
            <a:picLocks noChangeAspect="1"/>
          </p:cNvPicPr>
          <p:nvPr/>
        </p:nvPicPr>
        <p:blipFill>
          <a:blip r:embed="rId3"/>
          <a:stretch>
            <a:fillRect/>
          </a:stretch>
        </p:blipFill>
        <p:spPr>
          <a:xfrm>
            <a:off x="1181019" y="5402451"/>
            <a:ext cx="8365937" cy="1633780"/>
          </a:xfrm>
          <a:prstGeom prst="rect">
            <a:avLst/>
          </a:prstGeom>
        </p:spPr>
      </p:pic>
    </p:spTree>
    <p:extLst>
      <p:ext uri="{BB962C8B-B14F-4D97-AF65-F5344CB8AC3E}">
        <p14:creationId xmlns:p14="http://schemas.microsoft.com/office/powerpoint/2010/main" val="4285756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011830" y="365124"/>
            <a:ext cx="10704889" cy="6492875"/>
          </a:xfrm>
          <a:prstGeom prst="rect">
            <a:avLst/>
          </a:prstGeom>
        </p:spPr>
      </p:pic>
    </p:spTree>
    <p:extLst>
      <p:ext uri="{BB962C8B-B14F-4D97-AF65-F5344CB8AC3E}">
        <p14:creationId xmlns:p14="http://schemas.microsoft.com/office/powerpoint/2010/main" val="2689722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idx="1"/>
          </p:nvPr>
        </p:nvPicPr>
        <p:blipFill>
          <a:blip r:embed="rId2"/>
          <a:stretch>
            <a:fillRect/>
          </a:stretch>
        </p:blipFill>
        <p:spPr>
          <a:xfrm>
            <a:off x="1072854" y="2067799"/>
            <a:ext cx="9946441" cy="4007537"/>
          </a:xfrm>
          <a:prstGeom prst="rect">
            <a:avLst/>
          </a:prstGeom>
        </p:spPr>
      </p:pic>
    </p:spTree>
    <p:extLst>
      <p:ext uri="{BB962C8B-B14F-4D97-AF65-F5344CB8AC3E}">
        <p14:creationId xmlns:p14="http://schemas.microsoft.com/office/powerpoint/2010/main" val="3623369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NF</a:t>
            </a:r>
            <a:endParaRPr lang="en-US" dirty="0"/>
          </a:p>
        </p:txBody>
      </p:sp>
      <p:pic>
        <p:nvPicPr>
          <p:cNvPr id="4" name="Content Placeholder 3"/>
          <p:cNvPicPr>
            <a:picLocks noGrp="1" noChangeAspect="1"/>
          </p:cNvPicPr>
          <p:nvPr>
            <p:ph idx="1"/>
          </p:nvPr>
        </p:nvPicPr>
        <p:blipFill>
          <a:blip r:embed="rId2"/>
          <a:stretch>
            <a:fillRect/>
          </a:stretch>
        </p:blipFill>
        <p:spPr>
          <a:xfrm>
            <a:off x="1017721" y="1841379"/>
            <a:ext cx="9924081" cy="3397047"/>
          </a:xfrm>
          <a:prstGeom prst="rect">
            <a:avLst/>
          </a:prstGeom>
        </p:spPr>
      </p:pic>
    </p:spTree>
    <p:extLst>
      <p:ext uri="{BB962C8B-B14F-4D97-AF65-F5344CB8AC3E}">
        <p14:creationId xmlns:p14="http://schemas.microsoft.com/office/powerpoint/2010/main" val="1566195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NF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database is said to be in 5NF, if and only if,</a:t>
            </a:r>
          </a:p>
          <a:p>
            <a:r>
              <a:rPr lang="en-US" dirty="0"/>
              <a:t>It's in 4NF</a:t>
            </a:r>
          </a:p>
          <a:p>
            <a:r>
              <a:rPr lang="en-US" dirty="0"/>
              <a:t>If we can decompose table further to eliminate redundancy and anomaly, and when we re-join the decomposed tables by means of candidate keys, we should not be losing the original data or any new record set should not arise. In simple words, joining two or more decomposed table should not lose records nor create new records.</a:t>
            </a:r>
          </a:p>
          <a:p>
            <a:r>
              <a:rPr lang="en-US" dirty="0"/>
              <a:t>Consider an example of different Subjects taught by different lecturers and the lecturers taking classes for different semesters.</a:t>
            </a:r>
          </a:p>
          <a:p>
            <a:r>
              <a:rPr lang="en-US" b="1" dirty="0"/>
              <a:t>Note</a:t>
            </a:r>
            <a:r>
              <a:rPr lang="en-US" dirty="0"/>
              <a:t>: Please consider that Semester 1 has Mathematics, Physics and Chemistry and Semester 2 has only Mathematics in its academic year!!</a:t>
            </a:r>
          </a:p>
          <a:p>
            <a:endParaRPr lang="en-US" dirty="0"/>
          </a:p>
        </p:txBody>
      </p:sp>
    </p:spTree>
    <p:extLst>
      <p:ext uri="{BB962C8B-B14F-4D97-AF65-F5344CB8AC3E}">
        <p14:creationId xmlns:p14="http://schemas.microsoft.com/office/powerpoint/2010/main" val="3863172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838201" y="1349725"/>
            <a:ext cx="6802464" cy="4746451"/>
          </a:xfrm>
          <a:prstGeom prst="rect">
            <a:avLst/>
          </a:prstGeom>
        </p:spPr>
      </p:pic>
      <p:pic>
        <p:nvPicPr>
          <p:cNvPr id="5" name="Picture 4"/>
          <p:cNvPicPr>
            <a:picLocks noChangeAspect="1"/>
          </p:cNvPicPr>
          <p:nvPr/>
        </p:nvPicPr>
        <p:blipFill>
          <a:blip r:embed="rId3"/>
          <a:stretch>
            <a:fillRect/>
          </a:stretch>
        </p:blipFill>
        <p:spPr>
          <a:xfrm>
            <a:off x="8431078" y="3348083"/>
            <a:ext cx="3449665" cy="2386289"/>
          </a:xfrm>
          <a:prstGeom prst="rect">
            <a:avLst/>
          </a:prstGeom>
          <a:ln>
            <a:solidFill>
              <a:srgbClr val="FF0000"/>
            </a:solidFill>
          </a:ln>
        </p:spPr>
      </p:pic>
      <p:sp>
        <p:nvSpPr>
          <p:cNvPr id="6" name="Right Arrow 5"/>
          <p:cNvSpPr/>
          <p:nvPr/>
        </p:nvSpPr>
        <p:spPr>
          <a:xfrm>
            <a:off x="7408190" y="4339525"/>
            <a:ext cx="1208868" cy="712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741044" y="4339525"/>
            <a:ext cx="2789695" cy="8214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431078" y="5921545"/>
            <a:ext cx="1999282" cy="461665"/>
          </a:xfrm>
          <a:prstGeom prst="rect">
            <a:avLst/>
          </a:prstGeom>
          <a:noFill/>
        </p:spPr>
        <p:txBody>
          <a:bodyPr wrap="square" rtlCol="0">
            <a:spAutoFit/>
          </a:bodyPr>
          <a:lstStyle/>
          <a:p>
            <a:r>
              <a:rPr lang="en-US" sz="2400" dirty="0" smtClean="0">
                <a:solidFill>
                  <a:srgbClr val="FF0000"/>
                </a:solidFill>
              </a:rPr>
              <a:t>Additive row</a:t>
            </a:r>
            <a:endParaRPr lang="en-US" sz="2400" dirty="0">
              <a:solidFill>
                <a:srgbClr val="FF0000"/>
              </a:solidFill>
            </a:endParaRPr>
          </a:p>
        </p:txBody>
      </p:sp>
    </p:spTree>
    <p:extLst>
      <p:ext uri="{BB962C8B-B14F-4D97-AF65-F5344CB8AC3E}">
        <p14:creationId xmlns:p14="http://schemas.microsoft.com/office/powerpoint/2010/main" val="3442641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NF</a:t>
            </a:r>
            <a:endParaRPr lang="en-US" dirty="0"/>
          </a:p>
        </p:txBody>
      </p:sp>
      <p:pic>
        <p:nvPicPr>
          <p:cNvPr id="4" name="Content Placeholder 3"/>
          <p:cNvPicPr>
            <a:picLocks noGrp="1" noChangeAspect="1"/>
          </p:cNvPicPr>
          <p:nvPr>
            <p:ph idx="1"/>
          </p:nvPr>
        </p:nvPicPr>
        <p:blipFill>
          <a:blip r:embed="rId2"/>
          <a:stretch>
            <a:fillRect/>
          </a:stretch>
        </p:blipFill>
        <p:spPr>
          <a:xfrm>
            <a:off x="838200" y="2063197"/>
            <a:ext cx="4865176" cy="1160449"/>
          </a:xfrm>
          <a:prstGeom prst="rect">
            <a:avLst/>
          </a:prstGeom>
        </p:spPr>
      </p:pic>
      <p:pic>
        <p:nvPicPr>
          <p:cNvPr id="5" name="Picture 4"/>
          <p:cNvPicPr>
            <a:picLocks noChangeAspect="1"/>
          </p:cNvPicPr>
          <p:nvPr/>
        </p:nvPicPr>
        <p:blipFill>
          <a:blip r:embed="rId3"/>
          <a:stretch>
            <a:fillRect/>
          </a:stretch>
        </p:blipFill>
        <p:spPr>
          <a:xfrm>
            <a:off x="8243968" y="2063197"/>
            <a:ext cx="3109832" cy="933620"/>
          </a:xfrm>
          <a:prstGeom prst="rect">
            <a:avLst/>
          </a:prstGeom>
        </p:spPr>
      </p:pic>
      <p:sp>
        <p:nvSpPr>
          <p:cNvPr id="6" name="Right Arrow 5"/>
          <p:cNvSpPr/>
          <p:nvPr/>
        </p:nvSpPr>
        <p:spPr>
          <a:xfrm>
            <a:off x="5858359" y="2247254"/>
            <a:ext cx="2045777" cy="666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31376" y="4029559"/>
            <a:ext cx="6044339" cy="954107"/>
          </a:xfrm>
          <a:prstGeom prst="rect">
            <a:avLst/>
          </a:prstGeom>
          <a:noFill/>
        </p:spPr>
        <p:txBody>
          <a:bodyPr wrap="square" rtlCol="0">
            <a:spAutoFit/>
          </a:bodyPr>
          <a:lstStyle/>
          <a:p>
            <a:pPr marL="342900" indent="-342900">
              <a:buAutoNum type="arabicPeriod"/>
            </a:pPr>
            <a:r>
              <a:rPr lang="en-US" sz="2800" dirty="0" smtClean="0"/>
              <a:t>R  must be in 4NF</a:t>
            </a:r>
          </a:p>
          <a:p>
            <a:pPr marL="342900" indent="-342900">
              <a:buAutoNum type="arabicPeriod"/>
            </a:pPr>
            <a:r>
              <a:rPr lang="en-US" sz="2800" dirty="0" smtClean="0"/>
              <a:t>If Join dependency does not exists</a:t>
            </a:r>
            <a:endParaRPr lang="en-US" sz="2800" dirty="0"/>
          </a:p>
        </p:txBody>
      </p:sp>
    </p:spTree>
    <p:extLst>
      <p:ext uri="{BB962C8B-B14F-4D97-AF65-F5344CB8AC3E}">
        <p14:creationId xmlns:p14="http://schemas.microsoft.com/office/powerpoint/2010/main" val="2165178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preserving??</a:t>
            </a:r>
            <a:endParaRPr lang="en-US" dirty="0"/>
          </a:p>
        </p:txBody>
      </p:sp>
      <p:pic>
        <p:nvPicPr>
          <p:cNvPr id="4" name="Content Placeholder 3"/>
          <p:cNvPicPr>
            <a:picLocks noGrp="1" noChangeAspect="1"/>
          </p:cNvPicPr>
          <p:nvPr>
            <p:ph idx="1"/>
          </p:nvPr>
        </p:nvPicPr>
        <p:blipFill>
          <a:blip r:embed="rId2"/>
          <a:stretch>
            <a:fillRect/>
          </a:stretch>
        </p:blipFill>
        <p:spPr>
          <a:xfrm>
            <a:off x="838200" y="1988047"/>
            <a:ext cx="6415007" cy="3699831"/>
          </a:xfrm>
          <a:prstGeom prst="rect">
            <a:avLst/>
          </a:prstGeom>
        </p:spPr>
      </p:pic>
      <p:sp>
        <p:nvSpPr>
          <p:cNvPr id="6" name="Multiply 5"/>
          <p:cNvSpPr/>
          <p:nvPr/>
        </p:nvSpPr>
        <p:spPr>
          <a:xfrm>
            <a:off x="2805192" y="2782632"/>
            <a:ext cx="387458" cy="402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p:nvPr/>
        </p:nvSpPr>
        <p:spPr>
          <a:xfrm>
            <a:off x="2812942" y="3185588"/>
            <a:ext cx="387458" cy="402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4556497" y="2984110"/>
            <a:ext cx="387458" cy="402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33654" y="2557220"/>
            <a:ext cx="4609532" cy="646331"/>
          </a:xfrm>
          <a:prstGeom prst="rect">
            <a:avLst/>
          </a:prstGeom>
          <a:noFill/>
        </p:spPr>
        <p:txBody>
          <a:bodyPr wrap="none" rtlCol="0">
            <a:spAutoFit/>
          </a:bodyPr>
          <a:lstStyle/>
          <a:p>
            <a:r>
              <a:rPr lang="en-US" b="1" dirty="0" smtClean="0"/>
              <a:t>Dependency is not preserved here. Therefore,</a:t>
            </a:r>
          </a:p>
          <a:p>
            <a:r>
              <a:rPr lang="en-US" b="1" dirty="0" smtClean="0"/>
              <a:t>decomposition is not dependency preserving</a:t>
            </a:r>
            <a:endParaRPr lang="en-US" b="1" dirty="0"/>
          </a:p>
        </p:txBody>
      </p:sp>
    </p:spTree>
    <p:extLst>
      <p:ext uri="{BB962C8B-B14F-4D97-AF65-F5344CB8AC3E}">
        <p14:creationId xmlns:p14="http://schemas.microsoft.com/office/powerpoint/2010/main" val="1889177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Lossless Join??</a:t>
            </a:r>
            <a:endParaRPr lang="en-US" dirty="0"/>
          </a:p>
        </p:txBody>
      </p:sp>
      <p:pic>
        <p:nvPicPr>
          <p:cNvPr id="4" name="Content Placeholder 3"/>
          <p:cNvPicPr>
            <a:picLocks noGrp="1" noChangeAspect="1"/>
          </p:cNvPicPr>
          <p:nvPr>
            <p:ph idx="1"/>
          </p:nvPr>
        </p:nvPicPr>
        <p:blipFill>
          <a:blip r:embed="rId2"/>
          <a:stretch>
            <a:fillRect/>
          </a:stretch>
        </p:blipFill>
        <p:spPr>
          <a:xfrm>
            <a:off x="1039999" y="1690687"/>
            <a:ext cx="6910631" cy="3749217"/>
          </a:xfrm>
          <a:prstGeom prst="rect">
            <a:avLst/>
          </a:prstGeom>
        </p:spPr>
      </p:pic>
    </p:spTree>
    <p:extLst>
      <p:ext uri="{BB962C8B-B14F-4D97-AF65-F5344CB8AC3E}">
        <p14:creationId xmlns:p14="http://schemas.microsoft.com/office/powerpoint/2010/main" val="2539616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11823"/>
            <a:ext cx="10554345" cy="4968095"/>
          </a:xfrm>
          <a:prstGeom prst="rect">
            <a:avLst/>
          </a:prstGeom>
        </p:spPr>
      </p:pic>
    </p:spTree>
    <p:extLst>
      <p:ext uri="{BB962C8B-B14F-4D97-AF65-F5344CB8AC3E}">
        <p14:creationId xmlns:p14="http://schemas.microsoft.com/office/powerpoint/2010/main" val="94074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NF</a:t>
            </a:r>
            <a:endParaRPr lang="en-US" dirty="0"/>
          </a:p>
        </p:txBody>
      </p:sp>
      <p:pic>
        <p:nvPicPr>
          <p:cNvPr id="4" name="Content Placeholder 3"/>
          <p:cNvPicPr>
            <a:picLocks noGrp="1" noChangeAspect="1"/>
          </p:cNvPicPr>
          <p:nvPr>
            <p:ph idx="1"/>
          </p:nvPr>
        </p:nvPicPr>
        <p:blipFill>
          <a:blip r:embed="rId2"/>
          <a:stretch>
            <a:fillRect/>
          </a:stretch>
        </p:blipFill>
        <p:spPr>
          <a:xfrm>
            <a:off x="1219038" y="2218747"/>
            <a:ext cx="4856297" cy="3624114"/>
          </a:xfrm>
          <a:prstGeom prst="rect">
            <a:avLst/>
          </a:prstGeom>
        </p:spPr>
      </p:pic>
      <p:pic>
        <p:nvPicPr>
          <p:cNvPr id="5" name="Picture 4"/>
          <p:cNvPicPr>
            <a:picLocks noChangeAspect="1"/>
          </p:cNvPicPr>
          <p:nvPr/>
        </p:nvPicPr>
        <p:blipFill>
          <a:blip r:embed="rId3"/>
          <a:stretch>
            <a:fillRect/>
          </a:stretch>
        </p:blipFill>
        <p:spPr>
          <a:xfrm>
            <a:off x="7001118" y="2218747"/>
            <a:ext cx="4591614" cy="3732602"/>
          </a:xfrm>
          <a:prstGeom prst="rect">
            <a:avLst/>
          </a:prstGeom>
        </p:spPr>
      </p:pic>
    </p:spTree>
    <p:extLst>
      <p:ext uri="{BB962C8B-B14F-4D97-AF65-F5344CB8AC3E}">
        <p14:creationId xmlns:p14="http://schemas.microsoft.com/office/powerpoint/2010/main" val="12624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Insertion </a:t>
            </a:r>
            <a:r>
              <a:rPr lang="en-US" b="1" dirty="0"/>
              <a:t>anomalies: </a:t>
            </a:r>
            <a:endParaRPr lang="en-US" dirty="0"/>
          </a:p>
          <a:p>
            <a:r>
              <a:rPr lang="en-US" dirty="0"/>
              <a:t>To insert a new patient particular that makes an appointment with the designated Doctor, we need to enter the correct detail for the staff. For example, to insert the details of new patient in </a:t>
            </a:r>
            <a:r>
              <a:rPr lang="en-US" dirty="0" err="1"/>
              <a:t>patientNo</a:t>
            </a:r>
            <a:r>
              <a:rPr lang="en-US" dirty="0"/>
              <a:t>, </a:t>
            </a:r>
            <a:r>
              <a:rPr lang="en-US" dirty="0" err="1"/>
              <a:t>patientName</a:t>
            </a:r>
            <a:r>
              <a:rPr lang="en-US" dirty="0"/>
              <a:t> and an appointment, we must enter the correct details of the doctor (</a:t>
            </a:r>
            <a:r>
              <a:rPr lang="en-US" dirty="0" err="1"/>
              <a:t>staffNo</a:t>
            </a:r>
            <a:r>
              <a:rPr lang="en-US" dirty="0"/>
              <a:t>, </a:t>
            </a:r>
            <a:r>
              <a:rPr lang="en-US" dirty="0" err="1"/>
              <a:t>dentistName</a:t>
            </a:r>
            <a:r>
              <a:rPr lang="en-US" dirty="0"/>
              <a:t>) so that the patient details are consistent with values for the designated Doctor for example, S1011. </a:t>
            </a:r>
          </a:p>
          <a:p>
            <a:r>
              <a:rPr lang="en-US" dirty="0"/>
              <a:t>To enter new patient data that doesn’t have Doctor to be assigned we can’t insert NULL values for the primary key. </a:t>
            </a:r>
          </a:p>
        </p:txBody>
      </p:sp>
    </p:spTree>
    <p:extLst>
      <p:ext uri="{BB962C8B-B14F-4D97-AF65-F5344CB8AC3E}">
        <p14:creationId xmlns:p14="http://schemas.microsoft.com/office/powerpoint/2010/main" val="807315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r>
              <a:rPr lang="en-US" b="1" dirty="0"/>
              <a:t>Deletion anomalies: </a:t>
            </a:r>
            <a:endParaRPr lang="en-US" dirty="0"/>
          </a:p>
          <a:p>
            <a:r>
              <a:rPr lang="en-US" dirty="0"/>
              <a:t>If we want to delete a patient named Ian MacKay for example, two records need to be deleted as in row 3 and 4. This anomaly also obvious when we want to delete the </a:t>
            </a:r>
            <a:r>
              <a:rPr lang="en-US" dirty="0" err="1"/>
              <a:t>dentistName</a:t>
            </a:r>
            <a:r>
              <a:rPr lang="en-US" dirty="0"/>
              <a:t>, multiple records needs to be deleted to maintain the data integrity. </a:t>
            </a:r>
          </a:p>
          <a:p>
            <a:r>
              <a:rPr lang="en-US" dirty="0"/>
              <a:t>When we delete a Dentist record, for example Tony Smith, the details about his patients also lost from the database. </a:t>
            </a:r>
          </a:p>
        </p:txBody>
      </p:sp>
    </p:spTree>
    <p:extLst>
      <p:ext uri="{BB962C8B-B14F-4D97-AF65-F5344CB8AC3E}">
        <p14:creationId xmlns:p14="http://schemas.microsoft.com/office/powerpoint/2010/main" val="2247061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Modification anomalies: </a:t>
            </a:r>
            <a:endParaRPr lang="en-US" dirty="0"/>
          </a:p>
          <a:p>
            <a:r>
              <a:rPr lang="en-US" dirty="0"/>
              <a:t>With redundant data, when we want to change the value of one columns of a particular Dentist, for example the </a:t>
            </a:r>
            <a:r>
              <a:rPr lang="en-US" dirty="0" err="1"/>
              <a:t>dentistName</a:t>
            </a:r>
            <a:r>
              <a:rPr lang="en-US" dirty="0"/>
              <a:t>, we must update all the Dentist records that assigned to the particular patient otherwise the database will become inconsistent. We also need to modify the appointment schedules because different Dentist has different schedules </a:t>
            </a:r>
          </a:p>
        </p:txBody>
      </p:sp>
    </p:spTree>
    <p:extLst>
      <p:ext uri="{BB962C8B-B14F-4D97-AF65-F5344CB8AC3E}">
        <p14:creationId xmlns:p14="http://schemas.microsoft.com/office/powerpoint/2010/main" val="3167160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(b) Describe and illustrate the process of normalizing the table shown in Figure 1 to 3NF. State any assumptions you make about the data shown in this table. </a:t>
            </a:r>
          </a:p>
          <a:p>
            <a:r>
              <a:rPr lang="en-US" dirty="0"/>
              <a:t>Assumptions made include that a patient is registered at only one surgery and he/she may have more than one appointment on a given day. All the schedules have been fixed for the whole days and week. </a:t>
            </a:r>
          </a:p>
        </p:txBody>
      </p:sp>
    </p:spTree>
    <p:extLst>
      <p:ext uri="{BB962C8B-B14F-4D97-AF65-F5344CB8AC3E}">
        <p14:creationId xmlns:p14="http://schemas.microsoft.com/office/powerpoint/2010/main" val="1328767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1NF we remove all the repeating groups (appointment), assigning new column (</a:t>
            </a:r>
            <a:r>
              <a:rPr lang="en-US" dirty="0" err="1"/>
              <a:t>apptDate</a:t>
            </a:r>
            <a:r>
              <a:rPr lang="en-US" dirty="0"/>
              <a:t> and </a:t>
            </a:r>
            <a:r>
              <a:rPr lang="en-US" dirty="0" err="1"/>
              <a:t>apptTime</a:t>
            </a:r>
            <a:r>
              <a:rPr lang="en-US" dirty="0"/>
              <a:t>) and assigned primary keys (candidate keys). Then we figure out the functional dependencies (FDs). By using dependency diagram we represent the table as shown below. (NF –stand for Normal Form) </a:t>
            </a:r>
          </a:p>
          <a:p>
            <a:r>
              <a:rPr lang="en-US" b="1" dirty="0"/>
              <a:t>Note: How to find the FDs is subjective!!! However, the rule is, it must reflect the real word situation. </a:t>
            </a:r>
            <a:endParaRPr lang="en-US" dirty="0"/>
          </a:p>
        </p:txBody>
      </p:sp>
    </p:spTree>
    <p:extLst>
      <p:ext uri="{BB962C8B-B14F-4D97-AF65-F5344CB8AC3E}">
        <p14:creationId xmlns:p14="http://schemas.microsoft.com/office/powerpoint/2010/main" val="2348785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032988" y="511444"/>
            <a:ext cx="10320812" cy="5780868"/>
          </a:xfrm>
          <a:prstGeom prst="rect">
            <a:avLst/>
          </a:prstGeom>
        </p:spPr>
      </p:pic>
    </p:spTree>
    <p:extLst>
      <p:ext uri="{BB962C8B-B14F-4D97-AF65-F5344CB8AC3E}">
        <p14:creationId xmlns:p14="http://schemas.microsoft.com/office/powerpoint/2010/main" val="383108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096000" y="880228"/>
            <a:ext cx="5560621" cy="5489576"/>
          </a:xfrm>
          <a:prstGeom prst="rect">
            <a:avLst/>
          </a:prstGeom>
        </p:spPr>
      </p:pic>
      <p:pic>
        <p:nvPicPr>
          <p:cNvPr id="5" name="Picture 4"/>
          <p:cNvPicPr>
            <a:picLocks noChangeAspect="1"/>
          </p:cNvPicPr>
          <p:nvPr/>
        </p:nvPicPr>
        <p:blipFill>
          <a:blip r:embed="rId3"/>
          <a:stretch>
            <a:fillRect/>
          </a:stretch>
        </p:blipFill>
        <p:spPr>
          <a:xfrm>
            <a:off x="535379" y="1690688"/>
            <a:ext cx="4591614" cy="3732602"/>
          </a:xfrm>
          <a:prstGeom prst="rect">
            <a:avLst/>
          </a:prstGeom>
        </p:spPr>
      </p:pic>
    </p:spTree>
    <p:extLst>
      <p:ext uri="{BB962C8B-B14F-4D97-AF65-F5344CB8AC3E}">
        <p14:creationId xmlns:p14="http://schemas.microsoft.com/office/powerpoint/2010/main" val="1901072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1277883" y="2000963"/>
            <a:ext cx="2847975" cy="2047875"/>
          </a:xfrm>
          <a:prstGeom prst="rect">
            <a:avLst/>
          </a:prstGeom>
        </p:spPr>
      </p:pic>
      <p:pic>
        <p:nvPicPr>
          <p:cNvPr id="5" name="Picture 4"/>
          <p:cNvPicPr>
            <a:picLocks noChangeAspect="1"/>
          </p:cNvPicPr>
          <p:nvPr/>
        </p:nvPicPr>
        <p:blipFill>
          <a:blip r:embed="rId3"/>
          <a:stretch>
            <a:fillRect/>
          </a:stretch>
        </p:blipFill>
        <p:spPr>
          <a:xfrm>
            <a:off x="6421464" y="2000963"/>
            <a:ext cx="3009900" cy="923925"/>
          </a:xfrm>
          <a:prstGeom prst="rect">
            <a:avLst/>
          </a:prstGeom>
        </p:spPr>
      </p:pic>
      <p:pic>
        <p:nvPicPr>
          <p:cNvPr id="6" name="Picture 5"/>
          <p:cNvPicPr>
            <a:picLocks noChangeAspect="1"/>
          </p:cNvPicPr>
          <p:nvPr/>
        </p:nvPicPr>
        <p:blipFill>
          <a:blip r:embed="rId4"/>
          <a:stretch>
            <a:fillRect/>
          </a:stretch>
        </p:blipFill>
        <p:spPr>
          <a:xfrm>
            <a:off x="5257800" y="3504554"/>
            <a:ext cx="6096000" cy="685800"/>
          </a:xfrm>
          <a:prstGeom prst="rect">
            <a:avLst/>
          </a:prstGeom>
        </p:spPr>
      </p:pic>
      <p:pic>
        <p:nvPicPr>
          <p:cNvPr id="7" name="Picture 6"/>
          <p:cNvPicPr>
            <a:picLocks noChangeAspect="1"/>
          </p:cNvPicPr>
          <p:nvPr/>
        </p:nvPicPr>
        <p:blipFill>
          <a:blip r:embed="rId5"/>
          <a:stretch>
            <a:fillRect/>
          </a:stretch>
        </p:blipFill>
        <p:spPr>
          <a:xfrm>
            <a:off x="1419225" y="4845366"/>
            <a:ext cx="7677150" cy="1676400"/>
          </a:xfrm>
          <a:prstGeom prst="rect">
            <a:avLst/>
          </a:prstGeom>
        </p:spPr>
      </p:pic>
    </p:spTree>
    <p:extLst>
      <p:ext uri="{BB962C8B-B14F-4D97-AF65-F5344CB8AC3E}">
        <p14:creationId xmlns:p14="http://schemas.microsoft.com/office/powerpoint/2010/main" val="1253067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lstStyle/>
          <a:p>
            <a:r>
              <a:rPr lang="en-US" dirty="0" smtClean="0"/>
              <a:t>Find out all the possible candidate key:</a:t>
            </a:r>
          </a:p>
          <a:p>
            <a:endParaRPr lang="en-US" dirty="0"/>
          </a:p>
          <a:p>
            <a:endParaRPr lang="en-US" dirty="0" smtClean="0"/>
          </a:p>
          <a:p>
            <a:endParaRPr lang="en-US" dirty="0"/>
          </a:p>
          <a:p>
            <a:endParaRPr lang="en-US" dirty="0" smtClean="0"/>
          </a:p>
          <a:p>
            <a:r>
              <a:rPr lang="en-US" dirty="0" smtClean="0"/>
              <a:t>Because of this FD, it is not in 2NF</a:t>
            </a:r>
          </a:p>
          <a:p>
            <a:endParaRPr lang="en-US" dirty="0"/>
          </a:p>
        </p:txBody>
      </p:sp>
      <p:pic>
        <p:nvPicPr>
          <p:cNvPr id="4" name="Picture 3"/>
          <p:cNvPicPr>
            <a:picLocks noChangeAspect="1"/>
          </p:cNvPicPr>
          <p:nvPr/>
        </p:nvPicPr>
        <p:blipFill>
          <a:blip r:embed="rId2"/>
          <a:stretch>
            <a:fillRect/>
          </a:stretch>
        </p:blipFill>
        <p:spPr>
          <a:xfrm>
            <a:off x="1414382" y="2620101"/>
            <a:ext cx="3752850" cy="904875"/>
          </a:xfrm>
          <a:prstGeom prst="rect">
            <a:avLst/>
          </a:prstGeom>
        </p:spPr>
      </p:pic>
      <p:pic>
        <p:nvPicPr>
          <p:cNvPr id="5" name="Picture 4"/>
          <p:cNvPicPr>
            <a:picLocks noChangeAspect="1"/>
          </p:cNvPicPr>
          <p:nvPr/>
        </p:nvPicPr>
        <p:blipFill>
          <a:blip r:embed="rId3"/>
          <a:stretch>
            <a:fillRect/>
          </a:stretch>
        </p:blipFill>
        <p:spPr>
          <a:xfrm>
            <a:off x="6845569" y="2753450"/>
            <a:ext cx="3181350" cy="638175"/>
          </a:xfrm>
          <a:prstGeom prst="rect">
            <a:avLst/>
          </a:prstGeom>
        </p:spPr>
      </p:pic>
      <p:pic>
        <p:nvPicPr>
          <p:cNvPr id="6" name="Picture 5"/>
          <p:cNvPicPr>
            <a:picLocks noChangeAspect="1"/>
          </p:cNvPicPr>
          <p:nvPr/>
        </p:nvPicPr>
        <p:blipFill>
          <a:blip r:embed="rId4"/>
          <a:stretch>
            <a:fillRect/>
          </a:stretch>
        </p:blipFill>
        <p:spPr>
          <a:xfrm>
            <a:off x="1414382" y="5057855"/>
            <a:ext cx="1419225" cy="523875"/>
          </a:xfrm>
          <a:prstGeom prst="rect">
            <a:avLst/>
          </a:prstGeom>
        </p:spPr>
      </p:pic>
    </p:spTree>
    <p:extLst>
      <p:ext uri="{BB962C8B-B14F-4D97-AF65-F5344CB8AC3E}">
        <p14:creationId xmlns:p14="http://schemas.microsoft.com/office/powerpoint/2010/main" val="3055089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2NF</a:t>
            </a:r>
            <a:endParaRPr lang="en-US" dirty="0"/>
          </a:p>
        </p:txBody>
      </p:sp>
      <p:pic>
        <p:nvPicPr>
          <p:cNvPr id="4" name="Content Placeholder 3"/>
          <p:cNvPicPr>
            <a:picLocks noGrp="1" noChangeAspect="1"/>
          </p:cNvPicPr>
          <p:nvPr>
            <p:ph idx="1"/>
          </p:nvPr>
        </p:nvPicPr>
        <p:blipFill>
          <a:blip r:embed="rId2"/>
          <a:stretch>
            <a:fillRect/>
          </a:stretch>
        </p:blipFill>
        <p:spPr>
          <a:xfrm>
            <a:off x="2191153" y="2294220"/>
            <a:ext cx="6600825" cy="3848100"/>
          </a:xfrm>
          <a:prstGeom prst="rect">
            <a:avLst/>
          </a:prstGeom>
        </p:spPr>
      </p:pic>
    </p:spTree>
    <p:extLst>
      <p:ext uri="{BB962C8B-B14F-4D97-AF65-F5344CB8AC3E}">
        <p14:creationId xmlns:p14="http://schemas.microsoft.com/office/powerpoint/2010/main" val="34561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3NF</a:t>
            </a:r>
            <a:endParaRPr lang="en-US" dirty="0"/>
          </a:p>
        </p:txBody>
      </p:sp>
      <p:pic>
        <p:nvPicPr>
          <p:cNvPr id="4" name="Content Placeholder 3"/>
          <p:cNvPicPr>
            <a:picLocks noGrp="1" noChangeAspect="1"/>
          </p:cNvPicPr>
          <p:nvPr>
            <p:ph idx="1"/>
          </p:nvPr>
        </p:nvPicPr>
        <p:blipFill>
          <a:blip r:embed="rId2"/>
          <a:stretch>
            <a:fillRect/>
          </a:stretch>
        </p:blipFill>
        <p:spPr>
          <a:xfrm>
            <a:off x="1647825" y="1891506"/>
            <a:ext cx="8896350" cy="4219575"/>
          </a:xfrm>
          <a:prstGeom prst="rect">
            <a:avLst/>
          </a:prstGeom>
        </p:spPr>
      </p:pic>
    </p:spTree>
    <p:extLst>
      <p:ext uri="{BB962C8B-B14F-4D97-AF65-F5344CB8AC3E}">
        <p14:creationId xmlns:p14="http://schemas.microsoft.com/office/powerpoint/2010/main" val="2103628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3294277" y="365125"/>
            <a:ext cx="8251960" cy="3063108"/>
          </a:xfrm>
          <a:prstGeom prst="rect">
            <a:avLst/>
          </a:prstGeom>
        </p:spPr>
      </p:pic>
      <p:pic>
        <p:nvPicPr>
          <p:cNvPr id="5" name="Picture 4"/>
          <p:cNvPicPr>
            <a:picLocks noChangeAspect="1"/>
          </p:cNvPicPr>
          <p:nvPr/>
        </p:nvPicPr>
        <p:blipFill>
          <a:blip r:embed="rId3"/>
          <a:stretch>
            <a:fillRect/>
          </a:stretch>
        </p:blipFill>
        <p:spPr>
          <a:xfrm>
            <a:off x="8694549" y="3756077"/>
            <a:ext cx="2851688" cy="1528844"/>
          </a:xfrm>
          <a:prstGeom prst="rect">
            <a:avLst/>
          </a:prstGeom>
        </p:spPr>
      </p:pic>
      <p:pic>
        <p:nvPicPr>
          <p:cNvPr id="6" name="Picture 5"/>
          <p:cNvPicPr>
            <a:picLocks noChangeAspect="1"/>
          </p:cNvPicPr>
          <p:nvPr/>
        </p:nvPicPr>
        <p:blipFill>
          <a:blip r:embed="rId4"/>
          <a:stretch>
            <a:fillRect/>
          </a:stretch>
        </p:blipFill>
        <p:spPr>
          <a:xfrm>
            <a:off x="3294277" y="3457575"/>
            <a:ext cx="4547865" cy="3400425"/>
          </a:xfrm>
          <a:prstGeom prst="rect">
            <a:avLst/>
          </a:prstGeom>
        </p:spPr>
      </p:pic>
      <p:sp>
        <p:nvSpPr>
          <p:cNvPr id="7" name="TextBox 6"/>
          <p:cNvSpPr txBox="1"/>
          <p:nvPr/>
        </p:nvSpPr>
        <p:spPr>
          <a:xfrm>
            <a:off x="489083" y="4681420"/>
            <a:ext cx="1952787" cy="461665"/>
          </a:xfrm>
          <a:prstGeom prst="rect">
            <a:avLst/>
          </a:prstGeom>
          <a:noFill/>
        </p:spPr>
        <p:txBody>
          <a:bodyPr wrap="square" rtlCol="0">
            <a:spAutoFit/>
          </a:bodyPr>
          <a:lstStyle/>
          <a:p>
            <a:r>
              <a:rPr lang="en-US" sz="2400" dirty="0" smtClean="0">
                <a:solidFill>
                  <a:srgbClr val="FF0000"/>
                </a:solidFill>
              </a:rPr>
              <a:t>NOT IN 3NF</a:t>
            </a:r>
            <a:endParaRPr lang="en-US" sz="2400" dirty="0">
              <a:solidFill>
                <a:srgbClr val="FF0000"/>
              </a:solidFill>
            </a:endParaRPr>
          </a:p>
        </p:txBody>
      </p:sp>
      <p:sp>
        <p:nvSpPr>
          <p:cNvPr id="8" name="Right Arrow 7"/>
          <p:cNvSpPr/>
          <p:nvPr/>
        </p:nvSpPr>
        <p:spPr>
          <a:xfrm>
            <a:off x="2441870" y="4743057"/>
            <a:ext cx="2247255" cy="338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252487" y="2597236"/>
            <a:ext cx="1952787" cy="830997"/>
          </a:xfrm>
          <a:prstGeom prst="rect">
            <a:avLst/>
          </a:prstGeom>
          <a:noFill/>
        </p:spPr>
        <p:txBody>
          <a:bodyPr wrap="square" rtlCol="0">
            <a:spAutoFit/>
          </a:bodyPr>
          <a:lstStyle/>
          <a:p>
            <a:r>
              <a:rPr lang="en-US" sz="2400" dirty="0" smtClean="0">
                <a:solidFill>
                  <a:srgbClr val="FF0000"/>
                </a:solidFill>
              </a:rPr>
              <a:t>Relation is in 3NF</a:t>
            </a:r>
            <a:endParaRPr lang="en-US" sz="2400" dirty="0">
              <a:solidFill>
                <a:srgbClr val="FF0000"/>
              </a:solidFill>
            </a:endParaRPr>
          </a:p>
        </p:txBody>
      </p:sp>
      <p:sp>
        <p:nvSpPr>
          <p:cNvPr id="11" name="Down Arrow 10"/>
          <p:cNvSpPr/>
          <p:nvPr/>
        </p:nvSpPr>
        <p:spPr>
          <a:xfrm>
            <a:off x="10461356" y="3176657"/>
            <a:ext cx="371959" cy="579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63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