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94355" y="4697361"/>
            <a:ext cx="7956482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594355" y="977035"/>
            <a:ext cx="7950260" cy="3406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94360" y="5516716"/>
            <a:ext cx="7955280" cy="74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594360" y="753533"/>
            <a:ext cx="795528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3649134"/>
            <a:ext cx="7772400" cy="1330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0" name="Shape 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768351" y="753534"/>
            <a:ext cx="7613650" cy="2756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77899" y="3509768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85800" y="4174597"/>
            <a:ext cx="7778752" cy="821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594360" y="379438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685800" y="1124702"/>
            <a:ext cx="777478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792" y="3648316"/>
            <a:ext cx="7773608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5562176" y="378884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594360" y="378884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171701" y="762000"/>
            <a:ext cx="637793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94361" y="2202080"/>
            <a:ext cx="2560320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59436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302237" y="2201333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300781" y="2904068"/>
            <a:ext cx="2560320" cy="3359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5989319" y="2192866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598932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171702" y="762000"/>
            <a:ext cx="638198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94360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/>
          <p:nvPr>
            <p:ph idx="2" type="pic"/>
          </p:nvPr>
        </p:nvSpPr>
        <p:spPr>
          <a:xfrm>
            <a:off x="594360" y="2331720"/>
            <a:ext cx="2560320" cy="15073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594360" y="4796103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4" type="body"/>
          </p:nvPr>
        </p:nvSpPr>
        <p:spPr>
          <a:xfrm>
            <a:off x="3291873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/>
          <p:nvPr>
            <p:ph idx="5" type="pic"/>
          </p:nvPr>
        </p:nvSpPr>
        <p:spPr>
          <a:xfrm>
            <a:off x="3291872" y="2331720"/>
            <a:ext cx="2560320" cy="1509862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6" type="body"/>
          </p:nvPr>
        </p:nvSpPr>
        <p:spPr>
          <a:xfrm>
            <a:off x="3290858" y="4796102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7" type="body"/>
          </p:nvPr>
        </p:nvSpPr>
        <p:spPr>
          <a:xfrm>
            <a:off x="5993365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>
            <p:ph idx="8" type="pic"/>
          </p:nvPr>
        </p:nvSpPr>
        <p:spPr>
          <a:xfrm>
            <a:off x="5993364" y="2331721"/>
            <a:ext cx="2560320" cy="1508919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9" type="body"/>
          </p:nvPr>
        </p:nvSpPr>
        <p:spPr>
          <a:xfrm>
            <a:off x="5993272" y="4796100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537460" y="251460"/>
            <a:ext cx="4069080" cy="79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 rot="5400000">
            <a:off x="5653777" y="2099995"/>
            <a:ext cx="424867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1608512" y="-268025"/>
            <a:ext cx="4249732" cy="6278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932170" y="4323845"/>
            <a:ext cx="22974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914400" y="4323846"/>
            <a:ext cx="48806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057900" y="143086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882466" y="381001"/>
            <a:ext cx="6671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9436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886200" y="746760"/>
            <a:ext cx="4663440" cy="551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594360" y="3124200"/>
            <a:ext cx="308610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94360" y="1524000"/>
            <a:ext cx="407573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877524" y="751242"/>
            <a:ext cx="3674234" cy="551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94360" y="3124200"/>
            <a:ext cx="407573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7522771" y="6488031"/>
            <a:ext cx="1262194" cy="151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2013 IBM Corporation</a:t>
            </a:r>
            <a:endParaRPr b="0" i="0" sz="90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58738" y="1210463"/>
            <a:ext cx="7970482" cy="136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&amp; MIDDLEWARE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36051" y="321417"/>
            <a:ext cx="8455545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TIER DEPLOYMENT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536051" y="989993"/>
            <a:ext cx="8068947" cy="3023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250">
            <a:noAutofit/>
          </a:bodyPr>
          <a:lstStyle/>
          <a:p>
            <a:pPr indent="-341460" lvl="0" marL="35297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tier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26" lvl="1" marL="750291" marR="4607" rtl="0" algn="just">
              <a:lnSpc>
                <a:spcPct val="83900"/>
              </a:lnSpc>
              <a:spcBef>
                <a:spcPts val="147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Browsers and other applications that the user uses to  connect the enterprise application from a remote  location through network.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0" rtl="0" algn="l">
              <a:spcBef>
                <a:spcPts val="62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Tier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02" lvl="1" marL="750867" marR="4607" rtl="0" algn="just">
              <a:lnSpc>
                <a:spcPct val="100763"/>
              </a:lnSpc>
              <a:spcBef>
                <a:spcPts val="1469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Server – Serves static HTTP content and routes  incoming HTTP requests to the application server.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36051" y="321417"/>
            <a:ext cx="8150745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TIER DEPLOYMENT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536051" y="989993"/>
            <a:ext cx="8070098" cy="3023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250">
            <a:noAutofit/>
          </a:bodyPr>
          <a:lstStyle/>
          <a:p>
            <a:pPr indent="-341460" lvl="0" marL="35297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Tier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26" lvl="1" marL="750291" marR="5182" rtl="0" algn="just">
              <a:lnSpc>
                <a:spcPct val="83900"/>
              </a:lnSpc>
              <a:spcBef>
                <a:spcPts val="147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 hosts the enterprise application,  which consists of dynamic web pages and application  business logic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0" rtl="0" algn="l">
              <a:spcBef>
                <a:spcPts val="62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Tier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54" lvl="1" marL="752018" marR="4607" rtl="0" algn="just">
              <a:lnSpc>
                <a:spcPct val="100763"/>
              </a:lnSpc>
              <a:spcBef>
                <a:spcPts val="1469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Server Hosts the database to store business  data for the application.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36051" y="321417"/>
            <a:ext cx="8068931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TIER DEPLOYMENT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536051" y="989994"/>
            <a:ext cx="8068947" cy="2629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250">
            <a:noAutofit/>
          </a:bodyPr>
          <a:lstStyle/>
          <a:p>
            <a:pPr indent="-341460" lvl="0" marL="35297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b="1"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Aspects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5758" rtl="0" algn="l">
              <a:lnSpc>
                <a:spcPct val="100763"/>
              </a:lnSpc>
              <a:spcBef>
                <a:spcPts val="147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Server which the user is connecting should be in  Demilitarized zone.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4607" rtl="0" algn="l">
              <a:lnSpc>
                <a:spcPct val="100763"/>
              </a:lnSpc>
              <a:spcBef>
                <a:spcPts val="1179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 and Database servers are placed in  more secure internal network.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0867" marR="0" rtl="0" algn="l">
              <a:spcBef>
                <a:spcPts val="721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the requests are routed through the HTTP server.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995050" y="3660402"/>
            <a:ext cx="7731918" cy="2988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36051" y="321417"/>
            <a:ext cx="8607947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SERVERS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536051" y="1143944"/>
            <a:ext cx="7832285" cy="404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25">
            <a:noAutofit/>
          </a:bodyPr>
          <a:lstStyle/>
          <a:p>
            <a:pPr indent="-341460" lvl="0" marL="352976" marR="4607" rtl="0" algn="just">
              <a:lnSpc>
                <a:spcPct val="10096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 provides the environment for  an enterprise application to run no matter what  the application do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225721" rtl="0" algn="just">
              <a:lnSpc>
                <a:spcPct val="100960"/>
              </a:lnSpc>
              <a:spcBef>
                <a:spcPts val="1437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servers host the business logic for  the client applications using various protocols  including HTTP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143379" rtl="0" algn="l">
              <a:lnSpc>
                <a:spcPct val="84000"/>
              </a:lnSpc>
              <a:spcBef>
                <a:spcPts val="1442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 provides static pages whereas the  application server enhances the capability of  webserver by providing dynamic, customized  pages by executing the business logic.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536051" y="321417"/>
            <a:ext cx="8607949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SERVERS</a:t>
            </a:r>
            <a:endParaRPr/>
          </a:p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516" marR="0" rtl="0" algn="r">
              <a:lnSpc>
                <a:spcPct val="123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Innovation Centre for Education</a:t>
            </a:r>
            <a:endParaRPr/>
          </a:p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75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2013 IBM Corporation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974446" y="1227795"/>
            <a:ext cx="7312889" cy="47087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536050" y="321417"/>
            <a:ext cx="8684141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 DEPLOYMENT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536051" y="1143944"/>
            <a:ext cx="8011365" cy="297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25">
            <a:noAutofit/>
          </a:bodyPr>
          <a:lstStyle/>
          <a:p>
            <a:pPr indent="-341460" lvl="0" marL="352976" marR="1472942" rtl="0" algn="l">
              <a:lnSpc>
                <a:spcPct val="10096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of servers that is grouped together,  managed together to share work load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27638" rtl="0" algn="l">
              <a:lnSpc>
                <a:spcPct val="100640"/>
              </a:lnSpc>
              <a:spcBef>
                <a:spcPts val="1455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Clustering enables the enterprise applications to  scale beyond the limits of one server.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460" lvl="0" marL="352976" marR="4607" rtl="0" algn="l">
              <a:lnSpc>
                <a:spcPct val="100960"/>
              </a:lnSpc>
              <a:spcBef>
                <a:spcPts val="1451"/>
              </a:spcBef>
              <a:spcAft>
                <a:spcPts val="0"/>
              </a:spcAft>
              <a:buClr>
                <a:schemeClr val="lt1"/>
              </a:buClr>
              <a:buSzPts val="2811"/>
              <a:buFont typeface="Times New Roman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Clusters enable the applications hosted to be  highly available as there are other servers to run  the application in case of failure at one server.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148113" y="4040047"/>
            <a:ext cx="6811927" cy="26660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9715" y="547427"/>
            <a:ext cx="8378485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OBJECTIVE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9716" y="1490163"/>
            <a:ext cx="5911353" cy="2545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925">
            <a:no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unit you should be able to understand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06" lvl="0" marL="751442" marR="0" rtl="0" algn="l">
              <a:spcBef>
                <a:spcPts val="131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Times New Roman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MQ is all about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06" lvl="0" marL="752018" marR="0" rtl="0" algn="l">
              <a:spcBef>
                <a:spcPts val="1038"/>
              </a:spcBef>
              <a:spcAft>
                <a:spcPts val="0"/>
              </a:spcAft>
              <a:buClr>
                <a:schemeClr val="lt1"/>
              </a:buClr>
              <a:buSzPts val="2358"/>
              <a:buFont typeface="Times New Roman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servers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06" lvl="0" marL="752018" marR="0" rtl="0" algn="l">
              <a:spcBef>
                <a:spcPts val="103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Times New Roman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06" lvl="0" marL="752018" marR="0" rtl="0" algn="l">
              <a:spcBef>
                <a:spcPts val="1038"/>
              </a:spcBef>
              <a:spcAft>
                <a:spcPts val="0"/>
              </a:spcAft>
              <a:buClr>
                <a:schemeClr val="lt1"/>
              </a:buClr>
              <a:buSzPts val="2358"/>
              <a:buFont typeface="Times New Roman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 housing concepts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12347" y="472570"/>
            <a:ext cx="7991489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INTEGRATING APPLICATIONS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36051" y="1447689"/>
            <a:ext cx="8067795" cy="2603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25">
            <a:noAutofit/>
          </a:bodyPr>
          <a:lstStyle/>
          <a:p>
            <a:pPr indent="-340307" lvl="0" marL="351825" marR="200960" rtl="0" algn="l">
              <a:lnSpc>
                <a:spcPct val="10096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run on different hardware,  technologies were developed during a period of  time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500385" rtl="0" algn="l">
              <a:lnSpc>
                <a:spcPct val="100960"/>
              </a:lnSpc>
              <a:spcBef>
                <a:spcPts val="1437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Discrete applications need to communicate to  serve business requirement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can communicate using middleware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36051" y="321417"/>
            <a:ext cx="7693541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MIDDLEWARE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36051" y="1179352"/>
            <a:ext cx="7749943" cy="2554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250">
            <a:noAutofit/>
          </a:bodyPr>
          <a:lstStyle/>
          <a:p>
            <a:pPr indent="-340307" lvl="0" marL="3518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Lies in between two applications as a mediator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91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Facilitates interoperability of applications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1533403" rtl="0" algn="l">
              <a:lnSpc>
                <a:spcPct val="100960"/>
              </a:lnSpc>
              <a:spcBef>
                <a:spcPts val="144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Simplifies communication of complex  applications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Reduces time and resources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121982" y="0"/>
            <a:ext cx="6900035" cy="136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ORIENTED MIDDLEWARE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08602" y="1295097"/>
            <a:ext cx="8189293" cy="455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25">
            <a:noAutofit/>
          </a:bodyPr>
          <a:lstStyle/>
          <a:p>
            <a:pPr indent="-340307" lvl="0" marL="351825" marR="4607" rtl="0" algn="l">
              <a:lnSpc>
                <a:spcPct val="10096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Middleware that enables communication between  applications using messages</a:t>
            </a:r>
            <a:endParaRPr/>
          </a:p>
          <a:p>
            <a:pPr indent="-340307" lvl="0" marL="351825" marR="105950" rtl="0" algn="l">
              <a:lnSpc>
                <a:spcPct val="100640"/>
              </a:lnSpc>
              <a:spcBef>
                <a:spcPts val="1455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is the data that the application wants to  communicate with other application</a:t>
            </a:r>
            <a:endParaRPr/>
          </a:p>
          <a:p>
            <a:pPr indent="-340884" lvl="0" marL="352401" marR="0" rtl="0" algn="l">
              <a:spcBef>
                <a:spcPts val="911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0" i="0" lang="en-US" sz="281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b="0" i="0" sz="281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1007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Asynchronous interaction of applications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Loosely coupled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30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21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803432" y="4007839"/>
            <a:ext cx="4504329" cy="2470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36050" y="472570"/>
            <a:ext cx="8178919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IBM WEBSPHERE MQ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08603" y="1560831"/>
            <a:ext cx="8406376" cy="3272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250">
            <a:noAutofit/>
          </a:bodyPr>
          <a:lstStyle/>
          <a:p>
            <a:pPr indent="-340307" lvl="0" marL="3518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Oriented Middleware from IBM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91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Introduced in 1993 as MQSeries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4607" rtl="0" algn="l">
              <a:lnSpc>
                <a:spcPct val="100960"/>
              </a:lnSpc>
              <a:spcBef>
                <a:spcPts val="144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make communication possible for applications  running on powerful machines like servers with  applications running on systems less powerful like  mobile devices and tablets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893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leader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536050" y="321418"/>
            <a:ext cx="7998345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WEBSPHERE MQ OBJECTS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36051" y="989994"/>
            <a:ext cx="8070098" cy="4042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250">
            <a:noAutofit/>
          </a:bodyPr>
          <a:lstStyle/>
          <a:p>
            <a:pPr indent="-339733" lvl="0" marL="35124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1"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Queue Managers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302" lvl="1" marL="750867" marR="5758" rtl="0" algn="l">
              <a:lnSpc>
                <a:spcPct val="100763"/>
              </a:lnSpc>
              <a:spcBef>
                <a:spcPts val="147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piece	of	software	which	is	responsible	for	accepting  and delivering messages.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33" lvl="0" marL="351249" marR="0" rtl="0" algn="l">
              <a:spcBef>
                <a:spcPts val="621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1"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4607" rtl="0" algn="l">
              <a:lnSpc>
                <a:spcPct val="100763"/>
              </a:lnSpc>
              <a:spcBef>
                <a:spcPts val="1469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Queue	managers  uses queues to	store	all messages  that are waiting to be processed or routed.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33" lvl="0" marL="351249" marR="0" rtl="0" algn="l">
              <a:spcBef>
                <a:spcPts val="626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b="1"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5182" rtl="0" algn="l">
              <a:lnSpc>
                <a:spcPct val="100763"/>
              </a:lnSpc>
              <a:spcBef>
                <a:spcPts val="1464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	channel	provides	a	communication	path	between  Queue Managers on the same, or different, platforms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536050" y="321418"/>
            <a:ext cx="7693543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MESSAGING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52667" y="979542"/>
            <a:ext cx="8494737" cy="4939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36051" y="472570"/>
            <a:ext cx="8299343" cy="688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925">
            <a:noAutofit/>
          </a:bodyPr>
          <a:lstStyle/>
          <a:p>
            <a:pPr indent="0" lvl="0" marL="1151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TIER DEPLOYMENT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08603" y="1293739"/>
            <a:ext cx="5466822" cy="5259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250">
            <a:noAutofit/>
          </a:bodyPr>
          <a:lstStyle/>
          <a:p>
            <a:pPr indent="-340307" lvl="0" marL="3518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 tier architecture consists of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1016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tier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tier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tier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tier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07" lvl="0" marL="351825" marR="0" rtl="0" algn="l"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2811"/>
              <a:buFont typeface="Arial"/>
              <a:buChar char="•"/>
            </a:pPr>
            <a:r>
              <a:rPr lang="en-US" sz="281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281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2018" marR="0" rtl="0" algn="l">
              <a:spcBef>
                <a:spcPts val="1007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30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21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78" lvl="1" marL="751442" marR="0" rtl="0" algn="l">
              <a:spcBef>
                <a:spcPts val="730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030" lvl="1" marL="752018" marR="0" rtl="0" algn="l">
              <a:spcBef>
                <a:spcPts val="725"/>
              </a:spcBef>
              <a:spcAft>
                <a:spcPts val="0"/>
              </a:spcAft>
              <a:buClr>
                <a:schemeClr val="lt1"/>
              </a:buClr>
              <a:buSzPts val="2358"/>
              <a:buFont typeface="Arial"/>
              <a:buChar char="–"/>
            </a:pPr>
            <a:r>
              <a:rPr b="0" i="0" lang="en-US" sz="235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b="0" i="0" sz="23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