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C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34D441-278A-4D73-A8CB-7D3F07E48616}">
  <a:tblStyle styleId="{A634D441-278A-4D73-A8CB-7D3F07E4861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Arial"/>
          <a:ea typeface="Arial"/>
          <a:cs typeface="Arial"/>
        </a:font>
        <a:schemeClr val="lt1"/>
      </a:tcTxStyle>
      <a:tcStyle>
        <a:tcBdr/>
        <a:fill>
          <a:solidFill>
            <a:schemeClr val="accent6"/>
          </a:solidFill>
        </a:fill>
      </a:tcStyle>
    </a:lastCol>
    <a:firstCol>
      <a:tcTxStyle b="on" i="off">
        <a:font>
          <a:latin typeface="Arial"/>
          <a:ea typeface="Arial"/>
          <a:cs typeface="Arial"/>
        </a:font>
        <a:schemeClr val="lt1"/>
      </a:tcTxStyle>
      <a:tcStyle>
        <a:tcBdr/>
        <a:fill>
          <a:solidFill>
            <a:schemeClr val="accent6"/>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 styleId="{CE601ED9-A039-4A0F-831E-285224505DAF}" styleName="Table_1">
    <a:wholeTbl>
      <a:tcTxStyle b="off" i="off">
        <a:font>
          <a:latin typeface="Arial"/>
          <a:ea typeface="Arial"/>
          <a:cs typeface="Arial"/>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98F9A2DC-505D-4B1B-9951-5568B9197BEC}" styleName="Table_2">
    <a:wholeTbl>
      <a:tcTxStyle b="off" i="off">
        <a:font>
          <a:latin typeface="Arial"/>
          <a:ea typeface="Arial"/>
          <a:cs typeface="Arial"/>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1V>
    <a:band2V>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620" autoAdjust="0"/>
  </p:normalViewPr>
  <p:slideViewPr>
    <p:cSldViewPr snapToGrid="0">
      <p:cViewPr varScale="1">
        <p:scale>
          <a:sx n="49" d="100"/>
          <a:sy n="49" d="100"/>
        </p:scale>
        <p:origin x="2022"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290883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Shape 71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Introduce the module to the participants. Tell them that you will discuss the various categories of Data.</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learn about the Categories of Data in this module.</a:t>
            </a:r>
            <a:endParaRPr/>
          </a:p>
        </p:txBody>
      </p:sp>
      <p:sp>
        <p:nvSpPr>
          <p:cNvPr id="713" name="Shape 71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1066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Shape 10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4" name="Shape 105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Talk about the advantages and disadvantages of structured data to the participants.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Structured data has its own advantages and disadvantages. </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Some of the advantages include:</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Query evaluation is optimized since data is well organized. Simple queries have the ability to fetch the desired information in less time</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Storage is simpler as the structure is defined.</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Describing the database content to the user becomes simpler and construction of queries and indexes to retrieve the information is also much simpler</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Compared to unstructured data, data analysis is much simpler</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Strongly typed languages are supported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Some of the disadvantages include:</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Without a predefined schema, data cannot be populated to the database. This requires much time and effort even before the data is loaded. Especially, if there is an update to the database, it requires the complete database to be modified from scratch.</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If the amount of data is very high and from multiple sources, it will not be possible to give a predefined structure to the data</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Frequently changing data cannot be categorised under a defined structure.</a:t>
            </a:r>
            <a:endParaRPr/>
          </a:p>
          <a:p>
            <a:pPr marL="0" marR="0" lvl="0" indent="0" algn="l" rtl="0">
              <a:spcBef>
                <a:spcPts val="0"/>
              </a:spcBef>
              <a:spcAft>
                <a:spcPts val="0"/>
              </a:spcAft>
              <a:buClr>
                <a:srgbClr val="000000"/>
              </a:buClr>
              <a:buSzPts val="1100"/>
              <a:buFont typeface="Arial"/>
              <a:buNone/>
            </a:pPr>
            <a:endParaRPr sz="1200" b="1" i="0" u="none" strike="noStrike" cap="none">
              <a:solidFill>
                <a:schemeClr val="dk1"/>
              </a:solidFill>
              <a:latin typeface="Calibri"/>
              <a:ea typeface="Calibri"/>
              <a:cs typeface="Calibri"/>
              <a:sym typeface="Calibri"/>
            </a:endParaRPr>
          </a:p>
        </p:txBody>
      </p:sp>
      <p:sp>
        <p:nvSpPr>
          <p:cNvPr id="1055" name="Shape 105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2772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Shape 10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7" name="Shape 106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A. True</a:t>
            </a:r>
            <a:endParaRPr/>
          </a:p>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2. D. Phone numbers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68" name="Shape 106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594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Shape 10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5" name="Shape 107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Introduce Unstructured Data to the participants. Explain how it is different from Structured Data.</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Around 80% of business data is unstructured data. The Unstructured data is defined as data that has no identifiable structure. There is an internal structure to unstructured data, but it is not structured by pre-defined data models or schema. The Unstructured Data may be textual or non-textual and human-generated or machine-generated. This primarily involves text files, audio, video and images. Without preprocessing, we cannot store unstructured data in a table.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 term unstructured, needs to be understood properly. We can call a data unstructured, if it has some form of structure, but not helpful to processing. For example, email messages have data with some implied structure, still, normal data mining tools cannot parse the information in an email. Therefore, it comes under unstructured data category.</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Searching information from unstructured data is not straightforward, as compared to structured data. Complex queries and algorithms are needed to retrieve information from an unstructured data.</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Full text search is one of the ways of searching text documents, but this is not suitable for pictures or videos.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76" name="Shape 107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5235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Shape 10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6" name="Shape 108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List down various examples of human-generated and machine-generated unstructured data.</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Human-generated unstructured data include the following:</a:t>
            </a:r>
            <a:endParaRPr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Text files</a:t>
            </a:r>
            <a:r>
              <a:rPr lang="en-US" sz="1200" b="0" i="0" u="none" strike="noStrike" cap="none" dirty="0">
                <a:solidFill>
                  <a:schemeClr val="dk1"/>
                </a:solidFill>
                <a:latin typeface="Calibri"/>
                <a:ea typeface="Calibri"/>
                <a:cs typeface="Calibri"/>
                <a:sym typeface="Calibri"/>
              </a:rPr>
              <a:t>: Word processing, spreadsheets, presentations, email, logs.</a:t>
            </a:r>
            <a:endParaRPr i="0"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Email</a:t>
            </a:r>
            <a:r>
              <a:rPr lang="en-US" sz="1200" b="0" i="0" u="none" strike="noStrike" cap="none" dirty="0">
                <a:solidFill>
                  <a:schemeClr val="dk1"/>
                </a:solidFill>
                <a:latin typeface="Calibri"/>
                <a:ea typeface="Calibri"/>
                <a:cs typeface="Calibri"/>
                <a:sym typeface="Calibri"/>
              </a:rPr>
              <a:t>: Email has some internal structure thanks to its metadata, and we sometimes refer to it as semi-structured. However, its message field is unstructured and traditional analytics tools cannot parse it.</a:t>
            </a:r>
            <a:endParaRPr i="0"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Social Media</a:t>
            </a:r>
            <a:r>
              <a:rPr lang="en-US" sz="1200" b="0" i="0" u="none" strike="noStrike" cap="none" dirty="0">
                <a:solidFill>
                  <a:schemeClr val="dk1"/>
                </a:solidFill>
                <a:latin typeface="Calibri"/>
                <a:ea typeface="Calibri"/>
                <a:cs typeface="Calibri"/>
                <a:sym typeface="Calibri"/>
              </a:rPr>
              <a:t>: Data from Facebook, Twitter, LinkedIn.</a:t>
            </a:r>
            <a:endParaRPr i="0"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Website</a:t>
            </a:r>
            <a:r>
              <a:rPr lang="en-US" sz="1200" b="0" i="0" u="none" strike="noStrike" cap="none" dirty="0">
                <a:solidFill>
                  <a:schemeClr val="dk1"/>
                </a:solidFill>
                <a:latin typeface="Calibri"/>
                <a:ea typeface="Calibri"/>
                <a:cs typeface="Calibri"/>
                <a:sym typeface="Calibri"/>
              </a:rPr>
              <a:t>: YouTube, Instagram, photo sharing sites.</a:t>
            </a:r>
            <a:endParaRPr i="0"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Mobile data</a:t>
            </a:r>
            <a:r>
              <a:rPr lang="en-US" sz="1200" b="0" i="0" u="none" strike="noStrike" cap="none" dirty="0">
                <a:solidFill>
                  <a:schemeClr val="dk1"/>
                </a:solidFill>
                <a:latin typeface="Calibri"/>
                <a:ea typeface="Calibri"/>
                <a:cs typeface="Calibri"/>
                <a:sym typeface="Calibri"/>
              </a:rPr>
              <a:t>: Text messages, locations.</a:t>
            </a:r>
            <a:endParaRPr i="0"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Communications</a:t>
            </a:r>
            <a:r>
              <a:rPr lang="en-US" sz="1200" b="0" i="0" u="none" strike="noStrike" cap="none" dirty="0">
                <a:solidFill>
                  <a:schemeClr val="dk1"/>
                </a:solidFill>
                <a:latin typeface="Calibri"/>
                <a:ea typeface="Calibri"/>
                <a:cs typeface="Calibri"/>
                <a:sym typeface="Calibri"/>
              </a:rPr>
              <a:t>: Chat, IM, phone recordings, collaboration software.</a:t>
            </a:r>
            <a:endParaRPr i="0"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Media</a:t>
            </a:r>
            <a:r>
              <a:rPr lang="en-US" sz="1200" b="0" i="0" u="none" strike="noStrike" cap="none" dirty="0">
                <a:solidFill>
                  <a:schemeClr val="dk1"/>
                </a:solidFill>
                <a:latin typeface="Calibri"/>
                <a:ea typeface="Calibri"/>
                <a:cs typeface="Calibri"/>
                <a:sym typeface="Calibri"/>
              </a:rPr>
              <a:t>: MP3, digital photos, audio and video files.</a:t>
            </a:r>
            <a:endParaRPr i="0"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Business applications</a:t>
            </a:r>
            <a:r>
              <a:rPr lang="en-US" sz="1200" b="0" i="0" u="none" strike="noStrike" cap="none" dirty="0">
                <a:solidFill>
                  <a:schemeClr val="dk1"/>
                </a:solidFill>
                <a:latin typeface="Calibri"/>
                <a:ea typeface="Calibri"/>
                <a:cs typeface="Calibri"/>
                <a:sym typeface="Calibri"/>
              </a:rPr>
              <a:t>: MS Office documents, productivity applications.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Machine-generated unstructured data include the following:</a:t>
            </a:r>
            <a:endParaRPr dirty="0"/>
          </a:p>
          <a:p>
            <a:pPr marL="171450" marR="0" lvl="0" indent="-171450" algn="l" rtl="0">
              <a:spcBef>
                <a:spcPts val="0"/>
              </a:spcBef>
              <a:spcAft>
                <a:spcPts val="0"/>
              </a:spcAft>
              <a:buClr>
                <a:schemeClr val="dk1"/>
              </a:buClr>
              <a:buSzPts val="1200"/>
              <a:buFont typeface="Arial"/>
              <a:buChar char="•"/>
            </a:pPr>
            <a:r>
              <a:rPr lang="en-US" sz="1200" b="1" i="1" u="none" strike="noStrike" cap="none" dirty="0">
                <a:solidFill>
                  <a:schemeClr val="dk1"/>
                </a:solidFill>
                <a:latin typeface="Calibri"/>
                <a:ea typeface="Calibri"/>
                <a:cs typeface="Calibri"/>
                <a:sym typeface="Calibri"/>
              </a:rPr>
              <a:t>Satellite imagery</a:t>
            </a:r>
            <a:r>
              <a:rPr lang="en-US" sz="1200" b="0" i="0" u="none" strike="noStrike" cap="none" dirty="0">
                <a:solidFill>
                  <a:schemeClr val="dk1"/>
                </a:solidFill>
                <a:latin typeface="Calibri"/>
                <a:ea typeface="Calibri"/>
                <a:cs typeface="Calibri"/>
                <a:sym typeface="Calibri"/>
              </a:rPr>
              <a:t>: Weather data, landforms, military movements.</a:t>
            </a:r>
            <a:endParaRPr dirty="0"/>
          </a:p>
          <a:p>
            <a:pPr marL="171450" marR="0" lvl="0" indent="-171450" algn="l" rtl="0">
              <a:spcBef>
                <a:spcPts val="0"/>
              </a:spcBef>
              <a:spcAft>
                <a:spcPts val="0"/>
              </a:spcAft>
              <a:buClr>
                <a:schemeClr val="dk1"/>
              </a:buClr>
              <a:buSzPts val="1200"/>
              <a:buFont typeface="Arial"/>
              <a:buChar char="•"/>
            </a:pPr>
            <a:r>
              <a:rPr lang="en-US" sz="1200" b="1" i="1" u="none" strike="noStrike" cap="none" dirty="0">
                <a:solidFill>
                  <a:schemeClr val="dk1"/>
                </a:solidFill>
                <a:latin typeface="Calibri"/>
                <a:ea typeface="Calibri"/>
                <a:cs typeface="Calibri"/>
                <a:sym typeface="Calibri"/>
              </a:rPr>
              <a:t>Scientific data</a:t>
            </a:r>
            <a:r>
              <a:rPr lang="en-US" sz="1200" b="0" i="0" u="none" strike="noStrike" cap="none" dirty="0">
                <a:solidFill>
                  <a:schemeClr val="dk1"/>
                </a:solidFill>
                <a:latin typeface="Calibri"/>
                <a:ea typeface="Calibri"/>
                <a:cs typeface="Calibri"/>
                <a:sym typeface="Calibri"/>
              </a:rPr>
              <a:t>: Oil and gas exploration, space exploration, seismic imagery, atmospheric data.</a:t>
            </a:r>
            <a:endParaRPr dirty="0"/>
          </a:p>
          <a:p>
            <a:pPr marL="171450" marR="0" lvl="0" indent="-171450" algn="l" rtl="0">
              <a:spcBef>
                <a:spcPts val="0"/>
              </a:spcBef>
              <a:spcAft>
                <a:spcPts val="0"/>
              </a:spcAft>
              <a:buClr>
                <a:schemeClr val="dk1"/>
              </a:buClr>
              <a:buSzPts val="1200"/>
              <a:buFont typeface="Arial"/>
              <a:buChar char="•"/>
            </a:pPr>
            <a:r>
              <a:rPr lang="en-US" sz="1200" b="1" i="1" u="none" strike="noStrike" cap="none" dirty="0">
                <a:solidFill>
                  <a:schemeClr val="dk1"/>
                </a:solidFill>
                <a:latin typeface="Calibri"/>
                <a:ea typeface="Calibri"/>
                <a:cs typeface="Calibri"/>
                <a:sym typeface="Calibri"/>
              </a:rPr>
              <a:t>Digital surveillance</a:t>
            </a:r>
            <a:r>
              <a:rPr lang="en-US" sz="1200" b="0" i="0" u="none" strike="noStrike" cap="none" dirty="0">
                <a:solidFill>
                  <a:schemeClr val="dk1"/>
                </a:solidFill>
                <a:latin typeface="Calibri"/>
                <a:ea typeface="Calibri"/>
                <a:cs typeface="Calibri"/>
                <a:sym typeface="Calibri"/>
              </a:rPr>
              <a:t>: Surveillance photos and video.</a:t>
            </a:r>
            <a:endParaRPr dirty="0"/>
          </a:p>
          <a:p>
            <a:pPr marL="171450" marR="0" lvl="0" indent="-171450" algn="l" rtl="0">
              <a:spcBef>
                <a:spcPts val="0"/>
              </a:spcBef>
              <a:spcAft>
                <a:spcPts val="0"/>
              </a:spcAft>
              <a:buClr>
                <a:schemeClr val="dk1"/>
              </a:buClr>
              <a:buSzPts val="1200"/>
              <a:buFont typeface="Arial"/>
              <a:buChar char="•"/>
            </a:pPr>
            <a:r>
              <a:rPr lang="en-US" sz="1200" b="1" i="1" u="none" strike="noStrike" cap="none" dirty="0">
                <a:solidFill>
                  <a:schemeClr val="dk1"/>
                </a:solidFill>
                <a:latin typeface="Calibri"/>
                <a:ea typeface="Calibri"/>
                <a:cs typeface="Calibri"/>
                <a:sym typeface="Calibri"/>
              </a:rPr>
              <a:t>Sensor data</a:t>
            </a:r>
            <a:r>
              <a:rPr lang="en-US" sz="1200" b="0" i="0" u="none" strike="noStrike" cap="none" dirty="0">
                <a:solidFill>
                  <a:schemeClr val="dk1"/>
                </a:solidFill>
                <a:latin typeface="Calibri"/>
                <a:ea typeface="Calibri"/>
                <a:cs typeface="Calibri"/>
                <a:sym typeface="Calibri"/>
              </a:rPr>
              <a:t>: Traffic, weather, oceanographic sensors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Common examples of the types of files considered as unstructured data:</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Books</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Health records</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Satellite images</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Adobe PDF files</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A warranty request created by a customer service representative</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Notes in a web form</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Objects from presentations</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Blogs</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Text messages</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Word documents</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Videos</a:t>
            </a:r>
            <a:endParaRPr dirty="0"/>
          </a:p>
          <a:p>
            <a:pPr marL="0" marR="0" lvl="0" indent="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Photos and other images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87" name="Shape 108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34647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Shape 11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2" name="Shape 112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advantages and disadvantages of unstructured data to the participants.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Like structured data, unstructured data also has several advantages and disadvantages. Let’s look at some of these.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Advantages</a:t>
            </a: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The information here is not organized into a defined schema. Almost all that is outside a relational database is unstructured data. There are many types and sources of unstructured data. This means more information is contained in them</a:t>
            </a:r>
            <a:endParaRPr dirty="0"/>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Amount of unstructured data is astonishing. This category makes up nearly 80% of all digitally stored data. Very advantageous for data-driven businesses.</a:t>
            </a:r>
            <a:endParaRPr dirty="0"/>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Unstructured data critical to businesses are commonly present in websites, presentations or documents. All medical records are unstructured. Test reports and values are mostly stored as unstructured data</a:t>
            </a:r>
            <a:endParaRPr dirty="0"/>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Despite the fact that unstructured data is not well-organized or easy to access, analyzing this data can offer competitive advantages to businesses. Especially in this era of artificial intelligence and machine learning, data is everything. The way data is visualized, analyzed, processed and insights are derived is critical for businesses. This information can give a clear picture of customer </a:t>
            </a:r>
            <a:r>
              <a:rPr lang="en-US" sz="1200" b="0" i="0" u="none" strike="noStrike" cap="none" dirty="0" err="1">
                <a:solidFill>
                  <a:schemeClr val="dk1"/>
                </a:solidFill>
                <a:latin typeface="Calibri"/>
                <a:ea typeface="Calibri"/>
                <a:cs typeface="Calibri"/>
                <a:sym typeface="Calibri"/>
              </a:rPr>
              <a:t>behaviour</a:t>
            </a:r>
            <a:r>
              <a:rPr lang="en-US" sz="1200" b="0" i="0" u="none" strike="noStrike" cap="none" dirty="0">
                <a:solidFill>
                  <a:schemeClr val="dk1"/>
                </a:solidFill>
                <a:latin typeface="Calibri"/>
                <a:ea typeface="Calibri"/>
                <a:cs typeface="Calibri"/>
                <a:sym typeface="Calibri"/>
              </a:rPr>
              <a:t> and requirements, which is a major driver for business growth.</a:t>
            </a:r>
            <a:endParaRPr dirty="0"/>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Analyzing social trends such as tweets, Facebook posts and transcripts from support calls will give a clear view of how customers perceive a value regarding the products. Understanding the issues proactively and acting upon them can dramatically improve customer satisfaction. Requests for new features can be captured, grouped and prioritized in ways that were previously not possible.</a:t>
            </a:r>
            <a:endParaRPr dirty="0"/>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Mining the sales information, social media sentiments, news and survey data helps us to understand the pattern of sales, why it went up or down. Insights, patterns, and concepts are usually buried deep in human-language communication data like, emails, notes, surveys, social network posts, tweets, etc. which will not be available to businesses otherwise.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Disadvantages</a:t>
            </a: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Since the data is diverse and has no defined structure, controlled navigation is not possible with unstructured data.</a:t>
            </a:r>
            <a:endParaRPr dirty="0"/>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Since data is not grouped or organized using a defined schema, it is difficult to retrieve data using simple queries. Complex algorithms need to be developed to search and retrieve the necessary information from the huge pile of data.</a:t>
            </a:r>
            <a:endParaRPr dirty="0"/>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Unless data is analyzed, there is no value to it. Analyzing unstructured data requires sophisticated tools. Many enterprises lack these tools and are not able to leverage the potential of data completely.</a:t>
            </a:r>
            <a:endParaRPr dirty="0"/>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Storing unstructured data is a complex and an expensive exercise for the organizations. Though the cost of storage devices have come down, the associated cost of maintaining data </a:t>
            </a:r>
            <a:r>
              <a:rPr lang="en-US" sz="1200" b="0" i="0" u="none" strike="noStrike" cap="none" dirty="0" err="1">
                <a:solidFill>
                  <a:schemeClr val="dk1"/>
                </a:solidFill>
                <a:latin typeface="Calibri"/>
                <a:ea typeface="Calibri"/>
                <a:cs typeface="Calibri"/>
                <a:sym typeface="Calibri"/>
              </a:rPr>
              <a:t>centres</a:t>
            </a:r>
            <a:r>
              <a:rPr lang="en-US" sz="1200" b="0" i="0" u="none" strike="noStrike" cap="none" dirty="0">
                <a:solidFill>
                  <a:schemeClr val="dk1"/>
                </a:solidFill>
                <a:latin typeface="Calibri"/>
                <a:ea typeface="Calibri"/>
                <a:cs typeface="Calibri"/>
                <a:sym typeface="Calibri"/>
              </a:rPr>
              <a:t> is still a nightmare to organizations. Apart from the cost, highly skilled personnel is also required for storing, maintaining and analyzing the data. Many organizations still lack this.</a:t>
            </a:r>
            <a:endParaRPr dirty="0"/>
          </a:p>
          <a:p>
            <a:pPr marL="457200" marR="0" lvl="0" indent="-298450" algn="l" rtl="0">
              <a:spcBef>
                <a:spcPts val="0"/>
              </a:spcBef>
              <a:spcAft>
                <a:spcPts val="0"/>
              </a:spcAft>
              <a:buClr>
                <a:schemeClr val="dk1"/>
              </a:buClr>
              <a:buSzPts val="1100"/>
              <a:buFont typeface="Arial"/>
              <a:buChar char="•"/>
            </a:pPr>
            <a:r>
              <a:rPr lang="en-US" sz="1200" b="0" i="0" u="none" strike="noStrike" cap="none" dirty="0">
                <a:solidFill>
                  <a:schemeClr val="dk1"/>
                </a:solidFill>
                <a:latin typeface="Calibri"/>
                <a:ea typeface="Calibri"/>
                <a:cs typeface="Calibri"/>
                <a:sym typeface="Calibri"/>
              </a:rPr>
              <a:t>Non-technical business people still find the concept of unstructured data difficult. A rich technical expertise is required for analyzing and processing unstructured data. The business people will not be able to understand the intricacies, consequently, they will not be able to explain this to their customers. </a:t>
            </a:r>
            <a:endParaRPr dirty="0"/>
          </a:p>
        </p:txBody>
      </p:sp>
      <p:sp>
        <p:nvSpPr>
          <p:cNvPr id="1123" name="Shape 112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0391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Shape 11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4" name="Shape 113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 </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D. Preprocessing is required to store unstructured data.</a:t>
            </a:r>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A. Email; C. Text files E. Videos</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35" name="Shape 113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5377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Shape 1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Shape 114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to the participants what semi-structured data is. Tell them that semi-structured data falls in the middle between structured and semi-structured data. Some of the aspects are structured and some are not.</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Semi-structured data is the data that does not reside in a relational database but has some organizational properties that make it easily analyzable. When processed, it can be stored in a relational database. Though semi-structured data do not comply with the standards of a relational database, tags and other types of markups in them helps in the identification of the individual, distinct entities within the data.</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a:t>S</a:t>
            </a:r>
            <a:r>
              <a:rPr lang="en-US" sz="1200" b="0" i="0" u="none" strike="noStrike" cap="none">
                <a:solidFill>
                  <a:schemeClr val="dk1"/>
                </a:solidFill>
                <a:latin typeface="Calibri"/>
                <a:ea typeface="Calibri"/>
                <a:cs typeface="Calibri"/>
                <a:sym typeface="Calibri"/>
              </a:rPr>
              <a:t>emi-structured data can have n-level hierarchies that differentiate it from structured data, where data is represented as a flat table. </a:t>
            </a:r>
            <a:r>
              <a:rPr lang="en-US"/>
              <a:t>D</a:t>
            </a:r>
            <a:r>
              <a:rPr lang="en-US" sz="1200" b="0" i="0" u="none" strike="noStrike" cap="none">
                <a:solidFill>
                  <a:schemeClr val="dk1"/>
                </a:solidFill>
                <a:latin typeface="Calibri"/>
                <a:ea typeface="Calibri"/>
                <a:cs typeface="Calibri"/>
                <a:sym typeface="Calibri"/>
              </a:rPr>
              <a:t>ocuments and databases can be semi-structured. Semi-structured data also form only 5-10% of all informative data but has critical business use cases.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In semi-structured data, some of the aspects are structured, while others are not. Semi-structured data serves as an important source for Big Data analytics but may not be suitable for traditional databases.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43" name="Shape 114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69201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Shape 12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6" name="Shape 124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participants the different examples of semi-structured data.</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XML: </a:t>
            </a:r>
            <a:r>
              <a:rPr lang="en-US" sz="1200" b="0" i="0" u="none" strike="noStrike" cap="none" dirty="0">
                <a:solidFill>
                  <a:schemeClr val="dk1"/>
                </a:solidFill>
                <a:latin typeface="Calibri"/>
                <a:ea typeface="Calibri"/>
                <a:cs typeface="Calibri"/>
                <a:sym typeface="Calibri"/>
              </a:rPr>
              <a:t>XML is a semi-structured document language. XML defines the set of rules for encoding documents. XML’s initial focus was on the documents,</a:t>
            </a:r>
            <a:r>
              <a:rPr lang="en-US" sz="1200" b="0" i="0" u="none" strike="noStrike" cap="none" dirty="0">
                <a:solidFill>
                  <a:srgbClr val="FF0000"/>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but later it found many use cases like representation of arbitrary data structures and serving as the base language for communication protocols. The tag-driven structure of XML is highly flexible, and developers can use it for globalizing the data structure, storage and transportation on the web.</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JSON: </a:t>
            </a:r>
            <a:r>
              <a:rPr lang="en-US" sz="1200" b="0" i="0" u="none" strike="noStrike" cap="none" dirty="0">
                <a:solidFill>
                  <a:schemeClr val="dk1"/>
                </a:solidFill>
                <a:latin typeface="Calibri"/>
                <a:ea typeface="Calibri"/>
                <a:cs typeface="Calibri"/>
                <a:sym typeface="Calibri"/>
              </a:rPr>
              <a:t>JSON is a lightweight, plain-text, data-interchange format based on a subset of the JavaScript programming language. One of the semi-structured data interchange formats. JSON structure can contain name/value pairs (or object, hash table, etc.) and an ordered value list (or array, sequence, list). The structure of JSON is interchangeable among languages and is very helpful in transmitting data between web applications and servers.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NoSQL: </a:t>
            </a:r>
            <a:r>
              <a:rPr lang="en-US" sz="1200" b="0" i="0" u="none" strike="noStrike" cap="none" dirty="0">
                <a:solidFill>
                  <a:schemeClr val="dk1"/>
                </a:solidFill>
                <a:latin typeface="Calibri"/>
                <a:ea typeface="Calibri"/>
                <a:cs typeface="Calibri"/>
                <a:sym typeface="Calibri"/>
              </a:rPr>
              <a:t>Many NoSQL (“not only SQL”) databases contain semi-structured data. In NoSQL databases, a schema is not separated from the data and is very flexible. For example text with varying lengths cannot be stored in a relational database but in a NoSQL DB. Some newer NoSQL databases like </a:t>
            </a:r>
            <a:r>
              <a:rPr lang="en-US" sz="1200" b="0" i="0" u="none" strike="noStrike" cap="none" dirty="0" err="1">
                <a:solidFill>
                  <a:schemeClr val="dk1"/>
                </a:solidFill>
                <a:latin typeface="Calibri"/>
                <a:ea typeface="Calibri"/>
                <a:cs typeface="Calibri"/>
                <a:sym typeface="Calibri"/>
              </a:rPr>
              <a:t>MongoDB</a:t>
            </a:r>
            <a:r>
              <a:rPr lang="en-US" sz="1200" b="0" i="0" u="none" strike="noStrike" cap="none" dirty="0">
                <a:solidFill>
                  <a:schemeClr val="dk1"/>
                </a:solidFill>
                <a:latin typeface="Calibri"/>
                <a:ea typeface="Calibri"/>
                <a:cs typeface="Calibri"/>
                <a:sym typeface="Calibri"/>
              </a:rPr>
              <a:t> and </a:t>
            </a:r>
            <a:r>
              <a:rPr lang="en-US" sz="1200" b="0" i="0" u="none" strike="noStrike" cap="none" dirty="0" err="1">
                <a:solidFill>
                  <a:schemeClr val="dk1"/>
                </a:solidFill>
                <a:latin typeface="Calibri"/>
                <a:ea typeface="Calibri"/>
                <a:cs typeface="Calibri"/>
                <a:sym typeface="Calibri"/>
              </a:rPr>
              <a:t>Couchbase</a:t>
            </a:r>
            <a:r>
              <a:rPr lang="en-US" sz="1200" b="0" i="0" u="none" strike="noStrike" cap="none" dirty="0">
                <a:solidFill>
                  <a:schemeClr val="dk1"/>
                </a:solidFill>
                <a:latin typeface="Calibri"/>
                <a:ea typeface="Calibri"/>
                <a:cs typeface="Calibri"/>
                <a:sym typeface="Calibri"/>
              </a:rPr>
              <a:t> store data in the JSON format which is semi-structured.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Some of the applications where you can find semi-structured data are:</a:t>
            </a:r>
            <a:endParaRPr dirty="0"/>
          </a:p>
          <a:p>
            <a:pPr marL="17145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Big Data Infrastructure</a:t>
            </a:r>
            <a:endParaRPr dirty="0"/>
          </a:p>
          <a:p>
            <a:pPr marL="17145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Web applications </a:t>
            </a:r>
            <a:endParaRPr dirty="0"/>
          </a:p>
          <a:p>
            <a:pPr marL="457200" marR="0" lvl="1" indent="-298450" algn="l" rtl="0">
              <a:spcBef>
                <a:spcPts val="0"/>
              </a:spcBef>
              <a:spcAft>
                <a:spcPts val="0"/>
              </a:spcAft>
              <a:buClr>
                <a:schemeClr val="dk1"/>
              </a:buClr>
              <a:buSzPts val="1100"/>
              <a:buFont typeface="Courier New"/>
              <a:buChar char="o"/>
            </a:pPr>
            <a:r>
              <a:rPr lang="en-US" sz="1200" b="0" i="0" u="none" strike="noStrike" cap="none" dirty="0">
                <a:solidFill>
                  <a:schemeClr val="dk1"/>
                </a:solidFill>
                <a:latin typeface="Calibri"/>
                <a:ea typeface="Calibri"/>
                <a:cs typeface="Calibri"/>
                <a:sym typeface="Calibri"/>
              </a:rPr>
              <a:t>LinkedIn</a:t>
            </a:r>
            <a:endParaRPr dirty="0"/>
          </a:p>
          <a:p>
            <a:pPr marL="457200" marR="0" lvl="1" indent="-298450" algn="l" rtl="0">
              <a:spcBef>
                <a:spcPts val="0"/>
              </a:spcBef>
              <a:spcAft>
                <a:spcPts val="0"/>
              </a:spcAft>
              <a:buClr>
                <a:schemeClr val="dk1"/>
              </a:buClr>
              <a:buSzPts val="1100"/>
              <a:buFont typeface="Courier New"/>
              <a:buChar char="o"/>
            </a:pPr>
            <a:r>
              <a:rPr lang="en-US" sz="1200" b="0" i="0" u="none" strike="noStrike" cap="none" dirty="0">
                <a:solidFill>
                  <a:schemeClr val="dk1"/>
                </a:solidFill>
                <a:latin typeface="Calibri"/>
                <a:ea typeface="Calibri"/>
                <a:cs typeface="Calibri"/>
                <a:sym typeface="Calibri"/>
              </a:rPr>
              <a:t>Salesforce</a:t>
            </a:r>
            <a:endParaRPr dirty="0"/>
          </a:p>
          <a:p>
            <a:pPr marL="457200" marR="0" lvl="1" indent="-298450" algn="l" rtl="0">
              <a:spcBef>
                <a:spcPts val="0"/>
              </a:spcBef>
              <a:spcAft>
                <a:spcPts val="0"/>
              </a:spcAft>
              <a:buClr>
                <a:schemeClr val="dk1"/>
              </a:buClr>
              <a:buSzPts val="1100"/>
              <a:buFont typeface="Courier New"/>
              <a:buChar char="o"/>
            </a:pPr>
            <a:r>
              <a:rPr lang="en-US" sz="1200" b="0" i="0" u="none" strike="noStrike" cap="none" dirty="0">
                <a:solidFill>
                  <a:schemeClr val="dk1"/>
                </a:solidFill>
                <a:latin typeface="Calibri"/>
                <a:ea typeface="Calibri"/>
                <a:cs typeface="Calibri"/>
                <a:sym typeface="Calibri"/>
              </a:rPr>
              <a:t>Reader recommendations on Amazon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47" name="Shape 124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4576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Shape 12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1" name="Shape 129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advantages and disadvantages of semi-structured data.</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Semi-structured data is an evolving form and is still under research. Let’s look at some of the advantages and disadvantages of semi-structured data.</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Advantages</a:t>
            </a:r>
            <a:endParaRPr sz="1200" b="1" i="0" u="none" strike="noStrike" cap="none" dirty="0">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Data is not constrained by a fixed schema like that in structured data and is very flexible. This type of data can be used to represent information that cannot be constrained by a schema.</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Semi-structured data offers greater flexibility and it can be easily modified even if data changes frequently. </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This type of data is portable that data exchange is also possible between contrasting databases.</a:t>
            </a:r>
            <a:endParaRPr sz="1200" b="0" i="0" u="none" strike="noStrike" cap="none" dirty="0">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Semi-structured data are very supportive in screening structured data as semi-structured data.</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Disadvantages</a:t>
            </a:r>
            <a:endParaRPr sz="1200" b="1" i="0" u="none" strike="noStrike" cap="none" dirty="0">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Records in a semi-structured database are stored with only one of a kind IDs that are referenced with indicators to their specific locality on a disk. Despite the fact that queries are very well-organized, this approach is not practical while doing searches over scores of records, for the reason that it is forced to seek in the various regions of the disk by following the indicators.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In federated systems, data diversity is a serious issue. This involves complexities such as unit and semantic incompatibilities, grouping incompatibilities, and non-consistent overlapping of sets.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It is important that extensibility from the context of data is an indication to data presentation and not data processing. Data processing should be able to happen without the aid of database updates. </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Transfer formats like XML are universally in text or in Unicode. They are helpful for data transfer but not for storage. The presentations are instead, stored by deep-seated and accessible systems that support such standards.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92" name="Shape 129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96942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Shape 13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3" name="Shape 130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Tags and other markups help in identification of entities in the data</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a:t>2. B. False</a:t>
            </a:r>
            <a:endParaRPr/>
          </a:p>
        </p:txBody>
      </p:sp>
      <p:sp>
        <p:nvSpPr>
          <p:cNvPr id="1304" name="Shape 130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249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0" name="Shape 72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Reiterate the learning objectives.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By the end of the module, you will be able to:</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List the different categories of data.</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Define structured data and its organization.</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Enumerate the examples, advantages and limitations of structured data.</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Define unstructured data </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Enumerate the examples, advantages and limitations of unstructured data.</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Define semi-structured data </a:t>
            </a:r>
            <a:endParaRPr/>
          </a:p>
          <a:p>
            <a:pPr marL="914400" marR="0" lvl="1" indent="-298450" algn="l" rtl="0">
              <a:spcBef>
                <a:spcPts val="0"/>
              </a:spcBef>
              <a:spcAft>
                <a:spcPts val="0"/>
              </a:spcAft>
              <a:buClr>
                <a:schemeClr val="dk1"/>
              </a:buClr>
              <a:buSzPts val="1100"/>
              <a:buFont typeface="Courier New"/>
              <a:buChar char="o"/>
            </a:pPr>
            <a:r>
              <a:rPr lang="en-US" sz="1200" b="0" i="0" u="none" strike="noStrike" cap="none">
                <a:solidFill>
                  <a:schemeClr val="dk1"/>
                </a:solidFill>
                <a:latin typeface="Calibri"/>
                <a:ea typeface="Calibri"/>
                <a:cs typeface="Calibri"/>
                <a:sym typeface="Calibri"/>
              </a:rPr>
              <a:t>Enumerate different examples, advantages and limitations of semi-structured data.</a:t>
            </a:r>
            <a:endParaRPr/>
          </a:p>
          <a:p>
            <a:pPr marL="330200" marR="0" lvl="0" indent="-171450" algn="l" rtl="0">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Compare and contrast the different features of structured, unstructured and semi-structured data.</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21" name="Shape 72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7069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Shape 13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1" name="Shape 131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Form different groups of participants. Give Data examples to each of the groups and ask them to identify what data category they belong to and explain.</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Your facilitator will give different examples of Data. Discuss among yourselves and identify which category they belong to. Justify your answer, why they belong to that category.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12" name="Shape 131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166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Shape 13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0" name="Shape 132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similarities and differences between Structured, Unstructured and semi-structured data.</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Comparison of Structured, Unstructured and Semi-structured data will give you a clear idea of which data will be insightful under what scenario.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21" name="Shape 132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0040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Shape 13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9" name="Shape 132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 </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B. False</a:t>
            </a:r>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A. Structured queries that allow complex joins</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30" name="Shape 133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3698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Shape 13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7" name="Shape 133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Summarize the key points of the module.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Recap the key points of the module. </a:t>
            </a:r>
            <a:endParaRPr/>
          </a:p>
        </p:txBody>
      </p:sp>
      <p:sp>
        <p:nvSpPr>
          <p:cNvPr id="1338" name="Shape 133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03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Shape 1345"/>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46" name="Shape 13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772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Shape 7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Shape 72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Tell the participants that they will be covering the following topics: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Structured data</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Unstructured data</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Semi-structured data</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You will learn about the following topics: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Structured data</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Unstructured data</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Semi-structured data</a:t>
            </a:r>
            <a:endParaRPr dirty="0"/>
          </a:p>
        </p:txBody>
      </p:sp>
      <p:sp>
        <p:nvSpPr>
          <p:cNvPr id="730" name="Shape 73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109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Shape 7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Reintroduce the three types of data to the participants.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Revisit the section on classification of data in module 1. </a:t>
            </a:r>
            <a:endParaRPr/>
          </a:p>
        </p:txBody>
      </p:sp>
      <p:sp>
        <p:nvSpPr>
          <p:cNvPr id="739" name="Shape 7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449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1" name="Shape 75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Introduce Structured Data to the participants and how Data is organized in a Relational Database Management System.</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Structured Data is </a:t>
            </a:r>
            <a:r>
              <a:rPr lang="en-US"/>
              <a:t>a </a:t>
            </a:r>
            <a:r>
              <a:rPr lang="en-US" sz="1200" b="0" i="0" u="none" strike="noStrike" cap="none">
                <a:solidFill>
                  <a:schemeClr val="dk1"/>
                </a:solidFill>
                <a:latin typeface="Calibri"/>
                <a:ea typeface="Calibri"/>
                <a:cs typeface="Calibri"/>
                <a:sym typeface="Calibri"/>
              </a:rPr>
              <a:t>simple and highly organized type of Data. Data is written in a defined format, that is easy for machines to understand and is easily searchable even by basic algorithms. Structured Data </a:t>
            </a:r>
            <a:r>
              <a:rPr lang="en-US"/>
              <a:t>is usually present</a:t>
            </a:r>
            <a:r>
              <a:rPr lang="en-US" sz="1200" b="0" i="0" u="none" strike="noStrike" cap="none">
                <a:solidFill>
                  <a:schemeClr val="dk1"/>
                </a:solidFill>
                <a:latin typeface="Calibri"/>
                <a:ea typeface="Calibri"/>
                <a:cs typeface="Calibri"/>
                <a:sym typeface="Calibri"/>
              </a:rPr>
              <a:t> in relational databases (RDBMS) and is retrieved using queries and algorithms using data-type and the field names.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Structured Data </a:t>
            </a:r>
            <a:r>
              <a:rPr lang="en-US"/>
              <a:t>can be </a:t>
            </a:r>
            <a:r>
              <a:rPr lang="en-US" sz="1200" b="0" i="0" u="none" strike="noStrike" cap="none">
                <a:solidFill>
                  <a:schemeClr val="dk1"/>
                </a:solidFill>
                <a:latin typeface="Calibri"/>
                <a:ea typeface="Calibri"/>
                <a:cs typeface="Calibri"/>
                <a:sym typeface="Calibri"/>
              </a:rPr>
              <a:t>entered, stored, quer</a:t>
            </a:r>
            <a:r>
              <a:rPr lang="en-US"/>
              <a:t>ied</a:t>
            </a:r>
            <a:r>
              <a:rPr lang="en-US" sz="1200" b="0" i="0" u="none" strike="noStrike" cap="none">
                <a:solidFill>
                  <a:schemeClr val="dk1"/>
                </a:solidFill>
                <a:latin typeface="Calibri"/>
                <a:ea typeface="Calibri"/>
                <a:cs typeface="Calibri"/>
                <a:sym typeface="Calibri"/>
              </a:rPr>
              <a:t> and analyzed </a:t>
            </a:r>
            <a:r>
              <a:rPr lang="en-US"/>
              <a:t>using simple and efficient ways</a:t>
            </a:r>
            <a:r>
              <a:rPr lang="en-US" sz="1200" b="0" i="0" u="none" strike="noStrike" cap="none">
                <a:solidFill>
                  <a:schemeClr val="dk1"/>
                </a:solidFill>
                <a:latin typeface="Calibri"/>
                <a:ea typeface="Calibri"/>
                <a:cs typeface="Calibri"/>
                <a:sym typeface="Calibri"/>
              </a:rPr>
              <a:t>. </a:t>
            </a:r>
            <a:r>
              <a:rPr lang="en-US"/>
              <a:t>F</a:t>
            </a:r>
            <a:r>
              <a:rPr lang="en-US" sz="1200" b="0" i="0" u="none" strike="noStrike" cap="none">
                <a:solidFill>
                  <a:schemeClr val="dk1"/>
                </a:solidFill>
                <a:latin typeface="Calibri"/>
                <a:ea typeface="Calibri"/>
                <a:cs typeface="Calibri"/>
                <a:sym typeface="Calibri"/>
              </a:rPr>
              <a:t>ield-name and type of d</a:t>
            </a:r>
            <a:r>
              <a:rPr lang="en-US"/>
              <a:t>ata should strictly be defined before populating in an RDBMS</a:t>
            </a:r>
            <a:r>
              <a:rPr lang="en-US" sz="1200" b="0" i="0" u="none" strike="noStrike" cap="none">
                <a:solidFill>
                  <a:schemeClr val="dk1"/>
                </a:solidFill>
                <a:latin typeface="Calibri"/>
                <a:ea typeface="Calibri"/>
                <a:cs typeface="Calibri"/>
                <a:sym typeface="Calibri"/>
              </a:rPr>
              <a:t>. Hence, Structured Data may face restrictions in terms of number of characters or specific terminologies. Simple or complex queries in Excel spreadsheets or Structured Query Language (SQL) are used to retrieve information from a relational database.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52" name="Shape 75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741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7" name="Shape 81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to the participants how </a:t>
            </a:r>
            <a:r>
              <a:rPr lang="en-US"/>
              <a:t>Structured </a:t>
            </a:r>
            <a:r>
              <a:rPr lang="en-US" sz="1200" b="0" i="0" u="none" strike="noStrike" cap="none">
                <a:solidFill>
                  <a:schemeClr val="dk1"/>
                </a:solidFill>
                <a:latin typeface="Calibri"/>
                <a:ea typeface="Calibri"/>
                <a:cs typeface="Calibri"/>
                <a:sym typeface="Calibri"/>
              </a:rPr>
              <a:t>data is organized </a:t>
            </a:r>
            <a:r>
              <a:rPr lang="en-US"/>
              <a:t>in a relational database</a:t>
            </a:r>
            <a:r>
              <a:rPr lang="en-US" sz="1200" b="0" i="0" u="none" strike="noStrike" cap="none">
                <a:solidFill>
                  <a:schemeClr val="dk1"/>
                </a:solidFill>
                <a:latin typeface="Calibri"/>
                <a:ea typeface="Calibri"/>
                <a:cs typeface="Calibri"/>
                <a:sym typeface="Calibri"/>
              </a:rPr>
              <a:t>. Explain about relational databases and how Data is organized in tables, rows and columns in a relational database.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Structured data usually resides in relational databases or data warehouses. Structured data contains usually text files, displayed in titled columns and rows which can easily be queried and processed by Data Mining tools.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Let’s take the example of a relational database system to understand the organization of structured data. The figure above gives an idea of an Entity-Relationship diagram (ER) and its concrete tables within a relational database management system (RDBMS).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 a Relational Database System, </a:t>
            </a:r>
            <a:r>
              <a:rPr lang="en-US"/>
              <a:t>d</a:t>
            </a:r>
            <a:r>
              <a:rPr lang="en-US" sz="1200" b="0" i="0" u="none" strike="noStrike" cap="none">
                <a:solidFill>
                  <a:schemeClr val="dk1"/>
                </a:solidFill>
                <a:latin typeface="Calibri"/>
                <a:ea typeface="Calibri"/>
                <a:cs typeface="Calibri"/>
                <a:sym typeface="Calibri"/>
              </a:rPr>
              <a:t>ata is stored in tables with predefined columns. The Column title describes the type of information stored in a table. </a:t>
            </a:r>
            <a:r>
              <a:rPr lang="en-US"/>
              <a:t>D</a:t>
            </a:r>
            <a:r>
              <a:rPr lang="en-US" sz="1200" b="0" i="0" u="none" strike="noStrike" cap="none">
                <a:solidFill>
                  <a:schemeClr val="dk1"/>
                </a:solidFill>
                <a:latin typeface="Calibri"/>
                <a:ea typeface="Calibri"/>
                <a:cs typeface="Calibri"/>
                <a:sym typeface="Calibri"/>
              </a:rPr>
              <a:t>esigning a database schema is an elaborate process. </a:t>
            </a:r>
            <a:r>
              <a:rPr lang="en-US"/>
              <a:t>S</a:t>
            </a:r>
            <a:r>
              <a:rPr lang="en-US" sz="1200" b="0" i="0" u="none" strike="noStrike" cap="none">
                <a:solidFill>
                  <a:schemeClr val="dk1"/>
                </a:solidFill>
                <a:latin typeface="Calibri"/>
                <a:ea typeface="Calibri"/>
                <a:cs typeface="Calibri"/>
                <a:sym typeface="Calibri"/>
              </a:rPr>
              <a:t>chema is the one which defines the type and structure of data and its relations. In a relational database, schema is defined well before content is created and data is populated. The well-defined schema of a fully Structured Data helps in efficient data processing and improved storage and navigation of content.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 a Relational Database, extending previously-defined schemas that already have content, might be difficult. For example, to extend a single table row with a new attribute, another table column must be created. This will not be suitable for tables with thousands of other rows that do not need another attribute.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18" name="Shape 81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32288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2" name="Shape 84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Tell the participants about some of the common examples of Structured Data.</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may note down a few examples of Structured Data. </a:t>
            </a:r>
            <a:endParaRPr/>
          </a:p>
        </p:txBody>
      </p:sp>
      <p:sp>
        <p:nvSpPr>
          <p:cNvPr id="843" name="Shape 84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785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Shape 9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0" name="Shape 97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Tell the participants various applications for Relational Databases with Structured Data.</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Some of the applications where data is structured and well-organized are:</a:t>
            </a:r>
            <a:endParaRPr/>
          </a:p>
          <a:p>
            <a:pPr marL="330200" marR="0" lvl="0" indent="-171450" algn="l" rtl="0">
              <a:lnSpc>
                <a:spcPct val="115000"/>
              </a:lnSpc>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Airline reservation systems.</a:t>
            </a:r>
            <a:endParaRPr/>
          </a:p>
          <a:p>
            <a:pPr marL="330200" marR="0" lvl="0" indent="-171450" algn="l" rtl="0">
              <a:lnSpc>
                <a:spcPct val="115000"/>
              </a:lnSpc>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Inventory control.</a:t>
            </a:r>
            <a:endParaRPr/>
          </a:p>
          <a:p>
            <a:pPr marL="330200" marR="0" lvl="0" indent="-171450" algn="l" rtl="0">
              <a:lnSpc>
                <a:spcPct val="115000"/>
              </a:lnSpc>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Sales transactions.</a:t>
            </a:r>
            <a:endParaRPr/>
          </a:p>
          <a:p>
            <a:pPr marL="330200" marR="0" lvl="0" indent="-171450" algn="l" rtl="0">
              <a:lnSpc>
                <a:spcPct val="115000"/>
              </a:lnSpc>
              <a:spcBef>
                <a:spcPts val="0"/>
              </a:spcBef>
              <a:spcAft>
                <a:spcPts val="0"/>
              </a:spcAft>
              <a:buClr>
                <a:schemeClr val="dk1"/>
              </a:buClr>
              <a:buSzPts val="1100"/>
              <a:buFont typeface="Arial"/>
              <a:buChar char="•"/>
            </a:pPr>
            <a:r>
              <a:rPr lang="en-US" sz="1200" b="0" i="0" u="none" strike="noStrike" cap="none">
                <a:solidFill>
                  <a:schemeClr val="dk1"/>
                </a:solidFill>
                <a:latin typeface="Calibri"/>
                <a:ea typeface="Calibri"/>
                <a:cs typeface="Calibri"/>
                <a:sym typeface="Calibri"/>
              </a:rPr>
              <a:t>ATM activity.</a:t>
            </a:r>
            <a:endParaRPr/>
          </a:p>
        </p:txBody>
      </p:sp>
      <p:sp>
        <p:nvSpPr>
          <p:cNvPr id="971" name="Shape 97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848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Shape 10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6" name="Shape 100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participants, the reasons for the expansion of Structured Data.</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Understand how the Structured Data expands. Data growth is </a:t>
            </a:r>
            <a:r>
              <a:rPr lang="en-US" dirty="0"/>
              <a:t>unavoidable. </a:t>
            </a:r>
            <a:r>
              <a:rPr lang="en-US" sz="1200" b="0" i="0" u="none" strike="noStrike" cap="none" dirty="0">
                <a:solidFill>
                  <a:schemeClr val="dk1"/>
                </a:solidFill>
                <a:latin typeface="Calibri"/>
                <a:ea typeface="Calibri"/>
                <a:cs typeface="Calibri"/>
                <a:sym typeface="Calibri"/>
              </a:rPr>
              <a:t>Data expansion actually results in consumption of more storage space and there are associated complexities with data occupying more space. The cost of data storage and management also increases.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dirty="0"/>
              <a:t>One of the major reasons for data expansion is unnecessary data duplication. Having multiple copies of the same data might be useful from a backup point of view. But this requires a lot of storage space and updating a copy of data doesn’t mean that all copies of it will be updated. This results in data reliability issues as well. Data expansion can be controlled by implementing the following techniques:</a:t>
            </a:r>
            <a:endParaRPr dirty="0"/>
          </a:p>
          <a:p>
            <a:pPr marL="323850" marR="0" lvl="0" indent="-171450" algn="l" rtl="0">
              <a:spcBef>
                <a:spcPts val="0"/>
              </a:spcBef>
              <a:spcAft>
                <a:spcPts val="0"/>
              </a:spcAft>
              <a:buSzPts val="1200"/>
              <a:buFont typeface="Arial" panose="020B0604020202020204" pitchFamily="34" charset="0"/>
              <a:buChar char="•"/>
            </a:pPr>
            <a:r>
              <a:rPr lang="en-US" dirty="0"/>
              <a:t>Data compression</a:t>
            </a:r>
            <a:endParaRPr dirty="0"/>
          </a:p>
          <a:p>
            <a:pPr marL="323850" marR="0" lvl="0" indent="-171450" algn="l" rtl="0">
              <a:spcBef>
                <a:spcPts val="0"/>
              </a:spcBef>
              <a:spcAft>
                <a:spcPts val="0"/>
              </a:spcAft>
              <a:buSzPts val="1200"/>
              <a:buFont typeface="Arial" panose="020B0604020202020204" pitchFamily="34" charset="0"/>
              <a:buChar char="•"/>
            </a:pPr>
            <a:r>
              <a:rPr lang="en-US" dirty="0"/>
              <a:t>Deduplication</a:t>
            </a:r>
            <a:endParaRPr dirty="0"/>
          </a:p>
          <a:p>
            <a:pPr marL="323850" marR="0" lvl="0" indent="-171450" algn="l" rtl="0">
              <a:spcBef>
                <a:spcPts val="0"/>
              </a:spcBef>
              <a:spcAft>
                <a:spcPts val="0"/>
              </a:spcAft>
              <a:buSzPts val="1200"/>
              <a:buFont typeface="Arial" panose="020B0604020202020204" pitchFamily="34" charset="0"/>
              <a:buChar char="•"/>
            </a:pPr>
            <a:r>
              <a:rPr lang="en-US" dirty="0"/>
              <a:t>Cloning</a:t>
            </a:r>
            <a:endParaRPr dirty="0"/>
          </a:p>
          <a:p>
            <a:pPr marL="323850" marR="0" lvl="0" indent="-171450" algn="l" rtl="0">
              <a:spcBef>
                <a:spcPts val="0"/>
              </a:spcBef>
              <a:spcAft>
                <a:spcPts val="0"/>
              </a:spcAft>
              <a:buSzPts val="1200"/>
              <a:buFont typeface="Arial" panose="020B0604020202020204" pitchFamily="34" charset="0"/>
              <a:buChar char="•"/>
            </a:pPr>
            <a:r>
              <a:rPr lang="en-US" dirty="0"/>
              <a:t>Archiving</a:t>
            </a:r>
            <a:endParaRPr dirty="0"/>
          </a:p>
        </p:txBody>
      </p:sp>
      <p:sp>
        <p:nvSpPr>
          <p:cNvPr id="1007" name="Shape 100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1513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a:p>
        </p:txBody>
      </p:sp>
      <p:sp>
        <p:nvSpPr>
          <p:cNvPr id="17" name="Shape 17"/>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01</a:t>
            </a:r>
            <a:endParaRPr/>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a:t>
            </a:r>
            <a:r>
              <a:rPr lang="en-US" sz="1600" b="1" i="0" u="none" strike="noStrike" cap="none">
                <a:solidFill>
                  <a:srgbClr val="000000"/>
                </a:solidFill>
                <a:latin typeface="Arial"/>
                <a:ea typeface="Arial"/>
                <a:cs typeface="Arial"/>
                <a:sym typeface="Arial"/>
              </a:rPr>
              <a:t>02</a:t>
            </a:r>
            <a:endParaRPr sz="1600" b="1" i="0" u="none" strike="noStrike" cap="none">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8" name="Shape 28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9" name="Shape 289"/>
          <p:cNvGrpSpPr/>
          <p:nvPr/>
        </p:nvGrpSpPr>
        <p:grpSpPr>
          <a:xfrm>
            <a:off x="0" y="5025802"/>
            <a:ext cx="12192001" cy="144981"/>
            <a:chOff x="1751419" y="4036682"/>
            <a:chExt cx="9944457" cy="58272"/>
          </a:xfrm>
        </p:grpSpPr>
        <p:sp>
          <p:nvSpPr>
            <p:cNvPr id="290" name="Shape 290"/>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1" name="Shape 291"/>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2" name="Shape 292"/>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3" name="Shape 293"/>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4" name="Shape 294"/>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5" name="Shape 295"/>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296" name="Shape 296"/>
          <p:cNvGrpSpPr/>
          <p:nvPr/>
        </p:nvGrpSpPr>
        <p:grpSpPr>
          <a:xfrm>
            <a:off x="1217471" y="2920934"/>
            <a:ext cx="1304470" cy="2431269"/>
            <a:chOff x="1217471" y="1893408"/>
            <a:chExt cx="1304470" cy="2431269"/>
          </a:xfrm>
        </p:grpSpPr>
        <p:grpSp>
          <p:nvGrpSpPr>
            <p:cNvPr id="297" name="Shape 297"/>
            <p:cNvGrpSpPr/>
            <p:nvPr/>
          </p:nvGrpSpPr>
          <p:grpSpPr>
            <a:xfrm>
              <a:off x="1217471" y="2766893"/>
              <a:ext cx="1304470" cy="1557784"/>
              <a:chOff x="1217471" y="2766893"/>
              <a:chExt cx="1304470" cy="1557784"/>
            </a:xfrm>
          </p:grpSpPr>
          <p:grpSp>
            <p:nvGrpSpPr>
              <p:cNvPr id="298" name="Shape 298"/>
              <p:cNvGrpSpPr/>
              <p:nvPr/>
            </p:nvGrpSpPr>
            <p:grpSpPr>
              <a:xfrm>
                <a:off x="1217471" y="2766893"/>
                <a:ext cx="1304470" cy="1557784"/>
                <a:chOff x="1199541" y="3267114"/>
                <a:chExt cx="1304470" cy="1557784"/>
              </a:xfrm>
            </p:grpSpPr>
            <p:sp>
              <p:nvSpPr>
                <p:cNvPr id="299" name="Shape 299"/>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0" name="Shape 300"/>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01" name="Shape 301"/>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02" name="Shape 302"/>
            <p:cNvGrpSpPr/>
            <p:nvPr/>
          </p:nvGrpSpPr>
          <p:grpSpPr>
            <a:xfrm>
              <a:off x="1289951" y="1893408"/>
              <a:ext cx="1136271" cy="1246506"/>
              <a:chOff x="627304" y="1987183"/>
              <a:chExt cx="1594615" cy="1749317"/>
            </a:xfrm>
          </p:grpSpPr>
          <p:sp>
            <p:nvSpPr>
              <p:cNvPr id="303" name="Shape 30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Shape 30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 name="Shape 30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06" name="Shape 306"/>
          <p:cNvGrpSpPr/>
          <p:nvPr/>
        </p:nvGrpSpPr>
        <p:grpSpPr>
          <a:xfrm>
            <a:off x="3286748" y="2920934"/>
            <a:ext cx="1304470" cy="2483739"/>
            <a:chOff x="3326504" y="1893408"/>
            <a:chExt cx="1304470" cy="2483739"/>
          </a:xfrm>
        </p:grpSpPr>
        <p:grpSp>
          <p:nvGrpSpPr>
            <p:cNvPr id="307" name="Shape 307"/>
            <p:cNvGrpSpPr/>
            <p:nvPr/>
          </p:nvGrpSpPr>
          <p:grpSpPr>
            <a:xfrm>
              <a:off x="3326504" y="2772528"/>
              <a:ext cx="1304470" cy="1604619"/>
              <a:chOff x="3326504" y="2772528"/>
              <a:chExt cx="1304470" cy="1604619"/>
            </a:xfrm>
          </p:grpSpPr>
          <p:grpSp>
            <p:nvGrpSpPr>
              <p:cNvPr id="308" name="Shape 308"/>
              <p:cNvGrpSpPr/>
              <p:nvPr/>
            </p:nvGrpSpPr>
            <p:grpSpPr>
              <a:xfrm>
                <a:off x="3326504" y="2772528"/>
                <a:ext cx="1304470" cy="1604619"/>
                <a:chOff x="3269602" y="3277053"/>
                <a:chExt cx="1304470" cy="1593145"/>
              </a:xfrm>
            </p:grpSpPr>
            <p:sp>
              <p:nvSpPr>
                <p:cNvPr id="309" name="Shape 309"/>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0" name="Shape 310"/>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11" name="Shape 311"/>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12" name="Shape 312"/>
            <p:cNvGrpSpPr/>
            <p:nvPr/>
          </p:nvGrpSpPr>
          <p:grpSpPr>
            <a:xfrm>
              <a:off x="3410604" y="1893408"/>
              <a:ext cx="1136271" cy="1246506"/>
              <a:chOff x="627304" y="1987183"/>
              <a:chExt cx="1594615" cy="1749317"/>
            </a:xfrm>
          </p:grpSpPr>
          <p:sp>
            <p:nvSpPr>
              <p:cNvPr id="313" name="Shape 31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 name="Shape 31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Shape 31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16" name="Shape 316"/>
          <p:cNvGrpSpPr/>
          <p:nvPr/>
        </p:nvGrpSpPr>
        <p:grpSpPr>
          <a:xfrm>
            <a:off x="5362701" y="2917613"/>
            <a:ext cx="1304470" cy="2426375"/>
            <a:chOff x="5452152" y="1890087"/>
            <a:chExt cx="1304470" cy="2426375"/>
          </a:xfrm>
        </p:grpSpPr>
        <p:grpSp>
          <p:nvGrpSpPr>
            <p:cNvPr id="317" name="Shape 317"/>
            <p:cNvGrpSpPr/>
            <p:nvPr/>
          </p:nvGrpSpPr>
          <p:grpSpPr>
            <a:xfrm>
              <a:off x="5452152" y="2763572"/>
              <a:ext cx="1304470" cy="1552890"/>
              <a:chOff x="5452152" y="2763572"/>
              <a:chExt cx="1304470" cy="1552890"/>
            </a:xfrm>
          </p:grpSpPr>
          <p:grpSp>
            <p:nvGrpSpPr>
              <p:cNvPr id="318" name="Shape 318"/>
              <p:cNvGrpSpPr/>
              <p:nvPr/>
            </p:nvGrpSpPr>
            <p:grpSpPr>
              <a:xfrm>
                <a:off x="5452152" y="2763572"/>
                <a:ext cx="1304470" cy="1552890"/>
                <a:chOff x="5960996" y="3267114"/>
                <a:chExt cx="1304470" cy="1559509"/>
              </a:xfrm>
            </p:grpSpPr>
            <p:sp>
              <p:nvSpPr>
                <p:cNvPr id="319" name="Shape 319"/>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0" name="Shape 320"/>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21" name="Shape 321"/>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22" name="Shape 322"/>
            <p:cNvGrpSpPr/>
            <p:nvPr/>
          </p:nvGrpSpPr>
          <p:grpSpPr>
            <a:xfrm>
              <a:off x="5556109" y="1890087"/>
              <a:ext cx="1136271" cy="1246506"/>
              <a:chOff x="627304" y="1987183"/>
              <a:chExt cx="1594615" cy="1749317"/>
            </a:xfrm>
          </p:grpSpPr>
          <p:sp>
            <p:nvSpPr>
              <p:cNvPr id="323" name="Shape 32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Shape 32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Shape 32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26" name="Shape 326"/>
          <p:cNvGrpSpPr/>
          <p:nvPr/>
        </p:nvGrpSpPr>
        <p:grpSpPr>
          <a:xfrm>
            <a:off x="7695802" y="2917613"/>
            <a:ext cx="1304470" cy="2434590"/>
            <a:chOff x="7521759" y="1890087"/>
            <a:chExt cx="1304470" cy="2434590"/>
          </a:xfrm>
        </p:grpSpPr>
        <p:grpSp>
          <p:nvGrpSpPr>
            <p:cNvPr id="327" name="Shape 327"/>
            <p:cNvGrpSpPr/>
            <p:nvPr/>
          </p:nvGrpSpPr>
          <p:grpSpPr>
            <a:xfrm>
              <a:off x="7521759" y="2766893"/>
              <a:ext cx="1304470" cy="1557784"/>
              <a:chOff x="7521759" y="2766893"/>
              <a:chExt cx="1304470" cy="1557784"/>
            </a:xfrm>
          </p:grpSpPr>
          <p:grpSp>
            <p:nvGrpSpPr>
              <p:cNvPr id="328" name="Shape 328"/>
              <p:cNvGrpSpPr/>
              <p:nvPr/>
            </p:nvGrpSpPr>
            <p:grpSpPr>
              <a:xfrm>
                <a:off x="7521759" y="2766893"/>
                <a:ext cx="1304470" cy="1557784"/>
                <a:chOff x="7980910" y="3267114"/>
                <a:chExt cx="1304470" cy="1557784"/>
              </a:xfrm>
            </p:grpSpPr>
            <p:sp>
              <p:nvSpPr>
                <p:cNvPr id="329" name="Shape 329"/>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Shape 330"/>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31" name="Shape 331"/>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32" name="Shape 332"/>
            <p:cNvGrpSpPr/>
            <p:nvPr/>
          </p:nvGrpSpPr>
          <p:grpSpPr>
            <a:xfrm>
              <a:off x="7622141" y="1890087"/>
              <a:ext cx="1136271" cy="1246506"/>
              <a:chOff x="627304" y="1987183"/>
              <a:chExt cx="1594615" cy="1749317"/>
            </a:xfrm>
          </p:grpSpPr>
          <p:sp>
            <p:nvSpPr>
              <p:cNvPr id="333" name="Shape 33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 name="Shape 33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Shape 33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36" name="Shape 336"/>
          <p:cNvGrpSpPr/>
          <p:nvPr/>
        </p:nvGrpSpPr>
        <p:grpSpPr>
          <a:xfrm>
            <a:off x="10039725" y="2881865"/>
            <a:ext cx="1304470" cy="2435707"/>
            <a:chOff x="9646841" y="1888970"/>
            <a:chExt cx="1304470" cy="2435707"/>
          </a:xfrm>
        </p:grpSpPr>
        <p:grpSp>
          <p:nvGrpSpPr>
            <p:cNvPr id="337" name="Shape 337"/>
            <p:cNvGrpSpPr/>
            <p:nvPr/>
          </p:nvGrpSpPr>
          <p:grpSpPr>
            <a:xfrm>
              <a:off x="9646841" y="2766893"/>
              <a:ext cx="1304470" cy="1557784"/>
              <a:chOff x="9646841" y="2766893"/>
              <a:chExt cx="1304470" cy="1557784"/>
            </a:xfrm>
          </p:grpSpPr>
          <p:grpSp>
            <p:nvGrpSpPr>
              <p:cNvPr id="338" name="Shape 338"/>
              <p:cNvGrpSpPr/>
              <p:nvPr/>
            </p:nvGrpSpPr>
            <p:grpSpPr>
              <a:xfrm>
                <a:off x="9646841" y="2766893"/>
                <a:ext cx="1304470" cy="1557784"/>
                <a:chOff x="9539460" y="3267114"/>
                <a:chExt cx="1304470" cy="1557784"/>
              </a:xfrm>
            </p:grpSpPr>
            <p:sp>
              <p:nvSpPr>
                <p:cNvPr id="339" name="Shape 339"/>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0" name="Shape 340"/>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41" name="Shape 341"/>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42" name="Shape 342"/>
            <p:cNvGrpSpPr/>
            <p:nvPr/>
          </p:nvGrpSpPr>
          <p:grpSpPr>
            <a:xfrm>
              <a:off x="9755990" y="1888970"/>
              <a:ext cx="1136271" cy="1246506"/>
              <a:chOff x="627304" y="1987183"/>
              <a:chExt cx="1594615" cy="1749317"/>
            </a:xfrm>
          </p:grpSpPr>
          <p:sp>
            <p:nvSpPr>
              <p:cNvPr id="343" name="Shape 34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Shape 34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Shape 34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346" name="Shape 346"/>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 name="Shape 347"/>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 name="Shape 348"/>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9" name="Shape 349"/>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0" name="Shape 350"/>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1" name="Shape 351"/>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4" name="Shape 35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55" name="Shape 355"/>
          <p:cNvGrpSpPr/>
          <p:nvPr/>
        </p:nvGrpSpPr>
        <p:grpSpPr>
          <a:xfrm>
            <a:off x="0" y="3998260"/>
            <a:ext cx="12192001" cy="126791"/>
            <a:chOff x="1751419" y="4036682"/>
            <a:chExt cx="9944457" cy="50961"/>
          </a:xfrm>
        </p:grpSpPr>
        <p:sp>
          <p:nvSpPr>
            <p:cNvPr id="356" name="Shape 356"/>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7" name="Shape 357"/>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8" name="Shape 358"/>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9" name="Shape 359"/>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0" name="Shape 360"/>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1" name="Shape 361"/>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362" name="Shape 362"/>
          <p:cNvGrpSpPr/>
          <p:nvPr/>
        </p:nvGrpSpPr>
        <p:grpSpPr>
          <a:xfrm>
            <a:off x="1217471" y="1893408"/>
            <a:ext cx="1304470" cy="2431269"/>
            <a:chOff x="1217471" y="1893408"/>
            <a:chExt cx="1304470" cy="2431269"/>
          </a:xfrm>
        </p:grpSpPr>
        <p:grpSp>
          <p:nvGrpSpPr>
            <p:cNvPr id="363" name="Shape 363"/>
            <p:cNvGrpSpPr/>
            <p:nvPr/>
          </p:nvGrpSpPr>
          <p:grpSpPr>
            <a:xfrm>
              <a:off x="1217471" y="2766893"/>
              <a:ext cx="1304470" cy="1557784"/>
              <a:chOff x="1217471" y="2766893"/>
              <a:chExt cx="1304470" cy="1557784"/>
            </a:xfrm>
          </p:grpSpPr>
          <p:grpSp>
            <p:nvGrpSpPr>
              <p:cNvPr id="364" name="Shape 364"/>
              <p:cNvGrpSpPr/>
              <p:nvPr/>
            </p:nvGrpSpPr>
            <p:grpSpPr>
              <a:xfrm>
                <a:off x="1217471" y="2766893"/>
                <a:ext cx="1304470" cy="1557784"/>
                <a:chOff x="1199541" y="3267114"/>
                <a:chExt cx="1304470" cy="1557784"/>
              </a:xfrm>
            </p:grpSpPr>
            <p:sp>
              <p:nvSpPr>
                <p:cNvPr id="365" name="Shape 365"/>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6" name="Shape 366"/>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67" name="Shape 367"/>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68" name="Shape 368"/>
            <p:cNvGrpSpPr/>
            <p:nvPr/>
          </p:nvGrpSpPr>
          <p:grpSpPr>
            <a:xfrm>
              <a:off x="1289951" y="1893408"/>
              <a:ext cx="1136271" cy="1246506"/>
              <a:chOff x="627304" y="1987183"/>
              <a:chExt cx="1594615" cy="1749317"/>
            </a:xfrm>
          </p:grpSpPr>
          <p:sp>
            <p:nvSpPr>
              <p:cNvPr id="369" name="Shape 36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 name="Shape 37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 name="Shape 37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72" name="Shape 372"/>
          <p:cNvGrpSpPr/>
          <p:nvPr/>
        </p:nvGrpSpPr>
        <p:grpSpPr>
          <a:xfrm>
            <a:off x="3286748" y="1893408"/>
            <a:ext cx="1304470" cy="2483739"/>
            <a:chOff x="3326504" y="1893408"/>
            <a:chExt cx="1304470" cy="2483739"/>
          </a:xfrm>
        </p:grpSpPr>
        <p:grpSp>
          <p:nvGrpSpPr>
            <p:cNvPr id="373" name="Shape 373"/>
            <p:cNvGrpSpPr/>
            <p:nvPr/>
          </p:nvGrpSpPr>
          <p:grpSpPr>
            <a:xfrm>
              <a:off x="3326504" y="2772528"/>
              <a:ext cx="1304470" cy="1604619"/>
              <a:chOff x="3326504" y="2772528"/>
              <a:chExt cx="1304470" cy="1604619"/>
            </a:xfrm>
          </p:grpSpPr>
          <p:grpSp>
            <p:nvGrpSpPr>
              <p:cNvPr id="374" name="Shape 374"/>
              <p:cNvGrpSpPr/>
              <p:nvPr/>
            </p:nvGrpSpPr>
            <p:grpSpPr>
              <a:xfrm>
                <a:off x="3326504" y="2772528"/>
                <a:ext cx="1304470" cy="1604619"/>
                <a:chOff x="3269602" y="3277053"/>
                <a:chExt cx="1304470" cy="1593145"/>
              </a:xfrm>
            </p:grpSpPr>
            <p:sp>
              <p:nvSpPr>
                <p:cNvPr id="375" name="Shape 375"/>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Shape 376"/>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77" name="Shape 377"/>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78" name="Shape 378"/>
            <p:cNvGrpSpPr/>
            <p:nvPr/>
          </p:nvGrpSpPr>
          <p:grpSpPr>
            <a:xfrm>
              <a:off x="3410604" y="1893408"/>
              <a:ext cx="1136271" cy="1246506"/>
              <a:chOff x="627304" y="1987183"/>
              <a:chExt cx="1594615" cy="1749317"/>
            </a:xfrm>
          </p:grpSpPr>
          <p:sp>
            <p:nvSpPr>
              <p:cNvPr id="379" name="Shape 37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Shape 38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 name="Shape 38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82" name="Shape 382"/>
          <p:cNvGrpSpPr/>
          <p:nvPr/>
        </p:nvGrpSpPr>
        <p:grpSpPr>
          <a:xfrm>
            <a:off x="5362701" y="1890087"/>
            <a:ext cx="1304470" cy="2426375"/>
            <a:chOff x="5452152" y="1890087"/>
            <a:chExt cx="1304470" cy="2426375"/>
          </a:xfrm>
        </p:grpSpPr>
        <p:grpSp>
          <p:nvGrpSpPr>
            <p:cNvPr id="383" name="Shape 383"/>
            <p:cNvGrpSpPr/>
            <p:nvPr/>
          </p:nvGrpSpPr>
          <p:grpSpPr>
            <a:xfrm>
              <a:off x="5452152" y="2763572"/>
              <a:ext cx="1304470" cy="1552890"/>
              <a:chOff x="5452152" y="2763572"/>
              <a:chExt cx="1304470" cy="1552890"/>
            </a:xfrm>
          </p:grpSpPr>
          <p:grpSp>
            <p:nvGrpSpPr>
              <p:cNvPr id="384" name="Shape 384"/>
              <p:cNvGrpSpPr/>
              <p:nvPr/>
            </p:nvGrpSpPr>
            <p:grpSpPr>
              <a:xfrm>
                <a:off x="5452152" y="2763572"/>
                <a:ext cx="1304470" cy="1552890"/>
                <a:chOff x="5960996" y="3267114"/>
                <a:chExt cx="1304470" cy="1559509"/>
              </a:xfrm>
            </p:grpSpPr>
            <p:sp>
              <p:nvSpPr>
                <p:cNvPr id="385" name="Shape 385"/>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Shape 386"/>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7" name="Shape 387"/>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88" name="Shape 388"/>
            <p:cNvGrpSpPr/>
            <p:nvPr/>
          </p:nvGrpSpPr>
          <p:grpSpPr>
            <a:xfrm>
              <a:off x="5556109" y="1890087"/>
              <a:ext cx="1136271" cy="1246506"/>
              <a:chOff x="627304" y="1987183"/>
              <a:chExt cx="1594615" cy="1749317"/>
            </a:xfrm>
          </p:grpSpPr>
          <p:sp>
            <p:nvSpPr>
              <p:cNvPr id="389" name="Shape 38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Shape 39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 name="Shape 39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92" name="Shape 392"/>
          <p:cNvGrpSpPr/>
          <p:nvPr/>
        </p:nvGrpSpPr>
        <p:grpSpPr>
          <a:xfrm>
            <a:off x="7392552" y="1890087"/>
            <a:ext cx="1304470" cy="2434590"/>
            <a:chOff x="7521759" y="1890087"/>
            <a:chExt cx="1304470" cy="2434590"/>
          </a:xfrm>
        </p:grpSpPr>
        <p:grpSp>
          <p:nvGrpSpPr>
            <p:cNvPr id="393" name="Shape 393"/>
            <p:cNvGrpSpPr/>
            <p:nvPr/>
          </p:nvGrpSpPr>
          <p:grpSpPr>
            <a:xfrm>
              <a:off x="7521759" y="2766893"/>
              <a:ext cx="1304470" cy="1557784"/>
              <a:chOff x="7521759" y="2766893"/>
              <a:chExt cx="1304470" cy="1557784"/>
            </a:xfrm>
          </p:grpSpPr>
          <p:grpSp>
            <p:nvGrpSpPr>
              <p:cNvPr id="394" name="Shape 394"/>
              <p:cNvGrpSpPr/>
              <p:nvPr/>
            </p:nvGrpSpPr>
            <p:grpSpPr>
              <a:xfrm>
                <a:off x="7521759" y="2766893"/>
                <a:ext cx="1304470" cy="1557784"/>
                <a:chOff x="7980910" y="3267114"/>
                <a:chExt cx="1304470" cy="1557784"/>
              </a:xfrm>
            </p:grpSpPr>
            <p:sp>
              <p:nvSpPr>
                <p:cNvPr id="395" name="Shape 395"/>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6" name="Shape 396"/>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97" name="Shape 397"/>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98" name="Shape 398"/>
            <p:cNvGrpSpPr/>
            <p:nvPr/>
          </p:nvGrpSpPr>
          <p:grpSpPr>
            <a:xfrm>
              <a:off x="7622141" y="1890087"/>
              <a:ext cx="1136271" cy="1246506"/>
              <a:chOff x="627304" y="1987183"/>
              <a:chExt cx="1594615" cy="1749317"/>
            </a:xfrm>
          </p:grpSpPr>
          <p:sp>
            <p:nvSpPr>
              <p:cNvPr id="399" name="Shape 39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Shape 40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 name="Shape 40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402" name="Shape 402"/>
          <p:cNvGrpSpPr/>
          <p:nvPr/>
        </p:nvGrpSpPr>
        <p:grpSpPr>
          <a:xfrm>
            <a:off x="9507695" y="1888970"/>
            <a:ext cx="1304470" cy="2435707"/>
            <a:chOff x="9646841" y="1888970"/>
            <a:chExt cx="1304470" cy="2435707"/>
          </a:xfrm>
        </p:grpSpPr>
        <p:grpSp>
          <p:nvGrpSpPr>
            <p:cNvPr id="403" name="Shape 403"/>
            <p:cNvGrpSpPr/>
            <p:nvPr/>
          </p:nvGrpSpPr>
          <p:grpSpPr>
            <a:xfrm>
              <a:off x="9646841" y="2766893"/>
              <a:ext cx="1304470" cy="1557784"/>
              <a:chOff x="9646841" y="2766893"/>
              <a:chExt cx="1304470" cy="1557784"/>
            </a:xfrm>
          </p:grpSpPr>
          <p:grpSp>
            <p:nvGrpSpPr>
              <p:cNvPr id="404" name="Shape 404"/>
              <p:cNvGrpSpPr/>
              <p:nvPr/>
            </p:nvGrpSpPr>
            <p:grpSpPr>
              <a:xfrm>
                <a:off x="9646841" y="2766893"/>
                <a:ext cx="1304470" cy="1557784"/>
                <a:chOff x="9539460" y="3267114"/>
                <a:chExt cx="1304470" cy="1557784"/>
              </a:xfrm>
            </p:grpSpPr>
            <p:sp>
              <p:nvSpPr>
                <p:cNvPr id="405" name="Shape 405"/>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6" name="Shape 406"/>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407" name="Shape 407"/>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408" name="Shape 408"/>
            <p:cNvGrpSpPr/>
            <p:nvPr/>
          </p:nvGrpSpPr>
          <p:grpSpPr>
            <a:xfrm>
              <a:off x="9755990" y="1888970"/>
              <a:ext cx="1136271" cy="1246506"/>
              <a:chOff x="627304" y="1987183"/>
              <a:chExt cx="1594615" cy="1749317"/>
            </a:xfrm>
          </p:grpSpPr>
          <p:sp>
            <p:nvSpPr>
              <p:cNvPr id="409" name="Shape 40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 name="Shape 41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 name="Shape 41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412" name="Shape 412"/>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3" name="Shape 413"/>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Shape 414"/>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5" name="Shape 415"/>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Shape 416"/>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7" name="Shape 417"/>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8" name="Shape 418"/>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9" name="Shape 419"/>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Shape 420"/>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Shape 421"/>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4" name="Shape 42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6" name="Shape 426"/>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7" name="Shape 427"/>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8" name="Shape 428"/>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9" name="Shape 429"/>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0" name="Shape 430"/>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1" name="Shape 431"/>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2" name="Shape 432"/>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3" name="Shape 433"/>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4" name="Shape 434"/>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5" name="Shape 435"/>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6" name="Shape 436"/>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7" name="Shape 437"/>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8" name="Shape 438"/>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9" name="Shape 439"/>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40" name="Shape 440"/>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1" name="Shape 441"/>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2" name="Shape 442"/>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3" name="Shape 443"/>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4" name="Shape 444"/>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Shape 445"/>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Shape 446"/>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Shape 447"/>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Shape 448"/>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Shape 449"/>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7" name="Shape 4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 name="Shape 459"/>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 name="Shape 46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 name="Shape 461"/>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 name="Shape 462"/>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 name="Shape 46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 name="Shape 464"/>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 name="Shape 465"/>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 name="Shape 466"/>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 name="Shape 467"/>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 name="Shape 46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 name="Shape 469"/>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 name="Shape 470"/>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 name="Shape 47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 name="Shape 472"/>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 name="Shape 473"/>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Shape 474"/>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 name="Shape 475"/>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 name="Shape 476"/>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 name="Shape 477"/>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 name="Shape 47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 name="Shape 479"/>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Shape 480"/>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 name="Shape 48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 name="Shape 482"/>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3" name="Shape 483"/>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 name="Shape 484"/>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 name="Shape 485"/>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6" name="Shape 48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 name="Shape 487"/>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 name="Shape 488"/>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 name="Shape 48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 name="Shape 490"/>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Shape 491"/>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 name="Shape 492"/>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3" name="Shape 493"/>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4" name="Shape 494"/>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5" name="Shape 495"/>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496" name="Shape 496"/>
          <p:cNvGrpSpPr/>
          <p:nvPr/>
        </p:nvGrpSpPr>
        <p:grpSpPr>
          <a:xfrm>
            <a:off x="8852789" y="1619529"/>
            <a:ext cx="2105024" cy="1658938"/>
            <a:chOff x="5946775" y="4468571"/>
            <a:chExt cx="2105024" cy="1658938"/>
          </a:xfrm>
        </p:grpSpPr>
        <p:sp>
          <p:nvSpPr>
            <p:cNvPr id="497" name="Shape 497"/>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 name="Shape 498"/>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 name="Shape 499"/>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 name="Shape 500"/>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 name="Shape 501"/>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02" name="Shape 502"/>
          <p:cNvGrpSpPr/>
          <p:nvPr/>
        </p:nvGrpSpPr>
        <p:grpSpPr>
          <a:xfrm>
            <a:off x="7179565" y="559872"/>
            <a:ext cx="2105024" cy="1658938"/>
            <a:chOff x="4146550" y="1468196"/>
            <a:chExt cx="2105024" cy="1658938"/>
          </a:xfrm>
        </p:grpSpPr>
        <p:sp>
          <p:nvSpPr>
            <p:cNvPr id="503" name="Shape 503"/>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 name="Shape 504"/>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 name="Shape 505"/>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 name="Shape 506"/>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 name="Shape 507"/>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08" name="Shape 508"/>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9" name="Shape 509"/>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0" name="Shape 510"/>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1" name="Shape 511"/>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2" name="Shape 512"/>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Shape 513"/>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Shape 514"/>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Shape 515"/>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16" name="Shape 516"/>
          <p:cNvGrpSpPr/>
          <p:nvPr/>
        </p:nvGrpSpPr>
        <p:grpSpPr>
          <a:xfrm>
            <a:off x="7179565" y="2719086"/>
            <a:ext cx="2105024" cy="1658938"/>
            <a:chOff x="4146550" y="1468196"/>
            <a:chExt cx="2105024" cy="1658938"/>
          </a:xfrm>
        </p:grpSpPr>
        <p:sp>
          <p:nvSpPr>
            <p:cNvPr id="517" name="Shape 517"/>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Shape 518"/>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 name="Shape 519"/>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 name="Shape 520"/>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 name="Shape 521"/>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2" name="Shape 522"/>
          <p:cNvGrpSpPr/>
          <p:nvPr/>
        </p:nvGrpSpPr>
        <p:grpSpPr>
          <a:xfrm>
            <a:off x="8852789" y="3752912"/>
            <a:ext cx="2105024" cy="1658938"/>
            <a:chOff x="5946775" y="4468571"/>
            <a:chExt cx="2105024" cy="1658938"/>
          </a:xfrm>
        </p:grpSpPr>
        <p:sp>
          <p:nvSpPr>
            <p:cNvPr id="523" name="Shape 523"/>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 name="Shape 524"/>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5" name="Shape 525"/>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6" name="Shape 526"/>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7" name="Shape 527"/>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8" name="Shape 528"/>
          <p:cNvGrpSpPr/>
          <p:nvPr/>
        </p:nvGrpSpPr>
        <p:grpSpPr>
          <a:xfrm>
            <a:off x="7179565" y="4794313"/>
            <a:ext cx="2105024" cy="1658938"/>
            <a:chOff x="4146550" y="1468196"/>
            <a:chExt cx="2105024" cy="1658938"/>
          </a:xfrm>
        </p:grpSpPr>
        <p:sp>
          <p:nvSpPr>
            <p:cNvPr id="529" name="Shape 529"/>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0" name="Shape 530"/>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1" name="Shape 531"/>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Shape 532"/>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3" name="Shape 533"/>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6" name="Shape 536"/>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7" name="Shape 537"/>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38" name="Shape 538"/>
          <p:cNvGrpSpPr/>
          <p:nvPr/>
        </p:nvGrpSpPr>
        <p:grpSpPr>
          <a:xfrm>
            <a:off x="1760306" y="3744764"/>
            <a:ext cx="995965" cy="993236"/>
            <a:chOff x="1760306" y="3744764"/>
            <a:chExt cx="995965" cy="993236"/>
          </a:xfrm>
        </p:grpSpPr>
        <p:sp>
          <p:nvSpPr>
            <p:cNvPr id="539" name="Shape 539"/>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0" name="Shape 540"/>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1" name="Shape 541"/>
          <p:cNvGrpSpPr/>
          <p:nvPr/>
        </p:nvGrpSpPr>
        <p:grpSpPr>
          <a:xfrm>
            <a:off x="3658378" y="4366073"/>
            <a:ext cx="995965" cy="993236"/>
            <a:chOff x="3658378" y="4366073"/>
            <a:chExt cx="995965" cy="993236"/>
          </a:xfrm>
        </p:grpSpPr>
        <p:sp>
          <p:nvSpPr>
            <p:cNvPr id="542" name="Shape 542"/>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3" name="Shape 543"/>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4" name="Shape 544"/>
          <p:cNvGrpSpPr/>
          <p:nvPr/>
        </p:nvGrpSpPr>
        <p:grpSpPr>
          <a:xfrm>
            <a:off x="5556451" y="3010474"/>
            <a:ext cx="995965" cy="993236"/>
            <a:chOff x="5556451" y="3010474"/>
            <a:chExt cx="995965" cy="993236"/>
          </a:xfrm>
        </p:grpSpPr>
        <p:sp>
          <p:nvSpPr>
            <p:cNvPr id="545" name="Shape 545"/>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6" name="Shape 546"/>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7" name="Shape 547"/>
          <p:cNvGrpSpPr/>
          <p:nvPr/>
        </p:nvGrpSpPr>
        <p:grpSpPr>
          <a:xfrm>
            <a:off x="7454525" y="3536691"/>
            <a:ext cx="995965" cy="993236"/>
            <a:chOff x="7454525" y="3536691"/>
            <a:chExt cx="995965" cy="993236"/>
          </a:xfrm>
        </p:grpSpPr>
        <p:sp>
          <p:nvSpPr>
            <p:cNvPr id="548" name="Shape 548"/>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550" name="Shape 550"/>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551" name="Shape 551"/>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2" name="Shape 552"/>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3" name="Shape 553"/>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4" name="Shape 554"/>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5" name="Shape 555"/>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6" name="Shape 556"/>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7" name="Shape 557"/>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8" name="Shape 558"/>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9" name="Shape 559"/>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0" name="Shape 560"/>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1" name="Shape 561"/>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2" name="Shape 562"/>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3" name="Shape 563"/>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6" name="Shape 5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67" name="Shape 567"/>
          <p:cNvGrpSpPr/>
          <p:nvPr/>
        </p:nvGrpSpPr>
        <p:grpSpPr>
          <a:xfrm>
            <a:off x="8705339" y="1607951"/>
            <a:ext cx="2504672" cy="2336330"/>
            <a:chOff x="8705339" y="1607951"/>
            <a:chExt cx="2504672" cy="2336330"/>
          </a:xfrm>
        </p:grpSpPr>
        <p:grpSp>
          <p:nvGrpSpPr>
            <p:cNvPr id="568" name="Shape 568"/>
            <p:cNvGrpSpPr/>
            <p:nvPr/>
          </p:nvGrpSpPr>
          <p:grpSpPr>
            <a:xfrm>
              <a:off x="8705339" y="1607951"/>
              <a:ext cx="2358104" cy="2097263"/>
              <a:chOff x="8705339" y="1607951"/>
              <a:chExt cx="2358104" cy="2097263"/>
            </a:xfrm>
          </p:grpSpPr>
          <p:sp>
            <p:nvSpPr>
              <p:cNvPr id="569" name="Shape 569"/>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0" name="Shape 570"/>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1" name="Shape 571"/>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2" name="Shape 572"/>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73" name="Shape 573"/>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74" name="Shape 574"/>
          <p:cNvGrpSpPr/>
          <p:nvPr/>
        </p:nvGrpSpPr>
        <p:grpSpPr>
          <a:xfrm>
            <a:off x="6794670" y="3441706"/>
            <a:ext cx="2503757" cy="2336328"/>
            <a:chOff x="3371475" y="3591818"/>
            <a:chExt cx="2074748" cy="1936007"/>
          </a:xfrm>
        </p:grpSpPr>
        <p:sp>
          <p:nvSpPr>
            <p:cNvPr id="575" name="Shape 575"/>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6" name="Shape 576"/>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7" name="Shape 577"/>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8" name="Shape 578"/>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9" name="Shape 579"/>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0" name="Shape 580"/>
          <p:cNvGrpSpPr/>
          <p:nvPr/>
        </p:nvGrpSpPr>
        <p:grpSpPr>
          <a:xfrm>
            <a:off x="4892567" y="1607951"/>
            <a:ext cx="2504672" cy="2336330"/>
            <a:chOff x="4892567" y="1607951"/>
            <a:chExt cx="2504672" cy="2336330"/>
          </a:xfrm>
        </p:grpSpPr>
        <p:sp>
          <p:nvSpPr>
            <p:cNvPr id="581" name="Shape 581"/>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2" name="Shape 582"/>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3" name="Shape 583"/>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4" name="Shape 584"/>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5" name="Shape 585"/>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6" name="Shape 586"/>
          <p:cNvGrpSpPr/>
          <p:nvPr/>
        </p:nvGrpSpPr>
        <p:grpSpPr>
          <a:xfrm>
            <a:off x="2992894" y="3441706"/>
            <a:ext cx="2503757" cy="2336328"/>
            <a:chOff x="3371475" y="3591818"/>
            <a:chExt cx="2074748" cy="1936007"/>
          </a:xfrm>
        </p:grpSpPr>
        <p:sp>
          <p:nvSpPr>
            <p:cNvPr id="587" name="Shape 587"/>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8" name="Shape 588"/>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9" name="Shape 589"/>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0" name="Shape 590"/>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1" name="Shape 591"/>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92" name="Shape 592"/>
          <p:cNvGrpSpPr/>
          <p:nvPr/>
        </p:nvGrpSpPr>
        <p:grpSpPr>
          <a:xfrm>
            <a:off x="1090792" y="1607950"/>
            <a:ext cx="2504672" cy="2336331"/>
            <a:chOff x="1090792" y="1607950"/>
            <a:chExt cx="2504672" cy="2336331"/>
          </a:xfrm>
        </p:grpSpPr>
        <p:sp>
          <p:nvSpPr>
            <p:cNvPr id="593" name="Shape 593"/>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4" name="Shape 594"/>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Shape 595"/>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6" name="Shape 596"/>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7" name="Shape 597"/>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98" name="Shape 598"/>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9" name="Shape 599"/>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600" name="Shape 600"/>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1" name="Shape 601"/>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602" name="Shape 602"/>
          <p:cNvGrpSpPr/>
          <p:nvPr/>
        </p:nvGrpSpPr>
        <p:grpSpPr>
          <a:xfrm>
            <a:off x="5759496" y="2448663"/>
            <a:ext cx="611596" cy="611596"/>
            <a:chOff x="5759496" y="2448663"/>
            <a:chExt cx="611596" cy="611596"/>
          </a:xfrm>
        </p:grpSpPr>
        <p:sp>
          <p:nvSpPr>
            <p:cNvPr id="603" name="Shape 603"/>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4" name="Shape 604"/>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5" name="Shape 605"/>
          <p:cNvGrpSpPr/>
          <p:nvPr/>
        </p:nvGrpSpPr>
        <p:grpSpPr>
          <a:xfrm>
            <a:off x="7681647" y="4349703"/>
            <a:ext cx="611596" cy="611596"/>
            <a:chOff x="7681647" y="4349703"/>
            <a:chExt cx="611596" cy="611596"/>
          </a:xfrm>
        </p:grpSpPr>
        <p:sp>
          <p:nvSpPr>
            <p:cNvPr id="606" name="Shape 606"/>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7" name="Shape 607"/>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8" name="Shape 608"/>
          <p:cNvGrpSpPr/>
          <p:nvPr/>
        </p:nvGrpSpPr>
        <p:grpSpPr>
          <a:xfrm>
            <a:off x="9576939" y="2448663"/>
            <a:ext cx="611596" cy="611596"/>
            <a:chOff x="9576939" y="2448663"/>
            <a:chExt cx="611596" cy="611596"/>
          </a:xfrm>
        </p:grpSpPr>
        <p:sp>
          <p:nvSpPr>
            <p:cNvPr id="609" name="Shape 609"/>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611" name="Shape 611"/>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2" name="Shape 612"/>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3" name="Shape 613"/>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4" name="Shape 614"/>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5" name="Shape 615"/>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6" name="Shape 616"/>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7" name="Shape 617"/>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8" name="Shape 618"/>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9" name="Shape 619"/>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Shape 620"/>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3" name="Shape 62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24" name="Shape 624"/>
          <p:cNvGrpSpPr/>
          <p:nvPr/>
        </p:nvGrpSpPr>
        <p:grpSpPr>
          <a:xfrm>
            <a:off x="6992716" y="1169665"/>
            <a:ext cx="4573641" cy="5344829"/>
            <a:chOff x="2813" y="961"/>
            <a:chExt cx="2052" cy="2397"/>
          </a:xfrm>
        </p:grpSpPr>
        <p:sp>
          <p:nvSpPr>
            <p:cNvPr id="625" name="Shape 625"/>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6" name="Shape 626"/>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7" name="Shape 627"/>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8" name="Shape 628"/>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9" name="Shape 629"/>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0" name="Shape 630"/>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1" name="Shape 631"/>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2" name="Shape 632"/>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3" name="Shape 633"/>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4" name="Shape 634"/>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5" name="Shape 635"/>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36" name="Shape 636"/>
          <p:cNvGrpSpPr/>
          <p:nvPr/>
        </p:nvGrpSpPr>
        <p:grpSpPr>
          <a:xfrm>
            <a:off x="1044399" y="1419553"/>
            <a:ext cx="699075" cy="699074"/>
            <a:chOff x="1044399" y="1577809"/>
            <a:chExt cx="699075" cy="699074"/>
          </a:xfrm>
        </p:grpSpPr>
        <p:sp>
          <p:nvSpPr>
            <p:cNvPr id="637" name="Shape 63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38" name="Shape 63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39" name="Shape 639"/>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0" name="Shape 640"/>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41" name="Shape 641"/>
          <p:cNvGrpSpPr/>
          <p:nvPr/>
        </p:nvGrpSpPr>
        <p:grpSpPr>
          <a:xfrm>
            <a:off x="1044399" y="2791669"/>
            <a:ext cx="699075" cy="699074"/>
            <a:chOff x="1044399" y="1577809"/>
            <a:chExt cx="699075" cy="699074"/>
          </a:xfrm>
        </p:grpSpPr>
        <p:sp>
          <p:nvSpPr>
            <p:cNvPr id="642" name="Shape 64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3" name="Shape 64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4" name="Shape 644"/>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5" name="Shape 645"/>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46" name="Shape 646"/>
          <p:cNvGrpSpPr/>
          <p:nvPr/>
        </p:nvGrpSpPr>
        <p:grpSpPr>
          <a:xfrm>
            <a:off x="1044399" y="4089831"/>
            <a:ext cx="699075" cy="699074"/>
            <a:chOff x="1044399" y="1577809"/>
            <a:chExt cx="699075" cy="699074"/>
          </a:xfrm>
        </p:grpSpPr>
        <p:sp>
          <p:nvSpPr>
            <p:cNvPr id="647" name="Shape 64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8" name="Shape 64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9" name="Shape 649"/>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0" name="Shape 650"/>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51" name="Shape 651"/>
          <p:cNvGrpSpPr/>
          <p:nvPr/>
        </p:nvGrpSpPr>
        <p:grpSpPr>
          <a:xfrm>
            <a:off x="1044399" y="5328616"/>
            <a:ext cx="699075" cy="699074"/>
            <a:chOff x="1044399" y="1577809"/>
            <a:chExt cx="699075" cy="699074"/>
          </a:xfrm>
        </p:grpSpPr>
        <p:sp>
          <p:nvSpPr>
            <p:cNvPr id="652" name="Shape 65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3" name="Shape 65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54" name="Shape 654"/>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55"/>
        <p:cNvGrpSpPr/>
        <p:nvPr/>
      </p:nvGrpSpPr>
      <p:grpSpPr>
        <a:xfrm>
          <a:off x="0" y="0"/>
          <a:ext cx="0" cy="0"/>
          <a:chOff x="0" y="0"/>
          <a:chExt cx="0" cy="0"/>
        </a:xfrm>
      </p:grpSpPr>
      <p:sp>
        <p:nvSpPr>
          <p:cNvPr id="656" name="Shape 6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7" name="Shape 6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Shape 658"/>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9" name="Shape 659"/>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0" name="Shape 660"/>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1" name="Shape 661"/>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63" name="Shape 663"/>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64" name="Shape 664"/>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65" name="Shape 665"/>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66" name="Shape 666"/>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7" name="Shape 667"/>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8" name="Shape 668"/>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9" name="Shape 669"/>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70" name="Shape 670"/>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1" name="Shape 671"/>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2" name="Shape 672"/>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3" name="Shape 673"/>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4" name="Shape 674"/>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5" name="Shape 675"/>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6" name="Shape 676"/>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7" name="Shape 677"/>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5" name="Shape 68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6" name="Shape 68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12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12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12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7" name="Shape 68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88"/>
        <p:cNvGrpSpPr/>
        <p:nvPr/>
      </p:nvGrpSpPr>
      <p:grpSpPr>
        <a:xfrm>
          <a:off x="0" y="0"/>
          <a:ext cx="0" cy="0"/>
          <a:chOff x="0" y="0"/>
          <a:chExt cx="0" cy="0"/>
        </a:xfrm>
      </p:grpSpPr>
      <p:sp>
        <p:nvSpPr>
          <p:cNvPr id="689" name="Shape 68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0" name="Shape 69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1" name="Shape 69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2" name="Shape 69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693" name="Shape 693"/>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24"/>
        <p:cNvGrpSpPr/>
        <p:nvPr/>
      </p:nvGrpSpPr>
      <p:grpSpPr>
        <a:xfrm>
          <a:off x="0" y="0"/>
          <a:ext cx="0" cy="0"/>
          <a:chOff x="0" y="0"/>
          <a:chExt cx="0" cy="0"/>
        </a:xfrm>
      </p:grpSpPr>
      <p:sp>
        <p:nvSpPr>
          <p:cNvPr id="25" name="Shape 2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 name="Shape 2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29" name="Shape 2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0" name="Shape 3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 name="Shape 3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32" name="Shape 32"/>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694"/>
        <p:cNvGrpSpPr/>
        <p:nvPr/>
      </p:nvGrpSpPr>
      <p:grpSpPr>
        <a:xfrm>
          <a:off x="0" y="0"/>
          <a:ext cx="0" cy="0"/>
          <a:chOff x="0" y="0"/>
          <a:chExt cx="0" cy="0"/>
        </a:xfrm>
      </p:grpSpPr>
      <p:sp>
        <p:nvSpPr>
          <p:cNvPr id="695" name="Shape 695"/>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6" name="Shape 696"/>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7" name="Shape 697"/>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8" name="Shape 69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699" name="Shape 699"/>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700"/>
        <p:cNvGrpSpPr/>
        <p:nvPr/>
      </p:nvGrpSpPr>
      <p:grpSpPr>
        <a:xfrm>
          <a:off x="0" y="0"/>
          <a:ext cx="0" cy="0"/>
          <a:chOff x="0" y="0"/>
          <a:chExt cx="0" cy="0"/>
        </a:xfrm>
      </p:grpSpPr>
      <p:sp>
        <p:nvSpPr>
          <p:cNvPr id="701" name="Shape 701"/>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2" name="Shape 702"/>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3" name="Shape 70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4" name="Shape 70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5"/>
        <p:cNvGrpSpPr/>
        <p:nvPr/>
      </p:nvGrpSpPr>
      <p:grpSpPr>
        <a:xfrm>
          <a:off x="0" y="0"/>
          <a:ext cx="0" cy="0"/>
          <a:chOff x="0" y="0"/>
          <a:chExt cx="0" cy="0"/>
        </a:xfrm>
      </p:grpSpPr>
      <p:sp>
        <p:nvSpPr>
          <p:cNvPr id="706" name="Shape 706"/>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7" name="Shape 70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8"/>
        <p:cNvGrpSpPr/>
        <p:nvPr/>
      </p:nvGrpSpPr>
      <p:grpSpPr>
        <a:xfrm>
          <a:off x="0" y="0"/>
          <a:ext cx="0" cy="0"/>
          <a:chOff x="0" y="0"/>
          <a:chExt cx="0" cy="0"/>
        </a:xfrm>
      </p:grpSpPr>
      <p:sp>
        <p:nvSpPr>
          <p:cNvPr id="709" name="Shape 709"/>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 name="Shape 36"/>
          <p:cNvGrpSpPr/>
          <p:nvPr/>
        </p:nvGrpSpPr>
        <p:grpSpPr>
          <a:xfrm flipH="1">
            <a:off x="-1" y="1967241"/>
            <a:ext cx="6132405" cy="3823634"/>
            <a:chOff x="6625864" y="1832110"/>
            <a:chExt cx="6820169" cy="4367731"/>
          </a:xfrm>
        </p:grpSpPr>
        <p:sp>
          <p:nvSpPr>
            <p:cNvPr id="37" name="Shape 37"/>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Shape 38"/>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Shape 39"/>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Shape 40"/>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Shape 41"/>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Shape 42"/>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Shape 43"/>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Shape 44"/>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Shape 45"/>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Shape 46"/>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Shape 47"/>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Shape 48"/>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Shape 49"/>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Shape 50"/>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Shape 51"/>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Shape 52"/>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3" name="Shape 53"/>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57" name="Shape 57"/>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Shape 58"/>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59" name="Shape 59"/>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60" name="Shape 60"/>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65" name="Shape 65"/>
          <p:cNvGrpSpPr/>
          <p:nvPr/>
        </p:nvGrpSpPr>
        <p:grpSpPr>
          <a:xfrm>
            <a:off x="638049" y="4989635"/>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grpSp>
      <p:sp>
        <p:nvSpPr>
          <p:cNvPr id="73" name="Shape 73"/>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4" name="Shape 74"/>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6" name="Shape 76"/>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7" name="Shape 77"/>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7" name="Shape 87"/>
          <p:cNvGrpSpPr/>
          <p:nvPr/>
        </p:nvGrpSpPr>
        <p:grpSpPr>
          <a:xfrm>
            <a:off x="8806369" y="4754662"/>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3" name="Shape 93"/>
          <p:cNvGrpSpPr/>
          <p:nvPr/>
        </p:nvGrpSpPr>
        <p:grpSpPr>
          <a:xfrm>
            <a:off x="5884007" y="4735486"/>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96" name="Shape 96"/>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Shape 99"/>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Shape 103"/>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Shape 104"/>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Shape 105"/>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Shape 116"/>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18" name="Shape 118"/>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Shape 119"/>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Shape 120"/>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Shape 121"/>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Shape 122"/>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Shape 123"/>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Shape 124"/>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Shape 125"/>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Shape 126"/>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Shape 127"/>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Shape 128"/>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Shape 129"/>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Shape 130"/>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1" name="Shape 131"/>
          <p:cNvGrpSpPr/>
          <p:nvPr/>
        </p:nvGrpSpPr>
        <p:grpSpPr>
          <a:xfrm>
            <a:off x="1567506" y="3258829"/>
            <a:ext cx="648327" cy="648329"/>
            <a:chOff x="1379092" y="2228211"/>
            <a:chExt cx="916410" cy="916410"/>
          </a:xfrm>
        </p:grpSpPr>
        <p:sp>
          <p:nvSpPr>
            <p:cNvPr id="132" name="Shape 132"/>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3" name="Shape 133"/>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1K</a:t>
              </a:r>
              <a:endParaRPr/>
            </a:p>
          </p:txBody>
        </p:sp>
      </p:grpSp>
      <p:grpSp>
        <p:nvGrpSpPr>
          <p:cNvPr id="134" name="Shape 134"/>
          <p:cNvGrpSpPr/>
          <p:nvPr/>
        </p:nvGrpSpPr>
        <p:grpSpPr>
          <a:xfrm>
            <a:off x="9976161" y="877117"/>
            <a:ext cx="648329" cy="648329"/>
            <a:chOff x="9976161" y="877117"/>
            <a:chExt cx="648329" cy="648329"/>
          </a:xfrm>
        </p:grpSpPr>
        <p:sp>
          <p:nvSpPr>
            <p:cNvPr id="135" name="Shape 135"/>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6" name="Shape 136"/>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8K</a:t>
              </a:r>
              <a:endParaRPr/>
            </a:p>
          </p:txBody>
        </p:sp>
      </p:grpSp>
      <p:sp>
        <p:nvSpPr>
          <p:cNvPr id="137" name="Shape 137"/>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Shape 138"/>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39" name="Shape 139"/>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0" name="Shape 140"/>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1" name="Shape 141"/>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 name="Shape 142"/>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3" name="Shape 143"/>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4" name="Shape 144"/>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Shape 145"/>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Shape 146"/>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Shape 147"/>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0" name="Shape 15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51" name="Shape 151"/>
          <p:cNvGrpSpPr/>
          <p:nvPr/>
        </p:nvGrpSpPr>
        <p:grpSpPr>
          <a:xfrm>
            <a:off x="616489" y="1781438"/>
            <a:ext cx="4118606" cy="3898703"/>
            <a:chOff x="4036696" y="1781438"/>
            <a:chExt cx="4118606" cy="3898703"/>
          </a:xfrm>
        </p:grpSpPr>
        <p:grpSp>
          <p:nvGrpSpPr>
            <p:cNvPr id="152" name="Shape 152"/>
            <p:cNvGrpSpPr/>
            <p:nvPr/>
          </p:nvGrpSpPr>
          <p:grpSpPr>
            <a:xfrm>
              <a:off x="4036696" y="2918588"/>
              <a:ext cx="1791108" cy="1022485"/>
              <a:chOff x="4036696" y="2918588"/>
              <a:chExt cx="1791108" cy="1022485"/>
            </a:xfrm>
          </p:grpSpPr>
          <p:sp>
            <p:nvSpPr>
              <p:cNvPr id="153" name="Shape 153"/>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Shape 154"/>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5" name="Shape 155"/>
            <p:cNvGrpSpPr/>
            <p:nvPr/>
          </p:nvGrpSpPr>
          <p:grpSpPr>
            <a:xfrm>
              <a:off x="5040846" y="1781438"/>
              <a:ext cx="1334646" cy="1571209"/>
              <a:chOff x="5040846" y="1781438"/>
              <a:chExt cx="1334646" cy="1571209"/>
            </a:xfrm>
          </p:grpSpPr>
          <p:sp>
            <p:nvSpPr>
              <p:cNvPr id="156" name="Shape 156"/>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Shape 157"/>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8" name="Shape 158"/>
            <p:cNvGrpSpPr/>
            <p:nvPr/>
          </p:nvGrpSpPr>
          <p:grpSpPr>
            <a:xfrm>
              <a:off x="6364196" y="2087338"/>
              <a:ext cx="1310871" cy="1584933"/>
              <a:chOff x="6364196" y="2087338"/>
              <a:chExt cx="1310871" cy="1584933"/>
            </a:xfrm>
          </p:grpSpPr>
          <p:sp>
            <p:nvSpPr>
              <p:cNvPr id="159" name="Shape 159"/>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Shape 160"/>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1" name="Shape 161"/>
            <p:cNvGrpSpPr/>
            <p:nvPr/>
          </p:nvGrpSpPr>
          <p:grpSpPr>
            <a:xfrm>
              <a:off x="6364196" y="3523737"/>
              <a:ext cx="1791106" cy="1022483"/>
              <a:chOff x="6364196" y="3523737"/>
              <a:chExt cx="1791106" cy="1022483"/>
            </a:xfrm>
          </p:grpSpPr>
          <p:sp>
            <p:nvSpPr>
              <p:cNvPr id="162" name="Shape 162"/>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Shape 163"/>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4" name="Shape 164"/>
            <p:cNvGrpSpPr/>
            <p:nvPr/>
          </p:nvGrpSpPr>
          <p:grpSpPr>
            <a:xfrm>
              <a:off x="5818896" y="4108937"/>
              <a:ext cx="1334627" cy="1571204"/>
              <a:chOff x="5818896" y="4108937"/>
              <a:chExt cx="1334627" cy="1571204"/>
            </a:xfrm>
          </p:grpSpPr>
          <p:sp>
            <p:nvSpPr>
              <p:cNvPr id="165" name="Shape 165"/>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Shape 166"/>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7" name="Shape 167"/>
            <p:cNvGrpSpPr/>
            <p:nvPr/>
          </p:nvGrpSpPr>
          <p:grpSpPr>
            <a:xfrm>
              <a:off x="4522146" y="3789737"/>
              <a:ext cx="1310882" cy="1584928"/>
              <a:chOff x="4522146" y="3789737"/>
              <a:chExt cx="1310882" cy="1584928"/>
            </a:xfrm>
          </p:grpSpPr>
          <p:sp>
            <p:nvSpPr>
              <p:cNvPr id="168" name="Shape 168"/>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Shape 169"/>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sp>
        <p:nvSpPr>
          <p:cNvPr id="170" name="Shape 170"/>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1" name="Shape 171"/>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2" name="Shape 172"/>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3" name="Shape 173"/>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4" name="Shape 174"/>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5" name="Shape 175"/>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6" name="Shape 176"/>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7" name="Shape 177"/>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8" name="Shape 178"/>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Shape 179"/>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Shape 180"/>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1" name="Shape 181"/>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2" name="Shape 182"/>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 name="Shape 183"/>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Shape 184"/>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5" name="Shape 185"/>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1" name="Shape 19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92" name="Shape 192"/>
          <p:cNvGrpSpPr/>
          <p:nvPr/>
        </p:nvGrpSpPr>
        <p:grpSpPr>
          <a:xfrm>
            <a:off x="2011515" y="1953702"/>
            <a:ext cx="1620994" cy="2603950"/>
            <a:chOff x="2011515" y="1953702"/>
            <a:chExt cx="1620994" cy="2603950"/>
          </a:xfrm>
        </p:grpSpPr>
        <p:sp>
          <p:nvSpPr>
            <p:cNvPr id="193" name="Shape 19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Shape 19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Shape 19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Shape 19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Shape 19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Shape 19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Shape 19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Shape 20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Shape 20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02" name="Shape 202"/>
          <p:cNvGrpSpPr/>
          <p:nvPr/>
        </p:nvGrpSpPr>
        <p:grpSpPr>
          <a:xfrm>
            <a:off x="4044026" y="1953702"/>
            <a:ext cx="1619441" cy="2603950"/>
            <a:chOff x="4044026" y="1953702"/>
            <a:chExt cx="1619441" cy="2603950"/>
          </a:xfrm>
        </p:grpSpPr>
        <p:sp>
          <p:nvSpPr>
            <p:cNvPr id="203" name="Shape 203"/>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Shape 204"/>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Shape 205"/>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Shape 206"/>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Shape 207"/>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Shape 208"/>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Shape 209"/>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 name="Shape 210"/>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Shape 211"/>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12" name="Shape 212"/>
          <p:cNvGrpSpPr/>
          <p:nvPr/>
        </p:nvGrpSpPr>
        <p:grpSpPr>
          <a:xfrm>
            <a:off x="6077203" y="1953702"/>
            <a:ext cx="1620896" cy="2603950"/>
            <a:chOff x="6077203" y="1953702"/>
            <a:chExt cx="1620896" cy="2603950"/>
          </a:xfrm>
        </p:grpSpPr>
        <p:sp>
          <p:nvSpPr>
            <p:cNvPr id="213" name="Shape 213"/>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Shape 214"/>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Shape 215"/>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Shape 216"/>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 name="Shape 217"/>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 name="Shape 218"/>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Shape 219"/>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 name="Shape 220"/>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Shape 221"/>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2" name="Shape 222"/>
          <p:cNvGrpSpPr/>
          <p:nvPr/>
        </p:nvGrpSpPr>
        <p:grpSpPr>
          <a:xfrm>
            <a:off x="8112261" y="1953702"/>
            <a:ext cx="1616845" cy="2603950"/>
            <a:chOff x="8112261" y="1953702"/>
            <a:chExt cx="1616845" cy="2603950"/>
          </a:xfrm>
        </p:grpSpPr>
        <p:sp>
          <p:nvSpPr>
            <p:cNvPr id="223" name="Shape 223"/>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Shape 224"/>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Shape 225"/>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Shape 226"/>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Shape 227"/>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Shape 228"/>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 name="Shape 229"/>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Shape 230"/>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Shape 231"/>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2" name="Shape 232"/>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3" name="Shape 233"/>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4" name="Shape 234"/>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5" name="Shape 235"/>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6" name="Shape 236"/>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Shape 237"/>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Shape 238"/>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9" name="Shape 239"/>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Shape 240"/>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Shape 241"/>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Shape 242"/>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 name="Shape 243"/>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6" name="Shape 24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47" name="Shape 247"/>
          <p:cNvGrpSpPr/>
          <p:nvPr/>
        </p:nvGrpSpPr>
        <p:grpSpPr>
          <a:xfrm>
            <a:off x="1398771" y="1953702"/>
            <a:ext cx="1620994" cy="2603950"/>
            <a:chOff x="2011515" y="1953702"/>
            <a:chExt cx="1620994" cy="2603950"/>
          </a:xfrm>
        </p:grpSpPr>
        <p:sp>
          <p:nvSpPr>
            <p:cNvPr id="248" name="Shape 248"/>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Shape 249"/>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Shape 250"/>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Shape 251"/>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Shape 252"/>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Shape 253"/>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Shape 254"/>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 name="Shape 255"/>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Shape 256"/>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57" name="Shape 257"/>
          <p:cNvGrpSpPr/>
          <p:nvPr/>
        </p:nvGrpSpPr>
        <p:grpSpPr>
          <a:xfrm>
            <a:off x="5202409" y="1953702"/>
            <a:ext cx="1620896" cy="2603950"/>
            <a:chOff x="6077203" y="1953702"/>
            <a:chExt cx="1620896" cy="2603950"/>
          </a:xfrm>
        </p:grpSpPr>
        <p:sp>
          <p:nvSpPr>
            <p:cNvPr id="258" name="Shape 258"/>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Shape 259"/>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Shape 260"/>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Shape 261"/>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Shape 262"/>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Shape 263"/>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Shape 264"/>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Shape 265"/>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Shape 266"/>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67" name="Shape 267"/>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8" name="Shape 268"/>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9" name="Shape 269"/>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70" name="Shape 270"/>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Shape 271"/>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2" name="Shape 272"/>
          <p:cNvGrpSpPr/>
          <p:nvPr/>
        </p:nvGrpSpPr>
        <p:grpSpPr>
          <a:xfrm>
            <a:off x="9228128" y="1953702"/>
            <a:ext cx="1620994" cy="2603950"/>
            <a:chOff x="2011515" y="1953702"/>
            <a:chExt cx="1620994" cy="2603950"/>
          </a:xfrm>
        </p:grpSpPr>
        <p:sp>
          <p:nvSpPr>
            <p:cNvPr id="273" name="Shape 27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Shape 27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Shape 27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Shape 27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Shape 27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 name="Shape 27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Shape 27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Shape 28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Shape 28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2" name="Shape 282"/>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Shape 283"/>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Shape 284"/>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5" name="Shape 285"/>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9">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8"/>
        <p:cNvGrpSpPr/>
        <p:nvPr/>
      </p:nvGrpSpPr>
      <p:grpSpPr>
        <a:xfrm>
          <a:off x="0" y="0"/>
          <a:ext cx="0" cy="0"/>
          <a:chOff x="0" y="0"/>
          <a:chExt cx="0" cy="0"/>
        </a:xfrm>
      </p:grpSpPr>
      <p:pic>
        <p:nvPicPr>
          <p:cNvPr id="679" name="Shape 679"/>
          <p:cNvPicPr preferRelativeResize="0"/>
          <p:nvPr/>
        </p:nvPicPr>
        <p:blipFill rotWithShape="1">
          <a:blip r:embed="rId8">
            <a:alphaModFix/>
          </a:blip>
          <a:srcRect/>
          <a:stretch/>
        </p:blipFill>
        <p:spPr>
          <a:xfrm>
            <a:off x="0" y="0"/>
            <a:ext cx="12191998" cy="6858000"/>
          </a:xfrm>
          <a:prstGeom prst="rect">
            <a:avLst/>
          </a:prstGeom>
          <a:noFill/>
          <a:ln>
            <a:noFill/>
          </a:ln>
        </p:spPr>
      </p:pic>
      <p:sp>
        <p:nvSpPr>
          <p:cNvPr id="680" name="Shape 680"/>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
        <p:nvSpPr>
          <p:cNvPr id="681" name="Shape 68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682" name="Shape 68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Shape 715"/>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Big Data Overview</a:t>
            </a:r>
            <a:endParaRPr sz="5400" b="1" i="0" u="none" strike="noStrike" cap="none">
              <a:solidFill>
                <a:srgbClr val="000000"/>
              </a:solidFill>
              <a:latin typeface="Arial"/>
              <a:ea typeface="Arial"/>
              <a:cs typeface="Arial"/>
              <a:sym typeface="Arial"/>
            </a:endParaRPr>
          </a:p>
        </p:txBody>
      </p:sp>
      <p:sp>
        <p:nvSpPr>
          <p:cNvPr id="716" name="Shape 716"/>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Categories of Data</a:t>
            </a:r>
            <a:endParaRPr/>
          </a:p>
        </p:txBody>
      </p:sp>
      <p:sp>
        <p:nvSpPr>
          <p:cNvPr id="717" name="Shape 717"/>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a:solidFill>
                  <a:srgbClr val="7F7F7F"/>
                </a:solidFill>
                <a:latin typeface="Arial"/>
                <a:ea typeface="Arial"/>
                <a:cs typeface="Arial"/>
                <a:sym typeface="Arial"/>
              </a:rPr>
              <a:t>B.TECH CSE with Specialization in Big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Shape 105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2.5 Advantages and Disadvantages of Structured Data</a:t>
            </a:r>
            <a:endParaRPr/>
          </a:p>
        </p:txBody>
      </p:sp>
      <p:sp>
        <p:nvSpPr>
          <p:cNvPr id="1058" name="Shape 105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 </a:t>
            </a:r>
            <a:r>
              <a:rPr lang="en-US" sz="1600" b="0" i="0" u="none" strike="noStrike" cap="none">
                <a:solidFill>
                  <a:srgbClr val="0EC07D"/>
                </a:solidFill>
                <a:latin typeface="Arial"/>
                <a:ea typeface="Arial"/>
                <a:cs typeface="Arial"/>
                <a:sym typeface="Arial"/>
              </a:rPr>
              <a:t>Categories of Data</a:t>
            </a:r>
            <a:endParaRPr/>
          </a:p>
        </p:txBody>
      </p:sp>
      <p:sp>
        <p:nvSpPr>
          <p:cNvPr id="1059" name="Shape 105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060" name="Shape 1060"/>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061" name="Shape 1061"/>
          <p:cNvSpPr/>
          <p:nvPr/>
        </p:nvSpPr>
        <p:spPr>
          <a:xfrm>
            <a:off x="817345" y="1266635"/>
            <a:ext cx="10688116" cy="2774659"/>
          </a:xfrm>
          <a:prstGeom prst="roundRect">
            <a:avLst>
              <a:gd name="adj" fmla="val 7214"/>
            </a:avLst>
          </a:prstGeom>
          <a:solidFill>
            <a:srgbClr val="0EC07D"/>
          </a:solidFill>
          <a:ln w="12700" cap="rnd" cmpd="sng">
            <a:solidFill>
              <a:srgbClr val="595959"/>
            </a:solidFill>
            <a:prstDash val="solid"/>
            <a:round/>
            <a:headEnd type="none" w="sm" len="sm"/>
            <a:tailEnd type="none" w="sm" len="sm"/>
          </a:ln>
        </p:spPr>
        <p:txBody>
          <a:bodyPr spcFirstLastPara="1" wrap="square" lIns="457200" tIns="182875" rIns="91425" bIns="91425" anchor="t" anchorCtr="0">
            <a:noAutofit/>
          </a:bodyPr>
          <a:lstStyle/>
          <a:p>
            <a:pPr marL="285750" marR="0" lvl="0" indent="-285750" algn="l" rtl="0">
              <a:lnSpc>
                <a:spcPct val="100000"/>
              </a:lnSpc>
              <a:spcBef>
                <a:spcPts val="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Optimized query evaluation.</a:t>
            </a:r>
            <a:endParaRPr dirty="0"/>
          </a:p>
          <a:p>
            <a:pPr marL="285750" marR="0" lvl="0" indent="-285750"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Improved storage.</a:t>
            </a:r>
            <a:endParaRPr dirty="0"/>
          </a:p>
          <a:p>
            <a:pPr marL="285750" marR="0" lvl="0" indent="-285750"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Construction of indexes for describing the database content to the user and facilitating query formulation is simpler.</a:t>
            </a:r>
            <a:endParaRPr dirty="0"/>
          </a:p>
          <a:p>
            <a:pPr marL="285750" marR="0" lvl="0" indent="-285750"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Proscribing certain updates is easy.</a:t>
            </a:r>
            <a:endParaRPr dirty="0"/>
          </a:p>
          <a:p>
            <a:pPr marL="285750" marR="0" lvl="0" indent="-285750"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Supports strongly typed languages.</a:t>
            </a:r>
            <a:endParaRPr dirty="0"/>
          </a:p>
          <a:p>
            <a:pPr marL="285750" marR="0" lvl="0" indent="-285750" algn="l" rtl="0">
              <a:lnSpc>
                <a:spcPct val="100000"/>
              </a:lnSpc>
              <a:spcBef>
                <a:spcPts val="600"/>
              </a:spcBef>
              <a:spcAft>
                <a:spcPts val="60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Data analysis is easy compared to unstructured data.</a:t>
            </a:r>
            <a:endParaRPr dirty="0"/>
          </a:p>
        </p:txBody>
      </p:sp>
      <p:sp>
        <p:nvSpPr>
          <p:cNvPr id="1062" name="Shape 1062"/>
          <p:cNvSpPr/>
          <p:nvPr/>
        </p:nvSpPr>
        <p:spPr>
          <a:xfrm rot="-5400000">
            <a:off x="-97055" y="2350969"/>
            <a:ext cx="1828800" cy="605990"/>
          </a:xfrm>
          <a:prstGeom prst="roundRect">
            <a:avLst>
              <a:gd name="adj" fmla="val 16667"/>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Advantages</a:t>
            </a:r>
            <a:endParaRPr sz="1800" b="1" i="0" u="none" strike="noStrike" cap="none">
              <a:solidFill>
                <a:schemeClr val="dk1"/>
              </a:solidFill>
              <a:latin typeface="Arial"/>
              <a:ea typeface="Arial"/>
              <a:cs typeface="Arial"/>
              <a:sym typeface="Arial"/>
            </a:endParaRPr>
          </a:p>
        </p:txBody>
      </p:sp>
      <p:sp>
        <p:nvSpPr>
          <p:cNvPr id="1063" name="Shape 1063"/>
          <p:cNvSpPr/>
          <p:nvPr/>
        </p:nvSpPr>
        <p:spPr>
          <a:xfrm>
            <a:off x="817345" y="4257574"/>
            <a:ext cx="10688115" cy="2067827"/>
          </a:xfrm>
          <a:prstGeom prst="roundRect">
            <a:avLst>
              <a:gd name="adj" fmla="val 7248"/>
            </a:avLst>
          </a:prstGeom>
          <a:solidFill>
            <a:schemeClr val="dk2"/>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285750" marR="0" lvl="0" indent="-285750" algn="l" rtl="0">
              <a:lnSpc>
                <a:spcPct val="100000"/>
              </a:lnSpc>
              <a:spcBef>
                <a:spcPts val="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Schema needs to be predefined before populating data.</a:t>
            </a:r>
            <a:endParaRPr dirty="0"/>
          </a:p>
          <a:p>
            <a:pPr marL="285750" marR="0" lvl="0" indent="-285750"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Not suitable if the amount of data is very high.</a:t>
            </a:r>
            <a:endParaRPr dirty="0"/>
          </a:p>
          <a:p>
            <a:pPr marL="285750" marR="0" lvl="0" indent="-285750"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Cannot be used for data that keeps changing frequently.</a:t>
            </a:r>
            <a:endParaRPr dirty="0"/>
          </a:p>
          <a:p>
            <a:pPr marL="285750" marR="0" lvl="0" indent="-285750" algn="l" rtl="0">
              <a:lnSpc>
                <a:spcPct val="100000"/>
              </a:lnSpc>
              <a:spcBef>
                <a:spcPts val="600"/>
              </a:spcBef>
              <a:spcAft>
                <a:spcPts val="60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Subsequent extensions of a previously defined schema with content is difficult.</a:t>
            </a:r>
            <a:endParaRPr dirty="0"/>
          </a:p>
        </p:txBody>
      </p:sp>
      <p:sp>
        <p:nvSpPr>
          <p:cNvPr id="1064" name="Shape 1064"/>
          <p:cNvSpPr/>
          <p:nvPr/>
        </p:nvSpPr>
        <p:spPr>
          <a:xfrm rot="-5400000">
            <a:off x="-93804" y="4988492"/>
            <a:ext cx="1822298" cy="605990"/>
          </a:xfrm>
          <a:prstGeom prst="roundRect">
            <a:avLst>
              <a:gd name="adj" fmla="val 23712"/>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Disadvantages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Shape 107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071" name="Shape 107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 </a:t>
            </a:r>
            <a:r>
              <a:rPr lang="en-US" sz="1600" b="0" i="0" u="none" strike="noStrike" cap="none">
                <a:solidFill>
                  <a:srgbClr val="0EC07D"/>
                </a:solidFill>
                <a:latin typeface="Arial"/>
                <a:ea typeface="Arial"/>
                <a:cs typeface="Arial"/>
                <a:sym typeface="Arial"/>
              </a:rPr>
              <a:t>Categories of Data</a:t>
            </a:r>
            <a:endParaRPr/>
          </a:p>
        </p:txBody>
      </p:sp>
      <p:sp>
        <p:nvSpPr>
          <p:cNvPr id="1072" name="Shape 1072"/>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Structured data requires a predefined schema before data is stored in a database.</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True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False</a:t>
            </a:r>
            <a:endParaRPr/>
          </a:p>
          <a:p>
            <a:pPr marL="342900"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Which of these is an example for structured data?</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Email</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Videos</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Images</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Phone numbers</a:t>
            </a:r>
            <a:endParaRPr/>
          </a:p>
          <a:p>
            <a:pPr marL="342900" marR="0" lvl="0" indent="-2286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Shape 107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 What is unstructured data?</a:t>
            </a:r>
            <a:endParaRPr/>
          </a:p>
        </p:txBody>
      </p:sp>
      <p:sp>
        <p:nvSpPr>
          <p:cNvPr id="1079" name="Shape 107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 </a:t>
            </a:r>
            <a:r>
              <a:rPr lang="en-US" sz="1600" b="0" i="0" u="none" strike="noStrike" cap="none">
                <a:solidFill>
                  <a:srgbClr val="0EC07D"/>
                </a:solidFill>
                <a:latin typeface="Arial"/>
                <a:ea typeface="Arial"/>
                <a:cs typeface="Arial"/>
                <a:sym typeface="Arial"/>
              </a:rPr>
              <a:t>Categories of Data</a:t>
            </a:r>
            <a:endParaRPr/>
          </a:p>
        </p:txBody>
      </p:sp>
      <p:sp>
        <p:nvSpPr>
          <p:cNvPr id="1080" name="Shape 1080"/>
          <p:cNvSpPr txBox="1">
            <a:spLocks noGrp="1"/>
          </p:cNvSpPr>
          <p:nvPr>
            <p:ph type="body" idx="2"/>
          </p:nvPr>
        </p:nvSpPr>
        <p:spPr>
          <a:xfrm>
            <a:off x="514350" y="1304995"/>
            <a:ext cx="5339910"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No identifiable structure for this kind of data.</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There is an internal structure, but no predefined schema.</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 that cannot be stored in rows and columns like a relational database.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No fixed data model, a massive unorganized conglomerate of various information.</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Require more storage space than structured data.</a:t>
            </a:r>
            <a:endParaRPr/>
          </a:p>
        </p:txBody>
      </p:sp>
      <p:sp>
        <p:nvSpPr>
          <p:cNvPr id="1081" name="Shape 1081"/>
          <p:cNvSpPr/>
          <p:nvPr/>
        </p:nvSpPr>
        <p:spPr>
          <a:xfrm>
            <a:off x="5919293" y="779985"/>
            <a:ext cx="5732462" cy="5694478"/>
          </a:xfrm>
          <a:prstGeom prst="ellipse">
            <a:avLst/>
          </a:prstGeom>
          <a:gradFill>
            <a:gsLst>
              <a:gs pos="0">
                <a:srgbClr val="8AE9B3"/>
              </a:gs>
              <a:gs pos="50000">
                <a:srgbClr val="B8F0CE"/>
              </a:gs>
              <a:gs pos="100000">
                <a:srgbClr val="DDF6E6"/>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82" name="Shape 1082"/>
          <p:cNvSpPr/>
          <p:nvPr/>
        </p:nvSpPr>
        <p:spPr>
          <a:xfrm>
            <a:off x="6312993" y="1460902"/>
            <a:ext cx="4988604" cy="4984986"/>
          </a:xfrm>
          <a:prstGeom prst="donut">
            <a:avLst>
              <a:gd name="adj" fmla="val 49682"/>
            </a:avLst>
          </a:prstGeom>
          <a:solidFill>
            <a:schemeClr val="lt1"/>
          </a:solidFill>
          <a:ln w="9525" cap="flat" cmpd="sng">
            <a:solidFill>
              <a:schemeClr val="dk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083" name="Shape 1083"/>
          <p:cNvPicPr preferRelativeResize="0"/>
          <p:nvPr/>
        </p:nvPicPr>
        <p:blipFill rotWithShape="1">
          <a:blip r:embed="rId3">
            <a:alphaModFix/>
          </a:blip>
          <a:srcRect/>
          <a:stretch/>
        </p:blipFill>
        <p:spPr>
          <a:xfrm>
            <a:off x="6809825" y="2245186"/>
            <a:ext cx="4033039" cy="38951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Shape 108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 Examples of Unstructured Data</a:t>
            </a:r>
            <a:endParaRPr/>
          </a:p>
        </p:txBody>
      </p:sp>
      <p:sp>
        <p:nvSpPr>
          <p:cNvPr id="1090" name="Shape 109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 </a:t>
            </a:r>
            <a:r>
              <a:rPr lang="en-US" sz="1600" b="0" i="0" u="none" strike="noStrike" cap="none">
                <a:solidFill>
                  <a:srgbClr val="0EC07D"/>
                </a:solidFill>
                <a:latin typeface="Arial"/>
                <a:ea typeface="Arial"/>
                <a:cs typeface="Arial"/>
                <a:sym typeface="Arial"/>
              </a:rPr>
              <a:t>Categories of Data</a:t>
            </a:r>
            <a:endParaRPr/>
          </a:p>
        </p:txBody>
      </p:sp>
      <p:sp>
        <p:nvSpPr>
          <p:cNvPr id="1091" name="Shape 1091"/>
          <p:cNvSpPr>
            <a:spLocks noGrp="1"/>
          </p:cNvSpPr>
          <p:nvPr>
            <p:ph type="body" idx="2"/>
          </p:nvPr>
        </p:nvSpPr>
        <p:spPr>
          <a:xfrm>
            <a:off x="514350" y="1266895"/>
            <a:ext cx="10273812" cy="4840828"/>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092" name="Shape 1092"/>
          <p:cNvSpPr/>
          <p:nvPr/>
        </p:nvSpPr>
        <p:spPr>
          <a:xfrm>
            <a:off x="1504950" y="1695450"/>
            <a:ext cx="552450" cy="4533900"/>
          </a:xfrm>
          <a:custGeom>
            <a:avLst/>
            <a:gdLst/>
            <a:ahLst/>
            <a:cxnLst/>
            <a:rect l="0" t="0" r="0" b="0"/>
            <a:pathLst>
              <a:path w="552450" h="4533900" extrusionOk="0">
                <a:moveTo>
                  <a:pt x="0" y="0"/>
                </a:moveTo>
                <a:lnTo>
                  <a:pt x="0" y="4533900"/>
                </a:lnTo>
                <a:lnTo>
                  <a:pt x="552450" y="4533900"/>
                </a:ln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093" name="Shape 1093"/>
          <p:cNvCxnSpPr>
            <a:stCxn id="1094" idx="1"/>
          </p:cNvCxnSpPr>
          <p:nvPr/>
        </p:nvCxnSpPr>
        <p:spPr>
          <a:xfrm flipH="1">
            <a:off x="1504909" y="2091319"/>
            <a:ext cx="507600" cy="4200"/>
          </a:xfrm>
          <a:prstGeom prst="straightConnector1">
            <a:avLst/>
          </a:prstGeom>
          <a:noFill/>
          <a:ln w="12700" cap="flat" cmpd="sng">
            <a:solidFill>
              <a:srgbClr val="757070"/>
            </a:solidFill>
            <a:prstDash val="dash"/>
            <a:miter lim="800000"/>
            <a:headEnd type="none" w="sm" len="sm"/>
            <a:tailEnd type="none" w="sm" len="sm"/>
          </a:ln>
        </p:spPr>
      </p:cxnSp>
      <p:cxnSp>
        <p:nvCxnSpPr>
          <p:cNvPr id="1095" name="Shape 1095"/>
          <p:cNvCxnSpPr/>
          <p:nvPr/>
        </p:nvCxnSpPr>
        <p:spPr>
          <a:xfrm flipH="1">
            <a:off x="1504950" y="2676738"/>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1096" name="Shape 1096"/>
          <p:cNvCxnSpPr/>
          <p:nvPr/>
        </p:nvCxnSpPr>
        <p:spPr>
          <a:xfrm flipH="1">
            <a:off x="1504950" y="3262157"/>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1097" name="Shape 1097"/>
          <p:cNvCxnSpPr/>
          <p:nvPr/>
        </p:nvCxnSpPr>
        <p:spPr>
          <a:xfrm flipH="1">
            <a:off x="1504950" y="3847576"/>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1098" name="Shape 1098"/>
          <p:cNvCxnSpPr/>
          <p:nvPr/>
        </p:nvCxnSpPr>
        <p:spPr>
          <a:xfrm flipH="1">
            <a:off x="1504950" y="4432995"/>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1099" name="Shape 1099"/>
          <p:cNvCxnSpPr/>
          <p:nvPr/>
        </p:nvCxnSpPr>
        <p:spPr>
          <a:xfrm flipH="1">
            <a:off x="1504950" y="5018414"/>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1100" name="Shape 1100"/>
          <p:cNvCxnSpPr/>
          <p:nvPr/>
        </p:nvCxnSpPr>
        <p:spPr>
          <a:xfrm flipH="1">
            <a:off x="1504950" y="5603833"/>
            <a:ext cx="507559" cy="4181"/>
          </a:xfrm>
          <a:prstGeom prst="straightConnector1">
            <a:avLst/>
          </a:prstGeom>
          <a:noFill/>
          <a:ln w="12700" cap="flat" cmpd="sng">
            <a:solidFill>
              <a:srgbClr val="757070"/>
            </a:solidFill>
            <a:prstDash val="dash"/>
            <a:miter lim="800000"/>
            <a:headEnd type="none" w="sm" len="sm"/>
            <a:tailEnd type="none" w="sm" len="sm"/>
          </a:ln>
        </p:spPr>
      </p:cxnSp>
      <p:sp>
        <p:nvSpPr>
          <p:cNvPr id="1094" name="Shape 1094"/>
          <p:cNvSpPr/>
          <p:nvPr/>
        </p:nvSpPr>
        <p:spPr>
          <a:xfrm>
            <a:off x="2012509" y="1856315"/>
            <a:ext cx="3542919"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Emails</a:t>
            </a:r>
            <a:endParaRPr sz="1600" b="0" i="0" u="none" strike="noStrike" cap="none">
              <a:solidFill>
                <a:schemeClr val="dk1"/>
              </a:solidFill>
              <a:latin typeface="Arial"/>
              <a:ea typeface="Arial"/>
              <a:cs typeface="Arial"/>
              <a:sym typeface="Arial"/>
            </a:endParaRPr>
          </a:p>
        </p:txBody>
      </p:sp>
      <p:sp>
        <p:nvSpPr>
          <p:cNvPr id="1101" name="Shape 1101"/>
          <p:cNvSpPr/>
          <p:nvPr/>
        </p:nvSpPr>
        <p:spPr>
          <a:xfrm>
            <a:off x="2012509" y="2443825"/>
            <a:ext cx="3542919"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Text files</a:t>
            </a:r>
            <a:endParaRPr sz="1600" b="0" i="0" u="none" strike="noStrike" cap="none">
              <a:solidFill>
                <a:schemeClr val="dk1"/>
              </a:solidFill>
              <a:latin typeface="Arial"/>
              <a:ea typeface="Arial"/>
              <a:cs typeface="Arial"/>
              <a:sym typeface="Arial"/>
            </a:endParaRPr>
          </a:p>
        </p:txBody>
      </p:sp>
      <p:sp>
        <p:nvSpPr>
          <p:cNvPr id="1102" name="Shape 1102"/>
          <p:cNvSpPr/>
          <p:nvPr/>
        </p:nvSpPr>
        <p:spPr>
          <a:xfrm>
            <a:off x="2012509" y="3031337"/>
            <a:ext cx="3542919"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Social media</a:t>
            </a:r>
            <a:endParaRPr sz="1600" b="0" i="0" u="none" strike="noStrike" cap="none">
              <a:solidFill>
                <a:schemeClr val="dk1"/>
              </a:solidFill>
              <a:latin typeface="Arial"/>
              <a:ea typeface="Arial"/>
              <a:cs typeface="Arial"/>
              <a:sym typeface="Arial"/>
            </a:endParaRPr>
          </a:p>
        </p:txBody>
      </p:sp>
      <p:sp>
        <p:nvSpPr>
          <p:cNvPr id="1103" name="Shape 1103"/>
          <p:cNvSpPr/>
          <p:nvPr/>
        </p:nvSpPr>
        <p:spPr>
          <a:xfrm>
            <a:off x="2012509" y="3618848"/>
            <a:ext cx="3542919"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Website</a:t>
            </a:r>
            <a:endParaRPr sz="1600" b="0" i="0" u="none" strike="noStrike" cap="none">
              <a:solidFill>
                <a:schemeClr val="dk1"/>
              </a:solidFill>
              <a:latin typeface="Arial"/>
              <a:ea typeface="Arial"/>
              <a:cs typeface="Arial"/>
              <a:sym typeface="Arial"/>
            </a:endParaRPr>
          </a:p>
        </p:txBody>
      </p:sp>
      <p:sp>
        <p:nvSpPr>
          <p:cNvPr id="1104" name="Shape 1104"/>
          <p:cNvSpPr/>
          <p:nvPr/>
        </p:nvSpPr>
        <p:spPr>
          <a:xfrm>
            <a:off x="2012509" y="4206358"/>
            <a:ext cx="3542919"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Media</a:t>
            </a:r>
            <a:endParaRPr sz="1600" b="0" i="0" u="none" strike="noStrike" cap="none">
              <a:solidFill>
                <a:schemeClr val="dk1"/>
              </a:solidFill>
              <a:latin typeface="Arial"/>
              <a:ea typeface="Arial"/>
              <a:cs typeface="Arial"/>
              <a:sym typeface="Arial"/>
            </a:endParaRPr>
          </a:p>
        </p:txBody>
      </p:sp>
      <p:sp>
        <p:nvSpPr>
          <p:cNvPr id="1105" name="Shape 1105"/>
          <p:cNvSpPr/>
          <p:nvPr/>
        </p:nvSpPr>
        <p:spPr>
          <a:xfrm>
            <a:off x="2012509" y="4793869"/>
            <a:ext cx="3542919"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Mobile data</a:t>
            </a:r>
            <a:endParaRPr sz="1600" b="0" i="0" u="none" strike="noStrike" cap="none">
              <a:solidFill>
                <a:schemeClr val="dk1"/>
              </a:solidFill>
              <a:latin typeface="Arial"/>
              <a:ea typeface="Arial"/>
              <a:cs typeface="Arial"/>
              <a:sym typeface="Arial"/>
            </a:endParaRPr>
          </a:p>
        </p:txBody>
      </p:sp>
      <p:sp>
        <p:nvSpPr>
          <p:cNvPr id="1106" name="Shape 1106"/>
          <p:cNvSpPr/>
          <p:nvPr/>
        </p:nvSpPr>
        <p:spPr>
          <a:xfrm>
            <a:off x="2012509" y="5381381"/>
            <a:ext cx="3542919"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Communications</a:t>
            </a:r>
            <a:endParaRPr sz="1600" b="0" i="0" u="none" strike="noStrike" cap="none">
              <a:solidFill>
                <a:schemeClr val="dk1"/>
              </a:solidFill>
              <a:latin typeface="Arial"/>
              <a:ea typeface="Arial"/>
              <a:cs typeface="Arial"/>
              <a:sym typeface="Arial"/>
            </a:endParaRPr>
          </a:p>
        </p:txBody>
      </p:sp>
      <p:sp>
        <p:nvSpPr>
          <p:cNvPr id="1107" name="Shape 1107"/>
          <p:cNvSpPr/>
          <p:nvPr/>
        </p:nvSpPr>
        <p:spPr>
          <a:xfrm>
            <a:off x="2012508" y="5968892"/>
            <a:ext cx="3542920"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Business applications</a:t>
            </a:r>
            <a:endParaRPr/>
          </a:p>
        </p:txBody>
      </p:sp>
      <p:sp>
        <p:nvSpPr>
          <p:cNvPr id="1108" name="Shape 1108"/>
          <p:cNvSpPr/>
          <p:nvPr/>
        </p:nvSpPr>
        <p:spPr>
          <a:xfrm>
            <a:off x="7031982" y="1695450"/>
            <a:ext cx="552450" cy="2737545"/>
          </a:xfrm>
          <a:custGeom>
            <a:avLst/>
            <a:gdLst/>
            <a:ahLst/>
            <a:cxnLst/>
            <a:rect l="0" t="0" r="0" b="0"/>
            <a:pathLst>
              <a:path w="552450" h="4533900" extrusionOk="0">
                <a:moveTo>
                  <a:pt x="0" y="0"/>
                </a:moveTo>
                <a:lnTo>
                  <a:pt x="0" y="4533900"/>
                </a:lnTo>
                <a:lnTo>
                  <a:pt x="552450" y="4533900"/>
                </a:ln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109" name="Shape 1109"/>
          <p:cNvCxnSpPr/>
          <p:nvPr/>
        </p:nvCxnSpPr>
        <p:spPr>
          <a:xfrm flipH="1">
            <a:off x="7031982" y="2091319"/>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1110" name="Shape 1110"/>
          <p:cNvCxnSpPr/>
          <p:nvPr/>
        </p:nvCxnSpPr>
        <p:spPr>
          <a:xfrm flipH="1">
            <a:off x="7031982" y="2676738"/>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1111" name="Shape 1111"/>
          <p:cNvCxnSpPr/>
          <p:nvPr/>
        </p:nvCxnSpPr>
        <p:spPr>
          <a:xfrm flipH="1">
            <a:off x="7031982" y="3262157"/>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1112" name="Shape 1112"/>
          <p:cNvCxnSpPr/>
          <p:nvPr/>
        </p:nvCxnSpPr>
        <p:spPr>
          <a:xfrm flipH="1">
            <a:off x="7031982" y="3847576"/>
            <a:ext cx="507559" cy="4181"/>
          </a:xfrm>
          <a:prstGeom prst="straightConnector1">
            <a:avLst/>
          </a:prstGeom>
          <a:noFill/>
          <a:ln w="12700" cap="flat" cmpd="sng">
            <a:solidFill>
              <a:srgbClr val="757070"/>
            </a:solidFill>
            <a:prstDash val="dash"/>
            <a:miter lim="800000"/>
            <a:headEnd type="none" w="sm" len="sm"/>
            <a:tailEnd type="none" w="sm" len="sm"/>
          </a:ln>
        </p:spPr>
      </p:cxnSp>
      <p:sp>
        <p:nvSpPr>
          <p:cNvPr id="1113" name="Shape 1113"/>
          <p:cNvSpPr/>
          <p:nvPr/>
        </p:nvSpPr>
        <p:spPr>
          <a:xfrm>
            <a:off x="1126776" y="1187162"/>
            <a:ext cx="4428652" cy="551650"/>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82875" tIns="29600" rIns="37850" bIns="29600" anchor="ctr" anchorCtr="0">
            <a:noAutofit/>
          </a:bodyPr>
          <a:lstStyle/>
          <a:p>
            <a:pPr marL="0" marR="0" lvl="0" indent="0" algn="l" rtl="0">
              <a:lnSpc>
                <a:spcPct val="9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HUMAN-GENERATED </a:t>
            </a:r>
            <a:endParaRPr sz="1600" b="0" i="0" u="none" strike="noStrike" cap="none">
              <a:solidFill>
                <a:schemeClr val="lt1"/>
              </a:solidFill>
              <a:latin typeface="Arial"/>
              <a:ea typeface="Arial"/>
              <a:cs typeface="Arial"/>
              <a:sym typeface="Arial"/>
            </a:endParaRPr>
          </a:p>
        </p:txBody>
      </p:sp>
      <p:sp>
        <p:nvSpPr>
          <p:cNvPr id="1114" name="Shape 1114"/>
          <p:cNvSpPr/>
          <p:nvPr/>
        </p:nvSpPr>
        <p:spPr>
          <a:xfrm>
            <a:off x="6656860" y="1187162"/>
            <a:ext cx="4428653" cy="551650"/>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82875" tIns="29600" rIns="37850" bIns="29600" anchor="ctr" anchorCtr="0">
            <a:noAutofit/>
          </a:bodyPr>
          <a:lstStyle/>
          <a:p>
            <a:pPr marL="0" marR="0" lvl="0" indent="0" algn="l" rtl="0">
              <a:lnSpc>
                <a:spcPct val="9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MACHINE-GENERATED </a:t>
            </a:r>
            <a:endParaRPr sz="1600" b="0" i="0" u="none" strike="noStrike" cap="none">
              <a:solidFill>
                <a:schemeClr val="lt1"/>
              </a:solidFill>
              <a:latin typeface="Arial"/>
              <a:ea typeface="Arial"/>
              <a:cs typeface="Arial"/>
              <a:sym typeface="Arial"/>
            </a:endParaRPr>
          </a:p>
        </p:txBody>
      </p:sp>
      <p:sp>
        <p:nvSpPr>
          <p:cNvPr id="1115" name="Shape 1115"/>
          <p:cNvSpPr/>
          <p:nvPr/>
        </p:nvSpPr>
        <p:spPr>
          <a:xfrm>
            <a:off x="7542588" y="1856315"/>
            <a:ext cx="3542920"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Satellite images</a:t>
            </a:r>
            <a:endParaRPr sz="1600" b="0" i="0" u="none" strike="noStrike" cap="none">
              <a:solidFill>
                <a:schemeClr val="dk1"/>
              </a:solidFill>
              <a:latin typeface="Arial"/>
              <a:ea typeface="Arial"/>
              <a:cs typeface="Arial"/>
              <a:sym typeface="Arial"/>
            </a:endParaRPr>
          </a:p>
        </p:txBody>
      </p:sp>
      <p:sp>
        <p:nvSpPr>
          <p:cNvPr id="1116" name="Shape 1116"/>
          <p:cNvSpPr/>
          <p:nvPr/>
        </p:nvSpPr>
        <p:spPr>
          <a:xfrm>
            <a:off x="7542589" y="2443825"/>
            <a:ext cx="3542920"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Scientific data </a:t>
            </a:r>
            <a:endParaRPr/>
          </a:p>
        </p:txBody>
      </p:sp>
      <p:sp>
        <p:nvSpPr>
          <p:cNvPr id="1117" name="Shape 1117"/>
          <p:cNvSpPr/>
          <p:nvPr/>
        </p:nvSpPr>
        <p:spPr>
          <a:xfrm>
            <a:off x="7542590" y="3031337"/>
            <a:ext cx="3542921"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Digital surveillance</a:t>
            </a:r>
            <a:endParaRPr sz="1600" b="0" i="0" u="none" strike="noStrike" cap="none">
              <a:solidFill>
                <a:schemeClr val="dk1"/>
              </a:solidFill>
              <a:latin typeface="Arial"/>
              <a:ea typeface="Arial"/>
              <a:cs typeface="Arial"/>
              <a:sym typeface="Arial"/>
            </a:endParaRPr>
          </a:p>
        </p:txBody>
      </p:sp>
      <p:sp>
        <p:nvSpPr>
          <p:cNvPr id="1118" name="Shape 1118"/>
          <p:cNvSpPr/>
          <p:nvPr/>
        </p:nvSpPr>
        <p:spPr>
          <a:xfrm>
            <a:off x="7542591" y="3618848"/>
            <a:ext cx="3542921"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Sensor data</a:t>
            </a:r>
            <a:endParaRPr sz="1600" b="0" i="0" u="none" strike="noStrike" cap="none">
              <a:solidFill>
                <a:schemeClr val="dk1"/>
              </a:solidFill>
              <a:latin typeface="Arial"/>
              <a:ea typeface="Arial"/>
              <a:cs typeface="Arial"/>
              <a:sym typeface="Arial"/>
            </a:endParaRPr>
          </a:p>
        </p:txBody>
      </p:sp>
      <p:sp>
        <p:nvSpPr>
          <p:cNvPr id="1119" name="Shape 1119"/>
          <p:cNvSpPr/>
          <p:nvPr/>
        </p:nvSpPr>
        <p:spPr>
          <a:xfrm>
            <a:off x="7542592" y="4206357"/>
            <a:ext cx="3542921" cy="816237"/>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Data from thermostats, vending machines &amp; robots</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Shape 112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3.2 </a:t>
            </a:r>
            <a:r>
              <a:rPr lang="en-US"/>
              <a:t>Advantages and Disadvantages of Unstructured Data</a:t>
            </a:r>
            <a:endParaRPr sz="2800" b="1" i="0" u="none" strike="noStrike" cap="none">
              <a:solidFill>
                <a:schemeClr val="dk2"/>
              </a:solidFill>
              <a:latin typeface="Arial"/>
              <a:ea typeface="Arial"/>
              <a:cs typeface="Arial"/>
              <a:sym typeface="Arial"/>
            </a:endParaRPr>
          </a:p>
        </p:txBody>
      </p:sp>
      <p:sp>
        <p:nvSpPr>
          <p:cNvPr id="1126" name="Shape 112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 </a:t>
            </a:r>
            <a:r>
              <a:rPr lang="en-US" sz="1600" b="0" i="0" u="none" strike="noStrike" cap="none">
                <a:solidFill>
                  <a:srgbClr val="0EC07D"/>
                </a:solidFill>
                <a:latin typeface="Arial"/>
                <a:ea typeface="Arial"/>
                <a:cs typeface="Arial"/>
                <a:sym typeface="Arial"/>
              </a:rPr>
              <a:t>Categories of Data</a:t>
            </a:r>
            <a:endParaRPr/>
          </a:p>
        </p:txBody>
      </p:sp>
      <p:sp>
        <p:nvSpPr>
          <p:cNvPr id="1127" name="Shape 1127"/>
          <p:cNvSpPr txBox="1">
            <a:spLocks noGrp="1"/>
          </p:cNvSpPr>
          <p:nvPr>
            <p:ph type="body" idx="2"/>
          </p:nvPr>
        </p:nvSpPr>
        <p:spPr>
          <a:xfrm>
            <a:off x="514350" y="1304995"/>
            <a:ext cx="11010900" cy="4840828"/>
          </a:xfrm>
          <a:prstGeom prst="rect">
            <a:avLst/>
          </a:prstGeom>
          <a:noFill/>
          <a:ln>
            <a:noFill/>
          </a:ln>
        </p:spPr>
        <p:txBody>
          <a:bodyPr spcFirstLastPara="1" wrap="square" lIns="91425" tIns="45700" rIns="91425" bIns="45700" anchor="t" anchorCtr="0">
            <a:noAutofit/>
          </a:bodyPr>
          <a:lstStyle/>
          <a:p>
            <a:pPr marL="0" marR="0" lvl="1" indent="0" algn="l" rtl="0">
              <a:lnSpc>
                <a:spcPct val="9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Arial"/>
                <a:ea typeface="Arial"/>
                <a:cs typeface="Arial"/>
                <a:sym typeface="Arial"/>
              </a:rPr>
              <a:t> </a:t>
            </a:r>
            <a:endParaRPr/>
          </a:p>
        </p:txBody>
      </p:sp>
      <p:sp>
        <p:nvSpPr>
          <p:cNvPr id="1128" name="Shape 1128"/>
          <p:cNvSpPr/>
          <p:nvPr/>
        </p:nvSpPr>
        <p:spPr>
          <a:xfrm>
            <a:off x="569695" y="1266636"/>
            <a:ext cx="11374656" cy="2418382"/>
          </a:xfrm>
          <a:prstGeom prst="roundRect">
            <a:avLst>
              <a:gd name="adj" fmla="val 7214"/>
            </a:avLst>
          </a:prstGeom>
          <a:solidFill>
            <a:srgbClr val="0EC07D"/>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285750" marR="0" lvl="0" indent="-285750" algn="l" rtl="0">
              <a:lnSpc>
                <a:spcPct val="100000"/>
              </a:lnSpc>
              <a:spcBef>
                <a:spcPts val="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More information is contained in unstructured data.</a:t>
            </a:r>
            <a:endParaRPr dirty="0"/>
          </a:p>
          <a:p>
            <a:pPr marL="285750" marR="0" lvl="0" indent="-285750"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Almost 80% of all data available is unstructured.</a:t>
            </a:r>
            <a:endParaRPr dirty="0"/>
          </a:p>
          <a:p>
            <a:pPr marL="285750" marR="0" lvl="0" indent="-285750"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Mostly all important and critical data fall under unstructured data.</a:t>
            </a:r>
            <a:endParaRPr dirty="0"/>
          </a:p>
          <a:p>
            <a:pPr marL="285750" marR="0" lvl="0" indent="-285750"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Analysis of unstructured data provides competitive advantages.</a:t>
            </a:r>
            <a:endParaRPr dirty="0"/>
          </a:p>
          <a:p>
            <a:pPr marL="285750" marR="0" lvl="0" indent="-285750"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Reveal customer trends and improve customer satisfaction.</a:t>
            </a:r>
            <a:endParaRPr dirty="0"/>
          </a:p>
          <a:p>
            <a:pPr marL="285750" marR="0" lvl="0" indent="-285750" algn="l" rtl="0">
              <a:lnSpc>
                <a:spcPct val="100000"/>
              </a:lnSpc>
              <a:spcBef>
                <a:spcPts val="600"/>
              </a:spcBef>
              <a:spcAft>
                <a:spcPts val="60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Insights, patterns and concepts are deeply buried in unstructured data.</a:t>
            </a:r>
            <a:endParaRPr dirty="0"/>
          </a:p>
        </p:txBody>
      </p:sp>
      <p:sp>
        <p:nvSpPr>
          <p:cNvPr id="1129" name="Shape 1129"/>
          <p:cNvSpPr/>
          <p:nvPr/>
        </p:nvSpPr>
        <p:spPr>
          <a:xfrm rot="-5400000">
            <a:off x="-344705" y="2172832"/>
            <a:ext cx="1828800" cy="605990"/>
          </a:xfrm>
          <a:prstGeom prst="roundRect">
            <a:avLst>
              <a:gd name="adj" fmla="val 16667"/>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Advantages</a:t>
            </a:r>
            <a:endParaRPr sz="1800" b="1" i="0" u="none" strike="noStrike" cap="none">
              <a:solidFill>
                <a:schemeClr val="dk1"/>
              </a:solidFill>
              <a:latin typeface="Arial"/>
              <a:ea typeface="Arial"/>
              <a:cs typeface="Arial"/>
              <a:sym typeface="Arial"/>
            </a:endParaRPr>
          </a:p>
        </p:txBody>
      </p:sp>
      <p:sp>
        <p:nvSpPr>
          <p:cNvPr id="1130" name="Shape 1130"/>
          <p:cNvSpPr/>
          <p:nvPr/>
        </p:nvSpPr>
        <p:spPr>
          <a:xfrm>
            <a:off x="569695" y="3894823"/>
            <a:ext cx="11374655" cy="2423160"/>
          </a:xfrm>
          <a:prstGeom prst="roundRect">
            <a:avLst>
              <a:gd name="adj" fmla="val 7248"/>
            </a:avLst>
          </a:prstGeom>
          <a:solidFill>
            <a:schemeClr val="dk2"/>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4488" marR="0" lvl="0" indent="-344488" algn="l" rtl="0">
              <a:lnSpc>
                <a:spcPct val="100000"/>
              </a:lnSpc>
              <a:spcBef>
                <a:spcPts val="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Controlled navigation within unstructured content is not possible.</a:t>
            </a:r>
            <a:endParaRPr dirty="0"/>
          </a:p>
          <a:p>
            <a:pPr marL="344488" marR="0" lvl="0" indent="-344488"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Complex queries or algorithms are needed to search and retrieve information from unstructured data.</a:t>
            </a:r>
            <a:endParaRPr dirty="0"/>
          </a:p>
          <a:p>
            <a:pPr marL="344488" marR="0" lvl="0" indent="-344488"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Analytical tools for mining unstructured data are nascent and companies cannot fully leverage the potential of vast amounts of valuable data.</a:t>
            </a:r>
            <a:endParaRPr dirty="0"/>
          </a:p>
          <a:p>
            <a:pPr marL="344488" marR="0" lvl="0" indent="-344488" algn="l" rtl="0">
              <a:lnSpc>
                <a:spcPct val="100000"/>
              </a:lnSpc>
              <a:spcBef>
                <a:spcPts val="600"/>
              </a:spcBef>
              <a:spcAft>
                <a:spcPts val="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Storing huge amounts of unstructured data results in higher costs.</a:t>
            </a:r>
            <a:endParaRPr dirty="0"/>
          </a:p>
          <a:p>
            <a:pPr marL="344488" marR="0" lvl="0" indent="-344488" algn="l" rtl="0">
              <a:lnSpc>
                <a:spcPct val="100000"/>
              </a:lnSpc>
              <a:spcBef>
                <a:spcPts val="600"/>
              </a:spcBef>
              <a:spcAft>
                <a:spcPts val="600"/>
              </a:spcAft>
              <a:buClr>
                <a:schemeClr val="lt1"/>
              </a:buClr>
              <a:buSzPts val="1800"/>
              <a:buFont typeface="Wingdings 3" panose="05040102010807070707" pitchFamily="18" charset="2"/>
              <a:buChar char="*"/>
            </a:pPr>
            <a:r>
              <a:rPr lang="en-US" sz="1800" b="0" i="0" u="none" strike="noStrike" cap="none" dirty="0">
                <a:solidFill>
                  <a:schemeClr val="lt1"/>
                </a:solidFill>
                <a:latin typeface="Arial"/>
                <a:ea typeface="Arial"/>
                <a:cs typeface="Arial"/>
                <a:sym typeface="Arial"/>
              </a:rPr>
              <a:t>Understanding, analyzing and processing of unstructured data is difficult for non technical business people.</a:t>
            </a:r>
            <a:endParaRPr dirty="0"/>
          </a:p>
        </p:txBody>
      </p:sp>
      <p:sp>
        <p:nvSpPr>
          <p:cNvPr id="1131" name="Shape 1131"/>
          <p:cNvSpPr/>
          <p:nvPr/>
        </p:nvSpPr>
        <p:spPr>
          <a:xfrm rot="-5400000">
            <a:off x="-344705" y="4803408"/>
            <a:ext cx="1828800" cy="605990"/>
          </a:xfrm>
          <a:prstGeom prst="roundRect">
            <a:avLst>
              <a:gd name="adj" fmla="val 23712"/>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Disadvantages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Shape 113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138" name="Shape 113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 </a:t>
            </a:r>
            <a:r>
              <a:rPr lang="en-US" sz="1600" b="0" i="0" u="none" strike="noStrike" cap="none">
                <a:solidFill>
                  <a:srgbClr val="0EC07D"/>
                </a:solidFill>
                <a:latin typeface="Arial"/>
                <a:ea typeface="Arial"/>
                <a:cs typeface="Arial"/>
                <a:sym typeface="Arial"/>
              </a:rPr>
              <a:t>Categories of Data</a:t>
            </a:r>
            <a:endParaRPr/>
          </a:p>
        </p:txBody>
      </p:sp>
      <p:sp>
        <p:nvSpPr>
          <p:cNvPr id="1139" name="Shape 1139"/>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Which of the following is true with respect to unstructured data?</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There is no internal structure to this type of data</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Data model is fixed</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Requires less storage space than structured data</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Preprocessing is required to store unstructured data</a:t>
            </a:r>
            <a:br>
              <a:rPr lang="en-US" sz="1800" b="1" i="0" u="none" strike="noStrike" cap="none">
                <a:solidFill>
                  <a:schemeClr val="dk1"/>
                </a:solidFill>
                <a:latin typeface="Arial"/>
                <a:ea typeface="Arial"/>
                <a:cs typeface="Arial"/>
                <a:sym typeface="Arial"/>
              </a:rPr>
            </a:br>
            <a:endParaRPr sz="18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Which of the following are human-generated data?</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Email</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Sensor data</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Text files</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Scientific data</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Videos</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grpSp>
        <p:nvGrpSpPr>
          <p:cNvPr id="1145" name="Shape 1145"/>
          <p:cNvGrpSpPr/>
          <p:nvPr/>
        </p:nvGrpSpPr>
        <p:grpSpPr>
          <a:xfrm>
            <a:off x="549109" y="3651856"/>
            <a:ext cx="11490202" cy="2717510"/>
            <a:chOff x="-1091216" y="4232881"/>
            <a:chExt cx="11490202" cy="2717510"/>
          </a:xfrm>
        </p:grpSpPr>
        <p:grpSp>
          <p:nvGrpSpPr>
            <p:cNvPr id="1146" name="Shape 1146"/>
            <p:cNvGrpSpPr/>
            <p:nvPr/>
          </p:nvGrpSpPr>
          <p:grpSpPr>
            <a:xfrm>
              <a:off x="5258817" y="4264129"/>
              <a:ext cx="5094515" cy="2686262"/>
              <a:chOff x="6846817" y="3473148"/>
              <a:chExt cx="5094515" cy="2686262"/>
            </a:xfrm>
          </p:grpSpPr>
          <p:sp>
            <p:nvSpPr>
              <p:cNvPr id="1147" name="Shape 1147"/>
              <p:cNvSpPr/>
              <p:nvPr/>
            </p:nvSpPr>
            <p:spPr>
              <a:xfrm>
                <a:off x="6846817" y="3473148"/>
                <a:ext cx="5094515" cy="2686262"/>
              </a:xfrm>
              <a:prstGeom prst="roundRect">
                <a:avLst>
                  <a:gd name="adj" fmla="val 4996"/>
                </a:avLst>
              </a:prstGeom>
              <a:solidFill>
                <a:schemeClr val="lt1"/>
              </a:solidFill>
              <a:ln w="12700" cap="flat" cmpd="sng">
                <a:solidFill>
                  <a:srgbClr val="A5A5A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148" name="Shape 1148"/>
              <p:cNvGrpSpPr/>
              <p:nvPr/>
            </p:nvGrpSpPr>
            <p:grpSpPr>
              <a:xfrm>
                <a:off x="6966908" y="3760589"/>
                <a:ext cx="4790200" cy="2326218"/>
                <a:chOff x="7043405" y="3485551"/>
                <a:chExt cx="4790200" cy="2558840"/>
              </a:xfrm>
            </p:grpSpPr>
            <p:sp>
              <p:nvSpPr>
                <p:cNvPr id="1149" name="Shape 1149"/>
                <p:cNvSpPr/>
                <p:nvPr/>
              </p:nvSpPr>
              <p:spPr>
                <a:xfrm rot="207344">
                  <a:off x="10872348" y="4498586"/>
                  <a:ext cx="914125" cy="862422"/>
                </a:xfrm>
                <a:custGeom>
                  <a:avLst/>
                  <a:gdLst/>
                  <a:ahLst/>
                  <a:cxnLst/>
                  <a:rect l="0" t="0" r="0" b="0"/>
                  <a:pathLst>
                    <a:path w="977900" h="787400" extrusionOk="0">
                      <a:moveTo>
                        <a:pt x="0" y="787400"/>
                      </a:moveTo>
                      <a:lnTo>
                        <a:pt x="482600" y="0"/>
                      </a:lnTo>
                      <a:lnTo>
                        <a:pt x="584200" y="0"/>
                      </a:lnTo>
                      <a:lnTo>
                        <a:pt x="977900" y="723900"/>
                      </a:lnTo>
                    </a:path>
                  </a:pathLst>
                </a:custGeom>
                <a:noFill/>
                <a:ln w="12700" cap="flat" cmpd="sng">
                  <a:solidFill>
                    <a:srgbClr val="757070"/>
                  </a:solidFill>
                  <a:prstDash val="dash"/>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0" name="Shape 1150"/>
                <p:cNvSpPr/>
                <p:nvPr/>
              </p:nvSpPr>
              <p:spPr>
                <a:xfrm>
                  <a:off x="7127875" y="4526192"/>
                  <a:ext cx="857250" cy="847382"/>
                </a:xfrm>
                <a:custGeom>
                  <a:avLst/>
                  <a:gdLst/>
                  <a:ahLst/>
                  <a:cxnLst/>
                  <a:rect l="0" t="0" r="0" b="0"/>
                  <a:pathLst>
                    <a:path w="857250" h="800100" extrusionOk="0">
                      <a:moveTo>
                        <a:pt x="0" y="796925"/>
                      </a:moveTo>
                      <a:lnTo>
                        <a:pt x="390525" y="0"/>
                      </a:lnTo>
                      <a:lnTo>
                        <a:pt x="857250" y="800100"/>
                      </a:lnTo>
                    </a:path>
                  </a:pathLst>
                </a:custGeom>
                <a:noFill/>
                <a:ln w="12700" cap="flat" cmpd="sng">
                  <a:solidFill>
                    <a:srgbClr val="757070"/>
                  </a:solidFill>
                  <a:prstDash val="dash"/>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1" name="Shape 1151"/>
                <p:cNvSpPr/>
                <p:nvPr/>
              </p:nvSpPr>
              <p:spPr>
                <a:xfrm>
                  <a:off x="7995713" y="4532542"/>
                  <a:ext cx="854930" cy="815077"/>
                </a:xfrm>
                <a:custGeom>
                  <a:avLst/>
                  <a:gdLst/>
                  <a:ahLst/>
                  <a:cxnLst/>
                  <a:rect l="0" t="0" r="0" b="0"/>
                  <a:pathLst>
                    <a:path w="815975" h="789939" extrusionOk="0">
                      <a:moveTo>
                        <a:pt x="0" y="789939"/>
                      </a:moveTo>
                      <a:lnTo>
                        <a:pt x="457200" y="0"/>
                      </a:lnTo>
                      <a:lnTo>
                        <a:pt x="815975" y="768663"/>
                      </a:lnTo>
                    </a:path>
                  </a:pathLst>
                </a:custGeom>
                <a:noFill/>
                <a:ln w="12700" cap="flat" cmpd="sng">
                  <a:solidFill>
                    <a:srgbClr val="757070"/>
                  </a:solidFill>
                  <a:prstDash val="dash"/>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2" name="Shape 1152"/>
                <p:cNvSpPr/>
                <p:nvPr/>
              </p:nvSpPr>
              <p:spPr>
                <a:xfrm>
                  <a:off x="9051029" y="4520715"/>
                  <a:ext cx="867884" cy="845293"/>
                </a:xfrm>
                <a:custGeom>
                  <a:avLst/>
                  <a:gdLst/>
                  <a:ahLst/>
                  <a:cxnLst/>
                  <a:rect l="0" t="0" r="0" b="0"/>
                  <a:pathLst>
                    <a:path w="857250" h="800100" extrusionOk="0">
                      <a:moveTo>
                        <a:pt x="0" y="796925"/>
                      </a:moveTo>
                      <a:lnTo>
                        <a:pt x="390525" y="0"/>
                      </a:lnTo>
                      <a:lnTo>
                        <a:pt x="857250" y="800100"/>
                      </a:lnTo>
                    </a:path>
                  </a:pathLst>
                </a:custGeom>
                <a:noFill/>
                <a:ln w="12700" cap="flat" cmpd="sng">
                  <a:solidFill>
                    <a:srgbClr val="757070"/>
                  </a:solidFill>
                  <a:prstDash val="dash"/>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3" name="Shape 1153"/>
                <p:cNvSpPr/>
                <p:nvPr/>
              </p:nvSpPr>
              <p:spPr>
                <a:xfrm>
                  <a:off x="9904119" y="4476875"/>
                  <a:ext cx="927384" cy="886314"/>
                </a:xfrm>
                <a:custGeom>
                  <a:avLst/>
                  <a:gdLst/>
                  <a:ahLst/>
                  <a:cxnLst/>
                  <a:rect l="0" t="0" r="0" b="0"/>
                  <a:pathLst>
                    <a:path w="857250" h="800100" extrusionOk="0">
                      <a:moveTo>
                        <a:pt x="0" y="796925"/>
                      </a:moveTo>
                      <a:lnTo>
                        <a:pt x="390525" y="0"/>
                      </a:lnTo>
                      <a:lnTo>
                        <a:pt x="857250" y="800100"/>
                      </a:lnTo>
                    </a:path>
                  </a:pathLst>
                </a:custGeom>
                <a:noFill/>
                <a:ln w="12700" cap="flat" cmpd="sng">
                  <a:solidFill>
                    <a:srgbClr val="757070"/>
                  </a:solidFill>
                  <a:prstDash val="dash"/>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4" name="Shape 1154"/>
                <p:cNvSpPr/>
                <p:nvPr/>
              </p:nvSpPr>
              <p:spPr>
                <a:xfrm>
                  <a:off x="10820463" y="5257354"/>
                  <a:ext cx="0" cy="609600"/>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5" name="Shape 1155"/>
                <p:cNvSpPr/>
                <p:nvPr/>
              </p:nvSpPr>
              <p:spPr>
                <a:xfrm>
                  <a:off x="9911515" y="5263786"/>
                  <a:ext cx="0" cy="609600"/>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6" name="Shape 1156"/>
                <p:cNvSpPr/>
                <p:nvPr/>
              </p:nvSpPr>
              <p:spPr>
                <a:xfrm flipH="1">
                  <a:off x="7958570" y="5347620"/>
                  <a:ext cx="45719" cy="494300"/>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7" name="Shape 1157"/>
                <p:cNvSpPr/>
                <p:nvPr/>
              </p:nvSpPr>
              <p:spPr>
                <a:xfrm>
                  <a:off x="7556500" y="3545089"/>
                  <a:ext cx="3797300" cy="914429"/>
                </a:xfrm>
                <a:custGeom>
                  <a:avLst/>
                  <a:gdLst/>
                  <a:ahLst/>
                  <a:cxnLst/>
                  <a:rect l="0" t="0" r="0" b="0"/>
                  <a:pathLst>
                    <a:path w="3797300" h="914429" extrusionOk="0">
                      <a:moveTo>
                        <a:pt x="0" y="889029"/>
                      </a:moveTo>
                      <a:cubicBezTo>
                        <a:pt x="617008" y="442412"/>
                        <a:pt x="1234017" y="-4204"/>
                        <a:pt x="1866900" y="29"/>
                      </a:cubicBezTo>
                      <a:cubicBezTo>
                        <a:pt x="2499783" y="4262"/>
                        <a:pt x="3148541" y="459345"/>
                        <a:pt x="3797300" y="914429"/>
                      </a:cubicBez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8" name="Shape 1158"/>
                <p:cNvSpPr/>
                <p:nvPr/>
              </p:nvSpPr>
              <p:spPr>
                <a:xfrm>
                  <a:off x="8432801" y="3507659"/>
                  <a:ext cx="1968500" cy="1028059"/>
                </a:xfrm>
                <a:custGeom>
                  <a:avLst/>
                  <a:gdLst/>
                  <a:ahLst/>
                  <a:cxnLst/>
                  <a:rect l="0" t="0" r="0" b="0"/>
                  <a:pathLst>
                    <a:path w="1998293" h="1028059" extrusionOk="0">
                      <a:moveTo>
                        <a:pt x="0" y="1028059"/>
                      </a:moveTo>
                      <a:cubicBezTo>
                        <a:pt x="50800" y="798400"/>
                        <a:pt x="101600" y="568742"/>
                        <a:pt x="254000" y="405759"/>
                      </a:cubicBezTo>
                      <a:cubicBezTo>
                        <a:pt x="406400" y="242776"/>
                        <a:pt x="768350" y="109426"/>
                        <a:pt x="914400" y="50159"/>
                      </a:cubicBezTo>
                      <a:cubicBezTo>
                        <a:pt x="1060450" y="-9108"/>
                        <a:pt x="965200" y="-23924"/>
                        <a:pt x="1130300" y="50159"/>
                      </a:cubicBezTo>
                      <a:cubicBezTo>
                        <a:pt x="1295400" y="124242"/>
                        <a:pt x="1767417" y="333792"/>
                        <a:pt x="1905000" y="494659"/>
                      </a:cubicBezTo>
                      <a:cubicBezTo>
                        <a:pt x="2042583" y="655526"/>
                        <a:pt x="1999191" y="835442"/>
                        <a:pt x="1955800" y="1015359"/>
                      </a:cubicBez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9" name="Shape 1159"/>
                <p:cNvSpPr/>
                <p:nvPr/>
              </p:nvSpPr>
              <p:spPr>
                <a:xfrm>
                  <a:off x="8509000" y="3971254"/>
                  <a:ext cx="1845377" cy="720039"/>
                </a:xfrm>
                <a:custGeom>
                  <a:avLst/>
                  <a:gdLst/>
                  <a:ahLst/>
                  <a:cxnLst/>
                  <a:rect l="0" t="0" r="0" b="0"/>
                  <a:pathLst>
                    <a:path w="1845377" h="720039" extrusionOk="0">
                      <a:moveTo>
                        <a:pt x="0" y="589864"/>
                      </a:moveTo>
                      <a:cubicBezTo>
                        <a:pt x="64558" y="428997"/>
                        <a:pt x="129117" y="268131"/>
                        <a:pt x="279400" y="170764"/>
                      </a:cubicBezTo>
                      <a:cubicBezTo>
                        <a:pt x="429683" y="73397"/>
                        <a:pt x="698500" y="20481"/>
                        <a:pt x="901700" y="5664"/>
                      </a:cubicBezTo>
                      <a:cubicBezTo>
                        <a:pt x="1104900" y="-9153"/>
                        <a:pt x="1341967" y="1431"/>
                        <a:pt x="1498600" y="81864"/>
                      </a:cubicBezTo>
                      <a:cubicBezTo>
                        <a:pt x="1655233" y="162297"/>
                        <a:pt x="1877483" y="1161364"/>
                        <a:pt x="1841500" y="488264"/>
                      </a:cubicBez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0" name="Shape 1160"/>
                <p:cNvSpPr/>
                <p:nvPr/>
              </p:nvSpPr>
              <p:spPr>
                <a:xfrm>
                  <a:off x="11315700" y="4586518"/>
                  <a:ext cx="0" cy="609600"/>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1" name="Shape 1161"/>
                <p:cNvSpPr/>
                <p:nvPr/>
              </p:nvSpPr>
              <p:spPr>
                <a:xfrm>
                  <a:off x="10365048" y="4586518"/>
                  <a:ext cx="0" cy="609600"/>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2" name="Shape 1162"/>
                <p:cNvSpPr/>
                <p:nvPr/>
              </p:nvSpPr>
              <p:spPr>
                <a:xfrm>
                  <a:off x="7513091" y="4586517"/>
                  <a:ext cx="45719" cy="700471"/>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3" name="Shape 1163"/>
                <p:cNvSpPr/>
                <p:nvPr/>
              </p:nvSpPr>
              <p:spPr>
                <a:xfrm>
                  <a:off x="9255646" y="3485551"/>
                  <a:ext cx="317500" cy="317500"/>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4" name="Shape 1164"/>
                <p:cNvSpPr/>
                <p:nvPr/>
              </p:nvSpPr>
              <p:spPr>
                <a:xfrm>
                  <a:off x="7043405" y="5280998"/>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5" name="Shape 1165"/>
                <p:cNvSpPr/>
                <p:nvPr/>
              </p:nvSpPr>
              <p:spPr>
                <a:xfrm>
                  <a:off x="7452569" y="5337296"/>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6" name="Shape 1166"/>
                <p:cNvSpPr/>
                <p:nvPr/>
              </p:nvSpPr>
              <p:spPr>
                <a:xfrm>
                  <a:off x="7908968" y="5255832"/>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7" name="Shape 1167"/>
                <p:cNvSpPr/>
                <p:nvPr/>
              </p:nvSpPr>
              <p:spPr>
                <a:xfrm>
                  <a:off x="8768829" y="5255832"/>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8" name="Shape 1168"/>
                <p:cNvSpPr/>
                <p:nvPr/>
              </p:nvSpPr>
              <p:spPr>
                <a:xfrm>
                  <a:off x="8984728" y="5277822"/>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9" name="Shape 1169"/>
                <p:cNvSpPr/>
                <p:nvPr/>
              </p:nvSpPr>
              <p:spPr>
                <a:xfrm>
                  <a:off x="9830052" y="5266157"/>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70" name="Shape 1170"/>
                <p:cNvSpPr/>
                <p:nvPr/>
              </p:nvSpPr>
              <p:spPr>
                <a:xfrm>
                  <a:off x="10750040" y="5223320"/>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71" name="Shape 1171"/>
                <p:cNvSpPr/>
                <p:nvPr/>
              </p:nvSpPr>
              <p:spPr>
                <a:xfrm>
                  <a:off x="11670678" y="5210647"/>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72" name="Shape 1172"/>
                <p:cNvSpPr/>
                <p:nvPr/>
              </p:nvSpPr>
              <p:spPr>
                <a:xfrm>
                  <a:off x="10745947" y="5881464"/>
                  <a:ext cx="162927" cy="162927"/>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73" name="Shape 1173"/>
                <p:cNvSpPr/>
                <p:nvPr/>
              </p:nvSpPr>
              <p:spPr>
                <a:xfrm>
                  <a:off x="9830052" y="5875757"/>
                  <a:ext cx="162927" cy="162927"/>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74" name="Shape 1174"/>
                <p:cNvSpPr/>
                <p:nvPr/>
              </p:nvSpPr>
              <p:spPr>
                <a:xfrm>
                  <a:off x="7935193" y="5866954"/>
                  <a:ext cx="162927" cy="162927"/>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75" name="Shape 1175"/>
                <p:cNvSpPr/>
                <p:nvPr/>
              </p:nvSpPr>
              <p:spPr>
                <a:xfrm>
                  <a:off x="7384740" y="4391188"/>
                  <a:ext cx="317500" cy="317500"/>
                </a:xfrm>
                <a:prstGeom prst="ellipse">
                  <a:avLst/>
                </a:prstGeom>
                <a:solidFill>
                  <a:srgbClr val="75EB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76" name="Shape 1176"/>
                <p:cNvSpPr/>
                <p:nvPr/>
              </p:nvSpPr>
              <p:spPr>
                <a:xfrm>
                  <a:off x="8320193" y="4391188"/>
                  <a:ext cx="317500" cy="317500"/>
                </a:xfrm>
                <a:prstGeom prst="ellipse">
                  <a:avLst/>
                </a:prstGeom>
                <a:solidFill>
                  <a:srgbClr val="75EB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77" name="Shape 1177"/>
                <p:cNvSpPr/>
                <p:nvPr/>
              </p:nvSpPr>
              <p:spPr>
                <a:xfrm>
                  <a:off x="9255646" y="4391188"/>
                  <a:ext cx="317500" cy="317500"/>
                </a:xfrm>
                <a:prstGeom prst="ellipse">
                  <a:avLst/>
                </a:prstGeom>
                <a:solidFill>
                  <a:srgbClr val="75EB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78" name="Shape 1178"/>
                <p:cNvSpPr/>
                <p:nvPr/>
              </p:nvSpPr>
              <p:spPr>
                <a:xfrm>
                  <a:off x="10206298" y="4391188"/>
                  <a:ext cx="317500" cy="317500"/>
                </a:xfrm>
                <a:prstGeom prst="ellipse">
                  <a:avLst/>
                </a:prstGeom>
                <a:solidFill>
                  <a:srgbClr val="75EB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79" name="Shape 1179"/>
                <p:cNvSpPr/>
                <p:nvPr/>
              </p:nvSpPr>
              <p:spPr>
                <a:xfrm>
                  <a:off x="11132287" y="4391188"/>
                  <a:ext cx="317500" cy="317500"/>
                </a:xfrm>
                <a:prstGeom prst="ellipse">
                  <a:avLst/>
                </a:prstGeom>
                <a:solidFill>
                  <a:srgbClr val="75EB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80" name="Shape 1180"/>
                <p:cNvSpPr/>
                <p:nvPr/>
              </p:nvSpPr>
              <p:spPr>
                <a:xfrm>
                  <a:off x="10312182" y="5242799"/>
                  <a:ext cx="122409" cy="122409"/>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81" name="Shape 1181"/>
                <p:cNvSpPr/>
                <p:nvPr/>
              </p:nvSpPr>
              <p:spPr>
                <a:xfrm>
                  <a:off x="11253523" y="5242799"/>
                  <a:ext cx="122409" cy="122409"/>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grpSp>
          <p:nvGrpSpPr>
            <p:cNvPr id="1182" name="Shape 1182"/>
            <p:cNvGrpSpPr/>
            <p:nvPr/>
          </p:nvGrpSpPr>
          <p:grpSpPr>
            <a:xfrm>
              <a:off x="-1091216" y="4238969"/>
              <a:ext cx="2864877" cy="2697835"/>
              <a:chOff x="1290119" y="3819220"/>
              <a:chExt cx="2864877" cy="2697835"/>
            </a:xfrm>
          </p:grpSpPr>
          <p:sp>
            <p:nvSpPr>
              <p:cNvPr id="1183" name="Shape 1183"/>
              <p:cNvSpPr/>
              <p:nvPr/>
            </p:nvSpPr>
            <p:spPr>
              <a:xfrm>
                <a:off x="1290119" y="3819220"/>
                <a:ext cx="2847311" cy="2697835"/>
              </a:xfrm>
              <a:prstGeom prst="roundRect">
                <a:avLst>
                  <a:gd name="adj" fmla="val 4663"/>
                </a:avLst>
              </a:prstGeom>
              <a:solidFill>
                <a:schemeClr val="lt1"/>
              </a:solidFill>
              <a:ln w="12700" cap="flat" cmpd="sng">
                <a:solidFill>
                  <a:srgbClr val="A5A5A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184" name="Shape 1184"/>
              <p:cNvGrpSpPr/>
              <p:nvPr/>
            </p:nvGrpSpPr>
            <p:grpSpPr>
              <a:xfrm>
                <a:off x="1638576" y="4287426"/>
                <a:ext cx="2111153" cy="1446851"/>
                <a:chOff x="1029127" y="4220064"/>
                <a:chExt cx="2809945" cy="1925759"/>
              </a:xfrm>
            </p:grpSpPr>
            <p:sp>
              <p:nvSpPr>
                <p:cNvPr id="1185" name="Shape 1185"/>
                <p:cNvSpPr/>
                <p:nvPr/>
              </p:nvSpPr>
              <p:spPr>
                <a:xfrm>
                  <a:off x="1029127"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86" name="Shape 1186"/>
                <p:cNvSpPr/>
                <p:nvPr/>
              </p:nvSpPr>
              <p:spPr>
                <a:xfrm>
                  <a:off x="1517964"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87" name="Shape 1187"/>
                <p:cNvSpPr/>
                <p:nvPr/>
              </p:nvSpPr>
              <p:spPr>
                <a:xfrm>
                  <a:off x="2006801"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88" name="Shape 1188"/>
                <p:cNvSpPr/>
                <p:nvPr/>
              </p:nvSpPr>
              <p:spPr>
                <a:xfrm>
                  <a:off x="2495638"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89" name="Shape 1189"/>
                <p:cNvSpPr/>
                <p:nvPr/>
              </p:nvSpPr>
              <p:spPr>
                <a:xfrm>
                  <a:off x="2984475"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0" name="Shape 1190"/>
                <p:cNvSpPr/>
                <p:nvPr/>
              </p:nvSpPr>
              <p:spPr>
                <a:xfrm>
                  <a:off x="3473312"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1" name="Shape 1191"/>
                <p:cNvSpPr/>
                <p:nvPr/>
              </p:nvSpPr>
              <p:spPr>
                <a:xfrm>
                  <a:off x="1029127"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2" name="Shape 1192"/>
                <p:cNvSpPr/>
                <p:nvPr/>
              </p:nvSpPr>
              <p:spPr>
                <a:xfrm>
                  <a:off x="1517964"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3" name="Shape 1193"/>
                <p:cNvSpPr/>
                <p:nvPr/>
              </p:nvSpPr>
              <p:spPr>
                <a:xfrm>
                  <a:off x="2006801"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4" name="Shape 1194"/>
                <p:cNvSpPr/>
                <p:nvPr/>
              </p:nvSpPr>
              <p:spPr>
                <a:xfrm>
                  <a:off x="2495638"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5" name="Shape 1195"/>
                <p:cNvSpPr/>
                <p:nvPr/>
              </p:nvSpPr>
              <p:spPr>
                <a:xfrm>
                  <a:off x="2984475"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6" name="Shape 1196"/>
                <p:cNvSpPr/>
                <p:nvPr/>
              </p:nvSpPr>
              <p:spPr>
                <a:xfrm>
                  <a:off x="3473312"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7" name="Shape 1197"/>
                <p:cNvSpPr/>
                <p:nvPr/>
              </p:nvSpPr>
              <p:spPr>
                <a:xfrm>
                  <a:off x="1029127"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8" name="Shape 1198"/>
                <p:cNvSpPr/>
                <p:nvPr/>
              </p:nvSpPr>
              <p:spPr>
                <a:xfrm>
                  <a:off x="1517964"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9" name="Shape 1199"/>
                <p:cNvSpPr/>
                <p:nvPr/>
              </p:nvSpPr>
              <p:spPr>
                <a:xfrm>
                  <a:off x="2006801"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0" name="Shape 1200"/>
                <p:cNvSpPr/>
                <p:nvPr/>
              </p:nvSpPr>
              <p:spPr>
                <a:xfrm>
                  <a:off x="2495638"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1" name="Shape 1201"/>
                <p:cNvSpPr/>
                <p:nvPr/>
              </p:nvSpPr>
              <p:spPr>
                <a:xfrm>
                  <a:off x="2984475"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2" name="Shape 1202"/>
                <p:cNvSpPr/>
                <p:nvPr/>
              </p:nvSpPr>
              <p:spPr>
                <a:xfrm>
                  <a:off x="3473312"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3" name="Shape 1203"/>
                <p:cNvSpPr/>
                <p:nvPr/>
              </p:nvSpPr>
              <p:spPr>
                <a:xfrm>
                  <a:off x="1029127"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4" name="Shape 1204"/>
                <p:cNvSpPr/>
                <p:nvPr/>
              </p:nvSpPr>
              <p:spPr>
                <a:xfrm>
                  <a:off x="1517964"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5" name="Shape 1205"/>
                <p:cNvSpPr/>
                <p:nvPr/>
              </p:nvSpPr>
              <p:spPr>
                <a:xfrm>
                  <a:off x="2006801"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6" name="Shape 1206"/>
                <p:cNvSpPr/>
                <p:nvPr/>
              </p:nvSpPr>
              <p:spPr>
                <a:xfrm>
                  <a:off x="2495638"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7" name="Shape 1207"/>
                <p:cNvSpPr/>
                <p:nvPr/>
              </p:nvSpPr>
              <p:spPr>
                <a:xfrm>
                  <a:off x="2984475"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8" name="Shape 1208"/>
                <p:cNvSpPr/>
                <p:nvPr/>
              </p:nvSpPr>
              <p:spPr>
                <a:xfrm>
                  <a:off x="3473312"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209" name="Shape 1209"/>
              <p:cNvSpPr txBox="1"/>
              <p:nvPr/>
            </p:nvSpPr>
            <p:spPr>
              <a:xfrm>
                <a:off x="1307685" y="3842160"/>
                <a:ext cx="2847311"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Structured Data</a:t>
                </a:r>
                <a:endParaRPr/>
              </a:p>
            </p:txBody>
          </p:sp>
          <p:sp>
            <p:nvSpPr>
              <p:cNvPr id="1210" name="Shape 1210"/>
              <p:cNvSpPr txBox="1"/>
              <p:nvPr/>
            </p:nvSpPr>
            <p:spPr>
              <a:xfrm>
                <a:off x="1485332" y="5851674"/>
                <a:ext cx="2557110"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What you find in a DB </a:t>
                </a: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Arial"/>
                    <a:ea typeface="Arial"/>
                    <a:cs typeface="Arial"/>
                    <a:sym typeface="Arial"/>
                  </a:rPr>
                  <a:t>(typically)</a:t>
                </a:r>
                <a:endParaRPr/>
              </a:p>
            </p:txBody>
          </p:sp>
        </p:grpSp>
        <p:grpSp>
          <p:nvGrpSpPr>
            <p:cNvPr id="1211" name="Shape 1211"/>
            <p:cNvGrpSpPr/>
            <p:nvPr/>
          </p:nvGrpSpPr>
          <p:grpSpPr>
            <a:xfrm>
              <a:off x="1974388" y="4232881"/>
              <a:ext cx="8424598" cy="2715496"/>
              <a:chOff x="6764074" y="3801559"/>
              <a:chExt cx="8424598" cy="2715496"/>
            </a:xfrm>
          </p:grpSpPr>
          <p:sp>
            <p:nvSpPr>
              <p:cNvPr id="1212" name="Shape 1212"/>
              <p:cNvSpPr/>
              <p:nvPr/>
            </p:nvSpPr>
            <p:spPr>
              <a:xfrm>
                <a:off x="6764074" y="3819220"/>
                <a:ext cx="3105150" cy="2697835"/>
              </a:xfrm>
              <a:prstGeom prst="roundRect">
                <a:avLst>
                  <a:gd name="adj" fmla="val 4663"/>
                </a:avLst>
              </a:prstGeom>
              <a:solidFill>
                <a:schemeClr val="lt1"/>
              </a:solidFill>
              <a:ln w="12700" cap="flat" cmpd="sng">
                <a:solidFill>
                  <a:srgbClr val="A5A5A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213" name="Shape 1213"/>
              <p:cNvGrpSpPr/>
              <p:nvPr/>
            </p:nvGrpSpPr>
            <p:grpSpPr>
              <a:xfrm>
                <a:off x="7189889" y="4257067"/>
                <a:ext cx="2111153" cy="1624962"/>
                <a:chOff x="6840493" y="4220064"/>
                <a:chExt cx="2809945" cy="2162824"/>
              </a:xfrm>
            </p:grpSpPr>
            <p:sp>
              <p:nvSpPr>
                <p:cNvPr id="1214" name="Shape 1214"/>
                <p:cNvSpPr/>
                <p:nvPr/>
              </p:nvSpPr>
              <p:spPr>
                <a:xfrm>
                  <a:off x="6840493" y="4220064"/>
                  <a:ext cx="365760" cy="3657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5" name="Shape 1215"/>
                <p:cNvSpPr/>
                <p:nvPr/>
              </p:nvSpPr>
              <p:spPr>
                <a:xfrm>
                  <a:off x="7329330" y="4355528"/>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6" name="Shape 1216"/>
                <p:cNvSpPr/>
                <p:nvPr/>
              </p:nvSpPr>
              <p:spPr>
                <a:xfrm>
                  <a:off x="7818167" y="4457129"/>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7" name="Shape 1217"/>
                <p:cNvSpPr/>
                <p:nvPr/>
              </p:nvSpPr>
              <p:spPr>
                <a:xfrm>
                  <a:off x="8307004" y="4270863"/>
                  <a:ext cx="365760" cy="3657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8" name="Shape 1218"/>
                <p:cNvSpPr/>
                <p:nvPr/>
              </p:nvSpPr>
              <p:spPr>
                <a:xfrm>
                  <a:off x="8795841" y="4423260"/>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9" name="Shape 1219"/>
                <p:cNvSpPr/>
                <p:nvPr/>
              </p:nvSpPr>
              <p:spPr>
                <a:xfrm>
                  <a:off x="9284678" y="4287796"/>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0" name="Shape 1220"/>
                <p:cNvSpPr/>
                <p:nvPr/>
              </p:nvSpPr>
              <p:spPr>
                <a:xfrm>
                  <a:off x="6840493" y="4736892"/>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1" name="Shape 1221"/>
                <p:cNvSpPr/>
                <p:nvPr/>
              </p:nvSpPr>
              <p:spPr>
                <a:xfrm>
                  <a:off x="7329330" y="4872356"/>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2" name="Shape 1222"/>
                <p:cNvSpPr/>
                <p:nvPr/>
              </p:nvSpPr>
              <p:spPr>
                <a:xfrm>
                  <a:off x="7818167" y="4973957"/>
                  <a:ext cx="365760" cy="3657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3" name="Shape 1223"/>
                <p:cNvSpPr/>
                <p:nvPr/>
              </p:nvSpPr>
              <p:spPr>
                <a:xfrm>
                  <a:off x="8307004" y="4787691"/>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4" name="Shape 1224"/>
                <p:cNvSpPr/>
                <p:nvPr/>
              </p:nvSpPr>
              <p:spPr>
                <a:xfrm>
                  <a:off x="8795841" y="4940088"/>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5" name="Shape 1225"/>
                <p:cNvSpPr/>
                <p:nvPr/>
              </p:nvSpPr>
              <p:spPr>
                <a:xfrm>
                  <a:off x="9284678" y="480462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6" name="Shape 1226"/>
                <p:cNvSpPr/>
                <p:nvPr/>
              </p:nvSpPr>
              <p:spPr>
                <a:xfrm>
                  <a:off x="6840493"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7" name="Shape 1227"/>
                <p:cNvSpPr/>
                <p:nvPr/>
              </p:nvSpPr>
              <p:spPr>
                <a:xfrm>
                  <a:off x="7329330" y="5398699"/>
                  <a:ext cx="365760" cy="3657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8" name="Shape 1228"/>
                <p:cNvSpPr/>
                <p:nvPr/>
              </p:nvSpPr>
              <p:spPr>
                <a:xfrm>
                  <a:off x="7818167" y="5500300"/>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9" name="Shape 1229"/>
                <p:cNvSpPr/>
                <p:nvPr/>
              </p:nvSpPr>
              <p:spPr>
                <a:xfrm>
                  <a:off x="8307004" y="5314034"/>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0" name="Shape 1230"/>
                <p:cNvSpPr/>
                <p:nvPr/>
              </p:nvSpPr>
              <p:spPr>
                <a:xfrm>
                  <a:off x="8795841" y="5466431"/>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1" name="Shape 1231"/>
                <p:cNvSpPr/>
                <p:nvPr/>
              </p:nvSpPr>
              <p:spPr>
                <a:xfrm>
                  <a:off x="9284678" y="5330967"/>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2" name="Shape 1232"/>
                <p:cNvSpPr/>
                <p:nvPr/>
              </p:nvSpPr>
              <p:spPr>
                <a:xfrm>
                  <a:off x="6840493" y="5780063"/>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3" name="Shape 1233"/>
                <p:cNvSpPr/>
                <p:nvPr/>
              </p:nvSpPr>
              <p:spPr>
                <a:xfrm>
                  <a:off x="7329330" y="5915527"/>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4" name="Shape 1234"/>
                <p:cNvSpPr/>
                <p:nvPr/>
              </p:nvSpPr>
              <p:spPr>
                <a:xfrm>
                  <a:off x="7818167" y="6017128"/>
                  <a:ext cx="365760" cy="3657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5" name="Shape 1235"/>
                <p:cNvSpPr/>
                <p:nvPr/>
              </p:nvSpPr>
              <p:spPr>
                <a:xfrm>
                  <a:off x="8307004" y="583086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6" name="Shape 1236"/>
                <p:cNvSpPr/>
                <p:nvPr/>
              </p:nvSpPr>
              <p:spPr>
                <a:xfrm>
                  <a:off x="8795841" y="5983259"/>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7" name="Shape 1237"/>
                <p:cNvSpPr/>
                <p:nvPr/>
              </p:nvSpPr>
              <p:spPr>
                <a:xfrm>
                  <a:off x="9284678" y="5847795"/>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238" name="Shape 1238"/>
              <p:cNvSpPr txBox="1"/>
              <p:nvPr/>
            </p:nvSpPr>
            <p:spPr>
              <a:xfrm>
                <a:off x="6764074" y="3816073"/>
                <a:ext cx="310515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Unstructured Data</a:t>
                </a:r>
                <a:endParaRPr/>
              </a:p>
            </p:txBody>
          </p:sp>
          <p:sp>
            <p:nvSpPr>
              <p:cNvPr id="1239" name="Shape 1239"/>
              <p:cNvSpPr txBox="1"/>
              <p:nvPr/>
            </p:nvSpPr>
            <p:spPr>
              <a:xfrm>
                <a:off x="6892264" y="5829046"/>
                <a:ext cx="2976960"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What you find in the ‘wild’ </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(text, images, audio, video)</a:t>
                </a:r>
                <a:endParaRPr/>
              </a:p>
            </p:txBody>
          </p:sp>
          <p:sp>
            <p:nvSpPr>
              <p:cNvPr id="1240" name="Shape 1240"/>
              <p:cNvSpPr txBox="1"/>
              <p:nvPr/>
            </p:nvSpPr>
            <p:spPr>
              <a:xfrm>
                <a:off x="10125000" y="3801559"/>
                <a:ext cx="5063672"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Semi-structured Data</a:t>
                </a:r>
                <a:endParaRPr/>
              </a:p>
            </p:txBody>
          </p:sp>
        </p:grpSp>
      </p:grpSp>
      <p:sp>
        <p:nvSpPr>
          <p:cNvPr id="1241" name="Shape 124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 What is Semi-structured data?</a:t>
            </a:r>
            <a:endParaRPr sz="2800" b="1" i="0" u="none" strike="noStrike" cap="none">
              <a:solidFill>
                <a:schemeClr val="dk2"/>
              </a:solidFill>
              <a:latin typeface="Arial"/>
              <a:ea typeface="Arial"/>
              <a:cs typeface="Arial"/>
              <a:sym typeface="Arial"/>
            </a:endParaRPr>
          </a:p>
        </p:txBody>
      </p:sp>
      <p:sp>
        <p:nvSpPr>
          <p:cNvPr id="1242" name="Shape 12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Categories of Data</a:t>
            </a:r>
            <a:endParaRPr sz="1600" b="0" i="0" u="none" strike="noStrike" cap="none">
              <a:solidFill>
                <a:srgbClr val="0EC07D"/>
              </a:solidFill>
              <a:latin typeface="Arial"/>
              <a:ea typeface="Arial"/>
              <a:cs typeface="Arial"/>
              <a:sym typeface="Arial"/>
            </a:endParaRPr>
          </a:p>
        </p:txBody>
      </p:sp>
      <p:sp>
        <p:nvSpPr>
          <p:cNvPr id="1243" name="Shape 1243"/>
          <p:cNvSpPr txBox="1">
            <a:spLocks noGrp="1"/>
          </p:cNvSpPr>
          <p:nvPr>
            <p:ph type="body" idx="2"/>
          </p:nvPr>
        </p:nvSpPr>
        <p:spPr>
          <a:xfrm>
            <a:off x="549100" y="1344220"/>
            <a:ext cx="11277600" cy="4840800"/>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Often explained as schemaless or self-describing</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Contains semantic tags, but do not comply with the standards or structure of  typical relational databases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No separate description of the type or structure of the data</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Does not require a schema definition, definition is not impossible, but it is optional</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 can have different attributes, and new attributes can be added anytime</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Shape 124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4.1 Examples of semi-structured data</a:t>
            </a:r>
            <a:endParaRPr sz="2800" b="1" i="0" u="none" strike="noStrike" cap="none">
              <a:solidFill>
                <a:schemeClr val="dk2"/>
              </a:solidFill>
              <a:latin typeface="Arial"/>
              <a:ea typeface="Arial"/>
              <a:cs typeface="Arial"/>
              <a:sym typeface="Arial"/>
            </a:endParaRPr>
          </a:p>
        </p:txBody>
      </p:sp>
      <p:sp>
        <p:nvSpPr>
          <p:cNvPr id="1250" name="Shape 125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Categories of Data</a:t>
            </a:r>
            <a:endParaRPr sz="1600" b="0" i="0" u="none" strike="noStrike" cap="none">
              <a:solidFill>
                <a:srgbClr val="0EC07D"/>
              </a:solidFill>
              <a:latin typeface="Arial"/>
              <a:ea typeface="Arial"/>
              <a:cs typeface="Arial"/>
              <a:sym typeface="Arial"/>
            </a:endParaRPr>
          </a:p>
        </p:txBody>
      </p:sp>
      <p:sp>
        <p:nvSpPr>
          <p:cNvPr id="1251" name="Shape 125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Markup language XML </a:t>
            </a:r>
            <a:r>
              <a:rPr lang="en-US" sz="1800" b="0" i="0" u="none" strike="noStrike" cap="none" dirty="0">
                <a:solidFill>
                  <a:schemeClr val="dk1"/>
                </a:solidFill>
                <a:latin typeface="Arial"/>
                <a:ea typeface="Arial"/>
                <a:cs typeface="Arial"/>
                <a:sym typeface="Arial"/>
              </a:rPr>
              <a:t>- a set of document encoding rules that define a human- and machine-readable format.</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Open Standard JSON </a:t>
            </a:r>
            <a:r>
              <a:rPr lang="en-US" sz="1800" b="0" i="0" u="none" strike="noStrike" cap="none" dirty="0">
                <a:solidFill>
                  <a:schemeClr val="dk1"/>
                </a:solidFill>
                <a:latin typeface="Arial"/>
                <a:ea typeface="Arial"/>
                <a:cs typeface="Arial"/>
                <a:sym typeface="Arial"/>
              </a:rPr>
              <a:t>- a lightweight, plain-text, data-interchange format based on a subset of the JavaScript programming language.</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NoSQL</a:t>
            </a:r>
            <a:r>
              <a:rPr lang="en-US" sz="1800" b="0" i="0" u="none" strike="noStrike" cap="none" dirty="0">
                <a:solidFill>
                  <a:schemeClr val="dk1"/>
                </a:solidFill>
                <a:latin typeface="Arial"/>
                <a:ea typeface="Arial"/>
                <a:cs typeface="Arial"/>
                <a:sym typeface="Arial"/>
              </a:rPr>
              <a:t> - some </a:t>
            </a:r>
            <a:r>
              <a:rPr lang="en-US" sz="1800" b="0" i="0" u="none" strike="noStrike" cap="none" dirty="0" err="1">
                <a:solidFill>
                  <a:schemeClr val="dk1"/>
                </a:solidFill>
                <a:latin typeface="Arial"/>
                <a:ea typeface="Arial"/>
                <a:cs typeface="Arial"/>
                <a:sym typeface="Arial"/>
              </a:rPr>
              <a:t>noSQL</a:t>
            </a:r>
            <a:r>
              <a:rPr lang="en-US" sz="1800" b="0" i="0" u="none" strike="noStrike" cap="none" dirty="0">
                <a:solidFill>
                  <a:schemeClr val="dk1"/>
                </a:solidFill>
                <a:latin typeface="Arial"/>
                <a:ea typeface="Arial"/>
                <a:cs typeface="Arial"/>
                <a:sym typeface="Arial"/>
              </a:rPr>
              <a:t> databases contain semi-structured data.</a:t>
            </a:r>
            <a:endParaRPr dirty="0"/>
          </a:p>
          <a:p>
            <a:pPr marL="285750" marR="0" lvl="1" indent="-171450" algn="l" rtl="0">
              <a:lnSpc>
                <a:spcPct val="90000"/>
              </a:lnSpc>
              <a:spcBef>
                <a:spcPts val="1200"/>
              </a:spcBef>
              <a:spcAft>
                <a:spcPts val="0"/>
              </a:spcAft>
              <a:buClr>
                <a:schemeClr val="dk1"/>
              </a:buClr>
              <a:buSzPts val="1800"/>
              <a:buFont typeface="Noto Sans Symbols"/>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Applications containing semi-structured data:</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Big Data Infrastructure.</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Web applications</a:t>
            </a:r>
            <a:endParaRPr dirty="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a:solidFill>
                  <a:schemeClr val="dk1"/>
                </a:solidFill>
                <a:latin typeface="Arial"/>
                <a:ea typeface="Arial"/>
                <a:cs typeface="Arial"/>
                <a:sym typeface="Arial"/>
              </a:rPr>
              <a:t>LinkedIn</a:t>
            </a:r>
            <a:endParaRPr dirty="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a:solidFill>
                  <a:schemeClr val="dk1"/>
                </a:solidFill>
                <a:latin typeface="Arial"/>
                <a:ea typeface="Arial"/>
                <a:cs typeface="Arial"/>
                <a:sym typeface="Arial"/>
              </a:rPr>
              <a:t>Salesforce</a:t>
            </a:r>
            <a:endParaRPr dirty="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a:solidFill>
                  <a:schemeClr val="dk1"/>
                </a:solidFill>
                <a:latin typeface="Arial"/>
                <a:ea typeface="Arial"/>
                <a:cs typeface="Arial"/>
                <a:sym typeface="Arial"/>
              </a:rPr>
              <a:t>Reader recommendations in Amazon</a:t>
            </a:r>
            <a:endParaRPr dirty="0"/>
          </a:p>
          <a:p>
            <a:pPr marL="0" marR="0" lvl="0" indent="0" algn="l" rtl="0">
              <a:lnSpc>
                <a:spcPct val="90000"/>
              </a:lnSpc>
              <a:spcBef>
                <a:spcPts val="12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1252" name="Shape 1252"/>
          <p:cNvGrpSpPr/>
          <p:nvPr/>
        </p:nvGrpSpPr>
        <p:grpSpPr>
          <a:xfrm>
            <a:off x="6846817" y="3369330"/>
            <a:ext cx="5140169" cy="2848136"/>
            <a:chOff x="6846817" y="3369330"/>
            <a:chExt cx="5140169" cy="2848136"/>
          </a:xfrm>
        </p:grpSpPr>
        <p:sp>
          <p:nvSpPr>
            <p:cNvPr id="1253" name="Shape 1253"/>
            <p:cNvSpPr/>
            <p:nvPr/>
          </p:nvSpPr>
          <p:spPr>
            <a:xfrm>
              <a:off x="6846817" y="3381829"/>
              <a:ext cx="5094515" cy="2835637"/>
            </a:xfrm>
            <a:prstGeom prst="roundRect">
              <a:avLst>
                <a:gd name="adj" fmla="val 4996"/>
              </a:avLst>
            </a:prstGeom>
            <a:solidFill>
              <a:schemeClr val="lt1"/>
            </a:solidFill>
            <a:ln w="12700" cap="flat" cmpd="sng">
              <a:solidFill>
                <a:srgbClr val="A5A5A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254" name="Shape 1254"/>
            <p:cNvGrpSpPr/>
            <p:nvPr/>
          </p:nvGrpSpPr>
          <p:grpSpPr>
            <a:xfrm>
              <a:off x="6966908" y="3818645"/>
              <a:ext cx="4790200" cy="2326218"/>
              <a:chOff x="7043405" y="3485551"/>
              <a:chExt cx="4790200" cy="2558840"/>
            </a:xfrm>
          </p:grpSpPr>
          <p:sp>
            <p:nvSpPr>
              <p:cNvPr id="1255" name="Shape 1255"/>
              <p:cNvSpPr/>
              <p:nvPr/>
            </p:nvSpPr>
            <p:spPr>
              <a:xfrm rot="207344">
                <a:off x="10872348" y="4498586"/>
                <a:ext cx="914125" cy="862422"/>
              </a:xfrm>
              <a:custGeom>
                <a:avLst/>
                <a:gdLst/>
                <a:ahLst/>
                <a:cxnLst/>
                <a:rect l="0" t="0" r="0" b="0"/>
                <a:pathLst>
                  <a:path w="977900" h="787400" extrusionOk="0">
                    <a:moveTo>
                      <a:pt x="0" y="787400"/>
                    </a:moveTo>
                    <a:lnTo>
                      <a:pt x="482600" y="0"/>
                    </a:lnTo>
                    <a:lnTo>
                      <a:pt x="584200" y="0"/>
                    </a:lnTo>
                    <a:lnTo>
                      <a:pt x="977900" y="723900"/>
                    </a:lnTo>
                  </a:path>
                </a:pathLst>
              </a:custGeom>
              <a:noFill/>
              <a:ln w="12700" cap="flat" cmpd="sng">
                <a:solidFill>
                  <a:srgbClr val="757070"/>
                </a:solidFill>
                <a:prstDash val="dash"/>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6" name="Shape 1256"/>
              <p:cNvSpPr/>
              <p:nvPr/>
            </p:nvSpPr>
            <p:spPr>
              <a:xfrm>
                <a:off x="7127875" y="4526192"/>
                <a:ext cx="857250" cy="847382"/>
              </a:xfrm>
              <a:custGeom>
                <a:avLst/>
                <a:gdLst/>
                <a:ahLst/>
                <a:cxnLst/>
                <a:rect l="0" t="0" r="0" b="0"/>
                <a:pathLst>
                  <a:path w="857250" h="800100" extrusionOk="0">
                    <a:moveTo>
                      <a:pt x="0" y="796925"/>
                    </a:moveTo>
                    <a:lnTo>
                      <a:pt x="390525" y="0"/>
                    </a:lnTo>
                    <a:lnTo>
                      <a:pt x="857250" y="800100"/>
                    </a:lnTo>
                  </a:path>
                </a:pathLst>
              </a:custGeom>
              <a:noFill/>
              <a:ln w="12700" cap="flat" cmpd="sng">
                <a:solidFill>
                  <a:srgbClr val="757070"/>
                </a:solidFill>
                <a:prstDash val="dash"/>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7" name="Shape 1257"/>
              <p:cNvSpPr/>
              <p:nvPr/>
            </p:nvSpPr>
            <p:spPr>
              <a:xfrm>
                <a:off x="7995713" y="4532542"/>
                <a:ext cx="854930" cy="815077"/>
              </a:xfrm>
              <a:custGeom>
                <a:avLst/>
                <a:gdLst/>
                <a:ahLst/>
                <a:cxnLst/>
                <a:rect l="0" t="0" r="0" b="0"/>
                <a:pathLst>
                  <a:path w="815975" h="789939" extrusionOk="0">
                    <a:moveTo>
                      <a:pt x="0" y="789939"/>
                    </a:moveTo>
                    <a:lnTo>
                      <a:pt x="457200" y="0"/>
                    </a:lnTo>
                    <a:lnTo>
                      <a:pt x="815975" y="768663"/>
                    </a:lnTo>
                  </a:path>
                </a:pathLst>
              </a:custGeom>
              <a:noFill/>
              <a:ln w="12700" cap="flat" cmpd="sng">
                <a:solidFill>
                  <a:srgbClr val="757070"/>
                </a:solidFill>
                <a:prstDash val="dash"/>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8" name="Shape 1258"/>
              <p:cNvSpPr/>
              <p:nvPr/>
            </p:nvSpPr>
            <p:spPr>
              <a:xfrm>
                <a:off x="9051029" y="4520715"/>
                <a:ext cx="867884" cy="845293"/>
              </a:xfrm>
              <a:custGeom>
                <a:avLst/>
                <a:gdLst/>
                <a:ahLst/>
                <a:cxnLst/>
                <a:rect l="0" t="0" r="0" b="0"/>
                <a:pathLst>
                  <a:path w="857250" h="800100" extrusionOk="0">
                    <a:moveTo>
                      <a:pt x="0" y="796925"/>
                    </a:moveTo>
                    <a:lnTo>
                      <a:pt x="390525" y="0"/>
                    </a:lnTo>
                    <a:lnTo>
                      <a:pt x="857250" y="800100"/>
                    </a:lnTo>
                  </a:path>
                </a:pathLst>
              </a:custGeom>
              <a:noFill/>
              <a:ln w="12700" cap="flat" cmpd="sng">
                <a:solidFill>
                  <a:srgbClr val="757070"/>
                </a:solidFill>
                <a:prstDash val="dash"/>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9" name="Shape 1259"/>
              <p:cNvSpPr/>
              <p:nvPr/>
            </p:nvSpPr>
            <p:spPr>
              <a:xfrm>
                <a:off x="9904119" y="4476875"/>
                <a:ext cx="927384" cy="886314"/>
              </a:xfrm>
              <a:custGeom>
                <a:avLst/>
                <a:gdLst/>
                <a:ahLst/>
                <a:cxnLst/>
                <a:rect l="0" t="0" r="0" b="0"/>
                <a:pathLst>
                  <a:path w="857250" h="800100" extrusionOk="0">
                    <a:moveTo>
                      <a:pt x="0" y="796925"/>
                    </a:moveTo>
                    <a:lnTo>
                      <a:pt x="390525" y="0"/>
                    </a:lnTo>
                    <a:lnTo>
                      <a:pt x="857250" y="800100"/>
                    </a:lnTo>
                  </a:path>
                </a:pathLst>
              </a:custGeom>
              <a:noFill/>
              <a:ln w="12700" cap="flat" cmpd="sng">
                <a:solidFill>
                  <a:srgbClr val="757070"/>
                </a:solidFill>
                <a:prstDash val="dash"/>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0" name="Shape 1260"/>
              <p:cNvSpPr/>
              <p:nvPr/>
            </p:nvSpPr>
            <p:spPr>
              <a:xfrm>
                <a:off x="10820463" y="5257354"/>
                <a:ext cx="0" cy="609600"/>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1" name="Shape 1261"/>
              <p:cNvSpPr/>
              <p:nvPr/>
            </p:nvSpPr>
            <p:spPr>
              <a:xfrm>
                <a:off x="9911515" y="5263786"/>
                <a:ext cx="0" cy="609600"/>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2" name="Shape 1262"/>
              <p:cNvSpPr/>
              <p:nvPr/>
            </p:nvSpPr>
            <p:spPr>
              <a:xfrm flipH="1">
                <a:off x="7958570" y="5347620"/>
                <a:ext cx="45719" cy="494300"/>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3" name="Shape 1263"/>
              <p:cNvSpPr/>
              <p:nvPr/>
            </p:nvSpPr>
            <p:spPr>
              <a:xfrm>
                <a:off x="7556500" y="3545089"/>
                <a:ext cx="3797300" cy="914429"/>
              </a:xfrm>
              <a:custGeom>
                <a:avLst/>
                <a:gdLst/>
                <a:ahLst/>
                <a:cxnLst/>
                <a:rect l="0" t="0" r="0" b="0"/>
                <a:pathLst>
                  <a:path w="3797300" h="914429" extrusionOk="0">
                    <a:moveTo>
                      <a:pt x="0" y="889029"/>
                    </a:moveTo>
                    <a:cubicBezTo>
                      <a:pt x="617008" y="442412"/>
                      <a:pt x="1234017" y="-4204"/>
                      <a:pt x="1866900" y="29"/>
                    </a:cubicBezTo>
                    <a:cubicBezTo>
                      <a:pt x="2499783" y="4262"/>
                      <a:pt x="3148541" y="459345"/>
                      <a:pt x="3797300" y="914429"/>
                    </a:cubicBez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4" name="Shape 1264"/>
              <p:cNvSpPr/>
              <p:nvPr/>
            </p:nvSpPr>
            <p:spPr>
              <a:xfrm>
                <a:off x="8432801" y="3507659"/>
                <a:ext cx="1968500" cy="1028059"/>
              </a:xfrm>
              <a:custGeom>
                <a:avLst/>
                <a:gdLst/>
                <a:ahLst/>
                <a:cxnLst/>
                <a:rect l="0" t="0" r="0" b="0"/>
                <a:pathLst>
                  <a:path w="1998293" h="1028059" extrusionOk="0">
                    <a:moveTo>
                      <a:pt x="0" y="1028059"/>
                    </a:moveTo>
                    <a:cubicBezTo>
                      <a:pt x="50800" y="798400"/>
                      <a:pt x="101600" y="568742"/>
                      <a:pt x="254000" y="405759"/>
                    </a:cubicBezTo>
                    <a:cubicBezTo>
                      <a:pt x="406400" y="242776"/>
                      <a:pt x="768350" y="109426"/>
                      <a:pt x="914400" y="50159"/>
                    </a:cubicBezTo>
                    <a:cubicBezTo>
                      <a:pt x="1060450" y="-9108"/>
                      <a:pt x="965200" y="-23924"/>
                      <a:pt x="1130300" y="50159"/>
                    </a:cubicBezTo>
                    <a:cubicBezTo>
                      <a:pt x="1295400" y="124242"/>
                      <a:pt x="1767417" y="333792"/>
                      <a:pt x="1905000" y="494659"/>
                    </a:cubicBezTo>
                    <a:cubicBezTo>
                      <a:pt x="2042583" y="655526"/>
                      <a:pt x="1999191" y="835442"/>
                      <a:pt x="1955800" y="1015359"/>
                    </a:cubicBez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5" name="Shape 1265"/>
              <p:cNvSpPr/>
              <p:nvPr/>
            </p:nvSpPr>
            <p:spPr>
              <a:xfrm>
                <a:off x="8509000" y="3971254"/>
                <a:ext cx="1845377" cy="720039"/>
              </a:xfrm>
              <a:custGeom>
                <a:avLst/>
                <a:gdLst/>
                <a:ahLst/>
                <a:cxnLst/>
                <a:rect l="0" t="0" r="0" b="0"/>
                <a:pathLst>
                  <a:path w="1845377" h="720039" extrusionOk="0">
                    <a:moveTo>
                      <a:pt x="0" y="589864"/>
                    </a:moveTo>
                    <a:cubicBezTo>
                      <a:pt x="64558" y="428997"/>
                      <a:pt x="129117" y="268131"/>
                      <a:pt x="279400" y="170764"/>
                    </a:cubicBezTo>
                    <a:cubicBezTo>
                      <a:pt x="429683" y="73397"/>
                      <a:pt x="698500" y="20481"/>
                      <a:pt x="901700" y="5664"/>
                    </a:cubicBezTo>
                    <a:cubicBezTo>
                      <a:pt x="1104900" y="-9153"/>
                      <a:pt x="1341967" y="1431"/>
                      <a:pt x="1498600" y="81864"/>
                    </a:cubicBezTo>
                    <a:cubicBezTo>
                      <a:pt x="1655233" y="162297"/>
                      <a:pt x="1877483" y="1161364"/>
                      <a:pt x="1841500" y="488264"/>
                    </a:cubicBez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6" name="Shape 1266"/>
              <p:cNvSpPr/>
              <p:nvPr/>
            </p:nvSpPr>
            <p:spPr>
              <a:xfrm>
                <a:off x="11315700" y="4586518"/>
                <a:ext cx="0" cy="609600"/>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7" name="Shape 1267"/>
              <p:cNvSpPr/>
              <p:nvPr/>
            </p:nvSpPr>
            <p:spPr>
              <a:xfrm>
                <a:off x="10365048" y="4586518"/>
                <a:ext cx="0" cy="609600"/>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8" name="Shape 1268"/>
              <p:cNvSpPr/>
              <p:nvPr/>
            </p:nvSpPr>
            <p:spPr>
              <a:xfrm>
                <a:off x="7513091" y="4586517"/>
                <a:ext cx="45719" cy="700471"/>
              </a:xfrm>
              <a:custGeom>
                <a:avLst/>
                <a:gdLst/>
                <a:ahLst/>
                <a:cxnLst/>
                <a:rect l="0" t="0" r="0" b="0"/>
                <a:pathLst>
                  <a:path w="120000" h="609600" extrusionOk="0">
                    <a:moveTo>
                      <a:pt x="0" y="0"/>
                    </a:moveTo>
                    <a:lnTo>
                      <a:pt x="0" y="60960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9" name="Shape 1269"/>
              <p:cNvSpPr/>
              <p:nvPr/>
            </p:nvSpPr>
            <p:spPr>
              <a:xfrm>
                <a:off x="9255646" y="3485551"/>
                <a:ext cx="317500" cy="317500"/>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0" name="Shape 1270"/>
              <p:cNvSpPr/>
              <p:nvPr/>
            </p:nvSpPr>
            <p:spPr>
              <a:xfrm>
                <a:off x="7043405" y="5280998"/>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1" name="Shape 1271"/>
              <p:cNvSpPr/>
              <p:nvPr/>
            </p:nvSpPr>
            <p:spPr>
              <a:xfrm>
                <a:off x="7452569" y="5337296"/>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2" name="Shape 1272"/>
              <p:cNvSpPr/>
              <p:nvPr/>
            </p:nvSpPr>
            <p:spPr>
              <a:xfrm>
                <a:off x="7908968" y="5255832"/>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3" name="Shape 1273"/>
              <p:cNvSpPr/>
              <p:nvPr/>
            </p:nvSpPr>
            <p:spPr>
              <a:xfrm>
                <a:off x="8768829" y="5255832"/>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4" name="Shape 1274"/>
              <p:cNvSpPr/>
              <p:nvPr/>
            </p:nvSpPr>
            <p:spPr>
              <a:xfrm>
                <a:off x="8984728" y="5277822"/>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5" name="Shape 1275"/>
              <p:cNvSpPr/>
              <p:nvPr/>
            </p:nvSpPr>
            <p:spPr>
              <a:xfrm>
                <a:off x="9830052" y="5266157"/>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6" name="Shape 1276"/>
              <p:cNvSpPr/>
              <p:nvPr/>
            </p:nvSpPr>
            <p:spPr>
              <a:xfrm>
                <a:off x="10750040" y="5223320"/>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7" name="Shape 1277"/>
              <p:cNvSpPr/>
              <p:nvPr/>
            </p:nvSpPr>
            <p:spPr>
              <a:xfrm>
                <a:off x="11670678" y="5210647"/>
                <a:ext cx="162927" cy="162927"/>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8" name="Shape 1278"/>
              <p:cNvSpPr/>
              <p:nvPr/>
            </p:nvSpPr>
            <p:spPr>
              <a:xfrm>
                <a:off x="10745947" y="5881464"/>
                <a:ext cx="162927" cy="162927"/>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9" name="Shape 1279"/>
              <p:cNvSpPr/>
              <p:nvPr/>
            </p:nvSpPr>
            <p:spPr>
              <a:xfrm>
                <a:off x="9830052" y="5875757"/>
                <a:ext cx="162927" cy="162927"/>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0" name="Shape 1280"/>
              <p:cNvSpPr/>
              <p:nvPr/>
            </p:nvSpPr>
            <p:spPr>
              <a:xfrm>
                <a:off x="7935193" y="5866954"/>
                <a:ext cx="162927" cy="162927"/>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1" name="Shape 1281"/>
              <p:cNvSpPr/>
              <p:nvPr/>
            </p:nvSpPr>
            <p:spPr>
              <a:xfrm>
                <a:off x="7384740" y="4391188"/>
                <a:ext cx="317500" cy="317500"/>
              </a:xfrm>
              <a:prstGeom prst="ellipse">
                <a:avLst/>
              </a:prstGeom>
              <a:solidFill>
                <a:srgbClr val="75EB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2" name="Shape 1282"/>
              <p:cNvSpPr/>
              <p:nvPr/>
            </p:nvSpPr>
            <p:spPr>
              <a:xfrm>
                <a:off x="8320193" y="4391188"/>
                <a:ext cx="317500" cy="317500"/>
              </a:xfrm>
              <a:prstGeom prst="ellipse">
                <a:avLst/>
              </a:prstGeom>
              <a:solidFill>
                <a:srgbClr val="75EB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3" name="Shape 1283"/>
              <p:cNvSpPr/>
              <p:nvPr/>
            </p:nvSpPr>
            <p:spPr>
              <a:xfrm>
                <a:off x="9255646" y="4391188"/>
                <a:ext cx="317500" cy="317500"/>
              </a:xfrm>
              <a:prstGeom prst="ellipse">
                <a:avLst/>
              </a:prstGeom>
              <a:solidFill>
                <a:srgbClr val="75EB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4" name="Shape 1284"/>
              <p:cNvSpPr/>
              <p:nvPr/>
            </p:nvSpPr>
            <p:spPr>
              <a:xfrm>
                <a:off x="10206298" y="4391188"/>
                <a:ext cx="317500" cy="317500"/>
              </a:xfrm>
              <a:prstGeom prst="ellipse">
                <a:avLst/>
              </a:prstGeom>
              <a:solidFill>
                <a:srgbClr val="75EB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5" name="Shape 1285"/>
              <p:cNvSpPr/>
              <p:nvPr/>
            </p:nvSpPr>
            <p:spPr>
              <a:xfrm>
                <a:off x="11132287" y="4391188"/>
                <a:ext cx="317500" cy="317500"/>
              </a:xfrm>
              <a:prstGeom prst="ellipse">
                <a:avLst/>
              </a:prstGeom>
              <a:solidFill>
                <a:srgbClr val="75EB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6" name="Shape 1286"/>
              <p:cNvSpPr/>
              <p:nvPr/>
            </p:nvSpPr>
            <p:spPr>
              <a:xfrm>
                <a:off x="10312182" y="5242799"/>
                <a:ext cx="122409" cy="122409"/>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7" name="Shape 1287"/>
              <p:cNvSpPr/>
              <p:nvPr/>
            </p:nvSpPr>
            <p:spPr>
              <a:xfrm>
                <a:off x="11253523" y="5242799"/>
                <a:ext cx="122409" cy="122409"/>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288" name="Shape 1288"/>
            <p:cNvSpPr txBox="1"/>
            <p:nvPr/>
          </p:nvSpPr>
          <p:spPr>
            <a:xfrm>
              <a:off x="6923314" y="3369330"/>
              <a:ext cx="5063672"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Semi-structured Data</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Shape 129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4.2 Advantages and disadvantages of semi-structured data</a:t>
            </a:r>
            <a:endParaRPr/>
          </a:p>
        </p:txBody>
      </p:sp>
      <p:sp>
        <p:nvSpPr>
          <p:cNvPr id="1295" name="Shape 129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Categories of Data</a:t>
            </a:r>
            <a:endParaRPr sz="1600" b="0" i="0" u="none" strike="noStrike" cap="none">
              <a:solidFill>
                <a:srgbClr val="0EC07D"/>
              </a:solidFill>
              <a:latin typeface="Arial"/>
              <a:ea typeface="Arial"/>
              <a:cs typeface="Arial"/>
              <a:sym typeface="Arial"/>
            </a:endParaRPr>
          </a:p>
        </p:txBody>
      </p:sp>
      <p:sp>
        <p:nvSpPr>
          <p:cNvPr id="1296" name="Shape 129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297" name="Shape 1297"/>
          <p:cNvSpPr/>
          <p:nvPr/>
        </p:nvSpPr>
        <p:spPr>
          <a:xfrm>
            <a:off x="817345" y="1266636"/>
            <a:ext cx="10688116" cy="2418382"/>
          </a:xfrm>
          <a:prstGeom prst="roundRect">
            <a:avLst>
              <a:gd name="adj" fmla="val 7214"/>
            </a:avLst>
          </a:prstGeom>
          <a:solidFill>
            <a:srgbClr val="0EC07D"/>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4488" marR="0" lvl="0" indent="-344488"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Data not constrained by a fixed schema.</a:t>
            </a:r>
            <a:endParaRPr dirty="0"/>
          </a:p>
          <a:p>
            <a:pPr marL="344488" marR="0" lvl="0" indent="-344488"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Flexibility - data can be easily modified.</a:t>
            </a:r>
            <a:endParaRPr dirty="0"/>
          </a:p>
          <a:p>
            <a:pPr marL="344488" marR="0" lvl="0" indent="-344488"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Portable.</a:t>
            </a:r>
            <a:endParaRPr dirty="0"/>
          </a:p>
          <a:p>
            <a:pPr marL="344488" marR="0" lvl="0" indent="-344488"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Possible to view structured data as semi-structured data.</a:t>
            </a:r>
            <a:endParaRPr dirty="0"/>
          </a:p>
          <a:p>
            <a:pPr marL="344488" marR="0" lvl="0" indent="-344488"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Convenient data transportation configuration.</a:t>
            </a:r>
            <a:endParaRPr dirty="0"/>
          </a:p>
        </p:txBody>
      </p:sp>
      <p:sp>
        <p:nvSpPr>
          <p:cNvPr id="1298" name="Shape 1298"/>
          <p:cNvSpPr/>
          <p:nvPr/>
        </p:nvSpPr>
        <p:spPr>
          <a:xfrm rot="-5400000">
            <a:off x="-97055" y="2172832"/>
            <a:ext cx="1828800" cy="605990"/>
          </a:xfrm>
          <a:prstGeom prst="roundRect">
            <a:avLst>
              <a:gd name="adj" fmla="val 16667"/>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Advantages</a:t>
            </a:r>
            <a:endParaRPr sz="1800" b="1" i="0" u="none" strike="noStrike" cap="none">
              <a:solidFill>
                <a:schemeClr val="dk1"/>
              </a:solidFill>
              <a:latin typeface="Arial"/>
              <a:ea typeface="Arial"/>
              <a:cs typeface="Arial"/>
              <a:sym typeface="Arial"/>
            </a:endParaRPr>
          </a:p>
        </p:txBody>
      </p:sp>
      <p:sp>
        <p:nvSpPr>
          <p:cNvPr id="1299" name="Shape 1299"/>
          <p:cNvSpPr/>
          <p:nvPr/>
        </p:nvSpPr>
        <p:spPr>
          <a:xfrm>
            <a:off x="817345" y="3894823"/>
            <a:ext cx="10688115" cy="2423160"/>
          </a:xfrm>
          <a:prstGeom prst="roundRect">
            <a:avLst>
              <a:gd name="adj" fmla="val 7248"/>
            </a:avLst>
          </a:prstGeom>
          <a:solidFill>
            <a:schemeClr val="dk2"/>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4488" marR="0" lvl="0" indent="-344488"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Queries are less efficient than in a constrained structure.</a:t>
            </a:r>
            <a:endParaRPr dirty="0"/>
          </a:p>
          <a:p>
            <a:pPr marL="344488" marR="0" lvl="0" indent="-344488"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Data diversity.</a:t>
            </a:r>
            <a:endParaRPr dirty="0"/>
          </a:p>
          <a:p>
            <a:pPr marL="344488" marR="0" lvl="0" indent="-344488"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Extensibility.</a:t>
            </a:r>
            <a:endParaRPr dirty="0"/>
          </a:p>
          <a:p>
            <a:pPr marL="344488" marR="0" lvl="0" indent="-344488"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Storage.</a:t>
            </a:r>
            <a:endParaRPr dirty="0"/>
          </a:p>
        </p:txBody>
      </p:sp>
      <p:sp>
        <p:nvSpPr>
          <p:cNvPr id="1300" name="Shape 1300"/>
          <p:cNvSpPr/>
          <p:nvPr/>
        </p:nvSpPr>
        <p:spPr>
          <a:xfrm rot="-5400000">
            <a:off x="-97055" y="4803408"/>
            <a:ext cx="1828800" cy="605990"/>
          </a:xfrm>
          <a:prstGeom prst="roundRect">
            <a:avLst>
              <a:gd name="adj" fmla="val 23712"/>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Disadvantages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Shape 130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smtClean="0">
                <a:solidFill>
                  <a:schemeClr val="dk2"/>
                </a:solidFill>
                <a:latin typeface="Arial"/>
                <a:ea typeface="Arial"/>
                <a:cs typeface="Arial"/>
                <a:sym typeface="Arial"/>
              </a:rPr>
              <a:t>What did you Grasp?</a:t>
            </a:r>
            <a:endParaRPr/>
          </a:p>
        </p:txBody>
      </p:sp>
      <p:sp>
        <p:nvSpPr>
          <p:cNvPr id="1307" name="Shape 130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smtClean="0">
                <a:solidFill>
                  <a:srgbClr val="0EC07D"/>
                </a:solidFill>
                <a:latin typeface="Arial"/>
                <a:ea typeface="Arial"/>
                <a:cs typeface="Arial"/>
                <a:sym typeface="Arial"/>
              </a:rPr>
              <a:t>Module 2: </a:t>
            </a:r>
            <a:r>
              <a:rPr lang="en-US" sz="1600" b="0" i="0" u="none" strike="noStrike" cap="none" smtClean="0">
                <a:solidFill>
                  <a:srgbClr val="0EC07D"/>
                </a:solidFill>
                <a:latin typeface="Arial"/>
                <a:ea typeface="Arial"/>
                <a:cs typeface="Arial"/>
                <a:sym typeface="Arial"/>
              </a:rPr>
              <a:t>Categories of Data</a:t>
            </a:r>
            <a:endParaRPr/>
          </a:p>
        </p:txBody>
      </p:sp>
      <p:sp>
        <p:nvSpPr>
          <p:cNvPr id="1308" name="Shape 1308"/>
          <p:cNvSpPr txBox="1">
            <a:spLocks noGrp="1"/>
          </p:cNvSpPr>
          <p:nvPr>
            <p:ph type="body" idx="2"/>
          </p:nvPr>
        </p:nvSpPr>
        <p:spPr>
          <a:xfrm>
            <a:off x="4140679" y="1778799"/>
            <a:ext cx="7935707"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1200"/>
              </a:spcAft>
              <a:buClr>
                <a:schemeClr val="dk1"/>
              </a:buClr>
              <a:buSzPts val="1800"/>
              <a:buFont typeface="Arial"/>
              <a:buAutoNum type="arabicPeriod"/>
            </a:pPr>
            <a:r>
              <a:rPr lang="en-US" sz="1800" b="0" i="0" u="none" strike="noStrike" cap="none" dirty="0" smtClean="0">
                <a:solidFill>
                  <a:schemeClr val="dk1"/>
                </a:solidFill>
                <a:latin typeface="Arial"/>
                <a:ea typeface="Arial"/>
                <a:cs typeface="Arial"/>
                <a:sym typeface="Arial"/>
              </a:rPr>
              <a:t>Which of the following is true about semi-structured data is true?</a:t>
            </a:r>
            <a:endParaRPr dirty="0" smtClean="0"/>
          </a:p>
          <a:p>
            <a:pPr marL="690563" lvl="0" indent="-342900" rtl="0">
              <a:spcBef>
                <a:spcPts val="0"/>
              </a:spcBef>
              <a:spcAft>
                <a:spcPts val="0"/>
              </a:spcAft>
              <a:buSzPts val="1800"/>
              <a:buAutoNum type="alphaUcParenR"/>
            </a:pPr>
            <a:r>
              <a:rPr lang="en-US" b="1" dirty="0" smtClean="0"/>
              <a:t>Semantic tags need to comply with the standards or a defined structure.</a:t>
            </a:r>
            <a:endParaRPr dirty="0" smtClean="0"/>
          </a:p>
          <a:p>
            <a:pPr marL="690563" lvl="0" indent="-342900" rtl="0">
              <a:spcBef>
                <a:spcPts val="0"/>
              </a:spcBef>
              <a:spcAft>
                <a:spcPts val="0"/>
              </a:spcAft>
              <a:buSzPts val="1800"/>
              <a:buAutoNum type="alphaUcParenR"/>
            </a:pPr>
            <a:r>
              <a:rPr lang="en-US" b="1" dirty="0" smtClean="0"/>
              <a:t>Tags and other markups help in identification of entities in the data.</a:t>
            </a:r>
            <a:endParaRPr dirty="0" smtClean="0"/>
          </a:p>
          <a:p>
            <a:pPr marL="690563" lvl="0" indent="-342900" rtl="0">
              <a:spcBef>
                <a:spcPts val="0"/>
              </a:spcBef>
              <a:spcAft>
                <a:spcPts val="0"/>
              </a:spcAft>
              <a:buSzPts val="1800"/>
              <a:buAutoNum type="alphaUcParenR"/>
            </a:pPr>
            <a:r>
              <a:rPr lang="en-US" b="1" dirty="0" smtClean="0"/>
              <a:t>Data attributes cannot be modified once added.</a:t>
            </a:r>
            <a:endParaRPr dirty="0" smtClean="0"/>
          </a:p>
          <a:p>
            <a:pPr marL="690563" lvl="0" indent="-342900" rtl="0">
              <a:spcBef>
                <a:spcPts val="0"/>
              </a:spcBef>
              <a:spcAft>
                <a:spcPts val="0"/>
              </a:spcAft>
              <a:buSzPts val="1800"/>
              <a:buAutoNum type="alphaUcParenR"/>
            </a:pPr>
            <a:r>
              <a:rPr lang="en-US" b="1" dirty="0" smtClean="0"/>
              <a:t>Structured data cannot be viewed as semi-structured data.</a:t>
            </a:r>
            <a:endParaRPr b="1" dirty="0" smtClean="0"/>
          </a:p>
          <a:p>
            <a:pPr marL="914400" marR="0" lvl="0" indent="0" algn="l" rtl="0">
              <a:lnSpc>
                <a:spcPct val="100000"/>
              </a:lnSpc>
              <a:spcBef>
                <a:spcPts val="0"/>
              </a:spcBef>
              <a:spcAft>
                <a:spcPts val="0"/>
              </a:spcAft>
              <a:buNone/>
            </a:pPr>
            <a:endParaRPr dirty="0" smtClean="0"/>
          </a:p>
          <a:p>
            <a:pPr marL="342900" marR="0" lvl="0" indent="-342900" algn="l" rtl="0">
              <a:lnSpc>
                <a:spcPct val="100000"/>
              </a:lnSpc>
              <a:spcBef>
                <a:spcPts val="600"/>
              </a:spcBef>
              <a:spcAft>
                <a:spcPts val="1200"/>
              </a:spcAft>
              <a:buClr>
                <a:schemeClr val="dk1"/>
              </a:buClr>
              <a:buSzPts val="1800"/>
              <a:buFont typeface="+mj-lt"/>
              <a:buAutoNum type="arabicPeriod" startAt="2"/>
            </a:pPr>
            <a:r>
              <a:rPr lang="en-US" dirty="0" smtClean="0"/>
              <a:t>Schema definition cannot be done at all for Semi-Structured data.</a:t>
            </a:r>
            <a:endParaRPr dirty="0" smtClean="0"/>
          </a:p>
          <a:p>
            <a:pPr marL="690563" lvl="0" indent="-342900" rtl="0">
              <a:spcBef>
                <a:spcPts val="0"/>
              </a:spcBef>
              <a:spcAft>
                <a:spcPts val="0"/>
              </a:spcAft>
              <a:buSzPts val="1800"/>
              <a:buAutoNum type="alphaUcParenR"/>
            </a:pPr>
            <a:r>
              <a:rPr lang="en-US" b="1" dirty="0" smtClean="0"/>
              <a:t>True</a:t>
            </a:r>
            <a:endParaRPr dirty="0" smtClean="0"/>
          </a:p>
          <a:p>
            <a:pPr marL="690563" lvl="0" indent="-342900" rtl="0">
              <a:spcBef>
                <a:spcPts val="0"/>
              </a:spcBef>
              <a:spcAft>
                <a:spcPts val="0"/>
              </a:spcAft>
              <a:buSzPts val="1800"/>
              <a:buAutoNum type="alphaUcParenR"/>
            </a:pPr>
            <a:r>
              <a:rPr lang="en-US" b="1" dirty="0" smtClean="0"/>
              <a:t>False</a:t>
            </a:r>
            <a:endParaRPr dirty="0" smtClean="0"/>
          </a:p>
          <a:p>
            <a:pPr marL="0" marR="0" lvl="0" indent="0" algn="l" rtl="0">
              <a:lnSpc>
                <a:spcPct val="100000"/>
              </a:lnSpc>
              <a:spcBef>
                <a:spcPts val="0"/>
              </a:spcBef>
              <a:spcAft>
                <a:spcPts val="0"/>
              </a:spcAft>
              <a:buNone/>
            </a:pP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smtClean="0">
                <a:solidFill>
                  <a:schemeClr val="dk2"/>
                </a:solidFill>
                <a:latin typeface="Arial"/>
                <a:ea typeface="Arial"/>
                <a:cs typeface="Arial"/>
                <a:sym typeface="Arial"/>
              </a:rPr>
              <a:t>Module Learning Objectives</a:t>
            </a:r>
            <a:endParaRPr sz="2800" b="1" i="0" u="none" strike="noStrike" cap="none">
              <a:solidFill>
                <a:schemeClr val="dk2"/>
              </a:solidFill>
              <a:latin typeface="Arial"/>
              <a:ea typeface="Arial"/>
              <a:cs typeface="Arial"/>
              <a:sym typeface="Arial"/>
            </a:endParaRPr>
          </a:p>
        </p:txBody>
      </p:sp>
      <p:sp>
        <p:nvSpPr>
          <p:cNvPr id="724" name="Shape 72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smtClean="0">
                <a:solidFill>
                  <a:srgbClr val="0EC07D"/>
                </a:solidFill>
                <a:latin typeface="Arial"/>
                <a:ea typeface="Arial"/>
                <a:cs typeface="Arial"/>
                <a:sym typeface="Arial"/>
              </a:rPr>
              <a:t>Module 2:</a:t>
            </a:r>
            <a:r>
              <a:rPr lang="en-US" sz="1600" b="0" i="0" u="none" strike="noStrike" cap="none" smtClean="0">
                <a:solidFill>
                  <a:srgbClr val="0EC07D"/>
                </a:solidFill>
                <a:latin typeface="Arial"/>
                <a:ea typeface="Arial"/>
                <a:cs typeface="Arial"/>
                <a:sym typeface="Arial"/>
              </a:rPr>
              <a:t> Categories of Data</a:t>
            </a:r>
            <a:endParaRPr/>
          </a:p>
        </p:txBody>
      </p:sp>
      <p:sp>
        <p:nvSpPr>
          <p:cNvPr id="725" name="Shape 725"/>
          <p:cNvSpPr txBox="1">
            <a:spLocks noGrp="1"/>
          </p:cNvSpPr>
          <p:nvPr>
            <p:ph type="body" idx="2"/>
          </p:nvPr>
        </p:nvSpPr>
        <p:spPr>
          <a:xfrm>
            <a:off x="514349" y="1304995"/>
            <a:ext cx="7478183"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smtClean="0">
                <a:solidFill>
                  <a:schemeClr val="dk1"/>
                </a:solidFill>
                <a:latin typeface="Arial"/>
                <a:ea typeface="Arial"/>
                <a:cs typeface="Arial"/>
                <a:sym typeface="Arial"/>
              </a:rPr>
              <a:t>At the end of this module, you will be able to:</a:t>
            </a:r>
            <a:endParaRPr dirty="0" smtClean="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smtClean="0">
                <a:solidFill>
                  <a:schemeClr val="dk1"/>
                </a:solidFill>
                <a:latin typeface="Arial"/>
                <a:ea typeface="Arial"/>
                <a:cs typeface="Arial"/>
                <a:sym typeface="Arial"/>
              </a:rPr>
              <a:t>List the different categories of data.</a:t>
            </a:r>
            <a:endParaRPr dirty="0" smtClean="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smtClean="0">
                <a:solidFill>
                  <a:schemeClr val="dk1"/>
                </a:solidFill>
                <a:latin typeface="Arial"/>
                <a:ea typeface="Arial"/>
                <a:cs typeface="Arial"/>
                <a:sym typeface="Arial"/>
              </a:rPr>
              <a:t>Define structured data and its organization.</a:t>
            </a:r>
            <a:endParaRPr dirty="0" smtClean="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smtClean="0">
                <a:solidFill>
                  <a:schemeClr val="dk1"/>
                </a:solidFill>
                <a:latin typeface="Arial"/>
                <a:ea typeface="Arial"/>
                <a:cs typeface="Arial"/>
                <a:sym typeface="Arial"/>
              </a:rPr>
              <a:t>Enumerate the examples, advantages and limitations of structured data.</a:t>
            </a:r>
            <a:endParaRPr dirty="0" smtClean="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smtClean="0">
                <a:solidFill>
                  <a:schemeClr val="dk1"/>
                </a:solidFill>
                <a:latin typeface="Arial"/>
                <a:ea typeface="Arial"/>
                <a:cs typeface="Arial"/>
                <a:sym typeface="Arial"/>
              </a:rPr>
              <a:t>Define unstructured data </a:t>
            </a:r>
            <a:endParaRPr dirty="0" smtClean="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smtClean="0">
                <a:solidFill>
                  <a:schemeClr val="dk1"/>
                </a:solidFill>
                <a:latin typeface="Arial"/>
                <a:ea typeface="Arial"/>
                <a:cs typeface="Arial"/>
                <a:sym typeface="Arial"/>
              </a:rPr>
              <a:t>Enumerate the examples, advantages and limitations of unstructured data.</a:t>
            </a:r>
            <a:endParaRPr dirty="0" smtClean="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smtClean="0">
                <a:solidFill>
                  <a:schemeClr val="dk1"/>
                </a:solidFill>
                <a:latin typeface="Arial"/>
                <a:ea typeface="Arial"/>
                <a:cs typeface="Arial"/>
                <a:sym typeface="Arial"/>
              </a:rPr>
              <a:t>Define semi-structured data </a:t>
            </a:r>
            <a:endParaRPr dirty="0" smtClean="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smtClean="0">
                <a:solidFill>
                  <a:schemeClr val="dk1"/>
                </a:solidFill>
                <a:latin typeface="Arial"/>
                <a:ea typeface="Arial"/>
                <a:cs typeface="Arial"/>
                <a:sym typeface="Arial"/>
              </a:rPr>
              <a:t>Enumerate different examples, advantages and limitations of semi-structured data.</a:t>
            </a:r>
            <a:endParaRPr dirty="0" smtClean="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smtClean="0">
                <a:solidFill>
                  <a:schemeClr val="dk1"/>
                </a:solidFill>
                <a:latin typeface="Arial"/>
                <a:ea typeface="Arial"/>
                <a:cs typeface="Arial"/>
                <a:sym typeface="Arial"/>
              </a:rPr>
              <a:t>Compare and contrast the different features of structured, unstructured and semi-structured data.</a:t>
            </a:r>
            <a:endParaRPr dirty="0"/>
          </a:p>
        </p:txBody>
      </p:sp>
      <p:pic>
        <p:nvPicPr>
          <p:cNvPr id="726" name="Shape 726"/>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Shape 131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4.3 Activity</a:t>
            </a:r>
            <a:endParaRPr sz="2800" b="1" i="0" u="none" strike="noStrike" cap="none">
              <a:solidFill>
                <a:schemeClr val="dk2"/>
              </a:solidFill>
              <a:latin typeface="Arial"/>
              <a:ea typeface="Arial"/>
              <a:cs typeface="Arial"/>
              <a:sym typeface="Arial"/>
            </a:endParaRPr>
          </a:p>
        </p:txBody>
      </p:sp>
      <p:sp>
        <p:nvSpPr>
          <p:cNvPr id="1315" name="Shape 131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Categories of Data</a:t>
            </a:r>
            <a:endParaRPr sz="1600" b="0" i="0" u="none" strike="noStrike" cap="none">
              <a:solidFill>
                <a:srgbClr val="0EC07D"/>
              </a:solidFill>
              <a:latin typeface="Arial"/>
              <a:ea typeface="Arial"/>
              <a:cs typeface="Arial"/>
              <a:sym typeface="Arial"/>
            </a:endParaRPr>
          </a:p>
        </p:txBody>
      </p:sp>
      <p:sp>
        <p:nvSpPr>
          <p:cNvPr id="1316" name="Shape 131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pic>
        <p:nvPicPr>
          <p:cNvPr id="1317" name="Shape 1317"/>
          <p:cNvPicPr preferRelativeResize="0"/>
          <p:nvPr/>
        </p:nvPicPr>
        <p:blipFill rotWithShape="1">
          <a:blip r:embed="rId3">
            <a:alphaModFix/>
          </a:blip>
          <a:srcRect/>
          <a:stretch/>
        </p:blipFill>
        <p:spPr>
          <a:xfrm>
            <a:off x="3720861" y="879331"/>
            <a:ext cx="4716326" cy="48825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Shape 1323"/>
          <p:cNvSpPr txBox="1">
            <a:spLocks noGrp="1"/>
          </p:cNvSpPr>
          <p:nvPr>
            <p:ph type="title"/>
          </p:nvPr>
        </p:nvSpPr>
        <p:spPr>
          <a:xfrm>
            <a:off x="208634" y="633245"/>
            <a:ext cx="11983365"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 Comparison of structured, unstructured and semi-structured data</a:t>
            </a:r>
            <a:endParaRPr/>
          </a:p>
        </p:txBody>
      </p:sp>
      <p:sp>
        <p:nvSpPr>
          <p:cNvPr id="1324" name="Shape 132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Categories of Data</a:t>
            </a:r>
            <a:endParaRPr sz="1600" b="0" i="0" u="none" strike="noStrike" cap="none">
              <a:solidFill>
                <a:srgbClr val="0EC07D"/>
              </a:solidFill>
              <a:latin typeface="Arial"/>
              <a:ea typeface="Arial"/>
              <a:cs typeface="Arial"/>
              <a:sym typeface="Arial"/>
            </a:endParaRPr>
          </a:p>
        </p:txBody>
      </p:sp>
      <p:sp>
        <p:nvSpPr>
          <p:cNvPr id="1325" name="Shape 132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aphicFrame>
        <p:nvGraphicFramePr>
          <p:cNvPr id="1326" name="Shape 1326"/>
          <p:cNvGraphicFramePr/>
          <p:nvPr>
            <p:extLst>
              <p:ext uri="{D42A27DB-BD31-4B8C-83A1-F6EECF244321}">
                <p14:modId xmlns:p14="http://schemas.microsoft.com/office/powerpoint/2010/main" val="99947592"/>
              </p:ext>
            </p:extLst>
          </p:nvPr>
        </p:nvGraphicFramePr>
        <p:xfrm>
          <a:off x="514350" y="1226621"/>
          <a:ext cx="11411475" cy="5193275"/>
        </p:xfrm>
        <a:graphic>
          <a:graphicData uri="http://schemas.openxmlformats.org/drawingml/2006/table">
            <a:tbl>
              <a:tblPr firstRow="1" bandRow="1">
                <a:noFill/>
                <a:tableStyleId>{98F9A2DC-505D-4B1B-9951-5568B9197BEC}</a:tableStyleId>
              </a:tblPr>
              <a:tblGrid>
                <a:gridCol w="1395550"/>
                <a:gridCol w="3843200"/>
                <a:gridCol w="2743200"/>
                <a:gridCol w="3429525"/>
              </a:tblGrid>
              <a:tr h="544675">
                <a:tc>
                  <a:txBody>
                    <a:bodyPr/>
                    <a:lstStyle/>
                    <a:p>
                      <a:pPr marL="0" marR="0" lvl="0" indent="0" algn="l" rtl="0">
                        <a:spcBef>
                          <a:spcPts val="0"/>
                        </a:spcBef>
                        <a:spcAft>
                          <a:spcPts val="0"/>
                        </a:spcAft>
                        <a:buClr>
                          <a:schemeClr val="dk1"/>
                        </a:buClr>
                        <a:buSzPts val="1600"/>
                        <a:buFont typeface="Arial"/>
                        <a:buNone/>
                      </a:pPr>
                      <a:endParaRPr sz="1800" b="1" u="none" strike="noStrike" cap="none" dirty="0">
                        <a:solidFill>
                          <a:schemeClr val="lt1"/>
                        </a:solidFill>
                        <a:latin typeface="Arial"/>
                        <a:ea typeface="Arial"/>
                        <a:cs typeface="Arial"/>
                        <a:sym typeface="Arial"/>
                      </a:endParaRPr>
                    </a:p>
                  </a:txBody>
                  <a:tcPr marL="91450" marR="91450" marT="45725" marB="45725" anchor="ctr">
                    <a:solidFill>
                      <a:srgbClr val="0EC07D"/>
                    </a:solidFill>
                  </a:tcPr>
                </a:tc>
                <a:tc>
                  <a:txBody>
                    <a:bodyPr/>
                    <a:lstStyle/>
                    <a:p>
                      <a:pPr marL="0" marR="0" lvl="0" indent="0" algn="l" rtl="0">
                        <a:spcBef>
                          <a:spcPts val="0"/>
                        </a:spcBef>
                        <a:spcAft>
                          <a:spcPts val="0"/>
                        </a:spcAft>
                        <a:buClr>
                          <a:schemeClr val="dk1"/>
                        </a:buClr>
                        <a:buSzPts val="1600"/>
                        <a:buFont typeface="Arial"/>
                        <a:buNone/>
                      </a:pPr>
                      <a:r>
                        <a:rPr lang="en-US" sz="1800" u="none" strike="noStrike" cap="none" dirty="0"/>
                        <a:t>Structured data</a:t>
                      </a:r>
                      <a:endParaRPr sz="1800" b="1" u="none" strike="noStrike" cap="none" dirty="0">
                        <a:solidFill>
                          <a:schemeClr val="lt1"/>
                        </a:solidFill>
                        <a:latin typeface="Arial"/>
                        <a:ea typeface="Arial"/>
                        <a:cs typeface="Arial"/>
                        <a:sym typeface="Arial"/>
                      </a:endParaRPr>
                    </a:p>
                  </a:txBody>
                  <a:tcPr marL="91450" marR="91450" marT="45725" marB="45725" anchor="ctr">
                    <a:solidFill>
                      <a:srgbClr val="0EC07D"/>
                    </a:solidFill>
                  </a:tcPr>
                </a:tc>
                <a:tc>
                  <a:txBody>
                    <a:bodyPr/>
                    <a:lstStyle/>
                    <a:p>
                      <a:pPr marL="0" marR="0" lvl="0" indent="0" algn="l" rtl="0">
                        <a:spcBef>
                          <a:spcPts val="0"/>
                        </a:spcBef>
                        <a:spcAft>
                          <a:spcPts val="0"/>
                        </a:spcAft>
                        <a:buClr>
                          <a:schemeClr val="dk1"/>
                        </a:buClr>
                        <a:buSzPts val="1600"/>
                        <a:buFont typeface="Arial"/>
                        <a:buNone/>
                      </a:pPr>
                      <a:r>
                        <a:rPr lang="en-US" sz="1800" u="none" strike="noStrike" cap="none" dirty="0"/>
                        <a:t>Unstructured data</a:t>
                      </a:r>
                      <a:endParaRPr sz="1800" b="1" u="none" strike="noStrike" cap="none" dirty="0">
                        <a:solidFill>
                          <a:schemeClr val="lt1"/>
                        </a:solidFill>
                        <a:latin typeface="Arial"/>
                        <a:ea typeface="Arial"/>
                        <a:cs typeface="Arial"/>
                        <a:sym typeface="Arial"/>
                      </a:endParaRPr>
                    </a:p>
                  </a:txBody>
                  <a:tcPr marL="91450" marR="91450" marT="45725" marB="45725" anchor="ctr">
                    <a:solidFill>
                      <a:srgbClr val="0EC07D"/>
                    </a:solidFill>
                  </a:tcPr>
                </a:tc>
                <a:tc>
                  <a:txBody>
                    <a:bodyPr/>
                    <a:lstStyle/>
                    <a:p>
                      <a:pPr marL="0" marR="0" lvl="0" indent="0" algn="l" rtl="0">
                        <a:spcBef>
                          <a:spcPts val="0"/>
                        </a:spcBef>
                        <a:spcAft>
                          <a:spcPts val="0"/>
                        </a:spcAft>
                        <a:buClr>
                          <a:schemeClr val="dk1"/>
                        </a:buClr>
                        <a:buSzPts val="1600"/>
                        <a:buFont typeface="Arial"/>
                        <a:buNone/>
                      </a:pPr>
                      <a:r>
                        <a:rPr lang="en-US" sz="1800" u="none" strike="noStrike" cap="none" dirty="0"/>
                        <a:t>Semi-structured data</a:t>
                      </a:r>
                      <a:endParaRPr sz="1800" b="1" u="none" strike="noStrike" cap="none" dirty="0">
                        <a:solidFill>
                          <a:schemeClr val="lt1"/>
                        </a:solidFill>
                        <a:latin typeface="Arial"/>
                        <a:ea typeface="Arial"/>
                        <a:cs typeface="Arial"/>
                        <a:sym typeface="Arial"/>
                      </a:endParaRPr>
                    </a:p>
                  </a:txBody>
                  <a:tcPr marL="91450" marR="91450" marT="45725" marB="45725" anchor="ctr">
                    <a:solidFill>
                      <a:srgbClr val="0EC07D"/>
                    </a:solidFill>
                  </a:tcPr>
                </a:tc>
              </a:tr>
              <a:tr h="581075">
                <a:tc>
                  <a:txBody>
                    <a:bodyPr/>
                    <a:lstStyle/>
                    <a:p>
                      <a:pPr marL="0" marR="0" lvl="0" indent="0" algn="l" rtl="0">
                        <a:spcBef>
                          <a:spcPts val="0"/>
                        </a:spcBef>
                        <a:spcAft>
                          <a:spcPts val="0"/>
                        </a:spcAft>
                        <a:buClr>
                          <a:schemeClr val="dk1"/>
                        </a:buClr>
                        <a:buSzPts val="1500"/>
                        <a:buFont typeface="Arial"/>
                        <a:buNone/>
                      </a:pPr>
                      <a:r>
                        <a:rPr lang="en-US" sz="1500" u="none" strike="noStrike" cap="none"/>
                        <a:t>Technology</a:t>
                      </a:r>
                      <a:endParaRPr sz="1500" u="none" strike="noStrike" cap="none">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dirty="0"/>
                        <a:t>Relational database tables.</a:t>
                      </a:r>
                      <a:endParaRPr sz="1500" u="none" strike="noStrike" cap="none" dirty="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dirty="0"/>
                        <a:t>Character and binary data like image, text, video, audio etc.</a:t>
                      </a:r>
                      <a:endParaRPr sz="1500" u="none" strike="noStrike" cap="none" dirty="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XML/RDF.</a:t>
                      </a:r>
                      <a:endParaRPr sz="1500" u="none" strike="noStrike" cap="none">
                        <a:latin typeface="Arial"/>
                        <a:ea typeface="Arial"/>
                        <a:cs typeface="Arial"/>
                        <a:sym typeface="Arial"/>
                      </a:endParaRPr>
                    </a:p>
                  </a:txBody>
                  <a:tcPr marL="91450" marR="91450" marT="45725" marB="45725"/>
                </a:tc>
              </a:tr>
              <a:tr h="581075">
                <a:tc>
                  <a:txBody>
                    <a:bodyPr/>
                    <a:lstStyle/>
                    <a:p>
                      <a:pPr marL="0" marR="0" lvl="0" indent="0" algn="l" rtl="0">
                        <a:spcBef>
                          <a:spcPts val="0"/>
                        </a:spcBef>
                        <a:spcAft>
                          <a:spcPts val="0"/>
                        </a:spcAft>
                        <a:buClr>
                          <a:schemeClr val="dk1"/>
                        </a:buClr>
                        <a:buSzPts val="1500"/>
                        <a:buFont typeface="Arial"/>
                        <a:buNone/>
                      </a:pPr>
                      <a:r>
                        <a:rPr lang="en-US" sz="1500" u="none" strike="noStrike" cap="none"/>
                        <a:t>Transaction management</a:t>
                      </a:r>
                      <a:endParaRPr sz="1500" u="none" strike="noStrike" cap="none">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Matured transaction management, various concurrency techniques.</a:t>
                      </a:r>
                      <a:endParaRPr sz="15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No transaction management, no concurrency.</a:t>
                      </a:r>
                      <a:endParaRPr sz="15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Transaction management adapted from RDBMS, not matured.</a:t>
                      </a:r>
                      <a:endParaRPr sz="1500" u="none" strike="noStrike" cap="none">
                        <a:latin typeface="Arial"/>
                        <a:ea typeface="Arial"/>
                        <a:cs typeface="Arial"/>
                        <a:sym typeface="Arial"/>
                      </a:endParaRPr>
                    </a:p>
                  </a:txBody>
                  <a:tcPr marL="91450" marR="91450" marT="45725" marB="45725"/>
                </a:tc>
              </a:tr>
              <a:tr h="581075">
                <a:tc>
                  <a:txBody>
                    <a:bodyPr/>
                    <a:lstStyle/>
                    <a:p>
                      <a:pPr marL="0" marR="0" lvl="0" indent="0" algn="l" rtl="0">
                        <a:spcBef>
                          <a:spcPts val="0"/>
                        </a:spcBef>
                        <a:spcAft>
                          <a:spcPts val="0"/>
                        </a:spcAft>
                        <a:buClr>
                          <a:schemeClr val="dk1"/>
                        </a:buClr>
                        <a:buSzPts val="1500"/>
                        <a:buFont typeface="Arial"/>
                        <a:buNone/>
                      </a:pPr>
                      <a:r>
                        <a:rPr lang="en-US" sz="1500" u="none" strike="noStrike" cap="none"/>
                        <a:t>Version management</a:t>
                      </a:r>
                      <a:endParaRPr sz="1500" u="none" strike="noStrike" cap="none">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dirty="0"/>
                        <a:t>Versioning over tuples, rows, tables, etc.</a:t>
                      </a:r>
                      <a:endParaRPr sz="1500" u="none" strike="noStrike" cap="none" dirty="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Versioned as a whole.</a:t>
                      </a:r>
                      <a:endParaRPr sz="15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Not very common; versioning over triples or graphs possible.</a:t>
                      </a:r>
                      <a:endParaRPr sz="1500" u="none" strike="noStrike" cap="none">
                        <a:latin typeface="Arial"/>
                        <a:ea typeface="Arial"/>
                        <a:cs typeface="Arial"/>
                        <a:sym typeface="Arial"/>
                      </a:endParaRPr>
                    </a:p>
                  </a:txBody>
                  <a:tcPr marL="91450" marR="91450" marT="45725" marB="45725"/>
                </a:tc>
              </a:tr>
              <a:tr h="581075">
                <a:tc>
                  <a:txBody>
                    <a:bodyPr/>
                    <a:lstStyle/>
                    <a:p>
                      <a:pPr marL="0" marR="0" lvl="0" indent="0" algn="l" rtl="0">
                        <a:spcBef>
                          <a:spcPts val="0"/>
                        </a:spcBef>
                        <a:spcAft>
                          <a:spcPts val="0"/>
                        </a:spcAft>
                        <a:buClr>
                          <a:schemeClr val="dk1"/>
                        </a:buClr>
                        <a:buSzPts val="1500"/>
                        <a:buFont typeface="Arial"/>
                        <a:buNone/>
                      </a:pPr>
                      <a:r>
                        <a:rPr lang="en-US" sz="1500" u="none" strike="noStrike" cap="none"/>
                        <a:t>Flexibility</a:t>
                      </a:r>
                      <a:endParaRPr sz="1500" u="none" strike="noStrike" cap="none">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Schema-dependent, very flexible.</a:t>
                      </a:r>
                      <a:endParaRPr sz="15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Very flexible, absence of schema.</a:t>
                      </a:r>
                      <a:endParaRPr sz="15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Flexible, tolerant schema.</a:t>
                      </a:r>
                      <a:endParaRPr sz="1500" u="none" strike="noStrike" cap="none">
                        <a:latin typeface="Arial"/>
                        <a:ea typeface="Arial"/>
                        <a:cs typeface="Arial"/>
                        <a:sym typeface="Arial"/>
                      </a:endParaRPr>
                    </a:p>
                  </a:txBody>
                  <a:tcPr marL="91450" marR="91450" marT="45725" marB="45725"/>
                </a:tc>
              </a:tr>
              <a:tr h="581075">
                <a:tc>
                  <a:txBody>
                    <a:bodyPr/>
                    <a:lstStyle/>
                    <a:p>
                      <a:pPr marL="0" marR="0" lvl="0" indent="0" algn="l" rtl="0">
                        <a:spcBef>
                          <a:spcPts val="0"/>
                        </a:spcBef>
                        <a:spcAft>
                          <a:spcPts val="0"/>
                        </a:spcAft>
                        <a:buClr>
                          <a:schemeClr val="dk1"/>
                        </a:buClr>
                        <a:buSzPts val="1500"/>
                        <a:buFont typeface="Arial"/>
                        <a:buNone/>
                      </a:pPr>
                      <a:r>
                        <a:rPr lang="en-US" sz="1500" u="none" strike="noStrike" cap="none"/>
                        <a:t>Scalability</a:t>
                      </a:r>
                      <a:endParaRPr sz="1500" u="none" strike="noStrike" cap="none">
                        <a:solidFill>
                          <a:schemeClr val="dk1"/>
                        </a:solidFill>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Clr>
                          <a:schemeClr val="dk1"/>
                        </a:buClr>
                        <a:buSzPts val="1500"/>
                        <a:buFont typeface="Arial"/>
                        <a:buNone/>
                      </a:pPr>
                      <a:r>
                        <a:rPr lang="en-US" sz="1500" u="none" strike="noStrike" cap="none"/>
                        <a:t>Scaling DB schema is difficult.</a:t>
                      </a:r>
                      <a:endParaRPr sz="1500" u="none" strike="noStrike" cap="none">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Clr>
                          <a:schemeClr val="dk1"/>
                        </a:buClr>
                        <a:buSzPts val="1500"/>
                        <a:buFont typeface="Arial"/>
                        <a:buNone/>
                      </a:pPr>
                      <a:r>
                        <a:rPr lang="en-US" sz="1500" u="none" strike="noStrike" cap="none"/>
                        <a:t>Highly scalable.</a:t>
                      </a:r>
                      <a:endParaRPr sz="1500" u="none" strike="noStrike" cap="none">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Clr>
                          <a:schemeClr val="dk1"/>
                        </a:buClr>
                        <a:buSzPts val="1500"/>
                        <a:buFont typeface="Arial"/>
                        <a:buNone/>
                      </a:pPr>
                      <a:r>
                        <a:rPr lang="en-US" sz="1500" u="none" strike="noStrike" cap="none"/>
                        <a:t>Schema scaling is simple.</a:t>
                      </a:r>
                      <a:endParaRPr sz="1500" u="none" strike="noStrike" cap="none">
                        <a:latin typeface="Arial"/>
                        <a:ea typeface="Arial"/>
                        <a:cs typeface="Arial"/>
                        <a:sym typeface="Arial"/>
                      </a:endParaRPr>
                    </a:p>
                  </a:txBody>
                  <a:tcPr marL="91450" marR="91450" marT="45725" marB="45725" anchor="ctr"/>
                </a:tc>
              </a:tr>
              <a:tr h="581075">
                <a:tc>
                  <a:txBody>
                    <a:bodyPr/>
                    <a:lstStyle/>
                    <a:p>
                      <a:pPr marL="0" marR="0" lvl="0" indent="0" algn="l" rtl="0">
                        <a:spcBef>
                          <a:spcPts val="0"/>
                        </a:spcBef>
                        <a:spcAft>
                          <a:spcPts val="0"/>
                        </a:spcAft>
                        <a:buClr>
                          <a:schemeClr val="dk1"/>
                        </a:buClr>
                        <a:buSzPts val="1500"/>
                        <a:buFont typeface="Arial"/>
                        <a:buNone/>
                      </a:pPr>
                      <a:r>
                        <a:rPr lang="en-US" sz="1500" u="none" strike="noStrike" cap="none"/>
                        <a:t>Robustness</a:t>
                      </a:r>
                      <a:endParaRPr sz="1500" u="none" strike="noStrike" cap="none">
                        <a:solidFill>
                          <a:schemeClr val="dk1"/>
                        </a:solidFill>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Clr>
                          <a:schemeClr val="dk1"/>
                        </a:buClr>
                        <a:buSzPts val="1500"/>
                        <a:buFont typeface="Arial"/>
                        <a:buNone/>
                      </a:pPr>
                      <a:r>
                        <a:rPr lang="en-US" sz="1500" u="none" strike="noStrike" cap="none"/>
                        <a:t>Very robust, enhancements since 30 years.</a:t>
                      </a:r>
                      <a:endParaRPr sz="1500" u="none" strike="noStrike" cap="none">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Clr>
                          <a:schemeClr val="dk1"/>
                        </a:buClr>
                        <a:buSzPts val="1500"/>
                        <a:buFont typeface="Arial"/>
                        <a:buNone/>
                      </a:pPr>
                      <a:r>
                        <a:rPr lang="en-US" sz="1500" u="none" strike="noStrike" cap="none"/>
                        <a:t>-</a:t>
                      </a:r>
                      <a:endParaRPr sz="1500" u="none" strike="noStrike" cap="none">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Clr>
                          <a:schemeClr val="dk1"/>
                        </a:buClr>
                        <a:buSzPts val="1500"/>
                        <a:buFont typeface="Arial"/>
                        <a:buNone/>
                      </a:pPr>
                      <a:r>
                        <a:rPr lang="en-US" sz="1500" u="none" strike="noStrike" cap="none"/>
                        <a:t>New technology, not widely spread.</a:t>
                      </a:r>
                      <a:endParaRPr sz="1500" u="none" strike="noStrike" cap="none">
                        <a:latin typeface="Arial"/>
                        <a:ea typeface="Arial"/>
                        <a:cs typeface="Arial"/>
                        <a:sym typeface="Arial"/>
                      </a:endParaRPr>
                    </a:p>
                  </a:txBody>
                  <a:tcPr marL="91450" marR="91450" marT="45725" marB="45725" anchor="ctr"/>
                </a:tc>
              </a:tr>
              <a:tr h="581075">
                <a:tc>
                  <a:txBody>
                    <a:bodyPr/>
                    <a:lstStyle/>
                    <a:p>
                      <a:pPr marL="0" marR="0" lvl="0" indent="0" algn="l" rtl="0">
                        <a:spcBef>
                          <a:spcPts val="0"/>
                        </a:spcBef>
                        <a:spcAft>
                          <a:spcPts val="0"/>
                        </a:spcAft>
                        <a:buClr>
                          <a:schemeClr val="dk1"/>
                        </a:buClr>
                        <a:buSzPts val="1500"/>
                        <a:buFont typeface="Arial"/>
                        <a:buNone/>
                      </a:pPr>
                      <a:r>
                        <a:rPr lang="en-US" sz="1500" u="none" strike="noStrike" cap="none"/>
                        <a:t>Query performance</a:t>
                      </a:r>
                      <a:endParaRPr sz="1500" u="none" strike="noStrike" cap="none">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Structured query, allows complex joins.</a:t>
                      </a:r>
                      <a:endParaRPr sz="15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Only textual queries possible.</a:t>
                      </a:r>
                      <a:endParaRPr sz="15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Queries over anonymous nodes are possible.</a:t>
                      </a:r>
                      <a:endParaRPr sz="1500" u="none" strike="noStrike" cap="none">
                        <a:latin typeface="Arial"/>
                        <a:ea typeface="Arial"/>
                        <a:cs typeface="Arial"/>
                        <a:sym typeface="Arial"/>
                      </a:endParaRPr>
                    </a:p>
                  </a:txBody>
                  <a:tcPr marL="91450" marR="91450" marT="45725" marB="45725"/>
                </a:tc>
              </a:tr>
              <a:tr h="581075">
                <a:tc>
                  <a:txBody>
                    <a:bodyPr/>
                    <a:lstStyle/>
                    <a:p>
                      <a:pPr marL="0" marR="0" lvl="0" indent="0" algn="l" rtl="0">
                        <a:spcBef>
                          <a:spcPts val="0"/>
                        </a:spcBef>
                        <a:spcAft>
                          <a:spcPts val="0"/>
                        </a:spcAft>
                        <a:buClr>
                          <a:schemeClr val="dk1"/>
                        </a:buClr>
                        <a:buSzPts val="1500"/>
                        <a:buFont typeface="Arial"/>
                        <a:buNone/>
                      </a:pPr>
                      <a:r>
                        <a:rPr lang="en-US" sz="1500" u="none" strike="noStrike" cap="none"/>
                        <a:t>Content type</a:t>
                      </a:r>
                      <a:endParaRPr sz="1500" u="none" strike="noStrike" cap="none">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Sensitive Content &amp; System Maintenance Data, Core Component Data.</a:t>
                      </a:r>
                      <a:endParaRPr sz="15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Textual Content.</a:t>
                      </a:r>
                      <a:endParaRPr sz="15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chemeClr val="dk1"/>
                        </a:buClr>
                        <a:buSzPts val="1500"/>
                        <a:buFont typeface="Arial"/>
                        <a:buNone/>
                      </a:pPr>
                      <a:r>
                        <a:rPr lang="en-US" sz="1500" u="none" strike="noStrike" cap="none"/>
                        <a:t>Non-sensitive Core Component Data, Flexible Content &amp; Individual Data.</a:t>
                      </a:r>
                      <a:endParaRPr sz="1500" u="none" strike="noStrike" cap="none">
                        <a:latin typeface="Arial"/>
                        <a:ea typeface="Arial"/>
                        <a:cs typeface="Arial"/>
                        <a:sym typeface="Arial"/>
                      </a:endParaRPr>
                    </a:p>
                  </a:txBody>
                  <a:tcPr marL="91450" marR="91450" marT="45725" marB="457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Shape 133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333" name="Shape 133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 </a:t>
            </a:r>
            <a:r>
              <a:rPr lang="en-US" sz="1600" b="0" i="0" u="none" strike="noStrike" cap="none">
                <a:solidFill>
                  <a:srgbClr val="0EC07D"/>
                </a:solidFill>
                <a:latin typeface="Arial"/>
                <a:ea typeface="Arial"/>
                <a:cs typeface="Arial"/>
                <a:sym typeface="Arial"/>
              </a:rPr>
              <a:t>Categories of Data</a:t>
            </a:r>
            <a:endParaRPr/>
          </a:p>
        </p:txBody>
      </p:sp>
      <p:sp>
        <p:nvSpPr>
          <p:cNvPr id="1334" name="Shape 1334"/>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Structured data is highly scalable compared to unstructured data.</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True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False</a:t>
            </a:r>
            <a:endParaRPr/>
          </a:p>
          <a:p>
            <a:pPr marL="679450"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Which of the following is right with respect to queries in Structured data?</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Structured queries that allow complex joins</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Only textual queries are possible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Queries over anonymous nodes are possible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None of the above</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Shape 134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a:t>
            </a:r>
            <a:endParaRPr sz="2800" b="1" i="0" u="none" strike="noStrike" cap="none">
              <a:solidFill>
                <a:schemeClr val="dk2"/>
              </a:solidFill>
              <a:latin typeface="Arial"/>
              <a:ea typeface="Arial"/>
              <a:cs typeface="Arial"/>
              <a:sym typeface="Arial"/>
            </a:endParaRPr>
          </a:p>
        </p:txBody>
      </p:sp>
      <p:sp>
        <p:nvSpPr>
          <p:cNvPr id="1341" name="Shape 134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Categories of Data</a:t>
            </a:r>
            <a:endParaRPr/>
          </a:p>
        </p:txBody>
      </p:sp>
      <p:sp>
        <p:nvSpPr>
          <p:cNvPr id="1342" name="Shape 1342"/>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Basic Data types - Structured, Unstructured and Semi-structured data.</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Structured data, its organization, examples, advantages and limitations.</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Unstructured data, examples, advantages and limitations.</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Semi-structured data and examples.</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Comparison between Structured, Unstructured and Semi-structured data.</a:t>
            </a:r>
            <a:endParaRPr/>
          </a:p>
        </p:txBody>
      </p:sp>
      <p:pic>
        <p:nvPicPr>
          <p:cNvPr id="1343" name="Shape 1343"/>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Shape 1348"/>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 Next Module 3: </a:t>
            </a:r>
            <a:r>
              <a:rPr lang="en-US" sz="1600" b="0" i="0" u="none" strike="noStrike" cap="none">
                <a:solidFill>
                  <a:schemeClr val="dk1"/>
                </a:solidFill>
                <a:latin typeface="Arial"/>
                <a:ea typeface="Arial"/>
                <a:cs typeface="Arial"/>
                <a:sym typeface="Arial"/>
              </a:rPr>
              <a:t>Different Data Storage Mechanisms</a:t>
            </a:r>
            <a:endParaRPr sz="1600" b="0" i="0" u="none" strike="noStrike" cap="none">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Topics</a:t>
            </a:r>
            <a:endParaRPr sz="2800" b="1" i="0" u="none" strike="noStrike" cap="none">
              <a:solidFill>
                <a:schemeClr val="dk2"/>
              </a:solidFill>
              <a:latin typeface="Arial"/>
              <a:ea typeface="Arial"/>
              <a:cs typeface="Arial"/>
              <a:sym typeface="Arial"/>
            </a:endParaRPr>
          </a:p>
        </p:txBody>
      </p:sp>
      <p:sp>
        <p:nvSpPr>
          <p:cNvPr id="733" name="Shape 73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Categories of Data</a:t>
            </a:r>
            <a:endParaRPr/>
          </a:p>
        </p:txBody>
      </p:sp>
      <p:sp>
        <p:nvSpPr>
          <p:cNvPr id="734" name="Shape 73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Let us take a quick look at the topics we will cover in this module:</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Structured Data</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Unstructured Data</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Semi-structured Data</a:t>
            </a:r>
            <a:endParaRPr dirty="0"/>
          </a:p>
          <a:p>
            <a:pPr marL="0" marR="0" lvl="0" indent="0" algn="l" rtl="0">
              <a:lnSpc>
                <a:spcPct val="9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735" name="Shape 735"/>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 Data classification</a:t>
            </a:r>
            <a:endParaRPr sz="2800" b="1" i="0" u="none" strike="noStrike" cap="none">
              <a:solidFill>
                <a:schemeClr val="dk2"/>
              </a:solidFill>
              <a:latin typeface="Arial"/>
              <a:ea typeface="Arial"/>
              <a:cs typeface="Arial"/>
              <a:sym typeface="Arial"/>
            </a:endParaRPr>
          </a:p>
        </p:txBody>
      </p:sp>
      <p:sp>
        <p:nvSpPr>
          <p:cNvPr id="742" name="Shape 742"/>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 </a:t>
            </a:r>
            <a:r>
              <a:rPr lang="en-US" sz="1600" b="0" i="0" u="none" strike="noStrike" cap="none">
                <a:solidFill>
                  <a:srgbClr val="0EC07D"/>
                </a:solidFill>
                <a:latin typeface="Arial"/>
                <a:ea typeface="Arial"/>
                <a:cs typeface="Arial"/>
                <a:sym typeface="Arial"/>
              </a:rPr>
              <a:t>Categories of Data</a:t>
            </a:r>
            <a:endParaRPr/>
          </a:p>
        </p:txBody>
      </p:sp>
      <p:sp>
        <p:nvSpPr>
          <p:cNvPr id="743" name="Shape 743"/>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744" name="Shape 744"/>
          <p:cNvPicPr preferRelativeResize="0"/>
          <p:nvPr/>
        </p:nvPicPr>
        <p:blipFill rotWithShape="1">
          <a:blip r:embed="rId3">
            <a:alphaModFix/>
          </a:blip>
          <a:srcRect/>
          <a:stretch/>
        </p:blipFill>
        <p:spPr>
          <a:xfrm>
            <a:off x="3480649" y="1732687"/>
            <a:ext cx="4439270" cy="4168662"/>
          </a:xfrm>
          <a:prstGeom prst="rect">
            <a:avLst/>
          </a:prstGeom>
          <a:noFill/>
          <a:ln>
            <a:noFill/>
          </a:ln>
        </p:spPr>
      </p:pic>
      <p:sp>
        <p:nvSpPr>
          <p:cNvPr id="745" name="Shape 745"/>
          <p:cNvSpPr/>
          <p:nvPr/>
        </p:nvSpPr>
        <p:spPr>
          <a:xfrm>
            <a:off x="7206042" y="1953830"/>
            <a:ext cx="16515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Unstructured</a:t>
            </a:r>
            <a:endParaRPr/>
          </a:p>
        </p:txBody>
      </p:sp>
      <p:sp>
        <p:nvSpPr>
          <p:cNvPr id="746" name="Shape 746"/>
          <p:cNvSpPr/>
          <p:nvPr/>
        </p:nvSpPr>
        <p:spPr>
          <a:xfrm>
            <a:off x="2820194" y="1953829"/>
            <a:ext cx="13662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Structured</a:t>
            </a:r>
            <a:endParaRPr/>
          </a:p>
        </p:txBody>
      </p:sp>
      <p:sp>
        <p:nvSpPr>
          <p:cNvPr id="747" name="Shape 747"/>
          <p:cNvSpPr/>
          <p:nvPr/>
        </p:nvSpPr>
        <p:spPr>
          <a:xfrm>
            <a:off x="4725602" y="1305005"/>
            <a:ext cx="19929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Semi-structured</a:t>
            </a:r>
            <a:endParaRPr/>
          </a:p>
        </p:txBody>
      </p:sp>
      <p:sp>
        <p:nvSpPr>
          <p:cNvPr id="748" name="Shape 748"/>
          <p:cNvSpPr/>
          <p:nvPr/>
        </p:nvSpPr>
        <p:spPr>
          <a:xfrm>
            <a:off x="5358815" y="5079763"/>
            <a:ext cx="726482" cy="3693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Shape 75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What is Structured data?  </a:t>
            </a:r>
            <a:endParaRPr sz="2800" b="1" i="0" u="none" strike="noStrike" cap="none">
              <a:solidFill>
                <a:schemeClr val="dk2"/>
              </a:solidFill>
              <a:latin typeface="Arial"/>
              <a:ea typeface="Arial"/>
              <a:cs typeface="Arial"/>
              <a:sym typeface="Arial"/>
            </a:endParaRPr>
          </a:p>
        </p:txBody>
      </p:sp>
      <p:sp>
        <p:nvSpPr>
          <p:cNvPr id="755" name="Shape 75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Categories of Data</a:t>
            </a:r>
            <a:endParaRPr sz="1600" b="0" i="0" u="none" strike="noStrike" cap="none">
              <a:solidFill>
                <a:srgbClr val="0EC07D"/>
              </a:solidFill>
              <a:latin typeface="Arial"/>
              <a:ea typeface="Arial"/>
              <a:cs typeface="Arial"/>
              <a:sym typeface="Arial"/>
            </a:endParaRPr>
          </a:p>
        </p:txBody>
      </p:sp>
      <p:sp>
        <p:nvSpPr>
          <p:cNvPr id="756" name="Shape 75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 that is highly organized and readily searchable by queries or algorithms.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Structured Data can be quickly consolidated into facts.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Structured Data follows a pre-defined schema.</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 usually resides in fixed fields.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typical example is a relational Database Management System (RDBMS).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Schema is defined before the content is created and data is populated.</a:t>
            </a:r>
            <a:endParaRPr/>
          </a:p>
        </p:txBody>
      </p:sp>
      <p:grpSp>
        <p:nvGrpSpPr>
          <p:cNvPr id="757" name="Shape 757"/>
          <p:cNvGrpSpPr/>
          <p:nvPr/>
        </p:nvGrpSpPr>
        <p:grpSpPr>
          <a:xfrm>
            <a:off x="690558" y="3973379"/>
            <a:ext cx="4711134" cy="2439705"/>
            <a:chOff x="1104900" y="3784104"/>
            <a:chExt cx="3105150" cy="2732951"/>
          </a:xfrm>
        </p:grpSpPr>
        <p:sp>
          <p:nvSpPr>
            <p:cNvPr id="758" name="Shape 758"/>
            <p:cNvSpPr/>
            <p:nvPr/>
          </p:nvSpPr>
          <p:spPr>
            <a:xfrm>
              <a:off x="1104900" y="3819220"/>
              <a:ext cx="3105150" cy="2697835"/>
            </a:xfrm>
            <a:prstGeom prst="roundRect">
              <a:avLst>
                <a:gd name="adj" fmla="val 4663"/>
              </a:avLst>
            </a:prstGeom>
            <a:solidFill>
              <a:schemeClr val="lt1"/>
            </a:solidFill>
            <a:ln w="12700" cap="flat" cmpd="sng">
              <a:solidFill>
                <a:srgbClr val="A5A5A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759" name="Shape 759"/>
            <p:cNvGrpSpPr/>
            <p:nvPr/>
          </p:nvGrpSpPr>
          <p:grpSpPr>
            <a:xfrm>
              <a:off x="1638576" y="4287426"/>
              <a:ext cx="2111153" cy="1446851"/>
              <a:chOff x="1029127" y="4220064"/>
              <a:chExt cx="2809945" cy="1925759"/>
            </a:xfrm>
          </p:grpSpPr>
          <p:sp>
            <p:nvSpPr>
              <p:cNvPr id="760" name="Shape 760"/>
              <p:cNvSpPr/>
              <p:nvPr/>
            </p:nvSpPr>
            <p:spPr>
              <a:xfrm>
                <a:off x="1029127"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1" name="Shape 761"/>
              <p:cNvSpPr/>
              <p:nvPr/>
            </p:nvSpPr>
            <p:spPr>
              <a:xfrm>
                <a:off x="1517964"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2" name="Shape 762"/>
              <p:cNvSpPr/>
              <p:nvPr/>
            </p:nvSpPr>
            <p:spPr>
              <a:xfrm>
                <a:off x="2006801"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3" name="Shape 763"/>
              <p:cNvSpPr/>
              <p:nvPr/>
            </p:nvSpPr>
            <p:spPr>
              <a:xfrm>
                <a:off x="2495638"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4" name="Shape 764"/>
              <p:cNvSpPr/>
              <p:nvPr/>
            </p:nvSpPr>
            <p:spPr>
              <a:xfrm>
                <a:off x="2984475"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5" name="Shape 765"/>
              <p:cNvSpPr/>
              <p:nvPr/>
            </p:nvSpPr>
            <p:spPr>
              <a:xfrm>
                <a:off x="3473312"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6" name="Shape 766"/>
              <p:cNvSpPr/>
              <p:nvPr/>
            </p:nvSpPr>
            <p:spPr>
              <a:xfrm>
                <a:off x="1029127"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7" name="Shape 767"/>
              <p:cNvSpPr/>
              <p:nvPr/>
            </p:nvSpPr>
            <p:spPr>
              <a:xfrm>
                <a:off x="1517964"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8" name="Shape 768"/>
              <p:cNvSpPr/>
              <p:nvPr/>
            </p:nvSpPr>
            <p:spPr>
              <a:xfrm>
                <a:off x="2006801"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9" name="Shape 769"/>
              <p:cNvSpPr/>
              <p:nvPr/>
            </p:nvSpPr>
            <p:spPr>
              <a:xfrm>
                <a:off x="2495638"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0" name="Shape 770"/>
              <p:cNvSpPr/>
              <p:nvPr/>
            </p:nvSpPr>
            <p:spPr>
              <a:xfrm>
                <a:off x="2984475"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1" name="Shape 771"/>
              <p:cNvSpPr/>
              <p:nvPr/>
            </p:nvSpPr>
            <p:spPr>
              <a:xfrm>
                <a:off x="3473312"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2" name="Shape 772"/>
              <p:cNvSpPr/>
              <p:nvPr/>
            </p:nvSpPr>
            <p:spPr>
              <a:xfrm>
                <a:off x="1029127"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3" name="Shape 773"/>
              <p:cNvSpPr/>
              <p:nvPr/>
            </p:nvSpPr>
            <p:spPr>
              <a:xfrm>
                <a:off x="1517964"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4" name="Shape 774"/>
              <p:cNvSpPr/>
              <p:nvPr/>
            </p:nvSpPr>
            <p:spPr>
              <a:xfrm>
                <a:off x="2006801"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5" name="Shape 775"/>
              <p:cNvSpPr/>
              <p:nvPr/>
            </p:nvSpPr>
            <p:spPr>
              <a:xfrm>
                <a:off x="2495638"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6" name="Shape 776"/>
              <p:cNvSpPr/>
              <p:nvPr/>
            </p:nvSpPr>
            <p:spPr>
              <a:xfrm>
                <a:off x="2984475"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7" name="Shape 777"/>
              <p:cNvSpPr/>
              <p:nvPr/>
            </p:nvSpPr>
            <p:spPr>
              <a:xfrm>
                <a:off x="3473312"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8" name="Shape 778"/>
              <p:cNvSpPr/>
              <p:nvPr/>
            </p:nvSpPr>
            <p:spPr>
              <a:xfrm>
                <a:off x="1029127"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9" name="Shape 779"/>
              <p:cNvSpPr/>
              <p:nvPr/>
            </p:nvSpPr>
            <p:spPr>
              <a:xfrm>
                <a:off x="1517964"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0" name="Shape 780"/>
              <p:cNvSpPr/>
              <p:nvPr/>
            </p:nvSpPr>
            <p:spPr>
              <a:xfrm>
                <a:off x="2006801"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1" name="Shape 781"/>
              <p:cNvSpPr/>
              <p:nvPr/>
            </p:nvSpPr>
            <p:spPr>
              <a:xfrm>
                <a:off x="2495638"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2" name="Shape 782"/>
              <p:cNvSpPr/>
              <p:nvPr/>
            </p:nvSpPr>
            <p:spPr>
              <a:xfrm>
                <a:off x="2984475"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3" name="Shape 783"/>
              <p:cNvSpPr/>
              <p:nvPr/>
            </p:nvSpPr>
            <p:spPr>
              <a:xfrm>
                <a:off x="3473312"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784" name="Shape 784"/>
            <p:cNvSpPr txBox="1"/>
            <p:nvPr/>
          </p:nvSpPr>
          <p:spPr>
            <a:xfrm>
              <a:off x="1991223" y="3784104"/>
              <a:ext cx="1389564"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Structured Data</a:t>
              </a:r>
              <a:endParaRPr/>
            </a:p>
          </p:txBody>
        </p:sp>
        <p:sp>
          <p:nvSpPr>
            <p:cNvPr id="785" name="Shape 785"/>
            <p:cNvSpPr txBox="1"/>
            <p:nvPr/>
          </p:nvSpPr>
          <p:spPr>
            <a:xfrm>
              <a:off x="1485332" y="5851674"/>
              <a:ext cx="2557110"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What you find in a DB </a:t>
              </a: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Arial"/>
                  <a:ea typeface="Arial"/>
                  <a:cs typeface="Arial"/>
                  <a:sym typeface="Arial"/>
                </a:rPr>
                <a:t>(typically)</a:t>
              </a:r>
              <a:endParaRPr/>
            </a:p>
          </p:txBody>
        </p:sp>
      </p:grpSp>
      <p:grpSp>
        <p:nvGrpSpPr>
          <p:cNvPr id="786" name="Shape 786"/>
          <p:cNvGrpSpPr/>
          <p:nvPr/>
        </p:nvGrpSpPr>
        <p:grpSpPr>
          <a:xfrm>
            <a:off x="6176461" y="3963671"/>
            <a:ext cx="5100830" cy="2459917"/>
            <a:chOff x="6764074" y="3772531"/>
            <a:chExt cx="3105150" cy="2744524"/>
          </a:xfrm>
        </p:grpSpPr>
        <p:sp>
          <p:nvSpPr>
            <p:cNvPr id="787" name="Shape 787"/>
            <p:cNvSpPr/>
            <p:nvPr/>
          </p:nvSpPr>
          <p:spPr>
            <a:xfrm>
              <a:off x="6764074" y="3819220"/>
              <a:ext cx="3105150" cy="2697835"/>
            </a:xfrm>
            <a:prstGeom prst="roundRect">
              <a:avLst>
                <a:gd name="adj" fmla="val 4663"/>
              </a:avLst>
            </a:prstGeom>
            <a:solidFill>
              <a:schemeClr val="lt1"/>
            </a:solidFill>
            <a:ln w="12700" cap="flat" cmpd="sng">
              <a:solidFill>
                <a:srgbClr val="A5A5A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788" name="Shape 788"/>
            <p:cNvGrpSpPr/>
            <p:nvPr/>
          </p:nvGrpSpPr>
          <p:grpSpPr>
            <a:xfrm>
              <a:off x="7189889" y="4257067"/>
              <a:ext cx="2111153" cy="1624962"/>
              <a:chOff x="6840493" y="4220064"/>
              <a:chExt cx="2809945" cy="2162824"/>
            </a:xfrm>
          </p:grpSpPr>
          <p:sp>
            <p:nvSpPr>
              <p:cNvPr id="789" name="Shape 789"/>
              <p:cNvSpPr/>
              <p:nvPr/>
            </p:nvSpPr>
            <p:spPr>
              <a:xfrm>
                <a:off x="6840493" y="4220064"/>
                <a:ext cx="365760" cy="3657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0" name="Shape 790"/>
              <p:cNvSpPr/>
              <p:nvPr/>
            </p:nvSpPr>
            <p:spPr>
              <a:xfrm>
                <a:off x="7329330" y="4355528"/>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1" name="Shape 791"/>
              <p:cNvSpPr/>
              <p:nvPr/>
            </p:nvSpPr>
            <p:spPr>
              <a:xfrm>
                <a:off x="7818167" y="4457129"/>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2" name="Shape 792"/>
              <p:cNvSpPr/>
              <p:nvPr/>
            </p:nvSpPr>
            <p:spPr>
              <a:xfrm>
                <a:off x="8307004" y="4270863"/>
                <a:ext cx="365760" cy="3657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3" name="Shape 793"/>
              <p:cNvSpPr/>
              <p:nvPr/>
            </p:nvSpPr>
            <p:spPr>
              <a:xfrm>
                <a:off x="8795841" y="4423260"/>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4" name="Shape 794"/>
              <p:cNvSpPr/>
              <p:nvPr/>
            </p:nvSpPr>
            <p:spPr>
              <a:xfrm>
                <a:off x="9284678" y="4287796"/>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5" name="Shape 795"/>
              <p:cNvSpPr/>
              <p:nvPr/>
            </p:nvSpPr>
            <p:spPr>
              <a:xfrm>
                <a:off x="6840493" y="4736892"/>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6" name="Shape 796"/>
              <p:cNvSpPr/>
              <p:nvPr/>
            </p:nvSpPr>
            <p:spPr>
              <a:xfrm>
                <a:off x="7329330" y="4872356"/>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7" name="Shape 797"/>
              <p:cNvSpPr/>
              <p:nvPr/>
            </p:nvSpPr>
            <p:spPr>
              <a:xfrm>
                <a:off x="7818167" y="4973957"/>
                <a:ext cx="365760" cy="3657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8" name="Shape 798"/>
              <p:cNvSpPr/>
              <p:nvPr/>
            </p:nvSpPr>
            <p:spPr>
              <a:xfrm>
                <a:off x="8307004" y="4787691"/>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9" name="Shape 799"/>
              <p:cNvSpPr/>
              <p:nvPr/>
            </p:nvSpPr>
            <p:spPr>
              <a:xfrm>
                <a:off x="8795841" y="4940088"/>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0" name="Shape 800"/>
              <p:cNvSpPr/>
              <p:nvPr/>
            </p:nvSpPr>
            <p:spPr>
              <a:xfrm>
                <a:off x="9284678" y="480462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1" name="Shape 801"/>
              <p:cNvSpPr/>
              <p:nvPr/>
            </p:nvSpPr>
            <p:spPr>
              <a:xfrm>
                <a:off x="6840493"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2" name="Shape 802"/>
              <p:cNvSpPr/>
              <p:nvPr/>
            </p:nvSpPr>
            <p:spPr>
              <a:xfrm>
                <a:off x="7329330" y="5398699"/>
                <a:ext cx="365760" cy="3657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3" name="Shape 803"/>
              <p:cNvSpPr/>
              <p:nvPr/>
            </p:nvSpPr>
            <p:spPr>
              <a:xfrm>
                <a:off x="7818167" y="5500300"/>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4" name="Shape 804"/>
              <p:cNvSpPr/>
              <p:nvPr/>
            </p:nvSpPr>
            <p:spPr>
              <a:xfrm>
                <a:off x="8307004" y="5314034"/>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5" name="Shape 805"/>
              <p:cNvSpPr/>
              <p:nvPr/>
            </p:nvSpPr>
            <p:spPr>
              <a:xfrm>
                <a:off x="8795841" y="5466431"/>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6" name="Shape 806"/>
              <p:cNvSpPr/>
              <p:nvPr/>
            </p:nvSpPr>
            <p:spPr>
              <a:xfrm>
                <a:off x="9284678" y="5330967"/>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7" name="Shape 807"/>
              <p:cNvSpPr/>
              <p:nvPr/>
            </p:nvSpPr>
            <p:spPr>
              <a:xfrm>
                <a:off x="6840493" y="5780063"/>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8" name="Shape 808"/>
              <p:cNvSpPr/>
              <p:nvPr/>
            </p:nvSpPr>
            <p:spPr>
              <a:xfrm>
                <a:off x="7329330" y="5915527"/>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9" name="Shape 809"/>
              <p:cNvSpPr/>
              <p:nvPr/>
            </p:nvSpPr>
            <p:spPr>
              <a:xfrm>
                <a:off x="7818167" y="6017128"/>
                <a:ext cx="365760" cy="3657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0" name="Shape 810"/>
              <p:cNvSpPr/>
              <p:nvPr/>
            </p:nvSpPr>
            <p:spPr>
              <a:xfrm>
                <a:off x="8307004" y="583086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1" name="Shape 811"/>
              <p:cNvSpPr/>
              <p:nvPr/>
            </p:nvSpPr>
            <p:spPr>
              <a:xfrm>
                <a:off x="8795841" y="5983259"/>
                <a:ext cx="365760" cy="36576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2" name="Shape 812"/>
              <p:cNvSpPr/>
              <p:nvPr/>
            </p:nvSpPr>
            <p:spPr>
              <a:xfrm>
                <a:off x="9284678" y="5847795"/>
                <a:ext cx="365760" cy="365760"/>
              </a:xfrm>
              <a:prstGeom prst="rect">
                <a:avLst/>
              </a:prstGeom>
              <a:solidFill>
                <a:srgbClr val="F581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813" name="Shape 813"/>
            <p:cNvSpPr txBox="1"/>
            <p:nvPr/>
          </p:nvSpPr>
          <p:spPr>
            <a:xfrm>
              <a:off x="7590587" y="3772531"/>
              <a:ext cx="1474652"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Unstructured Data</a:t>
              </a:r>
              <a:endParaRPr/>
            </a:p>
          </p:txBody>
        </p:sp>
        <p:sp>
          <p:nvSpPr>
            <p:cNvPr id="814" name="Shape 814"/>
            <p:cNvSpPr txBox="1"/>
            <p:nvPr/>
          </p:nvSpPr>
          <p:spPr>
            <a:xfrm>
              <a:off x="6892264" y="5829046"/>
              <a:ext cx="2976960"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What you find in the ‘wild’ </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(text, images, audio, video)</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Shape 82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2.1 Organization of structured data</a:t>
            </a:r>
            <a:endParaRPr sz="2800" b="1" i="0" u="none" strike="noStrike" cap="none">
              <a:solidFill>
                <a:schemeClr val="dk2"/>
              </a:solidFill>
              <a:latin typeface="Arial"/>
              <a:ea typeface="Arial"/>
              <a:cs typeface="Arial"/>
              <a:sym typeface="Arial"/>
            </a:endParaRPr>
          </a:p>
        </p:txBody>
      </p:sp>
      <p:sp>
        <p:nvSpPr>
          <p:cNvPr id="821" name="Shape 82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 </a:t>
            </a:r>
            <a:r>
              <a:rPr lang="en-US" sz="1600" b="0" i="0" u="none" strike="noStrike" cap="none">
                <a:solidFill>
                  <a:srgbClr val="0EC07D"/>
                </a:solidFill>
                <a:latin typeface="Arial"/>
                <a:ea typeface="Arial"/>
                <a:cs typeface="Arial"/>
                <a:sym typeface="Arial"/>
              </a:rPr>
              <a:t>Categories of Data</a:t>
            </a:r>
            <a:endParaRPr/>
          </a:p>
        </p:txBody>
      </p:sp>
      <p:sp>
        <p:nvSpPr>
          <p:cNvPr id="822" name="Shape 822"/>
          <p:cNvSpPr/>
          <p:nvPr/>
        </p:nvSpPr>
        <p:spPr>
          <a:xfrm>
            <a:off x="571500" y="1168112"/>
            <a:ext cx="11418900" cy="5138100"/>
          </a:xfrm>
          <a:prstGeom prst="roundRect">
            <a:avLst>
              <a:gd name="adj" fmla="val 4969"/>
            </a:avLst>
          </a:prstGeom>
          <a:solidFill>
            <a:schemeClr val="lt1"/>
          </a:solidFill>
          <a:ln w="12700" cap="flat" cmpd="sng">
            <a:solidFill>
              <a:srgbClr val="AEABAB"/>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3" name="Shape 823"/>
          <p:cNvSpPr txBox="1"/>
          <p:nvPr/>
        </p:nvSpPr>
        <p:spPr>
          <a:xfrm>
            <a:off x="3363837" y="6091690"/>
            <a:ext cx="5707500" cy="404400"/>
          </a:xfrm>
          <a:prstGeom prst="rect">
            <a:avLst/>
          </a:prstGeom>
          <a:solidFill>
            <a:schemeClr val="lt1"/>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Sample table in a relational database system</a:t>
            </a:r>
            <a:endParaRPr sz="1600" b="1" i="0" u="none" strike="noStrike" cap="none">
              <a:solidFill>
                <a:srgbClr val="000000"/>
              </a:solidFill>
              <a:latin typeface="Arial"/>
              <a:ea typeface="Arial"/>
              <a:cs typeface="Arial"/>
              <a:sym typeface="Arial"/>
            </a:endParaRPr>
          </a:p>
        </p:txBody>
      </p:sp>
      <p:sp>
        <p:nvSpPr>
          <p:cNvPr id="824" name="Shape 824"/>
          <p:cNvSpPr txBox="1">
            <a:spLocks noGrp="1"/>
          </p:cNvSpPr>
          <p:nvPr>
            <p:ph type="body" idx="2"/>
          </p:nvPr>
        </p:nvSpPr>
        <p:spPr>
          <a:xfrm>
            <a:off x="514350" y="1285945"/>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825" name="Shape 825"/>
          <p:cNvGrpSpPr/>
          <p:nvPr/>
        </p:nvGrpSpPr>
        <p:grpSpPr>
          <a:xfrm>
            <a:off x="1011882" y="1484793"/>
            <a:ext cx="2552850" cy="1754400"/>
            <a:chOff x="-4724400" y="1125417"/>
            <a:chExt cx="2552850" cy="1754400"/>
          </a:xfrm>
        </p:grpSpPr>
        <p:sp>
          <p:nvSpPr>
            <p:cNvPr id="826" name="Shape 826"/>
            <p:cNvSpPr txBox="1"/>
            <p:nvPr/>
          </p:nvSpPr>
          <p:spPr>
            <a:xfrm>
              <a:off x="-4705350" y="1125417"/>
              <a:ext cx="2533800" cy="1754400"/>
            </a:xfrm>
            <a:prstGeom prst="rect">
              <a:avLst/>
            </a:prstGeom>
            <a:noFill/>
            <a:ln w="28575" cap="flat" cmpd="sng">
              <a:solidFill>
                <a:srgbClr val="0EC07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EC07D"/>
                </a:buClr>
                <a:buSzPts val="1800"/>
                <a:buFont typeface="Arial"/>
                <a:buNone/>
              </a:pPr>
              <a:r>
                <a:rPr lang="en-US" sz="1800" b="1" i="0" u="none" strike="noStrike" cap="none">
                  <a:solidFill>
                    <a:srgbClr val="0EC07D"/>
                  </a:solidFill>
                  <a:latin typeface="Arial"/>
                  <a:ea typeface="Arial"/>
                  <a:cs typeface="Arial"/>
                  <a:sym typeface="Arial"/>
                </a:rPr>
                <a:t>PERSON</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ID</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Name</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Age</a:t>
              </a:r>
              <a:endParaRPr/>
            </a:p>
          </p:txBody>
        </p:sp>
        <p:cxnSp>
          <p:nvCxnSpPr>
            <p:cNvPr id="827" name="Shape 827"/>
            <p:cNvCxnSpPr/>
            <p:nvPr/>
          </p:nvCxnSpPr>
          <p:spPr>
            <a:xfrm>
              <a:off x="-4724400" y="1581150"/>
              <a:ext cx="2552700" cy="0"/>
            </a:xfrm>
            <a:prstGeom prst="straightConnector1">
              <a:avLst/>
            </a:prstGeom>
            <a:noFill/>
            <a:ln w="28575" cap="flat" cmpd="sng">
              <a:solidFill>
                <a:srgbClr val="0EC07D"/>
              </a:solidFill>
              <a:prstDash val="solid"/>
              <a:miter lim="800000"/>
              <a:headEnd type="none" w="sm" len="sm"/>
              <a:tailEnd type="none" w="sm" len="sm"/>
            </a:ln>
          </p:spPr>
        </p:cxnSp>
      </p:grpSp>
      <p:grpSp>
        <p:nvGrpSpPr>
          <p:cNvPr id="828" name="Shape 828"/>
          <p:cNvGrpSpPr/>
          <p:nvPr/>
        </p:nvGrpSpPr>
        <p:grpSpPr>
          <a:xfrm>
            <a:off x="6691013" y="1428820"/>
            <a:ext cx="2552850" cy="1754400"/>
            <a:chOff x="-4724400" y="1125417"/>
            <a:chExt cx="2552850" cy="1754400"/>
          </a:xfrm>
        </p:grpSpPr>
        <p:sp>
          <p:nvSpPr>
            <p:cNvPr id="829" name="Shape 829"/>
            <p:cNvSpPr txBox="1"/>
            <p:nvPr/>
          </p:nvSpPr>
          <p:spPr>
            <a:xfrm>
              <a:off x="-4705350" y="1125417"/>
              <a:ext cx="2533800" cy="1754400"/>
            </a:xfrm>
            <a:prstGeom prst="rect">
              <a:avLst/>
            </a:prstGeom>
            <a:noFill/>
            <a:ln w="28575" cap="flat" cmpd="sng">
              <a:solidFill>
                <a:srgbClr val="0EC07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EC07D"/>
                </a:buClr>
                <a:buSzPts val="1800"/>
                <a:buFont typeface="Arial"/>
                <a:buNone/>
              </a:pPr>
              <a:r>
                <a:rPr lang="en-US" sz="1800" b="1" i="0" u="none" strike="noStrike" cap="none">
                  <a:solidFill>
                    <a:srgbClr val="0EC07D"/>
                  </a:solidFill>
                  <a:latin typeface="Arial"/>
                  <a:ea typeface="Arial"/>
                  <a:cs typeface="Arial"/>
                  <a:sym typeface="Arial"/>
                </a:rPr>
                <a:t>PUBLICATIONS</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ID</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Name</a:t>
              </a:r>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830" name="Shape 830"/>
            <p:cNvCxnSpPr/>
            <p:nvPr/>
          </p:nvCxnSpPr>
          <p:spPr>
            <a:xfrm>
              <a:off x="-4724400" y="1581150"/>
              <a:ext cx="2552700" cy="0"/>
            </a:xfrm>
            <a:prstGeom prst="straightConnector1">
              <a:avLst/>
            </a:prstGeom>
            <a:noFill/>
            <a:ln w="28575" cap="flat" cmpd="sng">
              <a:solidFill>
                <a:srgbClr val="0EC07D"/>
              </a:solidFill>
              <a:prstDash val="solid"/>
              <a:miter lim="800000"/>
              <a:headEnd type="none" w="sm" len="sm"/>
              <a:tailEnd type="none" w="sm" len="sm"/>
            </a:ln>
          </p:spPr>
        </p:cxnSp>
      </p:grpSp>
      <p:sp>
        <p:nvSpPr>
          <p:cNvPr id="831" name="Shape 831"/>
          <p:cNvSpPr txBox="1"/>
          <p:nvPr/>
        </p:nvSpPr>
        <p:spPr>
          <a:xfrm>
            <a:off x="9456738" y="1782425"/>
            <a:ext cx="2533800" cy="1338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Schema Model</a:t>
            </a:r>
            <a:endParaRPr/>
          </a:p>
          <a:p>
            <a:pPr marL="0" marR="0" lvl="0" indent="0" algn="l" rtl="0">
              <a:lnSpc>
                <a:spcPct val="15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(ER-diagram, </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DDL)</a:t>
            </a:r>
            <a:endParaRPr sz="1800" b="0" i="0" u="none" strike="noStrike" cap="none">
              <a:solidFill>
                <a:srgbClr val="000000"/>
              </a:solidFill>
              <a:latin typeface="Arial"/>
              <a:ea typeface="Arial"/>
              <a:cs typeface="Arial"/>
              <a:sym typeface="Arial"/>
            </a:endParaRPr>
          </a:p>
        </p:txBody>
      </p:sp>
      <p:graphicFrame>
        <p:nvGraphicFramePr>
          <p:cNvPr id="832" name="Shape 832"/>
          <p:cNvGraphicFramePr/>
          <p:nvPr/>
        </p:nvGraphicFramePr>
        <p:xfrm>
          <a:off x="969963" y="3750206"/>
          <a:ext cx="4235700" cy="2135225"/>
        </p:xfrm>
        <a:graphic>
          <a:graphicData uri="http://schemas.openxmlformats.org/drawingml/2006/table">
            <a:tbl>
              <a:tblPr firstRow="1" bandRow="1">
                <a:noFill/>
                <a:tableStyleId>{A634D441-278A-4D73-A8CB-7D3F07E48616}</a:tableStyleId>
              </a:tblPr>
              <a:tblGrid>
                <a:gridCol w="1411900"/>
                <a:gridCol w="1411900"/>
                <a:gridCol w="1411900"/>
              </a:tblGrid>
              <a:tr h="774875">
                <a:tc gridSpan="3">
                  <a:txBody>
                    <a:bodyPr/>
                    <a:lstStyle/>
                    <a:p>
                      <a:pPr marL="0" marR="0" lvl="0" indent="0" algn="ctr" rtl="0">
                        <a:spcBef>
                          <a:spcPts val="0"/>
                        </a:spcBef>
                        <a:spcAft>
                          <a:spcPts val="0"/>
                        </a:spcAft>
                        <a:buNone/>
                      </a:pPr>
                      <a:r>
                        <a:rPr lang="en-US" sz="1800" u="none" strike="noStrike" cap="none"/>
                        <a:t>Table: Person</a:t>
                      </a:r>
                      <a:endParaRPr/>
                    </a:p>
                  </a:txBody>
                  <a:tcPr marL="91450" marR="91450" marT="45725" marB="45725" anchor="ctr">
                    <a:solidFill>
                      <a:srgbClr val="0EC07D"/>
                    </a:solidFill>
                  </a:tcPr>
                </a:tc>
                <a:tc hMerge="1">
                  <a:txBody>
                    <a:bodyPr/>
                    <a:lstStyle/>
                    <a:p>
                      <a:endParaRPr lang="en-US"/>
                    </a:p>
                  </a:txBody>
                  <a:tcPr/>
                </a:tc>
                <a:tc hMerge="1">
                  <a:txBody>
                    <a:bodyPr/>
                    <a:lstStyle/>
                    <a:p>
                      <a:endParaRPr lang="en-US"/>
                    </a:p>
                  </a:txBody>
                  <a:tcPr/>
                </a:tc>
              </a:tr>
              <a:tr h="448925">
                <a:tc>
                  <a:txBody>
                    <a:bodyPr/>
                    <a:lstStyle/>
                    <a:p>
                      <a:pPr marL="0" marR="0" lvl="0" indent="0" algn="l" rtl="0">
                        <a:spcBef>
                          <a:spcPts val="0"/>
                        </a:spcBef>
                        <a:spcAft>
                          <a:spcPts val="0"/>
                        </a:spcAft>
                        <a:buNone/>
                      </a:pPr>
                      <a:r>
                        <a:rPr lang="en-US" sz="1800" u="none" strike="noStrike" cap="none"/>
                        <a:t>ID</a:t>
                      </a:r>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Name</a:t>
                      </a:r>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Age</a:t>
                      </a:r>
                      <a:endParaRPr/>
                    </a:p>
                  </a:txBody>
                  <a:tcPr marL="91450" marR="91450" marT="45725" marB="45725" anchor="ctr"/>
                </a:tc>
              </a:tr>
              <a:tr h="462500">
                <a:tc>
                  <a:txBody>
                    <a:bodyPr/>
                    <a:lstStyle/>
                    <a:p>
                      <a:pPr marL="0" marR="0" lvl="0" indent="0" algn="l" rtl="0">
                        <a:spcBef>
                          <a:spcPts val="0"/>
                        </a:spcBef>
                        <a:spcAft>
                          <a:spcPts val="0"/>
                        </a:spcAft>
                        <a:buNone/>
                      </a:pPr>
                      <a:r>
                        <a:rPr lang="en-US" sz="1800" u="none" strike="noStrike" cap="none"/>
                        <a:t>1</a:t>
                      </a:r>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Rolf</a:t>
                      </a:r>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28</a:t>
                      </a:r>
                      <a:endParaRPr/>
                    </a:p>
                  </a:txBody>
                  <a:tcPr marL="91450" marR="91450" marT="45725" marB="45725" anchor="ctr"/>
                </a:tc>
              </a:tr>
              <a:tr h="448925">
                <a:tc>
                  <a:txBody>
                    <a:bodyPr/>
                    <a:lstStyle/>
                    <a:p>
                      <a:pPr marL="0" marR="0" lvl="0" indent="0" algn="l" rtl="0">
                        <a:spcBef>
                          <a:spcPts val="0"/>
                        </a:spcBef>
                        <a:spcAft>
                          <a:spcPts val="0"/>
                        </a:spcAft>
                        <a:buNone/>
                      </a:pPr>
                      <a:r>
                        <a:rPr lang="en-US" sz="1800" u="none" strike="noStrike" cap="none"/>
                        <a:t>2</a:t>
                      </a:r>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Steffi</a:t>
                      </a:r>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22</a:t>
                      </a:r>
                      <a:endParaRPr/>
                    </a:p>
                  </a:txBody>
                  <a:tcPr marL="91450" marR="91450" marT="45725" marB="45725" anchor="ctr"/>
                </a:tc>
              </a:tr>
            </a:tbl>
          </a:graphicData>
        </a:graphic>
      </p:graphicFrame>
      <p:graphicFrame>
        <p:nvGraphicFramePr>
          <p:cNvPr id="833" name="Shape 833"/>
          <p:cNvGraphicFramePr/>
          <p:nvPr/>
        </p:nvGraphicFramePr>
        <p:xfrm>
          <a:off x="6710063" y="3750200"/>
          <a:ext cx="3362950" cy="2345965"/>
        </p:xfrm>
        <a:graphic>
          <a:graphicData uri="http://schemas.openxmlformats.org/drawingml/2006/table">
            <a:tbl>
              <a:tblPr firstRow="1" bandRow="1">
                <a:noFill/>
                <a:tableStyleId>{A634D441-278A-4D73-A8CB-7D3F07E48616}</a:tableStyleId>
              </a:tblPr>
              <a:tblGrid>
                <a:gridCol w="1681475"/>
                <a:gridCol w="1681475"/>
              </a:tblGrid>
              <a:tr h="790225">
                <a:tc gridSpan="2">
                  <a:txBody>
                    <a:bodyPr/>
                    <a:lstStyle/>
                    <a:p>
                      <a:pPr marL="0" marR="0" lvl="0" indent="0" algn="ctr" rtl="0">
                        <a:spcBef>
                          <a:spcPts val="0"/>
                        </a:spcBef>
                        <a:spcAft>
                          <a:spcPts val="0"/>
                        </a:spcAft>
                        <a:buNone/>
                      </a:pPr>
                      <a:r>
                        <a:rPr lang="en-US" sz="1800" u="none" strike="noStrike" cap="none"/>
                        <a:t>Table: Publications</a:t>
                      </a:r>
                      <a:endParaRPr/>
                    </a:p>
                  </a:txBody>
                  <a:tcPr marL="91450" marR="91450" marT="45725" marB="45725" anchor="ctr">
                    <a:solidFill>
                      <a:srgbClr val="0EC07D"/>
                    </a:solidFill>
                  </a:tcPr>
                </a:tc>
                <a:tc hMerge="1">
                  <a:txBody>
                    <a:bodyPr/>
                    <a:lstStyle/>
                    <a:p>
                      <a:endParaRPr lang="en-US"/>
                    </a:p>
                  </a:txBody>
                  <a:tcPr/>
                </a:tc>
              </a:tr>
              <a:tr h="457825">
                <a:tc>
                  <a:txBody>
                    <a:bodyPr/>
                    <a:lstStyle/>
                    <a:p>
                      <a:pPr marL="0" marR="0" lvl="0" indent="0" algn="l" rtl="0">
                        <a:spcBef>
                          <a:spcPts val="0"/>
                        </a:spcBef>
                        <a:spcAft>
                          <a:spcPts val="0"/>
                        </a:spcAft>
                        <a:buNone/>
                      </a:pPr>
                      <a:r>
                        <a:rPr lang="en-US" sz="1800" u="none" strike="noStrike" cap="none"/>
                        <a:t>ID</a:t>
                      </a:r>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Name</a:t>
                      </a:r>
                      <a:endParaRPr/>
                    </a:p>
                  </a:txBody>
                  <a:tcPr marL="91450" marR="91450" marT="45725" marB="45725" anchor="ctr"/>
                </a:tc>
              </a:tr>
              <a:tr h="471675">
                <a:tc>
                  <a:txBody>
                    <a:bodyPr/>
                    <a:lstStyle/>
                    <a:p>
                      <a:pPr marL="0" marR="0" lvl="0" indent="0" algn="l" rtl="0">
                        <a:spcBef>
                          <a:spcPts val="0"/>
                        </a:spcBef>
                        <a:spcAft>
                          <a:spcPts val="0"/>
                        </a:spcAft>
                        <a:buNone/>
                      </a:pPr>
                      <a:r>
                        <a:rPr lang="en-US" sz="1800" u="none" strike="noStrike" cap="none"/>
                        <a:t>1</a:t>
                      </a:r>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Social Tagging</a:t>
                      </a:r>
                      <a:endParaRPr/>
                    </a:p>
                  </a:txBody>
                  <a:tcPr marL="91450" marR="91450" marT="45725" marB="45725" anchor="ctr"/>
                </a:tc>
              </a:tr>
              <a:tr h="457825">
                <a:tc>
                  <a:txBody>
                    <a:bodyPr/>
                    <a:lstStyle/>
                    <a:p>
                      <a:pPr marL="0" marR="0" lvl="0" indent="0" algn="l" rtl="0">
                        <a:spcBef>
                          <a:spcPts val="0"/>
                        </a:spcBef>
                        <a:spcAft>
                          <a:spcPts val="0"/>
                        </a:spcAft>
                        <a:buNone/>
                      </a:pPr>
                      <a:r>
                        <a:rPr lang="en-US" sz="1800" u="none" strike="noStrike" cap="none"/>
                        <a:t>2</a:t>
                      </a:r>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Classification</a:t>
                      </a:r>
                      <a:endParaRPr/>
                    </a:p>
                  </a:txBody>
                  <a:tcPr marL="91450" marR="91450" marT="45725" marB="45725" anchor="ctr"/>
                </a:tc>
              </a:tr>
            </a:tbl>
          </a:graphicData>
        </a:graphic>
      </p:graphicFrame>
      <p:graphicFrame>
        <p:nvGraphicFramePr>
          <p:cNvPr id="834" name="Shape 834"/>
          <p:cNvGraphicFramePr/>
          <p:nvPr/>
        </p:nvGraphicFramePr>
        <p:xfrm>
          <a:off x="5540376" y="3750200"/>
          <a:ext cx="892050" cy="2135250"/>
        </p:xfrm>
        <a:graphic>
          <a:graphicData uri="http://schemas.openxmlformats.org/drawingml/2006/table">
            <a:tbl>
              <a:tblPr firstRow="1" bandRow="1">
                <a:noFill/>
                <a:tableStyleId>{CE601ED9-A039-4A0F-831E-285224505DAF}</a:tableStyleId>
              </a:tblPr>
              <a:tblGrid>
                <a:gridCol w="446025"/>
                <a:gridCol w="446025"/>
              </a:tblGrid>
              <a:tr h="70465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tc>
              </a:tr>
              <a:tr h="72595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2</a:t>
                      </a:r>
                      <a:endParaRPr/>
                    </a:p>
                  </a:txBody>
                  <a:tcPr marL="91450" marR="91450" marT="45725" marB="45725" anchor="ctr"/>
                </a:tc>
              </a:tr>
              <a:tr h="704650">
                <a:tc>
                  <a:txBody>
                    <a:bodyPr/>
                    <a:lstStyle/>
                    <a:p>
                      <a:pPr marL="0" marR="0" lvl="0" indent="0" algn="ctr" rtl="0">
                        <a:spcBef>
                          <a:spcPts val="0"/>
                        </a:spcBef>
                        <a:spcAft>
                          <a:spcPts val="0"/>
                        </a:spcAft>
                        <a:buNone/>
                      </a:pPr>
                      <a:r>
                        <a:rPr lang="en-US"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2</a:t>
                      </a:r>
                      <a:endParaRPr/>
                    </a:p>
                  </a:txBody>
                  <a:tcPr marL="91450" marR="91450" marT="45725" marB="45725" anchor="ctr"/>
                </a:tc>
              </a:tr>
            </a:tbl>
          </a:graphicData>
        </a:graphic>
      </p:graphicFrame>
      <p:sp>
        <p:nvSpPr>
          <p:cNvPr id="835" name="Shape 835"/>
          <p:cNvSpPr txBox="1"/>
          <p:nvPr/>
        </p:nvSpPr>
        <p:spPr>
          <a:xfrm>
            <a:off x="10159815" y="4500159"/>
            <a:ext cx="1591500" cy="5079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Data table</a:t>
            </a:r>
            <a:endParaRPr sz="1800" b="0" i="0" u="none" strike="noStrike" cap="none">
              <a:solidFill>
                <a:srgbClr val="000000"/>
              </a:solidFill>
              <a:latin typeface="Arial"/>
              <a:ea typeface="Arial"/>
              <a:cs typeface="Arial"/>
              <a:sym typeface="Arial"/>
            </a:endParaRPr>
          </a:p>
        </p:txBody>
      </p:sp>
      <p:cxnSp>
        <p:nvCxnSpPr>
          <p:cNvPr id="836" name="Shape 836"/>
          <p:cNvCxnSpPr/>
          <p:nvPr/>
        </p:nvCxnSpPr>
        <p:spPr>
          <a:xfrm>
            <a:off x="820524" y="3505200"/>
            <a:ext cx="10930800" cy="0"/>
          </a:xfrm>
          <a:prstGeom prst="straightConnector1">
            <a:avLst/>
          </a:prstGeom>
          <a:noFill/>
          <a:ln w="19050" cap="flat" cmpd="sng">
            <a:solidFill>
              <a:srgbClr val="3A3838"/>
            </a:solidFill>
            <a:prstDash val="dash"/>
            <a:miter lim="800000"/>
            <a:headEnd type="none" w="sm" len="sm"/>
            <a:tailEnd type="none" w="sm" len="sm"/>
          </a:ln>
        </p:spPr>
      </p:cxnSp>
      <p:sp>
        <p:nvSpPr>
          <p:cNvPr id="837" name="Shape 837"/>
          <p:cNvSpPr/>
          <p:nvPr/>
        </p:nvSpPr>
        <p:spPr>
          <a:xfrm rot="10800000">
            <a:off x="6105413" y="2198863"/>
            <a:ext cx="585600" cy="344400"/>
          </a:xfrm>
          <a:prstGeom prst="rightArrow">
            <a:avLst>
              <a:gd name="adj1" fmla="val 50000"/>
              <a:gd name="adj2" fmla="val 181026"/>
            </a:avLst>
          </a:prstGeom>
          <a:blipFill rotWithShape="1">
            <a:blip r:embed="rId3">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8" name="Shape 838"/>
          <p:cNvSpPr/>
          <p:nvPr/>
        </p:nvSpPr>
        <p:spPr>
          <a:xfrm>
            <a:off x="3583632" y="2198873"/>
            <a:ext cx="585600" cy="344400"/>
          </a:xfrm>
          <a:prstGeom prst="rightArrow">
            <a:avLst>
              <a:gd name="adj1" fmla="val 50000"/>
              <a:gd name="adj2" fmla="val 181026"/>
            </a:avLst>
          </a:prstGeom>
          <a:blipFill rotWithShape="1">
            <a:blip r:embed="rId3">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39" name="Shape 839"/>
          <p:cNvCxnSpPr>
            <a:stCxn id="838" idx="3"/>
          </p:cNvCxnSpPr>
          <p:nvPr/>
        </p:nvCxnSpPr>
        <p:spPr>
          <a:xfrm rot="10800000" flipH="1">
            <a:off x="4169232" y="2361773"/>
            <a:ext cx="2160300" cy="9300"/>
          </a:xfrm>
          <a:prstGeom prst="straightConnector1">
            <a:avLst/>
          </a:prstGeom>
          <a:noFill/>
          <a:ln w="38100" cap="flat" cmpd="sng">
            <a:solidFill>
              <a:srgbClr val="757070"/>
            </a:solidFill>
            <a:prstDash val="solid"/>
            <a:miter lim="800000"/>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Shape 84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2.2 Examples of structured data</a:t>
            </a:r>
            <a:endParaRPr/>
          </a:p>
        </p:txBody>
      </p:sp>
      <p:sp>
        <p:nvSpPr>
          <p:cNvPr id="846" name="Shape 84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 </a:t>
            </a:r>
            <a:r>
              <a:rPr lang="en-US" sz="1600" b="0" i="0" u="none" strike="noStrike" cap="none">
                <a:solidFill>
                  <a:srgbClr val="0EC07D"/>
                </a:solidFill>
                <a:latin typeface="Arial"/>
                <a:ea typeface="Arial"/>
                <a:cs typeface="Arial"/>
                <a:sym typeface="Arial"/>
              </a:rPr>
              <a:t>Categories of Data</a:t>
            </a:r>
            <a:endParaRPr/>
          </a:p>
        </p:txBody>
      </p:sp>
      <p:sp>
        <p:nvSpPr>
          <p:cNvPr id="847" name="Shape 84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grpSp>
        <p:nvGrpSpPr>
          <p:cNvPr id="848" name="Shape 848"/>
          <p:cNvGrpSpPr/>
          <p:nvPr/>
        </p:nvGrpSpPr>
        <p:grpSpPr>
          <a:xfrm>
            <a:off x="3779897" y="1496302"/>
            <a:ext cx="4617597" cy="4620538"/>
            <a:chOff x="2270" y="588"/>
            <a:chExt cx="3140" cy="3142"/>
          </a:xfrm>
        </p:grpSpPr>
        <p:sp>
          <p:nvSpPr>
            <p:cNvPr id="849" name="Shape 849"/>
            <p:cNvSpPr/>
            <p:nvPr/>
          </p:nvSpPr>
          <p:spPr>
            <a:xfrm>
              <a:off x="4375" y="2778"/>
              <a:ext cx="590" cy="585"/>
            </a:xfrm>
            <a:custGeom>
              <a:avLst/>
              <a:gdLst/>
              <a:ahLst/>
              <a:cxnLst/>
              <a:rect l="0" t="0" r="0" b="0"/>
              <a:pathLst>
                <a:path w="249" h="247" extrusionOk="0">
                  <a:moveTo>
                    <a:pt x="135" y="111"/>
                  </a:moveTo>
                  <a:cubicBezTo>
                    <a:pt x="79" y="55"/>
                    <a:pt x="29" y="13"/>
                    <a:pt x="42" y="0"/>
                  </a:cubicBezTo>
                  <a:cubicBezTo>
                    <a:pt x="13" y="29"/>
                    <a:pt x="13" y="29"/>
                    <a:pt x="13" y="29"/>
                  </a:cubicBezTo>
                  <a:cubicBezTo>
                    <a:pt x="0" y="42"/>
                    <a:pt x="35" y="99"/>
                    <a:pt x="91" y="155"/>
                  </a:cubicBezTo>
                  <a:cubicBezTo>
                    <a:pt x="147" y="212"/>
                    <a:pt x="204" y="247"/>
                    <a:pt x="217" y="234"/>
                  </a:cubicBezTo>
                  <a:cubicBezTo>
                    <a:pt x="249" y="201"/>
                    <a:pt x="249" y="201"/>
                    <a:pt x="249" y="201"/>
                  </a:cubicBezTo>
                  <a:cubicBezTo>
                    <a:pt x="236" y="214"/>
                    <a:pt x="192" y="167"/>
                    <a:pt x="135" y="111"/>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Shape 850"/>
            <p:cNvSpPr/>
            <p:nvPr/>
          </p:nvSpPr>
          <p:spPr>
            <a:xfrm>
              <a:off x="4368" y="2856"/>
              <a:ext cx="511" cy="512"/>
            </a:xfrm>
            <a:custGeom>
              <a:avLst/>
              <a:gdLst/>
              <a:ahLst/>
              <a:cxnLst/>
              <a:rect l="0" t="0" r="0" b="0"/>
              <a:pathLst>
                <a:path w="216" h="216" extrusionOk="0">
                  <a:moveTo>
                    <a:pt x="97" y="119"/>
                  </a:moveTo>
                  <a:cubicBezTo>
                    <a:pt x="49" y="71"/>
                    <a:pt x="18" y="24"/>
                    <a:pt x="26" y="14"/>
                  </a:cubicBezTo>
                  <a:cubicBezTo>
                    <a:pt x="12" y="0"/>
                    <a:pt x="12" y="0"/>
                    <a:pt x="12" y="0"/>
                  </a:cubicBezTo>
                  <a:cubicBezTo>
                    <a:pt x="0" y="14"/>
                    <a:pt x="35" y="69"/>
                    <a:pt x="91" y="125"/>
                  </a:cubicBezTo>
                  <a:cubicBezTo>
                    <a:pt x="147" y="181"/>
                    <a:pt x="202" y="216"/>
                    <a:pt x="216" y="204"/>
                  </a:cubicBezTo>
                  <a:cubicBezTo>
                    <a:pt x="202" y="190"/>
                    <a:pt x="202" y="190"/>
                    <a:pt x="202" y="190"/>
                  </a:cubicBezTo>
                  <a:cubicBezTo>
                    <a:pt x="192" y="199"/>
                    <a:pt x="145" y="167"/>
                    <a:pt x="97" y="119"/>
                  </a:cubicBezTo>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Shape 851"/>
            <p:cNvSpPr/>
            <p:nvPr/>
          </p:nvSpPr>
          <p:spPr>
            <a:xfrm>
              <a:off x="3885" y="2934"/>
              <a:ext cx="919" cy="640"/>
            </a:xfrm>
            <a:custGeom>
              <a:avLst/>
              <a:gdLst/>
              <a:ahLst/>
              <a:cxnLst/>
              <a:rect l="0" t="0" r="0" b="0"/>
              <a:pathLst>
                <a:path w="388" h="270" extrusionOk="0">
                  <a:moveTo>
                    <a:pt x="388" y="78"/>
                  </a:moveTo>
                  <a:cubicBezTo>
                    <a:pt x="309" y="0"/>
                    <a:pt x="309" y="0"/>
                    <a:pt x="309" y="0"/>
                  </a:cubicBezTo>
                  <a:cubicBezTo>
                    <a:pt x="248" y="61"/>
                    <a:pt x="170" y="105"/>
                    <a:pt x="82" y="125"/>
                  </a:cubicBezTo>
                  <a:cubicBezTo>
                    <a:pt x="82" y="107"/>
                    <a:pt x="82" y="107"/>
                    <a:pt x="82" y="107"/>
                  </a:cubicBezTo>
                  <a:cubicBezTo>
                    <a:pt x="82" y="89"/>
                    <a:pt x="73" y="85"/>
                    <a:pt x="61" y="98"/>
                  </a:cubicBezTo>
                  <a:cubicBezTo>
                    <a:pt x="12" y="153"/>
                    <a:pt x="12" y="153"/>
                    <a:pt x="12" y="153"/>
                  </a:cubicBezTo>
                  <a:cubicBezTo>
                    <a:pt x="0" y="167"/>
                    <a:pt x="0" y="189"/>
                    <a:pt x="12" y="202"/>
                  </a:cubicBezTo>
                  <a:cubicBezTo>
                    <a:pt x="61" y="257"/>
                    <a:pt x="61" y="257"/>
                    <a:pt x="61" y="257"/>
                  </a:cubicBezTo>
                  <a:cubicBezTo>
                    <a:pt x="73" y="270"/>
                    <a:pt x="82" y="266"/>
                    <a:pt x="82" y="248"/>
                  </a:cubicBezTo>
                  <a:cubicBezTo>
                    <a:pt x="82" y="238"/>
                    <a:pt x="82" y="238"/>
                    <a:pt x="82" y="238"/>
                  </a:cubicBezTo>
                  <a:cubicBezTo>
                    <a:pt x="201" y="217"/>
                    <a:pt x="306" y="160"/>
                    <a:pt x="388" y="78"/>
                  </a:cubicBezTo>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52" name="Shape 852"/>
            <p:cNvPicPr preferRelativeResize="0"/>
            <p:nvPr/>
          </p:nvPicPr>
          <p:blipFill rotWithShape="1">
            <a:blip r:embed="rId3">
              <a:alphaModFix/>
            </a:blip>
            <a:srcRect/>
            <a:stretch/>
          </p:blipFill>
          <p:spPr>
            <a:xfrm>
              <a:off x="4609" y="2926"/>
              <a:ext cx="107" cy="106"/>
            </a:xfrm>
            <a:prstGeom prst="rect">
              <a:avLst/>
            </a:prstGeom>
            <a:noFill/>
            <a:ln>
              <a:noFill/>
            </a:ln>
          </p:spPr>
        </p:pic>
        <p:sp>
          <p:nvSpPr>
            <p:cNvPr id="853" name="Shape 853"/>
            <p:cNvSpPr/>
            <p:nvPr/>
          </p:nvSpPr>
          <p:spPr>
            <a:xfrm>
              <a:off x="4053" y="3148"/>
              <a:ext cx="109" cy="82"/>
            </a:xfrm>
            <a:custGeom>
              <a:avLst/>
              <a:gdLst/>
              <a:ahLst/>
              <a:cxnLst/>
              <a:rect l="0" t="0" r="0" b="0"/>
              <a:pathLst>
                <a:path w="46" h="35" extrusionOk="0">
                  <a:moveTo>
                    <a:pt x="4" y="0"/>
                  </a:moveTo>
                  <a:cubicBezTo>
                    <a:pt x="3" y="0"/>
                    <a:pt x="2" y="0"/>
                    <a:pt x="0" y="1"/>
                  </a:cubicBezTo>
                  <a:cubicBezTo>
                    <a:pt x="1" y="0"/>
                    <a:pt x="2" y="0"/>
                    <a:pt x="3" y="0"/>
                  </a:cubicBezTo>
                  <a:cubicBezTo>
                    <a:pt x="8" y="0"/>
                    <a:pt x="11" y="6"/>
                    <a:pt x="11" y="17"/>
                  </a:cubicBezTo>
                  <a:cubicBezTo>
                    <a:pt x="11" y="35"/>
                    <a:pt x="11" y="35"/>
                    <a:pt x="11" y="35"/>
                  </a:cubicBezTo>
                  <a:cubicBezTo>
                    <a:pt x="23" y="32"/>
                    <a:pt x="35" y="29"/>
                    <a:pt x="46" y="26"/>
                  </a:cubicBezTo>
                  <a:cubicBezTo>
                    <a:pt x="35" y="29"/>
                    <a:pt x="24" y="32"/>
                    <a:pt x="12" y="34"/>
                  </a:cubicBezTo>
                  <a:cubicBezTo>
                    <a:pt x="12" y="16"/>
                    <a:pt x="12" y="16"/>
                    <a:pt x="12" y="16"/>
                  </a:cubicBezTo>
                  <a:cubicBezTo>
                    <a:pt x="12" y="6"/>
                    <a:pt x="9" y="0"/>
                    <a:pt x="4" y="0"/>
                  </a:cubicBezTo>
                </a:path>
              </a:pathLst>
            </a:custGeom>
            <a:solidFill>
              <a:srgbClr val="ACAD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Shape 854"/>
            <p:cNvSpPr/>
            <p:nvPr/>
          </p:nvSpPr>
          <p:spPr>
            <a:xfrm>
              <a:off x="3890" y="2934"/>
              <a:ext cx="817" cy="455"/>
            </a:xfrm>
            <a:custGeom>
              <a:avLst/>
              <a:gdLst/>
              <a:ahLst/>
              <a:cxnLst/>
              <a:rect l="0" t="0" r="0" b="0"/>
              <a:pathLst>
                <a:path w="345" h="192" extrusionOk="0">
                  <a:moveTo>
                    <a:pt x="308" y="0"/>
                  </a:moveTo>
                  <a:cubicBezTo>
                    <a:pt x="255" y="53"/>
                    <a:pt x="189" y="93"/>
                    <a:pt x="115" y="116"/>
                  </a:cubicBezTo>
                  <a:cubicBezTo>
                    <a:pt x="104" y="119"/>
                    <a:pt x="92" y="122"/>
                    <a:pt x="80" y="125"/>
                  </a:cubicBezTo>
                  <a:cubicBezTo>
                    <a:pt x="80" y="107"/>
                    <a:pt x="80" y="107"/>
                    <a:pt x="80" y="107"/>
                  </a:cubicBezTo>
                  <a:cubicBezTo>
                    <a:pt x="80" y="96"/>
                    <a:pt x="77" y="90"/>
                    <a:pt x="72" y="90"/>
                  </a:cubicBezTo>
                  <a:cubicBezTo>
                    <a:pt x="71" y="90"/>
                    <a:pt x="70" y="90"/>
                    <a:pt x="69" y="91"/>
                  </a:cubicBezTo>
                  <a:cubicBezTo>
                    <a:pt x="66" y="92"/>
                    <a:pt x="63" y="94"/>
                    <a:pt x="60" y="98"/>
                  </a:cubicBezTo>
                  <a:cubicBezTo>
                    <a:pt x="11" y="153"/>
                    <a:pt x="11" y="153"/>
                    <a:pt x="11" y="153"/>
                  </a:cubicBezTo>
                  <a:cubicBezTo>
                    <a:pt x="2" y="163"/>
                    <a:pt x="0" y="179"/>
                    <a:pt x="5" y="192"/>
                  </a:cubicBezTo>
                  <a:cubicBezTo>
                    <a:pt x="138" y="185"/>
                    <a:pt x="257" y="127"/>
                    <a:pt x="345" y="37"/>
                  </a:cubicBezTo>
                  <a:cubicBezTo>
                    <a:pt x="308" y="0"/>
                    <a:pt x="308" y="0"/>
                    <a:pt x="308" y="0"/>
                  </a:cubicBezTo>
                </a:path>
              </a:pathLst>
            </a:cu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Shape 855"/>
            <p:cNvSpPr/>
            <p:nvPr/>
          </p:nvSpPr>
          <p:spPr>
            <a:xfrm>
              <a:off x="2270" y="1992"/>
              <a:ext cx="684" cy="189"/>
            </a:xfrm>
            <a:custGeom>
              <a:avLst/>
              <a:gdLst/>
              <a:ahLst/>
              <a:cxnLst/>
              <a:rect l="0" t="0" r="0" b="0"/>
              <a:pathLst>
                <a:path w="289" h="80" extrusionOk="0">
                  <a:moveTo>
                    <a:pt x="144" y="63"/>
                  </a:moveTo>
                  <a:cubicBezTo>
                    <a:pt x="224" y="63"/>
                    <a:pt x="289" y="56"/>
                    <a:pt x="289" y="75"/>
                  </a:cubicBezTo>
                  <a:cubicBezTo>
                    <a:pt x="289" y="34"/>
                    <a:pt x="289" y="34"/>
                    <a:pt x="289" y="34"/>
                  </a:cubicBezTo>
                  <a:cubicBezTo>
                    <a:pt x="289" y="15"/>
                    <a:pt x="224" y="0"/>
                    <a:pt x="144" y="0"/>
                  </a:cubicBezTo>
                  <a:cubicBezTo>
                    <a:pt x="65" y="0"/>
                    <a:pt x="0" y="15"/>
                    <a:pt x="0" y="34"/>
                  </a:cubicBezTo>
                  <a:cubicBezTo>
                    <a:pt x="0" y="80"/>
                    <a:pt x="0" y="80"/>
                    <a:pt x="0" y="80"/>
                  </a:cubicBezTo>
                  <a:cubicBezTo>
                    <a:pt x="0" y="61"/>
                    <a:pt x="65" y="63"/>
                    <a:pt x="144" y="63"/>
                  </a:cubicBezTo>
                </a:path>
              </a:pathLst>
            </a:custGeom>
            <a:solidFill>
              <a:srgbClr val="38562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Shape 856"/>
            <p:cNvSpPr/>
            <p:nvPr/>
          </p:nvSpPr>
          <p:spPr>
            <a:xfrm>
              <a:off x="2270" y="1980"/>
              <a:ext cx="684" cy="81"/>
            </a:xfrm>
            <a:custGeom>
              <a:avLst/>
              <a:gdLst/>
              <a:ahLst/>
              <a:cxnLst/>
              <a:rect l="0" t="0" r="0" b="0"/>
              <a:pathLst>
                <a:path w="289" h="34" extrusionOk="0">
                  <a:moveTo>
                    <a:pt x="145" y="10"/>
                  </a:moveTo>
                  <a:cubicBezTo>
                    <a:pt x="213" y="10"/>
                    <a:pt x="268" y="20"/>
                    <a:pt x="269" y="34"/>
                  </a:cubicBezTo>
                  <a:cubicBezTo>
                    <a:pt x="289" y="34"/>
                    <a:pt x="289" y="34"/>
                    <a:pt x="289" y="34"/>
                  </a:cubicBezTo>
                  <a:cubicBezTo>
                    <a:pt x="288" y="15"/>
                    <a:pt x="224" y="0"/>
                    <a:pt x="145" y="0"/>
                  </a:cubicBezTo>
                  <a:cubicBezTo>
                    <a:pt x="66" y="0"/>
                    <a:pt x="1" y="15"/>
                    <a:pt x="0" y="34"/>
                  </a:cubicBezTo>
                  <a:cubicBezTo>
                    <a:pt x="20" y="34"/>
                    <a:pt x="20" y="34"/>
                    <a:pt x="20" y="34"/>
                  </a:cubicBezTo>
                  <a:cubicBezTo>
                    <a:pt x="21" y="20"/>
                    <a:pt x="77" y="10"/>
                    <a:pt x="145" y="10"/>
                  </a:cubicBezTo>
                </a:path>
              </a:pathLst>
            </a:custGeom>
            <a:solidFill>
              <a:srgbClr val="5481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Shape 857"/>
            <p:cNvSpPr/>
            <p:nvPr/>
          </p:nvSpPr>
          <p:spPr>
            <a:xfrm>
              <a:off x="2481" y="1308"/>
              <a:ext cx="504" cy="850"/>
            </a:xfrm>
            <a:custGeom>
              <a:avLst/>
              <a:gdLst/>
              <a:ahLst/>
              <a:cxnLst/>
              <a:rect l="0" t="0" r="0" b="0"/>
              <a:pathLst>
                <a:path w="213" h="359" extrusionOk="0">
                  <a:moveTo>
                    <a:pt x="212" y="113"/>
                  </a:moveTo>
                  <a:cubicBezTo>
                    <a:pt x="208" y="39"/>
                    <a:pt x="208" y="39"/>
                    <a:pt x="208" y="39"/>
                  </a:cubicBezTo>
                  <a:cubicBezTo>
                    <a:pt x="207" y="21"/>
                    <a:pt x="191" y="6"/>
                    <a:pt x="173" y="5"/>
                  </a:cubicBezTo>
                  <a:cubicBezTo>
                    <a:pt x="100" y="1"/>
                    <a:pt x="100" y="1"/>
                    <a:pt x="100" y="1"/>
                  </a:cubicBezTo>
                  <a:cubicBezTo>
                    <a:pt x="82" y="0"/>
                    <a:pt x="78" y="9"/>
                    <a:pt x="91" y="22"/>
                  </a:cubicBezTo>
                  <a:cubicBezTo>
                    <a:pt x="102" y="33"/>
                    <a:pt x="102" y="33"/>
                    <a:pt x="102" y="33"/>
                  </a:cubicBezTo>
                  <a:cubicBezTo>
                    <a:pt x="38" y="126"/>
                    <a:pt x="0" y="238"/>
                    <a:pt x="0" y="359"/>
                  </a:cubicBezTo>
                  <a:cubicBezTo>
                    <a:pt x="111" y="359"/>
                    <a:pt x="111" y="359"/>
                    <a:pt x="111" y="359"/>
                  </a:cubicBezTo>
                  <a:cubicBezTo>
                    <a:pt x="111" y="269"/>
                    <a:pt x="137" y="184"/>
                    <a:pt x="182" y="113"/>
                  </a:cubicBezTo>
                  <a:cubicBezTo>
                    <a:pt x="191" y="122"/>
                    <a:pt x="191" y="122"/>
                    <a:pt x="191" y="122"/>
                  </a:cubicBezTo>
                  <a:cubicBezTo>
                    <a:pt x="203" y="135"/>
                    <a:pt x="213" y="130"/>
                    <a:pt x="212" y="113"/>
                  </a:cubicBezTo>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Shape 858"/>
            <p:cNvSpPr/>
            <p:nvPr/>
          </p:nvSpPr>
          <p:spPr>
            <a:xfrm>
              <a:off x="2943" y="1341"/>
              <a:ext cx="42" cy="272"/>
            </a:xfrm>
            <a:custGeom>
              <a:avLst/>
              <a:gdLst/>
              <a:ahLst/>
              <a:cxnLst/>
              <a:rect l="0" t="0" r="0" b="0"/>
              <a:pathLst>
                <a:path w="18" h="115" extrusionOk="0">
                  <a:moveTo>
                    <a:pt x="1" y="0"/>
                  </a:moveTo>
                  <a:cubicBezTo>
                    <a:pt x="0" y="0"/>
                    <a:pt x="0" y="0"/>
                    <a:pt x="0" y="0"/>
                  </a:cubicBezTo>
                  <a:cubicBezTo>
                    <a:pt x="7" y="6"/>
                    <a:pt x="12" y="15"/>
                    <a:pt x="13" y="25"/>
                  </a:cubicBezTo>
                  <a:cubicBezTo>
                    <a:pt x="17" y="99"/>
                    <a:pt x="17" y="99"/>
                    <a:pt x="17" y="99"/>
                  </a:cubicBezTo>
                  <a:cubicBezTo>
                    <a:pt x="17" y="108"/>
                    <a:pt x="15" y="113"/>
                    <a:pt x="11" y="115"/>
                  </a:cubicBezTo>
                  <a:cubicBezTo>
                    <a:pt x="16" y="114"/>
                    <a:pt x="18" y="108"/>
                    <a:pt x="18" y="98"/>
                  </a:cubicBezTo>
                  <a:cubicBezTo>
                    <a:pt x="14" y="25"/>
                    <a:pt x="14" y="25"/>
                    <a:pt x="14" y="25"/>
                  </a:cubicBezTo>
                  <a:cubicBezTo>
                    <a:pt x="13" y="15"/>
                    <a:pt x="8" y="6"/>
                    <a:pt x="1" y="0"/>
                  </a:cubicBezTo>
                </a:path>
              </a:pathLst>
            </a:custGeom>
            <a:solidFill>
              <a:srgbClr val="ACAD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Shape 859"/>
            <p:cNvSpPr/>
            <p:nvPr/>
          </p:nvSpPr>
          <p:spPr>
            <a:xfrm>
              <a:off x="2755" y="1840"/>
              <a:ext cx="36" cy="150"/>
            </a:xfrm>
            <a:custGeom>
              <a:avLst/>
              <a:gdLst/>
              <a:ahLst/>
              <a:cxnLst/>
              <a:rect l="0" t="0" r="0" b="0"/>
              <a:pathLst>
                <a:path w="15" h="63" extrusionOk="0">
                  <a:moveTo>
                    <a:pt x="15" y="0"/>
                  </a:moveTo>
                  <a:cubicBezTo>
                    <a:pt x="9" y="21"/>
                    <a:pt x="4" y="41"/>
                    <a:pt x="0" y="63"/>
                  </a:cubicBezTo>
                  <a:cubicBezTo>
                    <a:pt x="1" y="63"/>
                    <a:pt x="1" y="63"/>
                    <a:pt x="1" y="63"/>
                  </a:cubicBezTo>
                  <a:cubicBezTo>
                    <a:pt x="5" y="42"/>
                    <a:pt x="9" y="21"/>
                    <a:pt x="15" y="1"/>
                  </a:cubicBezTo>
                  <a:cubicBezTo>
                    <a:pt x="15" y="0"/>
                    <a:pt x="15" y="0"/>
                    <a:pt x="15" y="0"/>
                  </a:cubicBezTo>
                </a:path>
              </a:pathLst>
            </a:custGeom>
            <a:solidFill>
              <a:srgbClr val="B3B4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Shape 860"/>
            <p:cNvSpPr/>
            <p:nvPr/>
          </p:nvSpPr>
          <p:spPr>
            <a:xfrm>
              <a:off x="2791" y="1575"/>
              <a:ext cx="121" cy="268"/>
            </a:xfrm>
            <a:custGeom>
              <a:avLst/>
              <a:gdLst/>
              <a:ahLst/>
              <a:cxnLst/>
              <a:rect l="0" t="0" r="0" b="0"/>
              <a:pathLst>
                <a:path w="51" h="113" extrusionOk="0">
                  <a:moveTo>
                    <a:pt x="51" y="0"/>
                  </a:moveTo>
                  <a:cubicBezTo>
                    <a:pt x="29" y="35"/>
                    <a:pt x="12" y="72"/>
                    <a:pt x="0" y="112"/>
                  </a:cubicBezTo>
                  <a:cubicBezTo>
                    <a:pt x="0" y="113"/>
                    <a:pt x="0" y="113"/>
                    <a:pt x="0" y="113"/>
                  </a:cubicBezTo>
                  <a:cubicBezTo>
                    <a:pt x="12" y="73"/>
                    <a:pt x="29" y="35"/>
                    <a:pt x="51" y="0"/>
                  </a:cubicBezTo>
                  <a:cubicBezTo>
                    <a:pt x="51" y="0"/>
                    <a:pt x="51" y="0"/>
                    <a:pt x="51" y="0"/>
                  </a:cubicBezTo>
                </a:path>
              </a:pathLst>
            </a:custGeom>
            <a:solidFill>
              <a:srgbClr val="ACAD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Shape 861"/>
            <p:cNvSpPr/>
            <p:nvPr/>
          </p:nvSpPr>
          <p:spPr>
            <a:xfrm>
              <a:off x="2744" y="2139"/>
              <a:ext cx="2" cy="19"/>
            </a:xfrm>
            <a:custGeom>
              <a:avLst/>
              <a:gdLst/>
              <a:ahLst/>
              <a:cxnLst/>
              <a:rect l="0" t="0" r="0" b="0"/>
              <a:pathLst>
                <a:path w="1" h="8" extrusionOk="0">
                  <a:moveTo>
                    <a:pt x="1" y="0"/>
                  </a:moveTo>
                  <a:cubicBezTo>
                    <a:pt x="0" y="0"/>
                    <a:pt x="0" y="0"/>
                    <a:pt x="0" y="0"/>
                  </a:cubicBezTo>
                  <a:cubicBezTo>
                    <a:pt x="0" y="3"/>
                    <a:pt x="0" y="5"/>
                    <a:pt x="0" y="8"/>
                  </a:cubicBezTo>
                  <a:cubicBezTo>
                    <a:pt x="1" y="8"/>
                    <a:pt x="1" y="8"/>
                    <a:pt x="1" y="8"/>
                  </a:cubicBezTo>
                  <a:cubicBezTo>
                    <a:pt x="1" y="5"/>
                    <a:pt x="1" y="3"/>
                    <a:pt x="1" y="0"/>
                  </a:cubicBezTo>
                </a:path>
              </a:pathLst>
            </a:custGeom>
            <a:solidFill>
              <a:srgbClr val="ACAD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Shape 862"/>
            <p:cNvSpPr/>
            <p:nvPr/>
          </p:nvSpPr>
          <p:spPr>
            <a:xfrm>
              <a:off x="2744" y="2011"/>
              <a:ext cx="11" cy="128"/>
            </a:xfrm>
            <a:custGeom>
              <a:avLst/>
              <a:gdLst/>
              <a:ahLst/>
              <a:cxnLst/>
              <a:rect l="0" t="0" r="0" b="0"/>
              <a:pathLst>
                <a:path w="5" h="54" extrusionOk="0">
                  <a:moveTo>
                    <a:pt x="4" y="0"/>
                  </a:moveTo>
                  <a:cubicBezTo>
                    <a:pt x="2" y="17"/>
                    <a:pt x="0" y="35"/>
                    <a:pt x="0" y="54"/>
                  </a:cubicBezTo>
                  <a:cubicBezTo>
                    <a:pt x="1" y="54"/>
                    <a:pt x="1" y="54"/>
                    <a:pt x="1" y="54"/>
                  </a:cubicBezTo>
                  <a:cubicBezTo>
                    <a:pt x="1" y="35"/>
                    <a:pt x="3" y="17"/>
                    <a:pt x="5" y="0"/>
                  </a:cubicBezTo>
                  <a:cubicBezTo>
                    <a:pt x="4" y="0"/>
                    <a:pt x="4" y="0"/>
                    <a:pt x="4" y="0"/>
                  </a:cubicBezTo>
                </a:path>
              </a:pathLst>
            </a:custGeom>
            <a:solidFill>
              <a:srgbClr val="48222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Shape 863"/>
            <p:cNvSpPr/>
            <p:nvPr/>
          </p:nvSpPr>
          <p:spPr>
            <a:xfrm>
              <a:off x="2753" y="1990"/>
              <a:ext cx="5" cy="21"/>
            </a:xfrm>
            <a:custGeom>
              <a:avLst/>
              <a:gdLst/>
              <a:ahLst/>
              <a:cxnLst/>
              <a:rect l="0" t="0" r="0" b="0"/>
              <a:pathLst>
                <a:path w="2" h="9" extrusionOk="0">
                  <a:moveTo>
                    <a:pt x="1" y="0"/>
                  </a:moveTo>
                  <a:cubicBezTo>
                    <a:pt x="1" y="3"/>
                    <a:pt x="1" y="6"/>
                    <a:pt x="0" y="9"/>
                  </a:cubicBezTo>
                  <a:cubicBezTo>
                    <a:pt x="1" y="9"/>
                    <a:pt x="1" y="9"/>
                    <a:pt x="1" y="9"/>
                  </a:cubicBezTo>
                  <a:cubicBezTo>
                    <a:pt x="1" y="6"/>
                    <a:pt x="2" y="3"/>
                    <a:pt x="2" y="0"/>
                  </a:cubicBezTo>
                  <a:cubicBezTo>
                    <a:pt x="2" y="0"/>
                    <a:pt x="2" y="0"/>
                    <a:pt x="1" y="0"/>
                  </a:cubicBezTo>
                </a:path>
              </a:pathLst>
            </a:custGeom>
            <a:solidFill>
              <a:srgbClr val="79414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Shape 864"/>
            <p:cNvSpPr/>
            <p:nvPr/>
          </p:nvSpPr>
          <p:spPr>
            <a:xfrm>
              <a:off x="2618" y="1341"/>
              <a:ext cx="365" cy="817"/>
            </a:xfrm>
            <a:custGeom>
              <a:avLst/>
              <a:gdLst/>
              <a:ahLst/>
              <a:cxnLst/>
              <a:rect l="0" t="0" r="0" b="0"/>
              <a:pathLst>
                <a:path w="154" h="345" extrusionOk="0">
                  <a:moveTo>
                    <a:pt x="137" y="0"/>
                  </a:moveTo>
                  <a:cubicBezTo>
                    <a:pt x="53" y="91"/>
                    <a:pt x="2" y="212"/>
                    <a:pt x="0" y="345"/>
                  </a:cubicBezTo>
                  <a:cubicBezTo>
                    <a:pt x="53" y="345"/>
                    <a:pt x="53" y="345"/>
                    <a:pt x="53" y="345"/>
                  </a:cubicBezTo>
                  <a:cubicBezTo>
                    <a:pt x="53" y="342"/>
                    <a:pt x="53" y="340"/>
                    <a:pt x="53" y="337"/>
                  </a:cubicBezTo>
                  <a:cubicBezTo>
                    <a:pt x="53" y="318"/>
                    <a:pt x="55" y="300"/>
                    <a:pt x="57" y="283"/>
                  </a:cubicBezTo>
                  <a:cubicBezTo>
                    <a:pt x="58" y="280"/>
                    <a:pt x="58" y="277"/>
                    <a:pt x="58" y="274"/>
                  </a:cubicBezTo>
                  <a:cubicBezTo>
                    <a:pt x="62" y="252"/>
                    <a:pt x="67" y="232"/>
                    <a:pt x="73" y="211"/>
                  </a:cubicBezTo>
                  <a:cubicBezTo>
                    <a:pt x="85" y="171"/>
                    <a:pt x="102" y="134"/>
                    <a:pt x="124" y="99"/>
                  </a:cubicBezTo>
                  <a:cubicBezTo>
                    <a:pt x="124" y="99"/>
                    <a:pt x="124" y="99"/>
                    <a:pt x="124" y="99"/>
                  </a:cubicBezTo>
                  <a:cubicBezTo>
                    <a:pt x="124" y="99"/>
                    <a:pt x="124" y="99"/>
                    <a:pt x="125" y="99"/>
                  </a:cubicBezTo>
                  <a:cubicBezTo>
                    <a:pt x="134" y="108"/>
                    <a:pt x="134" y="108"/>
                    <a:pt x="134" y="108"/>
                  </a:cubicBezTo>
                  <a:cubicBezTo>
                    <a:pt x="138" y="113"/>
                    <a:pt x="143" y="115"/>
                    <a:pt x="146" y="115"/>
                  </a:cubicBezTo>
                  <a:cubicBezTo>
                    <a:pt x="147" y="115"/>
                    <a:pt x="148" y="115"/>
                    <a:pt x="148" y="115"/>
                  </a:cubicBezTo>
                  <a:cubicBezTo>
                    <a:pt x="152" y="113"/>
                    <a:pt x="154" y="108"/>
                    <a:pt x="154" y="99"/>
                  </a:cubicBezTo>
                  <a:cubicBezTo>
                    <a:pt x="150" y="25"/>
                    <a:pt x="150" y="25"/>
                    <a:pt x="150" y="25"/>
                  </a:cubicBezTo>
                  <a:cubicBezTo>
                    <a:pt x="149" y="15"/>
                    <a:pt x="144" y="6"/>
                    <a:pt x="137" y="0"/>
                  </a:cubicBezTo>
                </a:path>
              </a:pathLst>
            </a:cu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Shape 865"/>
            <p:cNvSpPr/>
            <p:nvPr/>
          </p:nvSpPr>
          <p:spPr>
            <a:xfrm>
              <a:off x="2637" y="2693"/>
              <a:ext cx="585" cy="592"/>
            </a:xfrm>
            <a:custGeom>
              <a:avLst/>
              <a:gdLst/>
              <a:ahLst/>
              <a:cxnLst/>
              <a:rect l="0" t="0" r="0" b="0"/>
              <a:pathLst>
                <a:path w="247" h="250" extrusionOk="0">
                  <a:moveTo>
                    <a:pt x="136" y="136"/>
                  </a:moveTo>
                  <a:cubicBezTo>
                    <a:pt x="192" y="80"/>
                    <a:pt x="233" y="30"/>
                    <a:pt x="247" y="43"/>
                  </a:cubicBezTo>
                  <a:cubicBezTo>
                    <a:pt x="217" y="13"/>
                    <a:pt x="217" y="13"/>
                    <a:pt x="217" y="13"/>
                  </a:cubicBezTo>
                  <a:cubicBezTo>
                    <a:pt x="204" y="0"/>
                    <a:pt x="148" y="35"/>
                    <a:pt x="92" y="92"/>
                  </a:cubicBezTo>
                  <a:cubicBezTo>
                    <a:pt x="35" y="148"/>
                    <a:pt x="0" y="204"/>
                    <a:pt x="14" y="218"/>
                  </a:cubicBezTo>
                  <a:cubicBezTo>
                    <a:pt x="46" y="250"/>
                    <a:pt x="46" y="250"/>
                    <a:pt x="46" y="250"/>
                  </a:cubicBezTo>
                  <a:cubicBezTo>
                    <a:pt x="33" y="237"/>
                    <a:pt x="80" y="192"/>
                    <a:pt x="136" y="136"/>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Shape 866"/>
            <p:cNvSpPr/>
            <p:nvPr/>
          </p:nvSpPr>
          <p:spPr>
            <a:xfrm>
              <a:off x="2632" y="2688"/>
              <a:ext cx="512" cy="512"/>
            </a:xfrm>
            <a:custGeom>
              <a:avLst/>
              <a:gdLst/>
              <a:ahLst/>
              <a:cxnLst/>
              <a:rect l="0" t="0" r="0" b="0"/>
              <a:pathLst>
                <a:path w="216" h="216" extrusionOk="0">
                  <a:moveTo>
                    <a:pt x="97" y="97"/>
                  </a:moveTo>
                  <a:cubicBezTo>
                    <a:pt x="145" y="49"/>
                    <a:pt x="192" y="17"/>
                    <a:pt x="202" y="26"/>
                  </a:cubicBezTo>
                  <a:cubicBezTo>
                    <a:pt x="216" y="12"/>
                    <a:pt x="216" y="12"/>
                    <a:pt x="216" y="12"/>
                  </a:cubicBezTo>
                  <a:cubicBezTo>
                    <a:pt x="202" y="0"/>
                    <a:pt x="146" y="35"/>
                    <a:pt x="91" y="91"/>
                  </a:cubicBezTo>
                  <a:cubicBezTo>
                    <a:pt x="35" y="146"/>
                    <a:pt x="0" y="202"/>
                    <a:pt x="12" y="216"/>
                  </a:cubicBezTo>
                  <a:cubicBezTo>
                    <a:pt x="26" y="202"/>
                    <a:pt x="26" y="202"/>
                    <a:pt x="26" y="202"/>
                  </a:cubicBezTo>
                  <a:cubicBezTo>
                    <a:pt x="17" y="192"/>
                    <a:pt x="49" y="145"/>
                    <a:pt x="97" y="97"/>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Shape 867"/>
            <p:cNvSpPr/>
            <p:nvPr/>
          </p:nvSpPr>
          <p:spPr>
            <a:xfrm>
              <a:off x="2424" y="2191"/>
              <a:ext cx="644" cy="928"/>
            </a:xfrm>
            <a:custGeom>
              <a:avLst/>
              <a:gdLst/>
              <a:ahLst/>
              <a:cxnLst/>
              <a:rect l="0" t="0" r="0" b="0"/>
              <a:pathLst>
                <a:path w="272" h="392" extrusionOk="0">
                  <a:moveTo>
                    <a:pt x="272" y="314"/>
                  </a:moveTo>
                  <a:cubicBezTo>
                    <a:pt x="210" y="252"/>
                    <a:pt x="165" y="172"/>
                    <a:pt x="146" y="83"/>
                  </a:cubicBezTo>
                  <a:cubicBezTo>
                    <a:pt x="163" y="83"/>
                    <a:pt x="163" y="83"/>
                    <a:pt x="163" y="83"/>
                  </a:cubicBezTo>
                  <a:cubicBezTo>
                    <a:pt x="181" y="83"/>
                    <a:pt x="184" y="73"/>
                    <a:pt x="171" y="61"/>
                  </a:cubicBezTo>
                  <a:cubicBezTo>
                    <a:pt x="116" y="12"/>
                    <a:pt x="116" y="12"/>
                    <a:pt x="116" y="12"/>
                  </a:cubicBezTo>
                  <a:cubicBezTo>
                    <a:pt x="103" y="0"/>
                    <a:pt x="81" y="0"/>
                    <a:pt x="68" y="12"/>
                  </a:cubicBezTo>
                  <a:cubicBezTo>
                    <a:pt x="13" y="61"/>
                    <a:pt x="13" y="61"/>
                    <a:pt x="13" y="61"/>
                  </a:cubicBezTo>
                  <a:cubicBezTo>
                    <a:pt x="0" y="73"/>
                    <a:pt x="3" y="83"/>
                    <a:pt x="21" y="83"/>
                  </a:cubicBezTo>
                  <a:cubicBezTo>
                    <a:pt x="34" y="83"/>
                    <a:pt x="34" y="83"/>
                    <a:pt x="34" y="83"/>
                  </a:cubicBezTo>
                  <a:cubicBezTo>
                    <a:pt x="54" y="203"/>
                    <a:pt x="111" y="310"/>
                    <a:pt x="193" y="392"/>
                  </a:cubicBezTo>
                  <a:cubicBezTo>
                    <a:pt x="272" y="314"/>
                    <a:pt x="272" y="314"/>
                    <a:pt x="272" y="314"/>
                  </a:cubicBezTo>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Shape 868"/>
            <p:cNvSpPr/>
            <p:nvPr/>
          </p:nvSpPr>
          <p:spPr>
            <a:xfrm>
              <a:off x="2616" y="2198"/>
              <a:ext cx="64" cy="9"/>
            </a:xfrm>
            <a:custGeom>
              <a:avLst/>
              <a:gdLst/>
              <a:ahLst/>
              <a:cxnLst/>
              <a:rect l="0" t="0" r="0" b="0"/>
              <a:pathLst>
                <a:path w="27" h="4" extrusionOk="0">
                  <a:moveTo>
                    <a:pt x="11" y="0"/>
                  </a:moveTo>
                  <a:cubicBezTo>
                    <a:pt x="7" y="0"/>
                    <a:pt x="3" y="1"/>
                    <a:pt x="0" y="2"/>
                  </a:cubicBezTo>
                  <a:cubicBezTo>
                    <a:pt x="0" y="2"/>
                    <a:pt x="0" y="2"/>
                    <a:pt x="0" y="2"/>
                  </a:cubicBezTo>
                  <a:cubicBezTo>
                    <a:pt x="4" y="1"/>
                    <a:pt x="7" y="0"/>
                    <a:pt x="11" y="0"/>
                  </a:cubicBezTo>
                  <a:cubicBezTo>
                    <a:pt x="17" y="0"/>
                    <a:pt x="22" y="1"/>
                    <a:pt x="27" y="4"/>
                  </a:cubicBezTo>
                  <a:cubicBezTo>
                    <a:pt x="22" y="1"/>
                    <a:pt x="16" y="0"/>
                    <a:pt x="11" y="0"/>
                  </a:cubicBezTo>
                </a:path>
              </a:pathLst>
            </a:custGeom>
            <a:solidFill>
              <a:srgbClr val="ACAD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Shape 869"/>
            <p:cNvSpPr/>
            <p:nvPr/>
          </p:nvSpPr>
          <p:spPr>
            <a:xfrm>
              <a:off x="2616" y="2198"/>
              <a:ext cx="450" cy="831"/>
            </a:xfrm>
            <a:custGeom>
              <a:avLst/>
              <a:gdLst/>
              <a:ahLst/>
              <a:cxnLst/>
              <a:rect l="0" t="0" r="0" b="0"/>
              <a:pathLst>
                <a:path w="190" h="351" extrusionOk="0">
                  <a:moveTo>
                    <a:pt x="11" y="0"/>
                  </a:moveTo>
                  <a:cubicBezTo>
                    <a:pt x="7" y="0"/>
                    <a:pt x="4" y="1"/>
                    <a:pt x="0" y="2"/>
                  </a:cubicBezTo>
                  <a:cubicBezTo>
                    <a:pt x="3" y="138"/>
                    <a:pt x="60" y="261"/>
                    <a:pt x="149" y="351"/>
                  </a:cubicBezTo>
                  <a:cubicBezTo>
                    <a:pt x="190" y="311"/>
                    <a:pt x="190" y="311"/>
                    <a:pt x="190" y="311"/>
                  </a:cubicBezTo>
                  <a:cubicBezTo>
                    <a:pt x="190" y="311"/>
                    <a:pt x="190" y="311"/>
                    <a:pt x="190" y="311"/>
                  </a:cubicBezTo>
                  <a:cubicBezTo>
                    <a:pt x="128" y="248"/>
                    <a:pt x="84" y="169"/>
                    <a:pt x="65" y="80"/>
                  </a:cubicBezTo>
                  <a:cubicBezTo>
                    <a:pt x="81" y="80"/>
                    <a:pt x="81" y="80"/>
                    <a:pt x="81" y="80"/>
                  </a:cubicBezTo>
                  <a:cubicBezTo>
                    <a:pt x="99" y="80"/>
                    <a:pt x="103" y="70"/>
                    <a:pt x="90" y="58"/>
                  </a:cubicBezTo>
                  <a:cubicBezTo>
                    <a:pt x="35" y="9"/>
                    <a:pt x="35" y="9"/>
                    <a:pt x="35" y="9"/>
                  </a:cubicBezTo>
                  <a:cubicBezTo>
                    <a:pt x="32" y="7"/>
                    <a:pt x="30" y="5"/>
                    <a:pt x="27" y="4"/>
                  </a:cubicBezTo>
                  <a:cubicBezTo>
                    <a:pt x="22" y="1"/>
                    <a:pt x="17" y="0"/>
                    <a:pt x="11" y="0"/>
                  </a:cubicBezTo>
                </a:path>
              </a:pathLst>
            </a:cu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Shape 870"/>
            <p:cNvSpPr/>
            <p:nvPr/>
          </p:nvSpPr>
          <p:spPr>
            <a:xfrm>
              <a:off x="3674" y="3046"/>
              <a:ext cx="187" cy="684"/>
            </a:xfrm>
            <a:custGeom>
              <a:avLst/>
              <a:gdLst/>
              <a:ahLst/>
              <a:cxnLst/>
              <a:rect l="0" t="0" r="0" b="0"/>
              <a:pathLst>
                <a:path w="79" h="289" extrusionOk="0">
                  <a:moveTo>
                    <a:pt x="62" y="145"/>
                  </a:moveTo>
                  <a:cubicBezTo>
                    <a:pt x="62" y="65"/>
                    <a:pt x="56" y="0"/>
                    <a:pt x="75" y="0"/>
                  </a:cubicBezTo>
                  <a:cubicBezTo>
                    <a:pt x="33" y="0"/>
                    <a:pt x="33" y="0"/>
                    <a:pt x="33" y="0"/>
                  </a:cubicBezTo>
                  <a:cubicBezTo>
                    <a:pt x="15" y="0"/>
                    <a:pt x="0" y="65"/>
                    <a:pt x="0" y="145"/>
                  </a:cubicBezTo>
                  <a:cubicBezTo>
                    <a:pt x="0" y="224"/>
                    <a:pt x="15" y="289"/>
                    <a:pt x="33" y="289"/>
                  </a:cubicBezTo>
                  <a:cubicBezTo>
                    <a:pt x="79" y="289"/>
                    <a:pt x="79" y="289"/>
                    <a:pt x="79" y="289"/>
                  </a:cubicBezTo>
                  <a:cubicBezTo>
                    <a:pt x="61" y="289"/>
                    <a:pt x="62" y="224"/>
                    <a:pt x="62" y="145"/>
                  </a:cubicBezTo>
                </a:path>
              </a:pathLst>
            </a:custGeom>
            <a:solidFill>
              <a:srgbClr val="005C2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Shape 871"/>
            <p:cNvSpPr/>
            <p:nvPr/>
          </p:nvSpPr>
          <p:spPr>
            <a:xfrm>
              <a:off x="3662" y="3046"/>
              <a:ext cx="79" cy="684"/>
            </a:xfrm>
            <a:custGeom>
              <a:avLst/>
              <a:gdLst/>
              <a:ahLst/>
              <a:cxnLst/>
              <a:rect l="0" t="0" r="0" b="0"/>
              <a:pathLst>
                <a:path w="33" h="289" extrusionOk="0">
                  <a:moveTo>
                    <a:pt x="9" y="144"/>
                  </a:moveTo>
                  <a:cubicBezTo>
                    <a:pt x="9" y="76"/>
                    <a:pt x="20" y="21"/>
                    <a:pt x="33" y="20"/>
                  </a:cubicBezTo>
                  <a:cubicBezTo>
                    <a:pt x="33" y="0"/>
                    <a:pt x="33" y="0"/>
                    <a:pt x="33" y="0"/>
                  </a:cubicBezTo>
                  <a:cubicBezTo>
                    <a:pt x="15" y="1"/>
                    <a:pt x="0" y="65"/>
                    <a:pt x="0" y="144"/>
                  </a:cubicBezTo>
                  <a:cubicBezTo>
                    <a:pt x="0" y="224"/>
                    <a:pt x="15" y="288"/>
                    <a:pt x="33" y="289"/>
                  </a:cubicBezTo>
                  <a:cubicBezTo>
                    <a:pt x="33" y="269"/>
                    <a:pt x="33" y="269"/>
                    <a:pt x="33" y="269"/>
                  </a:cubicBezTo>
                  <a:cubicBezTo>
                    <a:pt x="20" y="268"/>
                    <a:pt x="9" y="213"/>
                    <a:pt x="9" y="144"/>
                  </a:cubicBezTo>
                </a:path>
              </a:pathLst>
            </a:custGeom>
            <a:solidFill>
              <a:srgbClr val="2074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Shape 872"/>
            <p:cNvSpPr/>
            <p:nvPr/>
          </p:nvSpPr>
          <p:spPr>
            <a:xfrm>
              <a:off x="3821" y="3254"/>
              <a:ext cx="24" cy="135"/>
            </a:xfrm>
            <a:custGeom>
              <a:avLst/>
              <a:gdLst/>
              <a:ahLst/>
              <a:cxnLst/>
              <a:rect l="0" t="0" r="0" b="0"/>
              <a:pathLst>
                <a:path w="10" h="57" extrusionOk="0">
                  <a:moveTo>
                    <a:pt x="0" y="0"/>
                  </a:moveTo>
                  <a:cubicBezTo>
                    <a:pt x="0" y="1"/>
                    <a:pt x="0" y="1"/>
                    <a:pt x="0" y="1"/>
                  </a:cubicBezTo>
                  <a:cubicBezTo>
                    <a:pt x="3" y="1"/>
                    <a:pt x="6" y="1"/>
                    <a:pt x="9" y="1"/>
                  </a:cubicBezTo>
                  <a:cubicBezTo>
                    <a:pt x="9" y="57"/>
                    <a:pt x="9" y="57"/>
                    <a:pt x="9" y="57"/>
                  </a:cubicBezTo>
                  <a:cubicBezTo>
                    <a:pt x="10" y="57"/>
                    <a:pt x="10" y="57"/>
                    <a:pt x="10" y="57"/>
                  </a:cubicBezTo>
                  <a:cubicBezTo>
                    <a:pt x="10" y="0"/>
                    <a:pt x="10" y="0"/>
                    <a:pt x="10" y="0"/>
                  </a:cubicBezTo>
                  <a:cubicBezTo>
                    <a:pt x="6" y="0"/>
                    <a:pt x="3" y="0"/>
                    <a:pt x="0" y="0"/>
                  </a:cubicBezTo>
                </a:path>
              </a:pathLst>
            </a:custGeom>
            <a:solidFill>
              <a:srgbClr val="ACAD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Shape 873"/>
            <p:cNvSpPr/>
            <p:nvPr/>
          </p:nvSpPr>
          <p:spPr>
            <a:xfrm>
              <a:off x="4726" y="2136"/>
              <a:ext cx="684" cy="190"/>
            </a:xfrm>
            <a:custGeom>
              <a:avLst/>
              <a:gdLst/>
              <a:ahLst/>
              <a:cxnLst/>
              <a:rect l="0" t="0" r="0" b="0"/>
              <a:pathLst>
                <a:path w="289" h="80" extrusionOk="0">
                  <a:moveTo>
                    <a:pt x="145" y="17"/>
                  </a:moveTo>
                  <a:cubicBezTo>
                    <a:pt x="65" y="17"/>
                    <a:pt x="0" y="23"/>
                    <a:pt x="0" y="5"/>
                  </a:cubicBezTo>
                  <a:cubicBezTo>
                    <a:pt x="0" y="46"/>
                    <a:pt x="0" y="46"/>
                    <a:pt x="0" y="46"/>
                  </a:cubicBezTo>
                  <a:cubicBezTo>
                    <a:pt x="0" y="65"/>
                    <a:pt x="65" y="80"/>
                    <a:pt x="145" y="80"/>
                  </a:cubicBezTo>
                  <a:cubicBezTo>
                    <a:pt x="224" y="80"/>
                    <a:pt x="289" y="65"/>
                    <a:pt x="289" y="46"/>
                  </a:cubicBezTo>
                  <a:cubicBezTo>
                    <a:pt x="289" y="0"/>
                    <a:pt x="289" y="0"/>
                    <a:pt x="289" y="0"/>
                  </a:cubicBezTo>
                  <a:cubicBezTo>
                    <a:pt x="289" y="18"/>
                    <a:pt x="224" y="17"/>
                    <a:pt x="145" y="17"/>
                  </a:cubicBezTo>
                </a:path>
              </a:pathLst>
            </a:custGeom>
            <a:solidFill>
              <a:srgbClr val="52525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Shape 874"/>
            <p:cNvSpPr/>
            <p:nvPr/>
          </p:nvSpPr>
          <p:spPr>
            <a:xfrm>
              <a:off x="4726" y="2257"/>
              <a:ext cx="684" cy="78"/>
            </a:xfrm>
            <a:custGeom>
              <a:avLst/>
              <a:gdLst/>
              <a:ahLst/>
              <a:cxnLst/>
              <a:rect l="0" t="0" r="0" b="0"/>
              <a:pathLst>
                <a:path w="289" h="33" extrusionOk="0">
                  <a:moveTo>
                    <a:pt x="144" y="24"/>
                  </a:moveTo>
                  <a:cubicBezTo>
                    <a:pt x="76" y="24"/>
                    <a:pt x="21" y="13"/>
                    <a:pt x="20" y="0"/>
                  </a:cubicBezTo>
                  <a:cubicBezTo>
                    <a:pt x="0" y="0"/>
                    <a:pt x="0" y="0"/>
                    <a:pt x="0" y="0"/>
                  </a:cubicBezTo>
                  <a:cubicBezTo>
                    <a:pt x="1" y="18"/>
                    <a:pt x="65" y="33"/>
                    <a:pt x="144" y="33"/>
                  </a:cubicBezTo>
                  <a:cubicBezTo>
                    <a:pt x="223" y="33"/>
                    <a:pt x="288" y="18"/>
                    <a:pt x="289" y="0"/>
                  </a:cubicBezTo>
                  <a:cubicBezTo>
                    <a:pt x="269" y="0"/>
                    <a:pt x="269" y="0"/>
                    <a:pt x="269" y="0"/>
                  </a:cubicBezTo>
                  <a:cubicBezTo>
                    <a:pt x="268" y="13"/>
                    <a:pt x="212" y="24"/>
                    <a:pt x="144" y="24"/>
                  </a:cubicBezTo>
                </a:path>
              </a:pathLst>
            </a:custGeom>
            <a:solidFill>
              <a:srgbClr val="7B7B7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Shape 875"/>
            <p:cNvSpPr/>
            <p:nvPr/>
          </p:nvSpPr>
          <p:spPr>
            <a:xfrm>
              <a:off x="4697" y="2158"/>
              <a:ext cx="505" cy="852"/>
            </a:xfrm>
            <a:custGeom>
              <a:avLst/>
              <a:gdLst/>
              <a:ahLst/>
              <a:cxnLst/>
              <a:rect l="0" t="0" r="0" b="0"/>
              <a:pathLst>
                <a:path w="213" h="360" extrusionOk="0">
                  <a:moveTo>
                    <a:pt x="111" y="326"/>
                  </a:moveTo>
                  <a:cubicBezTo>
                    <a:pt x="175" y="233"/>
                    <a:pt x="213" y="121"/>
                    <a:pt x="213" y="0"/>
                  </a:cubicBezTo>
                  <a:cubicBezTo>
                    <a:pt x="102" y="0"/>
                    <a:pt x="102" y="0"/>
                    <a:pt x="102" y="0"/>
                  </a:cubicBezTo>
                  <a:cubicBezTo>
                    <a:pt x="102" y="91"/>
                    <a:pt x="76" y="175"/>
                    <a:pt x="31" y="246"/>
                  </a:cubicBezTo>
                  <a:cubicBezTo>
                    <a:pt x="22" y="237"/>
                    <a:pt x="22" y="237"/>
                    <a:pt x="22" y="237"/>
                  </a:cubicBezTo>
                  <a:cubicBezTo>
                    <a:pt x="10" y="225"/>
                    <a:pt x="0" y="229"/>
                    <a:pt x="1" y="247"/>
                  </a:cubicBezTo>
                  <a:cubicBezTo>
                    <a:pt x="5" y="320"/>
                    <a:pt x="5" y="320"/>
                    <a:pt x="5" y="320"/>
                  </a:cubicBezTo>
                  <a:cubicBezTo>
                    <a:pt x="6" y="338"/>
                    <a:pt x="22" y="353"/>
                    <a:pt x="40" y="354"/>
                  </a:cubicBezTo>
                  <a:cubicBezTo>
                    <a:pt x="113" y="359"/>
                    <a:pt x="113" y="359"/>
                    <a:pt x="113" y="359"/>
                  </a:cubicBezTo>
                  <a:cubicBezTo>
                    <a:pt x="131" y="360"/>
                    <a:pt x="135" y="350"/>
                    <a:pt x="122" y="337"/>
                  </a:cubicBezTo>
                  <a:cubicBezTo>
                    <a:pt x="111" y="326"/>
                    <a:pt x="111" y="326"/>
                    <a:pt x="111" y="326"/>
                  </a:cubicBezTo>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Shape 876"/>
            <p:cNvSpPr/>
            <p:nvPr/>
          </p:nvSpPr>
          <p:spPr>
            <a:xfrm>
              <a:off x="4941" y="2158"/>
              <a:ext cx="111" cy="0"/>
            </a:xfrm>
            <a:custGeom>
              <a:avLst/>
              <a:gdLst/>
              <a:ahLst/>
              <a:cxnLst/>
              <a:rect l="0" t="0" r="0" b="0"/>
              <a:pathLst>
                <a:path w="47" h="120000" extrusionOk="0">
                  <a:moveTo>
                    <a:pt x="47" y="0"/>
                  </a:moveTo>
                  <a:cubicBezTo>
                    <a:pt x="0" y="0"/>
                    <a:pt x="0" y="0"/>
                    <a:pt x="0" y="0"/>
                  </a:cubicBezTo>
                  <a:cubicBezTo>
                    <a:pt x="0" y="0"/>
                    <a:pt x="0" y="0"/>
                    <a:pt x="0" y="0"/>
                  </a:cubicBezTo>
                  <a:cubicBezTo>
                    <a:pt x="47" y="0"/>
                    <a:pt x="47" y="0"/>
                    <a:pt x="47" y="0"/>
                  </a:cubicBezTo>
                  <a:cubicBezTo>
                    <a:pt x="47" y="0"/>
                    <a:pt x="47" y="0"/>
                    <a:pt x="47" y="0"/>
                  </a:cubicBezTo>
                </a:path>
              </a:pathLst>
            </a:custGeom>
            <a:solidFill>
              <a:srgbClr val="DCDB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Shape 877"/>
            <p:cNvSpPr/>
            <p:nvPr/>
          </p:nvSpPr>
          <p:spPr>
            <a:xfrm>
              <a:off x="4702" y="2158"/>
              <a:ext cx="350" cy="821"/>
            </a:xfrm>
            <a:custGeom>
              <a:avLst/>
              <a:gdLst/>
              <a:ahLst/>
              <a:cxnLst/>
              <a:rect l="0" t="0" r="0" b="0"/>
              <a:pathLst>
                <a:path w="148" h="347" extrusionOk="0">
                  <a:moveTo>
                    <a:pt x="148" y="0"/>
                  </a:moveTo>
                  <a:cubicBezTo>
                    <a:pt x="101" y="0"/>
                    <a:pt x="101" y="0"/>
                    <a:pt x="101" y="0"/>
                  </a:cubicBezTo>
                  <a:cubicBezTo>
                    <a:pt x="101" y="90"/>
                    <a:pt x="75" y="175"/>
                    <a:pt x="30" y="246"/>
                  </a:cubicBezTo>
                  <a:cubicBezTo>
                    <a:pt x="30" y="246"/>
                    <a:pt x="30" y="246"/>
                    <a:pt x="30" y="246"/>
                  </a:cubicBezTo>
                  <a:cubicBezTo>
                    <a:pt x="30" y="246"/>
                    <a:pt x="30" y="246"/>
                    <a:pt x="29" y="246"/>
                  </a:cubicBezTo>
                  <a:cubicBezTo>
                    <a:pt x="20" y="237"/>
                    <a:pt x="20" y="237"/>
                    <a:pt x="20" y="237"/>
                  </a:cubicBezTo>
                  <a:cubicBezTo>
                    <a:pt x="15" y="232"/>
                    <a:pt x="11" y="230"/>
                    <a:pt x="7" y="230"/>
                  </a:cubicBezTo>
                  <a:cubicBezTo>
                    <a:pt x="6" y="230"/>
                    <a:pt x="6" y="230"/>
                    <a:pt x="6" y="230"/>
                  </a:cubicBezTo>
                  <a:cubicBezTo>
                    <a:pt x="2" y="232"/>
                    <a:pt x="0" y="237"/>
                    <a:pt x="0" y="246"/>
                  </a:cubicBezTo>
                  <a:cubicBezTo>
                    <a:pt x="4" y="320"/>
                    <a:pt x="4" y="320"/>
                    <a:pt x="4" y="320"/>
                  </a:cubicBezTo>
                  <a:cubicBezTo>
                    <a:pt x="5" y="331"/>
                    <a:pt x="11" y="340"/>
                    <a:pt x="19" y="347"/>
                  </a:cubicBezTo>
                  <a:cubicBezTo>
                    <a:pt x="100" y="256"/>
                    <a:pt x="148" y="136"/>
                    <a:pt x="148" y="5"/>
                  </a:cubicBezTo>
                  <a:cubicBezTo>
                    <a:pt x="148" y="3"/>
                    <a:pt x="148" y="2"/>
                    <a:pt x="148" y="0"/>
                  </a:cubicBezTo>
                </a:path>
              </a:pathLst>
            </a:cu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Shape 878"/>
            <p:cNvSpPr/>
            <p:nvPr/>
          </p:nvSpPr>
          <p:spPr>
            <a:xfrm>
              <a:off x="4458" y="1030"/>
              <a:ext cx="585" cy="592"/>
            </a:xfrm>
            <a:custGeom>
              <a:avLst/>
              <a:gdLst/>
              <a:ahLst/>
              <a:cxnLst/>
              <a:rect l="0" t="0" r="0" b="0"/>
              <a:pathLst>
                <a:path w="247" h="250" extrusionOk="0">
                  <a:moveTo>
                    <a:pt x="111" y="114"/>
                  </a:moveTo>
                  <a:cubicBezTo>
                    <a:pt x="55" y="171"/>
                    <a:pt x="14" y="221"/>
                    <a:pt x="0" y="208"/>
                  </a:cubicBezTo>
                  <a:cubicBezTo>
                    <a:pt x="30" y="237"/>
                    <a:pt x="30" y="237"/>
                    <a:pt x="30" y="237"/>
                  </a:cubicBezTo>
                  <a:cubicBezTo>
                    <a:pt x="43" y="250"/>
                    <a:pt x="99" y="215"/>
                    <a:pt x="155" y="159"/>
                  </a:cubicBezTo>
                  <a:cubicBezTo>
                    <a:pt x="212" y="102"/>
                    <a:pt x="247" y="46"/>
                    <a:pt x="234" y="33"/>
                  </a:cubicBezTo>
                  <a:cubicBezTo>
                    <a:pt x="201" y="0"/>
                    <a:pt x="201" y="0"/>
                    <a:pt x="201" y="0"/>
                  </a:cubicBezTo>
                  <a:cubicBezTo>
                    <a:pt x="214" y="13"/>
                    <a:pt x="167" y="58"/>
                    <a:pt x="111" y="114"/>
                  </a:cubicBezTo>
                </a:path>
              </a:pathLst>
            </a:custGeom>
            <a:solidFill>
              <a:srgbClr val="0042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Shape 879"/>
            <p:cNvSpPr/>
            <p:nvPr/>
          </p:nvSpPr>
          <p:spPr>
            <a:xfrm>
              <a:off x="4536" y="1116"/>
              <a:ext cx="512" cy="514"/>
            </a:xfrm>
            <a:custGeom>
              <a:avLst/>
              <a:gdLst/>
              <a:ahLst/>
              <a:cxnLst/>
              <a:rect l="0" t="0" r="0" b="0"/>
              <a:pathLst>
                <a:path w="216" h="217" extrusionOk="0">
                  <a:moveTo>
                    <a:pt x="119" y="119"/>
                  </a:moveTo>
                  <a:cubicBezTo>
                    <a:pt x="71" y="168"/>
                    <a:pt x="24" y="199"/>
                    <a:pt x="14" y="191"/>
                  </a:cubicBezTo>
                  <a:cubicBezTo>
                    <a:pt x="0" y="205"/>
                    <a:pt x="0" y="205"/>
                    <a:pt x="0" y="205"/>
                  </a:cubicBezTo>
                  <a:cubicBezTo>
                    <a:pt x="14" y="217"/>
                    <a:pt x="70" y="182"/>
                    <a:pt x="125" y="126"/>
                  </a:cubicBezTo>
                  <a:cubicBezTo>
                    <a:pt x="181" y="70"/>
                    <a:pt x="216" y="14"/>
                    <a:pt x="204" y="0"/>
                  </a:cubicBezTo>
                  <a:cubicBezTo>
                    <a:pt x="190" y="14"/>
                    <a:pt x="190" y="14"/>
                    <a:pt x="190" y="14"/>
                  </a:cubicBezTo>
                  <a:cubicBezTo>
                    <a:pt x="199" y="25"/>
                    <a:pt x="167" y="71"/>
                    <a:pt x="119" y="119"/>
                  </a:cubicBezTo>
                </a:path>
              </a:pathLst>
            </a:custGeom>
            <a:solidFill>
              <a:srgbClr val="0070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Shape 880"/>
            <p:cNvSpPr/>
            <p:nvPr/>
          </p:nvSpPr>
          <p:spPr>
            <a:xfrm>
              <a:off x="4614" y="1196"/>
              <a:ext cx="644" cy="929"/>
            </a:xfrm>
            <a:custGeom>
              <a:avLst/>
              <a:gdLst/>
              <a:ahLst/>
              <a:cxnLst/>
              <a:rect l="0" t="0" r="0" b="0"/>
              <a:pathLst>
                <a:path w="272" h="392" extrusionOk="0">
                  <a:moveTo>
                    <a:pt x="251" y="309"/>
                  </a:moveTo>
                  <a:cubicBezTo>
                    <a:pt x="238" y="309"/>
                    <a:pt x="238" y="309"/>
                    <a:pt x="238" y="309"/>
                  </a:cubicBezTo>
                  <a:cubicBezTo>
                    <a:pt x="218" y="190"/>
                    <a:pt x="161" y="82"/>
                    <a:pt x="79" y="0"/>
                  </a:cubicBezTo>
                  <a:cubicBezTo>
                    <a:pt x="0" y="78"/>
                    <a:pt x="0" y="78"/>
                    <a:pt x="0" y="78"/>
                  </a:cubicBezTo>
                  <a:cubicBezTo>
                    <a:pt x="63" y="141"/>
                    <a:pt x="107" y="220"/>
                    <a:pt x="126" y="309"/>
                  </a:cubicBezTo>
                  <a:cubicBezTo>
                    <a:pt x="109" y="309"/>
                    <a:pt x="109" y="309"/>
                    <a:pt x="109" y="309"/>
                  </a:cubicBezTo>
                  <a:cubicBezTo>
                    <a:pt x="91" y="309"/>
                    <a:pt x="88" y="319"/>
                    <a:pt x="101" y="331"/>
                  </a:cubicBezTo>
                  <a:cubicBezTo>
                    <a:pt x="156" y="380"/>
                    <a:pt x="156" y="380"/>
                    <a:pt x="156" y="380"/>
                  </a:cubicBezTo>
                  <a:cubicBezTo>
                    <a:pt x="169" y="392"/>
                    <a:pt x="191" y="392"/>
                    <a:pt x="204" y="380"/>
                  </a:cubicBezTo>
                  <a:cubicBezTo>
                    <a:pt x="259" y="331"/>
                    <a:pt x="259" y="331"/>
                    <a:pt x="259" y="331"/>
                  </a:cubicBezTo>
                  <a:cubicBezTo>
                    <a:pt x="272" y="319"/>
                    <a:pt x="269" y="309"/>
                    <a:pt x="251" y="309"/>
                  </a:cubicBezTo>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Shape 881"/>
            <p:cNvSpPr/>
            <p:nvPr/>
          </p:nvSpPr>
          <p:spPr>
            <a:xfrm>
              <a:off x="4853" y="1928"/>
              <a:ext cx="60" cy="2"/>
            </a:xfrm>
            <a:custGeom>
              <a:avLst/>
              <a:gdLst/>
              <a:ahLst/>
              <a:cxnLst/>
              <a:rect l="0" t="0" r="0" b="0"/>
              <a:pathLst>
                <a:path w="25" h="1" extrusionOk="0">
                  <a:moveTo>
                    <a:pt x="25" y="0"/>
                  </a:moveTo>
                  <a:cubicBezTo>
                    <a:pt x="9" y="0"/>
                    <a:pt x="9" y="0"/>
                    <a:pt x="9" y="0"/>
                  </a:cubicBezTo>
                  <a:cubicBezTo>
                    <a:pt x="5" y="0"/>
                    <a:pt x="2" y="1"/>
                    <a:pt x="0" y="1"/>
                  </a:cubicBezTo>
                  <a:cubicBezTo>
                    <a:pt x="2" y="1"/>
                    <a:pt x="5" y="0"/>
                    <a:pt x="8" y="0"/>
                  </a:cubicBezTo>
                  <a:cubicBezTo>
                    <a:pt x="25" y="0"/>
                    <a:pt x="25" y="0"/>
                    <a:pt x="25" y="0"/>
                  </a:cubicBezTo>
                  <a:cubicBezTo>
                    <a:pt x="25" y="0"/>
                    <a:pt x="25" y="0"/>
                    <a:pt x="25" y="0"/>
                  </a:cubicBezTo>
                </a:path>
              </a:pathLst>
            </a:custGeom>
            <a:solidFill>
              <a:srgbClr val="ACAD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Shape 882"/>
            <p:cNvSpPr/>
            <p:nvPr/>
          </p:nvSpPr>
          <p:spPr>
            <a:xfrm>
              <a:off x="4617" y="1305"/>
              <a:ext cx="435" cy="812"/>
            </a:xfrm>
            <a:custGeom>
              <a:avLst/>
              <a:gdLst/>
              <a:ahLst/>
              <a:cxnLst/>
              <a:rect l="0" t="0" r="0" b="0"/>
              <a:pathLst>
                <a:path w="184" h="343" extrusionOk="0">
                  <a:moveTo>
                    <a:pt x="32" y="0"/>
                  </a:moveTo>
                  <a:cubicBezTo>
                    <a:pt x="0" y="32"/>
                    <a:pt x="0" y="32"/>
                    <a:pt x="0" y="32"/>
                  </a:cubicBezTo>
                  <a:cubicBezTo>
                    <a:pt x="62" y="94"/>
                    <a:pt x="107" y="174"/>
                    <a:pt x="126" y="263"/>
                  </a:cubicBezTo>
                  <a:cubicBezTo>
                    <a:pt x="125" y="263"/>
                    <a:pt x="125" y="263"/>
                    <a:pt x="125" y="263"/>
                  </a:cubicBezTo>
                  <a:cubicBezTo>
                    <a:pt x="125" y="263"/>
                    <a:pt x="125" y="263"/>
                    <a:pt x="125" y="263"/>
                  </a:cubicBezTo>
                  <a:cubicBezTo>
                    <a:pt x="108" y="263"/>
                    <a:pt x="108" y="263"/>
                    <a:pt x="108" y="263"/>
                  </a:cubicBezTo>
                  <a:cubicBezTo>
                    <a:pt x="105" y="263"/>
                    <a:pt x="102" y="264"/>
                    <a:pt x="100" y="264"/>
                  </a:cubicBezTo>
                  <a:cubicBezTo>
                    <a:pt x="90" y="267"/>
                    <a:pt x="90" y="275"/>
                    <a:pt x="101" y="285"/>
                  </a:cubicBezTo>
                  <a:cubicBezTo>
                    <a:pt x="156" y="334"/>
                    <a:pt x="156" y="334"/>
                    <a:pt x="156" y="334"/>
                  </a:cubicBezTo>
                  <a:cubicBezTo>
                    <a:pt x="162" y="340"/>
                    <a:pt x="171" y="343"/>
                    <a:pt x="180" y="343"/>
                  </a:cubicBezTo>
                  <a:cubicBezTo>
                    <a:pt x="181" y="343"/>
                    <a:pt x="183" y="343"/>
                    <a:pt x="184" y="342"/>
                  </a:cubicBezTo>
                  <a:cubicBezTo>
                    <a:pt x="178" y="209"/>
                    <a:pt x="121" y="88"/>
                    <a:pt x="32" y="0"/>
                  </a:cubicBezTo>
                </a:path>
              </a:pathLst>
            </a:cu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Shape 883"/>
            <p:cNvSpPr/>
            <p:nvPr/>
          </p:nvSpPr>
          <p:spPr>
            <a:xfrm>
              <a:off x="2715" y="955"/>
              <a:ext cx="590" cy="582"/>
            </a:xfrm>
            <a:custGeom>
              <a:avLst/>
              <a:gdLst/>
              <a:ahLst/>
              <a:cxnLst/>
              <a:rect l="0" t="0" r="0" b="0"/>
              <a:pathLst>
                <a:path w="249" h="246" extrusionOk="0">
                  <a:moveTo>
                    <a:pt x="114" y="135"/>
                  </a:moveTo>
                  <a:cubicBezTo>
                    <a:pt x="170" y="192"/>
                    <a:pt x="220" y="233"/>
                    <a:pt x="207" y="246"/>
                  </a:cubicBezTo>
                  <a:cubicBezTo>
                    <a:pt x="236" y="217"/>
                    <a:pt x="236" y="217"/>
                    <a:pt x="236" y="217"/>
                  </a:cubicBezTo>
                  <a:cubicBezTo>
                    <a:pt x="249" y="204"/>
                    <a:pt x="214" y="148"/>
                    <a:pt x="158" y="91"/>
                  </a:cubicBezTo>
                  <a:cubicBezTo>
                    <a:pt x="102" y="35"/>
                    <a:pt x="45" y="0"/>
                    <a:pt x="32" y="13"/>
                  </a:cubicBezTo>
                  <a:cubicBezTo>
                    <a:pt x="0" y="46"/>
                    <a:pt x="0" y="46"/>
                    <a:pt x="0" y="46"/>
                  </a:cubicBezTo>
                  <a:cubicBezTo>
                    <a:pt x="13" y="32"/>
                    <a:pt x="57" y="79"/>
                    <a:pt x="114" y="135"/>
                  </a:cubicBezTo>
                </a:path>
              </a:pathLst>
            </a:custGeom>
            <a:solidFill>
              <a:srgbClr val="002E1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Shape 884"/>
            <p:cNvSpPr/>
            <p:nvPr/>
          </p:nvSpPr>
          <p:spPr>
            <a:xfrm>
              <a:off x="2800" y="948"/>
              <a:ext cx="512" cy="513"/>
            </a:xfrm>
            <a:custGeom>
              <a:avLst/>
              <a:gdLst/>
              <a:ahLst/>
              <a:cxnLst/>
              <a:rect l="0" t="0" r="0" b="0"/>
              <a:pathLst>
                <a:path w="216" h="217" extrusionOk="0">
                  <a:moveTo>
                    <a:pt x="119" y="98"/>
                  </a:moveTo>
                  <a:cubicBezTo>
                    <a:pt x="167" y="146"/>
                    <a:pt x="198" y="193"/>
                    <a:pt x="190" y="203"/>
                  </a:cubicBezTo>
                  <a:cubicBezTo>
                    <a:pt x="204" y="217"/>
                    <a:pt x="204" y="217"/>
                    <a:pt x="204" y="217"/>
                  </a:cubicBezTo>
                  <a:cubicBezTo>
                    <a:pt x="216" y="203"/>
                    <a:pt x="181" y="147"/>
                    <a:pt x="125" y="91"/>
                  </a:cubicBezTo>
                  <a:cubicBezTo>
                    <a:pt x="69" y="35"/>
                    <a:pt x="14" y="0"/>
                    <a:pt x="0" y="12"/>
                  </a:cubicBezTo>
                  <a:cubicBezTo>
                    <a:pt x="14" y="26"/>
                    <a:pt x="14" y="26"/>
                    <a:pt x="14" y="26"/>
                  </a:cubicBezTo>
                  <a:cubicBezTo>
                    <a:pt x="24" y="18"/>
                    <a:pt x="71" y="49"/>
                    <a:pt x="119" y="98"/>
                  </a:cubicBezTo>
                </a:path>
              </a:pathLst>
            </a:custGeom>
            <a:solidFill>
              <a:srgbClr val="005C2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Shape 885"/>
            <p:cNvSpPr/>
            <p:nvPr/>
          </p:nvSpPr>
          <p:spPr>
            <a:xfrm>
              <a:off x="2879" y="742"/>
              <a:ext cx="918" cy="639"/>
            </a:xfrm>
            <a:custGeom>
              <a:avLst/>
              <a:gdLst/>
              <a:ahLst/>
              <a:cxnLst/>
              <a:rect l="0" t="0" r="0" b="0"/>
              <a:pathLst>
                <a:path w="388" h="270" extrusionOk="0">
                  <a:moveTo>
                    <a:pt x="376" y="68"/>
                  </a:moveTo>
                  <a:cubicBezTo>
                    <a:pt x="327" y="13"/>
                    <a:pt x="327" y="13"/>
                    <a:pt x="327" y="13"/>
                  </a:cubicBezTo>
                  <a:cubicBezTo>
                    <a:pt x="315" y="0"/>
                    <a:pt x="306" y="4"/>
                    <a:pt x="306" y="22"/>
                  </a:cubicBezTo>
                  <a:cubicBezTo>
                    <a:pt x="306" y="33"/>
                    <a:pt x="306" y="33"/>
                    <a:pt x="306" y="33"/>
                  </a:cubicBezTo>
                  <a:cubicBezTo>
                    <a:pt x="187" y="53"/>
                    <a:pt x="82" y="111"/>
                    <a:pt x="0" y="192"/>
                  </a:cubicBezTo>
                  <a:cubicBezTo>
                    <a:pt x="79" y="270"/>
                    <a:pt x="79" y="270"/>
                    <a:pt x="79" y="270"/>
                  </a:cubicBezTo>
                  <a:cubicBezTo>
                    <a:pt x="140" y="209"/>
                    <a:pt x="218" y="165"/>
                    <a:pt x="306" y="145"/>
                  </a:cubicBezTo>
                  <a:cubicBezTo>
                    <a:pt x="306" y="163"/>
                    <a:pt x="306" y="163"/>
                    <a:pt x="306" y="163"/>
                  </a:cubicBezTo>
                  <a:cubicBezTo>
                    <a:pt x="306" y="181"/>
                    <a:pt x="315" y="185"/>
                    <a:pt x="327" y="172"/>
                  </a:cubicBezTo>
                  <a:cubicBezTo>
                    <a:pt x="376" y="117"/>
                    <a:pt x="376" y="117"/>
                    <a:pt x="376" y="117"/>
                  </a:cubicBezTo>
                  <a:cubicBezTo>
                    <a:pt x="388" y="104"/>
                    <a:pt x="388" y="82"/>
                    <a:pt x="376" y="68"/>
                  </a:cubicBezTo>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Shape 886"/>
            <p:cNvSpPr/>
            <p:nvPr/>
          </p:nvSpPr>
          <p:spPr>
            <a:xfrm>
              <a:off x="3629" y="952"/>
              <a:ext cx="166" cy="213"/>
            </a:xfrm>
            <a:custGeom>
              <a:avLst/>
              <a:gdLst/>
              <a:ahLst/>
              <a:cxnLst/>
              <a:rect l="0" t="0" r="0" b="0"/>
              <a:pathLst>
                <a:path w="70" h="90" extrusionOk="0">
                  <a:moveTo>
                    <a:pt x="69" y="0"/>
                  </a:moveTo>
                  <a:cubicBezTo>
                    <a:pt x="68" y="0"/>
                    <a:pt x="68" y="0"/>
                    <a:pt x="68" y="0"/>
                  </a:cubicBezTo>
                  <a:cubicBezTo>
                    <a:pt x="69" y="10"/>
                    <a:pt x="66" y="20"/>
                    <a:pt x="59" y="28"/>
                  </a:cubicBezTo>
                  <a:cubicBezTo>
                    <a:pt x="10" y="83"/>
                    <a:pt x="10" y="83"/>
                    <a:pt x="10" y="83"/>
                  </a:cubicBezTo>
                  <a:cubicBezTo>
                    <a:pt x="7" y="87"/>
                    <a:pt x="3" y="89"/>
                    <a:pt x="0" y="90"/>
                  </a:cubicBezTo>
                  <a:cubicBezTo>
                    <a:pt x="4" y="89"/>
                    <a:pt x="7" y="87"/>
                    <a:pt x="11" y="82"/>
                  </a:cubicBezTo>
                  <a:cubicBezTo>
                    <a:pt x="60" y="28"/>
                    <a:pt x="60" y="28"/>
                    <a:pt x="60" y="28"/>
                  </a:cubicBezTo>
                  <a:cubicBezTo>
                    <a:pt x="67" y="20"/>
                    <a:pt x="70" y="10"/>
                    <a:pt x="69" y="0"/>
                  </a:cubicBezTo>
                </a:path>
              </a:pathLst>
            </a:custGeom>
            <a:solidFill>
              <a:srgbClr val="B2B4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Shape 887"/>
            <p:cNvSpPr/>
            <p:nvPr/>
          </p:nvSpPr>
          <p:spPr>
            <a:xfrm>
              <a:off x="3194" y="1189"/>
              <a:ext cx="127" cy="83"/>
            </a:xfrm>
            <a:custGeom>
              <a:avLst/>
              <a:gdLst/>
              <a:ahLst/>
              <a:cxnLst/>
              <a:rect l="0" t="0" r="0" b="0"/>
              <a:pathLst>
                <a:path w="54" h="35" extrusionOk="0">
                  <a:moveTo>
                    <a:pt x="54" y="0"/>
                  </a:moveTo>
                  <a:cubicBezTo>
                    <a:pt x="35" y="11"/>
                    <a:pt x="17" y="22"/>
                    <a:pt x="0" y="35"/>
                  </a:cubicBezTo>
                  <a:cubicBezTo>
                    <a:pt x="0" y="35"/>
                    <a:pt x="0" y="35"/>
                    <a:pt x="0" y="35"/>
                  </a:cubicBezTo>
                  <a:cubicBezTo>
                    <a:pt x="17" y="22"/>
                    <a:pt x="35" y="11"/>
                    <a:pt x="54" y="1"/>
                  </a:cubicBezTo>
                  <a:cubicBezTo>
                    <a:pt x="54" y="0"/>
                    <a:pt x="54" y="0"/>
                    <a:pt x="54" y="0"/>
                  </a:cubicBezTo>
                </a:path>
              </a:pathLst>
            </a:custGeom>
            <a:solidFill>
              <a:srgbClr val="B3B4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Shape 888"/>
            <p:cNvSpPr/>
            <p:nvPr/>
          </p:nvSpPr>
          <p:spPr>
            <a:xfrm>
              <a:off x="3321" y="1109"/>
              <a:ext cx="199" cy="82"/>
            </a:xfrm>
            <a:custGeom>
              <a:avLst/>
              <a:gdLst/>
              <a:ahLst/>
              <a:cxnLst/>
              <a:rect l="0" t="0" r="0" b="0"/>
              <a:pathLst>
                <a:path w="84" h="35" extrusionOk="0">
                  <a:moveTo>
                    <a:pt x="84" y="0"/>
                  </a:moveTo>
                  <a:cubicBezTo>
                    <a:pt x="55" y="8"/>
                    <a:pt x="27" y="20"/>
                    <a:pt x="0" y="34"/>
                  </a:cubicBezTo>
                  <a:cubicBezTo>
                    <a:pt x="0" y="35"/>
                    <a:pt x="0" y="35"/>
                    <a:pt x="0" y="35"/>
                  </a:cubicBezTo>
                  <a:cubicBezTo>
                    <a:pt x="27" y="20"/>
                    <a:pt x="55" y="9"/>
                    <a:pt x="84" y="0"/>
                  </a:cubicBezTo>
                </a:path>
              </a:pathLst>
            </a:custGeom>
            <a:solidFill>
              <a:srgbClr val="B2B4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Shape 889"/>
            <p:cNvSpPr/>
            <p:nvPr/>
          </p:nvSpPr>
          <p:spPr>
            <a:xfrm>
              <a:off x="3066" y="1367"/>
              <a:ext cx="14" cy="14"/>
            </a:xfrm>
            <a:custGeom>
              <a:avLst/>
              <a:gdLst/>
              <a:ahLst/>
              <a:cxnLst/>
              <a:rect l="0" t="0" r="0" b="0"/>
              <a:pathLst>
                <a:path w="6" h="6" extrusionOk="0">
                  <a:moveTo>
                    <a:pt x="6" y="0"/>
                  </a:moveTo>
                  <a:cubicBezTo>
                    <a:pt x="4" y="2"/>
                    <a:pt x="2" y="4"/>
                    <a:pt x="0" y="6"/>
                  </a:cubicBezTo>
                  <a:cubicBezTo>
                    <a:pt x="0" y="6"/>
                    <a:pt x="0" y="6"/>
                    <a:pt x="0" y="6"/>
                  </a:cubicBezTo>
                  <a:cubicBezTo>
                    <a:pt x="2" y="4"/>
                    <a:pt x="4" y="2"/>
                    <a:pt x="6" y="1"/>
                  </a:cubicBezTo>
                  <a:cubicBezTo>
                    <a:pt x="6" y="1"/>
                    <a:pt x="6" y="1"/>
                    <a:pt x="6" y="0"/>
                  </a:cubicBezTo>
                </a:path>
              </a:pathLst>
            </a:custGeom>
            <a:solidFill>
              <a:srgbClr val="ACAD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Shape 890"/>
            <p:cNvSpPr/>
            <p:nvPr/>
          </p:nvSpPr>
          <p:spPr>
            <a:xfrm>
              <a:off x="3080" y="1284"/>
              <a:ext cx="97" cy="85"/>
            </a:xfrm>
            <a:custGeom>
              <a:avLst/>
              <a:gdLst/>
              <a:ahLst/>
              <a:cxnLst/>
              <a:rect l="0" t="0" r="0" b="0"/>
              <a:pathLst>
                <a:path w="41" h="36" extrusionOk="0">
                  <a:moveTo>
                    <a:pt x="41" y="0"/>
                  </a:moveTo>
                  <a:cubicBezTo>
                    <a:pt x="26" y="11"/>
                    <a:pt x="13" y="23"/>
                    <a:pt x="0" y="35"/>
                  </a:cubicBezTo>
                  <a:cubicBezTo>
                    <a:pt x="0" y="36"/>
                    <a:pt x="0" y="36"/>
                    <a:pt x="0" y="36"/>
                  </a:cubicBezTo>
                  <a:cubicBezTo>
                    <a:pt x="13" y="23"/>
                    <a:pt x="27" y="11"/>
                    <a:pt x="41" y="0"/>
                  </a:cubicBezTo>
                  <a:cubicBezTo>
                    <a:pt x="41" y="0"/>
                    <a:pt x="41" y="0"/>
                    <a:pt x="41" y="0"/>
                  </a:cubicBezTo>
                </a:path>
              </a:pathLst>
            </a:custGeom>
            <a:solidFill>
              <a:srgbClr val="43254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Shape 891"/>
            <p:cNvSpPr/>
            <p:nvPr/>
          </p:nvSpPr>
          <p:spPr>
            <a:xfrm>
              <a:off x="3177" y="1272"/>
              <a:ext cx="17" cy="12"/>
            </a:xfrm>
            <a:custGeom>
              <a:avLst/>
              <a:gdLst/>
              <a:ahLst/>
              <a:cxnLst/>
              <a:rect l="0" t="0" r="0" b="0"/>
              <a:pathLst>
                <a:path w="7" h="5" extrusionOk="0">
                  <a:moveTo>
                    <a:pt x="7" y="0"/>
                  </a:moveTo>
                  <a:cubicBezTo>
                    <a:pt x="5" y="1"/>
                    <a:pt x="2" y="3"/>
                    <a:pt x="0" y="5"/>
                  </a:cubicBezTo>
                  <a:cubicBezTo>
                    <a:pt x="0" y="5"/>
                    <a:pt x="0" y="5"/>
                    <a:pt x="0" y="5"/>
                  </a:cubicBezTo>
                  <a:cubicBezTo>
                    <a:pt x="2" y="3"/>
                    <a:pt x="5" y="2"/>
                    <a:pt x="7" y="0"/>
                  </a:cubicBezTo>
                  <a:cubicBezTo>
                    <a:pt x="7" y="0"/>
                    <a:pt x="7" y="0"/>
                    <a:pt x="7" y="0"/>
                  </a:cubicBezTo>
                </a:path>
              </a:pathLst>
            </a:custGeom>
            <a:solidFill>
              <a:srgbClr val="BA75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Shape 892"/>
            <p:cNvSpPr/>
            <p:nvPr/>
          </p:nvSpPr>
          <p:spPr>
            <a:xfrm>
              <a:off x="2977" y="960"/>
              <a:ext cx="808" cy="429"/>
            </a:xfrm>
            <a:custGeom>
              <a:avLst/>
              <a:gdLst/>
              <a:ahLst/>
              <a:cxnLst/>
              <a:rect l="0" t="0" r="0" b="0"/>
              <a:pathLst>
                <a:path w="341" h="181" extrusionOk="0">
                  <a:moveTo>
                    <a:pt x="340" y="0"/>
                  </a:moveTo>
                  <a:cubicBezTo>
                    <a:pt x="208" y="5"/>
                    <a:pt x="88" y="60"/>
                    <a:pt x="0" y="146"/>
                  </a:cubicBezTo>
                  <a:cubicBezTo>
                    <a:pt x="34" y="181"/>
                    <a:pt x="34" y="181"/>
                    <a:pt x="34" y="181"/>
                  </a:cubicBezTo>
                  <a:cubicBezTo>
                    <a:pt x="36" y="179"/>
                    <a:pt x="38" y="177"/>
                    <a:pt x="40" y="175"/>
                  </a:cubicBezTo>
                  <a:cubicBezTo>
                    <a:pt x="53" y="163"/>
                    <a:pt x="66" y="151"/>
                    <a:pt x="81" y="140"/>
                  </a:cubicBezTo>
                  <a:cubicBezTo>
                    <a:pt x="83" y="138"/>
                    <a:pt x="86" y="136"/>
                    <a:pt x="88" y="135"/>
                  </a:cubicBezTo>
                  <a:cubicBezTo>
                    <a:pt x="105" y="122"/>
                    <a:pt x="123" y="111"/>
                    <a:pt x="142" y="100"/>
                  </a:cubicBezTo>
                  <a:cubicBezTo>
                    <a:pt x="169" y="86"/>
                    <a:pt x="197" y="74"/>
                    <a:pt x="226" y="66"/>
                  </a:cubicBezTo>
                  <a:cubicBezTo>
                    <a:pt x="238" y="62"/>
                    <a:pt x="249" y="59"/>
                    <a:pt x="262" y="56"/>
                  </a:cubicBezTo>
                  <a:cubicBezTo>
                    <a:pt x="262" y="74"/>
                    <a:pt x="262" y="74"/>
                    <a:pt x="262" y="74"/>
                  </a:cubicBezTo>
                  <a:cubicBezTo>
                    <a:pt x="262" y="85"/>
                    <a:pt x="265" y="91"/>
                    <a:pt x="270" y="91"/>
                  </a:cubicBezTo>
                  <a:cubicBezTo>
                    <a:pt x="271" y="91"/>
                    <a:pt x="272" y="90"/>
                    <a:pt x="272" y="90"/>
                  </a:cubicBezTo>
                  <a:cubicBezTo>
                    <a:pt x="275" y="89"/>
                    <a:pt x="279" y="87"/>
                    <a:pt x="282" y="83"/>
                  </a:cubicBezTo>
                  <a:cubicBezTo>
                    <a:pt x="331" y="28"/>
                    <a:pt x="331" y="28"/>
                    <a:pt x="331" y="28"/>
                  </a:cubicBezTo>
                  <a:cubicBezTo>
                    <a:pt x="338" y="20"/>
                    <a:pt x="341" y="10"/>
                    <a:pt x="340" y="0"/>
                  </a:cubicBezTo>
                </a:path>
              </a:pathLst>
            </a:cu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Shape 893"/>
            <p:cNvSpPr/>
            <p:nvPr/>
          </p:nvSpPr>
          <p:spPr>
            <a:xfrm>
              <a:off x="3819" y="588"/>
              <a:ext cx="187" cy="682"/>
            </a:xfrm>
            <a:custGeom>
              <a:avLst/>
              <a:gdLst/>
              <a:ahLst/>
              <a:cxnLst/>
              <a:rect l="0" t="0" r="0" b="0"/>
              <a:pathLst>
                <a:path w="79" h="288" extrusionOk="0">
                  <a:moveTo>
                    <a:pt x="17" y="144"/>
                  </a:moveTo>
                  <a:cubicBezTo>
                    <a:pt x="17" y="224"/>
                    <a:pt x="23" y="288"/>
                    <a:pt x="4" y="288"/>
                  </a:cubicBezTo>
                  <a:cubicBezTo>
                    <a:pt x="46" y="288"/>
                    <a:pt x="46" y="288"/>
                    <a:pt x="46" y="288"/>
                  </a:cubicBezTo>
                  <a:cubicBezTo>
                    <a:pt x="64" y="288"/>
                    <a:pt x="79" y="224"/>
                    <a:pt x="79" y="144"/>
                  </a:cubicBezTo>
                  <a:cubicBezTo>
                    <a:pt x="79" y="64"/>
                    <a:pt x="64" y="0"/>
                    <a:pt x="46" y="0"/>
                  </a:cubicBezTo>
                  <a:cubicBezTo>
                    <a:pt x="0" y="0"/>
                    <a:pt x="0" y="0"/>
                    <a:pt x="0" y="0"/>
                  </a:cubicBezTo>
                  <a:cubicBezTo>
                    <a:pt x="18" y="0"/>
                    <a:pt x="17" y="64"/>
                    <a:pt x="17" y="144"/>
                  </a:cubicBezTo>
                </a:path>
              </a:pathLst>
            </a:custGeom>
            <a:solidFill>
              <a:srgbClr val="005C2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Shape 894"/>
            <p:cNvSpPr/>
            <p:nvPr/>
          </p:nvSpPr>
          <p:spPr>
            <a:xfrm>
              <a:off x="3939" y="588"/>
              <a:ext cx="79" cy="682"/>
            </a:xfrm>
            <a:custGeom>
              <a:avLst/>
              <a:gdLst/>
              <a:ahLst/>
              <a:cxnLst/>
              <a:rect l="0" t="0" r="0" b="0"/>
              <a:pathLst>
                <a:path w="33" h="288" extrusionOk="0">
                  <a:moveTo>
                    <a:pt x="24" y="144"/>
                  </a:moveTo>
                  <a:cubicBezTo>
                    <a:pt x="24" y="212"/>
                    <a:pt x="13" y="267"/>
                    <a:pt x="0" y="269"/>
                  </a:cubicBezTo>
                  <a:cubicBezTo>
                    <a:pt x="0" y="288"/>
                    <a:pt x="0" y="288"/>
                    <a:pt x="0" y="288"/>
                  </a:cubicBezTo>
                  <a:cubicBezTo>
                    <a:pt x="18" y="287"/>
                    <a:pt x="33" y="223"/>
                    <a:pt x="33" y="144"/>
                  </a:cubicBezTo>
                  <a:cubicBezTo>
                    <a:pt x="33" y="65"/>
                    <a:pt x="18" y="1"/>
                    <a:pt x="0" y="0"/>
                  </a:cubicBezTo>
                  <a:cubicBezTo>
                    <a:pt x="0" y="19"/>
                    <a:pt x="0" y="19"/>
                    <a:pt x="0" y="19"/>
                  </a:cubicBezTo>
                  <a:cubicBezTo>
                    <a:pt x="13" y="20"/>
                    <a:pt x="24" y="76"/>
                    <a:pt x="24" y="144"/>
                  </a:cubicBezTo>
                </a:path>
              </a:pathLst>
            </a:custGeom>
            <a:solidFill>
              <a:srgbClr val="2074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Shape 895"/>
            <p:cNvSpPr/>
            <p:nvPr/>
          </p:nvSpPr>
          <p:spPr>
            <a:xfrm>
              <a:off x="3840" y="798"/>
              <a:ext cx="874" cy="517"/>
            </a:xfrm>
            <a:custGeom>
              <a:avLst/>
              <a:gdLst/>
              <a:ahLst/>
              <a:cxnLst/>
              <a:rect l="0" t="0" r="0" b="0"/>
              <a:pathLst>
                <a:path w="369" h="218" extrusionOk="0">
                  <a:moveTo>
                    <a:pt x="346" y="96"/>
                  </a:moveTo>
                  <a:cubicBezTo>
                    <a:pt x="335" y="108"/>
                    <a:pt x="335" y="108"/>
                    <a:pt x="335" y="108"/>
                  </a:cubicBezTo>
                  <a:cubicBezTo>
                    <a:pt x="240" y="40"/>
                    <a:pt x="125" y="0"/>
                    <a:pt x="0" y="0"/>
                  </a:cubicBezTo>
                  <a:cubicBezTo>
                    <a:pt x="0" y="110"/>
                    <a:pt x="0" y="110"/>
                    <a:pt x="0" y="110"/>
                  </a:cubicBezTo>
                  <a:cubicBezTo>
                    <a:pt x="94" y="111"/>
                    <a:pt x="182" y="139"/>
                    <a:pt x="255" y="187"/>
                  </a:cubicBezTo>
                  <a:cubicBezTo>
                    <a:pt x="246" y="196"/>
                    <a:pt x="246" y="196"/>
                    <a:pt x="246" y="196"/>
                  </a:cubicBezTo>
                  <a:cubicBezTo>
                    <a:pt x="234" y="208"/>
                    <a:pt x="238" y="218"/>
                    <a:pt x="256" y="217"/>
                  </a:cubicBezTo>
                  <a:cubicBezTo>
                    <a:pt x="329" y="213"/>
                    <a:pt x="329" y="213"/>
                    <a:pt x="329" y="213"/>
                  </a:cubicBezTo>
                  <a:cubicBezTo>
                    <a:pt x="347" y="212"/>
                    <a:pt x="362" y="196"/>
                    <a:pt x="363" y="178"/>
                  </a:cubicBezTo>
                  <a:cubicBezTo>
                    <a:pt x="368" y="105"/>
                    <a:pt x="368" y="105"/>
                    <a:pt x="368" y="105"/>
                  </a:cubicBezTo>
                  <a:cubicBezTo>
                    <a:pt x="369" y="87"/>
                    <a:pt x="359" y="83"/>
                    <a:pt x="346" y="96"/>
                  </a:cubicBezTo>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Shape 896"/>
            <p:cNvSpPr/>
            <p:nvPr/>
          </p:nvSpPr>
          <p:spPr>
            <a:xfrm>
              <a:off x="4640" y="1281"/>
              <a:ext cx="31" cy="17"/>
            </a:xfrm>
            <a:custGeom>
              <a:avLst/>
              <a:gdLst/>
              <a:ahLst/>
              <a:cxnLst/>
              <a:rect l="0" t="0" r="0" b="0"/>
              <a:pathLst>
                <a:path w="13" h="7" extrusionOk="0">
                  <a:moveTo>
                    <a:pt x="12" y="0"/>
                  </a:moveTo>
                  <a:cubicBezTo>
                    <a:pt x="9" y="3"/>
                    <a:pt x="4" y="6"/>
                    <a:pt x="0" y="7"/>
                  </a:cubicBezTo>
                  <a:cubicBezTo>
                    <a:pt x="4" y="6"/>
                    <a:pt x="9" y="3"/>
                    <a:pt x="13" y="0"/>
                  </a:cubicBezTo>
                  <a:cubicBezTo>
                    <a:pt x="12" y="0"/>
                    <a:pt x="12" y="0"/>
                    <a:pt x="12" y="0"/>
                  </a:cubicBezTo>
                </a:path>
              </a:pathLst>
            </a:custGeom>
            <a:solidFill>
              <a:srgbClr val="A4A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Shape 897"/>
            <p:cNvSpPr/>
            <p:nvPr/>
          </p:nvSpPr>
          <p:spPr>
            <a:xfrm>
              <a:off x="3842" y="950"/>
              <a:ext cx="827" cy="362"/>
            </a:xfrm>
            <a:custGeom>
              <a:avLst/>
              <a:gdLst/>
              <a:ahLst/>
              <a:cxnLst/>
              <a:rect l="0" t="0" r="0" b="0"/>
              <a:pathLst>
                <a:path w="349" h="153" extrusionOk="0">
                  <a:moveTo>
                    <a:pt x="0" y="0"/>
                  </a:moveTo>
                  <a:cubicBezTo>
                    <a:pt x="0" y="46"/>
                    <a:pt x="0" y="46"/>
                    <a:pt x="0" y="46"/>
                  </a:cubicBezTo>
                  <a:cubicBezTo>
                    <a:pt x="94" y="46"/>
                    <a:pt x="182" y="74"/>
                    <a:pt x="255" y="123"/>
                  </a:cubicBezTo>
                  <a:cubicBezTo>
                    <a:pt x="246" y="132"/>
                    <a:pt x="246" y="132"/>
                    <a:pt x="246" y="132"/>
                  </a:cubicBezTo>
                  <a:cubicBezTo>
                    <a:pt x="234" y="144"/>
                    <a:pt x="237" y="153"/>
                    <a:pt x="253" y="153"/>
                  </a:cubicBezTo>
                  <a:cubicBezTo>
                    <a:pt x="254" y="153"/>
                    <a:pt x="255" y="153"/>
                    <a:pt x="256" y="153"/>
                  </a:cubicBezTo>
                  <a:cubicBezTo>
                    <a:pt x="329" y="149"/>
                    <a:pt x="329" y="149"/>
                    <a:pt x="329" y="149"/>
                  </a:cubicBezTo>
                  <a:cubicBezTo>
                    <a:pt x="332" y="148"/>
                    <a:pt x="334" y="148"/>
                    <a:pt x="337" y="147"/>
                  </a:cubicBezTo>
                  <a:cubicBezTo>
                    <a:pt x="341" y="146"/>
                    <a:pt x="346" y="143"/>
                    <a:pt x="349" y="140"/>
                  </a:cubicBezTo>
                  <a:cubicBezTo>
                    <a:pt x="258" y="54"/>
                    <a:pt x="135" y="1"/>
                    <a:pt x="0" y="0"/>
                  </a:cubicBezTo>
                </a:path>
              </a:pathLst>
            </a:cu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Shape 898"/>
            <p:cNvSpPr/>
            <p:nvPr/>
          </p:nvSpPr>
          <p:spPr>
            <a:xfrm>
              <a:off x="3710" y="588"/>
              <a:ext cx="229" cy="682"/>
            </a:xfrm>
            <a:custGeom>
              <a:avLst/>
              <a:gdLst/>
              <a:ahLst/>
              <a:cxnLst/>
              <a:rect l="0" t="0" r="0" b="0"/>
              <a:pathLst>
                <a:path w="97" h="288" extrusionOk="0">
                  <a:moveTo>
                    <a:pt x="63" y="144"/>
                  </a:moveTo>
                  <a:cubicBezTo>
                    <a:pt x="63" y="64"/>
                    <a:pt x="78" y="0"/>
                    <a:pt x="97" y="0"/>
                  </a:cubicBezTo>
                  <a:cubicBezTo>
                    <a:pt x="34" y="0"/>
                    <a:pt x="34" y="0"/>
                    <a:pt x="34" y="0"/>
                  </a:cubicBezTo>
                  <a:cubicBezTo>
                    <a:pt x="15" y="0"/>
                    <a:pt x="0" y="64"/>
                    <a:pt x="0" y="144"/>
                  </a:cubicBezTo>
                  <a:cubicBezTo>
                    <a:pt x="0" y="224"/>
                    <a:pt x="15" y="288"/>
                    <a:pt x="34" y="288"/>
                  </a:cubicBezTo>
                  <a:cubicBezTo>
                    <a:pt x="97" y="288"/>
                    <a:pt x="97" y="288"/>
                    <a:pt x="97" y="288"/>
                  </a:cubicBezTo>
                  <a:cubicBezTo>
                    <a:pt x="78" y="288"/>
                    <a:pt x="63" y="224"/>
                    <a:pt x="63" y="144"/>
                  </a:cubicBezTo>
                  <a:close/>
                </a:path>
              </a:pathLst>
            </a:cu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Shape 899"/>
            <p:cNvSpPr/>
            <p:nvPr/>
          </p:nvSpPr>
          <p:spPr>
            <a:xfrm>
              <a:off x="3857" y="588"/>
              <a:ext cx="82" cy="682"/>
            </a:xfrm>
            <a:custGeom>
              <a:avLst/>
              <a:gdLst/>
              <a:ahLst/>
              <a:cxnLst/>
              <a:rect l="0" t="0" r="0" b="0"/>
              <a:pathLst>
                <a:path w="35" h="288" extrusionOk="0">
                  <a:moveTo>
                    <a:pt x="35" y="269"/>
                  </a:moveTo>
                  <a:cubicBezTo>
                    <a:pt x="34" y="269"/>
                    <a:pt x="34" y="269"/>
                    <a:pt x="34" y="269"/>
                  </a:cubicBezTo>
                  <a:cubicBezTo>
                    <a:pt x="21" y="269"/>
                    <a:pt x="10" y="213"/>
                    <a:pt x="10" y="144"/>
                  </a:cubicBezTo>
                  <a:cubicBezTo>
                    <a:pt x="10" y="75"/>
                    <a:pt x="21" y="19"/>
                    <a:pt x="34" y="19"/>
                  </a:cubicBezTo>
                  <a:cubicBezTo>
                    <a:pt x="35" y="19"/>
                    <a:pt x="35" y="19"/>
                    <a:pt x="35" y="19"/>
                  </a:cubicBezTo>
                  <a:cubicBezTo>
                    <a:pt x="35" y="0"/>
                    <a:pt x="35" y="0"/>
                    <a:pt x="35" y="0"/>
                  </a:cubicBezTo>
                  <a:cubicBezTo>
                    <a:pt x="34" y="0"/>
                    <a:pt x="34" y="0"/>
                    <a:pt x="34" y="0"/>
                  </a:cubicBezTo>
                  <a:cubicBezTo>
                    <a:pt x="16" y="0"/>
                    <a:pt x="0" y="64"/>
                    <a:pt x="0" y="144"/>
                  </a:cubicBezTo>
                  <a:cubicBezTo>
                    <a:pt x="0" y="224"/>
                    <a:pt x="16" y="288"/>
                    <a:pt x="34" y="288"/>
                  </a:cubicBezTo>
                  <a:cubicBezTo>
                    <a:pt x="35" y="288"/>
                    <a:pt x="35" y="288"/>
                    <a:pt x="35" y="288"/>
                  </a:cubicBezTo>
                  <a:lnTo>
                    <a:pt x="35" y="269"/>
                  </a:lnTo>
                  <a:close/>
                </a:path>
              </a:pathLst>
            </a:custGeom>
            <a:solidFill>
              <a:srgbClr val="2074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Shape 900"/>
            <p:cNvSpPr/>
            <p:nvPr/>
          </p:nvSpPr>
          <p:spPr>
            <a:xfrm>
              <a:off x="2663" y="976"/>
              <a:ext cx="620" cy="620"/>
            </a:xfrm>
            <a:custGeom>
              <a:avLst/>
              <a:gdLst/>
              <a:ahLst/>
              <a:cxnLst/>
              <a:rect l="0" t="0" r="0" b="0"/>
              <a:pathLst>
                <a:path w="262" h="262" extrusionOk="0">
                  <a:moveTo>
                    <a:pt x="136" y="126"/>
                  </a:moveTo>
                  <a:cubicBezTo>
                    <a:pt x="80" y="70"/>
                    <a:pt x="45" y="14"/>
                    <a:pt x="58" y="0"/>
                  </a:cubicBezTo>
                  <a:cubicBezTo>
                    <a:pt x="14" y="45"/>
                    <a:pt x="14" y="45"/>
                    <a:pt x="14" y="45"/>
                  </a:cubicBezTo>
                  <a:cubicBezTo>
                    <a:pt x="0" y="58"/>
                    <a:pt x="35" y="114"/>
                    <a:pt x="92" y="171"/>
                  </a:cubicBezTo>
                  <a:cubicBezTo>
                    <a:pt x="148" y="227"/>
                    <a:pt x="204" y="262"/>
                    <a:pt x="217" y="249"/>
                  </a:cubicBezTo>
                  <a:cubicBezTo>
                    <a:pt x="262" y="205"/>
                    <a:pt x="262" y="205"/>
                    <a:pt x="262" y="205"/>
                  </a:cubicBezTo>
                  <a:cubicBezTo>
                    <a:pt x="249" y="218"/>
                    <a:pt x="192" y="183"/>
                    <a:pt x="136" y="126"/>
                  </a:cubicBezTo>
                  <a:close/>
                </a:path>
              </a:pathLst>
            </a:custGeom>
            <a:solidFill>
              <a:srgbClr val="2074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Shape 901"/>
            <p:cNvSpPr/>
            <p:nvPr/>
          </p:nvSpPr>
          <p:spPr>
            <a:xfrm>
              <a:off x="2767" y="976"/>
              <a:ext cx="516" cy="516"/>
            </a:xfrm>
            <a:custGeom>
              <a:avLst/>
              <a:gdLst/>
              <a:ahLst/>
              <a:cxnLst/>
              <a:rect l="0" t="0" r="0" b="0"/>
              <a:pathLst>
                <a:path w="218" h="218" extrusionOk="0">
                  <a:moveTo>
                    <a:pt x="204" y="191"/>
                  </a:moveTo>
                  <a:cubicBezTo>
                    <a:pt x="204" y="191"/>
                    <a:pt x="204" y="191"/>
                    <a:pt x="204" y="191"/>
                  </a:cubicBezTo>
                  <a:cubicBezTo>
                    <a:pt x="194" y="201"/>
                    <a:pt x="147" y="169"/>
                    <a:pt x="98" y="120"/>
                  </a:cubicBezTo>
                  <a:cubicBezTo>
                    <a:pt x="49" y="72"/>
                    <a:pt x="18" y="24"/>
                    <a:pt x="27" y="15"/>
                  </a:cubicBezTo>
                  <a:cubicBezTo>
                    <a:pt x="28" y="14"/>
                    <a:pt x="28" y="14"/>
                    <a:pt x="28" y="14"/>
                  </a:cubicBezTo>
                  <a:cubicBezTo>
                    <a:pt x="14" y="0"/>
                    <a:pt x="14" y="0"/>
                    <a:pt x="14" y="0"/>
                  </a:cubicBezTo>
                  <a:cubicBezTo>
                    <a:pt x="13" y="1"/>
                    <a:pt x="13" y="1"/>
                    <a:pt x="13" y="1"/>
                  </a:cubicBezTo>
                  <a:cubicBezTo>
                    <a:pt x="0" y="14"/>
                    <a:pt x="35" y="70"/>
                    <a:pt x="92" y="127"/>
                  </a:cubicBezTo>
                  <a:cubicBezTo>
                    <a:pt x="148" y="183"/>
                    <a:pt x="204" y="218"/>
                    <a:pt x="217" y="205"/>
                  </a:cubicBezTo>
                  <a:cubicBezTo>
                    <a:pt x="218" y="205"/>
                    <a:pt x="218" y="205"/>
                    <a:pt x="218" y="205"/>
                  </a:cubicBezTo>
                  <a:lnTo>
                    <a:pt x="204" y="191"/>
                  </a:lnTo>
                  <a:close/>
                </a:path>
              </a:pathLst>
            </a:custGeom>
            <a:solidFill>
              <a:srgbClr val="005C2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Shape 902"/>
            <p:cNvSpPr/>
            <p:nvPr/>
          </p:nvSpPr>
          <p:spPr>
            <a:xfrm>
              <a:off x="2270" y="2061"/>
              <a:ext cx="684" cy="227"/>
            </a:xfrm>
            <a:custGeom>
              <a:avLst/>
              <a:gdLst/>
              <a:ahLst/>
              <a:cxnLst/>
              <a:rect l="0" t="0" r="0" b="0"/>
              <a:pathLst>
                <a:path w="289" h="96" extrusionOk="0">
                  <a:moveTo>
                    <a:pt x="145" y="33"/>
                  </a:moveTo>
                  <a:cubicBezTo>
                    <a:pt x="65" y="33"/>
                    <a:pt x="0" y="18"/>
                    <a:pt x="0" y="0"/>
                  </a:cubicBezTo>
                  <a:cubicBezTo>
                    <a:pt x="0" y="62"/>
                    <a:pt x="0" y="62"/>
                    <a:pt x="0" y="62"/>
                  </a:cubicBezTo>
                  <a:cubicBezTo>
                    <a:pt x="0" y="81"/>
                    <a:pt x="65" y="96"/>
                    <a:pt x="145" y="96"/>
                  </a:cubicBezTo>
                  <a:cubicBezTo>
                    <a:pt x="224" y="96"/>
                    <a:pt x="289" y="81"/>
                    <a:pt x="289" y="62"/>
                  </a:cubicBezTo>
                  <a:cubicBezTo>
                    <a:pt x="289" y="0"/>
                    <a:pt x="289" y="0"/>
                    <a:pt x="289" y="0"/>
                  </a:cubicBezTo>
                  <a:cubicBezTo>
                    <a:pt x="289" y="18"/>
                    <a:pt x="224" y="33"/>
                    <a:pt x="145" y="3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Shape 903"/>
            <p:cNvSpPr/>
            <p:nvPr/>
          </p:nvSpPr>
          <p:spPr>
            <a:xfrm>
              <a:off x="2270" y="2061"/>
              <a:ext cx="684" cy="80"/>
            </a:xfrm>
            <a:custGeom>
              <a:avLst/>
              <a:gdLst/>
              <a:ahLst/>
              <a:cxnLst/>
              <a:rect l="0" t="0" r="0" b="0"/>
              <a:pathLst>
                <a:path w="289" h="34" extrusionOk="0">
                  <a:moveTo>
                    <a:pt x="269" y="0"/>
                  </a:moveTo>
                  <a:cubicBezTo>
                    <a:pt x="269" y="0"/>
                    <a:pt x="269" y="0"/>
                    <a:pt x="269" y="0"/>
                  </a:cubicBezTo>
                  <a:cubicBezTo>
                    <a:pt x="269" y="14"/>
                    <a:pt x="213" y="25"/>
                    <a:pt x="145" y="25"/>
                  </a:cubicBezTo>
                  <a:cubicBezTo>
                    <a:pt x="76" y="25"/>
                    <a:pt x="20" y="14"/>
                    <a:pt x="20" y="0"/>
                  </a:cubicBezTo>
                  <a:cubicBezTo>
                    <a:pt x="20" y="0"/>
                    <a:pt x="20" y="0"/>
                    <a:pt x="20" y="0"/>
                  </a:cubicBezTo>
                  <a:cubicBezTo>
                    <a:pt x="0" y="0"/>
                    <a:pt x="0" y="0"/>
                    <a:pt x="0" y="0"/>
                  </a:cubicBezTo>
                  <a:cubicBezTo>
                    <a:pt x="0" y="0"/>
                    <a:pt x="0" y="0"/>
                    <a:pt x="0" y="0"/>
                  </a:cubicBezTo>
                  <a:cubicBezTo>
                    <a:pt x="0" y="19"/>
                    <a:pt x="65" y="34"/>
                    <a:pt x="145" y="34"/>
                  </a:cubicBezTo>
                  <a:cubicBezTo>
                    <a:pt x="224" y="34"/>
                    <a:pt x="289" y="19"/>
                    <a:pt x="289" y="0"/>
                  </a:cubicBezTo>
                  <a:cubicBezTo>
                    <a:pt x="289" y="0"/>
                    <a:pt x="289" y="0"/>
                    <a:pt x="289" y="0"/>
                  </a:cubicBezTo>
                  <a:lnTo>
                    <a:pt x="269" y="0"/>
                  </a:lnTo>
                  <a:close/>
                </a:path>
              </a:pathLst>
            </a:custGeom>
            <a:solidFill>
              <a:srgbClr val="5481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Shape 904"/>
            <p:cNvSpPr/>
            <p:nvPr/>
          </p:nvSpPr>
          <p:spPr>
            <a:xfrm>
              <a:off x="2661" y="2717"/>
              <a:ext cx="514" cy="516"/>
            </a:xfrm>
            <a:custGeom>
              <a:avLst/>
              <a:gdLst/>
              <a:ahLst/>
              <a:cxnLst/>
              <a:rect l="0" t="0" r="0" b="0"/>
              <a:pathLst>
                <a:path w="217" h="218" extrusionOk="0">
                  <a:moveTo>
                    <a:pt x="190" y="14"/>
                  </a:moveTo>
                  <a:cubicBezTo>
                    <a:pt x="190" y="14"/>
                    <a:pt x="190" y="14"/>
                    <a:pt x="190" y="14"/>
                  </a:cubicBezTo>
                  <a:cubicBezTo>
                    <a:pt x="200" y="24"/>
                    <a:pt x="168" y="71"/>
                    <a:pt x="120" y="120"/>
                  </a:cubicBezTo>
                  <a:cubicBezTo>
                    <a:pt x="71" y="168"/>
                    <a:pt x="24" y="200"/>
                    <a:pt x="14" y="191"/>
                  </a:cubicBezTo>
                  <a:cubicBezTo>
                    <a:pt x="14" y="190"/>
                    <a:pt x="14" y="190"/>
                    <a:pt x="14" y="190"/>
                  </a:cubicBezTo>
                  <a:cubicBezTo>
                    <a:pt x="0" y="204"/>
                    <a:pt x="0" y="204"/>
                    <a:pt x="0" y="204"/>
                  </a:cubicBezTo>
                  <a:cubicBezTo>
                    <a:pt x="0" y="204"/>
                    <a:pt x="0" y="204"/>
                    <a:pt x="0" y="204"/>
                  </a:cubicBezTo>
                  <a:cubicBezTo>
                    <a:pt x="13" y="218"/>
                    <a:pt x="70" y="183"/>
                    <a:pt x="126" y="126"/>
                  </a:cubicBezTo>
                  <a:cubicBezTo>
                    <a:pt x="182" y="70"/>
                    <a:pt x="217" y="13"/>
                    <a:pt x="204" y="0"/>
                  </a:cubicBezTo>
                  <a:cubicBezTo>
                    <a:pt x="204" y="0"/>
                    <a:pt x="204" y="0"/>
                    <a:pt x="204" y="0"/>
                  </a:cubicBezTo>
                  <a:lnTo>
                    <a:pt x="190" y="14"/>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Shape 905"/>
            <p:cNvSpPr/>
            <p:nvPr/>
          </p:nvSpPr>
          <p:spPr>
            <a:xfrm>
              <a:off x="3741" y="3046"/>
              <a:ext cx="229" cy="684"/>
            </a:xfrm>
            <a:custGeom>
              <a:avLst/>
              <a:gdLst/>
              <a:ahLst/>
              <a:cxnLst/>
              <a:rect l="0" t="0" r="0" b="0"/>
              <a:pathLst>
                <a:path w="97" h="289" extrusionOk="0">
                  <a:moveTo>
                    <a:pt x="34" y="144"/>
                  </a:moveTo>
                  <a:cubicBezTo>
                    <a:pt x="34" y="224"/>
                    <a:pt x="19" y="289"/>
                    <a:pt x="0" y="289"/>
                  </a:cubicBezTo>
                  <a:cubicBezTo>
                    <a:pt x="63" y="289"/>
                    <a:pt x="63" y="289"/>
                    <a:pt x="63" y="289"/>
                  </a:cubicBezTo>
                  <a:cubicBezTo>
                    <a:pt x="82" y="289"/>
                    <a:pt x="97" y="224"/>
                    <a:pt x="97" y="144"/>
                  </a:cubicBezTo>
                  <a:cubicBezTo>
                    <a:pt x="97" y="65"/>
                    <a:pt x="82" y="0"/>
                    <a:pt x="63" y="0"/>
                  </a:cubicBezTo>
                  <a:cubicBezTo>
                    <a:pt x="0" y="0"/>
                    <a:pt x="0" y="0"/>
                    <a:pt x="0" y="0"/>
                  </a:cubicBezTo>
                  <a:cubicBezTo>
                    <a:pt x="19" y="0"/>
                    <a:pt x="34" y="65"/>
                    <a:pt x="34" y="144"/>
                  </a:cubicBezTo>
                  <a:close/>
                </a:path>
              </a:pathLst>
            </a:cu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Shape 906"/>
            <p:cNvSpPr/>
            <p:nvPr/>
          </p:nvSpPr>
          <p:spPr>
            <a:xfrm>
              <a:off x="4396" y="2719"/>
              <a:ext cx="621" cy="620"/>
            </a:xfrm>
            <a:custGeom>
              <a:avLst/>
              <a:gdLst/>
              <a:ahLst/>
              <a:cxnLst/>
              <a:rect l="0" t="0" r="0" b="0"/>
              <a:pathLst>
                <a:path w="262" h="262" extrusionOk="0">
                  <a:moveTo>
                    <a:pt x="126" y="136"/>
                  </a:moveTo>
                  <a:cubicBezTo>
                    <a:pt x="182" y="192"/>
                    <a:pt x="217" y="249"/>
                    <a:pt x="204" y="262"/>
                  </a:cubicBezTo>
                  <a:cubicBezTo>
                    <a:pt x="248" y="218"/>
                    <a:pt x="248" y="218"/>
                    <a:pt x="248" y="218"/>
                  </a:cubicBezTo>
                  <a:cubicBezTo>
                    <a:pt x="262" y="205"/>
                    <a:pt x="227" y="148"/>
                    <a:pt x="170" y="92"/>
                  </a:cubicBezTo>
                  <a:cubicBezTo>
                    <a:pt x="114" y="35"/>
                    <a:pt x="58" y="0"/>
                    <a:pt x="45" y="13"/>
                  </a:cubicBezTo>
                  <a:cubicBezTo>
                    <a:pt x="0" y="58"/>
                    <a:pt x="0" y="58"/>
                    <a:pt x="0" y="58"/>
                  </a:cubicBezTo>
                  <a:cubicBezTo>
                    <a:pt x="13" y="45"/>
                    <a:pt x="70" y="80"/>
                    <a:pt x="126" y="1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Shape 907"/>
            <p:cNvSpPr/>
            <p:nvPr/>
          </p:nvSpPr>
          <p:spPr>
            <a:xfrm>
              <a:off x="4396" y="2823"/>
              <a:ext cx="517" cy="516"/>
            </a:xfrm>
            <a:custGeom>
              <a:avLst/>
              <a:gdLst/>
              <a:ahLst/>
              <a:cxnLst/>
              <a:rect l="0" t="0" r="0" b="0"/>
              <a:pathLst>
                <a:path w="218" h="218" extrusionOk="0">
                  <a:moveTo>
                    <a:pt x="14" y="28"/>
                  </a:moveTo>
                  <a:cubicBezTo>
                    <a:pt x="14" y="27"/>
                    <a:pt x="14" y="27"/>
                    <a:pt x="14" y="27"/>
                  </a:cubicBezTo>
                  <a:cubicBezTo>
                    <a:pt x="24" y="18"/>
                    <a:pt x="71" y="49"/>
                    <a:pt x="120" y="98"/>
                  </a:cubicBezTo>
                  <a:cubicBezTo>
                    <a:pt x="168" y="147"/>
                    <a:pt x="200" y="194"/>
                    <a:pt x="191" y="204"/>
                  </a:cubicBezTo>
                  <a:cubicBezTo>
                    <a:pt x="190" y="204"/>
                    <a:pt x="190" y="204"/>
                    <a:pt x="190" y="204"/>
                  </a:cubicBezTo>
                  <a:cubicBezTo>
                    <a:pt x="204" y="218"/>
                    <a:pt x="204" y="218"/>
                    <a:pt x="204" y="218"/>
                  </a:cubicBezTo>
                  <a:cubicBezTo>
                    <a:pt x="205" y="218"/>
                    <a:pt x="205" y="218"/>
                    <a:pt x="205" y="218"/>
                  </a:cubicBezTo>
                  <a:cubicBezTo>
                    <a:pt x="218" y="205"/>
                    <a:pt x="183" y="148"/>
                    <a:pt x="126" y="92"/>
                  </a:cubicBezTo>
                  <a:cubicBezTo>
                    <a:pt x="70" y="35"/>
                    <a:pt x="14" y="0"/>
                    <a:pt x="1" y="13"/>
                  </a:cubicBezTo>
                  <a:cubicBezTo>
                    <a:pt x="0" y="14"/>
                    <a:pt x="0" y="14"/>
                    <a:pt x="0" y="14"/>
                  </a:cubicBezTo>
                  <a:lnTo>
                    <a:pt x="14" y="2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Shape 908"/>
            <p:cNvSpPr/>
            <p:nvPr/>
          </p:nvSpPr>
          <p:spPr>
            <a:xfrm>
              <a:off x="4726" y="2038"/>
              <a:ext cx="684" cy="227"/>
            </a:xfrm>
            <a:custGeom>
              <a:avLst/>
              <a:gdLst/>
              <a:ahLst/>
              <a:cxnLst/>
              <a:rect l="0" t="0" r="0" b="0"/>
              <a:pathLst>
                <a:path w="289" h="96" extrusionOk="0">
                  <a:moveTo>
                    <a:pt x="144" y="62"/>
                  </a:moveTo>
                  <a:cubicBezTo>
                    <a:pt x="224" y="62"/>
                    <a:pt x="289" y="77"/>
                    <a:pt x="289" y="96"/>
                  </a:cubicBezTo>
                  <a:cubicBezTo>
                    <a:pt x="289" y="33"/>
                    <a:pt x="289" y="33"/>
                    <a:pt x="289" y="33"/>
                  </a:cubicBezTo>
                  <a:cubicBezTo>
                    <a:pt x="289" y="15"/>
                    <a:pt x="224" y="0"/>
                    <a:pt x="144" y="0"/>
                  </a:cubicBezTo>
                  <a:cubicBezTo>
                    <a:pt x="65" y="0"/>
                    <a:pt x="0" y="15"/>
                    <a:pt x="0" y="33"/>
                  </a:cubicBezTo>
                  <a:cubicBezTo>
                    <a:pt x="0" y="96"/>
                    <a:pt x="0" y="96"/>
                    <a:pt x="0" y="96"/>
                  </a:cubicBezTo>
                  <a:cubicBezTo>
                    <a:pt x="0" y="77"/>
                    <a:pt x="65" y="62"/>
                    <a:pt x="144" y="6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Shape 909"/>
            <p:cNvSpPr/>
            <p:nvPr/>
          </p:nvSpPr>
          <p:spPr>
            <a:xfrm>
              <a:off x="4726" y="2177"/>
              <a:ext cx="684" cy="80"/>
            </a:xfrm>
            <a:custGeom>
              <a:avLst/>
              <a:gdLst/>
              <a:ahLst/>
              <a:cxnLst/>
              <a:rect l="0" t="0" r="0" b="0"/>
              <a:pathLst>
                <a:path w="289" h="34" extrusionOk="0">
                  <a:moveTo>
                    <a:pt x="20" y="34"/>
                  </a:moveTo>
                  <a:cubicBezTo>
                    <a:pt x="20" y="33"/>
                    <a:pt x="20" y="33"/>
                    <a:pt x="20" y="33"/>
                  </a:cubicBezTo>
                  <a:cubicBezTo>
                    <a:pt x="20" y="20"/>
                    <a:pt x="76" y="9"/>
                    <a:pt x="144" y="9"/>
                  </a:cubicBezTo>
                  <a:cubicBezTo>
                    <a:pt x="213" y="9"/>
                    <a:pt x="269" y="20"/>
                    <a:pt x="269" y="33"/>
                  </a:cubicBezTo>
                  <a:cubicBezTo>
                    <a:pt x="269" y="34"/>
                    <a:pt x="269" y="34"/>
                    <a:pt x="269" y="34"/>
                  </a:cubicBezTo>
                  <a:cubicBezTo>
                    <a:pt x="289" y="34"/>
                    <a:pt x="289" y="34"/>
                    <a:pt x="289" y="34"/>
                  </a:cubicBezTo>
                  <a:cubicBezTo>
                    <a:pt x="289" y="33"/>
                    <a:pt x="289" y="33"/>
                    <a:pt x="289" y="33"/>
                  </a:cubicBezTo>
                  <a:cubicBezTo>
                    <a:pt x="289" y="15"/>
                    <a:pt x="224" y="0"/>
                    <a:pt x="144" y="0"/>
                  </a:cubicBezTo>
                  <a:cubicBezTo>
                    <a:pt x="65" y="0"/>
                    <a:pt x="0" y="15"/>
                    <a:pt x="0" y="33"/>
                  </a:cubicBezTo>
                  <a:cubicBezTo>
                    <a:pt x="0" y="34"/>
                    <a:pt x="0" y="34"/>
                    <a:pt x="0" y="34"/>
                  </a:cubicBezTo>
                  <a:lnTo>
                    <a:pt x="20" y="34"/>
                  </a:lnTo>
                  <a:close/>
                </a:path>
              </a:pathLst>
            </a:custGeom>
            <a:solidFill>
              <a:srgbClr val="7B7B7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Shape 910"/>
            <p:cNvSpPr/>
            <p:nvPr/>
          </p:nvSpPr>
          <p:spPr>
            <a:xfrm>
              <a:off x="4401" y="981"/>
              <a:ext cx="618" cy="620"/>
            </a:xfrm>
            <a:custGeom>
              <a:avLst/>
              <a:gdLst/>
              <a:ahLst/>
              <a:cxnLst/>
              <a:rect l="0" t="0" r="0" b="0"/>
              <a:pathLst>
                <a:path w="261" h="262" extrusionOk="0">
                  <a:moveTo>
                    <a:pt x="135" y="136"/>
                  </a:moveTo>
                  <a:cubicBezTo>
                    <a:pt x="192" y="79"/>
                    <a:pt x="248" y="44"/>
                    <a:pt x="261" y="57"/>
                  </a:cubicBezTo>
                  <a:cubicBezTo>
                    <a:pt x="217" y="13"/>
                    <a:pt x="217" y="13"/>
                    <a:pt x="217" y="13"/>
                  </a:cubicBezTo>
                  <a:cubicBezTo>
                    <a:pt x="204" y="0"/>
                    <a:pt x="147" y="35"/>
                    <a:pt x="91" y="91"/>
                  </a:cubicBezTo>
                  <a:cubicBezTo>
                    <a:pt x="35" y="148"/>
                    <a:pt x="0" y="204"/>
                    <a:pt x="13" y="217"/>
                  </a:cubicBezTo>
                  <a:cubicBezTo>
                    <a:pt x="57" y="262"/>
                    <a:pt x="57" y="262"/>
                    <a:pt x="57" y="262"/>
                  </a:cubicBezTo>
                  <a:cubicBezTo>
                    <a:pt x="44" y="248"/>
                    <a:pt x="79" y="192"/>
                    <a:pt x="135" y="136"/>
                  </a:cubicBezTo>
                  <a:close/>
                </a:path>
              </a:pathLst>
            </a:custGeom>
            <a:solidFill>
              <a:srgbClr val="005C2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Shape 911"/>
            <p:cNvSpPr/>
            <p:nvPr/>
          </p:nvSpPr>
          <p:spPr>
            <a:xfrm>
              <a:off x="4505" y="1085"/>
              <a:ext cx="514" cy="516"/>
            </a:xfrm>
            <a:custGeom>
              <a:avLst/>
              <a:gdLst/>
              <a:ahLst/>
              <a:cxnLst/>
              <a:rect l="0" t="0" r="0" b="0"/>
              <a:pathLst>
                <a:path w="217" h="218" extrusionOk="0">
                  <a:moveTo>
                    <a:pt x="27" y="204"/>
                  </a:moveTo>
                  <a:cubicBezTo>
                    <a:pt x="27" y="203"/>
                    <a:pt x="27" y="203"/>
                    <a:pt x="27" y="203"/>
                  </a:cubicBezTo>
                  <a:cubicBezTo>
                    <a:pt x="17" y="194"/>
                    <a:pt x="49" y="147"/>
                    <a:pt x="97" y="98"/>
                  </a:cubicBezTo>
                  <a:cubicBezTo>
                    <a:pt x="146" y="49"/>
                    <a:pt x="193" y="17"/>
                    <a:pt x="203" y="27"/>
                  </a:cubicBezTo>
                  <a:cubicBezTo>
                    <a:pt x="203" y="27"/>
                    <a:pt x="203" y="27"/>
                    <a:pt x="203" y="27"/>
                  </a:cubicBezTo>
                  <a:cubicBezTo>
                    <a:pt x="217" y="13"/>
                    <a:pt x="217" y="13"/>
                    <a:pt x="217" y="13"/>
                  </a:cubicBezTo>
                  <a:cubicBezTo>
                    <a:pt x="217" y="13"/>
                    <a:pt x="217" y="13"/>
                    <a:pt x="217" y="13"/>
                  </a:cubicBezTo>
                  <a:cubicBezTo>
                    <a:pt x="203" y="0"/>
                    <a:pt x="147" y="35"/>
                    <a:pt x="91" y="91"/>
                  </a:cubicBezTo>
                  <a:cubicBezTo>
                    <a:pt x="35" y="148"/>
                    <a:pt x="0" y="204"/>
                    <a:pt x="13" y="217"/>
                  </a:cubicBezTo>
                  <a:cubicBezTo>
                    <a:pt x="13" y="218"/>
                    <a:pt x="13" y="218"/>
                    <a:pt x="13" y="218"/>
                  </a:cubicBezTo>
                  <a:lnTo>
                    <a:pt x="27" y="204"/>
                  </a:lnTo>
                  <a:close/>
                </a:path>
              </a:pathLst>
            </a:custGeom>
            <a:solidFill>
              <a:srgbClr val="0070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Shape 912"/>
            <p:cNvSpPr/>
            <p:nvPr/>
          </p:nvSpPr>
          <p:spPr>
            <a:xfrm>
              <a:off x="2969" y="2991"/>
              <a:ext cx="850" cy="535"/>
            </a:xfrm>
            <a:custGeom>
              <a:avLst/>
              <a:gdLst/>
              <a:ahLst/>
              <a:cxnLst/>
              <a:rect l="0" t="0" r="0" b="0"/>
              <a:pathLst>
                <a:path w="359" h="226" extrusionOk="0">
                  <a:moveTo>
                    <a:pt x="355" y="226"/>
                  </a:moveTo>
                  <a:cubicBezTo>
                    <a:pt x="359" y="115"/>
                    <a:pt x="359" y="115"/>
                    <a:pt x="359" y="115"/>
                  </a:cubicBezTo>
                  <a:cubicBezTo>
                    <a:pt x="272" y="112"/>
                    <a:pt x="187" y="85"/>
                    <a:pt x="113" y="34"/>
                  </a:cubicBezTo>
                  <a:cubicBezTo>
                    <a:pt x="126" y="21"/>
                    <a:pt x="126" y="21"/>
                    <a:pt x="126" y="21"/>
                  </a:cubicBezTo>
                  <a:cubicBezTo>
                    <a:pt x="139" y="9"/>
                    <a:pt x="136" y="0"/>
                    <a:pt x="118" y="0"/>
                  </a:cubicBezTo>
                  <a:cubicBezTo>
                    <a:pt x="44" y="1"/>
                    <a:pt x="44" y="1"/>
                    <a:pt x="44" y="1"/>
                  </a:cubicBezTo>
                  <a:cubicBezTo>
                    <a:pt x="26" y="2"/>
                    <a:pt x="10" y="17"/>
                    <a:pt x="9" y="35"/>
                  </a:cubicBezTo>
                  <a:cubicBezTo>
                    <a:pt x="2" y="108"/>
                    <a:pt x="2" y="108"/>
                    <a:pt x="2" y="108"/>
                  </a:cubicBezTo>
                  <a:cubicBezTo>
                    <a:pt x="0" y="126"/>
                    <a:pt x="9" y="129"/>
                    <a:pt x="22" y="117"/>
                  </a:cubicBezTo>
                  <a:cubicBezTo>
                    <a:pt x="30" y="110"/>
                    <a:pt x="30" y="110"/>
                    <a:pt x="30" y="110"/>
                  </a:cubicBezTo>
                  <a:cubicBezTo>
                    <a:pt x="126" y="183"/>
                    <a:pt x="239" y="222"/>
                    <a:pt x="355" y="226"/>
                  </a:cubicBezTo>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Shape 913"/>
            <p:cNvSpPr/>
            <p:nvPr/>
          </p:nvSpPr>
          <p:spPr>
            <a:xfrm>
              <a:off x="2997" y="2991"/>
              <a:ext cx="822" cy="398"/>
            </a:xfrm>
            <a:custGeom>
              <a:avLst/>
              <a:gdLst/>
              <a:ahLst/>
              <a:cxnLst/>
              <a:rect l="0" t="0" r="0" b="0"/>
              <a:pathLst>
                <a:path w="347" h="168" extrusionOk="0">
                  <a:moveTo>
                    <a:pt x="347" y="116"/>
                  </a:moveTo>
                  <a:cubicBezTo>
                    <a:pt x="272" y="113"/>
                    <a:pt x="198" y="92"/>
                    <a:pt x="131" y="53"/>
                  </a:cubicBezTo>
                  <a:cubicBezTo>
                    <a:pt x="121" y="47"/>
                    <a:pt x="111" y="40"/>
                    <a:pt x="101" y="34"/>
                  </a:cubicBezTo>
                  <a:cubicBezTo>
                    <a:pt x="114" y="21"/>
                    <a:pt x="114" y="21"/>
                    <a:pt x="114" y="21"/>
                  </a:cubicBezTo>
                  <a:cubicBezTo>
                    <a:pt x="122" y="14"/>
                    <a:pt x="124" y="8"/>
                    <a:pt x="121" y="4"/>
                  </a:cubicBezTo>
                  <a:cubicBezTo>
                    <a:pt x="120" y="3"/>
                    <a:pt x="119" y="2"/>
                    <a:pt x="118" y="2"/>
                  </a:cubicBezTo>
                  <a:cubicBezTo>
                    <a:pt x="115" y="1"/>
                    <a:pt x="112" y="0"/>
                    <a:pt x="107" y="1"/>
                  </a:cubicBezTo>
                  <a:cubicBezTo>
                    <a:pt x="33" y="2"/>
                    <a:pt x="33" y="2"/>
                    <a:pt x="33" y="2"/>
                  </a:cubicBezTo>
                  <a:cubicBezTo>
                    <a:pt x="20" y="2"/>
                    <a:pt x="7" y="12"/>
                    <a:pt x="0" y="24"/>
                  </a:cubicBezTo>
                  <a:cubicBezTo>
                    <a:pt x="96" y="117"/>
                    <a:pt x="219" y="165"/>
                    <a:pt x="345" y="168"/>
                  </a:cubicBezTo>
                  <a:cubicBezTo>
                    <a:pt x="347" y="116"/>
                    <a:pt x="347" y="116"/>
                    <a:pt x="347" y="116"/>
                  </a:cubicBezTo>
                </a:path>
              </a:pathLst>
            </a:cu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Shape 914"/>
            <p:cNvSpPr/>
            <p:nvPr/>
          </p:nvSpPr>
          <p:spPr>
            <a:xfrm>
              <a:off x="3750" y="3046"/>
              <a:ext cx="82" cy="684"/>
            </a:xfrm>
            <a:custGeom>
              <a:avLst/>
              <a:gdLst/>
              <a:ahLst/>
              <a:cxnLst/>
              <a:rect l="0" t="0" r="0" b="0"/>
              <a:pathLst>
                <a:path w="35" h="289" extrusionOk="0">
                  <a:moveTo>
                    <a:pt x="0" y="20"/>
                  </a:moveTo>
                  <a:cubicBezTo>
                    <a:pt x="1" y="20"/>
                    <a:pt x="1" y="20"/>
                    <a:pt x="1" y="20"/>
                  </a:cubicBezTo>
                  <a:cubicBezTo>
                    <a:pt x="14" y="20"/>
                    <a:pt x="25" y="76"/>
                    <a:pt x="25" y="144"/>
                  </a:cubicBezTo>
                  <a:cubicBezTo>
                    <a:pt x="25" y="213"/>
                    <a:pt x="14" y="269"/>
                    <a:pt x="1" y="269"/>
                  </a:cubicBezTo>
                  <a:cubicBezTo>
                    <a:pt x="0" y="269"/>
                    <a:pt x="0" y="269"/>
                    <a:pt x="0" y="269"/>
                  </a:cubicBezTo>
                  <a:cubicBezTo>
                    <a:pt x="0" y="289"/>
                    <a:pt x="0" y="289"/>
                    <a:pt x="0" y="289"/>
                  </a:cubicBezTo>
                  <a:cubicBezTo>
                    <a:pt x="1" y="289"/>
                    <a:pt x="1" y="289"/>
                    <a:pt x="1" y="289"/>
                  </a:cubicBezTo>
                  <a:cubicBezTo>
                    <a:pt x="19" y="289"/>
                    <a:pt x="35" y="224"/>
                    <a:pt x="35" y="144"/>
                  </a:cubicBezTo>
                  <a:cubicBezTo>
                    <a:pt x="35" y="65"/>
                    <a:pt x="19" y="0"/>
                    <a:pt x="1" y="0"/>
                  </a:cubicBezTo>
                  <a:cubicBezTo>
                    <a:pt x="0" y="0"/>
                    <a:pt x="0" y="0"/>
                    <a:pt x="0" y="0"/>
                  </a:cubicBezTo>
                  <a:lnTo>
                    <a:pt x="0" y="20"/>
                  </a:lnTo>
                  <a:close/>
                </a:path>
              </a:pathLst>
            </a:custGeom>
            <a:solidFill>
              <a:srgbClr val="2074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Shape 915"/>
            <p:cNvSpPr/>
            <p:nvPr/>
          </p:nvSpPr>
          <p:spPr>
            <a:xfrm>
              <a:off x="2661" y="2717"/>
              <a:ext cx="618" cy="620"/>
            </a:xfrm>
            <a:custGeom>
              <a:avLst/>
              <a:gdLst/>
              <a:ahLst/>
              <a:cxnLst/>
              <a:rect l="0" t="0" r="0" b="0"/>
              <a:pathLst>
                <a:path w="261" h="262" extrusionOk="0">
                  <a:moveTo>
                    <a:pt x="126" y="126"/>
                  </a:moveTo>
                  <a:cubicBezTo>
                    <a:pt x="69" y="182"/>
                    <a:pt x="13" y="217"/>
                    <a:pt x="0" y="204"/>
                  </a:cubicBezTo>
                  <a:cubicBezTo>
                    <a:pt x="44" y="248"/>
                    <a:pt x="44" y="248"/>
                    <a:pt x="44" y="248"/>
                  </a:cubicBezTo>
                  <a:cubicBezTo>
                    <a:pt x="57" y="262"/>
                    <a:pt x="114" y="226"/>
                    <a:pt x="170" y="170"/>
                  </a:cubicBezTo>
                  <a:cubicBezTo>
                    <a:pt x="226" y="114"/>
                    <a:pt x="261" y="57"/>
                    <a:pt x="248" y="44"/>
                  </a:cubicBezTo>
                  <a:cubicBezTo>
                    <a:pt x="204" y="0"/>
                    <a:pt x="204" y="0"/>
                    <a:pt x="204" y="0"/>
                  </a:cubicBezTo>
                  <a:cubicBezTo>
                    <a:pt x="217" y="13"/>
                    <a:pt x="182" y="69"/>
                    <a:pt x="126" y="1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6" name="Shape 916"/>
          <p:cNvGrpSpPr/>
          <p:nvPr/>
        </p:nvGrpSpPr>
        <p:grpSpPr>
          <a:xfrm>
            <a:off x="588237" y="1850984"/>
            <a:ext cx="2985670" cy="3974989"/>
            <a:chOff x="255818" y="2397680"/>
            <a:chExt cx="2985670" cy="3974989"/>
          </a:xfrm>
        </p:grpSpPr>
        <p:grpSp>
          <p:nvGrpSpPr>
            <p:cNvPr id="917" name="Shape 917"/>
            <p:cNvGrpSpPr/>
            <p:nvPr/>
          </p:nvGrpSpPr>
          <p:grpSpPr>
            <a:xfrm>
              <a:off x="2314062" y="2397680"/>
              <a:ext cx="823913" cy="823913"/>
              <a:chOff x="1705521" y="2416711"/>
              <a:chExt cx="823913" cy="823913"/>
            </a:xfrm>
          </p:grpSpPr>
          <p:sp>
            <p:nvSpPr>
              <p:cNvPr id="918" name="Shape 918"/>
              <p:cNvSpPr/>
              <p:nvPr/>
            </p:nvSpPr>
            <p:spPr>
              <a:xfrm>
                <a:off x="1705521" y="2416711"/>
                <a:ext cx="823913" cy="823913"/>
              </a:xfrm>
              <a:prstGeom prst="ellipse">
                <a:avLst/>
              </a:pr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9" name="Shape 919"/>
              <p:cNvGrpSpPr/>
              <p:nvPr/>
            </p:nvGrpSpPr>
            <p:grpSpPr>
              <a:xfrm>
                <a:off x="1920424" y="2649864"/>
                <a:ext cx="356535" cy="356535"/>
                <a:chOff x="4570491" y="4810943"/>
                <a:chExt cx="356535" cy="356535"/>
              </a:xfrm>
            </p:grpSpPr>
            <p:sp>
              <p:nvSpPr>
                <p:cNvPr id="920" name="Shape 920"/>
                <p:cNvSpPr/>
                <p:nvPr/>
              </p:nvSpPr>
              <p:spPr>
                <a:xfrm>
                  <a:off x="4570491" y="4810943"/>
                  <a:ext cx="111935" cy="356535"/>
                </a:xfrm>
                <a:custGeom>
                  <a:avLst/>
                  <a:gdLst/>
                  <a:ahLst/>
                  <a:cxnLst/>
                  <a:rect l="0" t="0" r="0" b="0"/>
                  <a:pathLst>
                    <a:path w="40" h="128" extrusionOk="0">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Shape 921"/>
                <p:cNvSpPr/>
                <p:nvPr/>
              </p:nvSpPr>
              <p:spPr>
                <a:xfrm>
                  <a:off x="4815091" y="4810943"/>
                  <a:ext cx="111935" cy="356535"/>
                </a:xfrm>
                <a:custGeom>
                  <a:avLst/>
                  <a:gdLst/>
                  <a:ahLst/>
                  <a:cxnLst/>
                  <a:rect l="0" t="0" r="0" b="0"/>
                  <a:pathLst>
                    <a:path w="40" h="128" extrusionOk="0">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Shape 922"/>
                <p:cNvSpPr/>
                <p:nvPr/>
              </p:nvSpPr>
              <p:spPr>
                <a:xfrm>
                  <a:off x="4693482" y="4810943"/>
                  <a:ext cx="110554" cy="356535"/>
                </a:xfrm>
                <a:custGeom>
                  <a:avLst/>
                  <a:gdLst/>
                  <a:ahLst/>
                  <a:cxnLst/>
                  <a:rect l="0" t="0" r="0" b="0"/>
                  <a:pathLst>
                    <a:path w="40" h="128" extrusionOk="0">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23" name="Shape 923"/>
            <p:cNvGrpSpPr/>
            <p:nvPr/>
          </p:nvGrpSpPr>
          <p:grpSpPr>
            <a:xfrm>
              <a:off x="2398935" y="4476159"/>
              <a:ext cx="823913" cy="823913"/>
              <a:chOff x="2276959" y="3898362"/>
              <a:chExt cx="823913" cy="823913"/>
            </a:xfrm>
          </p:grpSpPr>
          <p:sp>
            <p:nvSpPr>
              <p:cNvPr id="924" name="Shape 924"/>
              <p:cNvSpPr/>
              <p:nvPr/>
            </p:nvSpPr>
            <p:spPr>
              <a:xfrm>
                <a:off x="2276959" y="3898362"/>
                <a:ext cx="823913" cy="823913"/>
              </a:xfrm>
              <a:prstGeom prst="ellipse">
                <a:avLst/>
              </a:pr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5" name="Shape 925"/>
              <p:cNvGrpSpPr/>
              <p:nvPr/>
            </p:nvGrpSpPr>
            <p:grpSpPr>
              <a:xfrm>
                <a:off x="2517771" y="4145383"/>
                <a:ext cx="313696" cy="356535"/>
                <a:chOff x="6020125" y="4810943"/>
                <a:chExt cx="313696" cy="356535"/>
              </a:xfrm>
            </p:grpSpPr>
            <p:sp>
              <p:nvSpPr>
                <p:cNvPr id="926" name="Shape 926"/>
                <p:cNvSpPr/>
                <p:nvPr/>
              </p:nvSpPr>
              <p:spPr>
                <a:xfrm>
                  <a:off x="6020125" y="4810943"/>
                  <a:ext cx="313696" cy="356535"/>
                </a:xfrm>
                <a:custGeom>
                  <a:avLst/>
                  <a:gdLst/>
                  <a:ahLst/>
                  <a:cxnLst/>
                  <a:rect l="0" t="0" r="0" b="0"/>
                  <a:pathLst>
                    <a:path w="112" h="128" extrusionOk="0">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Shape 927"/>
                <p:cNvSpPr/>
                <p:nvPr/>
              </p:nvSpPr>
              <p:spPr>
                <a:xfrm>
                  <a:off x="6266106" y="5090090"/>
                  <a:ext cx="22111" cy="2211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Shape 928"/>
                <p:cNvSpPr/>
                <p:nvPr/>
              </p:nvSpPr>
              <p:spPr>
                <a:xfrm>
                  <a:off x="6266106" y="5022376"/>
                  <a:ext cx="22111" cy="2211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Shape 929"/>
                <p:cNvSpPr/>
                <p:nvPr/>
              </p:nvSpPr>
              <p:spPr>
                <a:xfrm>
                  <a:off x="6266106" y="4956044"/>
                  <a:ext cx="22111" cy="2211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30" name="Shape 930"/>
            <p:cNvGrpSpPr/>
            <p:nvPr/>
          </p:nvGrpSpPr>
          <p:grpSpPr>
            <a:xfrm>
              <a:off x="2350553" y="3426884"/>
              <a:ext cx="823913" cy="823913"/>
              <a:chOff x="8963079" y="3100785"/>
              <a:chExt cx="823913" cy="823913"/>
            </a:xfrm>
          </p:grpSpPr>
          <p:sp>
            <p:nvSpPr>
              <p:cNvPr id="931" name="Shape 931"/>
              <p:cNvSpPr/>
              <p:nvPr/>
            </p:nvSpPr>
            <p:spPr>
              <a:xfrm>
                <a:off x="8963079" y="3100785"/>
                <a:ext cx="823913" cy="823913"/>
              </a:xfrm>
              <a:prstGeom prst="ellipse">
                <a:avLst/>
              </a:prstGeom>
              <a:solidFill>
                <a:srgbClr val="005C2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32" name="Shape 932"/>
              <p:cNvGrpSpPr/>
              <p:nvPr/>
            </p:nvGrpSpPr>
            <p:grpSpPr>
              <a:xfrm>
                <a:off x="9215683" y="3334473"/>
                <a:ext cx="356535" cy="356535"/>
                <a:chOff x="5284944" y="4097872"/>
                <a:chExt cx="356535" cy="356535"/>
              </a:xfrm>
            </p:grpSpPr>
            <p:sp>
              <p:nvSpPr>
                <p:cNvPr id="933" name="Shape 933"/>
                <p:cNvSpPr/>
                <p:nvPr/>
              </p:nvSpPr>
              <p:spPr>
                <a:xfrm>
                  <a:off x="5284944" y="4097872"/>
                  <a:ext cx="356535" cy="356535"/>
                </a:xfrm>
                <a:custGeom>
                  <a:avLst/>
                  <a:gdLst/>
                  <a:ahLst/>
                  <a:cxnLst/>
                  <a:rect l="0" t="0" r="0" b="0"/>
                  <a:pathLst>
                    <a:path w="128" h="128" extrusionOk="0">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Shape 934"/>
                <p:cNvSpPr/>
                <p:nvPr/>
              </p:nvSpPr>
              <p:spPr>
                <a:xfrm>
                  <a:off x="5318110" y="4386693"/>
                  <a:ext cx="33166" cy="34548"/>
                </a:xfrm>
                <a:custGeom>
                  <a:avLst/>
                  <a:gdLst/>
                  <a:ahLst/>
                  <a:cxnLst/>
                  <a:rect l="0" t="0" r="0" b="0"/>
                  <a:pathLst>
                    <a:path w="12" h="12" extrusionOk="0">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35" name="Shape 935"/>
            <p:cNvGrpSpPr/>
            <p:nvPr/>
          </p:nvGrpSpPr>
          <p:grpSpPr>
            <a:xfrm>
              <a:off x="2417575" y="5515085"/>
              <a:ext cx="823913" cy="823913"/>
              <a:chOff x="9572218" y="4481840"/>
              <a:chExt cx="823913" cy="823913"/>
            </a:xfrm>
          </p:grpSpPr>
          <p:sp>
            <p:nvSpPr>
              <p:cNvPr id="936" name="Shape 936"/>
              <p:cNvSpPr/>
              <p:nvPr/>
            </p:nvSpPr>
            <p:spPr>
              <a:xfrm>
                <a:off x="9572218" y="4481840"/>
                <a:ext cx="823913" cy="823913"/>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Shape 937"/>
              <p:cNvSpPr/>
              <p:nvPr/>
            </p:nvSpPr>
            <p:spPr>
              <a:xfrm>
                <a:off x="9811434" y="4726770"/>
                <a:ext cx="345480" cy="345480"/>
              </a:xfrm>
              <a:custGeom>
                <a:avLst/>
                <a:gdLst/>
                <a:ahLst/>
                <a:cxnLst/>
                <a:rect l="0" t="0" r="0" b="0"/>
                <a:pathLst>
                  <a:path w="124" h="124" extrusionOk="0">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8" name="Shape 938"/>
            <p:cNvSpPr txBox="1"/>
            <p:nvPr/>
          </p:nvSpPr>
          <p:spPr>
            <a:xfrm>
              <a:off x="532619" y="2623366"/>
              <a:ext cx="1673992" cy="34669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Dates</a:t>
              </a:r>
              <a:endParaRPr sz="1800" b="0" i="0" u="none" strike="noStrike" cap="none">
                <a:solidFill>
                  <a:schemeClr val="dk1"/>
                </a:solidFill>
                <a:latin typeface="Arial"/>
                <a:ea typeface="Arial"/>
                <a:cs typeface="Arial"/>
                <a:sym typeface="Arial"/>
              </a:endParaRPr>
            </a:p>
          </p:txBody>
        </p:sp>
        <p:sp>
          <p:nvSpPr>
            <p:cNvPr id="939" name="Shape 939"/>
            <p:cNvSpPr txBox="1"/>
            <p:nvPr/>
          </p:nvSpPr>
          <p:spPr>
            <a:xfrm>
              <a:off x="388808" y="3473121"/>
              <a:ext cx="1837721" cy="667364"/>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Phone Numbers</a:t>
              </a:r>
              <a:endParaRPr/>
            </a:p>
          </p:txBody>
        </p:sp>
        <p:sp>
          <p:nvSpPr>
            <p:cNvPr id="940" name="Shape 940"/>
            <p:cNvSpPr txBox="1"/>
            <p:nvPr/>
          </p:nvSpPr>
          <p:spPr>
            <a:xfrm>
              <a:off x="255818" y="4571536"/>
              <a:ext cx="2078050" cy="667364"/>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Social Security </a:t>
              </a:r>
              <a:endParaRPr sz="1800" b="1" i="0" u="none" strike="noStrike" cap="none">
                <a:solidFill>
                  <a:schemeClr val="dk1"/>
                </a:solidFill>
                <a:latin typeface="Arial"/>
                <a:ea typeface="Arial"/>
                <a:cs typeface="Arial"/>
                <a:sym typeface="Arial"/>
              </a:endParaRPr>
            </a:p>
            <a:p>
              <a:pPr marL="0" marR="0" lvl="0" indent="0" algn="r" rtl="0">
                <a:lnSpc>
                  <a:spcPct val="100000"/>
                </a:lnSpc>
                <a:spcBef>
                  <a:spcPts val="36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Numbers</a:t>
              </a:r>
              <a:endParaRPr/>
            </a:p>
          </p:txBody>
        </p:sp>
        <p:sp>
          <p:nvSpPr>
            <p:cNvPr id="941" name="Shape 941"/>
            <p:cNvSpPr txBox="1"/>
            <p:nvPr/>
          </p:nvSpPr>
          <p:spPr>
            <a:xfrm>
              <a:off x="590644" y="5705305"/>
              <a:ext cx="1673992" cy="667364"/>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Credit Card Numbers</a:t>
              </a:r>
              <a:endParaRPr/>
            </a:p>
          </p:txBody>
        </p:sp>
      </p:grpSp>
      <p:grpSp>
        <p:nvGrpSpPr>
          <p:cNvPr id="942" name="Shape 942"/>
          <p:cNvGrpSpPr/>
          <p:nvPr/>
        </p:nvGrpSpPr>
        <p:grpSpPr>
          <a:xfrm>
            <a:off x="8613478" y="1822228"/>
            <a:ext cx="3166396" cy="3987177"/>
            <a:chOff x="8281058" y="2368923"/>
            <a:chExt cx="3166396" cy="3987177"/>
          </a:xfrm>
        </p:grpSpPr>
        <p:grpSp>
          <p:nvGrpSpPr>
            <p:cNvPr id="943" name="Shape 943"/>
            <p:cNvGrpSpPr/>
            <p:nvPr/>
          </p:nvGrpSpPr>
          <p:grpSpPr>
            <a:xfrm>
              <a:off x="8281058" y="2414782"/>
              <a:ext cx="823913" cy="823913"/>
              <a:chOff x="1705521" y="2416711"/>
              <a:chExt cx="823913" cy="823913"/>
            </a:xfrm>
          </p:grpSpPr>
          <p:sp>
            <p:nvSpPr>
              <p:cNvPr id="944" name="Shape 944"/>
              <p:cNvSpPr/>
              <p:nvPr/>
            </p:nvSpPr>
            <p:spPr>
              <a:xfrm>
                <a:off x="1705521" y="2416711"/>
                <a:ext cx="823913" cy="823913"/>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5" name="Shape 945"/>
              <p:cNvGrpSpPr/>
              <p:nvPr/>
            </p:nvGrpSpPr>
            <p:grpSpPr>
              <a:xfrm>
                <a:off x="1920424" y="2649864"/>
                <a:ext cx="356535" cy="356535"/>
                <a:chOff x="4570491" y="4810943"/>
                <a:chExt cx="356535" cy="356535"/>
              </a:xfrm>
            </p:grpSpPr>
            <p:sp>
              <p:nvSpPr>
                <p:cNvPr id="946" name="Shape 946"/>
                <p:cNvSpPr/>
                <p:nvPr/>
              </p:nvSpPr>
              <p:spPr>
                <a:xfrm>
                  <a:off x="4570491" y="4810943"/>
                  <a:ext cx="111935" cy="356535"/>
                </a:xfrm>
                <a:custGeom>
                  <a:avLst/>
                  <a:gdLst/>
                  <a:ahLst/>
                  <a:cxnLst/>
                  <a:rect l="0" t="0" r="0" b="0"/>
                  <a:pathLst>
                    <a:path w="40" h="128" extrusionOk="0">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Shape 947"/>
                <p:cNvSpPr/>
                <p:nvPr/>
              </p:nvSpPr>
              <p:spPr>
                <a:xfrm>
                  <a:off x="4815091" y="4810943"/>
                  <a:ext cx="111935" cy="356535"/>
                </a:xfrm>
                <a:custGeom>
                  <a:avLst/>
                  <a:gdLst/>
                  <a:ahLst/>
                  <a:cxnLst/>
                  <a:rect l="0" t="0" r="0" b="0"/>
                  <a:pathLst>
                    <a:path w="40" h="128" extrusionOk="0">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Shape 948"/>
                <p:cNvSpPr/>
                <p:nvPr/>
              </p:nvSpPr>
              <p:spPr>
                <a:xfrm>
                  <a:off x="4693482" y="4810943"/>
                  <a:ext cx="110554" cy="356535"/>
                </a:xfrm>
                <a:custGeom>
                  <a:avLst/>
                  <a:gdLst/>
                  <a:ahLst/>
                  <a:cxnLst/>
                  <a:rect l="0" t="0" r="0" b="0"/>
                  <a:pathLst>
                    <a:path w="40" h="128" extrusionOk="0">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49" name="Shape 949"/>
            <p:cNvGrpSpPr/>
            <p:nvPr/>
          </p:nvGrpSpPr>
          <p:grpSpPr>
            <a:xfrm>
              <a:off x="8365931" y="4493261"/>
              <a:ext cx="823913" cy="823913"/>
              <a:chOff x="2276959" y="3898362"/>
              <a:chExt cx="823913" cy="823913"/>
            </a:xfrm>
          </p:grpSpPr>
          <p:sp>
            <p:nvSpPr>
              <p:cNvPr id="950" name="Shape 950"/>
              <p:cNvSpPr/>
              <p:nvPr/>
            </p:nvSpPr>
            <p:spPr>
              <a:xfrm>
                <a:off x="2276959" y="3898362"/>
                <a:ext cx="823913" cy="823913"/>
              </a:xfrm>
              <a:prstGeom prst="ellipse">
                <a:avLst/>
              </a:prstGeom>
              <a:solidFill>
                <a:srgbClr val="005C2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1" name="Shape 951"/>
              <p:cNvGrpSpPr/>
              <p:nvPr/>
            </p:nvGrpSpPr>
            <p:grpSpPr>
              <a:xfrm>
                <a:off x="2517771" y="4145383"/>
                <a:ext cx="313696" cy="356535"/>
                <a:chOff x="6020125" y="4810943"/>
                <a:chExt cx="313696" cy="356535"/>
              </a:xfrm>
            </p:grpSpPr>
            <p:sp>
              <p:nvSpPr>
                <p:cNvPr id="952" name="Shape 952"/>
                <p:cNvSpPr/>
                <p:nvPr/>
              </p:nvSpPr>
              <p:spPr>
                <a:xfrm>
                  <a:off x="6020125" y="4810943"/>
                  <a:ext cx="313696" cy="356535"/>
                </a:xfrm>
                <a:custGeom>
                  <a:avLst/>
                  <a:gdLst/>
                  <a:ahLst/>
                  <a:cxnLst/>
                  <a:rect l="0" t="0" r="0" b="0"/>
                  <a:pathLst>
                    <a:path w="112" h="128" extrusionOk="0">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Shape 953"/>
                <p:cNvSpPr/>
                <p:nvPr/>
              </p:nvSpPr>
              <p:spPr>
                <a:xfrm>
                  <a:off x="6266106" y="5090090"/>
                  <a:ext cx="22111" cy="2211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Shape 954"/>
                <p:cNvSpPr/>
                <p:nvPr/>
              </p:nvSpPr>
              <p:spPr>
                <a:xfrm>
                  <a:off x="6266106" y="5022376"/>
                  <a:ext cx="22111" cy="2211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Shape 955"/>
                <p:cNvSpPr/>
                <p:nvPr/>
              </p:nvSpPr>
              <p:spPr>
                <a:xfrm>
                  <a:off x="6266106" y="4956044"/>
                  <a:ext cx="22111" cy="2211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56" name="Shape 956"/>
            <p:cNvGrpSpPr/>
            <p:nvPr/>
          </p:nvGrpSpPr>
          <p:grpSpPr>
            <a:xfrm>
              <a:off x="8317549" y="3443986"/>
              <a:ext cx="823913" cy="823913"/>
              <a:chOff x="8963079" y="3100785"/>
              <a:chExt cx="823913" cy="823913"/>
            </a:xfrm>
          </p:grpSpPr>
          <p:sp>
            <p:nvSpPr>
              <p:cNvPr id="957" name="Shape 957"/>
              <p:cNvSpPr/>
              <p:nvPr/>
            </p:nvSpPr>
            <p:spPr>
              <a:xfrm>
                <a:off x="8963079" y="3100785"/>
                <a:ext cx="823913" cy="823913"/>
              </a:xfrm>
              <a:prstGeom prst="ellipse">
                <a:avLst/>
              </a:pr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8" name="Shape 958"/>
              <p:cNvGrpSpPr/>
              <p:nvPr/>
            </p:nvGrpSpPr>
            <p:grpSpPr>
              <a:xfrm>
                <a:off x="9215683" y="3334473"/>
                <a:ext cx="356535" cy="356535"/>
                <a:chOff x="5284944" y="4097872"/>
                <a:chExt cx="356535" cy="356535"/>
              </a:xfrm>
            </p:grpSpPr>
            <p:sp>
              <p:nvSpPr>
                <p:cNvPr id="959" name="Shape 959"/>
                <p:cNvSpPr/>
                <p:nvPr/>
              </p:nvSpPr>
              <p:spPr>
                <a:xfrm>
                  <a:off x="5284944" y="4097872"/>
                  <a:ext cx="356535" cy="356535"/>
                </a:xfrm>
                <a:custGeom>
                  <a:avLst/>
                  <a:gdLst/>
                  <a:ahLst/>
                  <a:cxnLst/>
                  <a:rect l="0" t="0" r="0" b="0"/>
                  <a:pathLst>
                    <a:path w="128" h="128" extrusionOk="0">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Shape 960"/>
                <p:cNvSpPr/>
                <p:nvPr/>
              </p:nvSpPr>
              <p:spPr>
                <a:xfrm>
                  <a:off x="5318110" y="4386693"/>
                  <a:ext cx="33166" cy="34548"/>
                </a:xfrm>
                <a:custGeom>
                  <a:avLst/>
                  <a:gdLst/>
                  <a:ahLst/>
                  <a:cxnLst/>
                  <a:rect l="0" t="0" r="0" b="0"/>
                  <a:pathLst>
                    <a:path w="12" h="12" extrusionOk="0">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61" name="Shape 961"/>
            <p:cNvGrpSpPr/>
            <p:nvPr/>
          </p:nvGrpSpPr>
          <p:grpSpPr>
            <a:xfrm>
              <a:off x="8384571" y="5532187"/>
              <a:ext cx="823913" cy="823913"/>
              <a:chOff x="9572218" y="4481840"/>
              <a:chExt cx="823913" cy="823913"/>
            </a:xfrm>
          </p:grpSpPr>
          <p:sp>
            <p:nvSpPr>
              <p:cNvPr id="962" name="Shape 962"/>
              <p:cNvSpPr/>
              <p:nvPr/>
            </p:nvSpPr>
            <p:spPr>
              <a:xfrm>
                <a:off x="9572218" y="4481840"/>
                <a:ext cx="823913" cy="823913"/>
              </a:xfrm>
              <a:prstGeom prst="ellipse">
                <a:avLst/>
              </a:pr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Shape 963"/>
              <p:cNvSpPr/>
              <p:nvPr/>
            </p:nvSpPr>
            <p:spPr>
              <a:xfrm>
                <a:off x="9811434" y="4726770"/>
                <a:ext cx="345480" cy="345480"/>
              </a:xfrm>
              <a:custGeom>
                <a:avLst/>
                <a:gdLst/>
                <a:ahLst/>
                <a:cxnLst/>
                <a:rect l="0" t="0" r="0" b="0"/>
                <a:pathLst>
                  <a:path w="124" h="124" extrusionOk="0">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4" name="Shape 964"/>
            <p:cNvSpPr txBox="1"/>
            <p:nvPr/>
          </p:nvSpPr>
          <p:spPr>
            <a:xfrm>
              <a:off x="9344187" y="2368923"/>
              <a:ext cx="1673992" cy="6673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Customer </a:t>
              </a:r>
              <a:endParaRPr/>
            </a:p>
            <a:p>
              <a:pPr marL="0" marR="0" lvl="0" indent="0" algn="l" rtl="0">
                <a:lnSpc>
                  <a:spcPct val="100000"/>
                </a:lnSpc>
                <a:spcBef>
                  <a:spcPts val="36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Names</a:t>
              </a:r>
              <a:endParaRPr/>
            </a:p>
          </p:txBody>
        </p:sp>
        <p:sp>
          <p:nvSpPr>
            <p:cNvPr id="965" name="Shape 965"/>
            <p:cNvSpPr txBox="1"/>
            <p:nvPr/>
          </p:nvSpPr>
          <p:spPr>
            <a:xfrm>
              <a:off x="9344187" y="3680030"/>
              <a:ext cx="1673992" cy="4247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Addresses</a:t>
              </a:r>
              <a:endParaRPr/>
            </a:p>
          </p:txBody>
        </p:sp>
        <p:sp>
          <p:nvSpPr>
            <p:cNvPr id="966" name="Shape 966"/>
            <p:cNvSpPr txBox="1"/>
            <p:nvPr/>
          </p:nvSpPr>
          <p:spPr>
            <a:xfrm>
              <a:off x="9334832" y="4582564"/>
              <a:ext cx="2112622" cy="7262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Product Names and Numbers</a:t>
              </a:r>
              <a:endParaRPr/>
            </a:p>
          </p:txBody>
        </p:sp>
        <p:sp>
          <p:nvSpPr>
            <p:cNvPr id="967" name="Shape 967"/>
            <p:cNvSpPr txBox="1"/>
            <p:nvPr/>
          </p:nvSpPr>
          <p:spPr>
            <a:xfrm>
              <a:off x="9334832" y="5600439"/>
              <a:ext cx="2112622" cy="7262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Transaction Information</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Shape 97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2.3 Applications of Structured Data</a:t>
            </a:r>
            <a:endParaRPr sz="2800" b="1" i="0" u="none" strike="noStrike" cap="none">
              <a:solidFill>
                <a:schemeClr val="dk2"/>
              </a:solidFill>
              <a:latin typeface="Arial"/>
              <a:ea typeface="Arial"/>
              <a:cs typeface="Arial"/>
              <a:sym typeface="Arial"/>
            </a:endParaRPr>
          </a:p>
        </p:txBody>
      </p:sp>
      <p:sp>
        <p:nvSpPr>
          <p:cNvPr id="974" name="Shape 97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Categories of Data</a:t>
            </a:r>
            <a:endParaRPr sz="1600" b="0" i="0" u="none" strike="noStrike" cap="none">
              <a:solidFill>
                <a:srgbClr val="0EC07D"/>
              </a:solidFill>
              <a:latin typeface="Arial"/>
              <a:ea typeface="Arial"/>
              <a:cs typeface="Arial"/>
              <a:sym typeface="Arial"/>
            </a:endParaRPr>
          </a:p>
        </p:txBody>
      </p:sp>
      <p:sp>
        <p:nvSpPr>
          <p:cNvPr id="975" name="Shape 97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Excel spreadsheets.</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Relational database applications with structured data:</a:t>
            </a:r>
            <a:endParaRPr dirty="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a:solidFill>
                  <a:schemeClr val="dk1"/>
                </a:solidFill>
                <a:latin typeface="Arial"/>
                <a:ea typeface="Arial"/>
                <a:cs typeface="Arial"/>
                <a:sym typeface="Arial"/>
              </a:rPr>
              <a:t>Airline reservation systems.</a:t>
            </a:r>
            <a:endParaRPr dirty="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a:solidFill>
                  <a:schemeClr val="dk1"/>
                </a:solidFill>
                <a:latin typeface="Arial"/>
                <a:ea typeface="Arial"/>
                <a:cs typeface="Arial"/>
                <a:sym typeface="Arial"/>
              </a:rPr>
              <a:t>Inventory control.</a:t>
            </a:r>
            <a:endParaRPr dirty="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a:solidFill>
                  <a:schemeClr val="dk1"/>
                </a:solidFill>
                <a:latin typeface="Arial"/>
                <a:ea typeface="Arial"/>
                <a:cs typeface="Arial"/>
                <a:sym typeface="Arial"/>
              </a:rPr>
              <a:t>Sales transactions</a:t>
            </a:r>
            <a:r>
              <a:rPr lang="en-US" sz="1600" b="0" i="0" u="none" strike="noStrike" cap="none" dirty="0" smtClean="0">
                <a:solidFill>
                  <a:schemeClr val="dk1"/>
                </a:solidFill>
                <a:latin typeface="Arial"/>
                <a:ea typeface="Arial"/>
                <a:cs typeface="Arial"/>
                <a:sym typeface="Arial"/>
              </a:rPr>
              <a:t>.</a:t>
            </a:r>
            <a:endParaRPr dirty="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a:solidFill>
                  <a:schemeClr val="dk1"/>
                </a:solidFill>
                <a:latin typeface="Arial"/>
                <a:ea typeface="Arial"/>
                <a:cs typeface="Arial"/>
                <a:sym typeface="Arial"/>
              </a:rPr>
              <a:t>ATM activity.</a:t>
            </a:r>
            <a:endParaRPr sz="1600" b="0" i="0" u="none" strike="noStrike" cap="none" dirty="0">
              <a:solidFill>
                <a:schemeClr val="dk1"/>
              </a:solidFill>
              <a:latin typeface="Arial"/>
              <a:ea typeface="Arial"/>
              <a:cs typeface="Arial"/>
              <a:sym typeface="Arial"/>
            </a:endParaRPr>
          </a:p>
        </p:txBody>
      </p:sp>
      <p:grpSp>
        <p:nvGrpSpPr>
          <p:cNvPr id="976" name="Shape 976"/>
          <p:cNvGrpSpPr/>
          <p:nvPr/>
        </p:nvGrpSpPr>
        <p:grpSpPr>
          <a:xfrm>
            <a:off x="7463700" y="2315901"/>
            <a:ext cx="4328944" cy="3633057"/>
            <a:chOff x="1447408" y="3819221"/>
            <a:chExt cx="2485894" cy="2086280"/>
          </a:xfrm>
        </p:grpSpPr>
        <p:sp>
          <p:nvSpPr>
            <p:cNvPr id="977" name="Shape 977"/>
            <p:cNvSpPr/>
            <p:nvPr/>
          </p:nvSpPr>
          <p:spPr>
            <a:xfrm>
              <a:off x="1447408" y="3819221"/>
              <a:ext cx="2485894" cy="2086280"/>
            </a:xfrm>
            <a:prstGeom prst="roundRect">
              <a:avLst>
                <a:gd name="adj" fmla="val 4663"/>
              </a:avLst>
            </a:prstGeom>
            <a:solidFill>
              <a:schemeClr val="lt1"/>
            </a:solidFill>
            <a:ln w="12700" cap="flat" cmpd="sng">
              <a:solidFill>
                <a:srgbClr val="A5A5A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978" name="Shape 978"/>
            <p:cNvGrpSpPr/>
            <p:nvPr/>
          </p:nvGrpSpPr>
          <p:grpSpPr>
            <a:xfrm>
              <a:off x="1638576" y="4287426"/>
              <a:ext cx="2111153" cy="1446851"/>
              <a:chOff x="1029127" y="4220064"/>
              <a:chExt cx="2809945" cy="1925759"/>
            </a:xfrm>
          </p:grpSpPr>
          <p:sp>
            <p:nvSpPr>
              <p:cNvPr id="979" name="Shape 979"/>
              <p:cNvSpPr/>
              <p:nvPr/>
            </p:nvSpPr>
            <p:spPr>
              <a:xfrm>
                <a:off x="1029127" y="4220064"/>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0" name="Shape 980"/>
              <p:cNvSpPr/>
              <p:nvPr/>
            </p:nvSpPr>
            <p:spPr>
              <a:xfrm>
                <a:off x="1517964"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1" name="Shape 981"/>
              <p:cNvSpPr/>
              <p:nvPr/>
            </p:nvSpPr>
            <p:spPr>
              <a:xfrm>
                <a:off x="2006801" y="4220064"/>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2" name="Shape 982"/>
              <p:cNvSpPr/>
              <p:nvPr/>
            </p:nvSpPr>
            <p:spPr>
              <a:xfrm>
                <a:off x="2495638"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3" name="Shape 983"/>
              <p:cNvSpPr/>
              <p:nvPr/>
            </p:nvSpPr>
            <p:spPr>
              <a:xfrm>
                <a:off x="2984475" y="4220064"/>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4" name="Shape 984"/>
              <p:cNvSpPr/>
              <p:nvPr/>
            </p:nvSpPr>
            <p:spPr>
              <a:xfrm>
                <a:off x="3473312" y="4220064"/>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5" name="Shape 985"/>
              <p:cNvSpPr/>
              <p:nvPr/>
            </p:nvSpPr>
            <p:spPr>
              <a:xfrm>
                <a:off x="1029127"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6" name="Shape 986"/>
              <p:cNvSpPr/>
              <p:nvPr/>
            </p:nvSpPr>
            <p:spPr>
              <a:xfrm>
                <a:off x="1517964" y="4736892"/>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7" name="Shape 987"/>
              <p:cNvSpPr/>
              <p:nvPr/>
            </p:nvSpPr>
            <p:spPr>
              <a:xfrm>
                <a:off x="2006801"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8" name="Shape 988"/>
              <p:cNvSpPr/>
              <p:nvPr/>
            </p:nvSpPr>
            <p:spPr>
              <a:xfrm>
                <a:off x="2495638" y="4736892"/>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9" name="Shape 989"/>
              <p:cNvSpPr/>
              <p:nvPr/>
            </p:nvSpPr>
            <p:spPr>
              <a:xfrm>
                <a:off x="2984475" y="4736892"/>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0" name="Shape 990"/>
              <p:cNvSpPr/>
              <p:nvPr/>
            </p:nvSpPr>
            <p:spPr>
              <a:xfrm>
                <a:off x="3473312" y="4736892"/>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1" name="Shape 991"/>
              <p:cNvSpPr/>
              <p:nvPr/>
            </p:nvSpPr>
            <p:spPr>
              <a:xfrm>
                <a:off x="1029127" y="5263235"/>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2" name="Shape 992"/>
              <p:cNvSpPr/>
              <p:nvPr/>
            </p:nvSpPr>
            <p:spPr>
              <a:xfrm>
                <a:off x="1517964"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3" name="Shape 993"/>
              <p:cNvSpPr/>
              <p:nvPr/>
            </p:nvSpPr>
            <p:spPr>
              <a:xfrm>
                <a:off x="2006801" y="5263235"/>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4" name="Shape 994"/>
              <p:cNvSpPr/>
              <p:nvPr/>
            </p:nvSpPr>
            <p:spPr>
              <a:xfrm>
                <a:off x="2495638"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5" name="Shape 995"/>
              <p:cNvSpPr/>
              <p:nvPr/>
            </p:nvSpPr>
            <p:spPr>
              <a:xfrm>
                <a:off x="2984475" y="5263235"/>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6" name="Shape 996"/>
              <p:cNvSpPr/>
              <p:nvPr/>
            </p:nvSpPr>
            <p:spPr>
              <a:xfrm>
                <a:off x="3473312" y="5263235"/>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7" name="Shape 997"/>
              <p:cNvSpPr/>
              <p:nvPr/>
            </p:nvSpPr>
            <p:spPr>
              <a:xfrm>
                <a:off x="1029127"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8" name="Shape 998"/>
              <p:cNvSpPr/>
              <p:nvPr/>
            </p:nvSpPr>
            <p:spPr>
              <a:xfrm>
                <a:off x="1517964" y="5780063"/>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9" name="Shape 999"/>
              <p:cNvSpPr/>
              <p:nvPr/>
            </p:nvSpPr>
            <p:spPr>
              <a:xfrm>
                <a:off x="2006801"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00" name="Shape 1000"/>
              <p:cNvSpPr/>
              <p:nvPr/>
            </p:nvSpPr>
            <p:spPr>
              <a:xfrm>
                <a:off x="2495638" y="5780063"/>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01" name="Shape 1001"/>
              <p:cNvSpPr/>
              <p:nvPr/>
            </p:nvSpPr>
            <p:spPr>
              <a:xfrm>
                <a:off x="2984475" y="5780063"/>
                <a:ext cx="365760" cy="36576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02" name="Shape 1002"/>
              <p:cNvSpPr/>
              <p:nvPr/>
            </p:nvSpPr>
            <p:spPr>
              <a:xfrm>
                <a:off x="3473312" y="5780063"/>
                <a:ext cx="365760" cy="365760"/>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003" name="Shape 1003"/>
            <p:cNvSpPr txBox="1"/>
            <p:nvPr/>
          </p:nvSpPr>
          <p:spPr>
            <a:xfrm>
              <a:off x="1861635" y="3892928"/>
              <a:ext cx="1655286" cy="30045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Structured Data</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Shape 100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2.4 How Structured Data expands?</a:t>
            </a:r>
            <a:endParaRPr sz="2800" b="1" i="0" u="none" strike="noStrike" cap="none">
              <a:solidFill>
                <a:schemeClr val="dk2"/>
              </a:solidFill>
              <a:latin typeface="Arial"/>
              <a:ea typeface="Arial"/>
              <a:cs typeface="Arial"/>
              <a:sym typeface="Arial"/>
            </a:endParaRPr>
          </a:p>
        </p:txBody>
      </p:sp>
      <p:sp>
        <p:nvSpPr>
          <p:cNvPr id="1010" name="Shape 101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Categories of Data</a:t>
            </a:r>
            <a:endParaRPr sz="1600" b="0" i="0" u="none" strike="noStrike" cap="none">
              <a:solidFill>
                <a:srgbClr val="0EC07D"/>
              </a:solidFill>
              <a:latin typeface="Arial"/>
              <a:ea typeface="Arial"/>
              <a:cs typeface="Arial"/>
              <a:sym typeface="Arial"/>
            </a:endParaRPr>
          </a:p>
        </p:txBody>
      </p:sp>
      <p:sp>
        <p:nvSpPr>
          <p:cNvPr id="1011" name="Shape 1011"/>
          <p:cNvSpPr txBox="1">
            <a:spLocks noGrp="1"/>
          </p:cNvSpPr>
          <p:nvPr>
            <p:ph type="body" idx="2"/>
          </p:nvPr>
        </p:nvSpPr>
        <p:spPr>
          <a:xfrm>
            <a:off x="514350" y="1305000"/>
            <a:ext cx="5843100" cy="4982700"/>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Creati</a:t>
            </a:r>
            <a:r>
              <a:rPr lang="en-US" dirty="0"/>
              <a:t>on of</a:t>
            </a:r>
            <a:r>
              <a:rPr lang="en-US" sz="1800" b="0" i="0" u="none" strike="noStrike" cap="none" dirty="0">
                <a:solidFill>
                  <a:schemeClr val="dk1"/>
                </a:solidFill>
                <a:latin typeface="Arial"/>
                <a:ea typeface="Arial"/>
                <a:cs typeface="Arial"/>
                <a:sym typeface="Arial"/>
              </a:rPr>
              <a:t> multiple backups of data and database</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Having different databases like test database, development database, reporting database, production database etc.</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Having multiple copies of production database</a:t>
            </a:r>
            <a:endParaRPr sz="1800" b="0" i="0" u="none" strike="noStrike" cap="none" dirty="0">
              <a:solidFill>
                <a:schemeClr val="dk1"/>
              </a:solidFill>
              <a:latin typeface="Arial"/>
              <a:ea typeface="Arial"/>
              <a:cs typeface="Arial"/>
              <a:sym typeface="Arial"/>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dirty="0"/>
              <a:t>Duplication of data: having multiple copies of the same data. One of the common causes of data expansion.</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dirty="0"/>
              <a:t>Techniques for controlling data expansion:</a:t>
            </a:r>
            <a:endParaRPr dirty="0"/>
          </a:p>
          <a:p>
            <a:pPr marL="617537" marR="0" lvl="2" indent="-341312" algn="l" rtl="0">
              <a:lnSpc>
                <a:spcPct val="90000"/>
              </a:lnSpc>
              <a:spcBef>
                <a:spcPts val="1200"/>
              </a:spcBef>
              <a:spcAft>
                <a:spcPts val="0"/>
              </a:spcAft>
              <a:buSzPts val="1600"/>
              <a:buFont typeface="Wingdings 3" panose="05040102010807070707" pitchFamily="18" charset="2"/>
              <a:buChar char="9"/>
            </a:pPr>
            <a:r>
              <a:rPr lang="en-US" dirty="0"/>
              <a:t>Data Compression</a:t>
            </a:r>
            <a:endParaRPr dirty="0"/>
          </a:p>
          <a:p>
            <a:pPr marL="617537" marR="0" lvl="2" indent="-341312" algn="l" rtl="0">
              <a:lnSpc>
                <a:spcPct val="90000"/>
              </a:lnSpc>
              <a:spcBef>
                <a:spcPts val="1200"/>
              </a:spcBef>
              <a:spcAft>
                <a:spcPts val="0"/>
              </a:spcAft>
              <a:buSzPts val="1600"/>
              <a:buFont typeface="Wingdings 3" panose="05040102010807070707" pitchFamily="18" charset="2"/>
              <a:buChar char="9"/>
            </a:pPr>
            <a:r>
              <a:rPr lang="en-US" dirty="0"/>
              <a:t>Deduplication</a:t>
            </a:r>
            <a:endParaRPr dirty="0"/>
          </a:p>
          <a:p>
            <a:pPr marL="617537" marR="0" lvl="2" indent="-341312" algn="l" rtl="0">
              <a:lnSpc>
                <a:spcPct val="90000"/>
              </a:lnSpc>
              <a:spcBef>
                <a:spcPts val="1200"/>
              </a:spcBef>
              <a:spcAft>
                <a:spcPts val="0"/>
              </a:spcAft>
              <a:buSzPts val="1600"/>
              <a:buFont typeface="Wingdings 3" panose="05040102010807070707" pitchFamily="18" charset="2"/>
              <a:buChar char="9"/>
            </a:pPr>
            <a:r>
              <a:rPr lang="en-US" dirty="0"/>
              <a:t>Cloning</a:t>
            </a:r>
            <a:endParaRPr dirty="0"/>
          </a:p>
          <a:p>
            <a:pPr marL="617537" marR="0" lvl="2" indent="-341312" algn="l" rtl="0">
              <a:lnSpc>
                <a:spcPct val="90000"/>
              </a:lnSpc>
              <a:spcBef>
                <a:spcPts val="1200"/>
              </a:spcBef>
              <a:spcAft>
                <a:spcPts val="0"/>
              </a:spcAft>
              <a:buSzPts val="1600"/>
              <a:buFont typeface="Wingdings 3" panose="05040102010807070707" pitchFamily="18" charset="2"/>
              <a:buChar char="9"/>
            </a:pPr>
            <a:r>
              <a:rPr lang="en-US" dirty="0"/>
              <a:t>Archiving</a:t>
            </a:r>
            <a:endParaRPr dirty="0"/>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1012" name="Shape 1012"/>
          <p:cNvGrpSpPr/>
          <p:nvPr/>
        </p:nvGrpSpPr>
        <p:grpSpPr>
          <a:xfrm>
            <a:off x="6196862" y="1616809"/>
            <a:ext cx="5676088" cy="4070753"/>
            <a:chOff x="6807200" y="3223783"/>
            <a:chExt cx="3642986" cy="2612660"/>
          </a:xfrm>
        </p:grpSpPr>
        <p:sp>
          <p:nvSpPr>
            <p:cNvPr id="1013" name="Shape 1013"/>
            <p:cNvSpPr/>
            <p:nvPr/>
          </p:nvSpPr>
          <p:spPr>
            <a:xfrm>
              <a:off x="6807200" y="3223783"/>
              <a:ext cx="3642986" cy="2110217"/>
            </a:xfrm>
            <a:prstGeom prst="roundRect">
              <a:avLst>
                <a:gd name="adj" fmla="val 4663"/>
              </a:avLst>
            </a:prstGeom>
            <a:solidFill>
              <a:schemeClr val="lt1"/>
            </a:solidFill>
            <a:ln w="12700" cap="flat" cmpd="sng">
              <a:solidFill>
                <a:srgbClr val="A5A5A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4" name="Shape 1014"/>
            <p:cNvSpPr/>
            <p:nvPr/>
          </p:nvSpPr>
          <p:spPr>
            <a:xfrm>
              <a:off x="7000622" y="369198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5" name="Shape 1015"/>
            <p:cNvSpPr/>
            <p:nvPr/>
          </p:nvSpPr>
          <p:spPr>
            <a:xfrm>
              <a:off x="7367892" y="369198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6" name="Shape 1016"/>
            <p:cNvSpPr/>
            <p:nvPr/>
          </p:nvSpPr>
          <p:spPr>
            <a:xfrm>
              <a:off x="7735163" y="369198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7" name="Shape 1017"/>
            <p:cNvSpPr/>
            <p:nvPr/>
          </p:nvSpPr>
          <p:spPr>
            <a:xfrm>
              <a:off x="8102433" y="369198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8" name="Shape 1018"/>
            <p:cNvSpPr/>
            <p:nvPr/>
          </p:nvSpPr>
          <p:spPr>
            <a:xfrm>
              <a:off x="8469704" y="369198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9" name="Shape 1019"/>
            <p:cNvSpPr/>
            <p:nvPr/>
          </p:nvSpPr>
          <p:spPr>
            <a:xfrm>
              <a:off x="8836974" y="369198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0" name="Shape 1020"/>
            <p:cNvSpPr/>
            <p:nvPr/>
          </p:nvSpPr>
          <p:spPr>
            <a:xfrm>
              <a:off x="7000622" y="408028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1" name="Shape 1021"/>
            <p:cNvSpPr/>
            <p:nvPr/>
          </p:nvSpPr>
          <p:spPr>
            <a:xfrm>
              <a:off x="7367892" y="408028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2" name="Shape 1022"/>
            <p:cNvSpPr/>
            <p:nvPr/>
          </p:nvSpPr>
          <p:spPr>
            <a:xfrm>
              <a:off x="7735163" y="408028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3" name="Shape 1023"/>
            <p:cNvSpPr/>
            <p:nvPr/>
          </p:nvSpPr>
          <p:spPr>
            <a:xfrm>
              <a:off x="8102433" y="408028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4" name="Shape 1024"/>
            <p:cNvSpPr/>
            <p:nvPr/>
          </p:nvSpPr>
          <p:spPr>
            <a:xfrm>
              <a:off x="8469704" y="408028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5" name="Shape 1025"/>
            <p:cNvSpPr/>
            <p:nvPr/>
          </p:nvSpPr>
          <p:spPr>
            <a:xfrm>
              <a:off x="8836974" y="408028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6" name="Shape 1026"/>
            <p:cNvSpPr/>
            <p:nvPr/>
          </p:nvSpPr>
          <p:spPr>
            <a:xfrm>
              <a:off x="7000622" y="447573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7" name="Shape 1027"/>
            <p:cNvSpPr/>
            <p:nvPr/>
          </p:nvSpPr>
          <p:spPr>
            <a:xfrm>
              <a:off x="7367892" y="447573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8" name="Shape 1028"/>
            <p:cNvSpPr/>
            <p:nvPr/>
          </p:nvSpPr>
          <p:spPr>
            <a:xfrm>
              <a:off x="7735163" y="447573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9" name="Shape 1029"/>
            <p:cNvSpPr/>
            <p:nvPr/>
          </p:nvSpPr>
          <p:spPr>
            <a:xfrm>
              <a:off x="8102433" y="447573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0" name="Shape 1030"/>
            <p:cNvSpPr/>
            <p:nvPr/>
          </p:nvSpPr>
          <p:spPr>
            <a:xfrm>
              <a:off x="8469704" y="447573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1" name="Shape 1031"/>
            <p:cNvSpPr/>
            <p:nvPr/>
          </p:nvSpPr>
          <p:spPr>
            <a:xfrm>
              <a:off x="8836974" y="447573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2" name="Shape 1032"/>
            <p:cNvSpPr/>
            <p:nvPr/>
          </p:nvSpPr>
          <p:spPr>
            <a:xfrm>
              <a:off x="7000622" y="486403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3" name="Shape 1033"/>
            <p:cNvSpPr/>
            <p:nvPr/>
          </p:nvSpPr>
          <p:spPr>
            <a:xfrm>
              <a:off x="7367892" y="486403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4" name="Shape 1034"/>
            <p:cNvSpPr/>
            <p:nvPr/>
          </p:nvSpPr>
          <p:spPr>
            <a:xfrm>
              <a:off x="7735163" y="486403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5" name="Shape 1035"/>
            <p:cNvSpPr/>
            <p:nvPr/>
          </p:nvSpPr>
          <p:spPr>
            <a:xfrm>
              <a:off x="8102433" y="486403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6" name="Shape 1036"/>
            <p:cNvSpPr/>
            <p:nvPr/>
          </p:nvSpPr>
          <p:spPr>
            <a:xfrm>
              <a:off x="8469704" y="486403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7" name="Shape 1037"/>
            <p:cNvSpPr/>
            <p:nvPr/>
          </p:nvSpPr>
          <p:spPr>
            <a:xfrm>
              <a:off x="8836974" y="486403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8" name="Shape 1038"/>
            <p:cNvSpPr txBox="1"/>
            <p:nvPr/>
          </p:nvSpPr>
          <p:spPr>
            <a:xfrm>
              <a:off x="7000622" y="3275156"/>
              <a:ext cx="3270382"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Structured Data</a:t>
              </a:r>
              <a:endParaRPr/>
            </a:p>
          </p:txBody>
        </p:sp>
        <p:sp>
          <p:nvSpPr>
            <p:cNvPr id="1039" name="Shape 1039"/>
            <p:cNvSpPr/>
            <p:nvPr/>
          </p:nvSpPr>
          <p:spPr>
            <a:xfrm>
              <a:off x="9126932" y="5462320"/>
              <a:ext cx="1171126" cy="374123"/>
            </a:xfrm>
            <a:prstGeom prst="wedgeRoundRectCallout">
              <a:avLst>
                <a:gd name="adj1" fmla="val -32853"/>
                <a:gd name="adj2" fmla="val -117551"/>
                <a:gd name="adj3"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Expand Data</a:t>
              </a:r>
              <a:endParaRPr/>
            </a:p>
          </p:txBody>
        </p:sp>
        <p:sp>
          <p:nvSpPr>
            <p:cNvPr id="1040" name="Shape 1040"/>
            <p:cNvSpPr/>
            <p:nvPr/>
          </p:nvSpPr>
          <p:spPr>
            <a:xfrm>
              <a:off x="9628933" y="369198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1" name="Shape 1041"/>
            <p:cNvSpPr/>
            <p:nvPr/>
          </p:nvSpPr>
          <p:spPr>
            <a:xfrm>
              <a:off x="9996203" y="369198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2" name="Shape 1042"/>
            <p:cNvSpPr/>
            <p:nvPr/>
          </p:nvSpPr>
          <p:spPr>
            <a:xfrm>
              <a:off x="9628933" y="408028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3" name="Shape 1043"/>
            <p:cNvSpPr/>
            <p:nvPr/>
          </p:nvSpPr>
          <p:spPr>
            <a:xfrm>
              <a:off x="9996203" y="408028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4" name="Shape 1044"/>
            <p:cNvSpPr/>
            <p:nvPr/>
          </p:nvSpPr>
          <p:spPr>
            <a:xfrm>
              <a:off x="9628933" y="447573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5" name="Shape 1045"/>
            <p:cNvSpPr/>
            <p:nvPr/>
          </p:nvSpPr>
          <p:spPr>
            <a:xfrm>
              <a:off x="9996203" y="447573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6" name="Shape 1046"/>
            <p:cNvSpPr/>
            <p:nvPr/>
          </p:nvSpPr>
          <p:spPr>
            <a:xfrm>
              <a:off x="9628933" y="4864039"/>
              <a:ext cx="274801" cy="274801"/>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7" name="Shape 1047"/>
            <p:cNvSpPr/>
            <p:nvPr/>
          </p:nvSpPr>
          <p:spPr>
            <a:xfrm>
              <a:off x="9996203" y="4864039"/>
              <a:ext cx="274801" cy="274801"/>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8" name="Shape 1048"/>
            <p:cNvSpPr/>
            <p:nvPr/>
          </p:nvSpPr>
          <p:spPr>
            <a:xfrm>
              <a:off x="9176204" y="3635239"/>
              <a:ext cx="388300" cy="388300"/>
            </a:xfrm>
            <a:prstGeom prst="mathPlus">
              <a:avLst>
                <a:gd name="adj1" fmla="val 2352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9" name="Shape 1049"/>
            <p:cNvSpPr/>
            <p:nvPr/>
          </p:nvSpPr>
          <p:spPr>
            <a:xfrm>
              <a:off x="9176204" y="4023539"/>
              <a:ext cx="388300" cy="388300"/>
            </a:xfrm>
            <a:prstGeom prst="mathPlus">
              <a:avLst>
                <a:gd name="adj1" fmla="val 2352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50" name="Shape 1050"/>
            <p:cNvSpPr/>
            <p:nvPr/>
          </p:nvSpPr>
          <p:spPr>
            <a:xfrm>
              <a:off x="9176204" y="4411839"/>
              <a:ext cx="388300" cy="388300"/>
            </a:xfrm>
            <a:prstGeom prst="mathPlus">
              <a:avLst>
                <a:gd name="adj1" fmla="val 2352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51" name="Shape 1051"/>
            <p:cNvSpPr/>
            <p:nvPr/>
          </p:nvSpPr>
          <p:spPr>
            <a:xfrm>
              <a:off x="9176204" y="4800139"/>
              <a:ext cx="388300" cy="388300"/>
            </a:xfrm>
            <a:prstGeom prst="mathPlus">
              <a:avLst>
                <a:gd name="adj1" fmla="val 2352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4688</Words>
  <Application>Microsoft Office PowerPoint</Application>
  <PresentationFormat>Widescreen</PresentationFormat>
  <Paragraphs>560</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Courier New</vt:lpstr>
      <vt:lpstr>Noto Sans Symbols</vt:lpstr>
      <vt:lpstr>Source Sans Pro</vt:lpstr>
      <vt:lpstr>Wingdings 3</vt:lpstr>
      <vt:lpstr>Office Theme</vt:lpstr>
      <vt:lpstr>Custom Design</vt:lpstr>
      <vt:lpstr>PowerPoint Presentation</vt:lpstr>
      <vt:lpstr>Module Learning Objectives</vt:lpstr>
      <vt:lpstr>Module Topics</vt:lpstr>
      <vt:lpstr>1. Data classification</vt:lpstr>
      <vt:lpstr>2. What is Structured data?  </vt:lpstr>
      <vt:lpstr>2.1 Organization of structured data</vt:lpstr>
      <vt:lpstr>2.2 Examples of structured data</vt:lpstr>
      <vt:lpstr>2.3 Applications of Structured Data</vt:lpstr>
      <vt:lpstr>2.4 How Structured Data expands?</vt:lpstr>
      <vt:lpstr>2.5 Advantages and Disadvantages of Structured Data</vt:lpstr>
      <vt:lpstr>What did you Grasp?</vt:lpstr>
      <vt:lpstr>3. What is unstructured data?</vt:lpstr>
      <vt:lpstr>3.1 Examples of Unstructured Data</vt:lpstr>
      <vt:lpstr>3.2 Advantages and Disadvantages of Unstructured Data</vt:lpstr>
      <vt:lpstr>What did you Grasp?</vt:lpstr>
      <vt:lpstr>4. What is Semi-structured data?</vt:lpstr>
      <vt:lpstr>4.1 Examples of semi-structured data</vt:lpstr>
      <vt:lpstr>4.2 Advantages and disadvantages of semi-structured data</vt:lpstr>
      <vt:lpstr>What did you Grasp?</vt:lpstr>
      <vt:lpstr>4.3 Activity</vt:lpstr>
      <vt:lpstr>5. Comparison of structured, unstructured and semi-structured data</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3</cp:revision>
  <dcterms:modified xsi:type="dcterms:W3CDTF">2018-07-31T16:57:30Z</dcterms:modified>
</cp:coreProperties>
</file>