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A</a:t>
            </a:r>
            <a:r>
              <a:rPr lang="en-US" dirty="0" smtClean="0"/>
              <a:t>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249362"/>
          </a:xfrm>
        </p:spPr>
        <p:txBody>
          <a:bodyPr>
            <a:normAutofit/>
          </a:bodyPr>
          <a:lstStyle/>
          <a:p>
            <a:r>
              <a:rPr lang="en-US" b="1" dirty="0"/>
              <a:t>Cartesian Product (</a:t>
            </a:r>
            <a:r>
              <a:rPr lang="el-GR" b="1" dirty="0"/>
              <a:t>Χ</a:t>
            </a:r>
            <a:r>
              <a:rPr lang="el-G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6200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information of two different relations into one.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r Χ s</a:t>
            </a:r>
          </a:p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relations and their output will be defined as −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Χ s = { q t | q ∈ r and t ∈ 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‘Chetan 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Bhagat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Χ Articles)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Yields a relation, which shows all the books and articles written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‘Chetan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Bhagat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9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230034" cy="914400"/>
          </a:xfrm>
        </p:spPr>
        <p:txBody>
          <a:bodyPr/>
          <a:lstStyle/>
          <a:p>
            <a:r>
              <a:rPr lang="en-US" b="1" dirty="0" smtClean="0"/>
              <a:t>Joins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6982609" cy="3851429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 of a Cartesian product followed by a selection process.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 pairs two tuples from different relations, if and only if a given join condition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17250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06234" cy="914400"/>
          </a:xfrm>
        </p:spPr>
        <p:txBody>
          <a:bodyPr>
            <a:normAutofit/>
          </a:bodyPr>
          <a:lstStyle/>
          <a:p>
            <a:r>
              <a:rPr lang="en-US" b="1" dirty="0"/>
              <a:t>Theta (</a:t>
            </a:r>
            <a:r>
              <a:rPr lang="el-GR" b="1" dirty="0"/>
              <a:t>θ) </a:t>
            </a:r>
            <a:r>
              <a:rPr lang="en-US" b="1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4958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join combines tuples from different relations provided they satisfy the theta condition. The join condition is denoted by the symbol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R1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R2 are relations having attributes (A1, A2, .., An) and (B1, B2,..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such that the attributes don’t have anything in common, that is R1 ∩ R2 = 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2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458634" cy="838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135009" cy="4156229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join can use all kinds of comparison operators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1580"/>
              </p:ext>
            </p:extLst>
          </p:nvPr>
        </p:nvGraphicFramePr>
        <p:xfrm>
          <a:off x="990600" y="2514600"/>
          <a:ext cx="6777036" cy="1463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59012"/>
                <a:gridCol w="2259012"/>
                <a:gridCol w="225901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Student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SID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Std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Maria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96639"/>
              </p:ext>
            </p:extLst>
          </p:nvPr>
        </p:nvGraphicFramePr>
        <p:xfrm>
          <a:off x="990601" y="4191000"/>
          <a:ext cx="6781799" cy="2194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124199"/>
                <a:gridCol w="365760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Subjects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Subject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Math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English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Music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Sports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5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306234" cy="990600"/>
          </a:xfrm>
        </p:spPr>
        <p:txBody>
          <a:bodyPr>
            <a:norm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⋈</a:t>
            </a:r>
            <a:r>
              <a:rPr lang="en-US" sz="2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Student.Std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Subject.Class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95441"/>
              </p:ext>
            </p:extLst>
          </p:nvPr>
        </p:nvGraphicFramePr>
        <p:xfrm>
          <a:off x="902495" y="2133599"/>
          <a:ext cx="7403305" cy="3810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0661"/>
                <a:gridCol w="1480661"/>
                <a:gridCol w="1480661"/>
                <a:gridCol w="1480661"/>
                <a:gridCol w="1480661"/>
              </a:tblGrid>
              <a:tr h="6350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Student_detail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b="1" dirty="0"/>
                        <a:t>SID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Subject</a:t>
                      </a:r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101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101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102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102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1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230034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Equijoin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058809" cy="4042377"/>
          </a:xfrm>
        </p:spPr>
        <p:txBody>
          <a:bodyPr/>
          <a:lstStyle/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Theta join uses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operator, it is said to be equijoin. The above example corresponds to equijoin.</a:t>
            </a:r>
          </a:p>
        </p:txBody>
      </p:sp>
    </p:spTree>
    <p:extLst>
      <p:ext uri="{BB962C8B-B14F-4D97-AF65-F5344CB8AC3E}">
        <p14:creationId xmlns:p14="http://schemas.microsoft.com/office/powerpoint/2010/main" val="10685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230034" cy="838200"/>
          </a:xfrm>
        </p:spPr>
        <p:txBody>
          <a:bodyPr>
            <a:normAutofit/>
          </a:bodyPr>
          <a:lstStyle/>
          <a:p>
            <a:r>
              <a:rPr lang="en-US" b="1" dirty="0"/>
              <a:t>Natural Join (⋈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239000" cy="3927629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does not use any comparison operator. It does not concatenate the way a Cartesian product does.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a Natural Join only if there is at least one common attribute that exists between two relations.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the attributes must have the same name and domain.</a:t>
            </a:r>
          </a:p>
        </p:txBody>
      </p:sp>
    </p:spTree>
    <p:extLst>
      <p:ext uri="{BB962C8B-B14F-4D97-AF65-F5344CB8AC3E}">
        <p14:creationId xmlns:p14="http://schemas.microsoft.com/office/powerpoint/2010/main" val="54183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10668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39505"/>
              </p:ext>
            </p:extLst>
          </p:nvPr>
        </p:nvGraphicFramePr>
        <p:xfrm>
          <a:off x="1066800" y="2057400"/>
          <a:ext cx="6777036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59012"/>
                <a:gridCol w="2259012"/>
                <a:gridCol w="225901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Courses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Dept</a:t>
                      </a:r>
                      <a:endParaRPr lang="en-US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CS01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01254"/>
              </p:ext>
            </p:extLst>
          </p:nvPr>
        </p:nvGraphicFramePr>
        <p:xfrm>
          <a:off x="1066800" y="4191000"/>
          <a:ext cx="6858000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429000"/>
                <a:gridCol w="342900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HoD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Dept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Head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Alex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Maya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Mira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6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306234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Result</a:t>
            </a:r>
            <a:endParaRPr lang="en-US" sz="4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378948"/>
              </p:ext>
            </p:extLst>
          </p:nvPr>
        </p:nvGraphicFramePr>
        <p:xfrm>
          <a:off x="838200" y="2438402"/>
          <a:ext cx="7239000" cy="3124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24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Courses ⋈ </a:t>
                      </a:r>
                      <a:r>
                        <a:rPr lang="en-US" dirty="0" err="1">
                          <a:effectLst/>
                        </a:rPr>
                        <a:t>HoD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b="1" dirty="0" err="1"/>
                        <a:t>Dept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Head</a:t>
                      </a:r>
                    </a:p>
                  </a:txBody>
                  <a:tcPr anchor="ctr"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</a:p>
                  </a:txBody>
                  <a:tcPr anchor="ctr"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Maya</a:t>
                      </a:r>
                    </a:p>
                  </a:txBody>
                  <a:tcPr anchor="ctr"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4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914400"/>
          </a:xfrm>
        </p:spPr>
        <p:txBody>
          <a:bodyPr>
            <a:normAutofit/>
          </a:bodyPr>
          <a:lstStyle/>
          <a:p>
            <a:r>
              <a:rPr lang="en-US" b="1" dirty="0"/>
              <a:t>Outer </a:t>
            </a:r>
            <a:r>
              <a:rPr lang="en-US" b="1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2390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Join, Equijoin, and Natural Join are called inner joins.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includes only those tuples with matching attributes and the rest are discarded in the resulting relation.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use outer joins to include all the tuples from the participating relations in the resulting relation.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three kinds of outer joins −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buFont typeface="+mj-lt"/>
              <a:buAutoNum type="arabicPeriod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25780" indent="-457200" algn="just">
              <a:buFont typeface="+mj-lt"/>
              <a:buAutoNum type="arabicPeriod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join, and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buFont typeface="+mj-lt"/>
              <a:buAutoNum type="arabicPeriod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join.</a:t>
            </a:r>
          </a:p>
        </p:txBody>
      </p:sp>
    </p:spTree>
    <p:extLst>
      <p:ext uri="{BB962C8B-B14F-4D97-AF65-F5344CB8AC3E}">
        <p14:creationId xmlns:p14="http://schemas.microsoft.com/office/powerpoint/2010/main" val="398677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23652"/>
            <a:ext cx="6906409" cy="350897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systems are expected to be equipped with a query language that can assist its users to query the database instances.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kinds of query languages 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calculus.</a:t>
            </a:r>
          </a:p>
        </p:txBody>
      </p:sp>
    </p:spTree>
    <p:extLst>
      <p:ext uri="{BB962C8B-B14F-4D97-AF65-F5344CB8AC3E}">
        <p14:creationId xmlns:p14="http://schemas.microsoft.com/office/powerpoint/2010/main" val="29812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230034" cy="914400"/>
          </a:xfrm>
        </p:spPr>
        <p:txBody>
          <a:bodyPr>
            <a:normAutofit/>
          </a:bodyPr>
          <a:lstStyle/>
          <a:p>
            <a:r>
              <a:rPr lang="en-US" b="1" dirty="0"/>
              <a:t>Left Outer </a:t>
            </a:r>
            <a:r>
              <a:rPr lang="en-US" b="1" dirty="0" smtClean="0"/>
              <a:t>Join(R    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6982609" cy="3851429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tuples from the Left relation, R, are included in the resulting relation.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tuples in R without any matching tuple in the Right relation S, then the S-attributes of the resulting relation are made NULL.</a:t>
            </a:r>
          </a:p>
        </p:txBody>
      </p:sp>
      <p:pic>
        <p:nvPicPr>
          <p:cNvPr id="4" name="Picture 1" descr="Left Outer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41400"/>
            <a:ext cx="5334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9144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7318"/>
              </p:ext>
            </p:extLst>
          </p:nvPr>
        </p:nvGraphicFramePr>
        <p:xfrm>
          <a:off x="1143000" y="1905000"/>
          <a:ext cx="6777036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88518"/>
                <a:gridCol w="3388518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Courses  (Left)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Database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Mechanics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Electronics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12159"/>
              </p:ext>
            </p:extLst>
          </p:nvPr>
        </p:nvGraphicFramePr>
        <p:xfrm>
          <a:off x="1143000" y="4191000"/>
          <a:ext cx="6777036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88518"/>
                <a:gridCol w="3388518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effectLst/>
                        </a:rPr>
                        <a:t>HoD</a:t>
                      </a:r>
                      <a:r>
                        <a:rPr lang="en-US" sz="1800" dirty="0" smtClean="0">
                          <a:effectLst/>
                        </a:rPr>
                        <a:t>  (Right)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Alex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Maya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Mira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3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53536"/>
          </a:xfrm>
        </p:spPr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43012"/>
              </p:ext>
            </p:extLst>
          </p:nvPr>
        </p:nvGraphicFramePr>
        <p:xfrm>
          <a:off x="914400" y="2590802"/>
          <a:ext cx="7239000" cy="3276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5532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Courses </a:t>
                      </a:r>
                      <a:r>
                        <a:rPr lang="en-US" dirty="0" smtClean="0">
                          <a:effectLst/>
                        </a:rPr>
                        <a:t>       </a:t>
                      </a:r>
                      <a:r>
                        <a:rPr lang="en-US" dirty="0" err="1" smtClean="0">
                          <a:effectLst/>
                        </a:rPr>
                        <a:t>HoD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</a:p>
                  </a:txBody>
                  <a:tcPr anchor="ctr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1" descr="Left Outer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94000"/>
            <a:ext cx="381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61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43000"/>
            <a:ext cx="7024744" cy="1027664"/>
          </a:xfrm>
        </p:spPr>
        <p:txBody>
          <a:bodyPr>
            <a:noAutofit/>
          </a:bodyPr>
          <a:lstStyle/>
          <a:p>
            <a:r>
              <a:rPr lang="en-US" b="1" dirty="0" smtClean="0"/>
              <a:t>Right Outer Join: ( R   S 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086600" cy="3775229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tuples from the Right relation, S, are included in the resulting relation.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tuples in S without any matching tuple in R, then the R-attributes of resulting relation are made NULL.</a:t>
            </a:r>
          </a:p>
        </p:txBody>
      </p:sp>
      <p:pic>
        <p:nvPicPr>
          <p:cNvPr id="4" name="Picture 1" descr="Right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66800"/>
            <a:ext cx="381000" cy="2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6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768838"/>
              </p:ext>
            </p:extLst>
          </p:nvPr>
        </p:nvGraphicFramePr>
        <p:xfrm>
          <a:off x="1042988" y="2667000"/>
          <a:ext cx="7034212" cy="3352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8553"/>
                <a:gridCol w="1758553"/>
                <a:gridCol w="1758553"/>
                <a:gridCol w="1758553"/>
              </a:tblGrid>
              <a:tr h="67056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Courses </a:t>
                      </a:r>
                      <a:r>
                        <a:rPr lang="en-US" dirty="0" smtClean="0">
                          <a:effectLst/>
                        </a:rPr>
                        <a:t>       </a:t>
                      </a:r>
                      <a:r>
                        <a:rPr lang="en-US" b="1" dirty="0" err="1" smtClean="0">
                          <a:effectLst/>
                        </a:rPr>
                        <a:t>HoD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Maya</a:t>
                      </a:r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193" name="Picture 1" descr="Right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98"/>
            <a:ext cx="381000" cy="29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8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153834" cy="1066800"/>
          </a:xfrm>
        </p:spPr>
        <p:txBody>
          <a:bodyPr>
            <a:normAutofit/>
          </a:bodyPr>
          <a:lstStyle/>
          <a:p>
            <a:r>
              <a:rPr lang="en-US" b="1" dirty="0"/>
              <a:t>Full Outer Join: ( R 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6982609" cy="38100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tuples from both participating relations are included in the resulting relation.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matching tuples for both relations, their respective unmatched attributes are made NULL.</a:t>
            </a:r>
          </a:p>
        </p:txBody>
      </p:sp>
    </p:spTree>
    <p:extLst>
      <p:ext uri="{BB962C8B-B14F-4D97-AF65-F5344CB8AC3E}">
        <p14:creationId xmlns:p14="http://schemas.microsoft.com/office/powerpoint/2010/main" val="153181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9144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55986"/>
              </p:ext>
            </p:extLst>
          </p:nvPr>
        </p:nvGraphicFramePr>
        <p:xfrm>
          <a:off x="914400" y="2057400"/>
          <a:ext cx="7239000" cy="3962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040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Courses        </a:t>
                      </a:r>
                      <a:r>
                        <a:rPr lang="en-US" dirty="0" err="1">
                          <a:effectLst/>
                        </a:rPr>
                        <a:t>HoD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Alex</a:t>
                      </a: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Mechanics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Maya</a:t>
                      </a: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41" name="Picture 1" descr="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5999"/>
            <a:ext cx="381000" cy="23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306234" cy="914400"/>
          </a:xfrm>
        </p:spPr>
        <p:txBody>
          <a:bodyPr>
            <a:normAutofit/>
          </a:bodyPr>
          <a:lstStyle/>
          <a:p>
            <a:r>
              <a:rPr lang="en-US" b="1" dirty="0"/>
              <a:t>Relational </a:t>
            </a:r>
            <a:r>
              <a:rPr lang="en-US" b="1" dirty="0" smtClean="0"/>
              <a:t>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696200" cy="4495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theoretical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query language, which takes instances of relations as input and yields instances of relations as output. It uses operators to perform queries. An operator can be either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operations of relational algebra are as follows −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1371600"/>
          </a:xfrm>
        </p:spPr>
        <p:txBody>
          <a:bodyPr>
            <a:normAutofit/>
          </a:bodyPr>
          <a:lstStyle/>
          <a:p>
            <a:r>
              <a:rPr lang="en-US" b="1" dirty="0"/>
              <a:t>Select Operation (</a:t>
            </a:r>
            <a:r>
              <a:rPr lang="el-GR" b="1" dirty="0"/>
              <a:t>σ</a:t>
            </a:r>
            <a:r>
              <a:rPr lang="el-G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6200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selects tuples that satisfy the given predicate from a relation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selection predicate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relation.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prepositional logic formula which may use connectors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or,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terms may use relational operators like − =, ≠, ≥, &lt; ,  &gt;,  ≤.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230034" cy="914400"/>
          </a:xfrm>
        </p:spPr>
        <p:txBody>
          <a:bodyPr/>
          <a:lstStyle/>
          <a:p>
            <a:r>
              <a:rPr lang="en-US" b="1" dirty="0"/>
              <a:t>Select Operation (</a:t>
            </a:r>
            <a:r>
              <a:rPr lang="el-GR" b="1" dirty="0"/>
              <a:t>σ)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315200" cy="42672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"database"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(Books)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Selects tuples from books where subject is 'database'.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"database" and price = "450"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(Books)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Selects tuples from books where subject is 'database' and 'price' is 450.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"database" and price = "450" or year &gt; "2010"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Books)</a:t>
            </a:r>
          </a:p>
          <a:p>
            <a:pPr marL="68580" indent="0"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Selects tuples from books where subject is 'database' and 'price' is 450 or those books published after 2010.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306234" cy="990600"/>
          </a:xfrm>
        </p:spPr>
        <p:txBody>
          <a:bodyPr>
            <a:normAutofit/>
          </a:bodyPr>
          <a:lstStyle/>
          <a:p>
            <a:r>
              <a:rPr lang="en-US" b="1" dirty="0"/>
              <a:t>Project Operation (∏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2390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projects column(s) that satisfy a given predicate.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− ∏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A2, 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attribute names of relation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rows are automatically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(Books) Selects and projects columns named as subject and author from the relation Books.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Union Operation (∪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binary union between two given relations and is defined as −</a:t>
            </a:r>
          </a:p>
          <a:p>
            <a:pPr marL="6858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∪ s = { t | t ∈ r or t ∈ s}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r U s </a:t>
            </a:r>
          </a:p>
          <a:p>
            <a:pPr marL="6858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either database relations or relation result set (temporary relation).</a:t>
            </a:r>
          </a:p>
          <a:p>
            <a:pPr marL="68580" indent="0" algn="just">
              <a:buNone/>
            </a:pP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union operation to be valid, the following conditions must hold −</a:t>
            </a:r>
          </a:p>
          <a:p>
            <a:pPr algn="just"/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have the same number of attributes.</a:t>
            </a:r>
          </a:p>
          <a:p>
            <a:pPr algn="just"/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domains must be compatible.</a:t>
            </a:r>
          </a:p>
          <a:p>
            <a:pPr algn="just"/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tuples are automatically eliminated.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(Books) ∪ ∏ 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(Articles)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Projects the names of the authors who have either written a book or an article or both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9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230034" cy="990600"/>
          </a:xfrm>
        </p:spPr>
        <p:txBody>
          <a:bodyPr>
            <a:normAutofit/>
          </a:bodyPr>
          <a:lstStyle/>
          <a:p>
            <a:r>
              <a:rPr lang="en-US" b="1" dirty="0"/>
              <a:t>Set Difference (−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467600" cy="4267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set difference operation is tuples, which are present in one relation but are not in the second relation.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all the tuples that are present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not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(Books) − ∏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(Articles)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Provides the name of authors who have written books but not articles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230034" cy="990600"/>
          </a:xfrm>
        </p:spPr>
        <p:txBody>
          <a:bodyPr>
            <a:normAutofit/>
          </a:bodyPr>
          <a:lstStyle/>
          <a:p>
            <a:r>
              <a:rPr lang="en-US" b="1" dirty="0"/>
              <a:t>Rename Operation (</a:t>
            </a:r>
            <a:r>
              <a:rPr lang="el-GR" b="1" dirty="0"/>
              <a:t>ρ</a:t>
            </a:r>
            <a:r>
              <a:rPr lang="el-G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467600" cy="3775229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relational algebra are also relations but without any name. The rename operation allows us to rename the output relation. 'rename' operation is denoted with small Greek letter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(E)</a:t>
            </a:r>
          </a:p>
          <a:p>
            <a:pPr marL="6858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result of expression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saved with name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4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121</TotalTime>
  <Words>1262</Words>
  <Application>Microsoft Office PowerPoint</Application>
  <PresentationFormat>On-screen Show (4:3)</PresentationFormat>
  <Paragraphs>270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RELATIONAL ALGEBRA</vt:lpstr>
      <vt:lpstr>Introduction</vt:lpstr>
      <vt:lpstr>Relational Algebra</vt:lpstr>
      <vt:lpstr>Select Operation (σ)</vt:lpstr>
      <vt:lpstr>Select Operation (σ)</vt:lpstr>
      <vt:lpstr>Project Operation (∏)</vt:lpstr>
      <vt:lpstr>Union Operation (∪)</vt:lpstr>
      <vt:lpstr>Set Difference (−)</vt:lpstr>
      <vt:lpstr>Rename Operation (ρ)</vt:lpstr>
      <vt:lpstr>Cartesian Product (Χ)</vt:lpstr>
      <vt:lpstr>Joins</vt:lpstr>
      <vt:lpstr>Theta (θ) Join</vt:lpstr>
      <vt:lpstr>Example</vt:lpstr>
      <vt:lpstr>Student_Detail − STUDENT ⋈Student.Std = Subject.Class SUBJECT </vt:lpstr>
      <vt:lpstr>Equijoin</vt:lpstr>
      <vt:lpstr>Natural Join (⋈)</vt:lpstr>
      <vt:lpstr>Example</vt:lpstr>
      <vt:lpstr>Result</vt:lpstr>
      <vt:lpstr>Outer Joins</vt:lpstr>
      <vt:lpstr>Left Outer Join(R    S)</vt:lpstr>
      <vt:lpstr>Example</vt:lpstr>
      <vt:lpstr>Result</vt:lpstr>
      <vt:lpstr>Right Outer Join: ( R   S ) </vt:lpstr>
      <vt:lpstr>Example</vt:lpstr>
      <vt:lpstr>Full Outer Join: ( R S)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Aggarwal</dc:creator>
  <cp:lastModifiedBy>Ambika Aggarwal</cp:lastModifiedBy>
  <cp:revision>38</cp:revision>
  <dcterms:created xsi:type="dcterms:W3CDTF">2006-08-16T00:00:00Z</dcterms:created>
  <dcterms:modified xsi:type="dcterms:W3CDTF">2018-02-19T10:16:20Z</dcterms:modified>
</cp:coreProperties>
</file>