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12192000" cy="6858000"/>
  <p:notesSz cx="6858000" cy="9144000"/>
  <p:embeddedFontLst>
    <p:embeddedFont>
      <p:font typeface="Source Sans Pro" panose="020B0503030403020204" pitchFamily="34" charset="0"/>
      <p:regular r:id="rId37"/>
      <p:bold r:id="rId38"/>
      <p:italic r:id="rId39"/>
      <p:boldItalic r:id="rId40"/>
    </p:embeddedFont>
    <p:embeddedFont>
      <p:font typeface="Source Sans Pro Light" panose="020B0403030403020204" pitchFamily="34" charset="0"/>
      <p:regular r:id="rId41"/>
      <p:italic r:id="rId42"/>
    </p:embeddedFont>
    <p:embeddedFont>
      <p:font typeface="Open Sans" panose="020B0606030504020204" pitchFamily="34" charset="0"/>
      <p:regular r:id="rId43"/>
      <p:bold r:id="rId44"/>
      <p:italic r:id="rId45"/>
      <p:boldItalic r:id="rId46"/>
    </p:embeddedFont>
    <p:embeddedFont>
      <p:font typeface="Roboto" pitchFamily="2" charset="0"/>
      <p:regular r:id="rId47"/>
      <p:bold r:id="rId48"/>
      <p:italic r:id="rId49"/>
      <p:boldItalic r:id="rId50"/>
    </p:embeddedFont>
    <p:embeddedFont>
      <p:font typeface="Wingdings 3" panose="05040102010807070707" pitchFamily="18" charset="2"/>
      <p:regular r:id="rId51"/>
    </p:embeddedFont>
    <p:embeddedFont>
      <p:font typeface="Calibri" panose="020F050202020403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aGopalan Varadan" initials=""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6CE6EC-7418-4094-81BE-B88208C89CD9}">
  <a:tblStyle styleId="{D56CE6EC-7418-4094-81BE-B88208C89CD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218" autoAdjust="0"/>
  </p:normalViewPr>
  <p:slideViewPr>
    <p:cSldViewPr snapToGrid="0">
      <p:cViewPr varScale="1">
        <p:scale>
          <a:sx n="42" d="100"/>
          <a:sy n="42" d="100"/>
        </p:scale>
        <p:origin x="230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font" Target="fonts/font1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dirty="0"/>
          </a:p>
        </p:txBody>
      </p:sp>
      <p:sp>
        <p:nvSpPr>
          <p:cNvPr id="4" name="Shape 4"/>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dirty="0"/>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97948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Shape 7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0" name="Shape 73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Introduce the module to the participants.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You will learn about DevOps Overview - Rise of Agile Methodologies in this module. Let’s get started. </a:t>
            </a:r>
            <a:endParaRPr dirty="0"/>
          </a:p>
        </p:txBody>
      </p:sp>
      <p:sp>
        <p:nvSpPr>
          <p:cNvPr id="731" name="Shape 73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61793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Shape 8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4" name="Shape 89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Tell the participants that you will now discuss what is Agile Development.</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Major concepts of Agile development involve iterative development, frequent quality checks and feedbacks, self-organization of teams, accountability, adaptation to changes and aligning development approaches in lines with the customer’s business requirements.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Agile breaks the product down into multiple functional units, based on user stories. These units are then prioritized for continuous delivery of software in short cycles called iterations.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Involves feedback loops to help teams to identify and develop solutions for the ever-changing business needs.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Agile development cycle is explained in detail in a later section.</a:t>
            </a:r>
            <a:endParaRPr dirty="0"/>
          </a:p>
        </p:txBody>
      </p:sp>
      <p:sp>
        <p:nvSpPr>
          <p:cNvPr id="895" name="Shape 89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12751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Shape 9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6" name="Shape 91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Explain the agile methodol</a:t>
            </a:r>
            <a:r>
              <a:rPr lang="en-US" dirty="0"/>
              <a:t>o</a:t>
            </a:r>
            <a:r>
              <a:rPr lang="en-US" sz="1200" b="0" i="0" u="none" strike="noStrike" cap="none" dirty="0">
                <a:solidFill>
                  <a:schemeClr val="dk1"/>
                </a:solidFill>
                <a:latin typeface="Calibri"/>
                <a:ea typeface="Calibri"/>
                <a:cs typeface="Calibri"/>
                <a:sym typeface="Calibri"/>
              </a:rPr>
              <a:t>gies to the participants.</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Discuss the points on the slide with the participants.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Extreme Programming (aka XP)</a:t>
            </a:r>
            <a:r>
              <a:rPr lang="en-US" sz="1200" b="0" i="0" u="none" strike="noStrike" cap="none" dirty="0">
                <a:solidFill>
                  <a:schemeClr val="dk1"/>
                </a:solidFill>
                <a:latin typeface="Calibri"/>
                <a:ea typeface="Calibri"/>
                <a:cs typeface="Calibri"/>
                <a:sym typeface="Calibri"/>
              </a:rPr>
              <a:t>: Extreme programming is one of the most popular Agile methodologies widely adopted </a:t>
            </a:r>
            <a:r>
              <a:rPr lang="en-US" dirty="0"/>
              <a:t>by many companies across the globe and has proven successful. This method puts a lot of emphasis on customer satisfaction. </a:t>
            </a:r>
            <a:r>
              <a:rPr lang="en-US" sz="1200" b="0" i="0" u="none" strike="noStrike" cap="none" dirty="0">
                <a:solidFill>
                  <a:schemeClr val="dk1"/>
                </a:solidFill>
                <a:latin typeface="Calibri"/>
                <a:ea typeface="Calibri"/>
                <a:cs typeface="Calibri"/>
                <a:sym typeface="Calibri"/>
              </a:rPr>
              <a:t>Improvement in quality and responsiveness according to changing customer needs, is the major intention behind the development of this methodology. </a:t>
            </a:r>
            <a:r>
              <a:rPr lang="en-US" dirty="0"/>
              <a:t> The five essential ways by which this methodology improves a software project:</a:t>
            </a:r>
            <a:endParaRPr dirty="0"/>
          </a:p>
          <a:p>
            <a:pPr marL="323850" marR="0" lvl="0" indent="-171450" algn="l" rtl="0">
              <a:spcBef>
                <a:spcPts val="0"/>
              </a:spcBef>
              <a:spcAft>
                <a:spcPts val="0"/>
              </a:spcAft>
              <a:buSzPts val="1200"/>
              <a:buFont typeface="Arial" panose="020B0604020202020204" pitchFamily="34" charset="0"/>
              <a:buChar char="•"/>
            </a:pPr>
            <a:r>
              <a:rPr lang="en-US" dirty="0"/>
              <a:t>Communication</a:t>
            </a:r>
            <a:endParaRPr dirty="0"/>
          </a:p>
          <a:p>
            <a:pPr marL="323850" marR="0" lvl="0" indent="-171450" algn="l" rtl="0">
              <a:spcBef>
                <a:spcPts val="0"/>
              </a:spcBef>
              <a:spcAft>
                <a:spcPts val="0"/>
              </a:spcAft>
              <a:buSzPts val="1200"/>
              <a:buFont typeface="Arial" panose="020B0604020202020204" pitchFamily="34" charset="0"/>
              <a:buChar char="•"/>
            </a:pPr>
            <a:r>
              <a:rPr lang="en-US" dirty="0"/>
              <a:t>Simplicity</a:t>
            </a:r>
            <a:endParaRPr dirty="0"/>
          </a:p>
          <a:p>
            <a:pPr marL="323850" marR="0" lvl="0" indent="-171450" algn="l" rtl="0">
              <a:spcBef>
                <a:spcPts val="0"/>
              </a:spcBef>
              <a:spcAft>
                <a:spcPts val="0"/>
              </a:spcAft>
              <a:buSzPts val="1200"/>
              <a:buFont typeface="Arial" panose="020B0604020202020204" pitchFamily="34" charset="0"/>
              <a:buChar char="•"/>
            </a:pPr>
            <a:r>
              <a:rPr lang="en-US" dirty="0"/>
              <a:t>Feedback</a:t>
            </a:r>
            <a:endParaRPr dirty="0"/>
          </a:p>
          <a:p>
            <a:pPr marL="323850" marR="0" lvl="0" indent="-171450" algn="l" rtl="0">
              <a:spcBef>
                <a:spcPts val="0"/>
              </a:spcBef>
              <a:spcAft>
                <a:spcPts val="0"/>
              </a:spcAft>
              <a:buSzPts val="1200"/>
              <a:buFont typeface="Arial" panose="020B0604020202020204" pitchFamily="34" charset="0"/>
              <a:buChar char="•"/>
            </a:pPr>
            <a:r>
              <a:rPr lang="en-US" dirty="0"/>
              <a:t>Respect</a:t>
            </a:r>
            <a:endParaRPr dirty="0"/>
          </a:p>
          <a:p>
            <a:pPr marL="323850" marR="0" lvl="0" indent="-171450" algn="l" rtl="0">
              <a:spcBef>
                <a:spcPts val="0"/>
              </a:spcBef>
              <a:spcAft>
                <a:spcPts val="0"/>
              </a:spcAft>
              <a:buSzPts val="1200"/>
              <a:buFont typeface="Arial" panose="020B0604020202020204" pitchFamily="34" charset="0"/>
              <a:buChar char="•"/>
            </a:pPr>
            <a:r>
              <a:rPr lang="en-US" dirty="0"/>
              <a:t>Courage</a:t>
            </a:r>
            <a:endParaRPr dirty="0"/>
          </a:p>
          <a:p>
            <a:pPr marL="0" marR="0" lvl="0" indent="0" algn="l" rtl="0">
              <a:spcBef>
                <a:spcPts val="0"/>
              </a:spcBef>
              <a:spcAft>
                <a:spcPts val="0"/>
              </a:spcAft>
              <a:buClr>
                <a:schemeClr val="dk1"/>
              </a:buClr>
              <a:buSzPts val="1200"/>
              <a:buFont typeface="Calibri"/>
              <a:buNone/>
            </a:pPr>
            <a:r>
              <a:rPr lang="en-US" dirty="0"/>
              <a:t>Developers can address change in customer requirements even later during the development cycle. The development team self-organizes around the problem to solve it as efficiently as possible. Unproductive steps in the product life cycle are cut down to reduce cost and frustration of the team.</a:t>
            </a:r>
            <a:endParaRPr dirty="0"/>
          </a:p>
          <a:p>
            <a:pPr marL="0" marR="0" lvl="0" indent="0" algn="l" rtl="0">
              <a:spcBef>
                <a:spcPts val="0"/>
              </a:spcBef>
              <a:spcAft>
                <a:spcPts val="0"/>
              </a:spcAft>
              <a:buClr>
                <a:schemeClr val="dk1"/>
              </a:buClr>
              <a:buSzPts val="1200"/>
              <a:buFont typeface="Calibri"/>
              <a:buNone/>
            </a:pPr>
            <a:endParaRPr dirty="0"/>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Feature-driven Development (FDD)</a:t>
            </a:r>
            <a:r>
              <a:rPr lang="en-US" sz="1200" b="0" i="0" u="none" strike="noStrike" cap="none" dirty="0">
                <a:solidFill>
                  <a:schemeClr val="dk1"/>
                </a:solidFill>
                <a:latin typeface="Calibri"/>
                <a:ea typeface="Calibri"/>
                <a:cs typeface="Calibri"/>
                <a:sym typeface="Calibri"/>
              </a:rPr>
              <a:t>: The five basic activities involved in FDD are:</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Develop overall model</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Build feature list</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Plan by feature</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Design by feature</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Build by feature</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This method blends industry best practices into one approach.</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Adaptive System Development (ASD)</a:t>
            </a:r>
            <a:r>
              <a:rPr lang="en-US" sz="1200" b="0" i="0" u="none" strike="noStrike" cap="none" dirty="0">
                <a:solidFill>
                  <a:schemeClr val="dk1"/>
                </a:solidFill>
                <a:latin typeface="Calibri"/>
                <a:ea typeface="Calibri"/>
                <a:cs typeface="Calibri"/>
                <a:sym typeface="Calibri"/>
              </a:rPr>
              <a:t>: This method requires the projects to be in a continuous state of adaptation. This method has a set of three repeating series: </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Speculate</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Collaborate </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Learn</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1" u="none" strike="noStrike" cap="none" dirty="0">
                <a:solidFill>
                  <a:schemeClr val="dk1"/>
                </a:solidFill>
                <a:latin typeface="Calibri"/>
                <a:ea typeface="Calibri"/>
                <a:cs typeface="Calibri"/>
                <a:sym typeface="Calibri"/>
              </a:rPr>
              <a:t>Dynamic Systems Development Method (DSDM)</a:t>
            </a:r>
            <a:r>
              <a:rPr lang="en-US" sz="1200" b="0" i="0" u="none" strike="noStrike" cap="none" dirty="0">
                <a:solidFill>
                  <a:schemeClr val="dk1"/>
                </a:solidFill>
                <a:latin typeface="Calibri"/>
                <a:ea typeface="Calibri"/>
                <a:cs typeface="Calibri"/>
                <a:sym typeface="Calibri"/>
              </a:rPr>
              <a:t>: Developed for addressing common failures of IT projects, like budget issues, missing deadlines, and lack of user involvement. There are eight principles in DSDM:</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Focus on the business need</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Deliver on time</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Collaborate</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Never compromise quality</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Build incrementally from firm foundations</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Develop iteratively</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Communicate continuously and clearly</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Demonstrate control</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This methodology is useful in development and delivery of software and non-IT solutions.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Lean Software Development (LSD)</a:t>
            </a:r>
            <a:r>
              <a:rPr lang="en-US" sz="1200" b="0" i="0" u="none" strike="noStrike" cap="none" dirty="0">
                <a:solidFill>
                  <a:schemeClr val="dk1"/>
                </a:solidFill>
                <a:latin typeface="Calibri"/>
                <a:ea typeface="Calibri"/>
                <a:cs typeface="Calibri"/>
                <a:sym typeface="Calibri"/>
              </a:rPr>
              <a:t>: In this methodology, lean manufacturing and lean IT principles are applied in software development. Seven principles that govern LSD are:</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Eliminate waste</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Amplify learning</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Decide as late as possible</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Deliver as fast as possible</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Empower the team</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Build integrity in</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See the whole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Kanban</a:t>
            </a:r>
            <a:r>
              <a:rPr lang="en-US" sz="1200" b="0" i="0" u="none" strike="noStrike" cap="none" dirty="0">
                <a:solidFill>
                  <a:schemeClr val="dk1"/>
                </a:solidFill>
                <a:latin typeface="Calibri"/>
                <a:ea typeface="Calibri"/>
                <a:cs typeface="Calibri"/>
                <a:sym typeface="Calibri"/>
              </a:rPr>
              <a:t>: A Japanese term, that refers to ‘a visual signal’ or ‘card’. A visual framework for implementing Agile workflow. Encourages the addition of small, but continuous changes to the system. Kanban works on the basis of the following principles:</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Visualize the workflow</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Limit work in progress</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Manage and enhance the flow</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Make policies explicit</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Continuously improve</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Helpful in visualizing the build-up of work, roadblocks, reducing waste and maximizing value.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Crystal clear</a:t>
            </a:r>
            <a:r>
              <a:rPr lang="en-US" sz="1200" b="0" i="0" u="none" strike="noStrike" cap="none" dirty="0">
                <a:solidFill>
                  <a:schemeClr val="dk1"/>
                </a:solidFill>
                <a:latin typeface="Calibri"/>
                <a:ea typeface="Calibri"/>
                <a:cs typeface="Calibri"/>
                <a:sym typeface="Calibri"/>
              </a:rPr>
              <a:t>: Ideal for teams with 6 to 8 developers. This framework gives importance to people over processes and artifacts. Belongs to the Crystal family of methodologies. Principles include:</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Frequent delivery of usable code to users</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Reflective improvement</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Osmotic communication preferably by being co-located</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Scrum</a:t>
            </a:r>
            <a:r>
              <a:rPr lang="en-US" sz="1200" b="0" i="0" u="none" strike="noStrike" cap="none" dirty="0">
                <a:solidFill>
                  <a:schemeClr val="dk1"/>
                </a:solidFill>
                <a:latin typeface="Calibri"/>
                <a:ea typeface="Calibri"/>
                <a:cs typeface="Calibri"/>
                <a:sym typeface="Calibri"/>
              </a:rPr>
              <a:t>: One of the most popular way to implement Agile. An open development framework, with a simple set of rules, responsibilities and meetings. Suggests dividing the projects into multiple short sprints, that usually last for one to two weeks. Team can thus deliver software in multiple iterations on a regular basis. Scrum emphasizes the following principles:</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Empirical feedback</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Team self-management</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Product increments within short iterations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917" name="Shape 91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0685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Shape 9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1" name="Shape 94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Ask the participants to attempt the question on the screen.</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Answer: </a:t>
            </a: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smtClean="0">
                <a:solidFill>
                  <a:schemeClr val="dk1"/>
                </a:solidFill>
                <a:latin typeface="Calibri"/>
                <a:ea typeface="Calibri"/>
                <a:cs typeface="Calibri"/>
                <a:sym typeface="Calibri"/>
              </a:rPr>
              <a:t>1. B. </a:t>
            </a:r>
            <a:r>
              <a:rPr lang="en-US" sz="1200" b="0" i="0" u="none" strike="noStrike" cap="none" dirty="0">
                <a:solidFill>
                  <a:schemeClr val="dk1"/>
                </a:solidFill>
                <a:latin typeface="Calibri"/>
                <a:ea typeface="Calibri"/>
                <a:cs typeface="Calibri"/>
                <a:sym typeface="Calibri"/>
              </a:rPr>
              <a:t>Completion of full-fledged technical documentation is considered one of the measures of progress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p:txBody>
      </p:sp>
      <p:sp>
        <p:nvSpPr>
          <p:cNvPr id="942" name="Shape 94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69885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Shape 9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9" name="Shape 94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Ask the participants to attempt the question on the screen.</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Answer </a:t>
            </a: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smtClean="0">
                <a:solidFill>
                  <a:schemeClr val="dk1"/>
                </a:solidFill>
                <a:latin typeface="Calibri"/>
                <a:ea typeface="Calibri"/>
                <a:cs typeface="Calibri"/>
                <a:sym typeface="Calibri"/>
              </a:rPr>
              <a:t>2. C. </a:t>
            </a:r>
            <a:r>
              <a:rPr lang="en-US" sz="1200" b="0" i="0" u="none" strike="noStrike" cap="none" dirty="0">
                <a:solidFill>
                  <a:schemeClr val="dk1"/>
                </a:solidFill>
                <a:latin typeface="Calibri"/>
                <a:ea typeface="Calibri"/>
                <a:cs typeface="Calibri"/>
                <a:sym typeface="Calibri"/>
              </a:rPr>
              <a:t>Kanban</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950" name="Shape 95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7614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Ask the participants what the Waterfall Model was.</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Give them an opportunity to present some features and jot them on the whiteboard.</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Give a quick recap of the Waterfall Model.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Recall what you know about the Waterfall Model.</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Discuss and participate in the class discussion. </a:t>
            </a:r>
            <a:endParaRPr dirty="0"/>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42595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Shape 98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3" name="Shape 98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Tell the participants that they will now discuss the phases of the Waterfall Model. </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Reiterate the Phases:</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Conception</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Initiation</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Analysis</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Design</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Construction</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Testing</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Production/ Implementation</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Maintenance</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Participants would have studied each of these phases in details in Module 01</a:t>
            </a:r>
            <a:r>
              <a:rPr lang="en-US" sz="1200" b="0" i="0" u="none" strike="noStrike" cap="none" dirty="0" smtClean="0">
                <a:solidFill>
                  <a:schemeClr val="dk1"/>
                </a:solidFill>
                <a:latin typeface="Calibri"/>
                <a:ea typeface="Calibri"/>
                <a:cs typeface="Calibri"/>
                <a:sym typeface="Calibri"/>
              </a:rPr>
              <a:t>. </a:t>
            </a:r>
            <a:endParaRPr dirty="0"/>
          </a:p>
        </p:txBody>
      </p:sp>
      <p:sp>
        <p:nvSpPr>
          <p:cNvPr id="984" name="Shape 98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50628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Shape 10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4" name="Shape 102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Tell the participants that you will now have a class activity.</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Divide the class into two groups.</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Assign Waterfall method to one group and Agile to the other.</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Ask them to come up with salient features and note down on a paper.</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Allocate 10 minutes for this discussion.</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Then take up each method and post on the whiteboard.</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Participate in the group activity.</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Place the points on the paper.</a:t>
            </a:r>
            <a:endParaRPr dirty="0"/>
          </a:p>
        </p:txBody>
      </p:sp>
      <p:sp>
        <p:nvSpPr>
          <p:cNvPr id="1025" name="Shape 102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1686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Shape 10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3" name="Shape 103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Tell the participants that you will do a quick recap of the Agile and Waterfall models.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Look at the table and understand the differences in the Agile and Waterfall method. </a:t>
            </a:r>
            <a:endParaRPr dirty="0"/>
          </a:p>
        </p:txBody>
      </p:sp>
      <p:sp>
        <p:nvSpPr>
          <p:cNvPr id="1034" name="Shape 103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1534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2" name="Shape 104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Tell the participants that you will do a quick recap of the Agile and Waterfall models.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43" name="Shape 104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3478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Shape 10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1" name="Shape 105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Tell the participants that you will do a quick recap of the Agile and Waterfall models.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52" name="Shape 105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82428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Shape 7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8" name="Shape 73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739" name="Shape 73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60882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Shape 108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3" name="Shape 108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Ask the participants to attempt the question on the screen.</a:t>
            </a:r>
            <a:endParaRPr dirty="0"/>
          </a:p>
          <a:p>
            <a:pPr marL="0" marR="0" lvl="0" indent="0" algn="l" rtl="0">
              <a:spcBef>
                <a:spcPts val="0"/>
              </a:spcBef>
              <a:spcAft>
                <a:spcPts val="0"/>
              </a:spcAft>
              <a:buClr>
                <a:schemeClr val="dk1"/>
              </a:buClr>
              <a:buSzPts val="1200"/>
              <a:buFont typeface="Calibri"/>
              <a:buNone/>
            </a:pP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smtClean="0">
                <a:solidFill>
                  <a:schemeClr val="dk1"/>
                </a:solidFill>
                <a:latin typeface="Calibri"/>
                <a:ea typeface="Calibri"/>
                <a:cs typeface="Calibri"/>
                <a:sym typeface="Calibri"/>
              </a:rPr>
              <a:t>Answer</a:t>
            </a:r>
            <a:r>
              <a:rPr lang="en-US" sz="1200" b="0"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smtClean="0">
                <a:solidFill>
                  <a:schemeClr val="dk1"/>
                </a:solidFill>
                <a:latin typeface="Calibri"/>
                <a:ea typeface="Calibri"/>
                <a:cs typeface="Calibri"/>
                <a:sym typeface="Calibri"/>
              </a:rPr>
              <a:t>1. B. </a:t>
            </a:r>
            <a:r>
              <a:rPr lang="en-US" sz="1200" b="0" i="0" u="none" strike="noStrike" cap="none" dirty="0">
                <a:solidFill>
                  <a:schemeClr val="dk1"/>
                </a:solidFill>
                <a:latin typeface="Calibri"/>
                <a:ea typeface="Calibri"/>
                <a:cs typeface="Calibri"/>
                <a:sym typeface="Calibri"/>
              </a:rPr>
              <a:t>Waterfall requires the documentation to be completed before the commencement of development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smtClean="0">
                <a:solidFill>
                  <a:schemeClr val="dk1"/>
                </a:solidFill>
                <a:latin typeface="Calibri"/>
                <a:ea typeface="Calibri"/>
                <a:cs typeface="Calibri"/>
                <a:sym typeface="Calibri"/>
              </a:rPr>
              <a:t>    D. </a:t>
            </a:r>
            <a:r>
              <a:rPr lang="en-US" sz="1200" b="0" i="0" u="none" strike="noStrike" cap="none" dirty="0">
                <a:solidFill>
                  <a:schemeClr val="dk1"/>
                </a:solidFill>
                <a:latin typeface="Calibri"/>
                <a:ea typeface="Calibri"/>
                <a:cs typeface="Calibri"/>
                <a:sym typeface="Calibri"/>
              </a:rPr>
              <a:t>Testing and bug fixing is done at the end of project completion.</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84" name="Shape 108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29742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Shape 10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1" name="Shape 109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Tell the participants about the Agile Development Cycle.</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Reiterate the phases:</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Requirements</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Plan</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Design</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Develop</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Release</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Track and Monitor</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Phases of the agile development cycle can be explained as follows. Unlike traditional development methods which are sequential, any of the phases can happen in parallel in an agile development process.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Planning</a:t>
            </a:r>
            <a:r>
              <a:rPr lang="en-US" sz="1200" b="0" i="0" u="none" strike="noStrike" cap="none" dirty="0">
                <a:solidFill>
                  <a:schemeClr val="dk1"/>
                </a:solidFill>
                <a:latin typeface="Calibri"/>
                <a:ea typeface="Calibri"/>
                <a:cs typeface="Calibri"/>
                <a:sym typeface="Calibri"/>
              </a:rPr>
              <a:t>: During this phase, the development team collaborates and identifies the scope of the project. The main aim of this phase is to break the idea down into smaller feature sets/tasks. Features can be allocated to iterations, based on priority. Priorities can change from iteration to iteration.</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Analysis of Requirements</a:t>
            </a:r>
            <a:r>
              <a:rPr lang="en-US" sz="1200" b="0" i="0" u="none" strike="noStrike" cap="none" dirty="0">
                <a:solidFill>
                  <a:schemeClr val="dk1"/>
                </a:solidFill>
                <a:latin typeface="Calibri"/>
                <a:ea typeface="Calibri"/>
                <a:cs typeface="Calibri"/>
                <a:sym typeface="Calibri"/>
              </a:rPr>
              <a:t>: During this phase, many rounds of interactions happen between the stakeholders involved in the project, like product managers, cross-functional team members and customers. The goal of this phase is to identify the business requirements, understand the end user and how they will use the product. At the end of this phase, the teams will have a relevant and detailed information of the requirements.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Design</a:t>
            </a:r>
            <a:r>
              <a:rPr lang="en-US" sz="1200" b="0" i="0" u="none" strike="noStrike" cap="none" dirty="0">
                <a:solidFill>
                  <a:schemeClr val="dk1"/>
                </a:solidFill>
                <a:latin typeface="Calibri"/>
                <a:ea typeface="Calibri"/>
                <a:cs typeface="Calibri"/>
                <a:sym typeface="Calibri"/>
              </a:rPr>
              <a:t>: In the design phase, documents on designing the systems and software is prepared, using the requirements gathered from the previous phase. During this phase, the team works on the usability part of the product, </a:t>
            </a:r>
            <a:r>
              <a:rPr lang="en-US" sz="1200" b="0" i="0" u="none" strike="noStrike" cap="none" dirty="0" smtClean="0">
                <a:solidFill>
                  <a:schemeClr val="dk1"/>
                </a:solidFill>
                <a:latin typeface="Calibri"/>
                <a:ea typeface="Calibri"/>
                <a:cs typeface="Calibri"/>
                <a:sym typeface="Calibri"/>
              </a:rPr>
              <a:t>i.e., </a:t>
            </a:r>
            <a:r>
              <a:rPr lang="en-US" sz="1200" b="0" i="0" u="none" strike="noStrike" cap="none" dirty="0">
                <a:solidFill>
                  <a:schemeClr val="dk1"/>
                </a:solidFill>
                <a:latin typeface="Calibri"/>
                <a:ea typeface="Calibri"/>
                <a:cs typeface="Calibri"/>
                <a:sym typeface="Calibri"/>
              </a:rPr>
              <a:t>what the product or solution will look like and how users will interact with the system. A test plan is also drafted during this phase.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Implementation, coding &amp; development</a:t>
            </a:r>
            <a:r>
              <a:rPr lang="en-US" sz="1200" b="0" i="0" u="none" strike="noStrike" cap="none" dirty="0">
                <a:solidFill>
                  <a:schemeClr val="dk1"/>
                </a:solidFill>
                <a:latin typeface="Calibri"/>
                <a:ea typeface="Calibri"/>
                <a:cs typeface="Calibri"/>
                <a:sym typeface="Calibri"/>
              </a:rPr>
              <a:t>: This phase involves development (coding) and testing of features and scheduling iterations for deployment. The team follows Iterative and Incremental Development approach for scheduling the iterations. The development phase has the first iteration being termed iteration 0 (zero), since no feature is delivered in this iteration. This is the most important and foundational phase of the development that involves finalization of contracts, preparation of environments and fund allocation.</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Testing</a:t>
            </a:r>
            <a:r>
              <a:rPr lang="en-US" sz="1200" b="0" i="0" u="none" strike="noStrike" cap="none" dirty="0">
                <a:solidFill>
                  <a:schemeClr val="dk1"/>
                </a:solidFill>
                <a:latin typeface="Calibri"/>
                <a:ea typeface="Calibri"/>
                <a:cs typeface="Calibri"/>
                <a:sym typeface="Calibri"/>
              </a:rPr>
              <a:t>: Once development commences, the code is tested to find if it is matching the business needs of the customer. This phase also ensures that the product solves customer’s requirements at each and every iteration. Different testing processes involved in this phase are unit testing, system testing and acceptance testing.</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Deployment</a:t>
            </a:r>
            <a:r>
              <a:rPr lang="en-US" sz="1200" b="0" i="0" u="none" strike="noStrike" cap="none" dirty="0">
                <a:solidFill>
                  <a:schemeClr val="dk1"/>
                </a:solidFill>
                <a:latin typeface="Calibri"/>
                <a:ea typeface="Calibri"/>
                <a:cs typeface="Calibri"/>
                <a:sym typeface="Calibri"/>
              </a:rPr>
              <a:t>: This is the phase where the product is delivered for customer’s use, after being tested. Even after this phase, customers may come up with the new set of problems that need to be addressed by the team.</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92" name="Shape 109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21</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63971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Shape 11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5" name="Shape 111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a:t>
            </a:r>
            <a:r>
              <a:rPr lang="en-US" sz="1200" b="1" i="0" u="none" strike="noStrike" cap="none" dirty="0" smtClean="0">
                <a:solidFill>
                  <a:schemeClr val="dk1"/>
                </a:solidFill>
                <a:latin typeface="Calibri"/>
                <a:ea typeface="Calibri"/>
                <a:cs typeface="Calibri"/>
                <a:sym typeface="Calibri"/>
              </a:rPr>
              <a:t>Facilitator</a:t>
            </a:r>
            <a:r>
              <a:rPr lang="en-US" sz="1200" b="1" i="0" u="none" strike="noStrike" cap="none" dirty="0">
                <a:solidFill>
                  <a:schemeClr val="dk1"/>
                </a:solidFill>
                <a:latin typeface="Calibri"/>
                <a:ea typeface="Calibri"/>
                <a:cs typeface="Calibri"/>
                <a:sym typeface="Calibri"/>
              </a:rPr>
              <a:t>:</a:t>
            </a:r>
            <a:endParaRPr sz="12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dirty="0"/>
              <a:t>Form different groups among participants. Give each group a simple application like phone book, chat, etc. A few members of the group should assume the role of developers and other members, the role of a customer. Developers and customers should adopt an agile model to interact and finalize the requirements, plan, design, develop, test and deploy the application. Students will not be able to carry out the phases like coding, testing and deployment. So for these phases, imaginarily they should change requirements, apply customer feedback and deliver the product. </a:t>
            </a:r>
            <a:endParaRPr dirty="0"/>
          </a:p>
        </p:txBody>
      </p:sp>
      <p:sp>
        <p:nvSpPr>
          <p:cNvPr id="1116" name="Shape 111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22</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2337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Shape 11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4" name="Shape 112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Ask the participants to attempt the question on the screen</a:t>
            </a:r>
            <a:endParaRPr dirty="0"/>
          </a:p>
          <a:p>
            <a:pPr marL="0" marR="0" lvl="0" indent="0" algn="l" rtl="0">
              <a:spcBef>
                <a:spcPts val="0"/>
              </a:spcBef>
              <a:spcAft>
                <a:spcPts val="0"/>
              </a:spcAft>
              <a:buClr>
                <a:schemeClr val="dk1"/>
              </a:buClr>
              <a:buSzPts val="1200"/>
              <a:buFont typeface="Calibri"/>
              <a:buNone/>
            </a:pP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smtClean="0">
                <a:solidFill>
                  <a:schemeClr val="dk1"/>
                </a:solidFill>
                <a:latin typeface="Calibri"/>
                <a:ea typeface="Calibri"/>
                <a:cs typeface="Calibri"/>
                <a:sym typeface="Calibri"/>
              </a:rPr>
              <a:t>Answer</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smtClean="0">
                <a:solidFill>
                  <a:schemeClr val="dk1"/>
                </a:solidFill>
                <a:latin typeface="Calibri"/>
                <a:ea typeface="Calibri"/>
                <a:cs typeface="Calibri"/>
                <a:sym typeface="Calibri"/>
              </a:rPr>
              <a:t>1. A. True</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smtClean="0">
                <a:solidFill>
                  <a:schemeClr val="dk1"/>
                </a:solidFill>
                <a:latin typeface="Calibri"/>
                <a:ea typeface="Calibri"/>
                <a:cs typeface="Calibri"/>
                <a:sym typeface="Calibri"/>
              </a:rPr>
              <a:t>2</a:t>
            </a:r>
            <a:r>
              <a:rPr lang="en-US" sz="1200" b="0" i="0" u="none" strike="noStrike" cap="none" dirty="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C. </a:t>
            </a:r>
            <a:r>
              <a:rPr lang="en-US" sz="1200" b="0" i="0" u="none" strike="noStrike" cap="none" dirty="0">
                <a:solidFill>
                  <a:schemeClr val="dk1"/>
                </a:solidFill>
                <a:latin typeface="Calibri"/>
                <a:ea typeface="Calibri"/>
                <a:cs typeface="Calibri"/>
                <a:sym typeface="Calibri"/>
              </a:rPr>
              <a:t>Planning</a:t>
            </a:r>
            <a:endParaRPr dirty="0"/>
          </a:p>
          <a:p>
            <a:pPr marL="228600" marR="0" lvl="0" indent="-15240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125" name="Shape 112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23</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944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Shape 113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2" name="Shape 113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Inform the participants that the first Agile Manifesto Value talks about Individuals and Interactions.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Prioritizing individuals and interactions over processes and tools is the first value of the Agile manifesto. People drive the development process since they are the ones who respond to changing business needs and develop processes and tools in response to change.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If a team prioritizes processes, technology or tools then  the individuals in the team become less responsive and meeting the  customer requirements become a difficult task.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Communication between the team members, customers and other stakeholders is critical for understanding the business requirements and delivering value. If individuals are valued over processes and tools, the communication becomes fluid and the interactions happen, based on the change in business requirements. If processes are valued more, the interactions become scheduled and less adaptive to changes. There is a possibility of the customer’s requirements losing importance because of the stringent schedules.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133" name="Shape 113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24</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0016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Shape 11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3" name="Shape 114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Ask the participants to attempt the question on the screen</a:t>
            </a:r>
            <a:endParaRPr dirty="0"/>
          </a:p>
          <a:p>
            <a:pPr marL="0" marR="0" lvl="0" indent="0" algn="l" rtl="0">
              <a:spcBef>
                <a:spcPts val="0"/>
              </a:spcBef>
              <a:spcAft>
                <a:spcPts val="0"/>
              </a:spcAft>
              <a:buClr>
                <a:schemeClr val="dk1"/>
              </a:buClr>
              <a:buSzPts val="1200"/>
              <a:buFont typeface="Calibri"/>
              <a:buNone/>
            </a:pP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smtClean="0">
                <a:solidFill>
                  <a:schemeClr val="dk1"/>
                </a:solidFill>
                <a:latin typeface="Calibri"/>
                <a:ea typeface="Calibri"/>
                <a:cs typeface="Calibri"/>
                <a:sym typeface="Calibri"/>
              </a:rPr>
              <a:t>Answer</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smtClean="0">
                <a:solidFill>
                  <a:schemeClr val="dk1"/>
                </a:solidFill>
                <a:latin typeface="Calibri"/>
                <a:ea typeface="Calibri"/>
                <a:cs typeface="Calibri"/>
                <a:sym typeface="Calibri"/>
              </a:rPr>
              <a:t>1. B. </a:t>
            </a:r>
            <a:r>
              <a:rPr lang="en-US" sz="1200" b="0" i="0" u="none" strike="noStrike" cap="none" dirty="0">
                <a:solidFill>
                  <a:schemeClr val="dk1"/>
                </a:solidFill>
                <a:latin typeface="Calibri"/>
                <a:ea typeface="Calibri"/>
                <a:cs typeface="Calibri"/>
                <a:sym typeface="Calibri"/>
              </a:rPr>
              <a:t>False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144" name="Shape 114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25</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8732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Shape 11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1" name="Shape 115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Tell the participants that you will be covering the second value here which is Working Software.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second value as per the agile manifesto is Working Software over Comprehensive Documentation.</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Jim Highsmith, one of the authors of the Agile Manifesto and the primary developer of the "Adaptive Software Development" Agile Method, says, “We want to restore a balance. We embrace modelling, but not in order to file some diagram in a dusty corporate repository. We embrace documentation, but not hundreds of pages of never-maintained and rarely-used tomes. We plan, but recognize the limits of planning in a turbulent environment.”</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Writing pages and pages of documentation for developing the product, consumes an enormous amount of time, hence longer time periods between documentation and delivery. A lot of time, money and energy is spent in writing technical and functional specifications, customer’s business requirements, user interface specifications, design documents, documents on testing and much more. And the best part is that approvals are required for each and every document written by people, at multiple levels. This is the major cause of the delay in development and delivery of the actual product.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 agreement with Jim’s statement, Agile does not rule out the need for documentation. Agile emphasizes that the document is streamlined in a way that it gives the exact picture to the developer of what is exactly needed to build the software, without getting lost in the intricacies.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According to Agile methodologies, the requirements are documented as user stories, so the developer gets clarity on the business requirements. This eventually becomes a guide for the developer to start building the exact functionalities. Agile does give importance to documentation, but a working software is more critical from a customer’s viewpoint than documentation. Agile also emphasizes that delivering working pieces of the software at frequent intervals matters the most to the customer.</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152" name="Shape 115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26</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3500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Shape 11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2" name="Shape 116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Ask the participants to attempt the question on the screen</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Answer: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smtClean="0">
                <a:solidFill>
                  <a:schemeClr val="dk1"/>
                </a:solidFill>
                <a:latin typeface="Calibri"/>
                <a:ea typeface="Calibri"/>
                <a:cs typeface="Calibri"/>
                <a:sym typeface="Calibri"/>
              </a:rPr>
              <a:t>1. A. </a:t>
            </a:r>
            <a:r>
              <a:rPr lang="en-US" sz="1200" b="0" i="0" u="none" strike="noStrike" cap="none" dirty="0">
                <a:solidFill>
                  <a:schemeClr val="dk1"/>
                </a:solidFill>
                <a:latin typeface="Calibri"/>
                <a:ea typeface="Calibri"/>
                <a:cs typeface="Calibri"/>
                <a:sym typeface="Calibri"/>
              </a:rPr>
              <a:t>Agile completely rules out the need for technical documentation.</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163" name="Shape 116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27</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48117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Shape 1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0" name="Shape 117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Tell the participants that you will be talking about Customer Collaboration next.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Customer Collaboration over Contract Negotiation is the third value described in the agile manifesto.</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Negotiation enables the customer and the product manager to work out the details of product delivery. There is a room for re-negotiation as well. In traditional software development processes, customer engagement is more before the start of the development process and after the product is completely ready. There are two major disadvantages to this. Customer gives the complete specifications/requirements in great detail, well before the development starts. There is a chance for confusions and multiple rounds of discussions happening even before the actual work starts, which causes the delay in the development. If the product is completely ready, and the customer starts changing the requirements, much effort will be involved in redoing things.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Agile manifesto emphasizes that the customer is engaged in and collaborates throughout the development process. Demo sessions should happen periodically. This enables feedback sharing at regular intervals and the product gets developed iteratively. The development team and the customer can make sure that the requirements are met at each and every point in time during the development process.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This value suggests the end - user being part of the development process, attending all the meetings and making sure changes are communicated then and there and ensuring the smooth delivery of the project.</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171" name="Shape 117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28</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9732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Shape 11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1" name="Shape 118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Ask the participants to attempt the question on the screen</a:t>
            </a:r>
            <a:endParaRPr dirty="0"/>
          </a:p>
          <a:p>
            <a:pPr marL="0" marR="0" lvl="0" indent="0" algn="l" rtl="0">
              <a:spcBef>
                <a:spcPts val="0"/>
              </a:spcBef>
              <a:spcAft>
                <a:spcPts val="0"/>
              </a:spcAft>
              <a:buClr>
                <a:schemeClr val="dk1"/>
              </a:buClr>
              <a:buSzPts val="1200"/>
              <a:buFont typeface="Calibri"/>
              <a:buNone/>
            </a:pP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smtClean="0">
                <a:solidFill>
                  <a:schemeClr val="dk1"/>
                </a:solidFill>
                <a:latin typeface="Calibri"/>
                <a:ea typeface="Calibri"/>
                <a:cs typeface="Calibri"/>
                <a:sym typeface="Calibri"/>
              </a:rPr>
              <a:t>Answer</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smtClean="0">
                <a:solidFill>
                  <a:schemeClr val="dk1"/>
                </a:solidFill>
                <a:latin typeface="Calibri"/>
                <a:ea typeface="Calibri"/>
                <a:cs typeface="Calibri"/>
                <a:sym typeface="Calibri"/>
              </a:rPr>
              <a:t>1. C. </a:t>
            </a:r>
            <a:r>
              <a:rPr lang="en-US" sz="1200" b="0" i="0" u="none" strike="noStrike" cap="none" dirty="0">
                <a:solidFill>
                  <a:schemeClr val="dk1"/>
                </a:solidFill>
                <a:latin typeface="Calibri"/>
                <a:ea typeface="Calibri"/>
                <a:cs typeface="Calibri"/>
                <a:sym typeface="Calibri"/>
              </a:rPr>
              <a:t>Agile emphasizes the need of periodic demo sessions with the customer</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182" name="Shape 118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29</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07241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Shape 7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7" name="Shape 74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Introduce the topics that will be covered in the module.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Reiterate that the following topics will be covered:</a:t>
            </a:r>
            <a:endParaRPr dirty="0"/>
          </a:p>
          <a:p>
            <a:pPr marL="330200" marR="0" lvl="0" indent="-171450" algn="l" rtl="0">
              <a:lnSpc>
                <a:spcPct val="115000"/>
              </a:lnSpc>
              <a:spcBef>
                <a:spcPts val="0"/>
              </a:spcBef>
              <a:spcAft>
                <a:spcPts val="0"/>
              </a:spcAft>
              <a:buClr>
                <a:srgbClr val="000000"/>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Agile movement in 2000</a:t>
            </a:r>
            <a:endParaRPr dirty="0"/>
          </a:p>
          <a:p>
            <a:pPr marL="330200" marR="0" lvl="0" indent="-171450" algn="l" rtl="0">
              <a:lnSpc>
                <a:spcPct val="115000"/>
              </a:lnSpc>
              <a:spcBef>
                <a:spcPts val="0"/>
              </a:spcBef>
              <a:spcAft>
                <a:spcPts val="0"/>
              </a:spcAft>
              <a:buClr>
                <a:srgbClr val="000000"/>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Agile vs Waterfall Method</a:t>
            </a:r>
            <a:endParaRPr dirty="0"/>
          </a:p>
          <a:p>
            <a:pPr marL="330200" marR="0" lvl="0" indent="-171450" algn="l" rtl="0">
              <a:lnSpc>
                <a:spcPct val="115000"/>
              </a:lnSpc>
              <a:spcBef>
                <a:spcPts val="0"/>
              </a:spcBef>
              <a:spcAft>
                <a:spcPts val="0"/>
              </a:spcAft>
              <a:buClr>
                <a:srgbClr val="000000"/>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Iterative Agile Software Development</a:t>
            </a:r>
            <a:endParaRPr dirty="0"/>
          </a:p>
          <a:p>
            <a:pPr marL="330200" marR="0" lvl="0" indent="-171450" algn="l" rtl="0">
              <a:lnSpc>
                <a:spcPct val="115000"/>
              </a:lnSpc>
              <a:spcBef>
                <a:spcPts val="0"/>
              </a:spcBef>
              <a:spcAft>
                <a:spcPts val="0"/>
              </a:spcAft>
              <a:buClr>
                <a:srgbClr val="000000"/>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Individual and team interactions over processes and tools</a:t>
            </a:r>
            <a:endParaRPr dirty="0"/>
          </a:p>
          <a:p>
            <a:pPr marL="330200" marR="0" lvl="0" indent="-171450" algn="l" rtl="0">
              <a:lnSpc>
                <a:spcPct val="115000"/>
              </a:lnSpc>
              <a:spcBef>
                <a:spcPts val="0"/>
              </a:spcBef>
              <a:spcAft>
                <a:spcPts val="0"/>
              </a:spcAft>
              <a:buClr>
                <a:srgbClr val="000000"/>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Working software over comprehensive documentation</a:t>
            </a:r>
            <a:endParaRPr dirty="0"/>
          </a:p>
          <a:p>
            <a:pPr marL="330200" marR="0" lvl="0" indent="-171450" algn="l" rtl="0">
              <a:lnSpc>
                <a:spcPct val="115000"/>
              </a:lnSpc>
              <a:spcBef>
                <a:spcPts val="0"/>
              </a:spcBef>
              <a:spcAft>
                <a:spcPts val="0"/>
              </a:spcAft>
              <a:buClr>
                <a:srgbClr val="000000"/>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Customer collaboration over contract negotiation</a:t>
            </a:r>
            <a:endParaRPr dirty="0"/>
          </a:p>
          <a:p>
            <a:pPr marL="330200" marR="0" lvl="0" indent="-171450" algn="l" rtl="0">
              <a:lnSpc>
                <a:spcPct val="115000"/>
              </a:lnSpc>
              <a:spcBef>
                <a:spcPts val="0"/>
              </a:spcBef>
              <a:spcAft>
                <a:spcPts val="0"/>
              </a:spcAft>
              <a:buClr>
                <a:srgbClr val="000000"/>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Responding to change over following a plan</a:t>
            </a:r>
            <a:endParaRPr sz="1200" b="0" i="0" u="none" strike="noStrike" cap="none" dirty="0">
              <a:solidFill>
                <a:schemeClr val="dk1"/>
              </a:solidFill>
              <a:latin typeface="Calibri"/>
              <a:ea typeface="Calibri"/>
              <a:cs typeface="Calibri"/>
              <a:sym typeface="Calibri"/>
            </a:endParaRPr>
          </a:p>
          <a:p>
            <a:pPr marL="0" marR="0" lvl="0" indent="0" algn="l" rtl="0">
              <a:spcBef>
                <a:spcPts val="1600"/>
              </a:spcBef>
              <a:spcAft>
                <a:spcPts val="0"/>
              </a:spcAft>
              <a:buClr>
                <a:schemeClr val="dk1"/>
              </a:buClr>
              <a:buSzPts val="1100"/>
              <a:buFont typeface="Arial"/>
              <a:buNone/>
            </a:pPr>
            <a:endParaRPr sz="1200" b="1" i="0" u="none" strike="noStrike" cap="none" dirty="0">
              <a:solidFill>
                <a:schemeClr val="dk1"/>
              </a:solidFill>
              <a:latin typeface="Calibri"/>
              <a:ea typeface="Calibri"/>
              <a:cs typeface="Calibri"/>
              <a:sym typeface="Calibri"/>
            </a:endParaRPr>
          </a:p>
          <a:p>
            <a:pPr marL="0" marR="0" lvl="0" indent="0" algn="l" rtl="0">
              <a:spcBef>
                <a:spcPts val="160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The following topics will be covered:</a:t>
            </a:r>
            <a:endParaRPr dirty="0"/>
          </a:p>
          <a:p>
            <a:pPr marL="330200" marR="0" lvl="0" indent="-171450" algn="l" rtl="0">
              <a:lnSpc>
                <a:spcPct val="115000"/>
              </a:lnSpc>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Agile movement in 2000</a:t>
            </a:r>
            <a:endParaRPr dirty="0"/>
          </a:p>
          <a:p>
            <a:pPr marL="330200" marR="0" lvl="0" indent="-171450" algn="l" rtl="0">
              <a:lnSpc>
                <a:spcPct val="115000"/>
              </a:lnSpc>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Agile vs Waterfall Method</a:t>
            </a:r>
            <a:endParaRPr dirty="0"/>
          </a:p>
          <a:p>
            <a:pPr marL="330200" marR="0" lvl="0" indent="-171450" algn="l" rtl="0">
              <a:lnSpc>
                <a:spcPct val="115000"/>
              </a:lnSpc>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Iterative Agile Software Development</a:t>
            </a:r>
            <a:endParaRPr dirty="0"/>
          </a:p>
          <a:p>
            <a:pPr marL="330200" marR="0" lvl="0" indent="-171450" algn="l" rtl="0">
              <a:lnSpc>
                <a:spcPct val="115000"/>
              </a:lnSpc>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Individual and team interactions over processes and tools</a:t>
            </a:r>
            <a:endParaRPr dirty="0"/>
          </a:p>
          <a:p>
            <a:pPr marL="330200" marR="0" lvl="0" indent="-171450" algn="l" rtl="0">
              <a:lnSpc>
                <a:spcPct val="115000"/>
              </a:lnSpc>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Working software over comprehensive documentation</a:t>
            </a:r>
            <a:endParaRPr dirty="0"/>
          </a:p>
          <a:p>
            <a:pPr marL="330200" marR="0" lvl="0" indent="-171450" algn="l" rtl="0">
              <a:lnSpc>
                <a:spcPct val="115000"/>
              </a:lnSpc>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Customer collaboration over contract negotiation</a:t>
            </a:r>
            <a:endParaRPr dirty="0"/>
          </a:p>
          <a:p>
            <a:pPr marL="330200" marR="0" lvl="0" indent="-171450" algn="l" rtl="0">
              <a:lnSpc>
                <a:spcPct val="115000"/>
              </a:lnSpc>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Responding to change over following a plan</a:t>
            </a:r>
            <a:endParaRPr sz="1200" b="0" i="0" u="none" strike="noStrike" cap="none" dirty="0">
              <a:solidFill>
                <a:schemeClr val="dk1"/>
              </a:solidFill>
              <a:latin typeface="Calibri"/>
              <a:ea typeface="Calibri"/>
              <a:cs typeface="Calibri"/>
              <a:sym typeface="Calibri"/>
            </a:endParaRPr>
          </a:p>
        </p:txBody>
      </p:sp>
      <p:sp>
        <p:nvSpPr>
          <p:cNvPr id="748" name="Shape 74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876968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Shape 11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9" name="Shape 118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Tell the participants that you will be talking about Responding to Change which is the next value of the Agile Manifesto next.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Responding to Change over Following a Plan is the fourth value as per the Agile Manifesto.</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 Change was considered expensive and avoidable by the traditional software development methodologies. Planning was considered much more important than responding to changes. The intention was to have the detailed and comprehensive plans, where feature sets and functionalities are pre-defined. Since traditional methods follow a sequential order in the development and delivery of software, lot of unnecessary dependencies arise. High priority is given to each and every step of the development process.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On the other hand, Agile suggests shorter iterations. This enables change in priorities from iteration to iteration, according to the customer’s requirements. There is room for the addition of new features in the next iteration, without having any dependency on the previous iteration. Agile views change as a means for improvement and believes that a change adds value to the product.</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 process called Method Tailoring describes The Agile approach towards change. An Agile Information Systems Development Method defines Method Tailoring as a  process or capability in which human agents determine a system development approach for a specific project situation through responsive changes in, and dynamic interplays between contexts, intentions, and method fragments.”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With Agile, the process modifications that fit the team are allowed. </a:t>
            </a:r>
            <a:endParaRPr dirty="0"/>
          </a:p>
        </p:txBody>
      </p:sp>
      <p:sp>
        <p:nvSpPr>
          <p:cNvPr id="1190" name="Shape 119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30</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670701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Shape 11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0" name="Shape 120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Ask the participants to attempt the question on the screen</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Answer: </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smtClean="0">
                <a:solidFill>
                  <a:schemeClr val="dk1"/>
                </a:solidFill>
                <a:latin typeface="Calibri"/>
                <a:ea typeface="Calibri"/>
                <a:cs typeface="Calibri"/>
                <a:sym typeface="Calibri"/>
              </a:rPr>
              <a:t>1. A. </a:t>
            </a:r>
            <a:r>
              <a:rPr lang="en-US" sz="1200" b="0" i="0" u="none" strike="noStrike" cap="none" dirty="0">
                <a:solidFill>
                  <a:schemeClr val="dk1"/>
                </a:solidFill>
                <a:latin typeface="Calibri"/>
                <a:ea typeface="Calibri"/>
                <a:cs typeface="Calibri"/>
                <a:sym typeface="Calibri"/>
              </a:rPr>
              <a:t>True</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201" name="Shape 120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31</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803842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Shape 12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8" name="Shape 120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Let us summarize what we have learnt.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Note down the salient points of what you have covered here. </a:t>
            </a:r>
            <a:endParaRPr dirty="0"/>
          </a:p>
        </p:txBody>
      </p:sp>
      <p:sp>
        <p:nvSpPr>
          <p:cNvPr id="1209" name="Shape 120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32</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31582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Shape 1216"/>
          <p:cNvSpPr txBox="1">
            <a:spLocks noGrp="1"/>
          </p:cNvSpPr>
          <p:nvPr>
            <p:ph type="body" idx="1"/>
          </p:nvPr>
        </p:nvSpPr>
        <p:spPr>
          <a:xfrm>
            <a:off x="685800" y="4400550"/>
            <a:ext cx="5486399"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217" name="Shape 12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3543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6" name="Shape 75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dirty="0"/>
              <a:t>Notes to the facilitator:</a:t>
            </a:r>
            <a:endParaRPr b="1" dirty="0"/>
          </a:p>
          <a:p>
            <a:pPr marL="0" lvl="0" indent="0">
              <a:spcBef>
                <a:spcPts val="0"/>
              </a:spcBef>
              <a:spcAft>
                <a:spcPts val="0"/>
              </a:spcAft>
              <a:buNone/>
            </a:pPr>
            <a:r>
              <a:rPr lang="en-US" dirty="0"/>
              <a:t>Take the participants through a quick recap of the different software development methodologies described in the previous module.</a:t>
            </a:r>
            <a:endParaRPr dirty="0"/>
          </a:p>
          <a:p>
            <a:pPr marL="0" lvl="0" indent="0">
              <a:spcBef>
                <a:spcPts val="0"/>
              </a:spcBef>
              <a:spcAft>
                <a:spcPts val="0"/>
              </a:spcAft>
              <a:buNone/>
            </a:pPr>
            <a:endParaRPr dirty="0"/>
          </a:p>
          <a:p>
            <a:pPr marL="0" lvl="0" indent="0">
              <a:spcBef>
                <a:spcPts val="0"/>
              </a:spcBef>
              <a:spcAft>
                <a:spcPts val="0"/>
              </a:spcAft>
              <a:buNone/>
            </a:pPr>
            <a:r>
              <a:rPr lang="en-US" b="1" dirty="0"/>
              <a:t>Notes to the participants:</a:t>
            </a:r>
            <a:endParaRPr b="1" dirty="0"/>
          </a:p>
          <a:p>
            <a:pPr marL="0" lvl="0" indent="0">
              <a:spcBef>
                <a:spcPts val="0"/>
              </a:spcBef>
              <a:spcAft>
                <a:spcPts val="0"/>
              </a:spcAft>
              <a:buNone/>
            </a:pPr>
            <a:r>
              <a:rPr lang="en-US" dirty="0"/>
              <a:t>Software development life cycle (SDLC) is a series of phases right from business understanding and requirements gathering to software development till delivery of the final product. There are several approaches to software development. </a:t>
            </a:r>
            <a:endParaRPr dirty="0"/>
          </a:p>
          <a:p>
            <a:pPr marL="0" lvl="0" indent="0">
              <a:spcBef>
                <a:spcPts val="0"/>
              </a:spcBef>
              <a:spcAft>
                <a:spcPts val="0"/>
              </a:spcAft>
              <a:buNone/>
            </a:pPr>
            <a:endParaRPr dirty="0"/>
          </a:p>
          <a:p>
            <a:pPr marL="0" lvl="0" indent="0">
              <a:spcBef>
                <a:spcPts val="0"/>
              </a:spcBef>
              <a:spcAft>
                <a:spcPts val="0"/>
              </a:spcAft>
              <a:buNone/>
            </a:pPr>
            <a:r>
              <a:rPr lang="en-US" dirty="0"/>
              <a:t>In the previous module we learnt in detail about the different software development methodologies. </a:t>
            </a:r>
            <a:endParaRPr dirty="0"/>
          </a:p>
          <a:p>
            <a:pPr marL="323850" lvl="0" indent="-171450">
              <a:spcBef>
                <a:spcPts val="0"/>
              </a:spcBef>
              <a:spcAft>
                <a:spcPts val="0"/>
              </a:spcAft>
              <a:buSzPts val="1200"/>
              <a:buFont typeface="Arial" panose="020B0604020202020204" pitchFamily="34" charset="0"/>
              <a:buChar char="•"/>
            </a:pPr>
            <a:r>
              <a:rPr lang="en-US" dirty="0"/>
              <a:t>Waterfall model</a:t>
            </a:r>
            <a:endParaRPr dirty="0"/>
          </a:p>
          <a:p>
            <a:pPr marL="323850" lvl="0" indent="-171450">
              <a:spcBef>
                <a:spcPts val="0"/>
              </a:spcBef>
              <a:spcAft>
                <a:spcPts val="0"/>
              </a:spcAft>
              <a:buSzPts val="1200"/>
              <a:buFont typeface="Arial" panose="020B0604020202020204" pitchFamily="34" charset="0"/>
              <a:buChar char="•"/>
            </a:pPr>
            <a:r>
              <a:rPr lang="en-US" dirty="0"/>
              <a:t>V-shaped model</a:t>
            </a:r>
            <a:endParaRPr dirty="0"/>
          </a:p>
          <a:p>
            <a:pPr marL="323850" lvl="0" indent="-171450">
              <a:spcBef>
                <a:spcPts val="0"/>
              </a:spcBef>
              <a:spcAft>
                <a:spcPts val="0"/>
              </a:spcAft>
              <a:buSzPts val="1200"/>
              <a:buFont typeface="Arial" panose="020B0604020202020204" pitchFamily="34" charset="0"/>
              <a:buChar char="•"/>
            </a:pPr>
            <a:r>
              <a:rPr lang="en-US" dirty="0"/>
              <a:t>Iterative Waterfall model</a:t>
            </a:r>
            <a:endParaRPr dirty="0"/>
          </a:p>
          <a:p>
            <a:pPr marL="323850" lvl="0" indent="-171450">
              <a:spcBef>
                <a:spcPts val="0"/>
              </a:spcBef>
              <a:spcAft>
                <a:spcPts val="0"/>
              </a:spcAft>
              <a:buSzPts val="1200"/>
              <a:buFont typeface="Arial" panose="020B0604020202020204" pitchFamily="34" charset="0"/>
              <a:buChar char="•"/>
            </a:pPr>
            <a:r>
              <a:rPr lang="en-US" dirty="0"/>
              <a:t>Prototyping model</a:t>
            </a:r>
            <a:endParaRPr dirty="0"/>
          </a:p>
          <a:p>
            <a:pPr marL="323850" lvl="0" indent="-171450">
              <a:spcBef>
                <a:spcPts val="0"/>
              </a:spcBef>
              <a:spcAft>
                <a:spcPts val="0"/>
              </a:spcAft>
              <a:buSzPts val="1200"/>
              <a:buFont typeface="Arial" panose="020B0604020202020204" pitchFamily="34" charset="0"/>
              <a:buChar char="•"/>
            </a:pPr>
            <a:r>
              <a:rPr lang="en-US" dirty="0"/>
              <a:t>Spiral model</a:t>
            </a:r>
            <a:endParaRPr dirty="0"/>
          </a:p>
          <a:p>
            <a:pPr marL="323850" lvl="0" indent="-171450" rtl="0">
              <a:spcBef>
                <a:spcPts val="0"/>
              </a:spcBef>
              <a:spcAft>
                <a:spcPts val="0"/>
              </a:spcAft>
              <a:buSzPts val="1200"/>
              <a:buFont typeface="Arial" panose="020B0604020202020204" pitchFamily="34" charset="0"/>
              <a:buChar char="•"/>
            </a:pPr>
            <a:r>
              <a:rPr lang="en-US" dirty="0"/>
              <a:t>Agile model</a:t>
            </a:r>
            <a:endParaRPr dirty="0"/>
          </a:p>
          <a:p>
            <a:pPr marL="0" lvl="0" indent="0" rtl="0">
              <a:spcBef>
                <a:spcPts val="0"/>
              </a:spcBef>
              <a:spcAft>
                <a:spcPts val="0"/>
              </a:spcAft>
              <a:buNone/>
            </a:pPr>
            <a:endParaRPr dirty="0"/>
          </a:p>
          <a:p>
            <a:pPr marL="0" lvl="0" indent="0" rtl="0">
              <a:spcBef>
                <a:spcPts val="0"/>
              </a:spcBef>
              <a:spcAft>
                <a:spcPts val="0"/>
              </a:spcAft>
              <a:buNone/>
            </a:pPr>
            <a:r>
              <a:rPr lang="en-US" dirty="0"/>
              <a:t>Though Traditional methods of software development are mature and usable, they created frustrations in the industry. Each of the events in the life cycle represents a distinct stage and completion of one stage is essential for the next stage to commence. Before the design phase begins, requirements must be reviewed and approved by the customer. Also, all deliverables are based on documented requirements and there exists a possibility of customer not seeing the final product until it’s almost finished.</a:t>
            </a:r>
            <a:endParaRPr dirty="0"/>
          </a:p>
          <a:p>
            <a:pPr marL="0" lvl="0" indent="0" rtl="0">
              <a:spcBef>
                <a:spcPts val="0"/>
              </a:spcBef>
              <a:spcAft>
                <a:spcPts val="0"/>
              </a:spcAft>
              <a:buNone/>
            </a:pPr>
            <a:endParaRPr dirty="0"/>
          </a:p>
          <a:p>
            <a:pPr marL="0" lvl="0" indent="0">
              <a:spcBef>
                <a:spcPts val="0"/>
              </a:spcBef>
              <a:spcAft>
                <a:spcPts val="0"/>
              </a:spcAft>
              <a:buNone/>
            </a:pPr>
            <a:r>
              <a:rPr lang="en-US" dirty="0"/>
              <a:t>To overcome the shortfalls in traditional software development, industry experts identified and designed a set of models that are flexible, fast, lean, responsive and consistent. Software development methodologies that meet out the above mentioned criteria are collectively termed as agile methodologies. These methodologies emphasize rapid delivery of application as complete functional components.  In the upcoming sections, we will see in detail about the agile movement and the rise of agile methodologies.</a:t>
            </a:r>
            <a:endParaRPr dirty="0"/>
          </a:p>
          <a:p>
            <a:pPr marL="0" lvl="0" indent="0">
              <a:spcBef>
                <a:spcPts val="0"/>
              </a:spcBef>
              <a:spcAft>
                <a:spcPts val="0"/>
              </a:spcAft>
              <a:buNone/>
            </a:pPr>
            <a:endParaRPr dirty="0"/>
          </a:p>
        </p:txBody>
      </p:sp>
      <p:sp>
        <p:nvSpPr>
          <p:cNvPr id="757" name="Shape 757"/>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chemeClr val="dk1"/>
              </a:buClr>
              <a:buSzPts val="300"/>
              <a:buFont typeface="Arial"/>
              <a:buNone/>
            </a:pPr>
            <a:fld id="{00000000-1234-1234-1234-123412341234}" type="slidenum">
              <a:rPr lang="en-US"/>
              <a:t>4</a:t>
            </a:fld>
            <a:endParaRPr dirty="0"/>
          </a:p>
        </p:txBody>
      </p:sp>
    </p:spTree>
    <p:extLst>
      <p:ext uri="{BB962C8B-B14F-4D97-AF65-F5344CB8AC3E}">
        <p14:creationId xmlns:p14="http://schemas.microsoft.com/office/powerpoint/2010/main" val="323683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Shape 7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Shape 76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Ask the participants what they think, triggered the rise of Agile.</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Note down, what they say on the slide. </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Then show the boxes with the reasons.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Around the 1990s, the software development industry was in a great crisis. Due to the deficiencies in the traditional software development approaches, there was an enormous lag in time between the functional requirements requested by the customers and the delivery of technology. At that time, it was estimated that the time period between business need validation and the delivery of software/application was around three years. Some businesses faced a lag of more than three years.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Three years is a more than sufficient time period for businesses, systems and requirements to change. This resulted in the cancellation of projects mid-way. Completed projects failed to make sense, because of the change in requirements over time.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Industry experts were forced to develop alternative methods of software development and delivery, and this laid the foundation for the birth of Agile.</a:t>
            </a:r>
            <a:endParaRPr dirty="0"/>
          </a:p>
        </p:txBody>
      </p:sp>
      <p:sp>
        <p:nvSpPr>
          <p:cNvPr id="765" name="Shape 76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6330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Shape 7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8" name="Shape 77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Discuss the birth of Agile.</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Explain the various steps as listed in the step list.</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initial meeting of seventeen thought leaders including Jon Kern, Kent Beck, Ward Cunningham, Arie van Bennekum, and Alistair Cockburn that happened in Oregon, voiced out the need for a ‘light’ or ‘lightweight’ development methodology. But nothing substantial happened at the end of this meeting. In 2000, a lot of articles were written which emphasized the importance of ‘lightweight’ methodologies. ‘Light’ was one term, which was used during that period, though no term was finalized,</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Again in September 2000, Bob Martin from Object Mentor in Chicago invited the other thought leaders for a meeting that was scheduled to happen in January/February 2001.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Agile was born out of the historic 2001 Snowbird Lodge meeting, where advocates of Extreme Programming, SCRUM, DSDM, Adaptive Software Development, Crystal, Feature-Driven Development and Pragmatic Programming gathered to discuss the need for an alternative to the document-driven, heavyweight, traditional software development processes.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This group of thought leaders named themselves as the ‘Agile Alliance’ and agreed on the ‘Manifesto for Agile Software Development.’ It is in this Snowbird meeting, the Agile Manifesto and the Twelve Principles were formally written.</a:t>
            </a:r>
            <a:endParaRPr dirty="0"/>
          </a:p>
        </p:txBody>
      </p:sp>
      <p:sp>
        <p:nvSpPr>
          <p:cNvPr id="779" name="Shape 77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1669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Shape 7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6" name="Shape 79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Discuss the importance of the Agile Manifesto.</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Explain what the aim of the Manifesto is. </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Discuss how best practices have evolved and what the best practices are. </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Tell the participants that you will discuss the core values and principles of the Agile Manifesto in the next few slides.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thought leaders who authored the ‘Agile Manifesto’-</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smtClean="0">
                <a:solidFill>
                  <a:schemeClr val="dk1"/>
                </a:solidFill>
                <a:latin typeface="Calibri"/>
                <a:ea typeface="Calibri"/>
                <a:cs typeface="Calibri"/>
                <a:sym typeface="Calibri"/>
              </a:rPr>
              <a:t>Mike </a:t>
            </a:r>
            <a:r>
              <a:rPr lang="en-US" sz="1200" b="0" i="0" u="none" strike="noStrike" cap="none" dirty="0">
                <a:solidFill>
                  <a:schemeClr val="dk1"/>
                </a:solidFill>
                <a:latin typeface="Calibri"/>
                <a:ea typeface="Calibri"/>
                <a:cs typeface="Calibri"/>
                <a:sym typeface="Calibri"/>
              </a:rPr>
              <a:t>Beedle </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Arie van Bennekum</a:t>
            </a:r>
            <a:endParaRPr sz="1200" b="0" i="0" u="none" strike="noStrike" cap="none" dirty="0">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Alistair Cockburn</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Ward Cunningham</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Martin Fowler</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Jim Highsmith</a:t>
            </a:r>
            <a:endParaRPr sz="1200" b="0" i="0" u="none" strike="noStrike" cap="none" dirty="0">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Andrew Hunt</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Ron Jeffries</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Jon Kern</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Brian Marick</a:t>
            </a:r>
            <a:endParaRPr sz="1200" b="0" i="0" u="none" strike="noStrike" cap="none" dirty="0">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Robert C. Martin </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Ken Schwaber</a:t>
            </a:r>
            <a:endParaRPr sz="1200" b="0" i="0" u="none" strike="noStrike" cap="none" dirty="0">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Jeff Sutherland</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Dave Thomas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manifesto reads:</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“We are uncovering better ways of developing software by doing it and helping others do it. Through this work we have come to value:</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1" u="none" strike="noStrike" cap="none" dirty="0">
                <a:solidFill>
                  <a:schemeClr val="dk1"/>
                </a:solidFill>
                <a:latin typeface="Calibri"/>
                <a:ea typeface="Calibri"/>
                <a:cs typeface="Calibri"/>
                <a:sym typeface="Calibri"/>
              </a:rPr>
              <a:t>“Individuals and interactions over processes and tools.</a:t>
            </a:r>
            <a:endParaRPr dirty="0"/>
          </a:p>
          <a:p>
            <a:pPr marL="0" marR="0" lvl="0" indent="0" algn="l" rtl="0">
              <a:spcBef>
                <a:spcPts val="0"/>
              </a:spcBef>
              <a:spcAft>
                <a:spcPts val="0"/>
              </a:spcAft>
              <a:buClr>
                <a:schemeClr val="dk1"/>
              </a:buClr>
              <a:buSzPts val="1100"/>
              <a:buFont typeface="Arial"/>
              <a:buNone/>
            </a:pPr>
            <a:r>
              <a:rPr lang="en-US" sz="1200" b="0" i="1" u="none" strike="noStrike" cap="none" dirty="0">
                <a:solidFill>
                  <a:schemeClr val="dk1"/>
                </a:solidFill>
                <a:latin typeface="Calibri"/>
                <a:ea typeface="Calibri"/>
                <a:cs typeface="Calibri"/>
                <a:sym typeface="Calibri"/>
              </a:rPr>
              <a:t>Working software over comprehensive documentation.</a:t>
            </a:r>
            <a:endParaRPr dirty="0"/>
          </a:p>
          <a:p>
            <a:pPr marL="0" marR="0" lvl="0" indent="0" algn="l" rtl="0">
              <a:spcBef>
                <a:spcPts val="0"/>
              </a:spcBef>
              <a:spcAft>
                <a:spcPts val="0"/>
              </a:spcAft>
              <a:buClr>
                <a:schemeClr val="dk1"/>
              </a:buClr>
              <a:buSzPts val="1100"/>
              <a:buFont typeface="Arial"/>
              <a:buNone/>
            </a:pPr>
            <a:r>
              <a:rPr lang="en-US" sz="1200" b="0" i="1" u="none" strike="noStrike" cap="none" dirty="0">
                <a:solidFill>
                  <a:schemeClr val="dk1"/>
                </a:solidFill>
                <a:latin typeface="Calibri"/>
                <a:ea typeface="Calibri"/>
                <a:cs typeface="Calibri"/>
                <a:sym typeface="Calibri"/>
              </a:rPr>
              <a:t>Customer collaboration over contract negotiation.</a:t>
            </a:r>
            <a:endParaRPr dirty="0"/>
          </a:p>
          <a:p>
            <a:pPr marL="0" marR="0" lvl="0" indent="0" algn="l" rtl="0">
              <a:spcBef>
                <a:spcPts val="0"/>
              </a:spcBef>
              <a:spcAft>
                <a:spcPts val="0"/>
              </a:spcAft>
              <a:buClr>
                <a:schemeClr val="dk1"/>
              </a:buClr>
              <a:buSzPts val="1100"/>
              <a:buFont typeface="Arial"/>
              <a:buNone/>
            </a:pPr>
            <a:r>
              <a:rPr lang="en-US" sz="1200" b="0" i="1" u="none" strike="noStrike" cap="none" dirty="0">
                <a:solidFill>
                  <a:schemeClr val="dk1"/>
                </a:solidFill>
                <a:latin typeface="Calibri"/>
                <a:ea typeface="Calibri"/>
                <a:cs typeface="Calibri"/>
                <a:sym typeface="Calibri"/>
              </a:rPr>
              <a:t>Responding to change over following a plan.”</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“That is, while there is value in the items on the right, we value the items on the left more.”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797" name="Shape 79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61716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Shape 8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6" name="Shape 80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Show the participants the values of the Agile Manifesto.</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Describe the importance of values.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Each of these four values is described in a later section.</a:t>
            </a:r>
            <a:endParaRPr dirty="0"/>
          </a:p>
        </p:txBody>
      </p:sp>
      <p:sp>
        <p:nvSpPr>
          <p:cNvPr id="807" name="Shape 80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8982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Shape 8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9" name="Shape 85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12 principles in detail.</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twelve principles are:</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Our highest priority is to satisfy the customer through an early and continuous delivery of valuable software.</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Welcome changing requirements, even late in the development. Agile processes harness change for the customer's competitive advantage.</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Deliver working software frequently, from a couple of weeks to a couple of months, with a preference to the shorter timescale.</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Business people and developers must work together daily throughout the project.</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Build projects around motivated individuals. Give them the environment and support they need, and trust them to get the job done.</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The most efficient and effective method of conveying information to and within a development team is a face-to-face conversation.</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Working software is the primary measure of progress.</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Agile processes promote sustainable development. The sponsors, developers, and users should be able to maintain a constant pace indefinitely.</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Continuous attention to technical excellence and good design enhances agility.</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Simplicity‒the art of maximizing the amount of work not done‒is essential.</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The best architectures, requirements, and designs emerge from self-organizing teams.</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At regular intervals, the team reflects on how to become more effective, then tunes and adjusts its behaviour accordingly.</a:t>
            </a:r>
            <a:endParaRPr sz="1200" b="0" i="0" u="none" strike="noStrike" cap="none" dirty="0">
              <a:solidFill>
                <a:schemeClr val="dk1"/>
              </a:solidFill>
              <a:latin typeface="Calibri"/>
              <a:ea typeface="Calibri"/>
              <a:cs typeface="Calibri"/>
              <a:sym typeface="Calibri"/>
            </a:endParaRPr>
          </a:p>
        </p:txBody>
      </p:sp>
      <p:sp>
        <p:nvSpPr>
          <p:cNvPr id="860" name="Shape 86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0649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a:stretch/>
        </p:blipFill>
        <p:spPr>
          <a:xfrm>
            <a:off x="-3133" y="5307"/>
            <a:ext cx="12185706" cy="6847385"/>
          </a:xfrm>
          <a:prstGeom prst="rect">
            <a:avLst/>
          </a:prstGeom>
          <a:noFill/>
          <a:ln>
            <a:noFill/>
          </a:ln>
        </p:spPr>
      </p:pic>
      <p:sp>
        <p:nvSpPr>
          <p:cNvPr id="16" name="Shape 16"/>
          <p:cNvSpPr/>
          <p:nvPr/>
        </p:nvSpPr>
        <p:spPr>
          <a:xfrm>
            <a:off x="5835191" y="2955576"/>
            <a:ext cx="5519318"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dirty="0">
                <a:solidFill>
                  <a:srgbClr val="595959"/>
                </a:solidFill>
                <a:latin typeface="Arial"/>
                <a:ea typeface="Arial"/>
                <a:cs typeface="Arial"/>
                <a:sym typeface="Arial"/>
              </a:rPr>
              <a:t>Copyright © 2018, Xebia Group. All rights reserved. This course is licensed to UPES. </a:t>
            </a:r>
            <a:r>
              <a:rPr lang="en-US" sz="900" b="1" i="0" u="none" strike="noStrike" cap="none" dirty="0">
                <a:solidFill>
                  <a:srgbClr val="595959"/>
                </a:solidFill>
                <a:latin typeface="Arial"/>
                <a:ea typeface="Arial"/>
                <a:cs typeface="Arial"/>
                <a:sym typeface="Arial"/>
              </a:rPr>
              <a:t>release 1.0.0</a:t>
            </a:r>
            <a:r>
              <a:rPr lang="en-US" sz="900" b="0" i="0" u="none" strike="noStrike" cap="none" dirty="0">
                <a:solidFill>
                  <a:srgbClr val="595959"/>
                </a:solidFill>
                <a:latin typeface="Arial"/>
                <a:ea typeface="Arial"/>
                <a:cs typeface="Arial"/>
                <a:sym typeface="Arial"/>
              </a:rPr>
              <a:t> </a:t>
            </a:r>
            <a:endParaRPr dirty="0"/>
          </a:p>
        </p:txBody>
      </p:sp>
      <p:sp>
        <p:nvSpPr>
          <p:cNvPr id="17" name="Shape 17"/>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lstStyle>
            <a:lvl1pPr marL="457200" marR="0" lvl="0" indent="-228600" algn="r" rtl="0">
              <a:lnSpc>
                <a:spcPct val="111111"/>
              </a:lnSpc>
              <a:spcBef>
                <a:spcPts val="0"/>
              </a:spcBef>
              <a:spcAft>
                <a:spcPts val="0"/>
              </a:spcAft>
              <a:buClr>
                <a:srgbClr val="000000"/>
              </a:buClr>
              <a:buSzPts val="5400"/>
              <a:buFont typeface="Arial"/>
              <a:buNone/>
              <a:defRPr sz="5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Shape 18"/>
          <p:cNvSpPr txBox="1"/>
          <p:nvPr/>
        </p:nvSpPr>
        <p:spPr>
          <a:xfrm>
            <a:off x="10021944" y="380786"/>
            <a:ext cx="161996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dirty="0">
                <a:solidFill>
                  <a:srgbClr val="7F7F7F"/>
                </a:solidFill>
                <a:latin typeface="Arial"/>
                <a:ea typeface="Arial"/>
                <a:cs typeface="Arial"/>
                <a:sym typeface="Arial"/>
              </a:rPr>
              <a:t>Semester </a:t>
            </a:r>
            <a:r>
              <a:rPr lang="en-US" sz="1600" b="1" i="0" u="none" strike="noStrike" cap="none" dirty="0">
                <a:solidFill>
                  <a:srgbClr val="000000"/>
                </a:solidFill>
                <a:latin typeface="Arial"/>
                <a:ea typeface="Arial"/>
                <a:cs typeface="Arial"/>
                <a:sym typeface="Arial"/>
              </a:rPr>
              <a:t>01</a:t>
            </a:r>
            <a:endParaRPr dirty="0"/>
          </a:p>
        </p:txBody>
      </p:sp>
      <p:sp>
        <p:nvSpPr>
          <p:cNvPr id="19" name="Shape 19"/>
          <p:cNvSpPr txBox="1">
            <a:spLocks noGrp="1"/>
          </p:cNvSpPr>
          <p:nvPr>
            <p:ph type="body" idx="2"/>
          </p:nvPr>
        </p:nvSpPr>
        <p:spPr>
          <a:xfrm>
            <a:off x="4884251" y="2240441"/>
            <a:ext cx="6486586" cy="704061"/>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Shape 20"/>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Shape 21"/>
          <p:cNvSpPr/>
          <p:nvPr/>
        </p:nvSpPr>
        <p:spPr>
          <a:xfrm>
            <a:off x="11429926" y="380786"/>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E60141"/>
              </a:solidFill>
              <a:latin typeface="Calibri"/>
              <a:ea typeface="Calibri"/>
              <a:cs typeface="Calibri"/>
              <a:sym typeface="Calibri"/>
            </a:endParaRPr>
          </a:p>
        </p:txBody>
      </p:sp>
      <p:sp>
        <p:nvSpPr>
          <p:cNvPr id="22" name="Shape 22"/>
          <p:cNvSpPr txBox="1"/>
          <p:nvPr/>
        </p:nvSpPr>
        <p:spPr>
          <a:xfrm>
            <a:off x="10116901" y="1983451"/>
            <a:ext cx="131318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Module # </a:t>
            </a:r>
            <a:r>
              <a:rPr lang="en-US" sz="1600" b="1" i="0" u="none" strike="noStrike" cap="none" dirty="0">
                <a:solidFill>
                  <a:srgbClr val="000000"/>
                </a:solidFill>
                <a:latin typeface="Arial"/>
                <a:ea typeface="Arial"/>
                <a:cs typeface="Arial"/>
                <a:sym typeface="Arial"/>
              </a:rPr>
              <a:t>02</a:t>
            </a:r>
            <a:endParaRPr sz="1600" b="1" i="0" u="none" strike="noStrike" cap="none" dirty="0">
              <a:solidFill>
                <a:srgbClr val="000000"/>
              </a:solidFill>
              <a:latin typeface="Arial"/>
              <a:ea typeface="Arial"/>
              <a:cs typeface="Arial"/>
              <a:sym typeface="Arial"/>
            </a:endParaRPr>
          </a:p>
        </p:txBody>
      </p:sp>
      <p:sp>
        <p:nvSpPr>
          <p:cNvPr id="23" name="Shape 23"/>
          <p:cNvSpPr/>
          <p:nvPr/>
        </p:nvSpPr>
        <p:spPr>
          <a:xfrm>
            <a:off x="11429926" y="1648617"/>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E6014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5" name="Shape 25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56" name="Shape 256"/>
          <p:cNvGrpSpPr/>
          <p:nvPr/>
        </p:nvGrpSpPr>
        <p:grpSpPr>
          <a:xfrm>
            <a:off x="1398771" y="1953702"/>
            <a:ext cx="1620994" cy="2603950"/>
            <a:chOff x="2011515" y="1953702"/>
            <a:chExt cx="1620994" cy="2603950"/>
          </a:xfrm>
        </p:grpSpPr>
        <p:sp>
          <p:nvSpPr>
            <p:cNvPr id="257" name="Shape 257"/>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58" name="Shape 258"/>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59" name="Shape 259"/>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60" name="Shape 260"/>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61" name="Shape 261"/>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62" name="Shape 262"/>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63" name="Shape 263"/>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64" name="Shape 264"/>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65" name="Shape 265"/>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nvGrpSpPr>
          <p:cNvPr id="266" name="Shape 266"/>
          <p:cNvGrpSpPr/>
          <p:nvPr/>
        </p:nvGrpSpPr>
        <p:grpSpPr>
          <a:xfrm>
            <a:off x="5202409" y="1953702"/>
            <a:ext cx="1620896" cy="2603950"/>
            <a:chOff x="6077203" y="1953702"/>
            <a:chExt cx="1620896" cy="2603950"/>
          </a:xfrm>
        </p:grpSpPr>
        <p:sp>
          <p:nvSpPr>
            <p:cNvPr id="267" name="Shape 267"/>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68" name="Shape 268"/>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69" name="Shape 269"/>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70" name="Shape 270"/>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71" name="Shape 271"/>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72" name="Shape 272"/>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73" name="Shape 273"/>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74" name="Shape 274"/>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75" name="Shape 275"/>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sp>
        <p:nvSpPr>
          <p:cNvPr id="276" name="Shape 276"/>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277" name="Shape 277"/>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278" name="Shape 278"/>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279" name="Shape 279"/>
          <p:cNvSpPr txBox="1">
            <a:spLocks noGrp="1"/>
          </p:cNvSpPr>
          <p:nvPr>
            <p:ph type="body" idx="2"/>
          </p:nvPr>
        </p:nvSpPr>
        <p:spPr>
          <a:xfrm>
            <a:off x="442709" y="5129363"/>
            <a:ext cx="3658029"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 name="Shape 280"/>
          <p:cNvSpPr txBox="1">
            <a:spLocks noGrp="1"/>
          </p:cNvSpPr>
          <p:nvPr>
            <p:ph type="body" idx="3"/>
          </p:nvPr>
        </p:nvSpPr>
        <p:spPr>
          <a:xfrm>
            <a:off x="443342" y="4670026"/>
            <a:ext cx="3644936"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81" name="Shape 281"/>
          <p:cNvGrpSpPr/>
          <p:nvPr/>
        </p:nvGrpSpPr>
        <p:grpSpPr>
          <a:xfrm>
            <a:off x="9228128" y="1953702"/>
            <a:ext cx="1620994" cy="2603950"/>
            <a:chOff x="2011515" y="1953702"/>
            <a:chExt cx="1620994" cy="2603950"/>
          </a:xfrm>
        </p:grpSpPr>
        <p:sp>
          <p:nvSpPr>
            <p:cNvPr id="282" name="Shape 28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83" name="Shape 28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84" name="Shape 28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85" name="Shape 28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86" name="Shape 28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87" name="Shape 28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88" name="Shape 28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89" name="Shape 28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90" name="Shape 29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sp>
        <p:nvSpPr>
          <p:cNvPr id="291" name="Shape 291"/>
          <p:cNvSpPr txBox="1">
            <a:spLocks noGrp="1"/>
          </p:cNvSpPr>
          <p:nvPr>
            <p:ph type="body" idx="4"/>
          </p:nvPr>
        </p:nvSpPr>
        <p:spPr>
          <a:xfrm>
            <a:off x="4364610" y="5129363"/>
            <a:ext cx="3726654"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 name="Shape 292"/>
          <p:cNvSpPr txBox="1">
            <a:spLocks noGrp="1"/>
          </p:cNvSpPr>
          <p:nvPr>
            <p:ph type="body" idx="5"/>
          </p:nvPr>
        </p:nvSpPr>
        <p:spPr>
          <a:xfrm>
            <a:off x="4376387" y="4670026"/>
            <a:ext cx="3713315"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3" name="Shape 293"/>
          <p:cNvSpPr txBox="1">
            <a:spLocks noGrp="1"/>
          </p:cNvSpPr>
          <p:nvPr>
            <p:ph type="body" idx="6"/>
          </p:nvPr>
        </p:nvSpPr>
        <p:spPr>
          <a:xfrm>
            <a:off x="8267578" y="5129363"/>
            <a:ext cx="3610195"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 name="Shape 294"/>
          <p:cNvSpPr txBox="1">
            <a:spLocks noGrp="1"/>
          </p:cNvSpPr>
          <p:nvPr>
            <p:ph type="body" idx="7"/>
          </p:nvPr>
        </p:nvSpPr>
        <p:spPr>
          <a:xfrm>
            <a:off x="8277634" y="4670026"/>
            <a:ext cx="3597273"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7" name="Shape 29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98" name="Shape 298"/>
          <p:cNvGrpSpPr/>
          <p:nvPr/>
        </p:nvGrpSpPr>
        <p:grpSpPr>
          <a:xfrm>
            <a:off x="0" y="5025802"/>
            <a:ext cx="12192001" cy="144981"/>
            <a:chOff x="1751419" y="4036682"/>
            <a:chExt cx="9944457" cy="58272"/>
          </a:xfrm>
        </p:grpSpPr>
        <p:sp>
          <p:nvSpPr>
            <p:cNvPr id="299" name="Shape 299"/>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300" name="Shape 300"/>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301" name="Shape 301"/>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302" name="Shape 302"/>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303" name="Shape 303"/>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304" name="Shape 304"/>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grpSp>
      <p:grpSp>
        <p:nvGrpSpPr>
          <p:cNvPr id="305" name="Shape 305"/>
          <p:cNvGrpSpPr/>
          <p:nvPr/>
        </p:nvGrpSpPr>
        <p:grpSpPr>
          <a:xfrm>
            <a:off x="1217471" y="2920934"/>
            <a:ext cx="1304470" cy="2431269"/>
            <a:chOff x="1217471" y="1893408"/>
            <a:chExt cx="1304470" cy="2431269"/>
          </a:xfrm>
        </p:grpSpPr>
        <p:grpSp>
          <p:nvGrpSpPr>
            <p:cNvPr id="306" name="Shape 306"/>
            <p:cNvGrpSpPr/>
            <p:nvPr/>
          </p:nvGrpSpPr>
          <p:grpSpPr>
            <a:xfrm>
              <a:off x="1217471" y="2766893"/>
              <a:ext cx="1304470" cy="1557784"/>
              <a:chOff x="1217471" y="2766893"/>
              <a:chExt cx="1304470" cy="1557784"/>
            </a:xfrm>
          </p:grpSpPr>
          <p:grpSp>
            <p:nvGrpSpPr>
              <p:cNvPr id="307" name="Shape 307"/>
              <p:cNvGrpSpPr/>
              <p:nvPr/>
            </p:nvGrpSpPr>
            <p:grpSpPr>
              <a:xfrm>
                <a:off x="1217471" y="2766893"/>
                <a:ext cx="1304470" cy="1557784"/>
                <a:chOff x="1199541" y="3267114"/>
                <a:chExt cx="1304470" cy="1557784"/>
              </a:xfrm>
            </p:grpSpPr>
            <p:sp>
              <p:nvSpPr>
                <p:cNvPr id="308" name="Shape 308"/>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309" name="Shape 309"/>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310" name="Shape 310"/>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311" name="Shape 311"/>
            <p:cNvGrpSpPr/>
            <p:nvPr/>
          </p:nvGrpSpPr>
          <p:grpSpPr>
            <a:xfrm>
              <a:off x="1289951" y="1893408"/>
              <a:ext cx="1136271" cy="1246506"/>
              <a:chOff x="627304" y="1987183"/>
              <a:chExt cx="1594615" cy="1749317"/>
            </a:xfrm>
          </p:grpSpPr>
          <p:sp>
            <p:nvSpPr>
              <p:cNvPr id="312" name="Shape 31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13" name="Shape 31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14" name="Shape 31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315" name="Shape 315"/>
          <p:cNvGrpSpPr/>
          <p:nvPr/>
        </p:nvGrpSpPr>
        <p:grpSpPr>
          <a:xfrm>
            <a:off x="3286748" y="2920934"/>
            <a:ext cx="1304470" cy="2483739"/>
            <a:chOff x="3326504" y="1893408"/>
            <a:chExt cx="1304470" cy="2483739"/>
          </a:xfrm>
        </p:grpSpPr>
        <p:grpSp>
          <p:nvGrpSpPr>
            <p:cNvPr id="316" name="Shape 316"/>
            <p:cNvGrpSpPr/>
            <p:nvPr/>
          </p:nvGrpSpPr>
          <p:grpSpPr>
            <a:xfrm>
              <a:off x="3326504" y="2772528"/>
              <a:ext cx="1304470" cy="1604619"/>
              <a:chOff x="3326504" y="2772528"/>
              <a:chExt cx="1304470" cy="1604619"/>
            </a:xfrm>
          </p:grpSpPr>
          <p:grpSp>
            <p:nvGrpSpPr>
              <p:cNvPr id="317" name="Shape 317"/>
              <p:cNvGrpSpPr/>
              <p:nvPr/>
            </p:nvGrpSpPr>
            <p:grpSpPr>
              <a:xfrm>
                <a:off x="3326504" y="2772528"/>
                <a:ext cx="1304470" cy="1604619"/>
                <a:chOff x="3269602" y="3277053"/>
                <a:chExt cx="1304470" cy="1593145"/>
              </a:xfrm>
            </p:grpSpPr>
            <p:sp>
              <p:nvSpPr>
                <p:cNvPr id="318" name="Shape 318"/>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319" name="Shape 319"/>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320" name="Shape 320"/>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321" name="Shape 321"/>
            <p:cNvGrpSpPr/>
            <p:nvPr/>
          </p:nvGrpSpPr>
          <p:grpSpPr>
            <a:xfrm>
              <a:off x="3410604" y="1893408"/>
              <a:ext cx="1136271" cy="1246506"/>
              <a:chOff x="627304" y="1987183"/>
              <a:chExt cx="1594615" cy="1749317"/>
            </a:xfrm>
          </p:grpSpPr>
          <p:sp>
            <p:nvSpPr>
              <p:cNvPr id="322" name="Shape 32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23" name="Shape 32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24" name="Shape 32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325" name="Shape 325"/>
          <p:cNvGrpSpPr/>
          <p:nvPr/>
        </p:nvGrpSpPr>
        <p:grpSpPr>
          <a:xfrm>
            <a:off x="5362701" y="2917613"/>
            <a:ext cx="1304470" cy="2426375"/>
            <a:chOff x="5452152" y="1890087"/>
            <a:chExt cx="1304470" cy="2426375"/>
          </a:xfrm>
        </p:grpSpPr>
        <p:grpSp>
          <p:nvGrpSpPr>
            <p:cNvPr id="326" name="Shape 326"/>
            <p:cNvGrpSpPr/>
            <p:nvPr/>
          </p:nvGrpSpPr>
          <p:grpSpPr>
            <a:xfrm>
              <a:off x="5452152" y="2763572"/>
              <a:ext cx="1304470" cy="1552890"/>
              <a:chOff x="5452152" y="2763572"/>
              <a:chExt cx="1304470" cy="1552890"/>
            </a:xfrm>
          </p:grpSpPr>
          <p:grpSp>
            <p:nvGrpSpPr>
              <p:cNvPr id="327" name="Shape 327"/>
              <p:cNvGrpSpPr/>
              <p:nvPr/>
            </p:nvGrpSpPr>
            <p:grpSpPr>
              <a:xfrm>
                <a:off x="5452152" y="2763572"/>
                <a:ext cx="1304470" cy="1552890"/>
                <a:chOff x="5960996" y="3267114"/>
                <a:chExt cx="1304470" cy="1559509"/>
              </a:xfrm>
            </p:grpSpPr>
            <p:sp>
              <p:nvSpPr>
                <p:cNvPr id="328" name="Shape 328"/>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329" name="Shape 329"/>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330" name="Shape 330"/>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331" name="Shape 331"/>
            <p:cNvGrpSpPr/>
            <p:nvPr/>
          </p:nvGrpSpPr>
          <p:grpSpPr>
            <a:xfrm>
              <a:off x="5556109" y="1890087"/>
              <a:ext cx="1136271" cy="1246506"/>
              <a:chOff x="627304" y="1987183"/>
              <a:chExt cx="1594615" cy="1749317"/>
            </a:xfrm>
          </p:grpSpPr>
          <p:sp>
            <p:nvSpPr>
              <p:cNvPr id="332" name="Shape 33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33" name="Shape 33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34" name="Shape 33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335" name="Shape 335"/>
          <p:cNvGrpSpPr/>
          <p:nvPr/>
        </p:nvGrpSpPr>
        <p:grpSpPr>
          <a:xfrm>
            <a:off x="7695802" y="2917613"/>
            <a:ext cx="1304470" cy="2434590"/>
            <a:chOff x="7521759" y="1890087"/>
            <a:chExt cx="1304470" cy="2434590"/>
          </a:xfrm>
        </p:grpSpPr>
        <p:grpSp>
          <p:nvGrpSpPr>
            <p:cNvPr id="336" name="Shape 336"/>
            <p:cNvGrpSpPr/>
            <p:nvPr/>
          </p:nvGrpSpPr>
          <p:grpSpPr>
            <a:xfrm>
              <a:off x="7521759" y="2766893"/>
              <a:ext cx="1304470" cy="1557784"/>
              <a:chOff x="7521759" y="2766893"/>
              <a:chExt cx="1304470" cy="1557784"/>
            </a:xfrm>
          </p:grpSpPr>
          <p:grpSp>
            <p:nvGrpSpPr>
              <p:cNvPr id="337" name="Shape 337"/>
              <p:cNvGrpSpPr/>
              <p:nvPr/>
            </p:nvGrpSpPr>
            <p:grpSpPr>
              <a:xfrm>
                <a:off x="7521759" y="2766893"/>
                <a:ext cx="1304470" cy="1557784"/>
                <a:chOff x="7980910" y="3267114"/>
                <a:chExt cx="1304470" cy="1557784"/>
              </a:xfrm>
            </p:grpSpPr>
            <p:sp>
              <p:nvSpPr>
                <p:cNvPr id="338" name="Shape 338"/>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339" name="Shape 339"/>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340" name="Shape 340"/>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341" name="Shape 341"/>
            <p:cNvGrpSpPr/>
            <p:nvPr/>
          </p:nvGrpSpPr>
          <p:grpSpPr>
            <a:xfrm>
              <a:off x="7622141" y="1890087"/>
              <a:ext cx="1136271" cy="1246506"/>
              <a:chOff x="627304" y="1987183"/>
              <a:chExt cx="1594615" cy="1749317"/>
            </a:xfrm>
          </p:grpSpPr>
          <p:sp>
            <p:nvSpPr>
              <p:cNvPr id="342" name="Shape 34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43" name="Shape 34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44" name="Shape 34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345" name="Shape 345"/>
          <p:cNvGrpSpPr/>
          <p:nvPr/>
        </p:nvGrpSpPr>
        <p:grpSpPr>
          <a:xfrm>
            <a:off x="10039725" y="2881865"/>
            <a:ext cx="1304470" cy="2435707"/>
            <a:chOff x="9646841" y="1888970"/>
            <a:chExt cx="1304470" cy="2435707"/>
          </a:xfrm>
        </p:grpSpPr>
        <p:grpSp>
          <p:nvGrpSpPr>
            <p:cNvPr id="346" name="Shape 346"/>
            <p:cNvGrpSpPr/>
            <p:nvPr/>
          </p:nvGrpSpPr>
          <p:grpSpPr>
            <a:xfrm>
              <a:off x="9646841" y="2766893"/>
              <a:ext cx="1304470" cy="1557784"/>
              <a:chOff x="9646841" y="2766893"/>
              <a:chExt cx="1304470" cy="1557784"/>
            </a:xfrm>
          </p:grpSpPr>
          <p:grpSp>
            <p:nvGrpSpPr>
              <p:cNvPr id="347" name="Shape 347"/>
              <p:cNvGrpSpPr/>
              <p:nvPr/>
            </p:nvGrpSpPr>
            <p:grpSpPr>
              <a:xfrm>
                <a:off x="9646841" y="2766893"/>
                <a:ext cx="1304470" cy="1557784"/>
                <a:chOff x="9539460" y="3267114"/>
                <a:chExt cx="1304470" cy="1557784"/>
              </a:xfrm>
            </p:grpSpPr>
            <p:sp>
              <p:nvSpPr>
                <p:cNvPr id="348" name="Shape 348"/>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349" name="Shape 349"/>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350" name="Shape 350"/>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351" name="Shape 351"/>
            <p:cNvGrpSpPr/>
            <p:nvPr/>
          </p:nvGrpSpPr>
          <p:grpSpPr>
            <a:xfrm>
              <a:off x="9755990" y="1888970"/>
              <a:ext cx="1136271" cy="1246506"/>
              <a:chOff x="627304" y="1987183"/>
              <a:chExt cx="1594615" cy="1749317"/>
            </a:xfrm>
          </p:grpSpPr>
          <p:sp>
            <p:nvSpPr>
              <p:cNvPr id="352" name="Shape 35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53" name="Shape 35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54" name="Shape 35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sp>
        <p:nvSpPr>
          <p:cNvPr id="355" name="Shape 355"/>
          <p:cNvSpPr txBox="1">
            <a:spLocks noGrp="1"/>
          </p:cNvSpPr>
          <p:nvPr>
            <p:ph type="body" idx="2"/>
          </p:nvPr>
        </p:nvSpPr>
        <p:spPr>
          <a:xfrm>
            <a:off x="868842"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6" name="Shape 356"/>
          <p:cNvSpPr txBox="1">
            <a:spLocks noGrp="1"/>
          </p:cNvSpPr>
          <p:nvPr>
            <p:ph type="body" idx="3"/>
          </p:nvPr>
        </p:nvSpPr>
        <p:spPr>
          <a:xfrm>
            <a:off x="3081061" y="5721632"/>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7" name="Shape 357"/>
          <p:cNvSpPr txBox="1">
            <a:spLocks noGrp="1"/>
          </p:cNvSpPr>
          <p:nvPr>
            <p:ph type="body" idx="4"/>
          </p:nvPr>
        </p:nvSpPr>
        <p:spPr>
          <a:xfrm>
            <a:off x="5293281"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8" name="Shape 358"/>
          <p:cNvSpPr txBox="1">
            <a:spLocks noGrp="1"/>
          </p:cNvSpPr>
          <p:nvPr>
            <p:ph type="body" idx="5"/>
          </p:nvPr>
        </p:nvSpPr>
        <p:spPr>
          <a:xfrm>
            <a:off x="7412699"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9" name="Shape 359"/>
          <p:cNvSpPr txBox="1">
            <a:spLocks noGrp="1"/>
          </p:cNvSpPr>
          <p:nvPr>
            <p:ph type="body" idx="6"/>
          </p:nvPr>
        </p:nvSpPr>
        <p:spPr>
          <a:xfrm>
            <a:off x="9532117" y="5707711"/>
            <a:ext cx="1899629"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0" name="Shape 360"/>
          <p:cNvSpPr txBox="1">
            <a:spLocks noGrp="1"/>
          </p:cNvSpPr>
          <p:nvPr>
            <p:ph type="body" idx="7"/>
          </p:nvPr>
        </p:nvSpPr>
        <p:spPr>
          <a:xfrm>
            <a:off x="514350" y="1304995"/>
            <a:ext cx="10273812" cy="14532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8"/>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8"/>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8"/>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8"/>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8"/>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3" name="Shape 36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64" name="Shape 364"/>
          <p:cNvGrpSpPr/>
          <p:nvPr/>
        </p:nvGrpSpPr>
        <p:grpSpPr>
          <a:xfrm>
            <a:off x="0" y="3998260"/>
            <a:ext cx="12192001" cy="126791"/>
            <a:chOff x="1751419" y="4036682"/>
            <a:chExt cx="9944457" cy="50961"/>
          </a:xfrm>
        </p:grpSpPr>
        <p:sp>
          <p:nvSpPr>
            <p:cNvPr id="365" name="Shape 365"/>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366" name="Shape 366"/>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367" name="Shape 367"/>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368" name="Shape 368"/>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369" name="Shape 369"/>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370" name="Shape 370"/>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grpSp>
      <p:grpSp>
        <p:nvGrpSpPr>
          <p:cNvPr id="371" name="Shape 371"/>
          <p:cNvGrpSpPr/>
          <p:nvPr/>
        </p:nvGrpSpPr>
        <p:grpSpPr>
          <a:xfrm>
            <a:off x="1217471" y="1893408"/>
            <a:ext cx="1304470" cy="2431269"/>
            <a:chOff x="1217471" y="1893408"/>
            <a:chExt cx="1304470" cy="2431269"/>
          </a:xfrm>
        </p:grpSpPr>
        <p:grpSp>
          <p:nvGrpSpPr>
            <p:cNvPr id="372" name="Shape 372"/>
            <p:cNvGrpSpPr/>
            <p:nvPr/>
          </p:nvGrpSpPr>
          <p:grpSpPr>
            <a:xfrm>
              <a:off x="1217471" y="2766893"/>
              <a:ext cx="1304470" cy="1557784"/>
              <a:chOff x="1217471" y="2766893"/>
              <a:chExt cx="1304470" cy="1557784"/>
            </a:xfrm>
          </p:grpSpPr>
          <p:grpSp>
            <p:nvGrpSpPr>
              <p:cNvPr id="373" name="Shape 373"/>
              <p:cNvGrpSpPr/>
              <p:nvPr/>
            </p:nvGrpSpPr>
            <p:grpSpPr>
              <a:xfrm>
                <a:off x="1217471" y="2766893"/>
                <a:ext cx="1304470" cy="1557784"/>
                <a:chOff x="1199541" y="3267114"/>
                <a:chExt cx="1304470" cy="1557784"/>
              </a:xfrm>
            </p:grpSpPr>
            <p:sp>
              <p:nvSpPr>
                <p:cNvPr id="374" name="Shape 374"/>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375" name="Shape 375"/>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376" name="Shape 376"/>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377" name="Shape 377"/>
            <p:cNvGrpSpPr/>
            <p:nvPr/>
          </p:nvGrpSpPr>
          <p:grpSpPr>
            <a:xfrm>
              <a:off x="1289951" y="1893408"/>
              <a:ext cx="1136271" cy="1246506"/>
              <a:chOff x="627304" y="1987183"/>
              <a:chExt cx="1594615" cy="1749317"/>
            </a:xfrm>
          </p:grpSpPr>
          <p:sp>
            <p:nvSpPr>
              <p:cNvPr id="378" name="Shape 37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79" name="Shape 37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80" name="Shape 38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381" name="Shape 381"/>
          <p:cNvGrpSpPr/>
          <p:nvPr/>
        </p:nvGrpSpPr>
        <p:grpSpPr>
          <a:xfrm>
            <a:off x="3286748" y="1893408"/>
            <a:ext cx="1304470" cy="2483739"/>
            <a:chOff x="3326504" y="1893408"/>
            <a:chExt cx="1304470" cy="2483739"/>
          </a:xfrm>
        </p:grpSpPr>
        <p:grpSp>
          <p:nvGrpSpPr>
            <p:cNvPr id="382" name="Shape 382"/>
            <p:cNvGrpSpPr/>
            <p:nvPr/>
          </p:nvGrpSpPr>
          <p:grpSpPr>
            <a:xfrm>
              <a:off x="3326504" y="2772528"/>
              <a:ext cx="1304470" cy="1604619"/>
              <a:chOff x="3326504" y="2772528"/>
              <a:chExt cx="1304470" cy="1604619"/>
            </a:xfrm>
          </p:grpSpPr>
          <p:grpSp>
            <p:nvGrpSpPr>
              <p:cNvPr id="383" name="Shape 383"/>
              <p:cNvGrpSpPr/>
              <p:nvPr/>
            </p:nvGrpSpPr>
            <p:grpSpPr>
              <a:xfrm>
                <a:off x="3326504" y="2772528"/>
                <a:ext cx="1304470" cy="1604619"/>
                <a:chOff x="3269602" y="3277053"/>
                <a:chExt cx="1304470" cy="1593145"/>
              </a:xfrm>
            </p:grpSpPr>
            <p:sp>
              <p:nvSpPr>
                <p:cNvPr id="384" name="Shape 384"/>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385" name="Shape 385"/>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386" name="Shape 386"/>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387" name="Shape 387"/>
            <p:cNvGrpSpPr/>
            <p:nvPr/>
          </p:nvGrpSpPr>
          <p:grpSpPr>
            <a:xfrm>
              <a:off x="3410604" y="1893408"/>
              <a:ext cx="1136271" cy="1246506"/>
              <a:chOff x="627304" y="1987183"/>
              <a:chExt cx="1594615" cy="1749317"/>
            </a:xfrm>
          </p:grpSpPr>
          <p:sp>
            <p:nvSpPr>
              <p:cNvPr id="388" name="Shape 38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89" name="Shape 38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90" name="Shape 39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391" name="Shape 391"/>
          <p:cNvGrpSpPr/>
          <p:nvPr/>
        </p:nvGrpSpPr>
        <p:grpSpPr>
          <a:xfrm>
            <a:off x="5362701" y="1890087"/>
            <a:ext cx="1304470" cy="2426375"/>
            <a:chOff x="5452152" y="1890087"/>
            <a:chExt cx="1304470" cy="2426375"/>
          </a:xfrm>
        </p:grpSpPr>
        <p:grpSp>
          <p:nvGrpSpPr>
            <p:cNvPr id="392" name="Shape 392"/>
            <p:cNvGrpSpPr/>
            <p:nvPr/>
          </p:nvGrpSpPr>
          <p:grpSpPr>
            <a:xfrm>
              <a:off x="5452152" y="2763572"/>
              <a:ext cx="1304470" cy="1552890"/>
              <a:chOff x="5452152" y="2763572"/>
              <a:chExt cx="1304470" cy="1552890"/>
            </a:xfrm>
          </p:grpSpPr>
          <p:grpSp>
            <p:nvGrpSpPr>
              <p:cNvPr id="393" name="Shape 393"/>
              <p:cNvGrpSpPr/>
              <p:nvPr/>
            </p:nvGrpSpPr>
            <p:grpSpPr>
              <a:xfrm>
                <a:off x="5452152" y="2763572"/>
                <a:ext cx="1304470" cy="1552890"/>
                <a:chOff x="5960996" y="3267114"/>
                <a:chExt cx="1304470" cy="1559509"/>
              </a:xfrm>
            </p:grpSpPr>
            <p:sp>
              <p:nvSpPr>
                <p:cNvPr id="394" name="Shape 394"/>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395" name="Shape 395"/>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396" name="Shape 396"/>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397" name="Shape 397"/>
            <p:cNvGrpSpPr/>
            <p:nvPr/>
          </p:nvGrpSpPr>
          <p:grpSpPr>
            <a:xfrm>
              <a:off x="5556109" y="1890087"/>
              <a:ext cx="1136271" cy="1246506"/>
              <a:chOff x="627304" y="1987183"/>
              <a:chExt cx="1594615" cy="1749317"/>
            </a:xfrm>
          </p:grpSpPr>
          <p:sp>
            <p:nvSpPr>
              <p:cNvPr id="398" name="Shape 39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99" name="Shape 39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00" name="Shape 40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401" name="Shape 401"/>
          <p:cNvGrpSpPr/>
          <p:nvPr/>
        </p:nvGrpSpPr>
        <p:grpSpPr>
          <a:xfrm>
            <a:off x="7392552" y="1890087"/>
            <a:ext cx="1304470" cy="2434590"/>
            <a:chOff x="7521759" y="1890087"/>
            <a:chExt cx="1304470" cy="2434590"/>
          </a:xfrm>
        </p:grpSpPr>
        <p:grpSp>
          <p:nvGrpSpPr>
            <p:cNvPr id="402" name="Shape 402"/>
            <p:cNvGrpSpPr/>
            <p:nvPr/>
          </p:nvGrpSpPr>
          <p:grpSpPr>
            <a:xfrm>
              <a:off x="7521759" y="2766893"/>
              <a:ext cx="1304470" cy="1557784"/>
              <a:chOff x="7521759" y="2766893"/>
              <a:chExt cx="1304470" cy="1557784"/>
            </a:xfrm>
          </p:grpSpPr>
          <p:grpSp>
            <p:nvGrpSpPr>
              <p:cNvPr id="403" name="Shape 403"/>
              <p:cNvGrpSpPr/>
              <p:nvPr/>
            </p:nvGrpSpPr>
            <p:grpSpPr>
              <a:xfrm>
                <a:off x="7521759" y="2766893"/>
                <a:ext cx="1304470" cy="1557784"/>
                <a:chOff x="7980910" y="3267114"/>
                <a:chExt cx="1304470" cy="1557784"/>
              </a:xfrm>
            </p:grpSpPr>
            <p:sp>
              <p:nvSpPr>
                <p:cNvPr id="404" name="Shape 404"/>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405" name="Shape 405"/>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406" name="Shape 406"/>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407" name="Shape 407"/>
            <p:cNvGrpSpPr/>
            <p:nvPr/>
          </p:nvGrpSpPr>
          <p:grpSpPr>
            <a:xfrm>
              <a:off x="7622141" y="1890087"/>
              <a:ext cx="1136271" cy="1246506"/>
              <a:chOff x="627304" y="1987183"/>
              <a:chExt cx="1594615" cy="1749317"/>
            </a:xfrm>
          </p:grpSpPr>
          <p:sp>
            <p:nvSpPr>
              <p:cNvPr id="408" name="Shape 40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09" name="Shape 40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10" name="Shape 41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411" name="Shape 411"/>
          <p:cNvGrpSpPr/>
          <p:nvPr/>
        </p:nvGrpSpPr>
        <p:grpSpPr>
          <a:xfrm>
            <a:off x="9507695" y="1888970"/>
            <a:ext cx="1304470" cy="2435707"/>
            <a:chOff x="9646841" y="1888970"/>
            <a:chExt cx="1304470" cy="2435707"/>
          </a:xfrm>
        </p:grpSpPr>
        <p:grpSp>
          <p:nvGrpSpPr>
            <p:cNvPr id="412" name="Shape 412"/>
            <p:cNvGrpSpPr/>
            <p:nvPr/>
          </p:nvGrpSpPr>
          <p:grpSpPr>
            <a:xfrm>
              <a:off x="9646841" y="2766893"/>
              <a:ext cx="1304470" cy="1557784"/>
              <a:chOff x="9646841" y="2766893"/>
              <a:chExt cx="1304470" cy="1557784"/>
            </a:xfrm>
          </p:grpSpPr>
          <p:grpSp>
            <p:nvGrpSpPr>
              <p:cNvPr id="413" name="Shape 413"/>
              <p:cNvGrpSpPr/>
              <p:nvPr/>
            </p:nvGrpSpPr>
            <p:grpSpPr>
              <a:xfrm>
                <a:off x="9646841" y="2766893"/>
                <a:ext cx="1304470" cy="1557784"/>
                <a:chOff x="9539460" y="3267114"/>
                <a:chExt cx="1304470" cy="1557784"/>
              </a:xfrm>
            </p:grpSpPr>
            <p:sp>
              <p:nvSpPr>
                <p:cNvPr id="414" name="Shape 414"/>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415" name="Shape 415"/>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416" name="Shape 416"/>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417" name="Shape 417"/>
            <p:cNvGrpSpPr/>
            <p:nvPr/>
          </p:nvGrpSpPr>
          <p:grpSpPr>
            <a:xfrm>
              <a:off x="9755990" y="1888970"/>
              <a:ext cx="1136271" cy="1246506"/>
              <a:chOff x="627304" y="1987183"/>
              <a:chExt cx="1594615" cy="1749317"/>
            </a:xfrm>
          </p:grpSpPr>
          <p:sp>
            <p:nvSpPr>
              <p:cNvPr id="418" name="Shape 41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19" name="Shape 41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20" name="Shape 42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sp>
        <p:nvSpPr>
          <p:cNvPr id="421" name="Shape 421"/>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Shape 422"/>
          <p:cNvSpPr txBox="1">
            <a:spLocks noGrp="1"/>
          </p:cNvSpPr>
          <p:nvPr>
            <p:ph type="body" idx="3"/>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Shape 423"/>
          <p:cNvSpPr txBox="1">
            <a:spLocks noGrp="1"/>
          </p:cNvSpPr>
          <p:nvPr>
            <p:ph type="body" idx="4"/>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4" name="Shape 424"/>
          <p:cNvSpPr txBox="1">
            <a:spLocks noGrp="1"/>
          </p:cNvSpPr>
          <p:nvPr>
            <p:ph type="body" idx="5"/>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5" name="Shape 425"/>
          <p:cNvSpPr txBox="1">
            <a:spLocks noGrp="1"/>
          </p:cNvSpPr>
          <p:nvPr>
            <p:ph type="body" idx="6"/>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6" name="Shape 426"/>
          <p:cNvSpPr txBox="1">
            <a:spLocks noGrp="1"/>
          </p:cNvSpPr>
          <p:nvPr>
            <p:ph type="body" idx="7"/>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7" name="Shape 427"/>
          <p:cNvSpPr txBox="1">
            <a:spLocks noGrp="1"/>
          </p:cNvSpPr>
          <p:nvPr>
            <p:ph type="body" idx="8"/>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8" name="Shape 428"/>
          <p:cNvSpPr txBox="1">
            <a:spLocks noGrp="1"/>
          </p:cNvSpPr>
          <p:nvPr>
            <p:ph type="body" idx="9"/>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9" name="Shape 429"/>
          <p:cNvSpPr txBox="1">
            <a:spLocks noGrp="1"/>
          </p:cNvSpPr>
          <p:nvPr>
            <p:ph type="body" idx="13"/>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0" name="Shape 430"/>
          <p:cNvSpPr txBox="1">
            <a:spLocks noGrp="1"/>
          </p:cNvSpPr>
          <p:nvPr>
            <p:ph type="body" idx="14"/>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3" name="Shape 43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4" name="Shape 434"/>
          <p:cNvSpPr/>
          <p:nvPr/>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435" name="Shape 435"/>
          <p:cNvSpPr/>
          <p:nvPr/>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436" name="Shape 436"/>
          <p:cNvSpPr/>
          <p:nvPr/>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437" name="Shape 437"/>
          <p:cNvSpPr/>
          <p:nvPr/>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438" name="Shape 438"/>
          <p:cNvSpPr/>
          <p:nvPr/>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439" name="Shape 439"/>
          <p:cNvSpPr/>
          <p:nvPr/>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440" name="Shape 440"/>
          <p:cNvSpPr/>
          <p:nvPr/>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441" name="Shape 441"/>
          <p:cNvSpPr/>
          <p:nvPr/>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442" name="Shape 442"/>
          <p:cNvSpPr/>
          <p:nvPr/>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443" name="Shape 443"/>
          <p:cNvSpPr/>
          <p:nvPr/>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444" name="Shape 444"/>
          <p:cNvSpPr/>
          <p:nvPr/>
        </p:nvSpPr>
        <p:spPr>
          <a:xfrm>
            <a:off x="662131" y="4762328"/>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656D78"/>
              </a:solidFill>
              <a:latin typeface="Calibri"/>
              <a:ea typeface="Calibri"/>
              <a:cs typeface="Calibri"/>
              <a:sym typeface="Calibri"/>
            </a:endParaRPr>
          </a:p>
        </p:txBody>
      </p:sp>
      <p:sp>
        <p:nvSpPr>
          <p:cNvPr id="445" name="Shape 445"/>
          <p:cNvSpPr/>
          <p:nvPr/>
        </p:nvSpPr>
        <p:spPr>
          <a:xfrm>
            <a:off x="2947441" y="4756135"/>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656D78"/>
              </a:solidFill>
              <a:latin typeface="Calibri"/>
              <a:ea typeface="Calibri"/>
              <a:cs typeface="Calibri"/>
              <a:sym typeface="Calibri"/>
            </a:endParaRPr>
          </a:p>
        </p:txBody>
      </p:sp>
      <p:sp>
        <p:nvSpPr>
          <p:cNvPr id="446" name="Shape 446"/>
          <p:cNvSpPr/>
          <p:nvPr/>
        </p:nvSpPr>
        <p:spPr>
          <a:xfrm>
            <a:off x="7158061" y="4749373"/>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656D78"/>
              </a:solidFill>
              <a:latin typeface="Calibri"/>
              <a:ea typeface="Calibri"/>
              <a:cs typeface="Calibri"/>
              <a:sym typeface="Calibri"/>
            </a:endParaRPr>
          </a:p>
        </p:txBody>
      </p:sp>
      <p:sp>
        <p:nvSpPr>
          <p:cNvPr id="447" name="Shape 447"/>
          <p:cNvSpPr/>
          <p:nvPr/>
        </p:nvSpPr>
        <p:spPr>
          <a:xfrm>
            <a:off x="9436042" y="4749944"/>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656D78"/>
              </a:solidFill>
              <a:latin typeface="Calibri"/>
              <a:ea typeface="Calibri"/>
              <a:cs typeface="Calibri"/>
              <a:sym typeface="Calibri"/>
            </a:endParaRPr>
          </a:p>
        </p:txBody>
      </p:sp>
      <p:sp>
        <p:nvSpPr>
          <p:cNvPr id="448" name="Shape 448"/>
          <p:cNvSpPr/>
          <p:nvPr/>
        </p:nvSpPr>
        <p:spPr>
          <a:xfrm>
            <a:off x="5052751" y="4749944"/>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656D78"/>
              </a:solidFill>
              <a:latin typeface="Calibri"/>
              <a:ea typeface="Calibri"/>
              <a:cs typeface="Calibri"/>
              <a:sym typeface="Calibri"/>
            </a:endParaRPr>
          </a:p>
        </p:txBody>
      </p:sp>
      <p:sp>
        <p:nvSpPr>
          <p:cNvPr id="449" name="Shape 449"/>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Shape 450"/>
          <p:cNvSpPr txBox="1">
            <a:spLocks noGrp="1"/>
          </p:cNvSpPr>
          <p:nvPr>
            <p:ph type="body" idx="3"/>
          </p:nvPr>
        </p:nvSpPr>
        <p:spPr>
          <a:xfrm>
            <a:off x="989700"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Shape 451"/>
          <p:cNvSpPr txBox="1">
            <a:spLocks noGrp="1"/>
          </p:cNvSpPr>
          <p:nvPr>
            <p:ph type="body" idx="4"/>
          </p:nvPr>
        </p:nvSpPr>
        <p:spPr>
          <a:xfrm>
            <a:off x="308069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Shape 452"/>
          <p:cNvSpPr txBox="1">
            <a:spLocks noGrp="1"/>
          </p:cNvSpPr>
          <p:nvPr>
            <p:ph type="body" idx="5"/>
          </p:nvPr>
        </p:nvSpPr>
        <p:spPr>
          <a:xfrm>
            <a:off x="5220008"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Shape 453"/>
          <p:cNvSpPr txBox="1">
            <a:spLocks noGrp="1"/>
          </p:cNvSpPr>
          <p:nvPr>
            <p:ph type="body" idx="6"/>
          </p:nvPr>
        </p:nvSpPr>
        <p:spPr>
          <a:xfrm>
            <a:off x="736681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4" name="Shape 454"/>
          <p:cNvSpPr txBox="1">
            <a:spLocks noGrp="1"/>
          </p:cNvSpPr>
          <p:nvPr>
            <p:ph type="body" idx="7"/>
          </p:nvPr>
        </p:nvSpPr>
        <p:spPr>
          <a:xfrm>
            <a:off x="9485359"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5" name="Shape 455"/>
          <p:cNvSpPr txBox="1">
            <a:spLocks noGrp="1"/>
          </p:cNvSpPr>
          <p:nvPr>
            <p:ph type="body" idx="8"/>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6" name="Shape 456"/>
          <p:cNvSpPr txBox="1">
            <a:spLocks noGrp="1"/>
          </p:cNvSpPr>
          <p:nvPr>
            <p:ph type="body" idx="9"/>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7" name="Shape 457"/>
          <p:cNvSpPr txBox="1">
            <a:spLocks noGrp="1"/>
          </p:cNvSpPr>
          <p:nvPr>
            <p:ph type="body" idx="13"/>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8" name="Shape 458"/>
          <p:cNvSpPr txBox="1">
            <a:spLocks noGrp="1"/>
          </p:cNvSpPr>
          <p:nvPr>
            <p:ph type="body" idx="14"/>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9" name="Shape 459"/>
          <p:cNvSpPr txBox="1">
            <a:spLocks noGrp="1"/>
          </p:cNvSpPr>
          <p:nvPr>
            <p:ph type="body" idx="15"/>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0" name="Shape 460"/>
          <p:cNvSpPr txBox="1">
            <a:spLocks noGrp="1"/>
          </p:cNvSpPr>
          <p:nvPr>
            <p:ph type="body" idx="16"/>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1" name="Shape 461"/>
          <p:cNvSpPr txBox="1">
            <a:spLocks noGrp="1"/>
          </p:cNvSpPr>
          <p:nvPr>
            <p:ph type="body" idx="17"/>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2" name="Shape 462"/>
          <p:cNvSpPr txBox="1">
            <a:spLocks noGrp="1"/>
          </p:cNvSpPr>
          <p:nvPr>
            <p:ph type="body" idx="18"/>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3" name="Shape 463"/>
          <p:cNvSpPr txBox="1">
            <a:spLocks noGrp="1"/>
          </p:cNvSpPr>
          <p:nvPr>
            <p:ph type="body" idx="19"/>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6" name="Shape 4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7" name="Shape 467"/>
          <p:cNvSpPr/>
          <p:nvPr/>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68" name="Shape 468"/>
          <p:cNvSpPr/>
          <p:nvPr/>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69" name="Shape 469"/>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70" name="Shape 470"/>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71" name="Shape 471"/>
          <p:cNvSpPr/>
          <p:nvPr/>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72" name="Shape 472"/>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73" name="Shape 473"/>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74" name="Shape 474"/>
          <p:cNvSpPr/>
          <p:nvPr/>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75" name="Shape 475"/>
          <p:cNvSpPr/>
          <p:nvPr/>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76" name="Shape 476"/>
          <p:cNvSpPr/>
          <p:nvPr/>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77" name="Shape 477"/>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78" name="Shape 478"/>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79" name="Shape 479"/>
          <p:cNvSpPr/>
          <p:nvPr/>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80" name="Shape 480"/>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81" name="Shape 481"/>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82" name="Shape 482"/>
          <p:cNvSpPr/>
          <p:nvPr/>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83" name="Shape 483"/>
          <p:cNvSpPr/>
          <p:nvPr/>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84" name="Shape 484"/>
          <p:cNvSpPr/>
          <p:nvPr/>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85" name="Shape 485"/>
          <p:cNvSpPr/>
          <p:nvPr/>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86" name="Shape 486"/>
          <p:cNvSpPr/>
          <p:nvPr/>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87" name="Shape 487"/>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88" name="Shape 488"/>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89" name="Shape 489"/>
          <p:cNvSpPr/>
          <p:nvPr/>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90" name="Shape 490"/>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91" name="Shape 491"/>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92" name="Shape 492"/>
          <p:cNvSpPr/>
          <p:nvPr/>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93" name="Shape 493"/>
          <p:cNvSpPr/>
          <p:nvPr/>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94" name="Shape 494"/>
          <p:cNvSpPr/>
          <p:nvPr/>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95" name="Shape 495"/>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96" name="Shape 496"/>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97" name="Shape 497"/>
          <p:cNvSpPr/>
          <p:nvPr/>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98" name="Shape 498"/>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99" name="Shape 499"/>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00" name="Shape 500"/>
          <p:cNvSpPr/>
          <p:nvPr/>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01" name="Shape 501"/>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502" name="Shape 502"/>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503" name="Shape 503"/>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504" name="Shape 504"/>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nvGrpSpPr>
          <p:cNvPr id="505" name="Shape 505"/>
          <p:cNvGrpSpPr/>
          <p:nvPr/>
        </p:nvGrpSpPr>
        <p:grpSpPr>
          <a:xfrm>
            <a:off x="8852789" y="1619529"/>
            <a:ext cx="2105024" cy="1658938"/>
            <a:chOff x="5946775" y="4468571"/>
            <a:chExt cx="2105024" cy="1658938"/>
          </a:xfrm>
        </p:grpSpPr>
        <p:sp>
          <p:nvSpPr>
            <p:cNvPr id="506" name="Shape 506"/>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07" name="Shape 507"/>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08" name="Shape 508"/>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09" name="Shape 509"/>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10" name="Shape 510"/>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nvGrpSpPr>
          <p:cNvPr id="511" name="Shape 511"/>
          <p:cNvGrpSpPr/>
          <p:nvPr/>
        </p:nvGrpSpPr>
        <p:grpSpPr>
          <a:xfrm>
            <a:off x="7179565" y="559872"/>
            <a:ext cx="2105024" cy="1658938"/>
            <a:chOff x="4146550" y="1468196"/>
            <a:chExt cx="2105024" cy="1658938"/>
          </a:xfrm>
        </p:grpSpPr>
        <p:sp>
          <p:nvSpPr>
            <p:cNvPr id="512" name="Shape 512"/>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13" name="Shape 513"/>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14" name="Shape 514"/>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15" name="Shape 515"/>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16" name="Shape 516"/>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sp>
        <p:nvSpPr>
          <p:cNvPr id="517" name="Shape 517"/>
          <p:cNvSpPr txBox="1">
            <a:spLocks noGrp="1"/>
          </p:cNvSpPr>
          <p:nvPr>
            <p:ph type="body" idx="2"/>
          </p:nvPr>
        </p:nvSpPr>
        <p:spPr>
          <a:xfrm>
            <a:off x="905608" y="12490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8" name="Shape 518"/>
          <p:cNvSpPr txBox="1">
            <a:spLocks noGrp="1"/>
          </p:cNvSpPr>
          <p:nvPr>
            <p:ph type="body" idx="3"/>
          </p:nvPr>
        </p:nvSpPr>
        <p:spPr>
          <a:xfrm>
            <a:off x="905609" y="16605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9" name="Shape 519"/>
          <p:cNvSpPr txBox="1">
            <a:spLocks noGrp="1"/>
          </p:cNvSpPr>
          <p:nvPr>
            <p:ph type="body" idx="4"/>
          </p:nvPr>
        </p:nvSpPr>
        <p:spPr>
          <a:xfrm>
            <a:off x="905608" y="25185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0" name="Shape 520"/>
          <p:cNvSpPr txBox="1">
            <a:spLocks noGrp="1"/>
          </p:cNvSpPr>
          <p:nvPr>
            <p:ph type="body" idx="5"/>
          </p:nvPr>
        </p:nvSpPr>
        <p:spPr>
          <a:xfrm>
            <a:off x="905609" y="29300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1" name="Shape 521"/>
          <p:cNvSpPr txBox="1">
            <a:spLocks noGrp="1"/>
          </p:cNvSpPr>
          <p:nvPr>
            <p:ph type="body" idx="6"/>
          </p:nvPr>
        </p:nvSpPr>
        <p:spPr>
          <a:xfrm>
            <a:off x="905608" y="3774421"/>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2" name="Shape 522"/>
          <p:cNvSpPr txBox="1">
            <a:spLocks noGrp="1"/>
          </p:cNvSpPr>
          <p:nvPr>
            <p:ph type="body" idx="7"/>
          </p:nvPr>
        </p:nvSpPr>
        <p:spPr>
          <a:xfrm>
            <a:off x="905609" y="4185967"/>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3" name="Shape 523"/>
          <p:cNvSpPr txBox="1">
            <a:spLocks noGrp="1"/>
          </p:cNvSpPr>
          <p:nvPr>
            <p:ph type="body" idx="8"/>
          </p:nvPr>
        </p:nvSpPr>
        <p:spPr>
          <a:xfrm>
            <a:off x="905608" y="504162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4" name="Shape 524"/>
          <p:cNvSpPr txBox="1">
            <a:spLocks noGrp="1"/>
          </p:cNvSpPr>
          <p:nvPr>
            <p:ph type="body" idx="9"/>
          </p:nvPr>
        </p:nvSpPr>
        <p:spPr>
          <a:xfrm>
            <a:off x="905609" y="545316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25" name="Shape 525"/>
          <p:cNvGrpSpPr/>
          <p:nvPr/>
        </p:nvGrpSpPr>
        <p:grpSpPr>
          <a:xfrm>
            <a:off x="7179565" y="2719086"/>
            <a:ext cx="2105024" cy="1658938"/>
            <a:chOff x="4146550" y="1468196"/>
            <a:chExt cx="2105024" cy="1658938"/>
          </a:xfrm>
        </p:grpSpPr>
        <p:sp>
          <p:nvSpPr>
            <p:cNvPr id="526" name="Shape 526"/>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27" name="Shape 527"/>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28" name="Shape 528"/>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29" name="Shape 529"/>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30" name="Shape 530"/>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nvGrpSpPr>
          <p:cNvPr id="531" name="Shape 531"/>
          <p:cNvGrpSpPr/>
          <p:nvPr/>
        </p:nvGrpSpPr>
        <p:grpSpPr>
          <a:xfrm>
            <a:off x="8852789" y="3752912"/>
            <a:ext cx="2105024" cy="1658938"/>
            <a:chOff x="5946775" y="4468571"/>
            <a:chExt cx="2105024" cy="1658938"/>
          </a:xfrm>
        </p:grpSpPr>
        <p:sp>
          <p:nvSpPr>
            <p:cNvPr id="532" name="Shape 532"/>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33" name="Shape 533"/>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34" name="Shape 534"/>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35" name="Shape 535"/>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36" name="Shape 536"/>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nvGrpSpPr>
          <p:cNvPr id="537" name="Shape 537"/>
          <p:cNvGrpSpPr/>
          <p:nvPr/>
        </p:nvGrpSpPr>
        <p:grpSpPr>
          <a:xfrm>
            <a:off x="7179565" y="4794313"/>
            <a:ext cx="2105024" cy="1658938"/>
            <a:chOff x="4146550" y="1468196"/>
            <a:chExt cx="2105024" cy="1658938"/>
          </a:xfrm>
        </p:grpSpPr>
        <p:sp>
          <p:nvSpPr>
            <p:cNvPr id="538" name="Shape 538"/>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39" name="Shape 539"/>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40" name="Shape 540"/>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41" name="Shape 541"/>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42" name="Shape 542"/>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208635" y="633245"/>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5" name="Shape 545"/>
          <p:cNvSpPr txBox="1">
            <a:spLocks noGrp="1"/>
          </p:cNvSpPr>
          <p:nvPr>
            <p:ph type="body" idx="1"/>
          </p:nvPr>
        </p:nvSpPr>
        <p:spPr>
          <a:xfrm>
            <a:off x="207963" y="273050"/>
            <a:ext cx="9569083"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6" name="Shape 546"/>
          <p:cNvSpPr/>
          <p:nvPr/>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nvGrpSpPr>
          <p:cNvPr id="547" name="Shape 547"/>
          <p:cNvGrpSpPr/>
          <p:nvPr/>
        </p:nvGrpSpPr>
        <p:grpSpPr>
          <a:xfrm>
            <a:off x="1760306" y="3744764"/>
            <a:ext cx="995965" cy="993236"/>
            <a:chOff x="1760306" y="3744764"/>
            <a:chExt cx="995965" cy="993236"/>
          </a:xfrm>
        </p:grpSpPr>
        <p:sp>
          <p:nvSpPr>
            <p:cNvPr id="548" name="Shape 548"/>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Arial"/>
                <a:ea typeface="Arial"/>
                <a:cs typeface="Arial"/>
                <a:sym typeface="Arial"/>
              </a:endParaRPr>
            </a:p>
          </p:txBody>
        </p:sp>
        <p:sp>
          <p:nvSpPr>
            <p:cNvPr id="549" name="Shape 549"/>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550" name="Shape 550"/>
          <p:cNvGrpSpPr/>
          <p:nvPr/>
        </p:nvGrpSpPr>
        <p:grpSpPr>
          <a:xfrm>
            <a:off x="3658378" y="4366073"/>
            <a:ext cx="995965" cy="993236"/>
            <a:chOff x="3658378" y="4366073"/>
            <a:chExt cx="995965" cy="993236"/>
          </a:xfrm>
        </p:grpSpPr>
        <p:sp>
          <p:nvSpPr>
            <p:cNvPr id="551" name="Shape 551"/>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Calibri"/>
                <a:ea typeface="Calibri"/>
                <a:cs typeface="Calibri"/>
                <a:sym typeface="Calibri"/>
              </a:endParaRPr>
            </a:p>
          </p:txBody>
        </p:sp>
        <p:sp>
          <p:nvSpPr>
            <p:cNvPr id="552" name="Shape 552"/>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553" name="Shape 553"/>
          <p:cNvGrpSpPr/>
          <p:nvPr/>
        </p:nvGrpSpPr>
        <p:grpSpPr>
          <a:xfrm>
            <a:off x="5556451" y="3010474"/>
            <a:ext cx="995965" cy="993236"/>
            <a:chOff x="5556451" y="3010474"/>
            <a:chExt cx="995965" cy="993236"/>
          </a:xfrm>
        </p:grpSpPr>
        <p:sp>
          <p:nvSpPr>
            <p:cNvPr id="554" name="Shape 554"/>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Arial"/>
                <a:ea typeface="Arial"/>
                <a:cs typeface="Arial"/>
                <a:sym typeface="Arial"/>
              </a:endParaRPr>
            </a:p>
          </p:txBody>
        </p:sp>
        <p:sp>
          <p:nvSpPr>
            <p:cNvPr id="555" name="Shape 555"/>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556" name="Shape 556"/>
          <p:cNvGrpSpPr/>
          <p:nvPr/>
        </p:nvGrpSpPr>
        <p:grpSpPr>
          <a:xfrm>
            <a:off x="7454525" y="3536691"/>
            <a:ext cx="995965" cy="993236"/>
            <a:chOff x="7454525" y="3536691"/>
            <a:chExt cx="995965" cy="993236"/>
          </a:xfrm>
        </p:grpSpPr>
        <p:sp>
          <p:nvSpPr>
            <p:cNvPr id="557" name="Shape 557"/>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Arial"/>
                <a:ea typeface="Arial"/>
                <a:cs typeface="Arial"/>
                <a:sym typeface="Arial"/>
              </a:endParaRPr>
            </a:p>
          </p:txBody>
        </p:sp>
        <p:sp>
          <p:nvSpPr>
            <p:cNvPr id="558" name="Shape 558"/>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sp>
        <p:nvSpPr>
          <p:cNvPr id="559" name="Shape 559"/>
          <p:cNvSpPr/>
          <p:nvPr/>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sp>
        <p:nvSpPr>
          <p:cNvPr id="560" name="Shape 560"/>
          <p:cNvSpPr/>
          <p:nvPr/>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561" name="Shape 561"/>
          <p:cNvSpPr/>
          <p:nvPr/>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562" name="Shape 562"/>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563" name="Shape 563"/>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564" name="Shape 564"/>
          <p:cNvSpPr txBox="1">
            <a:spLocks noGrp="1"/>
          </p:cNvSpPr>
          <p:nvPr>
            <p:ph type="body" idx="2"/>
          </p:nvPr>
        </p:nvSpPr>
        <p:spPr>
          <a:xfrm>
            <a:off x="1180757" y="2775427"/>
            <a:ext cx="2247780" cy="8736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5" name="Shape 565"/>
          <p:cNvSpPr txBox="1">
            <a:spLocks noGrp="1"/>
          </p:cNvSpPr>
          <p:nvPr>
            <p:ph type="body" idx="3"/>
          </p:nvPr>
        </p:nvSpPr>
        <p:spPr>
          <a:xfrm>
            <a:off x="3025297" y="5390259"/>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6" name="Shape 566"/>
          <p:cNvSpPr txBox="1">
            <a:spLocks noGrp="1"/>
          </p:cNvSpPr>
          <p:nvPr>
            <p:ph type="body" idx="4"/>
          </p:nvPr>
        </p:nvSpPr>
        <p:spPr>
          <a:xfrm>
            <a:off x="4721151" y="2149850"/>
            <a:ext cx="2327466" cy="86275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7" name="Shape 567"/>
          <p:cNvSpPr txBox="1">
            <a:spLocks noGrp="1"/>
          </p:cNvSpPr>
          <p:nvPr>
            <p:ph type="body" idx="5"/>
          </p:nvPr>
        </p:nvSpPr>
        <p:spPr>
          <a:xfrm>
            <a:off x="6986775" y="4708150"/>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8" name="Shape 568"/>
          <p:cNvSpPr txBox="1">
            <a:spLocks noGrp="1"/>
          </p:cNvSpPr>
          <p:nvPr>
            <p:ph type="body" idx="6"/>
          </p:nvPr>
        </p:nvSpPr>
        <p:spPr>
          <a:xfrm>
            <a:off x="10694145" y="1955612"/>
            <a:ext cx="1318631" cy="18602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9" name="Shape 569"/>
          <p:cNvSpPr txBox="1">
            <a:spLocks noGrp="1"/>
          </p:cNvSpPr>
          <p:nvPr>
            <p:ph type="body" idx="7"/>
          </p:nvPr>
        </p:nvSpPr>
        <p:spPr>
          <a:xfrm>
            <a:off x="1180758" y="2222957"/>
            <a:ext cx="2247780"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0" name="Shape 570"/>
          <p:cNvSpPr txBox="1">
            <a:spLocks noGrp="1"/>
          </p:cNvSpPr>
          <p:nvPr>
            <p:ph type="body" idx="8"/>
          </p:nvPr>
        </p:nvSpPr>
        <p:spPr>
          <a:xfrm>
            <a:off x="4721151" y="1607631"/>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1" name="Shape 571"/>
          <p:cNvSpPr txBox="1">
            <a:spLocks noGrp="1"/>
          </p:cNvSpPr>
          <p:nvPr>
            <p:ph type="body" idx="9"/>
          </p:nvPr>
        </p:nvSpPr>
        <p:spPr>
          <a:xfrm>
            <a:off x="3025297" y="6180788"/>
            <a:ext cx="2327466" cy="36417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2" name="Shape 572"/>
          <p:cNvSpPr txBox="1">
            <a:spLocks noGrp="1"/>
          </p:cNvSpPr>
          <p:nvPr>
            <p:ph type="body" idx="13"/>
          </p:nvPr>
        </p:nvSpPr>
        <p:spPr>
          <a:xfrm>
            <a:off x="6986775" y="5537050"/>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5" name="Shape 57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76" name="Shape 576"/>
          <p:cNvGrpSpPr/>
          <p:nvPr/>
        </p:nvGrpSpPr>
        <p:grpSpPr>
          <a:xfrm>
            <a:off x="8705339" y="1607951"/>
            <a:ext cx="2504672" cy="2336330"/>
            <a:chOff x="8705339" y="1607951"/>
            <a:chExt cx="2504672" cy="2336330"/>
          </a:xfrm>
        </p:grpSpPr>
        <p:grpSp>
          <p:nvGrpSpPr>
            <p:cNvPr id="577" name="Shape 577"/>
            <p:cNvGrpSpPr/>
            <p:nvPr/>
          </p:nvGrpSpPr>
          <p:grpSpPr>
            <a:xfrm>
              <a:off x="8705339" y="1607951"/>
              <a:ext cx="2358104" cy="2097263"/>
              <a:chOff x="8705339" y="1607951"/>
              <a:chExt cx="2358104" cy="2097263"/>
            </a:xfrm>
          </p:grpSpPr>
          <p:sp>
            <p:nvSpPr>
              <p:cNvPr id="578" name="Shape 578"/>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579" name="Shape 579"/>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580" name="Shape 580"/>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581" name="Shape 581"/>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582" name="Shape 582"/>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grpSp>
        <p:nvGrpSpPr>
          <p:cNvPr id="583" name="Shape 583"/>
          <p:cNvGrpSpPr/>
          <p:nvPr/>
        </p:nvGrpSpPr>
        <p:grpSpPr>
          <a:xfrm>
            <a:off x="6794670" y="3441706"/>
            <a:ext cx="2503757" cy="2336328"/>
            <a:chOff x="3371475" y="3591818"/>
            <a:chExt cx="2074748" cy="1936007"/>
          </a:xfrm>
        </p:grpSpPr>
        <p:sp>
          <p:nvSpPr>
            <p:cNvPr id="584" name="Shape 584"/>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585" name="Shape 585"/>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586" name="Shape 586"/>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587" name="Shape 587"/>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588" name="Shape 588"/>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grpSp>
        <p:nvGrpSpPr>
          <p:cNvPr id="589" name="Shape 589"/>
          <p:cNvGrpSpPr/>
          <p:nvPr/>
        </p:nvGrpSpPr>
        <p:grpSpPr>
          <a:xfrm>
            <a:off x="4892567" y="1607951"/>
            <a:ext cx="2504672" cy="2336330"/>
            <a:chOff x="4892567" y="1607951"/>
            <a:chExt cx="2504672" cy="2336330"/>
          </a:xfrm>
        </p:grpSpPr>
        <p:sp>
          <p:nvSpPr>
            <p:cNvPr id="590" name="Shape 590"/>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591" name="Shape 591"/>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592" name="Shape 592"/>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593" name="Shape 593"/>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594" name="Shape 594"/>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grpSp>
        <p:nvGrpSpPr>
          <p:cNvPr id="595" name="Shape 595"/>
          <p:cNvGrpSpPr/>
          <p:nvPr/>
        </p:nvGrpSpPr>
        <p:grpSpPr>
          <a:xfrm>
            <a:off x="2992894" y="3441706"/>
            <a:ext cx="2503757" cy="2336328"/>
            <a:chOff x="3371475" y="3591818"/>
            <a:chExt cx="2074748" cy="1936007"/>
          </a:xfrm>
        </p:grpSpPr>
        <p:sp>
          <p:nvSpPr>
            <p:cNvPr id="596" name="Shape 596"/>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597" name="Shape 597"/>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598" name="Shape 598"/>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599" name="Shape 599"/>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00" name="Shape 600"/>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grpSp>
        <p:nvGrpSpPr>
          <p:cNvPr id="601" name="Shape 601"/>
          <p:cNvGrpSpPr/>
          <p:nvPr/>
        </p:nvGrpSpPr>
        <p:grpSpPr>
          <a:xfrm>
            <a:off x="1090792" y="1607950"/>
            <a:ext cx="2504672" cy="2336331"/>
            <a:chOff x="1090792" y="1607950"/>
            <a:chExt cx="2504672" cy="2336331"/>
          </a:xfrm>
        </p:grpSpPr>
        <p:sp>
          <p:nvSpPr>
            <p:cNvPr id="602" name="Shape 602"/>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03" name="Shape 603"/>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04" name="Shape 604"/>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05" name="Shape 605"/>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06" name="Shape 606"/>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607" name="Shape 607"/>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08" name="Shape 608"/>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609" name="Shape 609"/>
          <p:cNvSpPr/>
          <p:nvPr/>
        </p:nvSpPr>
        <p:spPr>
          <a:xfrm>
            <a:off x="3864632"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10" name="Shape 610"/>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nvGrpSpPr>
          <p:cNvPr id="611" name="Shape 611"/>
          <p:cNvGrpSpPr/>
          <p:nvPr/>
        </p:nvGrpSpPr>
        <p:grpSpPr>
          <a:xfrm>
            <a:off x="5759496" y="2448663"/>
            <a:ext cx="611596" cy="611596"/>
            <a:chOff x="5759496" y="2448663"/>
            <a:chExt cx="611596" cy="611596"/>
          </a:xfrm>
        </p:grpSpPr>
        <p:sp>
          <p:nvSpPr>
            <p:cNvPr id="612" name="Shape 612"/>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13" name="Shape 613"/>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614" name="Shape 614"/>
          <p:cNvGrpSpPr/>
          <p:nvPr/>
        </p:nvGrpSpPr>
        <p:grpSpPr>
          <a:xfrm>
            <a:off x="7681647" y="4349703"/>
            <a:ext cx="611596" cy="611596"/>
            <a:chOff x="7681647" y="4349703"/>
            <a:chExt cx="611596" cy="611596"/>
          </a:xfrm>
        </p:grpSpPr>
        <p:sp>
          <p:nvSpPr>
            <p:cNvPr id="615" name="Shape 615"/>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16" name="Shape 616"/>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617" name="Shape 617"/>
          <p:cNvGrpSpPr/>
          <p:nvPr/>
        </p:nvGrpSpPr>
        <p:grpSpPr>
          <a:xfrm>
            <a:off x="9576939" y="2448663"/>
            <a:ext cx="611596" cy="611596"/>
            <a:chOff x="9576939" y="2448663"/>
            <a:chExt cx="611596" cy="611596"/>
          </a:xfrm>
        </p:grpSpPr>
        <p:sp>
          <p:nvSpPr>
            <p:cNvPr id="618" name="Shape 618"/>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19" name="Shape 619"/>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sp>
        <p:nvSpPr>
          <p:cNvPr id="620" name="Shape 620"/>
          <p:cNvSpPr txBox="1">
            <a:spLocks noGrp="1"/>
          </p:cNvSpPr>
          <p:nvPr>
            <p:ph type="body" idx="2"/>
          </p:nvPr>
        </p:nvSpPr>
        <p:spPr>
          <a:xfrm>
            <a:off x="1584929"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1" name="Shape 621"/>
          <p:cNvSpPr txBox="1">
            <a:spLocks noGrp="1"/>
          </p:cNvSpPr>
          <p:nvPr>
            <p:ph type="body" idx="3"/>
          </p:nvPr>
        </p:nvSpPr>
        <p:spPr>
          <a:xfrm>
            <a:off x="1575449"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2" name="Shape 622"/>
          <p:cNvSpPr txBox="1">
            <a:spLocks noGrp="1"/>
          </p:cNvSpPr>
          <p:nvPr>
            <p:ph type="body" idx="4"/>
          </p:nvPr>
        </p:nvSpPr>
        <p:spPr>
          <a:xfrm>
            <a:off x="3519528"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3" name="Shape 623"/>
          <p:cNvSpPr txBox="1">
            <a:spLocks noGrp="1"/>
          </p:cNvSpPr>
          <p:nvPr>
            <p:ph type="body" idx="5"/>
          </p:nvPr>
        </p:nvSpPr>
        <p:spPr>
          <a:xfrm>
            <a:off x="3518381"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Shape 624"/>
          <p:cNvSpPr txBox="1">
            <a:spLocks noGrp="1"/>
          </p:cNvSpPr>
          <p:nvPr>
            <p:ph type="body" idx="6"/>
          </p:nvPr>
        </p:nvSpPr>
        <p:spPr>
          <a:xfrm>
            <a:off x="5400162"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5" name="Shape 625"/>
          <p:cNvSpPr txBox="1">
            <a:spLocks noGrp="1"/>
          </p:cNvSpPr>
          <p:nvPr>
            <p:ph type="body" idx="7"/>
          </p:nvPr>
        </p:nvSpPr>
        <p:spPr>
          <a:xfrm>
            <a:off x="5390682"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6" name="Shape 626"/>
          <p:cNvSpPr txBox="1">
            <a:spLocks noGrp="1"/>
          </p:cNvSpPr>
          <p:nvPr>
            <p:ph type="body" idx="8"/>
          </p:nvPr>
        </p:nvSpPr>
        <p:spPr>
          <a:xfrm>
            <a:off x="7308390"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7" name="Shape 627"/>
          <p:cNvSpPr txBox="1">
            <a:spLocks noGrp="1"/>
          </p:cNvSpPr>
          <p:nvPr>
            <p:ph type="body" idx="9"/>
          </p:nvPr>
        </p:nvSpPr>
        <p:spPr>
          <a:xfrm>
            <a:off x="7307243"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8" name="Shape 628"/>
          <p:cNvSpPr txBox="1">
            <a:spLocks noGrp="1"/>
          </p:cNvSpPr>
          <p:nvPr>
            <p:ph type="body" idx="13"/>
          </p:nvPr>
        </p:nvSpPr>
        <p:spPr>
          <a:xfrm>
            <a:off x="9250776"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9" name="Shape 629"/>
          <p:cNvSpPr txBox="1">
            <a:spLocks noGrp="1"/>
          </p:cNvSpPr>
          <p:nvPr>
            <p:ph type="body" idx="14"/>
          </p:nvPr>
        </p:nvSpPr>
        <p:spPr>
          <a:xfrm>
            <a:off x="9241296"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2" name="Shape 632"/>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633" name="Shape 633"/>
          <p:cNvGrpSpPr/>
          <p:nvPr/>
        </p:nvGrpSpPr>
        <p:grpSpPr>
          <a:xfrm>
            <a:off x="6992716" y="1169665"/>
            <a:ext cx="4573641" cy="5344829"/>
            <a:chOff x="2813" y="961"/>
            <a:chExt cx="2052" cy="2397"/>
          </a:xfrm>
        </p:grpSpPr>
        <p:sp>
          <p:nvSpPr>
            <p:cNvPr id="634" name="Shape 634"/>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635" name="Shape 635"/>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636" name="Shape 636"/>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637" name="Shape 637"/>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638" name="Shape 638"/>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639" name="Shape 639"/>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640" name="Shape 640"/>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641" name="Shape 641"/>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642" name="Shape 642"/>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643" name="Shape 643"/>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644" name="Shape 644"/>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nvGrpSpPr>
          <p:cNvPr id="645" name="Shape 645"/>
          <p:cNvGrpSpPr/>
          <p:nvPr/>
        </p:nvGrpSpPr>
        <p:grpSpPr>
          <a:xfrm>
            <a:off x="1044399" y="1419553"/>
            <a:ext cx="699075" cy="699074"/>
            <a:chOff x="1044399" y="1577809"/>
            <a:chExt cx="699075" cy="699074"/>
          </a:xfrm>
        </p:grpSpPr>
        <p:sp>
          <p:nvSpPr>
            <p:cNvPr id="646" name="Shape 64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Arial"/>
                <a:ea typeface="Arial"/>
                <a:cs typeface="Arial"/>
                <a:sym typeface="Arial"/>
              </a:endParaRPr>
            </a:p>
          </p:txBody>
        </p:sp>
        <p:sp>
          <p:nvSpPr>
            <p:cNvPr id="647" name="Shape 64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sp>
        <p:nvSpPr>
          <p:cNvPr id="648" name="Shape 648"/>
          <p:cNvSpPr txBox="1">
            <a:spLocks noGrp="1"/>
          </p:cNvSpPr>
          <p:nvPr>
            <p:ph type="body" idx="2"/>
          </p:nvPr>
        </p:nvSpPr>
        <p:spPr>
          <a:xfrm>
            <a:off x="1890220" y="1569374"/>
            <a:ext cx="4030291" cy="364504"/>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9" name="Shape 649"/>
          <p:cNvCxnSpPr/>
          <p:nvPr/>
        </p:nvCxnSpPr>
        <p:spPr>
          <a:xfrm>
            <a:off x="1186962" y="2464026"/>
            <a:ext cx="4909038" cy="0"/>
          </a:xfrm>
          <a:prstGeom prst="straightConnector1">
            <a:avLst/>
          </a:prstGeom>
          <a:noFill/>
          <a:ln w="9525" cap="flat" cmpd="sng">
            <a:solidFill>
              <a:srgbClr val="16BF7F"/>
            </a:solidFill>
            <a:prstDash val="solid"/>
            <a:round/>
            <a:headEnd type="none" w="sm" len="sm"/>
            <a:tailEnd type="none" w="sm" len="sm"/>
          </a:ln>
        </p:spPr>
      </p:cxnSp>
      <p:grpSp>
        <p:nvGrpSpPr>
          <p:cNvPr id="650" name="Shape 650"/>
          <p:cNvGrpSpPr/>
          <p:nvPr/>
        </p:nvGrpSpPr>
        <p:grpSpPr>
          <a:xfrm>
            <a:off x="1044399" y="2791669"/>
            <a:ext cx="699075" cy="699074"/>
            <a:chOff x="1044399" y="1577809"/>
            <a:chExt cx="699075" cy="699074"/>
          </a:xfrm>
        </p:grpSpPr>
        <p:sp>
          <p:nvSpPr>
            <p:cNvPr id="651" name="Shape 6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Arial"/>
                <a:ea typeface="Arial"/>
                <a:cs typeface="Arial"/>
                <a:sym typeface="Arial"/>
              </a:endParaRPr>
            </a:p>
          </p:txBody>
        </p:sp>
        <p:sp>
          <p:nvSpPr>
            <p:cNvPr id="652" name="Shape 65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sp>
        <p:nvSpPr>
          <p:cNvPr id="653" name="Shape 653"/>
          <p:cNvSpPr txBox="1">
            <a:spLocks noGrp="1"/>
          </p:cNvSpPr>
          <p:nvPr>
            <p:ph type="body" idx="3"/>
          </p:nvPr>
        </p:nvSpPr>
        <p:spPr>
          <a:xfrm>
            <a:off x="1890220" y="2929171"/>
            <a:ext cx="4045444" cy="335238"/>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54" name="Shape 654"/>
          <p:cNvCxnSpPr/>
          <p:nvPr/>
        </p:nvCxnSpPr>
        <p:spPr>
          <a:xfrm>
            <a:off x="1186962" y="3836142"/>
            <a:ext cx="4909038" cy="0"/>
          </a:xfrm>
          <a:prstGeom prst="straightConnector1">
            <a:avLst/>
          </a:prstGeom>
          <a:noFill/>
          <a:ln w="9525" cap="flat" cmpd="sng">
            <a:solidFill>
              <a:srgbClr val="16BF7F"/>
            </a:solidFill>
            <a:prstDash val="solid"/>
            <a:round/>
            <a:headEnd type="none" w="sm" len="sm"/>
            <a:tailEnd type="none" w="sm" len="sm"/>
          </a:ln>
        </p:spPr>
      </p:cxnSp>
      <p:grpSp>
        <p:nvGrpSpPr>
          <p:cNvPr id="655" name="Shape 655"/>
          <p:cNvGrpSpPr/>
          <p:nvPr/>
        </p:nvGrpSpPr>
        <p:grpSpPr>
          <a:xfrm>
            <a:off x="1044399" y="4089831"/>
            <a:ext cx="699075" cy="699074"/>
            <a:chOff x="1044399" y="1577809"/>
            <a:chExt cx="699075" cy="699074"/>
          </a:xfrm>
        </p:grpSpPr>
        <p:sp>
          <p:nvSpPr>
            <p:cNvPr id="656" name="Shape 65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Arial"/>
                <a:ea typeface="Arial"/>
                <a:cs typeface="Arial"/>
                <a:sym typeface="Arial"/>
              </a:endParaRPr>
            </a:p>
          </p:txBody>
        </p:sp>
        <p:sp>
          <p:nvSpPr>
            <p:cNvPr id="657" name="Shape 65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sp>
        <p:nvSpPr>
          <p:cNvPr id="658" name="Shape 658"/>
          <p:cNvSpPr txBox="1">
            <a:spLocks noGrp="1"/>
          </p:cNvSpPr>
          <p:nvPr>
            <p:ph type="body" idx="4"/>
          </p:nvPr>
        </p:nvSpPr>
        <p:spPr>
          <a:xfrm>
            <a:off x="1906182" y="4366292"/>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59" name="Shape 659"/>
          <p:cNvCxnSpPr/>
          <p:nvPr/>
        </p:nvCxnSpPr>
        <p:spPr>
          <a:xfrm>
            <a:off x="1186962" y="5134304"/>
            <a:ext cx="4909038" cy="0"/>
          </a:xfrm>
          <a:prstGeom prst="straightConnector1">
            <a:avLst/>
          </a:prstGeom>
          <a:noFill/>
          <a:ln w="9525" cap="flat" cmpd="sng">
            <a:solidFill>
              <a:srgbClr val="16BF7F"/>
            </a:solidFill>
            <a:prstDash val="solid"/>
            <a:round/>
            <a:headEnd type="none" w="sm" len="sm"/>
            <a:tailEnd type="none" w="sm" len="sm"/>
          </a:ln>
        </p:spPr>
      </p:cxnSp>
      <p:grpSp>
        <p:nvGrpSpPr>
          <p:cNvPr id="660" name="Shape 660"/>
          <p:cNvGrpSpPr/>
          <p:nvPr/>
        </p:nvGrpSpPr>
        <p:grpSpPr>
          <a:xfrm>
            <a:off x="1044399" y="5328616"/>
            <a:ext cx="699075" cy="699074"/>
            <a:chOff x="1044399" y="1577809"/>
            <a:chExt cx="699075" cy="699074"/>
          </a:xfrm>
        </p:grpSpPr>
        <p:sp>
          <p:nvSpPr>
            <p:cNvPr id="661" name="Shape 66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Arial"/>
                <a:ea typeface="Arial"/>
                <a:cs typeface="Arial"/>
                <a:sym typeface="Arial"/>
              </a:endParaRPr>
            </a:p>
          </p:txBody>
        </p:sp>
        <p:sp>
          <p:nvSpPr>
            <p:cNvPr id="662" name="Shape 66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sp>
        <p:nvSpPr>
          <p:cNvPr id="663" name="Shape 663"/>
          <p:cNvSpPr txBox="1">
            <a:spLocks noGrp="1"/>
          </p:cNvSpPr>
          <p:nvPr>
            <p:ph type="body" idx="5"/>
          </p:nvPr>
        </p:nvSpPr>
        <p:spPr>
          <a:xfrm>
            <a:off x="1906182" y="5522107"/>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6" name="Shape 6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7" name="Shape 667"/>
          <p:cNvSpPr/>
          <p:nvPr/>
        </p:nvSpPr>
        <p:spPr>
          <a:xfrm>
            <a:off x="610294"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Source Sans Pro"/>
              <a:ea typeface="Source Sans Pro"/>
              <a:cs typeface="Source Sans Pro"/>
              <a:sym typeface="Source Sans Pro"/>
            </a:endParaRPr>
          </a:p>
        </p:txBody>
      </p:sp>
      <p:sp>
        <p:nvSpPr>
          <p:cNvPr id="668" name="Shape 668"/>
          <p:cNvSpPr/>
          <p:nvPr/>
        </p:nvSpPr>
        <p:spPr>
          <a:xfrm>
            <a:off x="2087814" y="3266609"/>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Source Sans Pro"/>
              <a:ea typeface="Source Sans Pro"/>
              <a:cs typeface="Source Sans Pro"/>
              <a:sym typeface="Source Sans Pro"/>
            </a:endParaRPr>
          </a:p>
        </p:txBody>
      </p:sp>
      <p:sp>
        <p:nvSpPr>
          <p:cNvPr id="669" name="Shape 669"/>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Open Sans"/>
              <a:ea typeface="Open Sans"/>
              <a:cs typeface="Open Sans"/>
              <a:sym typeface="Open Sans"/>
            </a:endParaRPr>
          </a:p>
        </p:txBody>
      </p:sp>
      <p:sp>
        <p:nvSpPr>
          <p:cNvPr id="670" name="Shape 670"/>
          <p:cNvSpPr/>
          <p:nvPr/>
        </p:nvSpPr>
        <p:spPr>
          <a:xfrm rot="10800000" flipH="1">
            <a:off x="4620556" y="4054130"/>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Open Sans"/>
              <a:ea typeface="Open Sans"/>
              <a:cs typeface="Open Sans"/>
              <a:sym typeface="Open Sans"/>
            </a:endParaRPr>
          </a:p>
        </p:txBody>
      </p:sp>
      <p:sp>
        <p:nvSpPr>
          <p:cNvPr id="671" name="Shape 671"/>
          <p:cNvSpPr txBox="1"/>
          <p:nvPr/>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dirty="0">
                <a:solidFill>
                  <a:schemeClr val="accent2"/>
                </a:solidFill>
                <a:latin typeface="Arial"/>
                <a:ea typeface="Arial"/>
                <a:cs typeface="Arial"/>
                <a:sym typeface="Arial"/>
              </a:rPr>
              <a:t>01</a:t>
            </a:r>
            <a:endParaRPr dirty="0"/>
          </a:p>
        </p:txBody>
      </p:sp>
      <p:sp>
        <p:nvSpPr>
          <p:cNvPr id="672" name="Shape 672"/>
          <p:cNvSpPr txBox="1"/>
          <p:nvPr/>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dirty="0">
                <a:solidFill>
                  <a:schemeClr val="accent4"/>
                </a:solidFill>
                <a:latin typeface="Arial"/>
                <a:ea typeface="Arial"/>
                <a:cs typeface="Arial"/>
                <a:sym typeface="Arial"/>
              </a:rPr>
              <a:t>03</a:t>
            </a:r>
            <a:endParaRPr dirty="0"/>
          </a:p>
        </p:txBody>
      </p:sp>
      <p:sp>
        <p:nvSpPr>
          <p:cNvPr id="673" name="Shape 673"/>
          <p:cNvSpPr txBox="1"/>
          <p:nvPr/>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dirty="0">
                <a:solidFill>
                  <a:schemeClr val="accent3"/>
                </a:solidFill>
                <a:latin typeface="Arial"/>
                <a:ea typeface="Arial"/>
                <a:cs typeface="Arial"/>
                <a:sym typeface="Arial"/>
              </a:rPr>
              <a:t>02</a:t>
            </a:r>
            <a:endParaRPr dirty="0"/>
          </a:p>
        </p:txBody>
      </p:sp>
      <p:sp>
        <p:nvSpPr>
          <p:cNvPr id="674" name="Shape 674"/>
          <p:cNvSpPr txBox="1"/>
          <p:nvPr/>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dirty="0">
                <a:solidFill>
                  <a:schemeClr val="accent5"/>
                </a:solidFill>
                <a:latin typeface="Arial"/>
                <a:ea typeface="Arial"/>
                <a:cs typeface="Arial"/>
                <a:sym typeface="Arial"/>
              </a:rPr>
              <a:t>04</a:t>
            </a:r>
            <a:endParaRPr dirty="0"/>
          </a:p>
        </p:txBody>
      </p:sp>
      <p:sp>
        <p:nvSpPr>
          <p:cNvPr id="675" name="Shape 675"/>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Source Sans Pro"/>
              <a:ea typeface="Source Sans Pro"/>
              <a:cs typeface="Source Sans Pro"/>
              <a:sym typeface="Source Sans Pro"/>
            </a:endParaRPr>
          </a:p>
        </p:txBody>
      </p:sp>
      <p:sp>
        <p:nvSpPr>
          <p:cNvPr id="676" name="Shape 676"/>
          <p:cNvSpPr/>
          <p:nvPr/>
        </p:nvSpPr>
        <p:spPr>
          <a:xfrm>
            <a:off x="7166547" y="3266609"/>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Source Sans Pro"/>
              <a:ea typeface="Source Sans Pro"/>
              <a:cs typeface="Source Sans Pro"/>
              <a:sym typeface="Source Sans Pro"/>
            </a:endParaRPr>
          </a:p>
        </p:txBody>
      </p:sp>
      <p:sp>
        <p:nvSpPr>
          <p:cNvPr id="677" name="Shape 677"/>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Source Sans Pro"/>
              <a:ea typeface="Source Sans Pro"/>
              <a:cs typeface="Source Sans Pro"/>
              <a:sym typeface="Source Sans Pro"/>
            </a:endParaRPr>
          </a:p>
        </p:txBody>
      </p:sp>
      <p:sp>
        <p:nvSpPr>
          <p:cNvPr id="678" name="Shape 678"/>
          <p:cNvSpPr/>
          <p:nvPr/>
        </p:nvSpPr>
        <p:spPr>
          <a:xfrm rot="10800000" flipH="1">
            <a:off x="9869243" y="4054130"/>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Source Sans Pro"/>
              <a:ea typeface="Source Sans Pro"/>
              <a:cs typeface="Source Sans Pro"/>
              <a:sym typeface="Source Sans Pro"/>
            </a:endParaRPr>
          </a:p>
        </p:txBody>
      </p:sp>
      <p:sp>
        <p:nvSpPr>
          <p:cNvPr id="679" name="Shape 679"/>
          <p:cNvSpPr txBox="1">
            <a:spLocks noGrp="1"/>
          </p:cNvSpPr>
          <p:nvPr>
            <p:ph type="body" idx="2"/>
          </p:nvPr>
        </p:nvSpPr>
        <p:spPr>
          <a:xfrm>
            <a:off x="861881" y="3551958"/>
            <a:ext cx="2269863" cy="396875"/>
          </a:xfrm>
          <a:prstGeom prst="rect">
            <a:avLst/>
          </a:prstGeom>
          <a:solidFill>
            <a:schemeClr val="accent2"/>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0" name="Shape 680"/>
          <p:cNvSpPr txBox="1">
            <a:spLocks noGrp="1"/>
          </p:cNvSpPr>
          <p:nvPr>
            <p:ph type="body" idx="3"/>
          </p:nvPr>
        </p:nvSpPr>
        <p:spPr>
          <a:xfrm>
            <a:off x="3434369" y="3551958"/>
            <a:ext cx="2269863"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1" name="Shape 681"/>
          <p:cNvSpPr txBox="1">
            <a:spLocks noGrp="1"/>
          </p:cNvSpPr>
          <p:nvPr>
            <p:ph type="body" idx="4"/>
          </p:nvPr>
        </p:nvSpPr>
        <p:spPr>
          <a:xfrm>
            <a:off x="5932984" y="3551958"/>
            <a:ext cx="2384252"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2" name="Shape 682"/>
          <p:cNvSpPr txBox="1">
            <a:spLocks noGrp="1"/>
          </p:cNvSpPr>
          <p:nvPr>
            <p:ph type="body" idx="5"/>
          </p:nvPr>
        </p:nvSpPr>
        <p:spPr>
          <a:xfrm>
            <a:off x="8789087" y="3551958"/>
            <a:ext cx="2384252" cy="396875"/>
          </a:xfrm>
          <a:prstGeom prst="rect">
            <a:avLst/>
          </a:prstGeom>
          <a:solidFill>
            <a:schemeClr val="accent5"/>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3" name="Shape 683"/>
          <p:cNvSpPr txBox="1">
            <a:spLocks noGrp="1"/>
          </p:cNvSpPr>
          <p:nvPr>
            <p:ph type="body" idx="6"/>
          </p:nvPr>
        </p:nvSpPr>
        <p:spPr>
          <a:xfrm>
            <a:off x="861882" y="2095806"/>
            <a:ext cx="2282224"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4" name="Shape 684"/>
          <p:cNvSpPr txBox="1">
            <a:spLocks noGrp="1"/>
          </p:cNvSpPr>
          <p:nvPr>
            <p:ph type="body" idx="7"/>
          </p:nvPr>
        </p:nvSpPr>
        <p:spPr>
          <a:xfrm>
            <a:off x="5932984" y="2095806"/>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5" name="Shape 685"/>
          <p:cNvSpPr txBox="1">
            <a:spLocks noGrp="1"/>
          </p:cNvSpPr>
          <p:nvPr>
            <p:ph type="body" idx="8"/>
          </p:nvPr>
        </p:nvSpPr>
        <p:spPr>
          <a:xfrm>
            <a:off x="3428429"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6" name="Shape 686"/>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Content">
  <p:cSld name="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4" name="Shape 69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5" name="Shape 695"/>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6" name="Shape 696"/>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24"/>
        <p:cNvGrpSpPr/>
        <p:nvPr/>
      </p:nvGrpSpPr>
      <p:grpSpPr>
        <a:xfrm>
          <a:off x="0" y="0"/>
          <a:ext cx="0" cy="0"/>
          <a:chOff x="0" y="0"/>
          <a:chExt cx="0" cy="0"/>
        </a:xfrm>
      </p:grpSpPr>
      <p:sp>
        <p:nvSpPr>
          <p:cNvPr id="25" name="Shape 25"/>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26" name="Shape 2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Shape 2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pic>
        <p:nvPicPr>
          <p:cNvPr id="29" name="Shape 29"/>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30" name="Shape 30"/>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pic>
        <p:nvPicPr>
          <p:cNvPr id="31" name="Shape 31"/>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32" name="Shape 32"/>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Content+Image">
  <p:cSld name="Title+Content+Image">
    <p:spTree>
      <p:nvGrpSpPr>
        <p:cNvPr id="1" name="Shape 697"/>
        <p:cNvGrpSpPr/>
        <p:nvPr/>
      </p:nvGrpSpPr>
      <p:grpSpPr>
        <a:xfrm>
          <a:off x="0" y="0"/>
          <a:ext cx="0" cy="0"/>
          <a:chOff x="0" y="0"/>
          <a:chExt cx="0" cy="0"/>
        </a:xfrm>
      </p:grpSpPr>
      <p:sp>
        <p:nvSpPr>
          <p:cNvPr id="698" name="Shape 69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9" name="Shape 69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0" name="Shape 70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1" name="Shape 701"/>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
        <p:nvSpPr>
          <p:cNvPr id="702" name="Shape 702"/>
          <p:cNvSpPr>
            <a:spLocks noGrp="1"/>
          </p:cNvSpPr>
          <p:nvPr>
            <p:ph type="pic" idx="3"/>
          </p:nvPr>
        </p:nvSpPr>
        <p:spPr>
          <a:xfrm>
            <a:off x="8354662" y="3279531"/>
            <a:ext cx="3322988" cy="2865682"/>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Content+ImageFull">
  <p:cSld name="Title+Content+ImageFull">
    <p:spTree>
      <p:nvGrpSpPr>
        <p:cNvPr id="1" name="Shape 703"/>
        <p:cNvGrpSpPr/>
        <p:nvPr/>
      </p:nvGrpSpPr>
      <p:grpSpPr>
        <a:xfrm>
          <a:off x="0" y="0"/>
          <a:ext cx="0" cy="0"/>
          <a:chOff x="0" y="0"/>
          <a:chExt cx="0" cy="0"/>
        </a:xfrm>
      </p:grpSpPr>
      <p:sp>
        <p:nvSpPr>
          <p:cNvPr id="704" name="Shape 704"/>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5" name="Shape 705"/>
          <p:cNvSpPr txBox="1">
            <a:spLocks noGrp="1"/>
          </p:cNvSpPr>
          <p:nvPr>
            <p:ph type="body" idx="1"/>
          </p:nvPr>
        </p:nvSpPr>
        <p:spPr>
          <a:xfrm>
            <a:off x="207962" y="273050"/>
            <a:ext cx="10984645"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6" name="Shape 706"/>
          <p:cNvSpPr txBox="1">
            <a:spLocks noGrp="1"/>
          </p:cNvSpPr>
          <p:nvPr>
            <p:ph type="body" idx="2"/>
          </p:nvPr>
        </p:nvSpPr>
        <p:spPr>
          <a:xfrm>
            <a:off x="514350" y="1304995"/>
            <a:ext cx="532374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7" name="Shape 70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
        <p:nvSpPr>
          <p:cNvPr id="708" name="Shape 708"/>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709"/>
        <p:cNvGrpSpPr/>
        <p:nvPr/>
      </p:nvGrpSpPr>
      <p:grpSpPr>
        <a:xfrm>
          <a:off x="0" y="0"/>
          <a:ext cx="0" cy="0"/>
          <a:chOff x="0" y="0"/>
          <a:chExt cx="0" cy="0"/>
        </a:xfrm>
      </p:grpSpPr>
      <p:sp>
        <p:nvSpPr>
          <p:cNvPr id="710" name="Shape 710"/>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711" name="Shape 71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2" name="Shape 712"/>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3" name="Shape 713"/>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pic>
        <p:nvPicPr>
          <p:cNvPr id="714" name="Shape 714"/>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15" name="Shape 715"/>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pic>
        <p:nvPicPr>
          <p:cNvPr id="716" name="Shape 716"/>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17" name="Shape 717"/>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lstStyle>
            <a:lvl1pPr marL="457200" marR="0" lvl="0" indent="-34290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hone_01">
  <p:cSld name="Phone_01">
    <p:spTree>
      <p:nvGrpSpPr>
        <p:cNvPr id="1" name="Shape 718"/>
        <p:cNvGrpSpPr/>
        <p:nvPr/>
      </p:nvGrpSpPr>
      <p:grpSpPr>
        <a:xfrm>
          <a:off x="0" y="0"/>
          <a:ext cx="0" cy="0"/>
          <a:chOff x="0" y="0"/>
          <a:chExt cx="0" cy="0"/>
        </a:xfrm>
      </p:grpSpPr>
      <p:sp>
        <p:nvSpPr>
          <p:cNvPr id="719" name="Shape 719"/>
          <p:cNvSpPr>
            <a:spLocks noGrp="1"/>
          </p:cNvSpPr>
          <p:nvPr>
            <p:ph type="pic" idx="2"/>
          </p:nvPr>
        </p:nvSpPr>
        <p:spPr>
          <a:xfrm>
            <a:off x="5652253" y="1975483"/>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720" name="Shape 720"/>
          <p:cNvSpPr>
            <a:spLocks noGrp="1"/>
          </p:cNvSpPr>
          <p:nvPr>
            <p:ph type="pic" idx="3"/>
          </p:nvPr>
        </p:nvSpPr>
        <p:spPr>
          <a:xfrm>
            <a:off x="4468896" y="2177860"/>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721" name="Shape 72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2" name="Shape 72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3"/>
        <p:cNvGrpSpPr/>
        <p:nvPr/>
      </p:nvGrpSpPr>
      <p:grpSpPr>
        <a:xfrm>
          <a:off x="0" y="0"/>
          <a:ext cx="0" cy="0"/>
          <a:chOff x="0" y="0"/>
          <a:chExt cx="0" cy="0"/>
        </a:xfrm>
      </p:grpSpPr>
      <p:sp>
        <p:nvSpPr>
          <p:cNvPr id="724" name="Shape 724"/>
          <p:cNvSpPr txBox="1">
            <a:spLocks noGrp="1"/>
          </p:cNvSpPr>
          <p:nvPr>
            <p:ph type="title"/>
          </p:nvPr>
        </p:nvSpPr>
        <p:spPr>
          <a:xfrm>
            <a:off x="560327" y="246382"/>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5" name="Shape 725"/>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6"/>
        <p:cNvGrpSpPr/>
        <p:nvPr/>
      </p:nvGrpSpPr>
      <p:grpSpPr>
        <a:xfrm>
          <a:off x="0" y="0"/>
          <a:ext cx="0" cy="0"/>
          <a:chOff x="0" y="0"/>
          <a:chExt cx="0" cy="0"/>
        </a:xfrm>
      </p:grpSpPr>
      <p:sp>
        <p:nvSpPr>
          <p:cNvPr id="727" name="Shape 72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Shape 3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6" name="Shape 36"/>
          <p:cNvGrpSpPr/>
          <p:nvPr/>
        </p:nvGrpSpPr>
        <p:grpSpPr>
          <a:xfrm flipH="1">
            <a:off x="-1" y="1967241"/>
            <a:ext cx="6132405" cy="3823634"/>
            <a:chOff x="6625864" y="1832110"/>
            <a:chExt cx="6820169" cy="4367731"/>
          </a:xfrm>
        </p:grpSpPr>
        <p:sp>
          <p:nvSpPr>
            <p:cNvPr id="37" name="Shape 37"/>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8" name="Shape 38"/>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9" name="Shape 39"/>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0" name="Shape 40"/>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1" name="Shape 41"/>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2" name="Shape 42"/>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3" name="Shape 43"/>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4" name="Shape 44"/>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5" name="Shape 45"/>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6" name="Shape 46"/>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7" name="Shape 47"/>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8" name="Shape 48"/>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9" name="Shape 49"/>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0" name="Shape 50"/>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1" name="Shape 51"/>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2" name="Shape 52"/>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sp>
        <p:nvSpPr>
          <p:cNvPr id="53" name="Shape 53"/>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55"/>
        <p:cNvGrpSpPr/>
        <p:nvPr/>
      </p:nvGrpSpPr>
      <p:grpSpPr>
        <a:xfrm>
          <a:off x="0" y="0"/>
          <a:ext cx="0" cy="0"/>
          <a:chOff x="0" y="0"/>
          <a:chExt cx="0" cy="0"/>
        </a:xfrm>
      </p:grpSpPr>
      <p:pic>
        <p:nvPicPr>
          <p:cNvPr id="56" name="Shape 56"/>
          <p:cNvPicPr preferRelativeResize="0"/>
          <p:nvPr/>
        </p:nvPicPr>
        <p:blipFill rotWithShape="1">
          <a:blip r:embed="rId2">
            <a:alphaModFix/>
          </a:blip>
          <a:srcRect/>
          <a:stretch/>
        </p:blipFill>
        <p:spPr>
          <a:xfrm>
            <a:off x="-3133" y="5307"/>
            <a:ext cx="12185706" cy="6847385"/>
          </a:xfrm>
          <a:prstGeom prst="rect">
            <a:avLst/>
          </a:prstGeom>
          <a:noFill/>
          <a:ln>
            <a:noFill/>
          </a:ln>
        </p:spPr>
      </p:pic>
      <p:sp>
        <p:nvSpPr>
          <p:cNvPr id="57" name="Shape 57"/>
          <p:cNvSpPr/>
          <p:nvPr/>
        </p:nvSpPr>
        <p:spPr>
          <a:xfrm>
            <a:off x="0" y="1447588"/>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58" name="Shape 58"/>
          <p:cNvSpPr/>
          <p:nvPr/>
        </p:nvSpPr>
        <p:spPr>
          <a:xfrm>
            <a:off x="12075283" y="1449583"/>
            <a:ext cx="116718" cy="1489054"/>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E60141"/>
              </a:solidFill>
              <a:latin typeface="Calibri"/>
              <a:ea typeface="Calibri"/>
              <a:cs typeface="Calibri"/>
              <a:sym typeface="Calibri"/>
            </a:endParaRPr>
          </a:p>
        </p:txBody>
      </p:sp>
      <p:sp>
        <p:nvSpPr>
          <p:cNvPr id="59" name="Shape 59"/>
          <p:cNvSpPr txBox="1"/>
          <p:nvPr/>
        </p:nvSpPr>
        <p:spPr>
          <a:xfrm>
            <a:off x="571924" y="1713956"/>
            <a:ext cx="11192183" cy="7078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dirty="0">
                <a:solidFill>
                  <a:schemeClr val="dk1"/>
                </a:solidFill>
                <a:latin typeface="Arial"/>
                <a:ea typeface="Arial"/>
                <a:cs typeface="Arial"/>
                <a:sym typeface="Arial"/>
              </a:rPr>
              <a:t>End of Module</a:t>
            </a:r>
            <a:endParaRPr dirty="0"/>
          </a:p>
        </p:txBody>
      </p:sp>
      <p:sp>
        <p:nvSpPr>
          <p:cNvPr id="60" name="Shape 60"/>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61"/>
        <p:cNvGrpSpPr/>
        <p:nvPr/>
      </p:nvGrpSpPr>
      <p:grpSpPr>
        <a:xfrm>
          <a:off x="0" y="0"/>
          <a:ext cx="0" cy="0"/>
          <a:chOff x="0" y="0"/>
          <a:chExt cx="0" cy="0"/>
        </a:xfrm>
      </p:grpSpPr>
      <p:sp>
        <p:nvSpPr>
          <p:cNvPr id="62" name="Shape 62"/>
          <p:cNvSpPr>
            <a:spLocks noGrp="1"/>
          </p:cNvSpPr>
          <p:nvPr>
            <p:ph type="pic" idx="2"/>
          </p:nvPr>
        </p:nvSpPr>
        <p:spPr>
          <a:xfrm>
            <a:off x="0" y="1450975"/>
            <a:ext cx="12192000" cy="282257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63" name="Shape 63"/>
          <p:cNvSpPr txBox="1">
            <a:spLocks noGrp="1"/>
          </p:cNvSpPr>
          <p:nvPr>
            <p:ph type="body" idx="1"/>
          </p:nvPr>
        </p:nvSpPr>
        <p:spPr>
          <a:xfrm>
            <a:off x="2207738" y="4565682"/>
            <a:ext cx="7375007" cy="8749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4" name="Shape 64"/>
          <p:cNvSpPr txBox="1">
            <a:spLocks noGrp="1"/>
          </p:cNvSpPr>
          <p:nvPr>
            <p:ph type="body" idx="3"/>
          </p:nvPr>
        </p:nvSpPr>
        <p:spPr>
          <a:xfrm>
            <a:off x="207963" y="6206597"/>
            <a:ext cx="11622793" cy="36512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 name="Shape 65"/>
          <p:cNvSpPr txBox="1">
            <a:spLocks noGrp="1"/>
          </p:cNvSpPr>
          <p:nvPr>
            <p:ph type="body" idx="4"/>
          </p:nvPr>
        </p:nvSpPr>
        <p:spPr>
          <a:xfrm>
            <a:off x="8522430" y="3132903"/>
            <a:ext cx="3308326" cy="457200"/>
          </a:xfrm>
          <a:prstGeom prst="rect">
            <a:avLst/>
          </a:prstGeom>
          <a:solidFill>
            <a:srgbClr val="7F7F7F">
              <a:alpha val="57647"/>
            </a:srgbClr>
          </a:solid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 name="Shape 66"/>
          <p:cNvSpPr txBox="1">
            <a:spLocks noGrp="1"/>
          </p:cNvSpPr>
          <p:nvPr>
            <p:ph type="body" idx="5"/>
          </p:nvPr>
        </p:nvSpPr>
        <p:spPr>
          <a:xfrm>
            <a:off x="8522429" y="3590102"/>
            <a:ext cx="3308327" cy="544575"/>
          </a:xfrm>
          <a:prstGeom prst="rect">
            <a:avLst/>
          </a:prstGeom>
          <a:solidFill>
            <a:srgbClr val="7F7F7F">
              <a:alpha val="57647"/>
            </a:srgbClr>
          </a:solid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
        <p:nvSpPr>
          <p:cNvPr id="68" name="Shape 6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 name="Shape 69"/>
          <p:cNvSpPr txBox="1">
            <a:spLocks noGrp="1"/>
          </p:cNvSpPr>
          <p:nvPr>
            <p:ph type="body" idx="6"/>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Shape 72"/>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 name="Shape 73"/>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Calibri"/>
              <a:ea typeface="Calibri"/>
              <a:cs typeface="Calibri"/>
              <a:sym typeface="Calibri"/>
            </a:endParaRPr>
          </a:p>
        </p:txBody>
      </p:sp>
      <p:grpSp>
        <p:nvGrpSpPr>
          <p:cNvPr id="74" name="Shape 74"/>
          <p:cNvGrpSpPr/>
          <p:nvPr/>
        </p:nvGrpSpPr>
        <p:grpSpPr>
          <a:xfrm>
            <a:off x="638049" y="4989635"/>
            <a:ext cx="4348480" cy="128151"/>
            <a:chOff x="4800600" y="3954464"/>
            <a:chExt cx="3261360" cy="96113"/>
          </a:xfrm>
        </p:grpSpPr>
        <p:cxnSp>
          <p:nvCxnSpPr>
            <p:cNvPr id="75" name="Shape 75"/>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76" name="Shape 76"/>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rgbClr val="656D78"/>
                </a:solidFill>
                <a:latin typeface="Source Sans Pro"/>
                <a:ea typeface="Source Sans Pro"/>
                <a:cs typeface="Source Sans Pro"/>
                <a:sym typeface="Source Sans Pro"/>
              </a:endParaRPr>
            </a:p>
          </p:txBody>
        </p:sp>
        <p:sp>
          <p:nvSpPr>
            <p:cNvPr id="77" name="Shape 77"/>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rgbClr val="656D78"/>
                </a:solidFill>
                <a:latin typeface="Source Sans Pro"/>
                <a:ea typeface="Source Sans Pro"/>
                <a:cs typeface="Source Sans Pro"/>
                <a:sym typeface="Source Sans Pro"/>
              </a:endParaRPr>
            </a:p>
          </p:txBody>
        </p:sp>
        <p:sp>
          <p:nvSpPr>
            <p:cNvPr id="78" name="Shape 78"/>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rgbClr val="656D78"/>
                </a:solidFill>
                <a:latin typeface="Source Sans Pro"/>
                <a:ea typeface="Source Sans Pro"/>
                <a:cs typeface="Source Sans Pro"/>
                <a:sym typeface="Source Sans Pro"/>
              </a:endParaRPr>
            </a:p>
          </p:txBody>
        </p:sp>
        <p:sp>
          <p:nvSpPr>
            <p:cNvPr id="79" name="Shape 79"/>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rgbClr val="656D78"/>
                </a:solidFill>
                <a:latin typeface="Source Sans Pro"/>
                <a:ea typeface="Source Sans Pro"/>
                <a:cs typeface="Source Sans Pro"/>
                <a:sym typeface="Source Sans Pro"/>
              </a:endParaRPr>
            </a:p>
          </p:txBody>
        </p:sp>
        <p:sp>
          <p:nvSpPr>
            <p:cNvPr id="80" name="Shape 80"/>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rgbClr val="656D78"/>
                </a:solidFill>
                <a:latin typeface="Source Sans Pro"/>
                <a:ea typeface="Source Sans Pro"/>
                <a:cs typeface="Source Sans Pro"/>
                <a:sym typeface="Source Sans Pro"/>
              </a:endParaRPr>
            </a:p>
          </p:txBody>
        </p:sp>
        <p:sp>
          <p:nvSpPr>
            <p:cNvPr id="81" name="Shape 81"/>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rgbClr val="656D78"/>
                </a:solidFill>
                <a:latin typeface="Source Sans Pro"/>
                <a:ea typeface="Source Sans Pro"/>
                <a:cs typeface="Source Sans Pro"/>
                <a:sym typeface="Source Sans Pro"/>
              </a:endParaRPr>
            </a:p>
          </p:txBody>
        </p:sp>
      </p:grpSp>
      <p:sp>
        <p:nvSpPr>
          <p:cNvPr id="82" name="Shape 82"/>
          <p:cNvSpPr/>
          <p:nvPr/>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Calibri"/>
              <a:ea typeface="Calibri"/>
              <a:cs typeface="Calibri"/>
              <a:sym typeface="Calibri"/>
            </a:endParaRPr>
          </a:p>
        </p:txBody>
      </p:sp>
      <p:sp>
        <p:nvSpPr>
          <p:cNvPr id="83" name="Shape 83"/>
          <p:cNvSpPr/>
          <p:nvPr/>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Calibri"/>
              <a:ea typeface="Calibri"/>
              <a:cs typeface="Calibri"/>
              <a:sym typeface="Calibri"/>
            </a:endParaRPr>
          </a:p>
        </p:txBody>
      </p:sp>
      <p:sp>
        <p:nvSpPr>
          <p:cNvPr id="84" name="Shape 84"/>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Calibri"/>
              <a:ea typeface="Calibri"/>
              <a:cs typeface="Calibri"/>
              <a:sym typeface="Calibri"/>
            </a:endParaRPr>
          </a:p>
        </p:txBody>
      </p:sp>
      <p:sp>
        <p:nvSpPr>
          <p:cNvPr id="85" name="Shape 85"/>
          <p:cNvSpPr/>
          <p:nvPr/>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Calibri"/>
              <a:ea typeface="Calibri"/>
              <a:cs typeface="Calibri"/>
              <a:sym typeface="Calibri"/>
            </a:endParaRPr>
          </a:p>
        </p:txBody>
      </p:sp>
      <p:sp>
        <p:nvSpPr>
          <p:cNvPr id="86" name="Shape 86"/>
          <p:cNvSpPr/>
          <p:nvPr/>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Calibri"/>
              <a:ea typeface="Calibri"/>
              <a:cs typeface="Calibri"/>
              <a:sym typeface="Calibri"/>
            </a:endParaRPr>
          </a:p>
        </p:txBody>
      </p:sp>
      <p:grpSp>
        <p:nvGrpSpPr>
          <p:cNvPr id="87" name="Shape 87"/>
          <p:cNvGrpSpPr/>
          <p:nvPr/>
        </p:nvGrpSpPr>
        <p:grpSpPr>
          <a:xfrm>
            <a:off x="8797949" y="3162820"/>
            <a:ext cx="616688" cy="616688"/>
            <a:chOff x="8998834" y="3241078"/>
            <a:chExt cx="616688" cy="616688"/>
          </a:xfrm>
        </p:grpSpPr>
        <p:sp>
          <p:nvSpPr>
            <p:cNvPr id="88" name="Shape 88"/>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89" name="Shape 89"/>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grpSp>
        <p:nvGrpSpPr>
          <p:cNvPr id="90" name="Shape 90"/>
          <p:cNvGrpSpPr/>
          <p:nvPr/>
        </p:nvGrpSpPr>
        <p:grpSpPr>
          <a:xfrm>
            <a:off x="8754275" y="1601639"/>
            <a:ext cx="616688" cy="616688"/>
            <a:chOff x="8998834" y="2145924"/>
            <a:chExt cx="616688" cy="616688"/>
          </a:xfrm>
        </p:grpSpPr>
        <p:sp>
          <p:nvSpPr>
            <p:cNvPr id="91" name="Shape 91"/>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92" name="Shape 92"/>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grpSp>
        <p:nvGrpSpPr>
          <p:cNvPr id="93" name="Shape 93"/>
          <p:cNvGrpSpPr/>
          <p:nvPr/>
        </p:nvGrpSpPr>
        <p:grpSpPr>
          <a:xfrm>
            <a:off x="5852665" y="3159323"/>
            <a:ext cx="616688" cy="616688"/>
            <a:chOff x="5866603" y="3248975"/>
            <a:chExt cx="616688" cy="616688"/>
          </a:xfrm>
        </p:grpSpPr>
        <p:sp>
          <p:nvSpPr>
            <p:cNvPr id="94" name="Shape 94"/>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95" name="Shape 95"/>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grpSp>
        <p:nvGrpSpPr>
          <p:cNvPr id="96" name="Shape 96"/>
          <p:cNvGrpSpPr/>
          <p:nvPr/>
        </p:nvGrpSpPr>
        <p:grpSpPr>
          <a:xfrm>
            <a:off x="8806369" y="4754662"/>
            <a:ext cx="616688" cy="616688"/>
            <a:chOff x="8998834" y="4446928"/>
            <a:chExt cx="616688" cy="616688"/>
          </a:xfrm>
        </p:grpSpPr>
        <p:sp>
          <p:nvSpPr>
            <p:cNvPr id="97" name="Shape 97"/>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98" name="Shape 98"/>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grpSp>
        <p:nvGrpSpPr>
          <p:cNvPr id="99" name="Shape 99"/>
          <p:cNvGrpSpPr/>
          <p:nvPr/>
        </p:nvGrpSpPr>
        <p:grpSpPr>
          <a:xfrm>
            <a:off x="5866603" y="1538356"/>
            <a:ext cx="616688" cy="616688"/>
            <a:chOff x="5866603" y="2153819"/>
            <a:chExt cx="616688" cy="616688"/>
          </a:xfrm>
        </p:grpSpPr>
        <p:sp>
          <p:nvSpPr>
            <p:cNvPr id="100" name="Shape 100"/>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01" name="Shape 101"/>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grpSp>
        <p:nvGrpSpPr>
          <p:cNvPr id="102" name="Shape 102"/>
          <p:cNvGrpSpPr/>
          <p:nvPr/>
        </p:nvGrpSpPr>
        <p:grpSpPr>
          <a:xfrm>
            <a:off x="5884007" y="4735486"/>
            <a:ext cx="616688" cy="616688"/>
            <a:chOff x="5866603" y="4454825"/>
            <a:chExt cx="616688" cy="616688"/>
          </a:xfrm>
        </p:grpSpPr>
        <p:sp>
          <p:nvSpPr>
            <p:cNvPr id="103" name="Shape 103"/>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04" name="Shape 104"/>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sp>
        <p:nvSpPr>
          <p:cNvPr id="105" name="Shape 105"/>
          <p:cNvSpPr txBox="1">
            <a:spLocks noGrp="1"/>
          </p:cNvSpPr>
          <p:nvPr>
            <p:ph type="body" idx="2"/>
          </p:nvPr>
        </p:nvSpPr>
        <p:spPr>
          <a:xfrm>
            <a:off x="32937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Shape 106"/>
          <p:cNvSpPr txBox="1">
            <a:spLocks noGrp="1"/>
          </p:cNvSpPr>
          <p:nvPr>
            <p:ph type="body" idx="3"/>
          </p:nvPr>
        </p:nvSpPr>
        <p:spPr>
          <a:xfrm>
            <a:off x="116493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 name="Shape 107"/>
          <p:cNvSpPr txBox="1">
            <a:spLocks noGrp="1"/>
          </p:cNvSpPr>
          <p:nvPr>
            <p:ph type="body" idx="4"/>
          </p:nvPr>
        </p:nvSpPr>
        <p:spPr>
          <a:xfrm>
            <a:off x="2004882"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Shape 108"/>
          <p:cNvSpPr txBox="1">
            <a:spLocks noGrp="1"/>
          </p:cNvSpPr>
          <p:nvPr>
            <p:ph type="body" idx="5"/>
          </p:nvPr>
        </p:nvSpPr>
        <p:spPr>
          <a:xfrm>
            <a:off x="2840956"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Shape 109"/>
          <p:cNvSpPr txBox="1">
            <a:spLocks noGrp="1"/>
          </p:cNvSpPr>
          <p:nvPr>
            <p:ph type="body" idx="6"/>
          </p:nvPr>
        </p:nvSpPr>
        <p:spPr>
          <a:xfrm>
            <a:off x="3673128"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Shape 110"/>
          <p:cNvSpPr txBox="1">
            <a:spLocks noGrp="1"/>
          </p:cNvSpPr>
          <p:nvPr>
            <p:ph type="body" idx="7"/>
          </p:nvPr>
        </p:nvSpPr>
        <p:spPr>
          <a:xfrm>
            <a:off x="4505300"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Shape 111"/>
          <p:cNvSpPr txBox="1">
            <a:spLocks noGrp="1"/>
          </p:cNvSpPr>
          <p:nvPr>
            <p:ph type="body" idx="8"/>
          </p:nvPr>
        </p:nvSpPr>
        <p:spPr>
          <a:xfrm>
            <a:off x="6585035"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 name="Shape 112"/>
          <p:cNvSpPr txBox="1">
            <a:spLocks noGrp="1"/>
          </p:cNvSpPr>
          <p:nvPr>
            <p:ph type="body" idx="9"/>
          </p:nvPr>
        </p:nvSpPr>
        <p:spPr>
          <a:xfrm>
            <a:off x="6595091"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 name="Shape 113"/>
          <p:cNvSpPr txBox="1">
            <a:spLocks noGrp="1"/>
          </p:cNvSpPr>
          <p:nvPr>
            <p:ph type="body" idx="13"/>
          </p:nvPr>
        </p:nvSpPr>
        <p:spPr>
          <a:xfrm>
            <a:off x="6585035"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4" name="Shape 114"/>
          <p:cNvSpPr txBox="1">
            <a:spLocks noGrp="1"/>
          </p:cNvSpPr>
          <p:nvPr>
            <p:ph type="body" idx="14"/>
          </p:nvPr>
        </p:nvSpPr>
        <p:spPr>
          <a:xfrm>
            <a:off x="6595091"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Shape 115"/>
          <p:cNvSpPr txBox="1">
            <a:spLocks noGrp="1"/>
          </p:cNvSpPr>
          <p:nvPr>
            <p:ph type="body" idx="15"/>
          </p:nvPr>
        </p:nvSpPr>
        <p:spPr>
          <a:xfrm>
            <a:off x="6585035"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 name="Shape 116"/>
          <p:cNvSpPr txBox="1">
            <a:spLocks noGrp="1"/>
          </p:cNvSpPr>
          <p:nvPr>
            <p:ph type="body" idx="16"/>
          </p:nvPr>
        </p:nvSpPr>
        <p:spPr>
          <a:xfrm>
            <a:off x="6595091"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7" name="Shape 117"/>
          <p:cNvSpPr txBox="1">
            <a:spLocks noGrp="1"/>
          </p:cNvSpPr>
          <p:nvPr>
            <p:ph type="body" idx="17"/>
          </p:nvPr>
        </p:nvSpPr>
        <p:spPr>
          <a:xfrm>
            <a:off x="9506250"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8" name="Shape 118"/>
          <p:cNvSpPr txBox="1">
            <a:spLocks noGrp="1"/>
          </p:cNvSpPr>
          <p:nvPr>
            <p:ph type="body" idx="18"/>
          </p:nvPr>
        </p:nvSpPr>
        <p:spPr>
          <a:xfrm>
            <a:off x="9516306"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 name="Shape 119"/>
          <p:cNvSpPr txBox="1">
            <a:spLocks noGrp="1"/>
          </p:cNvSpPr>
          <p:nvPr>
            <p:ph type="body" idx="19"/>
          </p:nvPr>
        </p:nvSpPr>
        <p:spPr>
          <a:xfrm>
            <a:off x="9506250"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 name="Shape 120"/>
          <p:cNvSpPr txBox="1">
            <a:spLocks noGrp="1"/>
          </p:cNvSpPr>
          <p:nvPr>
            <p:ph type="body" idx="20"/>
          </p:nvPr>
        </p:nvSpPr>
        <p:spPr>
          <a:xfrm>
            <a:off x="9516306"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1" name="Shape 121"/>
          <p:cNvSpPr txBox="1">
            <a:spLocks noGrp="1"/>
          </p:cNvSpPr>
          <p:nvPr>
            <p:ph type="body" idx="21"/>
          </p:nvPr>
        </p:nvSpPr>
        <p:spPr>
          <a:xfrm>
            <a:off x="9506250"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2" name="Shape 122"/>
          <p:cNvSpPr txBox="1">
            <a:spLocks noGrp="1"/>
          </p:cNvSpPr>
          <p:nvPr>
            <p:ph type="body" idx="22"/>
          </p:nvPr>
        </p:nvSpPr>
        <p:spPr>
          <a:xfrm>
            <a:off x="9516306"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08635" y="633245"/>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5" name="Shape 125"/>
          <p:cNvSpPr txBox="1">
            <a:spLocks noGrp="1"/>
          </p:cNvSpPr>
          <p:nvPr>
            <p:ph type="body" idx="1"/>
          </p:nvPr>
        </p:nvSpPr>
        <p:spPr>
          <a:xfrm>
            <a:off x="207963" y="273050"/>
            <a:ext cx="9753747"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 name="Shape 126"/>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
        <p:nvSpPr>
          <p:cNvPr id="127" name="Shape 127"/>
          <p:cNvSpPr/>
          <p:nvPr/>
        </p:nvSpPr>
        <p:spPr>
          <a:xfrm>
            <a:off x="1230923" y="4198846"/>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28" name="Shape 128"/>
          <p:cNvSpPr/>
          <p:nvPr/>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29" name="Shape 129"/>
          <p:cNvSpPr/>
          <p:nvPr/>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30" name="Shape 130"/>
          <p:cNvSpPr/>
          <p:nvPr/>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31" name="Shape 131"/>
          <p:cNvSpPr/>
          <p:nvPr/>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32" name="Shape 132"/>
          <p:cNvSpPr/>
          <p:nvPr/>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33" name="Shape 133"/>
          <p:cNvSpPr/>
          <p:nvPr/>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34" name="Shape 134"/>
          <p:cNvSpPr/>
          <p:nvPr/>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35" name="Shape 135"/>
          <p:cNvSpPr/>
          <p:nvPr/>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36" name="Shape 136"/>
          <p:cNvSpPr/>
          <p:nvPr/>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37" name="Shape 137"/>
          <p:cNvSpPr/>
          <p:nvPr/>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38" name="Shape 138"/>
          <p:cNvSpPr/>
          <p:nvPr/>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39" name="Shape 139"/>
          <p:cNvSpPr/>
          <p:nvPr/>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nvGrpSpPr>
          <p:cNvPr id="140" name="Shape 140"/>
          <p:cNvGrpSpPr/>
          <p:nvPr/>
        </p:nvGrpSpPr>
        <p:grpSpPr>
          <a:xfrm>
            <a:off x="1567506" y="3258829"/>
            <a:ext cx="648327" cy="648329"/>
            <a:chOff x="1379092" y="2228211"/>
            <a:chExt cx="916410" cy="916410"/>
          </a:xfrm>
        </p:grpSpPr>
        <p:sp>
          <p:nvSpPr>
            <p:cNvPr id="141" name="Shape 141"/>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dirty="0">
                <a:solidFill>
                  <a:schemeClr val="lt1"/>
                </a:solidFill>
                <a:latin typeface="Open Sans"/>
                <a:ea typeface="Open Sans"/>
                <a:cs typeface="Open Sans"/>
                <a:sym typeface="Open Sans"/>
              </a:endParaRPr>
            </a:p>
          </p:txBody>
        </p:sp>
        <p:sp>
          <p:nvSpPr>
            <p:cNvPr id="142" name="Shape 142"/>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Source Sans Pro"/>
                <a:buNone/>
              </a:pPr>
              <a:r>
                <a:rPr lang="en-US" sz="1400" b="1" i="0" u="none" strike="noStrike" cap="none" dirty="0">
                  <a:solidFill>
                    <a:schemeClr val="lt1"/>
                  </a:solidFill>
                  <a:latin typeface="Source Sans Pro"/>
                  <a:ea typeface="Source Sans Pro"/>
                  <a:cs typeface="Source Sans Pro"/>
                  <a:sym typeface="Source Sans Pro"/>
                </a:rPr>
                <a:t>1K</a:t>
              </a:r>
              <a:endParaRPr dirty="0"/>
            </a:p>
          </p:txBody>
        </p:sp>
      </p:grpSp>
      <p:grpSp>
        <p:nvGrpSpPr>
          <p:cNvPr id="143" name="Shape 143"/>
          <p:cNvGrpSpPr/>
          <p:nvPr/>
        </p:nvGrpSpPr>
        <p:grpSpPr>
          <a:xfrm>
            <a:off x="9976161" y="877117"/>
            <a:ext cx="648329" cy="648329"/>
            <a:chOff x="9976161" y="877117"/>
            <a:chExt cx="648329" cy="648329"/>
          </a:xfrm>
        </p:grpSpPr>
        <p:sp>
          <p:nvSpPr>
            <p:cNvPr id="144" name="Shape 144"/>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dirty="0">
                <a:solidFill>
                  <a:schemeClr val="lt1"/>
                </a:solidFill>
                <a:latin typeface="Calibri"/>
                <a:ea typeface="Calibri"/>
                <a:cs typeface="Calibri"/>
                <a:sym typeface="Calibri"/>
              </a:endParaRPr>
            </a:p>
          </p:txBody>
        </p:sp>
        <p:sp>
          <p:nvSpPr>
            <p:cNvPr id="145" name="Shape 145"/>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Open Sans"/>
                <a:buNone/>
              </a:pPr>
              <a:r>
                <a:rPr lang="en-US" sz="1400" b="1" i="0" u="none" strike="noStrike" cap="none" dirty="0">
                  <a:solidFill>
                    <a:schemeClr val="lt1"/>
                  </a:solidFill>
                  <a:latin typeface="Open Sans"/>
                  <a:ea typeface="Open Sans"/>
                  <a:cs typeface="Open Sans"/>
                  <a:sym typeface="Open Sans"/>
                </a:rPr>
                <a:t>8K</a:t>
              </a:r>
              <a:endParaRPr dirty="0"/>
            </a:p>
          </p:txBody>
        </p:sp>
      </p:grpSp>
      <p:sp>
        <p:nvSpPr>
          <p:cNvPr id="146" name="Shape 146"/>
          <p:cNvSpPr/>
          <p:nvPr/>
        </p:nvSpPr>
        <p:spPr>
          <a:xfrm>
            <a:off x="1259775"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47" name="Shape 147"/>
          <p:cNvSpPr/>
          <p:nvPr/>
        </p:nvSpPr>
        <p:spPr>
          <a:xfrm>
            <a:off x="1230923"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656D78"/>
              </a:solidFill>
              <a:latin typeface="Calibri"/>
              <a:ea typeface="Calibri"/>
              <a:cs typeface="Calibri"/>
              <a:sym typeface="Calibri"/>
            </a:endParaRPr>
          </a:p>
        </p:txBody>
      </p:sp>
      <p:sp>
        <p:nvSpPr>
          <p:cNvPr id="148" name="Shape 148"/>
          <p:cNvSpPr/>
          <p:nvPr/>
        </p:nvSpPr>
        <p:spPr>
          <a:xfrm>
            <a:off x="7965129" y="4808043"/>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656D78"/>
              </a:solidFill>
              <a:latin typeface="Calibri"/>
              <a:ea typeface="Calibri"/>
              <a:cs typeface="Calibri"/>
              <a:sym typeface="Calibri"/>
            </a:endParaRPr>
          </a:p>
        </p:txBody>
      </p:sp>
      <p:sp>
        <p:nvSpPr>
          <p:cNvPr id="149" name="Shape 149"/>
          <p:cNvSpPr/>
          <p:nvPr/>
        </p:nvSpPr>
        <p:spPr>
          <a:xfrm>
            <a:off x="4561947" y="4808564"/>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656D78"/>
              </a:solidFill>
              <a:latin typeface="Calibri"/>
              <a:ea typeface="Calibri"/>
              <a:cs typeface="Calibri"/>
              <a:sym typeface="Calibri"/>
            </a:endParaRPr>
          </a:p>
        </p:txBody>
      </p:sp>
      <p:sp>
        <p:nvSpPr>
          <p:cNvPr id="150" name="Shape 150"/>
          <p:cNvSpPr txBox="1">
            <a:spLocks noGrp="1"/>
          </p:cNvSpPr>
          <p:nvPr>
            <p:ph type="body" idx="2"/>
          </p:nvPr>
        </p:nvSpPr>
        <p:spPr>
          <a:xfrm>
            <a:off x="1567503" y="1704654"/>
            <a:ext cx="7145673" cy="104754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1" name="Shape 151"/>
          <p:cNvSpPr txBox="1">
            <a:spLocks noGrp="1"/>
          </p:cNvSpPr>
          <p:nvPr>
            <p:ph type="body" idx="3"/>
          </p:nvPr>
        </p:nvSpPr>
        <p:spPr>
          <a:xfrm>
            <a:off x="1429718"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2" name="Shape 152"/>
          <p:cNvSpPr txBox="1">
            <a:spLocks noGrp="1"/>
          </p:cNvSpPr>
          <p:nvPr>
            <p:ph type="body" idx="4"/>
          </p:nvPr>
        </p:nvSpPr>
        <p:spPr>
          <a:xfrm>
            <a:off x="1439774"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3" name="Shape 153"/>
          <p:cNvSpPr txBox="1">
            <a:spLocks noGrp="1"/>
          </p:cNvSpPr>
          <p:nvPr>
            <p:ph type="body" idx="5"/>
          </p:nvPr>
        </p:nvSpPr>
        <p:spPr>
          <a:xfrm>
            <a:off x="4854716"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4" name="Shape 154"/>
          <p:cNvSpPr txBox="1">
            <a:spLocks noGrp="1"/>
          </p:cNvSpPr>
          <p:nvPr>
            <p:ph type="body" idx="6"/>
          </p:nvPr>
        </p:nvSpPr>
        <p:spPr>
          <a:xfrm>
            <a:off x="4864772"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5" name="Shape 155"/>
          <p:cNvSpPr txBox="1">
            <a:spLocks noGrp="1"/>
          </p:cNvSpPr>
          <p:nvPr>
            <p:ph type="body" idx="7"/>
          </p:nvPr>
        </p:nvSpPr>
        <p:spPr>
          <a:xfrm>
            <a:off x="8236082"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6" name="Shape 156"/>
          <p:cNvSpPr txBox="1">
            <a:spLocks noGrp="1"/>
          </p:cNvSpPr>
          <p:nvPr>
            <p:ph type="body" idx="8"/>
          </p:nvPr>
        </p:nvSpPr>
        <p:spPr>
          <a:xfrm>
            <a:off x="8246138"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9" name="Shape 159"/>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60" name="Shape 160"/>
          <p:cNvGrpSpPr/>
          <p:nvPr/>
        </p:nvGrpSpPr>
        <p:grpSpPr>
          <a:xfrm>
            <a:off x="616489" y="1781438"/>
            <a:ext cx="4118606" cy="3898703"/>
            <a:chOff x="4036696" y="1781438"/>
            <a:chExt cx="4118606" cy="3898703"/>
          </a:xfrm>
        </p:grpSpPr>
        <p:grpSp>
          <p:nvGrpSpPr>
            <p:cNvPr id="161" name="Shape 161"/>
            <p:cNvGrpSpPr/>
            <p:nvPr/>
          </p:nvGrpSpPr>
          <p:grpSpPr>
            <a:xfrm>
              <a:off x="4036696" y="2918588"/>
              <a:ext cx="1791108" cy="1022485"/>
              <a:chOff x="4036696" y="2918588"/>
              <a:chExt cx="1791108" cy="1022485"/>
            </a:xfrm>
          </p:grpSpPr>
          <p:sp>
            <p:nvSpPr>
              <p:cNvPr id="162" name="Shape 162"/>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63" name="Shape 163"/>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164" name="Shape 164"/>
            <p:cNvGrpSpPr/>
            <p:nvPr/>
          </p:nvGrpSpPr>
          <p:grpSpPr>
            <a:xfrm>
              <a:off x="5040846" y="1781438"/>
              <a:ext cx="1334646" cy="1571209"/>
              <a:chOff x="5040846" y="1781438"/>
              <a:chExt cx="1334646" cy="1571209"/>
            </a:xfrm>
          </p:grpSpPr>
          <p:sp>
            <p:nvSpPr>
              <p:cNvPr id="165" name="Shape 165"/>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66" name="Shape 166"/>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167" name="Shape 167"/>
            <p:cNvGrpSpPr/>
            <p:nvPr/>
          </p:nvGrpSpPr>
          <p:grpSpPr>
            <a:xfrm>
              <a:off x="6364196" y="2087338"/>
              <a:ext cx="1310871" cy="1584933"/>
              <a:chOff x="6364196" y="2087338"/>
              <a:chExt cx="1310871" cy="1584933"/>
            </a:xfrm>
          </p:grpSpPr>
          <p:sp>
            <p:nvSpPr>
              <p:cNvPr id="168" name="Shape 168"/>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69" name="Shape 169"/>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170" name="Shape 170"/>
            <p:cNvGrpSpPr/>
            <p:nvPr/>
          </p:nvGrpSpPr>
          <p:grpSpPr>
            <a:xfrm>
              <a:off x="6364196" y="3523737"/>
              <a:ext cx="1791106" cy="1022483"/>
              <a:chOff x="6364196" y="3523737"/>
              <a:chExt cx="1791106" cy="1022483"/>
            </a:xfrm>
          </p:grpSpPr>
          <p:sp>
            <p:nvSpPr>
              <p:cNvPr id="171" name="Shape 171"/>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72" name="Shape 172"/>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173" name="Shape 173"/>
            <p:cNvGrpSpPr/>
            <p:nvPr/>
          </p:nvGrpSpPr>
          <p:grpSpPr>
            <a:xfrm>
              <a:off x="5818896" y="4108937"/>
              <a:ext cx="1334627" cy="1571204"/>
              <a:chOff x="5818896" y="4108937"/>
              <a:chExt cx="1334627" cy="1571204"/>
            </a:xfrm>
          </p:grpSpPr>
          <p:sp>
            <p:nvSpPr>
              <p:cNvPr id="174" name="Shape 174"/>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75" name="Shape 175"/>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176" name="Shape 176"/>
            <p:cNvGrpSpPr/>
            <p:nvPr/>
          </p:nvGrpSpPr>
          <p:grpSpPr>
            <a:xfrm>
              <a:off x="4522146" y="3789737"/>
              <a:ext cx="1310882" cy="1584928"/>
              <a:chOff x="4522146" y="3789737"/>
              <a:chExt cx="1310882" cy="1584928"/>
            </a:xfrm>
          </p:grpSpPr>
          <p:sp>
            <p:nvSpPr>
              <p:cNvPr id="177" name="Shape 177"/>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78" name="Shape 178"/>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sp>
        <p:nvSpPr>
          <p:cNvPr id="179" name="Shape 179"/>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180" name="Shape 180"/>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181" name="Shape 181"/>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182" name="Shape 182"/>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183" name="Shape 183"/>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184" name="Shape 184"/>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185" name="Shape 185"/>
          <p:cNvSpPr txBox="1">
            <a:spLocks noGrp="1"/>
          </p:cNvSpPr>
          <p:nvPr>
            <p:ph type="body" idx="2"/>
          </p:nvPr>
        </p:nvSpPr>
        <p:spPr>
          <a:xfrm>
            <a:off x="5400025" y="1659170"/>
            <a:ext cx="6100312" cy="89665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 name="Shape 186"/>
          <p:cNvSpPr txBox="1">
            <a:spLocks noGrp="1"/>
          </p:cNvSpPr>
          <p:nvPr>
            <p:ph type="body" idx="3"/>
          </p:nvPr>
        </p:nvSpPr>
        <p:spPr>
          <a:xfrm>
            <a:off x="5389969"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87" name="Shape 187"/>
          <p:cNvSpPr txBox="1">
            <a:spLocks noGrp="1"/>
          </p:cNvSpPr>
          <p:nvPr>
            <p:ph type="body" idx="4"/>
          </p:nvPr>
        </p:nvSpPr>
        <p:spPr>
          <a:xfrm>
            <a:off x="5400025"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88" name="Shape 188"/>
          <p:cNvSpPr txBox="1">
            <a:spLocks noGrp="1"/>
          </p:cNvSpPr>
          <p:nvPr>
            <p:ph type="body" idx="5"/>
          </p:nvPr>
        </p:nvSpPr>
        <p:spPr>
          <a:xfrm>
            <a:off x="5389969"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 name="Shape 189"/>
          <p:cNvSpPr txBox="1">
            <a:spLocks noGrp="1"/>
          </p:cNvSpPr>
          <p:nvPr>
            <p:ph type="body" idx="6"/>
          </p:nvPr>
        </p:nvSpPr>
        <p:spPr>
          <a:xfrm>
            <a:off x="5400025"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Shape 190"/>
          <p:cNvSpPr txBox="1">
            <a:spLocks noGrp="1"/>
          </p:cNvSpPr>
          <p:nvPr>
            <p:ph type="body" idx="7"/>
          </p:nvPr>
        </p:nvSpPr>
        <p:spPr>
          <a:xfrm>
            <a:off x="5389969"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Shape 191"/>
          <p:cNvSpPr txBox="1">
            <a:spLocks noGrp="1"/>
          </p:cNvSpPr>
          <p:nvPr>
            <p:ph type="body" idx="8"/>
          </p:nvPr>
        </p:nvSpPr>
        <p:spPr>
          <a:xfrm>
            <a:off x="5400025"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 name="Shape 192"/>
          <p:cNvSpPr txBox="1">
            <a:spLocks noGrp="1"/>
          </p:cNvSpPr>
          <p:nvPr>
            <p:ph type="body" idx="9"/>
          </p:nvPr>
        </p:nvSpPr>
        <p:spPr>
          <a:xfrm>
            <a:off x="8908157"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 name="Shape 193"/>
          <p:cNvSpPr txBox="1">
            <a:spLocks noGrp="1"/>
          </p:cNvSpPr>
          <p:nvPr>
            <p:ph type="body" idx="13"/>
          </p:nvPr>
        </p:nvSpPr>
        <p:spPr>
          <a:xfrm>
            <a:off x="8918213"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 name="Shape 194"/>
          <p:cNvSpPr txBox="1">
            <a:spLocks noGrp="1"/>
          </p:cNvSpPr>
          <p:nvPr>
            <p:ph type="body" idx="14"/>
          </p:nvPr>
        </p:nvSpPr>
        <p:spPr>
          <a:xfrm>
            <a:off x="8908157"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 name="Shape 195"/>
          <p:cNvSpPr txBox="1">
            <a:spLocks noGrp="1"/>
          </p:cNvSpPr>
          <p:nvPr>
            <p:ph type="body" idx="15"/>
          </p:nvPr>
        </p:nvSpPr>
        <p:spPr>
          <a:xfrm>
            <a:off x="8918213"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6" name="Shape 196"/>
          <p:cNvSpPr txBox="1">
            <a:spLocks noGrp="1"/>
          </p:cNvSpPr>
          <p:nvPr>
            <p:ph type="body" idx="16"/>
          </p:nvPr>
        </p:nvSpPr>
        <p:spPr>
          <a:xfrm>
            <a:off x="8908157"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 name="Shape 197"/>
          <p:cNvSpPr txBox="1">
            <a:spLocks noGrp="1"/>
          </p:cNvSpPr>
          <p:nvPr>
            <p:ph type="body" idx="17"/>
          </p:nvPr>
        </p:nvSpPr>
        <p:spPr>
          <a:xfrm>
            <a:off x="8918213"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0" name="Shape 200"/>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01" name="Shape 201"/>
          <p:cNvGrpSpPr/>
          <p:nvPr/>
        </p:nvGrpSpPr>
        <p:grpSpPr>
          <a:xfrm>
            <a:off x="2011515" y="1953702"/>
            <a:ext cx="1620994" cy="2603950"/>
            <a:chOff x="2011515" y="1953702"/>
            <a:chExt cx="1620994" cy="2603950"/>
          </a:xfrm>
        </p:grpSpPr>
        <p:sp>
          <p:nvSpPr>
            <p:cNvPr id="202" name="Shape 20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03" name="Shape 20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04" name="Shape 20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05" name="Shape 20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06" name="Shape 20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07" name="Shape 20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08" name="Shape 20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09" name="Shape 20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10" name="Shape 21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nvGrpSpPr>
          <p:cNvPr id="211" name="Shape 211"/>
          <p:cNvGrpSpPr/>
          <p:nvPr/>
        </p:nvGrpSpPr>
        <p:grpSpPr>
          <a:xfrm>
            <a:off x="4044026" y="1953702"/>
            <a:ext cx="1619441" cy="2603950"/>
            <a:chOff x="4044026" y="1953702"/>
            <a:chExt cx="1619441" cy="2603950"/>
          </a:xfrm>
        </p:grpSpPr>
        <p:sp>
          <p:nvSpPr>
            <p:cNvPr id="212" name="Shape 212"/>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13" name="Shape 213"/>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14" name="Shape 214"/>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15" name="Shape 215"/>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16" name="Shape 216"/>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17" name="Shape 217"/>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18" name="Shape 218"/>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19" name="Shape 219"/>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20" name="Shape 220"/>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nvGrpSpPr>
          <p:cNvPr id="221" name="Shape 221"/>
          <p:cNvGrpSpPr/>
          <p:nvPr/>
        </p:nvGrpSpPr>
        <p:grpSpPr>
          <a:xfrm>
            <a:off x="6077203" y="1953702"/>
            <a:ext cx="1620896" cy="2603950"/>
            <a:chOff x="6077203" y="1953702"/>
            <a:chExt cx="1620896" cy="2603950"/>
          </a:xfrm>
        </p:grpSpPr>
        <p:sp>
          <p:nvSpPr>
            <p:cNvPr id="222" name="Shape 222"/>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23" name="Shape 223"/>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24" name="Shape 224"/>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25" name="Shape 225"/>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26" name="Shape 226"/>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27" name="Shape 227"/>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28" name="Shape 228"/>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29" name="Shape 229"/>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30" name="Shape 230"/>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nvGrpSpPr>
          <p:cNvPr id="231" name="Shape 231"/>
          <p:cNvGrpSpPr/>
          <p:nvPr/>
        </p:nvGrpSpPr>
        <p:grpSpPr>
          <a:xfrm>
            <a:off x="8112261" y="1953702"/>
            <a:ext cx="1616845" cy="2603950"/>
            <a:chOff x="8112261" y="1953702"/>
            <a:chExt cx="1616845" cy="2603950"/>
          </a:xfrm>
        </p:grpSpPr>
        <p:sp>
          <p:nvSpPr>
            <p:cNvPr id="232" name="Shape 232"/>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33" name="Shape 233"/>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34" name="Shape 234"/>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35" name="Shape 235"/>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36" name="Shape 236"/>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37" name="Shape 237"/>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38" name="Shape 238"/>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39" name="Shape 239"/>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40" name="Shape 240"/>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sp>
        <p:nvSpPr>
          <p:cNvPr id="241" name="Shape 241"/>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242" name="Shape 242"/>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243" name="Shape 243"/>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244" name="Shape 244"/>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245" name="Shape 245"/>
          <p:cNvSpPr txBox="1">
            <a:spLocks noGrp="1"/>
          </p:cNvSpPr>
          <p:nvPr>
            <p:ph type="body" idx="2"/>
          </p:nvPr>
        </p:nvSpPr>
        <p:spPr>
          <a:xfrm>
            <a:off x="2120685"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6" name="Shape 246"/>
          <p:cNvSpPr txBox="1">
            <a:spLocks noGrp="1"/>
          </p:cNvSpPr>
          <p:nvPr>
            <p:ph type="body" idx="3"/>
          </p:nvPr>
        </p:nvSpPr>
        <p:spPr>
          <a:xfrm>
            <a:off x="2130741"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 name="Shape 247"/>
          <p:cNvSpPr txBox="1">
            <a:spLocks noGrp="1"/>
          </p:cNvSpPr>
          <p:nvPr>
            <p:ph type="body" idx="4"/>
          </p:nvPr>
        </p:nvSpPr>
        <p:spPr>
          <a:xfrm>
            <a:off x="423009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8" name="Shape 248"/>
          <p:cNvSpPr txBox="1">
            <a:spLocks noGrp="1"/>
          </p:cNvSpPr>
          <p:nvPr>
            <p:ph type="body" idx="5"/>
          </p:nvPr>
        </p:nvSpPr>
        <p:spPr>
          <a:xfrm>
            <a:off x="424014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9" name="Shape 249"/>
          <p:cNvSpPr txBox="1">
            <a:spLocks noGrp="1"/>
          </p:cNvSpPr>
          <p:nvPr>
            <p:ph type="body" idx="6"/>
          </p:nvPr>
        </p:nvSpPr>
        <p:spPr>
          <a:xfrm>
            <a:off x="632944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0" name="Shape 250"/>
          <p:cNvSpPr txBox="1">
            <a:spLocks noGrp="1"/>
          </p:cNvSpPr>
          <p:nvPr>
            <p:ph type="body" idx="7"/>
          </p:nvPr>
        </p:nvSpPr>
        <p:spPr>
          <a:xfrm>
            <a:off x="633949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 name="Shape 251"/>
          <p:cNvSpPr txBox="1">
            <a:spLocks noGrp="1"/>
          </p:cNvSpPr>
          <p:nvPr>
            <p:ph type="body" idx="8"/>
          </p:nvPr>
        </p:nvSpPr>
        <p:spPr>
          <a:xfrm>
            <a:off x="8374876"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 name="Shape 252"/>
          <p:cNvSpPr txBox="1">
            <a:spLocks noGrp="1"/>
          </p:cNvSpPr>
          <p:nvPr>
            <p:ph type="body" idx="9"/>
          </p:nvPr>
        </p:nvSpPr>
        <p:spPr>
          <a:xfrm>
            <a:off x="8384932"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20">
            <a:alphaModFix/>
          </a:blip>
          <a:srcRect/>
          <a:stretch/>
        </p:blipFill>
        <p:spPr>
          <a:xfrm>
            <a:off x="0" y="0"/>
            <a:ext cx="12191998" cy="6858000"/>
          </a:xfrm>
          <a:prstGeom prst="rect">
            <a:avLst/>
          </a:prstGeom>
          <a:noFill/>
          <a:ln>
            <a:noFill/>
          </a:ln>
        </p:spPr>
      </p:pic>
      <p:sp>
        <p:nvSpPr>
          <p:cNvPr id="11" name="Shape 11"/>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Xebia Group. All rights reserved. This course B.TECH CSE with Specialization in DevOps is licensed to UPES.</a:t>
            </a:r>
            <a:endParaRPr sz="800" b="0" i="0" u="none" strike="noStrike" cap="none" dirty="0">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
        <p:nvSpPr>
          <p:cNvPr id="13" name="Shape 13"/>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A4C74"/>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7"/>
        <p:cNvGrpSpPr/>
        <p:nvPr/>
      </p:nvGrpSpPr>
      <p:grpSpPr>
        <a:xfrm>
          <a:off x="0" y="0"/>
          <a:ext cx="0" cy="0"/>
          <a:chOff x="0" y="0"/>
          <a:chExt cx="0" cy="0"/>
        </a:xfrm>
      </p:grpSpPr>
      <p:pic>
        <p:nvPicPr>
          <p:cNvPr id="688" name="Shape 688"/>
          <p:cNvPicPr preferRelativeResize="0"/>
          <p:nvPr/>
        </p:nvPicPr>
        <p:blipFill rotWithShape="1">
          <a:blip r:embed="rId9">
            <a:alphaModFix/>
          </a:blip>
          <a:srcRect/>
          <a:stretch/>
        </p:blipFill>
        <p:spPr>
          <a:xfrm>
            <a:off x="0" y="0"/>
            <a:ext cx="12191998" cy="6858000"/>
          </a:xfrm>
          <a:prstGeom prst="rect">
            <a:avLst/>
          </a:prstGeom>
          <a:noFill/>
          <a:ln>
            <a:noFill/>
          </a:ln>
        </p:spPr>
      </p:pic>
      <p:sp>
        <p:nvSpPr>
          <p:cNvPr id="689" name="Shape 689"/>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A4C74"/>
              </a:solidFill>
              <a:latin typeface="Calibri"/>
              <a:ea typeface="Calibri"/>
              <a:cs typeface="Calibri"/>
              <a:sym typeface="Calibri"/>
            </a:endParaRPr>
          </a:p>
        </p:txBody>
      </p:sp>
      <p:sp>
        <p:nvSpPr>
          <p:cNvPr id="690" name="Shape 690"/>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Xebia Group. All rights reserved. This course B.TECH CSE with Specialization in DevOps is licensed to UPES.</a:t>
            </a:r>
            <a:endParaRPr sz="800" b="0" i="0" u="none" strike="noStrike" cap="none" dirty="0">
              <a:solidFill>
                <a:srgbClr val="7F7F7F"/>
              </a:solidFill>
              <a:latin typeface="Arial"/>
              <a:ea typeface="Arial"/>
              <a:cs typeface="Arial"/>
              <a:sym typeface="Arial"/>
            </a:endParaRPr>
          </a:p>
        </p:txBody>
      </p:sp>
      <p:sp>
        <p:nvSpPr>
          <p:cNvPr id="691" name="Shape 691"/>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noAutofit/>
          </a:bodyPr>
          <a:lstStyle/>
          <a:p>
            <a:pPr marL="0" marR="0" lvl="0" indent="0" algn="r" rtl="0">
              <a:lnSpc>
                <a:spcPct val="111111"/>
              </a:lnSpc>
              <a:spcBef>
                <a:spcPts val="0"/>
              </a:spcBef>
              <a:spcAft>
                <a:spcPts val="0"/>
              </a:spcAft>
              <a:buClr>
                <a:srgbClr val="000000"/>
              </a:buClr>
              <a:buSzPts val="5400"/>
              <a:buFont typeface="Arial"/>
              <a:buNone/>
            </a:pPr>
            <a:r>
              <a:rPr lang="en-US" sz="5400" b="1" i="0" u="none" strike="noStrike" cap="none" dirty="0">
                <a:solidFill>
                  <a:srgbClr val="000000"/>
                </a:solidFill>
                <a:latin typeface="Arial"/>
                <a:ea typeface="Arial"/>
                <a:cs typeface="Arial"/>
                <a:sym typeface="Arial"/>
              </a:rPr>
              <a:t>DevOps Overview</a:t>
            </a:r>
            <a:endParaRPr sz="5400" b="1" i="0" u="none" strike="noStrike" cap="none" dirty="0">
              <a:solidFill>
                <a:srgbClr val="000000"/>
              </a:solidFill>
              <a:latin typeface="Arial"/>
              <a:ea typeface="Arial"/>
              <a:cs typeface="Arial"/>
              <a:sym typeface="Arial"/>
            </a:endParaRPr>
          </a:p>
        </p:txBody>
      </p:sp>
      <p:sp>
        <p:nvSpPr>
          <p:cNvPr id="734" name="Shape 734"/>
          <p:cNvSpPr txBox="1">
            <a:spLocks noGrp="1"/>
          </p:cNvSpPr>
          <p:nvPr>
            <p:ph type="body" idx="2"/>
          </p:nvPr>
        </p:nvSpPr>
        <p:spPr>
          <a:xfrm>
            <a:off x="4884251" y="2240441"/>
            <a:ext cx="6486586" cy="70406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dirty="0">
                <a:solidFill>
                  <a:schemeClr val="dk1"/>
                </a:solidFill>
                <a:latin typeface="Arial"/>
                <a:ea typeface="Arial"/>
                <a:cs typeface="Arial"/>
                <a:sym typeface="Arial"/>
              </a:rPr>
              <a:t>Rise of Agile Methodologies</a:t>
            </a:r>
            <a:endParaRPr dirty="0"/>
          </a:p>
        </p:txBody>
      </p:sp>
      <p:sp>
        <p:nvSpPr>
          <p:cNvPr id="735" name="Shape 735"/>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7F7F7F"/>
              </a:buClr>
              <a:buSzPts val="2200"/>
              <a:buFont typeface="Arial"/>
              <a:buNone/>
            </a:pPr>
            <a:r>
              <a:rPr lang="en-US" sz="2200" b="1" i="0" u="none" strike="noStrike" cap="none" dirty="0">
                <a:solidFill>
                  <a:srgbClr val="7F7F7F"/>
                </a:solidFill>
                <a:latin typeface="Arial"/>
                <a:ea typeface="Arial"/>
                <a:cs typeface="Arial"/>
                <a:sym typeface="Arial"/>
              </a:rPr>
              <a:t>B.TECH CSE with Specialization in </a:t>
            </a:r>
            <a:r>
              <a:rPr lang="en-US" sz="2200" b="1" i="0" u="none" strike="noStrike" cap="none" dirty="0" smtClean="0">
                <a:solidFill>
                  <a:srgbClr val="7F7F7F"/>
                </a:solidFill>
                <a:latin typeface="Arial"/>
                <a:ea typeface="Arial"/>
                <a:cs typeface="Arial"/>
                <a:sym typeface="Arial"/>
              </a:rPr>
              <a:t>DevOps</a:t>
            </a:r>
            <a:endParaRPr sz="2200" b="1" i="0" u="none" strike="noStrike" cap="none" dirty="0">
              <a:solidFill>
                <a:srgbClr val="7F7F7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Shape 89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1.3 What is Agile Development?</a:t>
            </a:r>
            <a:endParaRPr dirty="0"/>
          </a:p>
        </p:txBody>
      </p:sp>
      <p:sp>
        <p:nvSpPr>
          <p:cNvPr id="898" name="Shape 89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p:txBody>
      </p:sp>
      <p:sp>
        <p:nvSpPr>
          <p:cNvPr id="899" name="Shape 899"/>
          <p:cNvSpPr/>
          <p:nvPr/>
        </p:nvSpPr>
        <p:spPr>
          <a:xfrm>
            <a:off x="630692" y="1575360"/>
            <a:ext cx="4209143" cy="4209143"/>
          </a:xfrm>
          <a:prstGeom prst="donut">
            <a:avLst>
              <a:gd name="adj" fmla="val 20515"/>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Agile </a:t>
            </a:r>
            <a:endParaRPr dirty="0"/>
          </a:p>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Development</a:t>
            </a:r>
            <a:endParaRPr dirty="0"/>
          </a:p>
        </p:txBody>
      </p:sp>
      <p:sp>
        <p:nvSpPr>
          <p:cNvPr id="900" name="Shape 900"/>
          <p:cNvSpPr/>
          <p:nvPr/>
        </p:nvSpPr>
        <p:spPr>
          <a:xfrm>
            <a:off x="836338" y="2715698"/>
            <a:ext cx="798285" cy="522515"/>
          </a:xfrm>
          <a:custGeom>
            <a:avLst/>
            <a:gdLst/>
            <a:ahLst/>
            <a:cxnLst/>
            <a:rect l="0" t="0" r="0" b="0"/>
            <a:pathLst>
              <a:path w="754743" h="522515" extrusionOk="0">
                <a:moveTo>
                  <a:pt x="0" y="0"/>
                </a:moveTo>
                <a:lnTo>
                  <a:pt x="487020" y="53522"/>
                </a:lnTo>
                <a:cubicBezTo>
                  <a:pt x="540239" y="203503"/>
                  <a:pt x="701524" y="372534"/>
                  <a:pt x="754743" y="522515"/>
                </a:cubicBezTo>
              </a:path>
            </a:pathLst>
          </a:custGeom>
          <a:no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901" name="Shape 901"/>
          <p:cNvSpPr/>
          <p:nvPr/>
        </p:nvSpPr>
        <p:spPr>
          <a:xfrm rot="-3672164">
            <a:off x="983749" y="4364712"/>
            <a:ext cx="798285" cy="534798"/>
          </a:xfrm>
          <a:custGeom>
            <a:avLst/>
            <a:gdLst/>
            <a:ahLst/>
            <a:cxnLst/>
            <a:rect l="0" t="0" r="0" b="0"/>
            <a:pathLst>
              <a:path w="754743" h="534798" extrusionOk="0">
                <a:moveTo>
                  <a:pt x="0" y="12283"/>
                </a:moveTo>
                <a:lnTo>
                  <a:pt x="520478" y="0"/>
                </a:lnTo>
                <a:cubicBezTo>
                  <a:pt x="573697" y="149981"/>
                  <a:pt x="701524" y="384817"/>
                  <a:pt x="754743" y="534798"/>
                </a:cubicBezTo>
              </a:path>
            </a:pathLst>
          </a:custGeom>
          <a:no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902" name="Shape 902"/>
          <p:cNvSpPr/>
          <p:nvPr/>
        </p:nvSpPr>
        <p:spPr>
          <a:xfrm rot="8136415">
            <a:off x="3728367" y="2616152"/>
            <a:ext cx="863542" cy="518407"/>
          </a:xfrm>
          <a:custGeom>
            <a:avLst/>
            <a:gdLst/>
            <a:ahLst/>
            <a:cxnLst/>
            <a:rect l="0" t="0" r="0" b="0"/>
            <a:pathLst>
              <a:path w="754743" h="522515" extrusionOk="0">
                <a:moveTo>
                  <a:pt x="0" y="0"/>
                </a:moveTo>
                <a:lnTo>
                  <a:pt x="595086" y="72572"/>
                </a:lnTo>
                <a:lnTo>
                  <a:pt x="754743" y="522515"/>
                </a:lnTo>
              </a:path>
            </a:pathLst>
          </a:custGeom>
          <a:no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903" name="Shape 903"/>
          <p:cNvSpPr/>
          <p:nvPr/>
        </p:nvSpPr>
        <p:spPr>
          <a:xfrm rot="-8048415">
            <a:off x="2674962" y="4950656"/>
            <a:ext cx="760160" cy="733553"/>
          </a:xfrm>
          <a:custGeom>
            <a:avLst/>
            <a:gdLst/>
            <a:ahLst/>
            <a:cxnLst/>
            <a:rect l="0" t="0" r="0" b="0"/>
            <a:pathLst>
              <a:path w="664386" h="739366" extrusionOk="0">
                <a:moveTo>
                  <a:pt x="0" y="0"/>
                </a:moveTo>
                <a:lnTo>
                  <a:pt x="595086" y="72572"/>
                </a:lnTo>
                <a:cubicBezTo>
                  <a:pt x="648305" y="222553"/>
                  <a:pt x="611167" y="589385"/>
                  <a:pt x="664386" y="739366"/>
                </a:cubicBezTo>
              </a:path>
            </a:pathLst>
          </a:custGeom>
          <a:no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904" name="Shape 904"/>
          <p:cNvSpPr/>
          <p:nvPr/>
        </p:nvSpPr>
        <p:spPr>
          <a:xfrm rot="3600000">
            <a:off x="2330942" y="1790335"/>
            <a:ext cx="863542" cy="518407"/>
          </a:xfrm>
          <a:custGeom>
            <a:avLst/>
            <a:gdLst/>
            <a:ahLst/>
            <a:cxnLst/>
            <a:rect l="0" t="0" r="0" b="0"/>
            <a:pathLst>
              <a:path w="754743" h="522515" extrusionOk="0">
                <a:moveTo>
                  <a:pt x="0" y="0"/>
                </a:moveTo>
                <a:lnTo>
                  <a:pt x="456988" y="2795"/>
                </a:lnTo>
                <a:cubicBezTo>
                  <a:pt x="510207" y="152776"/>
                  <a:pt x="701524" y="372534"/>
                  <a:pt x="754743" y="522515"/>
                </a:cubicBezTo>
              </a:path>
            </a:pathLst>
          </a:custGeom>
          <a:no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905" name="Shape 905"/>
          <p:cNvSpPr/>
          <p:nvPr/>
        </p:nvSpPr>
        <p:spPr>
          <a:xfrm rot="10370454">
            <a:off x="3832180" y="4173125"/>
            <a:ext cx="863542" cy="518407"/>
          </a:xfrm>
          <a:custGeom>
            <a:avLst/>
            <a:gdLst/>
            <a:ahLst/>
            <a:cxnLst/>
            <a:rect l="0" t="0" r="0" b="0"/>
            <a:pathLst>
              <a:path w="754743" h="522515" extrusionOk="0">
                <a:moveTo>
                  <a:pt x="0" y="0"/>
                </a:moveTo>
                <a:lnTo>
                  <a:pt x="595086" y="72572"/>
                </a:lnTo>
                <a:lnTo>
                  <a:pt x="754743" y="522515"/>
                </a:lnTo>
              </a:path>
            </a:pathLst>
          </a:custGeom>
          <a:no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906" name="Shape 906"/>
          <p:cNvSpPr txBox="1"/>
          <p:nvPr/>
        </p:nvSpPr>
        <p:spPr>
          <a:xfrm rot="2684890">
            <a:off x="3112661" y="2064144"/>
            <a:ext cx="1378904"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1. </a:t>
            </a:r>
            <a:endParaRPr dirty="0"/>
          </a:p>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Requirements</a:t>
            </a:r>
            <a:endParaRPr dirty="0"/>
          </a:p>
        </p:txBody>
      </p:sp>
      <p:sp>
        <p:nvSpPr>
          <p:cNvPr id="907" name="Shape 907"/>
          <p:cNvSpPr txBox="1"/>
          <p:nvPr/>
        </p:nvSpPr>
        <p:spPr>
          <a:xfrm rot="6568956">
            <a:off x="4152038" y="3698881"/>
            <a:ext cx="562976"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2. </a:t>
            </a:r>
            <a:endParaRPr dirty="0"/>
          </a:p>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Plan</a:t>
            </a:r>
            <a:endParaRPr dirty="0"/>
          </a:p>
        </p:txBody>
      </p:sp>
      <p:sp>
        <p:nvSpPr>
          <p:cNvPr id="908" name="Shape 908"/>
          <p:cNvSpPr txBox="1"/>
          <p:nvPr/>
        </p:nvSpPr>
        <p:spPr>
          <a:xfrm rot="-1723026">
            <a:off x="3141008" y="4933970"/>
            <a:ext cx="780983"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3. </a:t>
            </a:r>
            <a:endParaRPr dirty="0"/>
          </a:p>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Design</a:t>
            </a:r>
            <a:endParaRPr dirty="0"/>
          </a:p>
        </p:txBody>
      </p:sp>
      <p:sp>
        <p:nvSpPr>
          <p:cNvPr id="909" name="Shape 909"/>
          <p:cNvSpPr txBox="1"/>
          <p:nvPr/>
        </p:nvSpPr>
        <p:spPr>
          <a:xfrm rot="1988661">
            <a:off x="1410546" y="4785312"/>
            <a:ext cx="880369"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4. </a:t>
            </a:r>
            <a:endParaRPr dirty="0"/>
          </a:p>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Develop</a:t>
            </a:r>
            <a:endParaRPr dirty="0"/>
          </a:p>
        </p:txBody>
      </p:sp>
      <p:sp>
        <p:nvSpPr>
          <p:cNvPr id="910" name="Shape 910"/>
          <p:cNvSpPr txBox="1"/>
          <p:nvPr/>
        </p:nvSpPr>
        <p:spPr>
          <a:xfrm rot="-4903535">
            <a:off x="586442" y="3312587"/>
            <a:ext cx="861134"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5. </a:t>
            </a:r>
            <a:endParaRPr dirty="0"/>
          </a:p>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Release</a:t>
            </a:r>
            <a:endParaRPr dirty="0"/>
          </a:p>
        </p:txBody>
      </p:sp>
      <p:sp>
        <p:nvSpPr>
          <p:cNvPr id="911" name="Shape 911"/>
          <p:cNvSpPr txBox="1"/>
          <p:nvPr/>
        </p:nvSpPr>
        <p:spPr>
          <a:xfrm rot="-1651563">
            <a:off x="1128134" y="1889513"/>
            <a:ext cx="173477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6. </a:t>
            </a:r>
            <a:endParaRPr dirty="0"/>
          </a:p>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Track and Monitor</a:t>
            </a:r>
            <a:endParaRPr dirty="0"/>
          </a:p>
        </p:txBody>
      </p:sp>
      <p:sp>
        <p:nvSpPr>
          <p:cNvPr id="912" name="Shape 912"/>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endParaRPr dirty="0"/>
          </a:p>
        </p:txBody>
      </p:sp>
      <p:sp>
        <p:nvSpPr>
          <p:cNvPr id="913" name="Shape 913"/>
          <p:cNvSpPr txBox="1"/>
          <p:nvPr/>
        </p:nvSpPr>
        <p:spPr>
          <a:xfrm>
            <a:off x="5296351" y="1497828"/>
            <a:ext cx="6416677" cy="4533947"/>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A time-bound, iterative approach to software development and delivery.</a:t>
            </a:r>
            <a:endParaRPr dirty="0"/>
          </a:p>
          <a:p>
            <a:pPr marL="285750" marR="0" lvl="0" indent="-285750" algn="l" rtl="0">
              <a:lnSpc>
                <a:spcPct val="100000"/>
              </a:lnSpc>
              <a:spcBef>
                <a:spcPts val="18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Agile is about building and delivering software incrementally, instead of delivering it in one single shot at or near project end.</a:t>
            </a:r>
            <a:endParaRPr dirty="0"/>
          </a:p>
          <a:p>
            <a:pPr marL="285750" marR="0" lvl="0" indent="-285750" algn="l" rtl="0">
              <a:lnSpc>
                <a:spcPct val="100000"/>
              </a:lnSpc>
              <a:spcBef>
                <a:spcPts val="18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Requirements and solutions evolve through collaboration between self-organized, cross-functional teams.</a:t>
            </a:r>
            <a:endParaRPr dirty="0"/>
          </a:p>
          <a:p>
            <a:pPr marL="285750" marR="0" lvl="0" indent="-285750" algn="l" rtl="0">
              <a:lnSpc>
                <a:spcPct val="100000"/>
              </a:lnSpc>
              <a:spcBef>
                <a:spcPts val="18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Adaptive development process that fits changing business needs.</a:t>
            </a:r>
            <a:endParaRPr dirty="0"/>
          </a:p>
          <a:p>
            <a:pPr marL="285750" marR="0" lvl="0" indent="-285750" algn="l" rtl="0">
              <a:lnSpc>
                <a:spcPct val="100000"/>
              </a:lnSpc>
              <a:spcBef>
                <a:spcPts val="18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In a nutshell, agile development refers to any product development process that is in lines with the Agile Manifesto.</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Shape 91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1.4 Agile Methodologies</a:t>
            </a:r>
            <a:endParaRPr dirty="0"/>
          </a:p>
        </p:txBody>
      </p:sp>
      <p:sp>
        <p:nvSpPr>
          <p:cNvPr id="920" name="Shape 92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p:txBody>
      </p:sp>
      <p:sp>
        <p:nvSpPr>
          <p:cNvPr id="921" name="Shape 92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endParaRPr dirty="0"/>
          </a:p>
        </p:txBody>
      </p:sp>
      <p:sp>
        <p:nvSpPr>
          <p:cNvPr id="922" name="Shape 922"/>
          <p:cNvSpPr/>
          <p:nvPr/>
        </p:nvSpPr>
        <p:spPr>
          <a:xfrm>
            <a:off x="2983765" y="5225993"/>
            <a:ext cx="2559785" cy="572409"/>
          </a:xfrm>
          <a:prstGeom prst="leftArrow">
            <a:avLst>
              <a:gd name="adj1" fmla="val 60000"/>
              <a:gd name="adj2" fmla="val 50000"/>
            </a:avLst>
          </a:prstGeom>
          <a:solidFill>
            <a:srgbClr val="222A35">
              <a:alpha val="20000"/>
            </a:srgbClr>
          </a:solidFill>
          <a:ln w="9525" cap="flat" cmpd="sng">
            <a:solidFill>
              <a:srgbClr val="222A35">
                <a:alpha val="20000"/>
              </a:srgbClr>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23" name="Shape 923"/>
          <p:cNvSpPr/>
          <p:nvPr/>
        </p:nvSpPr>
        <p:spPr>
          <a:xfrm>
            <a:off x="569049" y="4908616"/>
            <a:ext cx="2360017" cy="1237207"/>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61500" tIns="61500" rIns="61500" bIns="615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Extreme programming (XP)</a:t>
            </a:r>
            <a:endParaRPr dirty="0"/>
          </a:p>
        </p:txBody>
      </p:sp>
      <p:sp>
        <p:nvSpPr>
          <p:cNvPr id="924" name="Shape 924"/>
          <p:cNvSpPr/>
          <p:nvPr/>
        </p:nvSpPr>
        <p:spPr>
          <a:xfrm rot="1282483">
            <a:off x="3211541" y="4248083"/>
            <a:ext cx="2097404" cy="572409"/>
          </a:xfrm>
          <a:prstGeom prst="leftArrow">
            <a:avLst>
              <a:gd name="adj1" fmla="val 60000"/>
              <a:gd name="adj2" fmla="val 50000"/>
            </a:avLst>
          </a:prstGeom>
          <a:solidFill>
            <a:srgbClr val="222A35">
              <a:alpha val="20000"/>
            </a:srgbClr>
          </a:solidFill>
          <a:ln w="9525" cap="flat" cmpd="sng">
            <a:solidFill>
              <a:srgbClr val="222A35">
                <a:alpha val="20000"/>
              </a:srgbClr>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25" name="Shape 925"/>
          <p:cNvSpPr/>
          <p:nvPr/>
        </p:nvSpPr>
        <p:spPr>
          <a:xfrm>
            <a:off x="750024" y="3508889"/>
            <a:ext cx="2397016" cy="1163787"/>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61500" tIns="61500" rIns="61500" bIns="615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Feature-driven development (FDD)</a:t>
            </a:r>
            <a:endParaRPr dirty="0"/>
          </a:p>
        </p:txBody>
      </p:sp>
      <p:sp>
        <p:nvSpPr>
          <p:cNvPr id="926" name="Shape 926"/>
          <p:cNvSpPr/>
          <p:nvPr/>
        </p:nvSpPr>
        <p:spPr>
          <a:xfrm rot="2053261">
            <a:off x="3596436" y="3428469"/>
            <a:ext cx="2046391" cy="572409"/>
          </a:xfrm>
          <a:prstGeom prst="leftArrow">
            <a:avLst>
              <a:gd name="adj1" fmla="val 60000"/>
              <a:gd name="adj2" fmla="val 50000"/>
            </a:avLst>
          </a:prstGeom>
          <a:solidFill>
            <a:srgbClr val="222A35">
              <a:alpha val="20000"/>
            </a:srgbClr>
          </a:solidFill>
          <a:ln w="9525" cap="flat" cmpd="sng">
            <a:solidFill>
              <a:srgbClr val="222A35">
                <a:alpha val="20000"/>
              </a:srgbClr>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27" name="Shape 927"/>
          <p:cNvSpPr/>
          <p:nvPr/>
        </p:nvSpPr>
        <p:spPr>
          <a:xfrm>
            <a:off x="1282450" y="2093418"/>
            <a:ext cx="2360017" cy="1237207"/>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61500" tIns="61500" rIns="61500" bIns="615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Adaptive system development (ASD)</a:t>
            </a:r>
            <a:endParaRPr dirty="0"/>
          </a:p>
        </p:txBody>
      </p:sp>
      <p:sp>
        <p:nvSpPr>
          <p:cNvPr id="928" name="Shape 928"/>
          <p:cNvSpPr/>
          <p:nvPr/>
        </p:nvSpPr>
        <p:spPr>
          <a:xfrm rot="5023802">
            <a:off x="4755018" y="3229428"/>
            <a:ext cx="1860555" cy="572409"/>
          </a:xfrm>
          <a:prstGeom prst="leftArrow">
            <a:avLst>
              <a:gd name="adj1" fmla="val 60000"/>
              <a:gd name="adj2" fmla="val 50000"/>
            </a:avLst>
          </a:prstGeom>
          <a:solidFill>
            <a:srgbClr val="222A35">
              <a:alpha val="20000"/>
            </a:srgbClr>
          </a:solidFill>
          <a:ln w="9525" cap="flat" cmpd="sng">
            <a:solidFill>
              <a:srgbClr val="222A35">
                <a:alpha val="20000"/>
              </a:srgbClr>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29" name="Shape 929"/>
          <p:cNvSpPr/>
          <p:nvPr/>
        </p:nvSpPr>
        <p:spPr>
          <a:xfrm>
            <a:off x="3872281" y="1218342"/>
            <a:ext cx="2145440" cy="1237207"/>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61500" tIns="61500" rIns="61500" bIns="615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Dynamic systems Development Method (DSDM)</a:t>
            </a:r>
            <a:endParaRPr dirty="0"/>
          </a:p>
        </p:txBody>
      </p:sp>
      <p:sp>
        <p:nvSpPr>
          <p:cNvPr id="930" name="Shape 930"/>
          <p:cNvSpPr/>
          <p:nvPr/>
        </p:nvSpPr>
        <p:spPr>
          <a:xfrm rot="6300000">
            <a:off x="5582429" y="2951952"/>
            <a:ext cx="2343027" cy="572409"/>
          </a:xfrm>
          <a:prstGeom prst="leftArrow">
            <a:avLst>
              <a:gd name="adj1" fmla="val 60000"/>
              <a:gd name="adj2" fmla="val 50000"/>
            </a:avLst>
          </a:prstGeom>
          <a:solidFill>
            <a:srgbClr val="222A35">
              <a:alpha val="20000"/>
            </a:srgbClr>
          </a:solidFill>
          <a:ln w="9525" cap="flat" cmpd="sng">
            <a:solidFill>
              <a:srgbClr val="222A35">
                <a:alpha val="20000"/>
              </a:srgbClr>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31" name="Shape 931"/>
          <p:cNvSpPr/>
          <p:nvPr/>
        </p:nvSpPr>
        <p:spPr>
          <a:xfrm>
            <a:off x="6435724" y="738084"/>
            <a:ext cx="2529998" cy="1237207"/>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61500" tIns="61500" rIns="61500" bIns="615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Lean software development (LSD)</a:t>
            </a:r>
            <a:endParaRPr dirty="0"/>
          </a:p>
        </p:txBody>
      </p:sp>
      <p:sp>
        <p:nvSpPr>
          <p:cNvPr id="932" name="Shape 932"/>
          <p:cNvSpPr/>
          <p:nvPr/>
        </p:nvSpPr>
        <p:spPr>
          <a:xfrm rot="8710412">
            <a:off x="6583464" y="3566608"/>
            <a:ext cx="1741999" cy="572409"/>
          </a:xfrm>
          <a:prstGeom prst="leftArrow">
            <a:avLst>
              <a:gd name="adj1" fmla="val 60000"/>
              <a:gd name="adj2" fmla="val 50000"/>
            </a:avLst>
          </a:prstGeom>
          <a:solidFill>
            <a:srgbClr val="222A35">
              <a:alpha val="20000"/>
            </a:srgbClr>
          </a:solidFill>
          <a:ln w="9525" cap="flat" cmpd="sng">
            <a:solidFill>
              <a:srgbClr val="222A35">
                <a:alpha val="20000"/>
              </a:srgbClr>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33" name="Shape 933"/>
          <p:cNvSpPr/>
          <p:nvPr/>
        </p:nvSpPr>
        <p:spPr>
          <a:xfrm>
            <a:off x="8234338" y="2352053"/>
            <a:ext cx="2245837" cy="1003768"/>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61500" tIns="61500" rIns="61500" bIns="615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Kanban</a:t>
            </a:r>
            <a:endParaRPr dirty="0"/>
          </a:p>
        </p:txBody>
      </p:sp>
      <p:sp>
        <p:nvSpPr>
          <p:cNvPr id="934" name="Shape 934"/>
          <p:cNvSpPr/>
          <p:nvPr/>
        </p:nvSpPr>
        <p:spPr>
          <a:xfrm rot="9648247">
            <a:off x="7361638" y="4270406"/>
            <a:ext cx="1725353" cy="572409"/>
          </a:xfrm>
          <a:prstGeom prst="leftArrow">
            <a:avLst>
              <a:gd name="adj1" fmla="val 60000"/>
              <a:gd name="adj2" fmla="val 50000"/>
            </a:avLst>
          </a:prstGeom>
          <a:solidFill>
            <a:srgbClr val="222A35">
              <a:alpha val="20000"/>
            </a:srgbClr>
          </a:solidFill>
          <a:ln w="9525" cap="flat" cmpd="sng">
            <a:solidFill>
              <a:srgbClr val="222A35">
                <a:alpha val="20000"/>
              </a:srgbClr>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35" name="Shape 935"/>
          <p:cNvSpPr/>
          <p:nvPr/>
        </p:nvSpPr>
        <p:spPr>
          <a:xfrm>
            <a:off x="9138740" y="3620770"/>
            <a:ext cx="2103422" cy="1108228"/>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61500" tIns="61500" rIns="61500" bIns="615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Crystal Clear</a:t>
            </a:r>
            <a:endParaRPr dirty="0"/>
          </a:p>
        </p:txBody>
      </p:sp>
      <p:sp>
        <p:nvSpPr>
          <p:cNvPr id="936" name="Shape 936"/>
          <p:cNvSpPr/>
          <p:nvPr/>
        </p:nvSpPr>
        <p:spPr>
          <a:xfrm rot="10800000">
            <a:off x="6918120" y="5225990"/>
            <a:ext cx="2355223" cy="572409"/>
          </a:xfrm>
          <a:prstGeom prst="leftArrow">
            <a:avLst>
              <a:gd name="adj1" fmla="val 60000"/>
              <a:gd name="adj2" fmla="val 50000"/>
            </a:avLst>
          </a:prstGeom>
          <a:solidFill>
            <a:srgbClr val="222A35">
              <a:alpha val="20000"/>
            </a:srgbClr>
          </a:solidFill>
          <a:ln w="9525" cap="flat" cmpd="sng">
            <a:solidFill>
              <a:srgbClr val="222A35">
                <a:alpha val="20000"/>
              </a:srgbClr>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37" name="Shape 937"/>
          <p:cNvSpPr/>
          <p:nvPr/>
        </p:nvSpPr>
        <p:spPr>
          <a:xfrm>
            <a:off x="9365660" y="5022574"/>
            <a:ext cx="2311990" cy="1108228"/>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61500" tIns="61500" rIns="61500" bIns="615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Scrum</a:t>
            </a:r>
            <a:endParaRPr dirty="0"/>
          </a:p>
        </p:txBody>
      </p:sp>
      <p:sp>
        <p:nvSpPr>
          <p:cNvPr id="938" name="Shape 938"/>
          <p:cNvSpPr/>
          <p:nvPr/>
        </p:nvSpPr>
        <p:spPr>
          <a:xfrm>
            <a:off x="4877401" y="3450587"/>
            <a:ext cx="2743200" cy="2743200"/>
          </a:xfrm>
          <a:custGeom>
            <a:avLst/>
            <a:gdLst/>
            <a:ahLst/>
            <a:cxnLst/>
            <a:rect l="0" t="0" r="0" b="0"/>
            <a:pathLst>
              <a:path w="2008454" h="2008454" extrusionOk="0">
                <a:moveTo>
                  <a:pt x="0" y="1004227"/>
                </a:moveTo>
                <a:cubicBezTo>
                  <a:pt x="0" y="449608"/>
                  <a:pt x="449608" y="0"/>
                  <a:pt x="1004227" y="0"/>
                </a:cubicBezTo>
                <a:cubicBezTo>
                  <a:pt x="1558846" y="0"/>
                  <a:pt x="2008454" y="449608"/>
                  <a:pt x="2008454" y="1004227"/>
                </a:cubicBezTo>
                <a:cubicBezTo>
                  <a:pt x="2008454" y="1558846"/>
                  <a:pt x="1558846" y="2008454"/>
                  <a:pt x="1004227" y="2008454"/>
                </a:cubicBezTo>
                <a:cubicBezTo>
                  <a:pt x="449608" y="2008454"/>
                  <a:pt x="0" y="1558846"/>
                  <a:pt x="0" y="1004227"/>
                </a:cubicBezTo>
                <a:close/>
              </a:path>
            </a:pathLst>
          </a:custGeom>
          <a:solidFill>
            <a:srgbClr val="0EC07D"/>
          </a:solidFill>
          <a:ln w="254000" cap="flat" cmpd="sng">
            <a:solidFill>
              <a:schemeClr val="lt1"/>
            </a:solidFill>
            <a:prstDash val="solid"/>
            <a:miter lim="800000"/>
            <a:headEnd type="none" w="sm" len="sm"/>
            <a:tailEnd type="none" w="sm" len="sm"/>
          </a:ln>
        </p:spPr>
        <p:txBody>
          <a:bodyPr spcFirstLastPara="1" wrap="square" lIns="3657600" tIns="2560320" rIns="822960" bIns="0" anchor="ctr"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b="1" i="0" u="none" strike="noStrike" cap="none" dirty="0">
                <a:solidFill>
                  <a:schemeClr val="bg1"/>
                </a:solidFill>
                <a:sym typeface="Arial"/>
              </a:rPr>
              <a:t>Agile </a:t>
            </a:r>
            <a:br>
              <a:rPr lang="en-US" sz="2000" b="1" i="0" u="none" strike="noStrike" cap="none" dirty="0">
                <a:solidFill>
                  <a:schemeClr val="bg1"/>
                </a:solidFill>
                <a:sym typeface="Arial"/>
              </a:rPr>
            </a:br>
            <a:r>
              <a:rPr lang="en-US" sz="2000" b="1" i="0" u="none" strike="noStrike" cap="none" dirty="0">
                <a:solidFill>
                  <a:schemeClr val="bg1"/>
                </a:solidFill>
                <a:sym typeface="Arial"/>
              </a:rPr>
              <a:t>Methodologies</a:t>
            </a:r>
            <a:endParaRPr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Shape 94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What did you Grasp?</a:t>
            </a:r>
            <a:endParaRPr dirty="0"/>
          </a:p>
        </p:txBody>
      </p:sp>
      <p:sp>
        <p:nvSpPr>
          <p:cNvPr id="945" name="Shape 94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a:p>
            <a:pPr marL="0" marR="0" lvl="0" indent="0" algn="l" rtl="0">
              <a:lnSpc>
                <a:spcPct val="100000"/>
              </a:lnSpc>
              <a:spcBef>
                <a:spcPts val="0"/>
              </a:spcBef>
              <a:spcAft>
                <a:spcPts val="0"/>
              </a:spcAft>
              <a:buClr>
                <a:srgbClr val="0EC07D"/>
              </a:buClr>
              <a:buSzPts val="1600"/>
              <a:buFont typeface="Arial"/>
              <a:buNone/>
            </a:pPr>
            <a:endParaRPr sz="1600" b="0" i="0" u="none" strike="noStrike" cap="none" dirty="0">
              <a:solidFill>
                <a:srgbClr val="0EC07D"/>
              </a:solidFill>
              <a:latin typeface="Arial"/>
              <a:ea typeface="Arial"/>
              <a:cs typeface="Arial"/>
              <a:sym typeface="Arial"/>
            </a:endParaRPr>
          </a:p>
        </p:txBody>
      </p:sp>
      <p:sp>
        <p:nvSpPr>
          <p:cNvPr id="946" name="Shape 946"/>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dirty="0">
                <a:solidFill>
                  <a:schemeClr val="dk1"/>
                </a:solidFill>
                <a:latin typeface="Arial"/>
                <a:ea typeface="Arial"/>
                <a:cs typeface="Arial"/>
                <a:sym typeface="Arial"/>
              </a:rPr>
              <a:t>Which of the following is NOT true about with respect to the principles of Agile Manifesto?</a:t>
            </a:r>
            <a:br>
              <a:rPr lang="en-US"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Customer satisfaction by means of early and continuous delivery is the primary focus</a:t>
            </a:r>
            <a:endParaRPr dirty="0"/>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Completion of full-fledged technical documentation is considered one of the measures of progress</a:t>
            </a:r>
            <a:endParaRPr dirty="0"/>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Change in requirements to be accommodated even in later stages of development</a:t>
            </a:r>
            <a:endParaRPr dirty="0"/>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Agility is enhanced by attention to technical details and design</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Shape 95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What did you Grasp?</a:t>
            </a:r>
            <a:endParaRPr dirty="0"/>
          </a:p>
        </p:txBody>
      </p:sp>
      <p:sp>
        <p:nvSpPr>
          <p:cNvPr id="953" name="Shape 95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a:p>
            <a:pPr marL="0" marR="0" lvl="0" indent="0" algn="l" rtl="0">
              <a:lnSpc>
                <a:spcPct val="100000"/>
              </a:lnSpc>
              <a:spcBef>
                <a:spcPts val="0"/>
              </a:spcBef>
              <a:spcAft>
                <a:spcPts val="0"/>
              </a:spcAft>
              <a:buClr>
                <a:srgbClr val="0EC07D"/>
              </a:buClr>
              <a:buSzPts val="1600"/>
              <a:buFont typeface="Arial"/>
              <a:buNone/>
            </a:pPr>
            <a:endParaRPr sz="1600" b="0" i="0" u="none" strike="noStrike" cap="none" dirty="0">
              <a:solidFill>
                <a:srgbClr val="0EC07D"/>
              </a:solidFill>
              <a:latin typeface="Arial"/>
              <a:ea typeface="Arial"/>
              <a:cs typeface="Arial"/>
              <a:sym typeface="Arial"/>
            </a:endParaRPr>
          </a:p>
        </p:txBody>
      </p:sp>
      <p:sp>
        <p:nvSpPr>
          <p:cNvPr id="954" name="Shape 954"/>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startAt="2"/>
            </a:pPr>
            <a:r>
              <a:rPr lang="en-US" sz="1800" b="0" i="0" u="none" strike="noStrike" cap="none" dirty="0">
                <a:solidFill>
                  <a:schemeClr val="dk1"/>
                </a:solidFill>
                <a:latin typeface="Arial"/>
                <a:ea typeface="Arial"/>
                <a:cs typeface="Arial"/>
                <a:sym typeface="Arial"/>
              </a:rPr>
              <a:t>Which of the following Agile tools is helpful in visualizing the build-up of work?</a:t>
            </a:r>
            <a:endParaRPr dirty="0"/>
          </a:p>
          <a:p>
            <a:pPr marL="342900" marR="0" lvl="0" indent="-22860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Scrum</a:t>
            </a:r>
            <a:endParaRPr dirty="0"/>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Lean Software Development</a:t>
            </a:r>
            <a:endParaRPr dirty="0"/>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Kanban</a:t>
            </a:r>
            <a:endParaRPr dirty="0"/>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Extreme Programming</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2. The Waterfall Model - a recap</a:t>
            </a:r>
            <a:endParaRPr sz="2800" b="1" i="0" u="none" strike="noStrike" cap="none" dirty="0">
              <a:solidFill>
                <a:schemeClr val="dk2"/>
              </a:solidFill>
              <a:latin typeface="Arial"/>
              <a:ea typeface="Arial"/>
              <a:cs typeface="Arial"/>
              <a:sym typeface="Arial"/>
            </a:endParaRPr>
          </a:p>
        </p:txBody>
      </p:sp>
      <p:sp>
        <p:nvSpPr>
          <p:cNvPr id="961" name="Shape 96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p:txBody>
      </p:sp>
      <p:sp>
        <p:nvSpPr>
          <p:cNvPr id="962" name="Shape 962"/>
          <p:cNvSpPr txBox="1">
            <a:spLocks noGrp="1"/>
          </p:cNvSpPr>
          <p:nvPr>
            <p:ph type="body" idx="2"/>
          </p:nvPr>
        </p:nvSpPr>
        <p:spPr>
          <a:xfrm>
            <a:off x="514350" y="1304995"/>
            <a:ext cx="529569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A sequential model of software development, with a steady downward progression (one phase after the other).</a:t>
            </a:r>
            <a:endParaRPr dirty="0"/>
          </a:p>
          <a:p>
            <a:pPr marL="285750" marR="0" lvl="1" indent="-285750" algn="l" rtl="0">
              <a:lnSpc>
                <a:spcPct val="90000"/>
              </a:lnSpc>
              <a:spcBef>
                <a:spcPts val="838"/>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Each phase has defined set of features, tasks and deliverables </a:t>
            </a:r>
            <a:endParaRPr dirty="0"/>
          </a:p>
          <a:p>
            <a:pPr marL="285750" marR="0" lvl="1" indent="-285750" algn="l" rtl="0">
              <a:lnSpc>
                <a:spcPct val="90000"/>
              </a:lnSpc>
              <a:spcBef>
                <a:spcPts val="838"/>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One phase has to be completed before the next begins.</a:t>
            </a:r>
            <a:endParaRPr dirty="0"/>
          </a:p>
          <a:p>
            <a:pPr marL="285750" marR="0" lvl="1" indent="-285750" algn="l" rtl="0">
              <a:lnSpc>
                <a:spcPct val="90000"/>
              </a:lnSpc>
              <a:spcBef>
                <a:spcPts val="838"/>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Once completed, it’s difficult to go back to the previous phase without scratching the project.</a:t>
            </a:r>
            <a:endParaRPr dirty="0"/>
          </a:p>
          <a:p>
            <a:pPr marL="285750" marR="0" lvl="1" indent="-285750" algn="l" rtl="0">
              <a:lnSpc>
                <a:spcPct val="90000"/>
              </a:lnSpc>
              <a:spcBef>
                <a:spcPts val="838"/>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Emphasizes the need for a complete documentation of requirements, before actual work starts.</a:t>
            </a:r>
            <a:endParaRPr dirty="0"/>
          </a:p>
          <a:p>
            <a:pPr marL="0" marR="0" lvl="0" indent="0" algn="l" rtl="0">
              <a:lnSpc>
                <a:spcPct val="90000"/>
              </a:lnSpc>
              <a:spcBef>
                <a:spcPts val="838"/>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grpSp>
        <p:nvGrpSpPr>
          <p:cNvPr id="963" name="Shape 963"/>
          <p:cNvGrpSpPr/>
          <p:nvPr/>
        </p:nvGrpSpPr>
        <p:grpSpPr>
          <a:xfrm>
            <a:off x="6781945" y="1304995"/>
            <a:ext cx="4952855" cy="4369853"/>
            <a:chOff x="6781945" y="1304995"/>
            <a:chExt cx="4952855" cy="4369853"/>
          </a:xfrm>
        </p:grpSpPr>
        <p:sp>
          <p:nvSpPr>
            <p:cNvPr id="964" name="Shape 964"/>
            <p:cNvSpPr/>
            <p:nvPr/>
          </p:nvSpPr>
          <p:spPr>
            <a:xfrm>
              <a:off x="7000458" y="1304995"/>
              <a:ext cx="2695260" cy="505288"/>
            </a:xfrm>
            <a:prstGeom prst="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dirty="0">
                  <a:solidFill>
                    <a:schemeClr val="dk1"/>
                  </a:solidFill>
                  <a:latin typeface="Arial"/>
                  <a:ea typeface="Arial"/>
                  <a:cs typeface="Arial"/>
                  <a:sym typeface="Arial"/>
                </a:rPr>
                <a:t>System engineering</a:t>
              </a:r>
              <a:endParaRPr dirty="0"/>
            </a:p>
          </p:txBody>
        </p:sp>
        <p:sp>
          <p:nvSpPr>
            <p:cNvPr id="965" name="Shape 965"/>
            <p:cNvSpPr/>
            <p:nvPr/>
          </p:nvSpPr>
          <p:spPr>
            <a:xfrm>
              <a:off x="7269068" y="1986817"/>
              <a:ext cx="2872558" cy="505288"/>
            </a:xfrm>
            <a:prstGeom prst="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dirty="0">
                  <a:solidFill>
                    <a:schemeClr val="dk1"/>
                  </a:solidFill>
                  <a:latin typeface="Arial"/>
                  <a:ea typeface="Arial"/>
                  <a:cs typeface="Arial"/>
                  <a:sym typeface="Arial"/>
                </a:rPr>
                <a:t>Analysis</a:t>
              </a:r>
              <a:endParaRPr dirty="0"/>
            </a:p>
          </p:txBody>
        </p:sp>
        <p:sp>
          <p:nvSpPr>
            <p:cNvPr id="966" name="Shape 966"/>
            <p:cNvSpPr/>
            <p:nvPr/>
          </p:nvSpPr>
          <p:spPr>
            <a:xfrm>
              <a:off x="7811295" y="2705496"/>
              <a:ext cx="2772619" cy="505288"/>
            </a:xfrm>
            <a:prstGeom prst="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dirty="0">
                  <a:solidFill>
                    <a:schemeClr val="dk1"/>
                  </a:solidFill>
                  <a:latin typeface="Arial"/>
                  <a:ea typeface="Arial"/>
                  <a:cs typeface="Arial"/>
                  <a:sym typeface="Arial"/>
                </a:rPr>
                <a:t>Design</a:t>
              </a:r>
              <a:endParaRPr dirty="0"/>
            </a:p>
          </p:txBody>
        </p:sp>
        <p:sp>
          <p:nvSpPr>
            <p:cNvPr id="967" name="Shape 967"/>
            <p:cNvSpPr/>
            <p:nvPr/>
          </p:nvSpPr>
          <p:spPr>
            <a:xfrm>
              <a:off x="8134723" y="3420394"/>
              <a:ext cx="2920926" cy="505288"/>
            </a:xfrm>
            <a:prstGeom prst="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dirty="0">
                  <a:solidFill>
                    <a:schemeClr val="dk1"/>
                  </a:solidFill>
                  <a:latin typeface="Arial"/>
                  <a:ea typeface="Arial"/>
                  <a:cs typeface="Arial"/>
                  <a:sym typeface="Arial"/>
                </a:rPr>
                <a:t>Code</a:t>
              </a:r>
              <a:endParaRPr dirty="0"/>
            </a:p>
          </p:txBody>
        </p:sp>
        <p:sp>
          <p:nvSpPr>
            <p:cNvPr id="968" name="Shape 968"/>
            <p:cNvSpPr/>
            <p:nvPr/>
          </p:nvSpPr>
          <p:spPr>
            <a:xfrm>
              <a:off x="8506594" y="4133177"/>
              <a:ext cx="2920926" cy="505288"/>
            </a:xfrm>
            <a:prstGeom prst="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dirty="0">
                  <a:solidFill>
                    <a:schemeClr val="dk1"/>
                  </a:solidFill>
                  <a:latin typeface="Arial"/>
                  <a:ea typeface="Arial"/>
                  <a:cs typeface="Arial"/>
                  <a:sym typeface="Arial"/>
                </a:rPr>
                <a:t>Testing</a:t>
              </a:r>
              <a:endParaRPr dirty="0"/>
            </a:p>
          </p:txBody>
        </p:sp>
        <p:sp>
          <p:nvSpPr>
            <p:cNvPr id="969" name="Shape 969"/>
            <p:cNvSpPr/>
            <p:nvPr/>
          </p:nvSpPr>
          <p:spPr>
            <a:xfrm>
              <a:off x="8962181" y="4814791"/>
              <a:ext cx="2772619" cy="505288"/>
            </a:xfrm>
            <a:prstGeom prst="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dirty="0">
                  <a:solidFill>
                    <a:schemeClr val="dk1"/>
                  </a:solidFill>
                  <a:latin typeface="Arial"/>
                  <a:ea typeface="Arial"/>
                  <a:cs typeface="Arial"/>
                  <a:sym typeface="Arial"/>
                </a:rPr>
                <a:t>Maintenance</a:t>
              </a:r>
              <a:endParaRPr dirty="0"/>
            </a:p>
          </p:txBody>
        </p:sp>
        <p:cxnSp>
          <p:nvCxnSpPr>
            <p:cNvPr id="970" name="Shape 970"/>
            <p:cNvCxnSpPr/>
            <p:nvPr/>
          </p:nvCxnSpPr>
          <p:spPr>
            <a:xfrm>
              <a:off x="9695718" y="1557639"/>
              <a:ext cx="149771" cy="414362"/>
            </a:xfrm>
            <a:prstGeom prst="bentConnector2">
              <a:avLst/>
            </a:prstGeom>
            <a:noFill/>
            <a:ln w="38100" cap="flat" cmpd="sng">
              <a:solidFill>
                <a:schemeClr val="dk1"/>
              </a:solidFill>
              <a:prstDash val="solid"/>
              <a:miter lim="800000"/>
              <a:headEnd type="none" w="sm" len="sm"/>
              <a:tailEnd type="triangle" w="med" len="med"/>
            </a:ln>
          </p:spPr>
        </p:cxnSp>
        <p:cxnSp>
          <p:nvCxnSpPr>
            <p:cNvPr id="971" name="Shape 971"/>
            <p:cNvCxnSpPr>
              <a:stCxn id="965" idx="3"/>
            </p:cNvCxnSpPr>
            <p:nvPr/>
          </p:nvCxnSpPr>
          <p:spPr>
            <a:xfrm>
              <a:off x="10141626" y="2239461"/>
              <a:ext cx="214200" cy="487200"/>
            </a:xfrm>
            <a:prstGeom prst="bentConnector2">
              <a:avLst/>
            </a:prstGeom>
            <a:noFill/>
            <a:ln w="38100" cap="flat" cmpd="sng">
              <a:solidFill>
                <a:schemeClr val="dk1"/>
              </a:solidFill>
              <a:prstDash val="solid"/>
              <a:miter lim="800000"/>
              <a:headEnd type="none" w="sm" len="sm"/>
              <a:tailEnd type="triangle" w="med" len="med"/>
            </a:ln>
          </p:spPr>
        </p:cxnSp>
        <p:cxnSp>
          <p:nvCxnSpPr>
            <p:cNvPr id="972" name="Shape 972"/>
            <p:cNvCxnSpPr>
              <a:stCxn id="966" idx="3"/>
            </p:cNvCxnSpPr>
            <p:nvPr/>
          </p:nvCxnSpPr>
          <p:spPr>
            <a:xfrm>
              <a:off x="10583914" y="2958140"/>
              <a:ext cx="212400" cy="462300"/>
            </a:xfrm>
            <a:prstGeom prst="bentConnector2">
              <a:avLst/>
            </a:prstGeom>
            <a:noFill/>
            <a:ln w="38100" cap="flat" cmpd="sng">
              <a:solidFill>
                <a:schemeClr val="dk1"/>
              </a:solidFill>
              <a:prstDash val="solid"/>
              <a:miter lim="800000"/>
              <a:headEnd type="none" w="sm" len="sm"/>
              <a:tailEnd type="triangle" w="med" len="med"/>
            </a:ln>
          </p:spPr>
        </p:cxnSp>
        <p:cxnSp>
          <p:nvCxnSpPr>
            <p:cNvPr id="973" name="Shape 973"/>
            <p:cNvCxnSpPr>
              <a:stCxn id="967" idx="3"/>
            </p:cNvCxnSpPr>
            <p:nvPr/>
          </p:nvCxnSpPr>
          <p:spPr>
            <a:xfrm>
              <a:off x="11055649" y="3673038"/>
              <a:ext cx="202200" cy="460200"/>
            </a:xfrm>
            <a:prstGeom prst="bentConnector2">
              <a:avLst/>
            </a:prstGeom>
            <a:noFill/>
            <a:ln w="38100" cap="flat" cmpd="sng">
              <a:solidFill>
                <a:schemeClr val="dk1"/>
              </a:solidFill>
              <a:prstDash val="solid"/>
              <a:miter lim="800000"/>
              <a:headEnd type="none" w="sm" len="sm"/>
              <a:tailEnd type="triangle" w="med" len="med"/>
            </a:ln>
          </p:spPr>
        </p:cxnSp>
        <p:cxnSp>
          <p:nvCxnSpPr>
            <p:cNvPr id="974" name="Shape 974"/>
            <p:cNvCxnSpPr>
              <a:stCxn id="968" idx="3"/>
            </p:cNvCxnSpPr>
            <p:nvPr/>
          </p:nvCxnSpPr>
          <p:spPr>
            <a:xfrm>
              <a:off x="11427520" y="4385821"/>
              <a:ext cx="172500" cy="429000"/>
            </a:xfrm>
            <a:prstGeom prst="bentConnector2">
              <a:avLst/>
            </a:prstGeom>
            <a:noFill/>
            <a:ln w="38100" cap="flat" cmpd="sng">
              <a:solidFill>
                <a:schemeClr val="dk1"/>
              </a:solidFill>
              <a:prstDash val="solid"/>
              <a:miter lim="800000"/>
              <a:headEnd type="none" w="sm" len="sm"/>
              <a:tailEnd type="triangle" w="med" len="med"/>
            </a:ln>
          </p:spPr>
        </p:cxnSp>
        <p:cxnSp>
          <p:nvCxnSpPr>
            <p:cNvPr id="975" name="Shape 975"/>
            <p:cNvCxnSpPr>
              <a:stCxn id="969" idx="2"/>
              <a:endCxn id="964" idx="1"/>
            </p:cNvCxnSpPr>
            <p:nvPr/>
          </p:nvCxnSpPr>
          <p:spPr>
            <a:xfrm rot="5400000" flipH="1">
              <a:off x="6793341" y="1764929"/>
              <a:ext cx="3762300" cy="3348000"/>
            </a:xfrm>
            <a:prstGeom prst="bentConnector4">
              <a:avLst>
                <a:gd name="adj1" fmla="val -10127"/>
                <a:gd name="adj2" fmla="val 106828"/>
              </a:avLst>
            </a:prstGeom>
            <a:noFill/>
            <a:ln w="38100" cap="flat" cmpd="sng">
              <a:solidFill>
                <a:srgbClr val="7F7F7F"/>
              </a:solidFill>
              <a:prstDash val="dot"/>
              <a:miter lim="800000"/>
              <a:headEnd type="none" w="sm" len="sm"/>
              <a:tailEnd type="triangle" w="med" len="med"/>
            </a:ln>
          </p:spPr>
        </p:cxnSp>
        <p:cxnSp>
          <p:nvCxnSpPr>
            <p:cNvPr id="976" name="Shape 976"/>
            <p:cNvCxnSpPr/>
            <p:nvPr/>
          </p:nvCxnSpPr>
          <p:spPr>
            <a:xfrm rot="-5400000">
              <a:off x="8100666" y="5137440"/>
              <a:ext cx="1068191" cy="6624"/>
            </a:xfrm>
            <a:prstGeom prst="bentConnector3">
              <a:avLst>
                <a:gd name="adj1" fmla="val 2546"/>
              </a:avLst>
            </a:prstGeom>
            <a:noFill/>
            <a:ln w="38100" cap="flat" cmpd="sng">
              <a:solidFill>
                <a:srgbClr val="7F7F7F"/>
              </a:solidFill>
              <a:prstDash val="dot"/>
              <a:miter lim="800000"/>
              <a:headEnd type="triangle" w="med" len="med"/>
              <a:tailEnd type="triangle" w="med" len="med"/>
            </a:ln>
          </p:spPr>
        </p:cxnSp>
        <p:cxnSp>
          <p:nvCxnSpPr>
            <p:cNvPr id="977" name="Shape 977"/>
            <p:cNvCxnSpPr/>
            <p:nvPr/>
          </p:nvCxnSpPr>
          <p:spPr>
            <a:xfrm rot="10800000">
              <a:off x="8240784" y="3925682"/>
              <a:ext cx="0" cy="1749166"/>
            </a:xfrm>
            <a:prstGeom prst="straightConnector1">
              <a:avLst/>
            </a:prstGeom>
            <a:noFill/>
            <a:ln w="38100" cap="flat" cmpd="sng">
              <a:solidFill>
                <a:srgbClr val="7F7F7F"/>
              </a:solidFill>
              <a:prstDash val="dot"/>
              <a:miter lim="800000"/>
              <a:headEnd type="triangle" w="med" len="med"/>
              <a:tailEnd type="triangle" w="med" len="med"/>
            </a:ln>
          </p:spPr>
        </p:cxnSp>
        <p:cxnSp>
          <p:nvCxnSpPr>
            <p:cNvPr id="978" name="Shape 978"/>
            <p:cNvCxnSpPr/>
            <p:nvPr/>
          </p:nvCxnSpPr>
          <p:spPr>
            <a:xfrm rot="10800000">
              <a:off x="7934933" y="3189267"/>
              <a:ext cx="0" cy="2485581"/>
            </a:xfrm>
            <a:prstGeom prst="straightConnector1">
              <a:avLst/>
            </a:prstGeom>
            <a:noFill/>
            <a:ln w="38100" cap="flat" cmpd="sng">
              <a:solidFill>
                <a:srgbClr val="7F7F7F"/>
              </a:solidFill>
              <a:prstDash val="dot"/>
              <a:miter lim="800000"/>
              <a:headEnd type="triangle" w="med" len="med"/>
              <a:tailEnd type="triangle" w="med" len="med"/>
            </a:ln>
          </p:spPr>
        </p:cxnSp>
        <p:cxnSp>
          <p:nvCxnSpPr>
            <p:cNvPr id="979" name="Shape 979"/>
            <p:cNvCxnSpPr/>
            <p:nvPr/>
          </p:nvCxnSpPr>
          <p:spPr>
            <a:xfrm rot="10800000">
              <a:off x="7447646" y="2482988"/>
              <a:ext cx="0" cy="3191860"/>
            </a:xfrm>
            <a:prstGeom prst="straightConnector1">
              <a:avLst/>
            </a:prstGeom>
            <a:noFill/>
            <a:ln w="38100" cap="flat" cmpd="sng">
              <a:solidFill>
                <a:srgbClr val="7F7F7F"/>
              </a:solidFill>
              <a:prstDash val="dot"/>
              <a:miter lim="800000"/>
              <a:headEnd type="triangle" w="med" len="med"/>
              <a:tailEnd type="triangle" w="med" len="med"/>
            </a:ln>
          </p:spPr>
        </p:cxnSp>
        <p:cxnSp>
          <p:nvCxnSpPr>
            <p:cNvPr id="980" name="Shape 980"/>
            <p:cNvCxnSpPr/>
            <p:nvPr/>
          </p:nvCxnSpPr>
          <p:spPr>
            <a:xfrm rot="10800000">
              <a:off x="6781945" y="1810283"/>
              <a:ext cx="0" cy="3864565"/>
            </a:xfrm>
            <a:prstGeom prst="straightConnector1">
              <a:avLst/>
            </a:prstGeom>
            <a:noFill/>
            <a:ln w="38100" cap="flat" cmpd="sng">
              <a:solidFill>
                <a:srgbClr val="7F7F7F"/>
              </a:solidFill>
              <a:prstDash val="dot"/>
              <a:miter lim="800000"/>
              <a:headEnd type="triangle" w="med" len="med"/>
              <a:tailEnd type="none" w="sm" len="sm"/>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Shape 986"/>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2.1 Phases in the Waterfall Model</a:t>
            </a:r>
            <a:endParaRPr dirty="0"/>
          </a:p>
        </p:txBody>
      </p:sp>
      <p:sp>
        <p:nvSpPr>
          <p:cNvPr id="987" name="Shape 987"/>
          <p:cNvSpPr txBox="1">
            <a:spLocks noGrp="1"/>
          </p:cNvSpPr>
          <p:nvPr>
            <p:ph type="body" idx="1"/>
          </p:nvPr>
        </p:nvSpPr>
        <p:spPr>
          <a:xfrm>
            <a:off x="207962" y="273050"/>
            <a:ext cx="10984645"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p:txBody>
      </p:sp>
      <p:sp>
        <p:nvSpPr>
          <p:cNvPr id="988" name="Shape 988"/>
          <p:cNvSpPr txBox="1">
            <a:spLocks noGrp="1"/>
          </p:cNvSpPr>
          <p:nvPr>
            <p:ph type="body" idx="2"/>
          </p:nvPr>
        </p:nvSpPr>
        <p:spPr>
          <a:xfrm>
            <a:off x="514350" y="1304995"/>
            <a:ext cx="532374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endParaRPr dirty="0"/>
          </a:p>
        </p:txBody>
      </p:sp>
      <p:sp>
        <p:nvSpPr>
          <p:cNvPr id="989" name="Shape 989"/>
          <p:cNvSpPr/>
          <p:nvPr/>
        </p:nvSpPr>
        <p:spPr>
          <a:xfrm>
            <a:off x="957682" y="1140407"/>
            <a:ext cx="8501429" cy="5249983"/>
          </a:xfrm>
          <a:prstGeom prst="roundRect">
            <a:avLst>
              <a:gd name="adj" fmla="val 4100"/>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00" b="0" i="0" u="none" strike="noStrike" cap="none" dirty="0">
              <a:solidFill>
                <a:schemeClr val="lt1"/>
              </a:solidFill>
              <a:latin typeface="Arial"/>
              <a:ea typeface="Arial"/>
              <a:cs typeface="Arial"/>
              <a:sym typeface="Arial"/>
            </a:endParaRPr>
          </a:p>
        </p:txBody>
      </p:sp>
      <p:sp>
        <p:nvSpPr>
          <p:cNvPr id="990" name="Shape 990"/>
          <p:cNvSpPr/>
          <p:nvPr/>
        </p:nvSpPr>
        <p:spPr>
          <a:xfrm>
            <a:off x="1158602" y="1334248"/>
            <a:ext cx="8443366"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000" b="0" i="0" u="none" strike="noStrike" cap="none" dirty="0">
                <a:solidFill>
                  <a:schemeClr val="dk1"/>
                </a:solidFill>
                <a:latin typeface="Arial"/>
                <a:ea typeface="Arial"/>
                <a:cs typeface="Arial"/>
                <a:sym typeface="Arial"/>
              </a:rPr>
              <a:t>Conception</a:t>
            </a:r>
            <a:endParaRPr sz="1200" dirty="0"/>
          </a:p>
        </p:txBody>
      </p:sp>
      <p:sp>
        <p:nvSpPr>
          <p:cNvPr id="991" name="Shape 991"/>
          <p:cNvSpPr/>
          <p:nvPr/>
        </p:nvSpPr>
        <p:spPr>
          <a:xfrm>
            <a:off x="1158602" y="1967393"/>
            <a:ext cx="8443366"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000" b="0" i="0" u="none" strike="noStrike" cap="none" dirty="0">
                <a:solidFill>
                  <a:schemeClr val="dk1"/>
                </a:solidFill>
                <a:latin typeface="Arial"/>
                <a:ea typeface="Arial"/>
                <a:cs typeface="Arial"/>
                <a:sym typeface="Arial"/>
              </a:rPr>
              <a:t>Initiation</a:t>
            </a:r>
            <a:endParaRPr sz="2000" b="0" i="0" u="none" strike="noStrike" cap="none" dirty="0">
              <a:solidFill>
                <a:schemeClr val="dk1"/>
              </a:solidFill>
              <a:latin typeface="Arial"/>
              <a:ea typeface="Arial"/>
              <a:cs typeface="Arial"/>
              <a:sym typeface="Arial"/>
            </a:endParaRPr>
          </a:p>
        </p:txBody>
      </p:sp>
      <p:sp>
        <p:nvSpPr>
          <p:cNvPr id="992" name="Shape 992"/>
          <p:cNvSpPr/>
          <p:nvPr/>
        </p:nvSpPr>
        <p:spPr>
          <a:xfrm>
            <a:off x="1158602" y="2600538"/>
            <a:ext cx="8443366"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000" b="0" i="0" u="none" strike="noStrike" cap="none" dirty="0">
                <a:solidFill>
                  <a:schemeClr val="dk1"/>
                </a:solidFill>
                <a:latin typeface="Arial"/>
                <a:ea typeface="Arial"/>
                <a:cs typeface="Arial"/>
                <a:sym typeface="Arial"/>
              </a:rPr>
              <a:t>Analysis</a:t>
            </a:r>
            <a:endParaRPr sz="2000" b="0" i="0" u="none" strike="noStrike" cap="none" dirty="0">
              <a:solidFill>
                <a:schemeClr val="dk1"/>
              </a:solidFill>
              <a:latin typeface="Arial"/>
              <a:ea typeface="Arial"/>
              <a:cs typeface="Arial"/>
              <a:sym typeface="Arial"/>
            </a:endParaRPr>
          </a:p>
        </p:txBody>
      </p:sp>
      <p:sp>
        <p:nvSpPr>
          <p:cNvPr id="993" name="Shape 993"/>
          <p:cNvSpPr/>
          <p:nvPr/>
        </p:nvSpPr>
        <p:spPr>
          <a:xfrm>
            <a:off x="1158602" y="3233683"/>
            <a:ext cx="8443366"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000" b="0" i="0" u="none" strike="noStrike" cap="none" dirty="0">
                <a:solidFill>
                  <a:schemeClr val="dk1"/>
                </a:solidFill>
                <a:latin typeface="Arial"/>
                <a:ea typeface="Arial"/>
                <a:cs typeface="Arial"/>
                <a:sym typeface="Arial"/>
              </a:rPr>
              <a:t>Design</a:t>
            </a:r>
            <a:endParaRPr sz="2000" b="0" i="0" u="none" strike="noStrike" cap="none" dirty="0">
              <a:solidFill>
                <a:schemeClr val="dk1"/>
              </a:solidFill>
              <a:latin typeface="Arial"/>
              <a:ea typeface="Arial"/>
              <a:cs typeface="Arial"/>
              <a:sym typeface="Arial"/>
            </a:endParaRPr>
          </a:p>
        </p:txBody>
      </p:sp>
      <p:sp>
        <p:nvSpPr>
          <p:cNvPr id="994" name="Shape 994"/>
          <p:cNvSpPr/>
          <p:nvPr/>
        </p:nvSpPr>
        <p:spPr>
          <a:xfrm>
            <a:off x="1158602" y="3866828"/>
            <a:ext cx="8443366"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000" b="0" i="0" u="none" strike="noStrike" cap="none" dirty="0">
                <a:solidFill>
                  <a:schemeClr val="dk1"/>
                </a:solidFill>
                <a:latin typeface="Arial"/>
                <a:ea typeface="Arial"/>
                <a:cs typeface="Arial"/>
                <a:sym typeface="Arial"/>
              </a:rPr>
              <a:t>Construction</a:t>
            </a:r>
            <a:endParaRPr sz="2000" b="0" i="0" u="none" strike="noStrike" cap="none" dirty="0">
              <a:solidFill>
                <a:schemeClr val="dk1"/>
              </a:solidFill>
              <a:latin typeface="Arial"/>
              <a:ea typeface="Arial"/>
              <a:cs typeface="Arial"/>
              <a:sym typeface="Arial"/>
            </a:endParaRPr>
          </a:p>
        </p:txBody>
      </p:sp>
      <p:sp>
        <p:nvSpPr>
          <p:cNvPr id="995" name="Shape 995"/>
          <p:cNvSpPr/>
          <p:nvPr/>
        </p:nvSpPr>
        <p:spPr>
          <a:xfrm>
            <a:off x="1158602" y="4499973"/>
            <a:ext cx="8443366"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000" b="0" i="0" u="none" strike="noStrike" cap="none" dirty="0">
                <a:solidFill>
                  <a:schemeClr val="dk1"/>
                </a:solidFill>
                <a:latin typeface="Arial"/>
                <a:ea typeface="Arial"/>
                <a:cs typeface="Arial"/>
                <a:sym typeface="Arial"/>
              </a:rPr>
              <a:t>Testing</a:t>
            </a:r>
            <a:endParaRPr sz="2000" b="0" i="0" u="none" strike="noStrike" cap="none" dirty="0">
              <a:solidFill>
                <a:schemeClr val="dk1"/>
              </a:solidFill>
              <a:latin typeface="Arial"/>
              <a:ea typeface="Arial"/>
              <a:cs typeface="Arial"/>
              <a:sym typeface="Arial"/>
            </a:endParaRPr>
          </a:p>
        </p:txBody>
      </p:sp>
      <p:sp>
        <p:nvSpPr>
          <p:cNvPr id="996" name="Shape 996"/>
          <p:cNvSpPr/>
          <p:nvPr/>
        </p:nvSpPr>
        <p:spPr>
          <a:xfrm>
            <a:off x="1158602" y="5133118"/>
            <a:ext cx="8443366"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000" b="0" i="0" u="none" strike="noStrike" cap="none" dirty="0">
                <a:solidFill>
                  <a:schemeClr val="dk1"/>
                </a:solidFill>
                <a:latin typeface="Arial"/>
                <a:ea typeface="Arial"/>
                <a:cs typeface="Arial"/>
                <a:sym typeface="Arial"/>
              </a:rPr>
              <a:t>Production/ Implementation</a:t>
            </a:r>
            <a:endParaRPr sz="2000" b="0" i="0" u="none" strike="noStrike" cap="none" dirty="0">
              <a:solidFill>
                <a:schemeClr val="dk1"/>
              </a:solidFill>
              <a:latin typeface="Arial"/>
              <a:ea typeface="Arial"/>
              <a:cs typeface="Arial"/>
              <a:sym typeface="Arial"/>
            </a:endParaRPr>
          </a:p>
        </p:txBody>
      </p:sp>
      <p:sp>
        <p:nvSpPr>
          <p:cNvPr id="997" name="Shape 997"/>
          <p:cNvSpPr/>
          <p:nvPr/>
        </p:nvSpPr>
        <p:spPr>
          <a:xfrm>
            <a:off x="1158602" y="5766266"/>
            <a:ext cx="8443366"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000" b="0" i="0" u="none" strike="noStrike" cap="none" dirty="0">
                <a:solidFill>
                  <a:schemeClr val="dk1"/>
                </a:solidFill>
                <a:latin typeface="Arial"/>
                <a:ea typeface="Arial"/>
                <a:cs typeface="Arial"/>
                <a:sym typeface="Arial"/>
              </a:rPr>
              <a:t>Maintenance</a:t>
            </a:r>
            <a:endParaRPr sz="1200" dirty="0"/>
          </a:p>
        </p:txBody>
      </p:sp>
      <p:grpSp>
        <p:nvGrpSpPr>
          <p:cNvPr id="998" name="Shape 998"/>
          <p:cNvGrpSpPr/>
          <p:nvPr/>
        </p:nvGrpSpPr>
        <p:grpSpPr>
          <a:xfrm>
            <a:off x="1096862" y="1335069"/>
            <a:ext cx="448056" cy="448056"/>
            <a:chOff x="2221979" y="1320079"/>
            <a:chExt cx="448056" cy="448056"/>
          </a:xfrm>
        </p:grpSpPr>
        <p:sp>
          <p:nvSpPr>
            <p:cNvPr id="999" name="Shape 999"/>
            <p:cNvSpPr/>
            <p:nvPr/>
          </p:nvSpPr>
          <p:spPr>
            <a:xfrm>
              <a:off x="2221979" y="1320079"/>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00" name="Shape 1000"/>
            <p:cNvSpPr/>
            <p:nvPr/>
          </p:nvSpPr>
          <p:spPr>
            <a:xfrm>
              <a:off x="2357229" y="1439109"/>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pSp>
      <p:grpSp>
        <p:nvGrpSpPr>
          <p:cNvPr id="1001" name="Shape 1001"/>
          <p:cNvGrpSpPr/>
          <p:nvPr/>
        </p:nvGrpSpPr>
        <p:grpSpPr>
          <a:xfrm>
            <a:off x="1096862" y="1967462"/>
            <a:ext cx="448056" cy="448056"/>
            <a:chOff x="2221979" y="1941808"/>
            <a:chExt cx="448056" cy="448056"/>
          </a:xfrm>
        </p:grpSpPr>
        <p:sp>
          <p:nvSpPr>
            <p:cNvPr id="1002" name="Shape 1002"/>
            <p:cNvSpPr/>
            <p:nvPr/>
          </p:nvSpPr>
          <p:spPr>
            <a:xfrm>
              <a:off x="2221979" y="1941808"/>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03" name="Shape 1003"/>
            <p:cNvSpPr/>
            <p:nvPr/>
          </p:nvSpPr>
          <p:spPr>
            <a:xfrm>
              <a:off x="2357229" y="2060838"/>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pSp>
      <p:grpSp>
        <p:nvGrpSpPr>
          <p:cNvPr id="1004" name="Shape 1004"/>
          <p:cNvGrpSpPr/>
          <p:nvPr/>
        </p:nvGrpSpPr>
        <p:grpSpPr>
          <a:xfrm>
            <a:off x="1096862" y="2599855"/>
            <a:ext cx="448056" cy="448056"/>
            <a:chOff x="2221979" y="2562817"/>
            <a:chExt cx="448056" cy="448056"/>
          </a:xfrm>
        </p:grpSpPr>
        <p:sp>
          <p:nvSpPr>
            <p:cNvPr id="1005" name="Shape 1005"/>
            <p:cNvSpPr/>
            <p:nvPr/>
          </p:nvSpPr>
          <p:spPr>
            <a:xfrm>
              <a:off x="2221979" y="2562817"/>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06" name="Shape 1006"/>
            <p:cNvSpPr/>
            <p:nvPr/>
          </p:nvSpPr>
          <p:spPr>
            <a:xfrm>
              <a:off x="2357229" y="2681847"/>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pSp>
      <p:grpSp>
        <p:nvGrpSpPr>
          <p:cNvPr id="1007" name="Shape 1007"/>
          <p:cNvGrpSpPr/>
          <p:nvPr/>
        </p:nvGrpSpPr>
        <p:grpSpPr>
          <a:xfrm>
            <a:off x="1096862" y="3232248"/>
            <a:ext cx="448056" cy="448056"/>
            <a:chOff x="2221979" y="3197019"/>
            <a:chExt cx="448056" cy="448056"/>
          </a:xfrm>
        </p:grpSpPr>
        <p:sp>
          <p:nvSpPr>
            <p:cNvPr id="1008" name="Shape 1008"/>
            <p:cNvSpPr/>
            <p:nvPr/>
          </p:nvSpPr>
          <p:spPr>
            <a:xfrm>
              <a:off x="2221979" y="3197019"/>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09" name="Shape 1009"/>
            <p:cNvSpPr/>
            <p:nvPr/>
          </p:nvSpPr>
          <p:spPr>
            <a:xfrm>
              <a:off x="2357229" y="3316049"/>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pSp>
      <p:grpSp>
        <p:nvGrpSpPr>
          <p:cNvPr id="1010" name="Shape 1010"/>
          <p:cNvGrpSpPr/>
          <p:nvPr/>
        </p:nvGrpSpPr>
        <p:grpSpPr>
          <a:xfrm>
            <a:off x="1096862" y="3864641"/>
            <a:ext cx="448056" cy="448056"/>
            <a:chOff x="2221979" y="3818520"/>
            <a:chExt cx="448056" cy="448056"/>
          </a:xfrm>
        </p:grpSpPr>
        <p:sp>
          <p:nvSpPr>
            <p:cNvPr id="1011" name="Shape 1011"/>
            <p:cNvSpPr/>
            <p:nvPr/>
          </p:nvSpPr>
          <p:spPr>
            <a:xfrm>
              <a:off x="2221979" y="3818520"/>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12" name="Shape 1012"/>
            <p:cNvSpPr/>
            <p:nvPr/>
          </p:nvSpPr>
          <p:spPr>
            <a:xfrm>
              <a:off x="2357229" y="3937550"/>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pSp>
      <p:grpSp>
        <p:nvGrpSpPr>
          <p:cNvPr id="1013" name="Shape 1013"/>
          <p:cNvGrpSpPr/>
          <p:nvPr/>
        </p:nvGrpSpPr>
        <p:grpSpPr>
          <a:xfrm>
            <a:off x="1096862" y="4497034"/>
            <a:ext cx="448056" cy="448056"/>
            <a:chOff x="2221979" y="4439529"/>
            <a:chExt cx="448056" cy="448056"/>
          </a:xfrm>
        </p:grpSpPr>
        <p:sp>
          <p:nvSpPr>
            <p:cNvPr id="1014" name="Shape 1014"/>
            <p:cNvSpPr/>
            <p:nvPr/>
          </p:nvSpPr>
          <p:spPr>
            <a:xfrm>
              <a:off x="2221979" y="4439529"/>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15" name="Shape 1015"/>
            <p:cNvSpPr/>
            <p:nvPr/>
          </p:nvSpPr>
          <p:spPr>
            <a:xfrm>
              <a:off x="2357229" y="4558559"/>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pSp>
      <p:grpSp>
        <p:nvGrpSpPr>
          <p:cNvPr id="1016" name="Shape 1016"/>
          <p:cNvGrpSpPr/>
          <p:nvPr/>
        </p:nvGrpSpPr>
        <p:grpSpPr>
          <a:xfrm>
            <a:off x="1096862" y="5129427"/>
            <a:ext cx="448056" cy="448056"/>
            <a:chOff x="2221979" y="5061031"/>
            <a:chExt cx="448056" cy="448056"/>
          </a:xfrm>
        </p:grpSpPr>
        <p:sp>
          <p:nvSpPr>
            <p:cNvPr id="1017" name="Shape 1017"/>
            <p:cNvSpPr/>
            <p:nvPr/>
          </p:nvSpPr>
          <p:spPr>
            <a:xfrm>
              <a:off x="2221979" y="5061031"/>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18" name="Shape 1018"/>
            <p:cNvSpPr/>
            <p:nvPr/>
          </p:nvSpPr>
          <p:spPr>
            <a:xfrm>
              <a:off x="2357229" y="5180061"/>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pSp>
      <p:grpSp>
        <p:nvGrpSpPr>
          <p:cNvPr id="1019" name="Shape 1019"/>
          <p:cNvGrpSpPr/>
          <p:nvPr/>
        </p:nvGrpSpPr>
        <p:grpSpPr>
          <a:xfrm>
            <a:off x="1096862" y="5761821"/>
            <a:ext cx="448056" cy="448056"/>
            <a:chOff x="2221979" y="5696031"/>
            <a:chExt cx="448056" cy="448056"/>
          </a:xfrm>
        </p:grpSpPr>
        <p:sp>
          <p:nvSpPr>
            <p:cNvPr id="1020" name="Shape 1020"/>
            <p:cNvSpPr/>
            <p:nvPr/>
          </p:nvSpPr>
          <p:spPr>
            <a:xfrm>
              <a:off x="2221979" y="5696031"/>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21" name="Shape 1021"/>
            <p:cNvSpPr/>
            <p:nvPr/>
          </p:nvSpPr>
          <p:spPr>
            <a:xfrm>
              <a:off x="2401618" y="5862691"/>
              <a:ext cx="88777" cy="121220"/>
            </a:xfrm>
            <a:custGeom>
              <a:avLst/>
              <a:gdLst/>
              <a:ahLst/>
              <a:cxnLst/>
              <a:rect l="0" t="0" r="0" b="0"/>
              <a:pathLst>
                <a:path w="88777" h="121220" extrusionOk="0">
                  <a:moveTo>
                    <a:pt x="88777" y="121220"/>
                  </a:moveTo>
                  <a:lnTo>
                    <a:pt x="0" y="121220"/>
                  </a:lnTo>
                  <a:lnTo>
                    <a:pt x="0" y="0"/>
                  </a:lnTo>
                  <a:lnTo>
                    <a:pt x="88777" y="0"/>
                  </a:lnTo>
                  <a:lnTo>
                    <a:pt x="88777" y="121220"/>
                  </a:lnTo>
                  <a:close/>
                </a:path>
              </a:pathLst>
            </a:cu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Shape 102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2.2 Activity</a:t>
            </a:r>
            <a:endParaRPr dirty="0"/>
          </a:p>
        </p:txBody>
      </p:sp>
      <p:sp>
        <p:nvSpPr>
          <p:cNvPr id="1028" name="Shape 102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p:txBody>
      </p:sp>
      <p:sp>
        <p:nvSpPr>
          <p:cNvPr id="1029" name="Shape 1029"/>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endParaRPr dirty="0"/>
          </a:p>
        </p:txBody>
      </p:sp>
      <p:pic>
        <p:nvPicPr>
          <p:cNvPr id="1030" name="Shape 1030"/>
          <p:cNvPicPr preferRelativeResize="0"/>
          <p:nvPr/>
        </p:nvPicPr>
        <p:blipFill rotWithShape="1">
          <a:blip r:embed="rId3">
            <a:alphaModFix/>
          </a:blip>
          <a:srcRect/>
          <a:stretch/>
        </p:blipFill>
        <p:spPr>
          <a:xfrm>
            <a:off x="3871083" y="987734"/>
            <a:ext cx="4716326" cy="48825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Shape 1036"/>
          <p:cNvSpPr txBox="1">
            <a:spLocks noGrp="1"/>
          </p:cNvSpPr>
          <p:nvPr>
            <p:ph type="title"/>
          </p:nvPr>
        </p:nvSpPr>
        <p:spPr>
          <a:xfrm>
            <a:off x="208634" y="633245"/>
            <a:ext cx="11983366"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2.3 Comparing Agile and Waterfall</a:t>
            </a:r>
            <a:endParaRPr dirty="0"/>
          </a:p>
        </p:txBody>
      </p:sp>
      <p:sp>
        <p:nvSpPr>
          <p:cNvPr id="1037" name="Shape 103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p:txBody>
      </p:sp>
      <p:sp>
        <p:nvSpPr>
          <p:cNvPr id="1038" name="Shape 103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endParaRPr dirty="0"/>
          </a:p>
        </p:txBody>
      </p:sp>
      <p:graphicFrame>
        <p:nvGraphicFramePr>
          <p:cNvPr id="1039" name="Shape 1039"/>
          <p:cNvGraphicFramePr/>
          <p:nvPr/>
        </p:nvGraphicFramePr>
        <p:xfrm>
          <a:off x="371061" y="1304994"/>
          <a:ext cx="11306600" cy="5008900"/>
        </p:xfrm>
        <a:graphic>
          <a:graphicData uri="http://schemas.openxmlformats.org/drawingml/2006/table">
            <a:tbl>
              <a:tblPr>
                <a:noFill/>
                <a:tableStyleId>{D56CE6EC-7418-4094-81BE-B88208C89CD9}</a:tableStyleId>
              </a:tblPr>
              <a:tblGrid>
                <a:gridCol w="6106175"/>
                <a:gridCol w="5200425"/>
              </a:tblGrid>
              <a:tr h="562325">
                <a:tc>
                  <a:txBody>
                    <a:bodyPr/>
                    <a:lstStyle/>
                    <a:p>
                      <a:pPr marL="0" marR="0" lvl="0" indent="0" algn="l" rtl="0">
                        <a:spcBef>
                          <a:spcPts val="0"/>
                        </a:spcBef>
                        <a:spcAft>
                          <a:spcPts val="0"/>
                        </a:spcAft>
                        <a:buClr>
                          <a:schemeClr val="lt1"/>
                        </a:buClr>
                        <a:buSzPts val="2400"/>
                        <a:buFont typeface="Arial"/>
                        <a:buNone/>
                      </a:pPr>
                      <a:r>
                        <a:rPr lang="en-US" sz="2400" b="1" u="none" strike="noStrike" cap="none" dirty="0">
                          <a:solidFill>
                            <a:schemeClr val="lt1"/>
                          </a:solidFill>
                          <a:latin typeface="Arial"/>
                          <a:ea typeface="Arial"/>
                          <a:cs typeface="Arial"/>
                          <a:sym typeface="Arial"/>
                        </a:rPr>
                        <a:t>Agile</a:t>
                      </a:r>
                      <a:endParaRPr sz="2400" b="1" u="none" strike="noStrike" cap="none" dirty="0">
                        <a:solidFill>
                          <a:schemeClr val="lt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EC07D"/>
                    </a:solidFill>
                  </a:tcPr>
                </a:tc>
                <a:tc>
                  <a:txBody>
                    <a:bodyPr/>
                    <a:lstStyle/>
                    <a:p>
                      <a:pPr marL="0" marR="0" lvl="0" indent="0" algn="l" rtl="0">
                        <a:spcBef>
                          <a:spcPts val="0"/>
                        </a:spcBef>
                        <a:spcAft>
                          <a:spcPts val="0"/>
                        </a:spcAft>
                        <a:buClr>
                          <a:schemeClr val="lt1"/>
                        </a:buClr>
                        <a:buSzPts val="2400"/>
                        <a:buFont typeface="Arial"/>
                        <a:buNone/>
                      </a:pPr>
                      <a:r>
                        <a:rPr lang="en-US" sz="2400" b="1" u="none" strike="noStrike" cap="none" dirty="0">
                          <a:solidFill>
                            <a:schemeClr val="lt1"/>
                          </a:solidFill>
                          <a:latin typeface="Arial"/>
                          <a:ea typeface="Arial"/>
                          <a:cs typeface="Arial"/>
                          <a:sym typeface="Arial"/>
                        </a:rPr>
                        <a:t>Waterfall</a:t>
                      </a:r>
                      <a:endParaRPr sz="2400" b="1" u="none" strike="noStrike" cap="none" dirty="0">
                        <a:solidFill>
                          <a:schemeClr val="lt1"/>
                        </a:solidFill>
                        <a:latin typeface="Arial"/>
                        <a:ea typeface="Arial"/>
                        <a:cs typeface="Arial"/>
                        <a:sym typeface="Arial"/>
                      </a:endParaRPr>
                    </a:p>
                  </a:txBody>
                  <a:tcPr marL="91450" marR="91450" marT="45725" marB="457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EC07D"/>
                    </a:solidFill>
                  </a:tcPr>
                </a:tc>
              </a:tr>
              <a:tr h="713850">
                <a:tc>
                  <a:txBody>
                    <a:bodyPr/>
                    <a:lstStyle/>
                    <a:p>
                      <a:pPr marL="0" marR="0" lvl="0" indent="0" algn="l" rtl="0">
                        <a:spcBef>
                          <a:spcPts val="0"/>
                        </a:spcBef>
                        <a:spcAft>
                          <a:spcPts val="0"/>
                        </a:spcAft>
                        <a:buClr>
                          <a:schemeClr val="dk1"/>
                        </a:buClr>
                        <a:buSzPts val="2000"/>
                        <a:buFont typeface="Arial"/>
                        <a:buNone/>
                      </a:pPr>
                      <a:r>
                        <a:rPr lang="en-US" sz="2000" u="none" strike="noStrike" cap="none" dirty="0">
                          <a:latin typeface="Arial"/>
                          <a:ea typeface="Arial"/>
                          <a:cs typeface="Arial"/>
                          <a:sym typeface="Arial"/>
                        </a:rPr>
                        <a:t>Agile follows an iterative and incremental approach, as weekly or monthly sprints.</a:t>
                      </a:r>
                      <a:endParaRPr sz="2000" u="none" strike="noStrike" cap="none" dirty="0">
                        <a:solidFill>
                          <a:schemeClr val="dk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28575" cap="flat" cmpd="sng">
                      <a:solidFill>
                        <a:schemeClr val="dk1"/>
                      </a:solidFill>
                      <a:prstDash val="solid"/>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2000"/>
                        <a:buFont typeface="Arial"/>
                        <a:buNone/>
                      </a:pPr>
                      <a:r>
                        <a:rPr lang="en-US" sz="2000" u="none" strike="noStrike" cap="none" dirty="0">
                          <a:latin typeface="Arial"/>
                          <a:ea typeface="Arial"/>
                          <a:cs typeface="Arial"/>
                          <a:sym typeface="Arial"/>
                        </a:rPr>
                        <a:t>Waterfall follows a sequential development approach.</a:t>
                      </a:r>
                      <a:endParaRPr sz="2000" u="none" strike="noStrike" cap="none" dirty="0">
                        <a:latin typeface="Arial"/>
                        <a:ea typeface="Arial"/>
                        <a:cs typeface="Arial"/>
                        <a:sym typeface="Arial"/>
                      </a:endParaRPr>
                    </a:p>
                  </a:txBody>
                  <a:tcPr marL="91450" marR="91450" marT="45725" marB="45725">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rgbClr val="7F7F7F"/>
                      </a:solidFill>
                      <a:prstDash val="dash"/>
                      <a:round/>
                      <a:headEnd type="none" w="sm" len="sm"/>
                      <a:tailEnd type="none" w="sm" len="sm"/>
                    </a:lnB>
                  </a:tcPr>
                </a:tc>
              </a:tr>
              <a:tr h="1334550">
                <a:tc>
                  <a:txBody>
                    <a:bodyPr/>
                    <a:lstStyle/>
                    <a:p>
                      <a:pPr marL="0" marR="0" lvl="0" indent="0" algn="l" rtl="0">
                        <a:spcBef>
                          <a:spcPts val="0"/>
                        </a:spcBef>
                        <a:spcAft>
                          <a:spcPts val="0"/>
                        </a:spcAft>
                        <a:buClr>
                          <a:schemeClr val="dk1"/>
                        </a:buClr>
                        <a:buSzPts val="2000"/>
                        <a:buFont typeface="Arial"/>
                        <a:buNone/>
                      </a:pPr>
                      <a:r>
                        <a:rPr lang="en-US" sz="2000" u="none" strike="noStrike" cap="none" dirty="0">
                          <a:latin typeface="Arial"/>
                          <a:ea typeface="Arial"/>
                          <a:cs typeface="Arial"/>
                          <a:sym typeface="Arial"/>
                        </a:rPr>
                        <a:t>The Software is developed and delivered in multiple iterations as small modules. There is always room for resolving errors and changes can be made as the current business requirement.</a:t>
                      </a:r>
                      <a:endParaRPr sz="2000" u="none" strike="noStrike" cap="none" dirty="0">
                        <a:solidFill>
                          <a:schemeClr val="dk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2000"/>
                        <a:buFont typeface="Arial"/>
                        <a:buNone/>
                      </a:pPr>
                      <a:r>
                        <a:rPr lang="en-US" sz="2000" u="none" strike="noStrike" cap="none" dirty="0">
                          <a:latin typeface="Arial"/>
                          <a:ea typeface="Arial"/>
                          <a:cs typeface="Arial"/>
                          <a:sym typeface="Arial"/>
                        </a:rPr>
                        <a:t>The whole project is delivered at the end, cannot handle any error or change in requirements. </a:t>
                      </a:r>
                      <a:endParaRPr sz="2000" u="none" strike="noStrike" cap="none" dirty="0">
                        <a:latin typeface="Arial"/>
                        <a:ea typeface="Arial"/>
                        <a:cs typeface="Arial"/>
                        <a:sym typeface="Arial"/>
                      </a:endParaRPr>
                    </a:p>
                  </a:txBody>
                  <a:tcPr marL="91450" marR="91450" marT="45725" marB="45725">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r>
              <a:tr h="932775">
                <a:tc>
                  <a:txBody>
                    <a:bodyPr/>
                    <a:lstStyle/>
                    <a:p>
                      <a:pPr marL="0" marR="0" lvl="0" indent="0" algn="l" rtl="0">
                        <a:spcBef>
                          <a:spcPts val="0"/>
                        </a:spcBef>
                        <a:spcAft>
                          <a:spcPts val="0"/>
                        </a:spcAft>
                        <a:buClr>
                          <a:schemeClr val="dk1"/>
                        </a:buClr>
                        <a:buSzPts val="2000"/>
                        <a:buFont typeface="Arial"/>
                        <a:buNone/>
                      </a:pPr>
                      <a:r>
                        <a:rPr lang="en-US" sz="2000" u="none" strike="noStrike" cap="none" dirty="0">
                          <a:latin typeface="Arial"/>
                          <a:ea typeface="Arial"/>
                          <a:cs typeface="Arial"/>
                          <a:sym typeface="Arial"/>
                        </a:rPr>
                        <a:t>Believes in developing working software over creating detailed documentation.</a:t>
                      </a:r>
                      <a:endParaRPr sz="2000" u="none" strike="noStrike" cap="none" dirty="0">
                        <a:solidFill>
                          <a:schemeClr val="dk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2000"/>
                        <a:buFont typeface="Arial"/>
                        <a:buNone/>
                      </a:pPr>
                      <a:r>
                        <a:rPr lang="en-US" sz="2000" u="none" strike="noStrike" cap="none" dirty="0">
                          <a:latin typeface="Arial"/>
                          <a:ea typeface="Arial"/>
                          <a:cs typeface="Arial"/>
                          <a:sym typeface="Arial"/>
                        </a:rPr>
                        <a:t>The Project will not commence until the complete documentation is ready.</a:t>
                      </a:r>
                      <a:endParaRPr sz="2000" u="none" strike="noStrike" cap="none" dirty="0">
                        <a:latin typeface="Arial"/>
                        <a:ea typeface="Arial"/>
                        <a:cs typeface="Arial"/>
                        <a:sym typeface="Arial"/>
                      </a:endParaRPr>
                    </a:p>
                  </a:txBody>
                  <a:tcPr marL="91450" marR="91450" marT="45725" marB="45725">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r>
              <a:tr h="1465400">
                <a:tc>
                  <a:txBody>
                    <a:bodyPr/>
                    <a:lstStyle/>
                    <a:p>
                      <a:pPr marL="0" marR="0" lvl="0" indent="0" algn="l" rtl="0">
                        <a:spcBef>
                          <a:spcPts val="0"/>
                        </a:spcBef>
                        <a:spcAft>
                          <a:spcPts val="0"/>
                        </a:spcAft>
                        <a:buClr>
                          <a:schemeClr val="dk1"/>
                        </a:buClr>
                        <a:buSzPts val="2000"/>
                        <a:buFont typeface="Arial"/>
                        <a:buNone/>
                      </a:pPr>
                      <a:r>
                        <a:rPr lang="en-US" sz="2000" u="none" strike="noStrike" cap="none" dirty="0">
                          <a:latin typeface="Arial"/>
                          <a:ea typeface="Arial"/>
                          <a:cs typeface="Arial"/>
                          <a:sym typeface="Arial"/>
                        </a:rPr>
                        <a:t>Adapts to change in the scope of the project without causing much impact on timelines and budget.</a:t>
                      </a:r>
                      <a:endParaRPr sz="2000" u="none" strike="noStrike" cap="none" dirty="0">
                        <a:solidFill>
                          <a:schemeClr val="dk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2000"/>
                        <a:buFont typeface="Arial"/>
                        <a:buNone/>
                      </a:pPr>
                      <a:r>
                        <a:rPr lang="en-US" sz="2000" u="none" strike="noStrike" cap="none" dirty="0">
                          <a:latin typeface="Arial"/>
                          <a:ea typeface="Arial"/>
                          <a:cs typeface="Arial"/>
                          <a:sym typeface="Arial"/>
                        </a:rPr>
                        <a:t>Waterfall depends heavily on the initial requirements. Customers might not be able to demand change and if it happens it heavily impacts the budget and timelines.</a:t>
                      </a:r>
                      <a:endParaRPr sz="2000" u="none" strike="noStrike" cap="none" dirty="0">
                        <a:latin typeface="Arial"/>
                        <a:ea typeface="Arial"/>
                        <a:cs typeface="Arial"/>
                        <a:sym typeface="Arial"/>
                      </a:endParaRPr>
                    </a:p>
                  </a:txBody>
                  <a:tcPr marL="91450" marR="91450" marT="45725" marB="45725">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Shape 1045"/>
          <p:cNvSpPr txBox="1">
            <a:spLocks noGrp="1"/>
          </p:cNvSpPr>
          <p:nvPr>
            <p:ph type="title"/>
          </p:nvPr>
        </p:nvSpPr>
        <p:spPr>
          <a:xfrm>
            <a:off x="208634" y="633245"/>
            <a:ext cx="11983366"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2.3 Comparing Agile and Waterfall (</a:t>
            </a:r>
            <a:r>
              <a:rPr lang="en-US" sz="2800" b="1" i="0" u="none" strike="noStrike" cap="none" dirty="0" smtClean="0">
                <a:solidFill>
                  <a:schemeClr val="dk2"/>
                </a:solidFill>
                <a:latin typeface="Arial"/>
                <a:ea typeface="Arial"/>
                <a:cs typeface="Arial"/>
                <a:sym typeface="Arial"/>
              </a:rPr>
              <a:t>Contd.) </a:t>
            </a:r>
            <a:endParaRPr dirty="0"/>
          </a:p>
        </p:txBody>
      </p:sp>
      <p:sp>
        <p:nvSpPr>
          <p:cNvPr id="1046" name="Shape 104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p:txBody>
      </p:sp>
      <p:sp>
        <p:nvSpPr>
          <p:cNvPr id="1047" name="Shape 1047"/>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endParaRPr dirty="0"/>
          </a:p>
        </p:txBody>
      </p:sp>
      <p:graphicFrame>
        <p:nvGraphicFramePr>
          <p:cNvPr id="1048" name="Shape 1048"/>
          <p:cNvGraphicFramePr/>
          <p:nvPr/>
        </p:nvGraphicFramePr>
        <p:xfrm>
          <a:off x="318052" y="1304995"/>
          <a:ext cx="11582400" cy="4919750"/>
        </p:xfrm>
        <a:graphic>
          <a:graphicData uri="http://schemas.openxmlformats.org/drawingml/2006/table">
            <a:tbl>
              <a:tblPr>
                <a:noFill/>
                <a:tableStyleId>{D56CE6EC-7418-4094-81BE-B88208C89CD9}</a:tableStyleId>
              </a:tblPr>
              <a:tblGrid>
                <a:gridCol w="5990125"/>
                <a:gridCol w="5592275"/>
              </a:tblGrid>
              <a:tr h="526225">
                <a:tc>
                  <a:txBody>
                    <a:bodyPr/>
                    <a:lstStyle/>
                    <a:p>
                      <a:pPr marL="0" marR="0" lvl="0" indent="0" algn="l" rtl="0">
                        <a:spcBef>
                          <a:spcPts val="0"/>
                        </a:spcBef>
                        <a:spcAft>
                          <a:spcPts val="0"/>
                        </a:spcAft>
                        <a:buClr>
                          <a:schemeClr val="lt1"/>
                        </a:buClr>
                        <a:buSzPts val="2400"/>
                        <a:buFont typeface="Arial"/>
                        <a:buNone/>
                      </a:pPr>
                      <a:r>
                        <a:rPr lang="en-US" sz="2400" b="1" u="none" strike="noStrike" cap="none" dirty="0">
                          <a:solidFill>
                            <a:schemeClr val="lt1"/>
                          </a:solidFill>
                          <a:latin typeface="Arial"/>
                          <a:ea typeface="Arial"/>
                          <a:cs typeface="Arial"/>
                          <a:sym typeface="Arial"/>
                        </a:rPr>
                        <a:t>Agile</a:t>
                      </a:r>
                      <a:endParaRPr sz="2400" b="1" u="none" strike="noStrike" cap="none" dirty="0">
                        <a:solidFill>
                          <a:schemeClr val="lt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EC07D"/>
                    </a:solidFill>
                  </a:tcPr>
                </a:tc>
                <a:tc>
                  <a:txBody>
                    <a:bodyPr/>
                    <a:lstStyle/>
                    <a:p>
                      <a:pPr marL="0" marR="0" lvl="0" indent="0" algn="l" rtl="0">
                        <a:spcBef>
                          <a:spcPts val="0"/>
                        </a:spcBef>
                        <a:spcAft>
                          <a:spcPts val="0"/>
                        </a:spcAft>
                        <a:buClr>
                          <a:schemeClr val="lt1"/>
                        </a:buClr>
                        <a:buSzPts val="2400"/>
                        <a:buFont typeface="Arial"/>
                        <a:buNone/>
                      </a:pPr>
                      <a:r>
                        <a:rPr lang="en-US" sz="2400" b="1" u="none" strike="noStrike" cap="none" dirty="0">
                          <a:solidFill>
                            <a:schemeClr val="lt1"/>
                          </a:solidFill>
                          <a:latin typeface="Arial"/>
                          <a:ea typeface="Arial"/>
                          <a:cs typeface="Arial"/>
                          <a:sym typeface="Arial"/>
                        </a:rPr>
                        <a:t>Waterfall</a:t>
                      </a:r>
                      <a:endParaRPr sz="2400" b="1" u="none" strike="noStrike" cap="none" dirty="0">
                        <a:solidFill>
                          <a:schemeClr val="lt1"/>
                        </a:solidFill>
                        <a:latin typeface="Arial"/>
                        <a:ea typeface="Arial"/>
                        <a:cs typeface="Arial"/>
                        <a:sym typeface="Arial"/>
                      </a:endParaRPr>
                    </a:p>
                  </a:txBody>
                  <a:tcPr marL="91450" marR="91450" marT="45725" marB="457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EC07D"/>
                    </a:solidFill>
                  </a:tcPr>
                </a:tc>
              </a:tr>
              <a:tr h="1255500">
                <a:tc>
                  <a:txBody>
                    <a:bodyPr/>
                    <a:lstStyle/>
                    <a:p>
                      <a:pPr marL="0" marR="0" lvl="0" indent="0" algn="l" rtl="0">
                        <a:spcBef>
                          <a:spcPts val="0"/>
                        </a:spcBef>
                        <a:spcAft>
                          <a:spcPts val="0"/>
                        </a:spcAft>
                        <a:buClr>
                          <a:schemeClr val="dk1"/>
                        </a:buClr>
                        <a:buSzPts val="1900"/>
                        <a:buFont typeface="Arial"/>
                        <a:buNone/>
                      </a:pPr>
                      <a:r>
                        <a:rPr lang="en-US" sz="1900" u="none" strike="noStrike" cap="none" dirty="0">
                          <a:latin typeface="Arial"/>
                          <a:ea typeface="Arial"/>
                          <a:cs typeface="Arial"/>
                          <a:sym typeface="Arial"/>
                        </a:rPr>
                        <a:t>Project priorities are evaluated at the end of each sprint. Clients can add feedback then and there, product evolves in the desired shape.</a:t>
                      </a:r>
                      <a:endParaRPr sz="1900" u="none" strike="noStrike" cap="none" dirty="0">
                        <a:solidFill>
                          <a:schemeClr val="dk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28575" cap="flat" cmpd="sng">
                      <a:solidFill>
                        <a:schemeClr val="dk1"/>
                      </a:solidFill>
                      <a:prstDash val="solid"/>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1900"/>
                        <a:buFont typeface="Arial"/>
                        <a:buNone/>
                      </a:pPr>
                      <a:r>
                        <a:rPr lang="en-US" sz="1900" u="none" strike="noStrike" cap="none" dirty="0">
                          <a:latin typeface="Arial"/>
                          <a:ea typeface="Arial"/>
                          <a:cs typeface="Arial"/>
                          <a:sym typeface="Arial"/>
                        </a:rPr>
                        <a:t>Customers can share feedback only after the complete product is delivered, errors or enhancements can cause the project to be scratched and started from the beginning.</a:t>
                      </a:r>
                      <a:endParaRPr sz="1900" u="none" strike="noStrike" cap="none" dirty="0">
                        <a:latin typeface="Arial"/>
                        <a:ea typeface="Arial"/>
                        <a:cs typeface="Arial"/>
                        <a:sym typeface="Arial"/>
                      </a:endParaRPr>
                    </a:p>
                  </a:txBody>
                  <a:tcPr marL="91450" marR="91450" marT="45725" marB="45725">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rgbClr val="7F7F7F"/>
                      </a:solidFill>
                      <a:prstDash val="dash"/>
                      <a:round/>
                      <a:headEnd type="none" w="sm" len="sm"/>
                      <a:tailEnd type="none" w="sm" len="sm"/>
                    </a:lnB>
                  </a:tcPr>
                </a:tc>
              </a:tr>
              <a:tr h="1204425">
                <a:tc>
                  <a:txBody>
                    <a:bodyPr/>
                    <a:lstStyle/>
                    <a:p>
                      <a:pPr marL="0" marR="0" lvl="0" indent="0" algn="l" rtl="0">
                        <a:spcBef>
                          <a:spcPts val="0"/>
                        </a:spcBef>
                        <a:spcAft>
                          <a:spcPts val="0"/>
                        </a:spcAft>
                        <a:buClr>
                          <a:schemeClr val="dk1"/>
                        </a:buClr>
                        <a:buSzPts val="1900"/>
                        <a:buFont typeface="Arial"/>
                        <a:buNone/>
                      </a:pPr>
                      <a:r>
                        <a:rPr lang="en-US" sz="1900" u="none" strike="noStrike" cap="none" dirty="0">
                          <a:latin typeface="Arial"/>
                          <a:ea typeface="Arial"/>
                          <a:cs typeface="Arial"/>
                          <a:sym typeface="Arial"/>
                        </a:rPr>
                        <a:t>Testing is done at the end of every sprint. Any bug is identified early in the development cycle and fixed. Causes little or no impact on other code.</a:t>
                      </a:r>
                      <a:endParaRPr sz="1900" u="none" strike="noStrike" cap="none" dirty="0">
                        <a:solidFill>
                          <a:schemeClr val="dk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1900"/>
                        <a:buFont typeface="Arial"/>
                        <a:buNone/>
                      </a:pPr>
                      <a:r>
                        <a:rPr lang="en-US" sz="1900" u="none" strike="noStrike" cap="none" dirty="0">
                          <a:latin typeface="Arial"/>
                          <a:ea typeface="Arial"/>
                          <a:cs typeface="Arial"/>
                          <a:sym typeface="Arial"/>
                        </a:rPr>
                        <a:t>Testing is done only after the product is complete. Any bug that is created early, but discovered later can have an impact on rest of the code.</a:t>
                      </a:r>
                      <a:endParaRPr sz="1900" u="none" strike="noStrike" cap="none" dirty="0">
                        <a:latin typeface="Arial"/>
                        <a:ea typeface="Arial"/>
                        <a:cs typeface="Arial"/>
                        <a:sym typeface="Arial"/>
                      </a:endParaRPr>
                    </a:p>
                  </a:txBody>
                  <a:tcPr marL="91450" marR="91450" marT="45725" marB="45725">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r>
              <a:tr h="673675">
                <a:tc>
                  <a:txBody>
                    <a:bodyPr/>
                    <a:lstStyle/>
                    <a:p>
                      <a:pPr marL="0" marR="0" lvl="0" indent="0" algn="l" rtl="0">
                        <a:spcBef>
                          <a:spcPts val="0"/>
                        </a:spcBef>
                        <a:spcAft>
                          <a:spcPts val="0"/>
                        </a:spcAft>
                        <a:buClr>
                          <a:schemeClr val="dk1"/>
                        </a:buClr>
                        <a:buSzPts val="1900"/>
                        <a:buFont typeface="Arial"/>
                        <a:buNone/>
                      </a:pPr>
                      <a:r>
                        <a:rPr lang="en-US" sz="1900" u="none" strike="noStrike" cap="none" dirty="0">
                          <a:latin typeface="Arial"/>
                          <a:ea typeface="Arial"/>
                          <a:cs typeface="Arial"/>
                          <a:sym typeface="Arial"/>
                        </a:rPr>
                        <a:t>The Agile is used when rapid production is needed.</a:t>
                      </a:r>
                      <a:endParaRPr sz="1900" u="none" strike="noStrike" cap="none" dirty="0">
                        <a:solidFill>
                          <a:schemeClr val="dk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1900"/>
                        <a:buFont typeface="Arial"/>
                        <a:buNone/>
                      </a:pPr>
                      <a:r>
                        <a:rPr lang="en-US" sz="1900" u="none" strike="noStrike" cap="none" dirty="0">
                          <a:latin typeface="Arial"/>
                          <a:ea typeface="Arial"/>
                          <a:cs typeface="Arial"/>
                          <a:sym typeface="Arial"/>
                        </a:rPr>
                        <a:t>The Waterfall is used when product definition is more important than speed.</a:t>
                      </a:r>
                      <a:endParaRPr sz="1900" u="none" strike="noStrike" cap="none" dirty="0">
                        <a:latin typeface="Arial"/>
                        <a:ea typeface="Arial"/>
                        <a:cs typeface="Arial"/>
                        <a:sym typeface="Arial"/>
                      </a:endParaRPr>
                    </a:p>
                  </a:txBody>
                  <a:tcPr marL="91450" marR="91450" marT="45725" marB="45725">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r>
              <a:tr h="1259925">
                <a:tc>
                  <a:txBody>
                    <a:bodyPr/>
                    <a:lstStyle/>
                    <a:p>
                      <a:pPr marL="0" marR="0" lvl="0" indent="0" algn="l" rtl="0">
                        <a:spcBef>
                          <a:spcPts val="0"/>
                        </a:spcBef>
                        <a:spcAft>
                          <a:spcPts val="0"/>
                        </a:spcAft>
                        <a:buClr>
                          <a:schemeClr val="dk1"/>
                        </a:buClr>
                        <a:buSzPts val="1900"/>
                        <a:buFont typeface="Arial"/>
                        <a:buNone/>
                      </a:pPr>
                      <a:r>
                        <a:rPr lang="en-US" sz="1900" u="none" strike="noStrike" cap="none" dirty="0">
                          <a:latin typeface="Arial"/>
                          <a:ea typeface="Arial"/>
                          <a:cs typeface="Arial"/>
                          <a:sym typeface="Arial"/>
                        </a:rPr>
                        <a:t>Though Agile follows iterative development approach, there might be a lack of the clear picture of what needs to be expected. The final product might be grossly different than what was intended initially.</a:t>
                      </a:r>
                      <a:endParaRPr sz="1900" u="none" strike="noStrike" cap="none" dirty="0">
                        <a:solidFill>
                          <a:schemeClr val="dk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900"/>
                        <a:buFont typeface="Arial"/>
                        <a:buNone/>
                      </a:pPr>
                      <a:r>
                        <a:rPr lang="en-US" sz="1900" u="none" strike="noStrike" cap="none" dirty="0">
                          <a:latin typeface="Arial"/>
                          <a:ea typeface="Arial"/>
                          <a:cs typeface="Arial"/>
                          <a:sym typeface="Arial"/>
                        </a:rPr>
                        <a:t>The Waterfall relies on definitions and documentation, both the developers and customers have a clear idea of what will be built finally.</a:t>
                      </a:r>
                      <a:endParaRPr sz="1900" u="none" strike="noStrike" cap="none" dirty="0">
                        <a:latin typeface="Arial"/>
                        <a:ea typeface="Arial"/>
                        <a:cs typeface="Arial"/>
                        <a:sym typeface="Arial"/>
                      </a:endParaRPr>
                    </a:p>
                  </a:txBody>
                  <a:tcPr marL="91450" marR="91450" marT="45725" marB="45725">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Shape 1054"/>
          <p:cNvSpPr txBox="1">
            <a:spLocks noGrp="1"/>
          </p:cNvSpPr>
          <p:nvPr>
            <p:ph type="title"/>
          </p:nvPr>
        </p:nvSpPr>
        <p:spPr>
          <a:xfrm>
            <a:off x="208634" y="633245"/>
            <a:ext cx="11983366"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2.4 Comparing Agile and Waterfall</a:t>
            </a:r>
            <a:endParaRPr dirty="0"/>
          </a:p>
        </p:txBody>
      </p:sp>
      <p:sp>
        <p:nvSpPr>
          <p:cNvPr id="1055" name="Shape 105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p:txBody>
      </p:sp>
      <p:sp>
        <p:nvSpPr>
          <p:cNvPr id="1056" name="Shape 1056"/>
          <p:cNvSpPr/>
          <p:nvPr/>
        </p:nvSpPr>
        <p:spPr>
          <a:xfrm>
            <a:off x="1371606" y="1631450"/>
            <a:ext cx="3130826" cy="505288"/>
          </a:xfrm>
          <a:prstGeom prst="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dirty="0">
                <a:solidFill>
                  <a:schemeClr val="lt1"/>
                </a:solidFill>
                <a:latin typeface="Arial"/>
                <a:ea typeface="Arial"/>
                <a:cs typeface="Arial"/>
                <a:sym typeface="Arial"/>
              </a:rPr>
              <a:t>Conception</a:t>
            </a:r>
            <a:endParaRPr sz="1800" b="1" i="0" u="none" strike="noStrike" cap="none" dirty="0">
              <a:solidFill>
                <a:schemeClr val="lt1"/>
              </a:solidFill>
              <a:latin typeface="Arial"/>
              <a:ea typeface="Arial"/>
              <a:cs typeface="Arial"/>
              <a:sym typeface="Arial"/>
            </a:endParaRPr>
          </a:p>
        </p:txBody>
      </p:sp>
      <p:sp>
        <p:nvSpPr>
          <p:cNvPr id="1057" name="Shape 1057"/>
          <p:cNvSpPr/>
          <p:nvPr/>
        </p:nvSpPr>
        <p:spPr>
          <a:xfrm>
            <a:off x="1371606" y="5083518"/>
            <a:ext cx="3130826" cy="505288"/>
          </a:xfrm>
          <a:prstGeom prst="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dirty="0">
                <a:solidFill>
                  <a:schemeClr val="lt1"/>
                </a:solidFill>
                <a:latin typeface="Arial"/>
                <a:ea typeface="Arial"/>
                <a:cs typeface="Arial"/>
                <a:sym typeface="Arial"/>
              </a:rPr>
              <a:t>Deployment</a:t>
            </a:r>
            <a:endParaRPr sz="1800" b="1" i="0" u="none" strike="noStrike" cap="none" dirty="0">
              <a:solidFill>
                <a:schemeClr val="lt1"/>
              </a:solidFill>
              <a:latin typeface="Arial"/>
              <a:ea typeface="Arial"/>
              <a:cs typeface="Arial"/>
              <a:sym typeface="Arial"/>
            </a:endParaRPr>
          </a:p>
        </p:txBody>
      </p:sp>
      <p:sp>
        <p:nvSpPr>
          <p:cNvPr id="1058" name="Shape 1058"/>
          <p:cNvSpPr/>
          <p:nvPr/>
        </p:nvSpPr>
        <p:spPr>
          <a:xfrm>
            <a:off x="1371606" y="2213880"/>
            <a:ext cx="3130826" cy="505288"/>
          </a:xfrm>
          <a:prstGeom prst="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Initiation</a:t>
            </a:r>
            <a:endParaRPr dirty="0"/>
          </a:p>
        </p:txBody>
      </p:sp>
      <p:sp>
        <p:nvSpPr>
          <p:cNvPr id="1059" name="Shape 1059"/>
          <p:cNvSpPr/>
          <p:nvPr/>
        </p:nvSpPr>
        <p:spPr>
          <a:xfrm>
            <a:off x="1371606" y="2786186"/>
            <a:ext cx="3130826" cy="505288"/>
          </a:xfrm>
          <a:prstGeom prst="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Analysis</a:t>
            </a:r>
            <a:endParaRPr dirty="0"/>
          </a:p>
        </p:txBody>
      </p:sp>
      <p:sp>
        <p:nvSpPr>
          <p:cNvPr id="1060" name="Shape 1060"/>
          <p:cNvSpPr/>
          <p:nvPr/>
        </p:nvSpPr>
        <p:spPr>
          <a:xfrm>
            <a:off x="1371606" y="3358492"/>
            <a:ext cx="3130826" cy="505288"/>
          </a:xfrm>
          <a:prstGeom prst="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Design</a:t>
            </a:r>
            <a:endParaRPr dirty="0"/>
          </a:p>
        </p:txBody>
      </p:sp>
      <p:sp>
        <p:nvSpPr>
          <p:cNvPr id="1061" name="Shape 1061"/>
          <p:cNvSpPr/>
          <p:nvPr/>
        </p:nvSpPr>
        <p:spPr>
          <a:xfrm>
            <a:off x="1371606" y="3930798"/>
            <a:ext cx="3130826" cy="505288"/>
          </a:xfrm>
          <a:prstGeom prst="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Construction</a:t>
            </a:r>
            <a:endParaRPr dirty="0"/>
          </a:p>
        </p:txBody>
      </p:sp>
      <p:sp>
        <p:nvSpPr>
          <p:cNvPr id="1062" name="Shape 1062"/>
          <p:cNvSpPr/>
          <p:nvPr/>
        </p:nvSpPr>
        <p:spPr>
          <a:xfrm>
            <a:off x="1371606" y="4503104"/>
            <a:ext cx="3130826" cy="505288"/>
          </a:xfrm>
          <a:prstGeom prst="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Testing</a:t>
            </a:r>
            <a:endParaRPr dirty="0"/>
          </a:p>
        </p:txBody>
      </p:sp>
      <p:cxnSp>
        <p:nvCxnSpPr>
          <p:cNvPr id="1063" name="Shape 1063"/>
          <p:cNvCxnSpPr/>
          <p:nvPr/>
        </p:nvCxnSpPr>
        <p:spPr>
          <a:xfrm flipH="1">
            <a:off x="1371606" y="1884094"/>
            <a:ext cx="600" cy="3452100"/>
          </a:xfrm>
          <a:prstGeom prst="bentConnector3">
            <a:avLst>
              <a:gd name="adj1" fmla="val 107673839"/>
            </a:avLst>
          </a:prstGeom>
          <a:noFill/>
          <a:ln w="38100" cap="flat" cmpd="sng">
            <a:solidFill>
              <a:srgbClr val="7F7F7F"/>
            </a:solidFill>
            <a:prstDash val="solid"/>
            <a:miter lim="800000"/>
            <a:headEnd type="none" w="sm" len="sm"/>
            <a:tailEnd type="triangle" w="med" len="med"/>
          </a:ln>
        </p:spPr>
      </p:cxnSp>
      <p:sp>
        <p:nvSpPr>
          <p:cNvPr id="1065" name="Shape 1065"/>
          <p:cNvSpPr/>
          <p:nvPr/>
        </p:nvSpPr>
        <p:spPr>
          <a:xfrm>
            <a:off x="6539959" y="2063374"/>
            <a:ext cx="3130826" cy="505288"/>
          </a:xfrm>
          <a:prstGeom prst="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dirty="0">
                <a:solidFill>
                  <a:schemeClr val="lt1"/>
                </a:solidFill>
                <a:latin typeface="Arial"/>
                <a:ea typeface="Arial"/>
                <a:cs typeface="Arial"/>
                <a:sym typeface="Arial"/>
              </a:rPr>
              <a:t>Conception</a:t>
            </a:r>
            <a:endParaRPr sz="1800" b="1" i="0" u="none" strike="noStrike" cap="none" dirty="0">
              <a:solidFill>
                <a:schemeClr val="lt1"/>
              </a:solidFill>
              <a:latin typeface="Arial"/>
              <a:ea typeface="Arial"/>
              <a:cs typeface="Arial"/>
              <a:sym typeface="Arial"/>
            </a:endParaRPr>
          </a:p>
        </p:txBody>
      </p:sp>
      <p:sp>
        <p:nvSpPr>
          <p:cNvPr id="1066" name="Shape 1066"/>
          <p:cNvSpPr/>
          <p:nvPr/>
        </p:nvSpPr>
        <p:spPr>
          <a:xfrm>
            <a:off x="6539959" y="5515442"/>
            <a:ext cx="3130826" cy="505288"/>
          </a:xfrm>
          <a:prstGeom prst="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dirty="0">
                <a:solidFill>
                  <a:schemeClr val="lt1"/>
                </a:solidFill>
                <a:latin typeface="Arial"/>
                <a:ea typeface="Arial"/>
                <a:cs typeface="Arial"/>
                <a:sym typeface="Arial"/>
              </a:rPr>
              <a:t>Deployment</a:t>
            </a:r>
            <a:endParaRPr sz="1800" b="1" i="0" u="none" strike="noStrike" cap="none" dirty="0">
              <a:solidFill>
                <a:schemeClr val="lt1"/>
              </a:solidFill>
              <a:latin typeface="Arial"/>
              <a:ea typeface="Arial"/>
              <a:cs typeface="Arial"/>
              <a:sym typeface="Arial"/>
            </a:endParaRPr>
          </a:p>
        </p:txBody>
      </p:sp>
      <p:sp>
        <p:nvSpPr>
          <p:cNvPr id="1067" name="Shape 1067"/>
          <p:cNvSpPr/>
          <p:nvPr/>
        </p:nvSpPr>
        <p:spPr>
          <a:xfrm>
            <a:off x="6539959" y="2645804"/>
            <a:ext cx="3130826" cy="505288"/>
          </a:xfrm>
          <a:prstGeom prst="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Initiation</a:t>
            </a:r>
            <a:endParaRPr dirty="0"/>
          </a:p>
        </p:txBody>
      </p:sp>
      <p:sp>
        <p:nvSpPr>
          <p:cNvPr id="1068" name="Shape 1068"/>
          <p:cNvSpPr/>
          <p:nvPr/>
        </p:nvSpPr>
        <p:spPr>
          <a:xfrm>
            <a:off x="6539959" y="3218110"/>
            <a:ext cx="3130826" cy="505288"/>
          </a:xfrm>
          <a:prstGeom prst="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Analysis</a:t>
            </a:r>
            <a:endParaRPr dirty="0"/>
          </a:p>
        </p:txBody>
      </p:sp>
      <p:sp>
        <p:nvSpPr>
          <p:cNvPr id="1069" name="Shape 1069"/>
          <p:cNvSpPr/>
          <p:nvPr/>
        </p:nvSpPr>
        <p:spPr>
          <a:xfrm>
            <a:off x="6539959" y="3790416"/>
            <a:ext cx="3130826" cy="505288"/>
          </a:xfrm>
          <a:prstGeom prst="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Design</a:t>
            </a:r>
            <a:endParaRPr dirty="0"/>
          </a:p>
        </p:txBody>
      </p:sp>
      <p:sp>
        <p:nvSpPr>
          <p:cNvPr id="1070" name="Shape 1070"/>
          <p:cNvSpPr/>
          <p:nvPr/>
        </p:nvSpPr>
        <p:spPr>
          <a:xfrm>
            <a:off x="6539959" y="4362722"/>
            <a:ext cx="3130826" cy="505288"/>
          </a:xfrm>
          <a:prstGeom prst="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Construction</a:t>
            </a:r>
            <a:endParaRPr dirty="0"/>
          </a:p>
        </p:txBody>
      </p:sp>
      <p:sp>
        <p:nvSpPr>
          <p:cNvPr id="1071" name="Shape 1071"/>
          <p:cNvSpPr/>
          <p:nvPr/>
        </p:nvSpPr>
        <p:spPr>
          <a:xfrm>
            <a:off x="6539959" y="4935028"/>
            <a:ext cx="3130826" cy="505288"/>
          </a:xfrm>
          <a:prstGeom prst="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Testing</a:t>
            </a:r>
            <a:endParaRPr dirty="0"/>
          </a:p>
        </p:txBody>
      </p:sp>
      <p:cxnSp>
        <p:nvCxnSpPr>
          <p:cNvPr id="1072" name="Shape 1072"/>
          <p:cNvCxnSpPr>
            <a:stCxn id="1067" idx="3"/>
            <a:endCxn id="1068" idx="3"/>
          </p:cNvCxnSpPr>
          <p:nvPr/>
        </p:nvCxnSpPr>
        <p:spPr>
          <a:xfrm>
            <a:off x="9670785" y="2898448"/>
            <a:ext cx="600" cy="572400"/>
          </a:xfrm>
          <a:prstGeom prst="bentConnector3">
            <a:avLst>
              <a:gd name="adj1" fmla="val 108889000"/>
            </a:avLst>
          </a:prstGeom>
          <a:noFill/>
          <a:ln w="38100" cap="flat" cmpd="sng">
            <a:solidFill>
              <a:srgbClr val="7F7F7F"/>
            </a:solidFill>
            <a:prstDash val="solid"/>
            <a:miter lim="800000"/>
            <a:headEnd type="triangle" w="med" len="med"/>
            <a:tailEnd type="triangle" w="med" len="med"/>
          </a:ln>
        </p:spPr>
      </p:cxnSp>
      <p:cxnSp>
        <p:nvCxnSpPr>
          <p:cNvPr id="1073" name="Shape 1073"/>
          <p:cNvCxnSpPr>
            <a:stCxn id="1069" idx="3"/>
            <a:endCxn id="1070" idx="3"/>
          </p:cNvCxnSpPr>
          <p:nvPr/>
        </p:nvCxnSpPr>
        <p:spPr>
          <a:xfrm>
            <a:off x="9670785" y="4043060"/>
            <a:ext cx="600" cy="572400"/>
          </a:xfrm>
          <a:prstGeom prst="bentConnector3">
            <a:avLst>
              <a:gd name="adj1" fmla="val 102539000"/>
            </a:avLst>
          </a:prstGeom>
          <a:noFill/>
          <a:ln w="38100" cap="flat" cmpd="sng">
            <a:solidFill>
              <a:srgbClr val="7F7F7F"/>
            </a:solidFill>
            <a:prstDash val="solid"/>
            <a:miter lim="800000"/>
            <a:headEnd type="triangle" w="med" len="med"/>
            <a:tailEnd type="triangle" w="med" len="med"/>
          </a:ln>
        </p:spPr>
      </p:cxnSp>
      <p:cxnSp>
        <p:nvCxnSpPr>
          <p:cNvPr id="1074" name="Shape 1074"/>
          <p:cNvCxnSpPr>
            <a:stCxn id="1071" idx="3"/>
            <a:endCxn id="1066" idx="3"/>
          </p:cNvCxnSpPr>
          <p:nvPr/>
        </p:nvCxnSpPr>
        <p:spPr>
          <a:xfrm>
            <a:off x="9670785" y="5187672"/>
            <a:ext cx="600" cy="580500"/>
          </a:xfrm>
          <a:prstGeom prst="bentConnector3">
            <a:avLst>
              <a:gd name="adj1" fmla="val 102539000"/>
            </a:avLst>
          </a:prstGeom>
          <a:noFill/>
          <a:ln w="38100" cap="flat" cmpd="sng">
            <a:solidFill>
              <a:srgbClr val="7F7F7F"/>
            </a:solidFill>
            <a:prstDash val="solid"/>
            <a:miter lim="800000"/>
            <a:headEnd type="triangle" w="med" len="med"/>
            <a:tailEnd type="triangle" w="med" len="med"/>
          </a:ln>
        </p:spPr>
      </p:cxnSp>
      <p:sp>
        <p:nvSpPr>
          <p:cNvPr id="1077" name="Shape 1077"/>
          <p:cNvSpPr txBox="1"/>
          <p:nvPr/>
        </p:nvSpPr>
        <p:spPr>
          <a:xfrm>
            <a:off x="1042869" y="5710426"/>
            <a:ext cx="3788300" cy="470168"/>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en-US" sz="2400" b="1" i="0" u="none" strike="noStrike" cap="none" spc="-30" dirty="0" smtClean="0">
                <a:solidFill>
                  <a:srgbClr val="00B050"/>
                </a:solidFill>
                <a:latin typeface="Arial"/>
                <a:ea typeface="Arial"/>
                <a:cs typeface="Arial"/>
                <a:sym typeface="Arial"/>
              </a:rPr>
              <a:t>WATERFALL MODEL</a:t>
            </a:r>
            <a:endParaRPr lang="en-US" sz="2400" b="1" i="0" u="none" strike="noStrike" cap="none" spc="-30" dirty="0">
              <a:solidFill>
                <a:srgbClr val="00B050"/>
              </a:solidFill>
              <a:latin typeface="Arial"/>
              <a:ea typeface="Arial"/>
              <a:cs typeface="Arial"/>
              <a:sym typeface="Arial"/>
            </a:endParaRPr>
          </a:p>
        </p:txBody>
      </p:sp>
      <p:sp>
        <p:nvSpPr>
          <p:cNvPr id="1078" name="Shape 1078"/>
          <p:cNvSpPr txBox="1"/>
          <p:nvPr/>
        </p:nvSpPr>
        <p:spPr>
          <a:xfrm>
            <a:off x="6539959" y="1558162"/>
            <a:ext cx="3130826" cy="34456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lnSpc>
                <a:spcPct val="90000"/>
              </a:lnSpc>
              <a:buClr>
                <a:schemeClr val="dk1"/>
              </a:buClr>
              <a:buSzPts val="1600"/>
              <a:buNone/>
              <a:defRPr sz="2800" b="1">
                <a:solidFill>
                  <a:srgbClr val="00B050"/>
                </a:solidFill>
              </a:defRPr>
            </a:lvl1pPr>
          </a:lstStyle>
          <a:p>
            <a:r>
              <a:rPr lang="en-US" sz="2400" dirty="0" smtClean="0"/>
              <a:t>AGILE</a:t>
            </a:r>
            <a:endParaRPr lang="en-US" sz="2400" dirty="0"/>
          </a:p>
        </p:txBody>
      </p:sp>
      <p:sp>
        <p:nvSpPr>
          <p:cNvPr id="12" name="Freeform 11"/>
          <p:cNvSpPr/>
          <p:nvPr/>
        </p:nvSpPr>
        <p:spPr>
          <a:xfrm>
            <a:off x="9677400" y="2286000"/>
            <a:ext cx="863600" cy="3213100"/>
          </a:xfrm>
          <a:custGeom>
            <a:avLst/>
            <a:gdLst>
              <a:gd name="connsiteX0" fmla="*/ 0 w 863600"/>
              <a:gd name="connsiteY0" fmla="*/ 0 h 3213100"/>
              <a:gd name="connsiteX1" fmla="*/ 863600 w 863600"/>
              <a:gd name="connsiteY1" fmla="*/ 0 h 3213100"/>
              <a:gd name="connsiteX2" fmla="*/ 863600 w 863600"/>
              <a:gd name="connsiteY2" fmla="*/ 3213100 h 3213100"/>
              <a:gd name="connsiteX3" fmla="*/ 609600 w 863600"/>
              <a:gd name="connsiteY3" fmla="*/ 3213100 h 3213100"/>
            </a:gdLst>
            <a:ahLst/>
            <a:cxnLst>
              <a:cxn ang="0">
                <a:pos x="connsiteX0" y="connsiteY0"/>
              </a:cxn>
              <a:cxn ang="0">
                <a:pos x="connsiteX1" y="connsiteY1"/>
              </a:cxn>
              <a:cxn ang="0">
                <a:pos x="connsiteX2" y="connsiteY2"/>
              </a:cxn>
              <a:cxn ang="0">
                <a:pos x="connsiteX3" y="connsiteY3"/>
              </a:cxn>
            </a:cxnLst>
            <a:rect l="l" t="t" r="r" b="b"/>
            <a:pathLst>
              <a:path w="863600" h="3213100">
                <a:moveTo>
                  <a:pt x="0" y="0"/>
                </a:moveTo>
                <a:lnTo>
                  <a:pt x="863600" y="0"/>
                </a:lnTo>
                <a:lnTo>
                  <a:pt x="863600" y="3213100"/>
                </a:lnTo>
                <a:lnTo>
                  <a:pt x="609600" y="3213100"/>
                </a:lnTo>
              </a:path>
            </a:pathLst>
          </a:custGeom>
          <a:noFill/>
          <a:ln w="38100" cap="flat" cmpd="sng">
            <a:solidFill>
              <a:srgbClr val="7F7F7F"/>
            </a:solidFill>
            <a:prstDash val="solid"/>
            <a:miter lim="800000"/>
            <a:headEnd type="none" w="med" len="med"/>
            <a:tailEnd type="none" w="med" len="med"/>
          </a:ln>
        </p:spPr>
        <p:txBody>
          <a:bodyPr rtlCol="0" anchor="ctr"/>
          <a:lstStyle/>
          <a:p>
            <a:pPr algn="ctr"/>
            <a:endParaRPr lang="en-US" dirty="0"/>
          </a:p>
        </p:txBody>
      </p:sp>
      <p:cxnSp>
        <p:nvCxnSpPr>
          <p:cNvPr id="14" name="Straight Connector 13"/>
          <p:cNvCxnSpPr/>
          <p:nvPr/>
        </p:nvCxnSpPr>
        <p:spPr>
          <a:xfrm>
            <a:off x="10299700" y="4295704"/>
            <a:ext cx="241300" cy="0"/>
          </a:xfrm>
          <a:prstGeom prst="line">
            <a:avLst/>
          </a:prstGeom>
          <a:noFill/>
          <a:ln w="38100" cap="flat" cmpd="sng">
            <a:solidFill>
              <a:srgbClr val="7F7F7F"/>
            </a:solidFill>
            <a:prstDash val="solid"/>
            <a:miter lim="800000"/>
            <a:headEnd type="none" w="med" len="med"/>
            <a:tailEnd type="none" w="med" len="med"/>
          </a:ln>
        </p:spPr>
      </p:cxnSp>
      <p:cxnSp>
        <p:nvCxnSpPr>
          <p:cNvPr id="42" name="Straight Connector 41"/>
          <p:cNvCxnSpPr/>
          <p:nvPr/>
        </p:nvCxnSpPr>
        <p:spPr>
          <a:xfrm>
            <a:off x="10299700" y="3154196"/>
            <a:ext cx="241300" cy="0"/>
          </a:xfrm>
          <a:prstGeom prst="line">
            <a:avLst/>
          </a:prstGeom>
          <a:noFill/>
          <a:ln w="38100" cap="flat" cmpd="sng">
            <a:solidFill>
              <a:srgbClr val="7F7F7F"/>
            </a:solidFill>
            <a:prstDash val="solid"/>
            <a:miter lim="800000"/>
            <a:headEnd type="none" w="med" len="med"/>
            <a:tailEnd type="none" w="med" len="med"/>
          </a:ln>
        </p:spPr>
      </p:cxnSp>
      <p:sp>
        <p:nvSpPr>
          <p:cNvPr id="15" name="Freeform 14"/>
          <p:cNvSpPr/>
          <p:nvPr/>
        </p:nvSpPr>
        <p:spPr>
          <a:xfrm>
            <a:off x="4756677" y="1712686"/>
            <a:ext cx="1811437" cy="4194628"/>
          </a:xfrm>
          <a:custGeom>
            <a:avLst/>
            <a:gdLst>
              <a:gd name="connsiteX0" fmla="*/ 2656114 w 2656114"/>
              <a:gd name="connsiteY0" fmla="*/ 0 h 4194628"/>
              <a:gd name="connsiteX1" fmla="*/ 928914 w 2656114"/>
              <a:gd name="connsiteY1" fmla="*/ 0 h 4194628"/>
              <a:gd name="connsiteX2" fmla="*/ 928914 w 2656114"/>
              <a:gd name="connsiteY2" fmla="*/ 4194628 h 4194628"/>
              <a:gd name="connsiteX3" fmla="*/ 0 w 2656114"/>
              <a:gd name="connsiteY3" fmla="*/ 4194628 h 4194628"/>
              <a:gd name="connsiteX0" fmla="*/ 4024795 w 4024795"/>
              <a:gd name="connsiteY0" fmla="*/ 0 h 4194628"/>
              <a:gd name="connsiteX1" fmla="*/ 2297595 w 4024795"/>
              <a:gd name="connsiteY1" fmla="*/ 0 h 4194628"/>
              <a:gd name="connsiteX2" fmla="*/ 2297595 w 4024795"/>
              <a:gd name="connsiteY2" fmla="*/ 4194628 h 4194628"/>
              <a:gd name="connsiteX3" fmla="*/ 0 w 4024795"/>
              <a:gd name="connsiteY3" fmla="*/ 4180114 h 4194628"/>
              <a:gd name="connsiteX0" fmla="*/ 4616658 w 4616658"/>
              <a:gd name="connsiteY0" fmla="*/ 0 h 4194628"/>
              <a:gd name="connsiteX1" fmla="*/ 2297595 w 4616658"/>
              <a:gd name="connsiteY1" fmla="*/ 0 h 4194628"/>
              <a:gd name="connsiteX2" fmla="*/ 2297595 w 4616658"/>
              <a:gd name="connsiteY2" fmla="*/ 4194628 h 4194628"/>
              <a:gd name="connsiteX3" fmla="*/ 0 w 4616658"/>
              <a:gd name="connsiteY3" fmla="*/ 4180114 h 4194628"/>
            </a:gdLst>
            <a:ahLst/>
            <a:cxnLst>
              <a:cxn ang="0">
                <a:pos x="connsiteX0" y="connsiteY0"/>
              </a:cxn>
              <a:cxn ang="0">
                <a:pos x="connsiteX1" y="connsiteY1"/>
              </a:cxn>
              <a:cxn ang="0">
                <a:pos x="connsiteX2" y="connsiteY2"/>
              </a:cxn>
              <a:cxn ang="0">
                <a:pos x="connsiteX3" y="connsiteY3"/>
              </a:cxn>
            </a:cxnLst>
            <a:rect l="l" t="t" r="r" b="b"/>
            <a:pathLst>
              <a:path w="4616658" h="4194628">
                <a:moveTo>
                  <a:pt x="4616658" y="0"/>
                </a:moveTo>
                <a:lnTo>
                  <a:pt x="2297595" y="0"/>
                </a:lnTo>
                <a:lnTo>
                  <a:pt x="2297595" y="4194628"/>
                </a:lnTo>
                <a:lnTo>
                  <a:pt x="0" y="4180114"/>
                </a:lnTo>
              </a:path>
            </a:pathLst>
          </a:custGeom>
          <a:noFill/>
          <a:ln w="76200" cap="flat" cmpd="sng">
            <a:solidFill>
              <a:srgbClr val="00B050"/>
            </a:solidFill>
            <a:prstDash val="sysDot"/>
            <a:miter lim="800000"/>
            <a:headEnd type="triangle" w="med" len="med"/>
            <a:tailEnd type="triangle" w="med" len="med"/>
          </a:ln>
        </p:spPr>
        <p:txBody>
          <a:bodyPr rtlCol="0" anchor="ctr"/>
          <a:lstStyle/>
          <a:p>
            <a:pPr algn="ctr"/>
            <a:endParaRPr lang="en-US" dirty="0"/>
          </a:p>
        </p:txBody>
      </p:sp>
      <p:sp>
        <p:nvSpPr>
          <p:cNvPr id="1080" name="Shape 1080"/>
          <p:cNvSpPr/>
          <p:nvPr/>
        </p:nvSpPr>
        <p:spPr>
          <a:xfrm>
            <a:off x="5240520" y="3388125"/>
            <a:ext cx="843750" cy="843750"/>
          </a:xfrm>
          <a:prstGeom prst="ellipse">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700"/>
              <a:buFont typeface="Arial"/>
              <a:buNone/>
            </a:pPr>
            <a:r>
              <a:rPr lang="en-US" sz="2000" b="1" i="0" u="none" strike="noStrike" cap="none" dirty="0">
                <a:solidFill>
                  <a:schemeClr val="lt1"/>
                </a:solidFill>
                <a:latin typeface="Arial"/>
                <a:ea typeface="Arial"/>
                <a:cs typeface="Arial"/>
                <a:sym typeface="Arial"/>
              </a:rPr>
              <a:t>VS</a:t>
            </a:r>
            <a:endParaRPr sz="2000" b="1" i="0" u="none" strike="noStrike" cap="none" dirty="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Module Learning Objectives</a:t>
            </a:r>
            <a:endParaRPr dirty="0"/>
          </a:p>
        </p:txBody>
      </p:sp>
      <p:sp>
        <p:nvSpPr>
          <p:cNvPr id="742" name="Shape 74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p:txBody>
      </p:sp>
      <p:sp>
        <p:nvSpPr>
          <p:cNvPr id="743" name="Shape 743"/>
          <p:cNvSpPr txBox="1">
            <a:spLocks noGrp="1"/>
          </p:cNvSpPr>
          <p:nvPr>
            <p:ph type="body" idx="2"/>
          </p:nvPr>
        </p:nvSpPr>
        <p:spPr>
          <a:xfrm>
            <a:off x="514350" y="1304995"/>
            <a:ext cx="7506703"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At the end of the module you </a:t>
            </a:r>
            <a:r>
              <a:rPr lang="en-US" dirty="0"/>
              <a:t>will </a:t>
            </a:r>
            <a:r>
              <a:rPr lang="en-US" sz="1800" b="0" i="0" u="none" strike="noStrike" cap="none" dirty="0">
                <a:solidFill>
                  <a:schemeClr val="dk1"/>
                </a:solidFill>
                <a:latin typeface="Arial"/>
                <a:ea typeface="Arial"/>
                <a:cs typeface="Arial"/>
                <a:sym typeface="Arial"/>
              </a:rPr>
              <a:t>be able to </a:t>
            </a:r>
            <a:r>
              <a:rPr lang="en-US" dirty="0"/>
              <a:t>understand </a:t>
            </a:r>
            <a:r>
              <a:rPr lang="en-US" sz="1800" b="0" i="0" u="none" strike="noStrike" cap="none" dirty="0">
                <a:solidFill>
                  <a:schemeClr val="dk1"/>
                </a:solidFill>
                <a:latin typeface="Arial"/>
                <a:ea typeface="Arial"/>
                <a:cs typeface="Arial"/>
                <a:sym typeface="Arial"/>
              </a:rPr>
              <a:t>the following</a:t>
            </a:r>
            <a:endParaRPr dirty="0"/>
          </a:p>
          <a:p>
            <a:pPr marL="342900" marR="0" lvl="0" indent="-342900" algn="l" rtl="0">
              <a:lnSpc>
                <a:spcPct val="9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History of the rise of Agile.</a:t>
            </a:r>
            <a:endParaRPr dirty="0"/>
          </a:p>
          <a:p>
            <a:pPr marL="342900" marR="0" lvl="0" indent="-342900" algn="l" rtl="0">
              <a:lnSpc>
                <a:spcPct val="9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Agile Manifesto - Values and Principles.</a:t>
            </a:r>
            <a:endParaRPr dirty="0"/>
          </a:p>
          <a:p>
            <a:pPr marL="342900" marR="0" lvl="0" indent="-342900" algn="l" rtl="0">
              <a:lnSpc>
                <a:spcPct val="9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Comparison between Agile and the traditional Waterfall method of software development.</a:t>
            </a:r>
            <a:endParaRPr dirty="0"/>
          </a:p>
          <a:p>
            <a:pPr marL="342900" marR="0" lvl="0" indent="-342900" algn="l" rtl="0">
              <a:lnSpc>
                <a:spcPct val="9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How a software is developed using Agile methodologies. </a:t>
            </a:r>
            <a:endParaRPr dirty="0"/>
          </a:p>
          <a:p>
            <a:pPr marL="685800" marR="0" lvl="0" indent="-342900" algn="l" rtl="0">
              <a:lnSpc>
                <a:spcPct val="90000"/>
              </a:lnSpc>
              <a:spcBef>
                <a:spcPts val="838"/>
              </a:spcBef>
              <a:spcAft>
                <a:spcPts val="0"/>
              </a:spcAft>
              <a:buClr>
                <a:schemeClr val="dk1"/>
              </a:buClr>
              <a:buSzPts val="1800"/>
              <a:buFont typeface="Wingdings 3" panose="05040102010807070707" pitchFamily="18" charset="2"/>
              <a:buChar char="9"/>
            </a:pPr>
            <a:r>
              <a:rPr lang="en-US" sz="1800" b="0" i="0" u="none" strike="noStrike" cap="none" dirty="0">
                <a:solidFill>
                  <a:schemeClr val="dk1"/>
                </a:solidFill>
                <a:latin typeface="Arial"/>
                <a:ea typeface="Arial"/>
                <a:cs typeface="Arial"/>
                <a:sym typeface="Arial"/>
              </a:rPr>
              <a:t>The phases involved in the development cycle</a:t>
            </a:r>
            <a:endParaRPr dirty="0"/>
          </a:p>
          <a:p>
            <a:pPr marL="685800" marR="0" lvl="0" indent="-342900" algn="l" rtl="0">
              <a:lnSpc>
                <a:spcPct val="90000"/>
              </a:lnSpc>
              <a:spcBef>
                <a:spcPts val="838"/>
              </a:spcBef>
              <a:spcAft>
                <a:spcPts val="0"/>
              </a:spcAft>
              <a:buClr>
                <a:schemeClr val="dk1"/>
              </a:buClr>
              <a:buSzPts val="1800"/>
              <a:buFont typeface="Wingdings 3" panose="05040102010807070707" pitchFamily="18" charset="2"/>
              <a:buChar char="9"/>
            </a:pPr>
            <a:r>
              <a:rPr lang="en-US" sz="1800" b="0" i="0" u="none" strike="noStrike" cap="none" dirty="0">
                <a:solidFill>
                  <a:schemeClr val="dk1"/>
                </a:solidFill>
                <a:latin typeface="Arial"/>
                <a:ea typeface="Arial"/>
                <a:cs typeface="Arial"/>
                <a:sym typeface="Arial"/>
              </a:rPr>
              <a:t>The four values of the Agile Manifesto</a:t>
            </a:r>
            <a:endParaRPr dirty="0"/>
          </a:p>
        </p:txBody>
      </p:sp>
      <p:pic>
        <p:nvPicPr>
          <p:cNvPr id="744" name="Shape 744"/>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Shape 108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What did you grasp?</a:t>
            </a:r>
            <a:endParaRPr dirty="0"/>
          </a:p>
        </p:txBody>
      </p:sp>
      <p:sp>
        <p:nvSpPr>
          <p:cNvPr id="1087" name="Shape 108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a:p>
            <a:pPr marL="0" marR="0" lvl="0" indent="0" algn="l" rtl="0">
              <a:lnSpc>
                <a:spcPct val="90000"/>
              </a:lnSpc>
              <a:spcBef>
                <a:spcPts val="1000"/>
              </a:spcBef>
              <a:spcAft>
                <a:spcPts val="0"/>
              </a:spcAft>
              <a:buClr>
                <a:srgbClr val="0EC07D"/>
              </a:buClr>
              <a:buSzPts val="1600"/>
              <a:buFont typeface="Arial"/>
              <a:buNone/>
            </a:pPr>
            <a:endParaRPr sz="1600" b="0" i="0" u="none" strike="noStrike" cap="none" dirty="0">
              <a:solidFill>
                <a:srgbClr val="0EC07D"/>
              </a:solidFill>
              <a:latin typeface="Arial"/>
              <a:ea typeface="Arial"/>
              <a:cs typeface="Arial"/>
              <a:sym typeface="Arial"/>
            </a:endParaRPr>
          </a:p>
        </p:txBody>
      </p:sp>
      <p:sp>
        <p:nvSpPr>
          <p:cNvPr id="1088" name="Shape 1088"/>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Which of the following is TRUE with respect to waterfall development? Select all the correct options:</a:t>
            </a:r>
            <a:endParaRPr sz="1800" b="0" i="0" u="none" strike="noStrike" cap="none" dirty="0">
              <a:solidFill>
                <a:schemeClr val="dk1"/>
              </a:solidFill>
              <a:latin typeface="Arial"/>
              <a:ea typeface="Arial"/>
              <a:cs typeface="Arial"/>
              <a:sym typeface="Arial"/>
            </a:endParaRPr>
          </a:p>
          <a:p>
            <a:pPr marL="685800" lvl="0" indent="-342900" rtl="0">
              <a:spcBef>
                <a:spcPts val="1000"/>
              </a:spcBef>
              <a:spcAft>
                <a:spcPts val="0"/>
              </a:spcAft>
              <a:buClr>
                <a:schemeClr val="dk1"/>
              </a:buClr>
              <a:buSzPts val="1800"/>
              <a:buFont typeface="Arial"/>
              <a:buAutoNum type="alphaUcParenR"/>
            </a:pPr>
            <a:r>
              <a:rPr lang="en-US" b="1" dirty="0"/>
              <a:t>Waterfall follows an incremental development approach</a:t>
            </a:r>
            <a:endParaRPr b="1"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Waterfall requires the documentation to be completed before the commencement of development.</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Waterfall adapts to the changes that happen during all the stages of development.</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Testing and bug fixing is done at the end of project completion.</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Customers can share frequent feedbacks during the development phases.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Shape 1094"/>
          <p:cNvSpPr txBox="1">
            <a:spLocks noGrp="1"/>
          </p:cNvSpPr>
          <p:nvPr>
            <p:ph type="title"/>
          </p:nvPr>
        </p:nvSpPr>
        <p:spPr>
          <a:xfrm>
            <a:off x="208634" y="633245"/>
            <a:ext cx="11983366"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smtClean="0">
                <a:solidFill>
                  <a:schemeClr val="dk2"/>
                </a:solidFill>
                <a:latin typeface="Arial"/>
                <a:ea typeface="Arial"/>
                <a:cs typeface="Arial"/>
                <a:sym typeface="Arial"/>
              </a:rPr>
              <a:t>3. The Agile Development Cycle</a:t>
            </a:r>
            <a:endParaRPr dirty="0"/>
          </a:p>
        </p:txBody>
      </p:sp>
      <p:sp>
        <p:nvSpPr>
          <p:cNvPr id="1095" name="Shape 109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smtClean="0">
                <a:solidFill>
                  <a:srgbClr val="0EC07D"/>
                </a:solidFill>
                <a:latin typeface="Arial"/>
                <a:ea typeface="Arial"/>
                <a:cs typeface="Arial"/>
                <a:sym typeface="Arial"/>
              </a:rPr>
              <a:t>Module 2</a:t>
            </a:r>
            <a:r>
              <a:rPr lang="en-US" sz="1600" b="0" i="0" u="none" strike="noStrike" cap="none" dirty="0" smtClean="0">
                <a:solidFill>
                  <a:srgbClr val="0EC07D"/>
                </a:solidFill>
                <a:latin typeface="Arial"/>
                <a:ea typeface="Arial"/>
                <a:cs typeface="Arial"/>
                <a:sym typeface="Arial"/>
              </a:rPr>
              <a:t>: Rise of Agile Methodologies</a:t>
            </a:r>
            <a:endParaRPr dirty="0"/>
          </a:p>
        </p:txBody>
      </p:sp>
      <p:sp>
        <p:nvSpPr>
          <p:cNvPr id="1096" name="Shape 109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smtClean="0">
                <a:solidFill>
                  <a:schemeClr val="dk1"/>
                </a:solidFill>
                <a:latin typeface="Arial"/>
                <a:ea typeface="Arial"/>
                <a:cs typeface="Arial"/>
                <a:sym typeface="Arial"/>
              </a:rPr>
              <a:t> </a:t>
            </a:r>
            <a:endParaRPr dirty="0"/>
          </a:p>
        </p:txBody>
      </p:sp>
      <p:sp>
        <p:nvSpPr>
          <p:cNvPr id="1098" name="Shape 1098"/>
          <p:cNvSpPr/>
          <p:nvPr/>
        </p:nvSpPr>
        <p:spPr>
          <a:xfrm>
            <a:off x="4976609" y="2352503"/>
            <a:ext cx="2886679" cy="2783185"/>
          </a:xfrm>
          <a:prstGeom prst="ellipse">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b="1" i="0" u="none" strike="noStrike" cap="none" dirty="0">
                <a:solidFill>
                  <a:schemeClr val="lt1"/>
                </a:solidFill>
                <a:latin typeface="Arial"/>
                <a:ea typeface="Arial"/>
                <a:cs typeface="Arial"/>
                <a:sym typeface="Arial"/>
              </a:rPr>
              <a:t>Agile </a:t>
            </a:r>
            <a:br>
              <a:rPr lang="en-US" sz="2000" b="1" i="0" u="none" strike="noStrike" cap="none" dirty="0">
                <a:solidFill>
                  <a:schemeClr val="lt1"/>
                </a:solidFill>
                <a:latin typeface="Arial"/>
                <a:ea typeface="Arial"/>
                <a:cs typeface="Arial"/>
                <a:sym typeface="Arial"/>
              </a:rPr>
            </a:br>
            <a:r>
              <a:rPr lang="en-US" sz="2000" b="1" i="0" u="none" strike="noStrike" cap="none" dirty="0">
                <a:solidFill>
                  <a:schemeClr val="lt1"/>
                </a:solidFill>
                <a:latin typeface="Arial"/>
                <a:ea typeface="Arial"/>
                <a:cs typeface="Arial"/>
                <a:sym typeface="Arial"/>
              </a:rPr>
              <a:t>Development </a:t>
            </a:r>
            <a:br>
              <a:rPr lang="en-US" sz="2000" b="1" i="0" u="none" strike="noStrike" cap="none" dirty="0">
                <a:solidFill>
                  <a:schemeClr val="lt1"/>
                </a:solidFill>
                <a:latin typeface="Arial"/>
                <a:ea typeface="Arial"/>
                <a:cs typeface="Arial"/>
                <a:sym typeface="Arial"/>
              </a:rPr>
            </a:br>
            <a:r>
              <a:rPr lang="en-US" sz="2000" b="1" i="0" u="none" strike="noStrike" cap="none" dirty="0">
                <a:solidFill>
                  <a:schemeClr val="lt1"/>
                </a:solidFill>
                <a:latin typeface="Arial"/>
                <a:ea typeface="Arial"/>
                <a:cs typeface="Arial"/>
                <a:sym typeface="Arial"/>
              </a:rPr>
              <a:t>Cycle</a:t>
            </a:r>
            <a:endParaRPr dirty="0"/>
          </a:p>
        </p:txBody>
      </p:sp>
      <p:sp>
        <p:nvSpPr>
          <p:cNvPr id="1099" name="Shape 1099"/>
          <p:cNvSpPr/>
          <p:nvPr/>
        </p:nvSpPr>
        <p:spPr>
          <a:xfrm>
            <a:off x="3643580" y="967727"/>
            <a:ext cx="5552736" cy="5552736"/>
          </a:xfrm>
          <a:prstGeom prst="donut">
            <a:avLst>
              <a:gd name="adj" fmla="val 31070"/>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sp>
        <p:nvSpPr>
          <p:cNvPr id="1101" name="Shape 1101"/>
          <p:cNvSpPr/>
          <p:nvPr/>
        </p:nvSpPr>
        <p:spPr>
          <a:xfrm>
            <a:off x="5716038" y="1068475"/>
            <a:ext cx="1437964" cy="1437964"/>
          </a:xfrm>
          <a:custGeom>
            <a:avLst/>
            <a:gdLst/>
            <a:ahLst/>
            <a:cxnLst/>
            <a:rect l="0" t="0" r="0" b="0"/>
            <a:pathLst>
              <a:path w="1353343" h="1353343" extrusionOk="0">
                <a:moveTo>
                  <a:pt x="0" y="676672"/>
                </a:moveTo>
                <a:cubicBezTo>
                  <a:pt x="0" y="302956"/>
                  <a:pt x="302956" y="0"/>
                  <a:pt x="676672" y="0"/>
                </a:cubicBezTo>
                <a:cubicBezTo>
                  <a:pt x="1050388" y="0"/>
                  <a:pt x="1353344" y="302956"/>
                  <a:pt x="1353344" y="676672"/>
                </a:cubicBezTo>
                <a:cubicBezTo>
                  <a:pt x="1353344" y="1050388"/>
                  <a:pt x="1050388" y="1353344"/>
                  <a:pt x="676672" y="1353344"/>
                </a:cubicBezTo>
                <a:cubicBezTo>
                  <a:pt x="302956" y="1353344"/>
                  <a:pt x="0" y="1050388"/>
                  <a:pt x="0" y="676672"/>
                </a:cubicBezTo>
                <a:close/>
              </a:path>
            </a:pathLst>
          </a:custGeom>
          <a:solidFill>
            <a:schemeClr val="lt1"/>
          </a:solidFill>
          <a:ln>
            <a:noFill/>
          </a:ln>
          <a:effectLst>
            <a:outerShdw blurRad="63500" sx="105999" sy="105999" algn="ctr" rotWithShape="0">
              <a:srgbClr val="000000">
                <a:alpha val="40000"/>
              </a:srgbClr>
            </a:outerShdw>
          </a:effectLst>
        </p:spPr>
        <p:txBody>
          <a:bodyPr spcFirstLastPara="1" wrap="square" lIns="1463040" tIns="1463040" rIns="0" bIns="0"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en-US" sz="1600" b="1" i="0" u="none" strike="noStrike" cap="none" dirty="0">
                <a:solidFill>
                  <a:schemeClr val="dk1"/>
                </a:solidFill>
                <a:latin typeface="Arial"/>
                <a:ea typeface="Arial"/>
                <a:cs typeface="Arial"/>
                <a:sym typeface="Arial"/>
              </a:rPr>
              <a:t>Requirements</a:t>
            </a:r>
            <a:endParaRPr dirty="0"/>
          </a:p>
        </p:txBody>
      </p:sp>
      <p:sp>
        <p:nvSpPr>
          <p:cNvPr id="1102" name="Shape 1102"/>
          <p:cNvSpPr/>
          <p:nvPr/>
        </p:nvSpPr>
        <p:spPr>
          <a:xfrm rot="1800000">
            <a:off x="7102700" y="2052645"/>
            <a:ext cx="347449" cy="441193"/>
          </a:xfrm>
          <a:custGeom>
            <a:avLst/>
            <a:gdLst/>
            <a:ahLst/>
            <a:cxnLst/>
            <a:rect l="0" t="0" r="0" b="0"/>
            <a:pathLst>
              <a:path w="359703" h="456753" extrusionOk="0">
                <a:moveTo>
                  <a:pt x="0" y="91351"/>
                </a:moveTo>
                <a:lnTo>
                  <a:pt x="179852" y="91351"/>
                </a:lnTo>
                <a:lnTo>
                  <a:pt x="179852" y="0"/>
                </a:lnTo>
                <a:lnTo>
                  <a:pt x="359703" y="228377"/>
                </a:lnTo>
                <a:lnTo>
                  <a:pt x="179852" y="456753"/>
                </a:lnTo>
                <a:lnTo>
                  <a:pt x="179852" y="365402"/>
                </a:lnTo>
                <a:lnTo>
                  <a:pt x="0" y="365402"/>
                </a:lnTo>
                <a:lnTo>
                  <a:pt x="0" y="91351"/>
                </a:lnTo>
                <a:close/>
              </a:path>
            </a:pathLst>
          </a:custGeom>
          <a:solidFill>
            <a:srgbClr val="3A3838"/>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dirty="0">
              <a:solidFill>
                <a:schemeClr val="lt1"/>
              </a:solidFill>
              <a:latin typeface="Arial"/>
              <a:ea typeface="Arial"/>
              <a:cs typeface="Arial"/>
              <a:sym typeface="Arial"/>
            </a:endParaRPr>
          </a:p>
        </p:txBody>
      </p:sp>
      <p:sp>
        <p:nvSpPr>
          <p:cNvPr id="1103" name="Shape 1103"/>
          <p:cNvSpPr/>
          <p:nvPr/>
        </p:nvSpPr>
        <p:spPr>
          <a:xfrm>
            <a:off x="7415879" y="2049878"/>
            <a:ext cx="1437964" cy="1437964"/>
          </a:xfrm>
          <a:custGeom>
            <a:avLst/>
            <a:gdLst/>
            <a:ahLst/>
            <a:cxnLst/>
            <a:rect l="0" t="0" r="0" b="0"/>
            <a:pathLst>
              <a:path w="1353343" h="1353343" extrusionOk="0">
                <a:moveTo>
                  <a:pt x="0" y="676672"/>
                </a:moveTo>
                <a:cubicBezTo>
                  <a:pt x="0" y="302956"/>
                  <a:pt x="302956" y="0"/>
                  <a:pt x="676672" y="0"/>
                </a:cubicBezTo>
                <a:cubicBezTo>
                  <a:pt x="1050388" y="0"/>
                  <a:pt x="1353344" y="302956"/>
                  <a:pt x="1353344" y="676672"/>
                </a:cubicBezTo>
                <a:cubicBezTo>
                  <a:pt x="1353344" y="1050388"/>
                  <a:pt x="1050388" y="1353344"/>
                  <a:pt x="676672" y="1353344"/>
                </a:cubicBezTo>
                <a:cubicBezTo>
                  <a:pt x="302956" y="1353344"/>
                  <a:pt x="0" y="1050388"/>
                  <a:pt x="0" y="676672"/>
                </a:cubicBezTo>
                <a:close/>
              </a:path>
            </a:pathLst>
          </a:custGeom>
          <a:solidFill>
            <a:schemeClr val="lt1"/>
          </a:solidFill>
          <a:ln>
            <a:noFill/>
          </a:ln>
          <a:effectLst>
            <a:outerShdw blurRad="63500" sx="105999" sy="105999" algn="ctr" rotWithShape="0">
              <a:srgbClr val="000000">
                <a:alpha val="40000"/>
              </a:srgbClr>
            </a:outerShdw>
          </a:effectLst>
        </p:spPr>
        <p:txBody>
          <a:bodyPr spcFirstLastPara="1" wrap="square" lIns="1463040" tIns="1463040" rIns="0" bIns="0"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en-US" sz="1600" b="1" i="0" u="none" strike="noStrike" cap="none" dirty="0">
                <a:solidFill>
                  <a:schemeClr val="dk1"/>
                </a:solidFill>
                <a:latin typeface="Arial"/>
                <a:ea typeface="Arial"/>
                <a:cs typeface="Arial"/>
                <a:sym typeface="Arial"/>
              </a:rPr>
              <a:t>Plan</a:t>
            </a:r>
            <a:endParaRPr dirty="0"/>
          </a:p>
        </p:txBody>
      </p:sp>
      <p:sp>
        <p:nvSpPr>
          <p:cNvPr id="1104" name="Shape 1104"/>
          <p:cNvSpPr/>
          <p:nvPr/>
        </p:nvSpPr>
        <p:spPr>
          <a:xfrm rot="5400000">
            <a:off x="7961136" y="3519833"/>
            <a:ext cx="347449" cy="441193"/>
          </a:xfrm>
          <a:custGeom>
            <a:avLst/>
            <a:gdLst/>
            <a:ahLst/>
            <a:cxnLst/>
            <a:rect l="0" t="0" r="0" b="0"/>
            <a:pathLst>
              <a:path w="359703" h="456753" extrusionOk="0">
                <a:moveTo>
                  <a:pt x="0" y="91351"/>
                </a:moveTo>
                <a:lnTo>
                  <a:pt x="179852" y="91351"/>
                </a:lnTo>
                <a:lnTo>
                  <a:pt x="179852" y="0"/>
                </a:lnTo>
                <a:lnTo>
                  <a:pt x="359703" y="228377"/>
                </a:lnTo>
                <a:lnTo>
                  <a:pt x="179852" y="456753"/>
                </a:lnTo>
                <a:lnTo>
                  <a:pt x="179852" y="365402"/>
                </a:lnTo>
                <a:lnTo>
                  <a:pt x="0" y="365402"/>
                </a:lnTo>
                <a:lnTo>
                  <a:pt x="0" y="91351"/>
                </a:lnTo>
                <a:close/>
              </a:path>
            </a:pathLst>
          </a:custGeom>
          <a:solidFill>
            <a:srgbClr val="3A3838"/>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dirty="0">
              <a:solidFill>
                <a:schemeClr val="lt1"/>
              </a:solidFill>
              <a:latin typeface="Arial"/>
              <a:ea typeface="Arial"/>
              <a:cs typeface="Arial"/>
              <a:sym typeface="Arial"/>
            </a:endParaRPr>
          </a:p>
        </p:txBody>
      </p:sp>
      <p:sp>
        <p:nvSpPr>
          <p:cNvPr id="1105" name="Shape 1105"/>
          <p:cNvSpPr/>
          <p:nvPr/>
        </p:nvSpPr>
        <p:spPr>
          <a:xfrm>
            <a:off x="7415879" y="4012685"/>
            <a:ext cx="1437964" cy="1437964"/>
          </a:xfrm>
          <a:custGeom>
            <a:avLst/>
            <a:gdLst/>
            <a:ahLst/>
            <a:cxnLst/>
            <a:rect l="0" t="0" r="0" b="0"/>
            <a:pathLst>
              <a:path w="1353343" h="1353343" extrusionOk="0">
                <a:moveTo>
                  <a:pt x="0" y="676672"/>
                </a:moveTo>
                <a:cubicBezTo>
                  <a:pt x="0" y="302956"/>
                  <a:pt x="302956" y="0"/>
                  <a:pt x="676672" y="0"/>
                </a:cubicBezTo>
                <a:cubicBezTo>
                  <a:pt x="1050388" y="0"/>
                  <a:pt x="1353344" y="302956"/>
                  <a:pt x="1353344" y="676672"/>
                </a:cubicBezTo>
                <a:cubicBezTo>
                  <a:pt x="1353344" y="1050388"/>
                  <a:pt x="1050388" y="1353344"/>
                  <a:pt x="676672" y="1353344"/>
                </a:cubicBezTo>
                <a:cubicBezTo>
                  <a:pt x="302956" y="1353344"/>
                  <a:pt x="0" y="1050388"/>
                  <a:pt x="0" y="676672"/>
                </a:cubicBezTo>
                <a:close/>
              </a:path>
            </a:pathLst>
          </a:custGeom>
          <a:solidFill>
            <a:schemeClr val="lt1"/>
          </a:solidFill>
          <a:ln>
            <a:noFill/>
          </a:ln>
          <a:effectLst>
            <a:outerShdw blurRad="63500" sx="105999" sy="105999" algn="ctr" rotWithShape="0">
              <a:srgbClr val="000000">
                <a:alpha val="40000"/>
              </a:srgbClr>
            </a:outerShdw>
          </a:effectLst>
        </p:spPr>
        <p:txBody>
          <a:bodyPr spcFirstLastPara="1" wrap="square" lIns="1463040" tIns="1463040" rIns="0" bIns="0"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en-US" sz="1600" b="1" i="0" u="none" strike="noStrike" cap="none" dirty="0">
                <a:solidFill>
                  <a:schemeClr val="dk1"/>
                </a:solidFill>
                <a:latin typeface="Arial"/>
                <a:ea typeface="Arial"/>
                <a:cs typeface="Arial"/>
                <a:sym typeface="Arial"/>
              </a:rPr>
              <a:t>Design</a:t>
            </a:r>
            <a:endParaRPr sz="1600" b="1" i="0" u="none" strike="noStrike" cap="none" dirty="0">
              <a:solidFill>
                <a:schemeClr val="dk1"/>
              </a:solidFill>
              <a:latin typeface="Arial"/>
              <a:ea typeface="Arial"/>
              <a:cs typeface="Arial"/>
              <a:sym typeface="Arial"/>
            </a:endParaRPr>
          </a:p>
        </p:txBody>
      </p:sp>
      <p:sp>
        <p:nvSpPr>
          <p:cNvPr id="1106" name="Shape 1106"/>
          <p:cNvSpPr/>
          <p:nvPr/>
        </p:nvSpPr>
        <p:spPr>
          <a:xfrm rot="19800000">
            <a:off x="7124312" y="5135775"/>
            <a:ext cx="347450" cy="441194"/>
          </a:xfrm>
          <a:custGeom>
            <a:avLst/>
            <a:gdLst/>
            <a:ahLst/>
            <a:cxnLst/>
            <a:rect l="0" t="0" r="0" b="0"/>
            <a:pathLst>
              <a:path w="359703" h="456753" extrusionOk="0">
                <a:moveTo>
                  <a:pt x="359703" y="365402"/>
                </a:moveTo>
                <a:lnTo>
                  <a:pt x="179851" y="365402"/>
                </a:lnTo>
                <a:lnTo>
                  <a:pt x="179851" y="456753"/>
                </a:lnTo>
                <a:lnTo>
                  <a:pt x="0" y="228376"/>
                </a:lnTo>
                <a:lnTo>
                  <a:pt x="179851" y="0"/>
                </a:lnTo>
                <a:lnTo>
                  <a:pt x="179851" y="91351"/>
                </a:lnTo>
                <a:lnTo>
                  <a:pt x="359703" y="91351"/>
                </a:lnTo>
                <a:lnTo>
                  <a:pt x="359703" y="365402"/>
                </a:lnTo>
                <a:close/>
              </a:path>
            </a:pathLst>
          </a:custGeom>
          <a:solidFill>
            <a:srgbClr val="3A3838"/>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dirty="0">
              <a:solidFill>
                <a:schemeClr val="lt1"/>
              </a:solidFill>
              <a:latin typeface="Arial"/>
              <a:ea typeface="Arial"/>
              <a:cs typeface="Arial"/>
              <a:sym typeface="Arial"/>
            </a:endParaRPr>
          </a:p>
        </p:txBody>
      </p:sp>
      <p:sp>
        <p:nvSpPr>
          <p:cNvPr id="1107" name="Shape 1107"/>
          <p:cNvSpPr/>
          <p:nvPr/>
        </p:nvSpPr>
        <p:spPr>
          <a:xfrm>
            <a:off x="5716038" y="4994088"/>
            <a:ext cx="1437964" cy="1437964"/>
          </a:xfrm>
          <a:custGeom>
            <a:avLst/>
            <a:gdLst/>
            <a:ahLst/>
            <a:cxnLst/>
            <a:rect l="0" t="0" r="0" b="0"/>
            <a:pathLst>
              <a:path w="1353343" h="1353343" extrusionOk="0">
                <a:moveTo>
                  <a:pt x="0" y="676672"/>
                </a:moveTo>
                <a:cubicBezTo>
                  <a:pt x="0" y="302956"/>
                  <a:pt x="302956" y="0"/>
                  <a:pt x="676672" y="0"/>
                </a:cubicBezTo>
                <a:cubicBezTo>
                  <a:pt x="1050388" y="0"/>
                  <a:pt x="1353344" y="302956"/>
                  <a:pt x="1353344" y="676672"/>
                </a:cubicBezTo>
                <a:cubicBezTo>
                  <a:pt x="1353344" y="1050388"/>
                  <a:pt x="1050388" y="1353344"/>
                  <a:pt x="676672" y="1353344"/>
                </a:cubicBezTo>
                <a:cubicBezTo>
                  <a:pt x="302956" y="1353344"/>
                  <a:pt x="0" y="1050388"/>
                  <a:pt x="0" y="676672"/>
                </a:cubicBezTo>
                <a:close/>
              </a:path>
            </a:pathLst>
          </a:custGeom>
          <a:solidFill>
            <a:schemeClr val="lt1"/>
          </a:solidFill>
          <a:ln>
            <a:noFill/>
          </a:ln>
          <a:effectLst>
            <a:outerShdw blurRad="63500" sx="105999" sy="105999" algn="ctr" rotWithShape="0">
              <a:srgbClr val="000000">
                <a:alpha val="40000"/>
              </a:srgbClr>
            </a:outerShdw>
          </a:effectLst>
        </p:spPr>
        <p:txBody>
          <a:bodyPr spcFirstLastPara="1" wrap="square" lIns="1463040" tIns="1463040" rIns="0" bIns="0"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en-US" sz="1600" b="1" i="0" u="none" strike="noStrike" cap="none" dirty="0">
                <a:solidFill>
                  <a:schemeClr val="dk1"/>
                </a:solidFill>
                <a:latin typeface="Arial"/>
                <a:ea typeface="Arial"/>
                <a:cs typeface="Arial"/>
                <a:sym typeface="Arial"/>
              </a:rPr>
              <a:t>Develop</a:t>
            </a:r>
            <a:endParaRPr sz="1600" b="1" i="0" u="none" strike="noStrike" cap="none" dirty="0">
              <a:solidFill>
                <a:schemeClr val="dk1"/>
              </a:solidFill>
              <a:latin typeface="Arial"/>
              <a:ea typeface="Arial"/>
              <a:cs typeface="Arial"/>
              <a:sym typeface="Arial"/>
            </a:endParaRPr>
          </a:p>
        </p:txBody>
      </p:sp>
      <p:sp>
        <p:nvSpPr>
          <p:cNvPr id="1108" name="Shape 1108"/>
          <p:cNvSpPr/>
          <p:nvPr/>
        </p:nvSpPr>
        <p:spPr>
          <a:xfrm rot="1800000">
            <a:off x="5279426" y="5188814"/>
            <a:ext cx="347450" cy="441193"/>
          </a:xfrm>
          <a:custGeom>
            <a:avLst/>
            <a:gdLst/>
            <a:ahLst/>
            <a:cxnLst/>
            <a:rect l="0" t="0" r="0" b="0"/>
            <a:pathLst>
              <a:path w="359703" h="456753" extrusionOk="0">
                <a:moveTo>
                  <a:pt x="359703" y="365402"/>
                </a:moveTo>
                <a:lnTo>
                  <a:pt x="179851" y="365402"/>
                </a:lnTo>
                <a:lnTo>
                  <a:pt x="179851" y="456753"/>
                </a:lnTo>
                <a:lnTo>
                  <a:pt x="0" y="228376"/>
                </a:lnTo>
                <a:lnTo>
                  <a:pt x="179851" y="0"/>
                </a:lnTo>
                <a:lnTo>
                  <a:pt x="179851" y="91351"/>
                </a:lnTo>
                <a:lnTo>
                  <a:pt x="359703" y="91351"/>
                </a:lnTo>
                <a:lnTo>
                  <a:pt x="359703" y="365402"/>
                </a:lnTo>
                <a:close/>
              </a:path>
            </a:pathLst>
          </a:custGeom>
          <a:solidFill>
            <a:srgbClr val="3A3838"/>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dirty="0">
              <a:solidFill>
                <a:schemeClr val="lt1"/>
              </a:solidFill>
              <a:latin typeface="Arial"/>
              <a:ea typeface="Arial"/>
              <a:cs typeface="Arial"/>
              <a:sym typeface="Arial"/>
            </a:endParaRPr>
          </a:p>
        </p:txBody>
      </p:sp>
      <p:sp>
        <p:nvSpPr>
          <p:cNvPr id="1109" name="Shape 1109"/>
          <p:cNvSpPr/>
          <p:nvPr/>
        </p:nvSpPr>
        <p:spPr>
          <a:xfrm>
            <a:off x="4016197" y="4012685"/>
            <a:ext cx="1437964" cy="1437964"/>
          </a:xfrm>
          <a:custGeom>
            <a:avLst/>
            <a:gdLst/>
            <a:ahLst/>
            <a:cxnLst/>
            <a:rect l="0" t="0" r="0" b="0"/>
            <a:pathLst>
              <a:path w="1353343" h="1353343" extrusionOk="0">
                <a:moveTo>
                  <a:pt x="0" y="676672"/>
                </a:moveTo>
                <a:cubicBezTo>
                  <a:pt x="0" y="302956"/>
                  <a:pt x="302956" y="0"/>
                  <a:pt x="676672" y="0"/>
                </a:cubicBezTo>
                <a:cubicBezTo>
                  <a:pt x="1050388" y="0"/>
                  <a:pt x="1353344" y="302956"/>
                  <a:pt x="1353344" y="676672"/>
                </a:cubicBezTo>
                <a:cubicBezTo>
                  <a:pt x="1353344" y="1050388"/>
                  <a:pt x="1050388" y="1353344"/>
                  <a:pt x="676672" y="1353344"/>
                </a:cubicBezTo>
                <a:cubicBezTo>
                  <a:pt x="302956" y="1353344"/>
                  <a:pt x="0" y="1050388"/>
                  <a:pt x="0" y="676672"/>
                </a:cubicBezTo>
                <a:close/>
              </a:path>
            </a:pathLst>
          </a:custGeom>
          <a:solidFill>
            <a:schemeClr val="lt1"/>
          </a:solidFill>
          <a:ln>
            <a:noFill/>
          </a:ln>
          <a:effectLst>
            <a:outerShdw blurRad="63500" sx="105999" sy="105999" algn="ctr" rotWithShape="0">
              <a:srgbClr val="000000">
                <a:alpha val="40000"/>
              </a:srgbClr>
            </a:outerShdw>
          </a:effectLst>
        </p:spPr>
        <p:txBody>
          <a:bodyPr spcFirstLastPara="1" wrap="square" lIns="1463040" tIns="1463040" rIns="0" bIns="0"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en-US" sz="1600" b="1" i="0" u="none" strike="noStrike" cap="none" dirty="0">
                <a:solidFill>
                  <a:schemeClr val="dk1"/>
                </a:solidFill>
                <a:latin typeface="Arial"/>
                <a:ea typeface="Arial"/>
                <a:cs typeface="Arial"/>
                <a:sym typeface="Arial"/>
              </a:rPr>
              <a:t>Release</a:t>
            </a:r>
            <a:endParaRPr sz="1600" b="1" i="0" u="none" strike="noStrike" cap="none" dirty="0">
              <a:solidFill>
                <a:schemeClr val="dk1"/>
              </a:solidFill>
              <a:latin typeface="Arial"/>
              <a:ea typeface="Arial"/>
              <a:cs typeface="Arial"/>
              <a:sym typeface="Arial"/>
            </a:endParaRPr>
          </a:p>
        </p:txBody>
      </p:sp>
      <p:sp>
        <p:nvSpPr>
          <p:cNvPr id="1110" name="Shape 1110"/>
          <p:cNvSpPr/>
          <p:nvPr/>
        </p:nvSpPr>
        <p:spPr>
          <a:xfrm rot="16200000">
            <a:off x="4561455" y="3539501"/>
            <a:ext cx="347449" cy="441193"/>
          </a:xfrm>
          <a:custGeom>
            <a:avLst/>
            <a:gdLst/>
            <a:ahLst/>
            <a:cxnLst/>
            <a:rect l="0" t="0" r="0" b="0"/>
            <a:pathLst>
              <a:path w="359703" h="456753" extrusionOk="0">
                <a:moveTo>
                  <a:pt x="0" y="91351"/>
                </a:moveTo>
                <a:lnTo>
                  <a:pt x="179852" y="91351"/>
                </a:lnTo>
                <a:lnTo>
                  <a:pt x="179852" y="0"/>
                </a:lnTo>
                <a:lnTo>
                  <a:pt x="359703" y="228377"/>
                </a:lnTo>
                <a:lnTo>
                  <a:pt x="179852" y="456753"/>
                </a:lnTo>
                <a:lnTo>
                  <a:pt x="179852" y="365402"/>
                </a:lnTo>
                <a:lnTo>
                  <a:pt x="0" y="365402"/>
                </a:lnTo>
                <a:lnTo>
                  <a:pt x="0" y="91351"/>
                </a:lnTo>
                <a:close/>
              </a:path>
            </a:pathLst>
          </a:custGeom>
          <a:solidFill>
            <a:srgbClr val="3A3838"/>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dirty="0">
              <a:solidFill>
                <a:schemeClr val="lt1"/>
              </a:solidFill>
              <a:latin typeface="Arial"/>
              <a:ea typeface="Arial"/>
              <a:cs typeface="Arial"/>
              <a:sym typeface="Arial"/>
            </a:endParaRPr>
          </a:p>
        </p:txBody>
      </p:sp>
      <p:sp>
        <p:nvSpPr>
          <p:cNvPr id="1111" name="Shape 1111"/>
          <p:cNvSpPr/>
          <p:nvPr/>
        </p:nvSpPr>
        <p:spPr>
          <a:xfrm>
            <a:off x="4016197" y="2049878"/>
            <a:ext cx="1437964" cy="1437964"/>
          </a:xfrm>
          <a:custGeom>
            <a:avLst/>
            <a:gdLst/>
            <a:ahLst/>
            <a:cxnLst/>
            <a:rect l="0" t="0" r="0" b="0"/>
            <a:pathLst>
              <a:path w="1353343" h="1353343" extrusionOk="0">
                <a:moveTo>
                  <a:pt x="0" y="676672"/>
                </a:moveTo>
                <a:cubicBezTo>
                  <a:pt x="0" y="302956"/>
                  <a:pt x="302956" y="0"/>
                  <a:pt x="676672" y="0"/>
                </a:cubicBezTo>
                <a:cubicBezTo>
                  <a:pt x="1050388" y="0"/>
                  <a:pt x="1353344" y="302956"/>
                  <a:pt x="1353344" y="676672"/>
                </a:cubicBezTo>
                <a:cubicBezTo>
                  <a:pt x="1353344" y="1050388"/>
                  <a:pt x="1050388" y="1353344"/>
                  <a:pt x="676672" y="1353344"/>
                </a:cubicBezTo>
                <a:cubicBezTo>
                  <a:pt x="302956" y="1353344"/>
                  <a:pt x="0" y="1050388"/>
                  <a:pt x="0" y="676672"/>
                </a:cubicBezTo>
                <a:close/>
              </a:path>
            </a:pathLst>
          </a:custGeom>
          <a:solidFill>
            <a:schemeClr val="lt1"/>
          </a:solidFill>
          <a:ln>
            <a:noFill/>
          </a:ln>
          <a:effectLst>
            <a:outerShdw blurRad="63500" sx="105999" sy="105999" algn="ctr" rotWithShape="0">
              <a:srgbClr val="000000">
                <a:alpha val="40000"/>
              </a:srgbClr>
            </a:outerShdw>
          </a:effectLst>
        </p:spPr>
        <p:txBody>
          <a:bodyPr spcFirstLastPara="1" wrap="square" lIns="1463040" tIns="1463040" rIns="0" bIns="0"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en-US" sz="1600" b="1" i="0" u="none" strike="noStrike" cap="none" dirty="0">
                <a:solidFill>
                  <a:schemeClr val="dk1"/>
                </a:solidFill>
                <a:latin typeface="Arial"/>
                <a:ea typeface="Arial"/>
                <a:cs typeface="Arial"/>
                <a:sym typeface="Arial"/>
              </a:rPr>
              <a:t>Track and </a:t>
            </a:r>
            <a:br>
              <a:rPr lang="en-US" sz="1600" b="1" i="0" u="none" strike="noStrike" cap="none" dirty="0">
                <a:solidFill>
                  <a:schemeClr val="dk1"/>
                </a:solidFill>
                <a:latin typeface="Arial"/>
                <a:ea typeface="Arial"/>
                <a:cs typeface="Arial"/>
                <a:sym typeface="Arial"/>
              </a:rPr>
            </a:br>
            <a:r>
              <a:rPr lang="en-US" sz="1600" b="1" i="0" u="none" strike="noStrike" cap="none" dirty="0">
                <a:solidFill>
                  <a:schemeClr val="dk1"/>
                </a:solidFill>
                <a:latin typeface="Arial"/>
                <a:ea typeface="Arial"/>
                <a:cs typeface="Arial"/>
                <a:sym typeface="Arial"/>
              </a:rPr>
              <a:t>Monitor</a:t>
            </a:r>
            <a:endParaRPr dirty="0"/>
          </a:p>
        </p:txBody>
      </p:sp>
      <p:sp>
        <p:nvSpPr>
          <p:cNvPr id="1112" name="Shape 1112"/>
          <p:cNvSpPr/>
          <p:nvPr/>
        </p:nvSpPr>
        <p:spPr>
          <a:xfrm rot="19800000">
            <a:off x="5402859" y="2062478"/>
            <a:ext cx="347449" cy="441193"/>
          </a:xfrm>
          <a:custGeom>
            <a:avLst/>
            <a:gdLst/>
            <a:ahLst/>
            <a:cxnLst/>
            <a:rect l="0" t="0" r="0" b="0"/>
            <a:pathLst>
              <a:path w="359703" h="456753" extrusionOk="0">
                <a:moveTo>
                  <a:pt x="0" y="91351"/>
                </a:moveTo>
                <a:lnTo>
                  <a:pt x="179852" y="91351"/>
                </a:lnTo>
                <a:lnTo>
                  <a:pt x="179852" y="0"/>
                </a:lnTo>
                <a:lnTo>
                  <a:pt x="359703" y="228377"/>
                </a:lnTo>
                <a:lnTo>
                  <a:pt x="179852" y="456753"/>
                </a:lnTo>
                <a:lnTo>
                  <a:pt x="179852" y="365402"/>
                </a:lnTo>
                <a:lnTo>
                  <a:pt x="0" y="365402"/>
                </a:lnTo>
                <a:lnTo>
                  <a:pt x="0" y="91351"/>
                </a:lnTo>
                <a:close/>
              </a:path>
            </a:pathLst>
          </a:custGeom>
          <a:solidFill>
            <a:srgbClr val="3A3838"/>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dirty="0">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pic>
        <p:nvPicPr>
          <p:cNvPr id="1118" name="Shape 1118"/>
          <p:cNvPicPr preferRelativeResize="0"/>
          <p:nvPr/>
        </p:nvPicPr>
        <p:blipFill rotWithShape="1">
          <a:blip r:embed="rId3">
            <a:alphaModFix/>
          </a:blip>
          <a:srcRect/>
          <a:stretch/>
        </p:blipFill>
        <p:spPr>
          <a:xfrm>
            <a:off x="176212" y="3928462"/>
            <a:ext cx="11839575" cy="2419350"/>
          </a:xfrm>
          <a:prstGeom prst="rect">
            <a:avLst/>
          </a:prstGeom>
          <a:noFill/>
          <a:ln>
            <a:noFill/>
          </a:ln>
        </p:spPr>
      </p:pic>
      <p:sp>
        <p:nvSpPr>
          <p:cNvPr id="1119" name="Shape 111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What did you learn today?</a:t>
            </a:r>
            <a:endParaRPr sz="2800" b="1" i="0" u="none" strike="noStrike" cap="none" dirty="0">
              <a:solidFill>
                <a:schemeClr val="dk2"/>
              </a:solidFill>
              <a:latin typeface="Arial"/>
              <a:ea typeface="Arial"/>
              <a:cs typeface="Arial"/>
              <a:sym typeface="Arial"/>
            </a:endParaRPr>
          </a:p>
        </p:txBody>
      </p:sp>
      <p:sp>
        <p:nvSpPr>
          <p:cNvPr id="1120" name="Shape 112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p:txBody>
      </p:sp>
      <p:pic>
        <p:nvPicPr>
          <p:cNvPr id="1121" name="Shape 1121"/>
          <p:cNvPicPr preferRelativeResize="0"/>
          <p:nvPr/>
        </p:nvPicPr>
        <p:blipFill rotWithShape="1">
          <a:blip r:embed="rId4">
            <a:alphaModFix/>
          </a:blip>
          <a:srcRect/>
          <a:stretch/>
        </p:blipFill>
        <p:spPr>
          <a:xfrm>
            <a:off x="5751443" y="1591326"/>
            <a:ext cx="4333462" cy="410745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Shape 112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What did you grasp?</a:t>
            </a:r>
            <a:endParaRPr dirty="0"/>
          </a:p>
        </p:txBody>
      </p:sp>
      <p:sp>
        <p:nvSpPr>
          <p:cNvPr id="1128" name="Shape 1128"/>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a:p>
            <a:pPr marL="0" marR="0" lvl="0" indent="0" algn="l" rtl="0">
              <a:lnSpc>
                <a:spcPct val="90000"/>
              </a:lnSpc>
              <a:spcBef>
                <a:spcPts val="1000"/>
              </a:spcBef>
              <a:spcAft>
                <a:spcPts val="0"/>
              </a:spcAft>
              <a:buClr>
                <a:srgbClr val="0EC07D"/>
              </a:buClr>
              <a:buSzPts val="1600"/>
              <a:buFont typeface="Arial"/>
              <a:buNone/>
            </a:pPr>
            <a:endParaRPr sz="1600" b="0" i="0" u="none" strike="noStrike" cap="none" dirty="0">
              <a:solidFill>
                <a:srgbClr val="0EC07D"/>
              </a:solidFill>
              <a:latin typeface="Arial"/>
              <a:ea typeface="Arial"/>
              <a:cs typeface="Arial"/>
              <a:sym typeface="Arial"/>
            </a:endParaRPr>
          </a:p>
        </p:txBody>
      </p:sp>
      <p:sp>
        <p:nvSpPr>
          <p:cNvPr id="1129" name="Shape 1129"/>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The Phases in Agile Development can happen in parallel.</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True</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False</a:t>
            </a:r>
            <a:endParaRPr dirty="0"/>
          </a:p>
          <a:p>
            <a:pPr marL="685800" marR="0" lvl="0" indent="-228600" algn="l" rtl="0">
              <a:lnSpc>
                <a:spcPct val="90000"/>
              </a:lnSpc>
              <a:spcBef>
                <a:spcPts val="10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342900" marR="0" lvl="0" indent="-342900" algn="l" rtl="0">
              <a:lnSpc>
                <a:spcPct val="90000"/>
              </a:lnSpc>
              <a:spcBef>
                <a:spcPts val="1000"/>
              </a:spcBef>
              <a:spcAft>
                <a:spcPts val="0"/>
              </a:spcAft>
              <a:buClr>
                <a:schemeClr val="dk1"/>
              </a:buClr>
              <a:buSzPts val="1800"/>
              <a:buFont typeface="Calibri"/>
              <a:buAutoNum type="arabicPeriod" startAt="2"/>
            </a:pPr>
            <a:r>
              <a:rPr lang="en-US" sz="1800" b="0" i="0" u="none" strike="noStrike" cap="none" dirty="0">
                <a:solidFill>
                  <a:schemeClr val="dk1"/>
                </a:solidFill>
                <a:latin typeface="Arial"/>
                <a:ea typeface="Arial"/>
                <a:cs typeface="Arial"/>
                <a:sym typeface="Arial"/>
              </a:rPr>
              <a:t>When is the project broken down into multiple feature sets?</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Design</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Development</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Planning</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Requirement analysis</a:t>
            </a:r>
            <a:endParaRPr dirty="0"/>
          </a:p>
          <a:p>
            <a:pPr marL="685800" marR="0" lvl="0" indent="-228600" algn="l" rtl="0">
              <a:lnSpc>
                <a:spcPct val="90000"/>
              </a:lnSpc>
              <a:spcBef>
                <a:spcPts val="10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685800" marR="0" lvl="0" indent="-228600" algn="l" rtl="0">
              <a:lnSpc>
                <a:spcPct val="90000"/>
              </a:lnSpc>
              <a:spcBef>
                <a:spcPts val="10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Shape 1135"/>
          <p:cNvSpPr txBox="1">
            <a:spLocks noGrp="1"/>
          </p:cNvSpPr>
          <p:nvPr>
            <p:ph type="title"/>
          </p:nvPr>
        </p:nvSpPr>
        <p:spPr>
          <a:xfrm>
            <a:off x="208634" y="633245"/>
            <a:ext cx="11507116"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4. Agile Manifesto Value </a:t>
            </a:r>
            <a:r>
              <a:rPr lang="en-US" sz="2800" b="1" i="0" u="none" strike="noStrike" cap="none" dirty="0" smtClean="0">
                <a:solidFill>
                  <a:schemeClr val="dk2"/>
                </a:solidFill>
                <a:latin typeface="Arial"/>
                <a:ea typeface="Arial"/>
                <a:cs typeface="Arial"/>
                <a:sym typeface="Arial"/>
              </a:rPr>
              <a:t>1</a:t>
            </a:r>
            <a:r>
              <a:rPr lang="en-US" sz="2800" b="1" i="0" u="none" strike="noStrike" cap="none" dirty="0">
                <a:solidFill>
                  <a:schemeClr val="dk2"/>
                </a:solidFill>
                <a:latin typeface="Arial"/>
                <a:ea typeface="Arial"/>
                <a:cs typeface="Arial"/>
                <a:sym typeface="Arial"/>
              </a:rPr>
              <a:t>:  Individual and team interactions over processes and tools</a:t>
            </a:r>
            <a:endParaRPr dirty="0"/>
          </a:p>
        </p:txBody>
      </p:sp>
      <p:sp>
        <p:nvSpPr>
          <p:cNvPr id="1136" name="Shape 113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a:p>
            <a:pPr marL="0" marR="0" lvl="0" indent="0" algn="l" rtl="0">
              <a:lnSpc>
                <a:spcPct val="90000"/>
              </a:lnSpc>
              <a:spcBef>
                <a:spcPts val="1000"/>
              </a:spcBef>
              <a:spcAft>
                <a:spcPts val="0"/>
              </a:spcAft>
              <a:buClr>
                <a:srgbClr val="0EC07D"/>
              </a:buClr>
              <a:buSzPts val="1600"/>
              <a:buFont typeface="Arial"/>
              <a:buNone/>
            </a:pPr>
            <a:endParaRPr sz="1600" b="0" i="0" u="none" strike="noStrike" cap="none" dirty="0">
              <a:solidFill>
                <a:srgbClr val="0EC07D"/>
              </a:solidFill>
              <a:latin typeface="Arial"/>
              <a:ea typeface="Arial"/>
              <a:cs typeface="Arial"/>
              <a:sym typeface="Arial"/>
            </a:endParaRPr>
          </a:p>
        </p:txBody>
      </p:sp>
      <p:sp>
        <p:nvSpPr>
          <p:cNvPr id="1137" name="Shape 1137"/>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endParaRPr dirty="0"/>
          </a:p>
        </p:txBody>
      </p:sp>
      <p:grpSp>
        <p:nvGrpSpPr>
          <p:cNvPr id="1138" name="Shape 1138"/>
          <p:cNvGrpSpPr/>
          <p:nvPr/>
        </p:nvGrpSpPr>
        <p:grpSpPr>
          <a:xfrm>
            <a:off x="514350" y="1880033"/>
            <a:ext cx="10405441" cy="4520852"/>
            <a:chOff x="4370389" y="1345293"/>
            <a:chExt cx="3576881" cy="4520852"/>
          </a:xfrm>
        </p:grpSpPr>
        <p:sp>
          <p:nvSpPr>
            <p:cNvPr id="1139" name="Shape 1139"/>
            <p:cNvSpPr/>
            <p:nvPr/>
          </p:nvSpPr>
          <p:spPr>
            <a:xfrm>
              <a:off x="4649543" y="1345293"/>
              <a:ext cx="3297727" cy="4520852"/>
            </a:xfrm>
            <a:prstGeom prst="roundRect">
              <a:avLst>
                <a:gd name="adj" fmla="val 6141"/>
              </a:avLst>
            </a:prstGeom>
            <a:solidFill>
              <a:srgbClr val="0EC07D"/>
            </a:solidFill>
            <a:ln w="38100" cap="rnd" cmpd="sng">
              <a:solidFill>
                <a:srgbClr val="0EC07D"/>
              </a:solidFill>
              <a:prstDash val="solid"/>
              <a:round/>
              <a:headEnd type="none" w="sm" len="sm"/>
              <a:tailEnd type="none" w="sm" len="sm"/>
            </a:ln>
          </p:spPr>
          <p:txBody>
            <a:bodyPr spcFirstLastPara="1" wrap="square" lIns="457200" tIns="182875" rIns="91425" bIns="91425" anchor="t" anchorCtr="0">
              <a:noAutofit/>
            </a:bodyPr>
            <a:lstStyle/>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Communication- the key to the success of a project</a:t>
              </a:r>
              <a:endParaRPr dirty="0"/>
            </a:p>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People build Products</a:t>
              </a:r>
              <a:endParaRPr dirty="0"/>
            </a:p>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Have the focus on people and the source of energy</a:t>
              </a:r>
              <a:endParaRPr dirty="0"/>
            </a:p>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Self-organization of cross-functional teams - to identify scope, negotiate, accept, define, collaborate, share, and solve problems</a:t>
              </a:r>
              <a:endParaRPr dirty="0"/>
            </a:p>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Individuals need to be motivated</a:t>
              </a:r>
              <a:endParaRPr dirty="0"/>
            </a:p>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Interactions need to be fostered among team members, customers and other stakeholders</a:t>
              </a:r>
              <a:endParaRPr dirty="0"/>
            </a:p>
          </p:txBody>
        </p:sp>
        <p:sp>
          <p:nvSpPr>
            <p:cNvPr id="1140" name="Shape 1140"/>
            <p:cNvSpPr/>
            <p:nvPr/>
          </p:nvSpPr>
          <p:spPr>
            <a:xfrm rot="-5400000">
              <a:off x="2577338" y="3403000"/>
              <a:ext cx="3991537" cy="405436"/>
            </a:xfrm>
            <a:prstGeom prst="roundRect">
              <a:avLst>
                <a:gd name="adj" fmla="val 16667"/>
              </a:avLst>
            </a:prstGeom>
            <a:solidFill>
              <a:schemeClr val="lt1"/>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EC07D"/>
                </a:buClr>
                <a:buSzPts val="2200"/>
                <a:buFont typeface="Arial"/>
                <a:buNone/>
              </a:pPr>
              <a:r>
                <a:rPr lang="en-US" sz="2200" b="1" i="0" u="none" strike="noStrike" cap="none" dirty="0">
                  <a:solidFill>
                    <a:srgbClr val="0EC07D"/>
                  </a:solidFill>
                  <a:latin typeface="Arial"/>
                  <a:ea typeface="Arial"/>
                  <a:cs typeface="Arial"/>
                  <a:sym typeface="Arial"/>
                </a:rPr>
                <a:t>INDIVIDUALS AND INTERACTIONS</a:t>
              </a:r>
              <a:endParaRPr dirty="0"/>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Shape 114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What did you Grasp?</a:t>
            </a:r>
            <a:endParaRPr dirty="0"/>
          </a:p>
        </p:txBody>
      </p:sp>
      <p:sp>
        <p:nvSpPr>
          <p:cNvPr id="1147" name="Shape 114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a:p>
            <a:pPr marL="0" marR="0" lvl="0" indent="0" algn="l" rtl="0">
              <a:lnSpc>
                <a:spcPct val="90000"/>
              </a:lnSpc>
              <a:spcBef>
                <a:spcPts val="1000"/>
              </a:spcBef>
              <a:spcAft>
                <a:spcPts val="0"/>
              </a:spcAft>
              <a:buClr>
                <a:srgbClr val="0EC07D"/>
              </a:buClr>
              <a:buSzPts val="1600"/>
              <a:buFont typeface="Arial"/>
              <a:buNone/>
            </a:pPr>
            <a:endParaRPr sz="1600" b="0" i="0" u="none" strike="noStrike" cap="none" dirty="0">
              <a:solidFill>
                <a:srgbClr val="0EC07D"/>
              </a:solidFill>
              <a:latin typeface="Arial"/>
              <a:ea typeface="Arial"/>
              <a:cs typeface="Arial"/>
              <a:sym typeface="Arial"/>
            </a:endParaRPr>
          </a:p>
        </p:txBody>
      </p:sp>
      <p:sp>
        <p:nvSpPr>
          <p:cNvPr id="1148" name="Shape 1148"/>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The communication between teams will be fluid only if processes are valued over individuals.</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True</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False</a:t>
            </a:r>
            <a:endParaRPr dirty="0"/>
          </a:p>
          <a:p>
            <a:pPr marL="685800" marR="0" lvl="0" indent="-228600" algn="l" rtl="0">
              <a:lnSpc>
                <a:spcPct val="90000"/>
              </a:lnSpc>
              <a:spcBef>
                <a:spcPts val="10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Shape 115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4.2 Agile Manifesto Value 2: Working software over comprehensive documentation</a:t>
            </a:r>
            <a:endParaRPr dirty="0"/>
          </a:p>
        </p:txBody>
      </p:sp>
      <p:sp>
        <p:nvSpPr>
          <p:cNvPr id="1155" name="Shape 115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a:p>
            <a:pPr marL="0" marR="0" lvl="0" indent="0" algn="l" rtl="0">
              <a:lnSpc>
                <a:spcPct val="90000"/>
              </a:lnSpc>
              <a:spcBef>
                <a:spcPts val="1000"/>
              </a:spcBef>
              <a:spcAft>
                <a:spcPts val="0"/>
              </a:spcAft>
              <a:buClr>
                <a:srgbClr val="0EC07D"/>
              </a:buClr>
              <a:buSzPts val="1600"/>
              <a:buFont typeface="Arial"/>
              <a:buNone/>
            </a:pPr>
            <a:endParaRPr sz="1600" b="0" i="0" u="none" strike="noStrike" cap="none" dirty="0">
              <a:solidFill>
                <a:srgbClr val="0EC07D"/>
              </a:solidFill>
              <a:latin typeface="Arial"/>
              <a:ea typeface="Arial"/>
              <a:cs typeface="Arial"/>
              <a:sym typeface="Arial"/>
            </a:endParaRPr>
          </a:p>
        </p:txBody>
      </p:sp>
      <p:sp>
        <p:nvSpPr>
          <p:cNvPr id="1156" name="Shape 1156"/>
          <p:cNvSpPr txBox="1">
            <a:spLocks noGrp="1"/>
          </p:cNvSpPr>
          <p:nvPr>
            <p:ph type="body" idx="2"/>
          </p:nvPr>
        </p:nvSpPr>
        <p:spPr>
          <a:xfrm>
            <a:off x="314325"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endParaRPr dirty="0"/>
          </a:p>
        </p:txBody>
      </p:sp>
      <p:grpSp>
        <p:nvGrpSpPr>
          <p:cNvPr id="1157" name="Shape 1157"/>
          <p:cNvGrpSpPr/>
          <p:nvPr/>
        </p:nvGrpSpPr>
        <p:grpSpPr>
          <a:xfrm>
            <a:off x="542098" y="1858912"/>
            <a:ext cx="9886118" cy="4078062"/>
            <a:chOff x="4390775" y="1345293"/>
            <a:chExt cx="3556495" cy="4520852"/>
          </a:xfrm>
        </p:grpSpPr>
        <p:sp>
          <p:nvSpPr>
            <p:cNvPr id="1158" name="Shape 1158"/>
            <p:cNvSpPr/>
            <p:nvPr/>
          </p:nvSpPr>
          <p:spPr>
            <a:xfrm>
              <a:off x="4649543" y="1345293"/>
              <a:ext cx="3297727" cy="4520852"/>
            </a:xfrm>
            <a:prstGeom prst="roundRect">
              <a:avLst>
                <a:gd name="adj" fmla="val 6141"/>
              </a:avLst>
            </a:prstGeom>
            <a:solidFill>
              <a:srgbClr val="0EC07D"/>
            </a:solidFill>
            <a:ln w="38100" cap="rnd" cmpd="sng">
              <a:solidFill>
                <a:srgbClr val="0EC07D"/>
              </a:solidFill>
              <a:prstDash val="solid"/>
              <a:round/>
              <a:headEnd type="none" w="sm" len="sm"/>
              <a:tailEnd type="none" w="sm" len="sm"/>
            </a:ln>
          </p:spPr>
          <p:txBody>
            <a:bodyPr spcFirstLastPara="1" wrap="square" lIns="457200" tIns="182875" rIns="91425" bIns="91425" anchor="t" anchorCtr="0">
              <a:noAutofit/>
            </a:bodyPr>
            <a:lstStyle/>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Create and deliver value.</a:t>
              </a:r>
              <a:endParaRPr dirty="0"/>
            </a:p>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Customer satisfaction is important.</a:t>
              </a:r>
              <a:endParaRPr dirty="0"/>
            </a:p>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Deliver frequently and offer business value to the customer.</a:t>
              </a:r>
              <a:endParaRPr dirty="0"/>
            </a:p>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Write documentation that adds value..</a:t>
              </a:r>
              <a:endParaRPr dirty="0"/>
            </a:p>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Customer-focus is the Primary focus</a:t>
              </a:r>
              <a:endParaRPr dirty="0"/>
            </a:p>
            <a:p>
              <a:pPr marL="285750" marR="0" lvl="0" indent="-146050" algn="l" rtl="0">
                <a:lnSpc>
                  <a:spcPct val="100000"/>
                </a:lnSpc>
                <a:spcBef>
                  <a:spcPts val="600"/>
                </a:spcBef>
                <a:spcAft>
                  <a:spcPts val="0"/>
                </a:spcAft>
                <a:buClr>
                  <a:srgbClr val="000000"/>
                </a:buClr>
                <a:buSzPts val="2200"/>
                <a:buFont typeface="Noto Sans Symbols"/>
                <a:buNone/>
              </a:pPr>
              <a:endParaRPr sz="2200" b="0" i="0" u="none" strike="noStrike" cap="none" dirty="0">
                <a:solidFill>
                  <a:schemeClr val="lt1"/>
                </a:solidFill>
                <a:latin typeface="Arial"/>
                <a:ea typeface="Arial"/>
                <a:cs typeface="Arial"/>
                <a:sym typeface="Arial"/>
              </a:endParaRPr>
            </a:p>
          </p:txBody>
        </p:sp>
        <p:sp>
          <p:nvSpPr>
            <p:cNvPr id="1159" name="Shape 1159"/>
            <p:cNvSpPr/>
            <p:nvPr/>
          </p:nvSpPr>
          <p:spPr>
            <a:xfrm rot="-5400000">
              <a:off x="2725630" y="3379645"/>
              <a:ext cx="3725988" cy="395697"/>
            </a:xfrm>
            <a:prstGeom prst="roundRect">
              <a:avLst>
                <a:gd name="adj" fmla="val 16667"/>
              </a:avLst>
            </a:prstGeom>
            <a:solidFill>
              <a:schemeClr val="lt1"/>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EC07D"/>
                </a:buClr>
                <a:buSzPts val="2200"/>
                <a:buFont typeface="Arial"/>
                <a:buNone/>
              </a:pPr>
              <a:r>
                <a:rPr lang="en-US" sz="2200" b="1" i="0" u="none" strike="noStrike" cap="none" dirty="0">
                  <a:solidFill>
                    <a:srgbClr val="0EC07D"/>
                  </a:solidFill>
                  <a:latin typeface="Arial"/>
                  <a:ea typeface="Arial"/>
                  <a:cs typeface="Arial"/>
                  <a:sym typeface="Arial"/>
                </a:rPr>
                <a:t>WORKING </a:t>
              </a:r>
              <a:endParaRPr dirty="0"/>
            </a:p>
            <a:p>
              <a:pPr marL="0" marR="0" lvl="0" indent="0" algn="ctr" rtl="0">
                <a:lnSpc>
                  <a:spcPct val="90000"/>
                </a:lnSpc>
                <a:spcBef>
                  <a:spcPts val="0"/>
                </a:spcBef>
                <a:spcAft>
                  <a:spcPts val="0"/>
                </a:spcAft>
                <a:buClr>
                  <a:srgbClr val="0EC07D"/>
                </a:buClr>
                <a:buSzPts val="2200"/>
                <a:buFont typeface="Arial"/>
                <a:buNone/>
              </a:pPr>
              <a:r>
                <a:rPr lang="en-US" sz="2200" b="1" i="0" u="none" strike="noStrike" cap="none" dirty="0">
                  <a:solidFill>
                    <a:srgbClr val="0EC07D"/>
                  </a:solidFill>
                  <a:latin typeface="Arial"/>
                  <a:ea typeface="Arial"/>
                  <a:cs typeface="Arial"/>
                  <a:sym typeface="Arial"/>
                </a:rPr>
                <a:t>SOFTWARE</a:t>
              </a:r>
              <a:endParaRPr dirty="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Shape 11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What did you grasp?</a:t>
            </a:r>
            <a:endParaRPr dirty="0"/>
          </a:p>
        </p:txBody>
      </p:sp>
      <p:sp>
        <p:nvSpPr>
          <p:cNvPr id="1166" name="Shape 11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a:p>
            <a:pPr marL="0" marR="0" lvl="0" indent="0" algn="l" rtl="0">
              <a:lnSpc>
                <a:spcPct val="90000"/>
              </a:lnSpc>
              <a:spcBef>
                <a:spcPts val="1000"/>
              </a:spcBef>
              <a:spcAft>
                <a:spcPts val="0"/>
              </a:spcAft>
              <a:buClr>
                <a:srgbClr val="0EC07D"/>
              </a:buClr>
              <a:buSzPts val="1600"/>
              <a:buFont typeface="Arial"/>
              <a:buNone/>
            </a:pPr>
            <a:endParaRPr sz="1600" b="0" i="0" u="none" strike="noStrike" cap="none" dirty="0">
              <a:solidFill>
                <a:srgbClr val="0EC07D"/>
              </a:solidFill>
              <a:latin typeface="Arial"/>
              <a:ea typeface="Arial"/>
              <a:cs typeface="Arial"/>
              <a:sym typeface="Arial"/>
            </a:endParaRPr>
          </a:p>
        </p:txBody>
      </p:sp>
      <p:sp>
        <p:nvSpPr>
          <p:cNvPr id="1167" name="Shape 1167"/>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Which of the following statements is NOT true?</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Agile completely rules out the need for technical documentation.</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Agile emphasizes that documentation must add value to the developer and the user.</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Delivering working software at frequent intervals is important to the customer</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Agile considers user stories as the major source of reference for the developer.</a:t>
            </a:r>
            <a:endParaRPr dirty="0"/>
          </a:p>
          <a:p>
            <a:pPr marL="685800" marR="0" lvl="0" indent="-228600" algn="l" rtl="0">
              <a:lnSpc>
                <a:spcPct val="90000"/>
              </a:lnSpc>
              <a:spcBef>
                <a:spcPts val="10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Shape 117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4.3 Agile Manifesto Value 3: Customer collaboration over contract negotiation</a:t>
            </a:r>
            <a:endParaRPr sz="2800" b="1" i="0" u="none" strike="noStrike" cap="none" dirty="0">
              <a:solidFill>
                <a:schemeClr val="dk2"/>
              </a:solidFill>
              <a:latin typeface="Arial"/>
              <a:ea typeface="Arial"/>
              <a:cs typeface="Arial"/>
              <a:sym typeface="Arial"/>
            </a:endParaRPr>
          </a:p>
        </p:txBody>
      </p:sp>
      <p:sp>
        <p:nvSpPr>
          <p:cNvPr id="1174" name="Shape 117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a:p>
            <a:pPr marL="0" marR="0" lvl="0" indent="0" algn="l" rtl="0">
              <a:lnSpc>
                <a:spcPct val="90000"/>
              </a:lnSpc>
              <a:spcBef>
                <a:spcPts val="1000"/>
              </a:spcBef>
              <a:spcAft>
                <a:spcPts val="0"/>
              </a:spcAft>
              <a:buClr>
                <a:srgbClr val="0EC07D"/>
              </a:buClr>
              <a:buSzPts val="1600"/>
              <a:buFont typeface="Arial"/>
              <a:buNone/>
            </a:pPr>
            <a:endParaRPr sz="1600" b="0" i="0" u="none" strike="noStrike" cap="none" dirty="0">
              <a:solidFill>
                <a:srgbClr val="0EC07D"/>
              </a:solidFill>
              <a:latin typeface="Arial"/>
              <a:ea typeface="Arial"/>
              <a:cs typeface="Arial"/>
              <a:sym typeface="Arial"/>
            </a:endParaRPr>
          </a:p>
        </p:txBody>
      </p:sp>
      <p:sp>
        <p:nvSpPr>
          <p:cNvPr id="1175" name="Shape 1175"/>
          <p:cNvSpPr txBox="1">
            <a:spLocks noGrp="1"/>
          </p:cNvSpPr>
          <p:nvPr>
            <p:ph type="body" idx="2"/>
          </p:nvPr>
        </p:nvSpPr>
        <p:spPr>
          <a:xfrm>
            <a:off x="-238192" y="1447870"/>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endParaRPr sz="1800" b="0" i="0" u="none" strike="noStrike" cap="none" dirty="0">
              <a:solidFill>
                <a:schemeClr val="dk1"/>
              </a:solidFill>
              <a:latin typeface="Arial"/>
              <a:ea typeface="Arial"/>
              <a:cs typeface="Arial"/>
              <a:sym typeface="Arial"/>
            </a:endParaRPr>
          </a:p>
        </p:txBody>
      </p:sp>
      <p:grpSp>
        <p:nvGrpSpPr>
          <p:cNvPr id="1176" name="Shape 1176"/>
          <p:cNvGrpSpPr/>
          <p:nvPr/>
        </p:nvGrpSpPr>
        <p:grpSpPr>
          <a:xfrm>
            <a:off x="449750" y="1944737"/>
            <a:ext cx="10273814" cy="3751143"/>
            <a:chOff x="4370389" y="1345293"/>
            <a:chExt cx="3576881" cy="4520852"/>
          </a:xfrm>
        </p:grpSpPr>
        <p:sp>
          <p:nvSpPr>
            <p:cNvPr id="1177" name="Shape 1177"/>
            <p:cNvSpPr/>
            <p:nvPr/>
          </p:nvSpPr>
          <p:spPr>
            <a:xfrm>
              <a:off x="4649543" y="1345293"/>
              <a:ext cx="3297727" cy="4520852"/>
            </a:xfrm>
            <a:prstGeom prst="roundRect">
              <a:avLst>
                <a:gd name="adj" fmla="val 6141"/>
              </a:avLst>
            </a:prstGeom>
            <a:solidFill>
              <a:srgbClr val="0EC07D"/>
            </a:solidFill>
            <a:ln w="38100" cap="rnd" cmpd="sng">
              <a:solidFill>
                <a:srgbClr val="0EC07D"/>
              </a:solidFill>
              <a:prstDash val="solid"/>
              <a:round/>
              <a:headEnd type="none" w="sm" len="sm"/>
              <a:tailEnd type="none" w="sm" len="sm"/>
            </a:ln>
          </p:spPr>
          <p:txBody>
            <a:bodyPr spcFirstLastPara="1" wrap="square" lIns="457200" tIns="182875" rIns="91425" bIns="91425" anchor="t" anchorCtr="0">
              <a:noAutofit/>
            </a:bodyPr>
            <a:lstStyle/>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Flexibility and co-operation in terms of customer’s needs</a:t>
              </a:r>
              <a:endParaRPr dirty="0"/>
            </a:p>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Work with the customer</a:t>
              </a:r>
              <a:endParaRPr dirty="0"/>
            </a:p>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Make sure the intent of the contract is satisfied</a:t>
              </a:r>
              <a:endParaRPr dirty="0"/>
            </a:p>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Understand customer’s product vision by close collaboration</a:t>
              </a:r>
              <a:endParaRPr dirty="0"/>
            </a:p>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Let the contracting models be flexible</a:t>
              </a:r>
              <a:endParaRPr dirty="0"/>
            </a:p>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Maintain relationships </a:t>
              </a:r>
              <a:endParaRPr dirty="0"/>
            </a:p>
            <a:p>
              <a:pPr marL="285750" marR="0" lvl="0" indent="-184150" algn="l" rtl="0">
                <a:lnSpc>
                  <a:spcPct val="100000"/>
                </a:lnSpc>
                <a:spcBef>
                  <a:spcPts val="600"/>
                </a:spcBef>
                <a:spcAft>
                  <a:spcPts val="0"/>
                </a:spcAft>
                <a:buClr>
                  <a:srgbClr val="000000"/>
                </a:buClr>
                <a:buSzPts val="1600"/>
                <a:buFont typeface="Noto Sans Symbols"/>
                <a:buNone/>
              </a:pPr>
              <a:endParaRPr sz="1600" b="0" i="0" u="none" strike="noStrike" cap="none" dirty="0">
                <a:solidFill>
                  <a:schemeClr val="lt1"/>
                </a:solidFill>
                <a:latin typeface="Arial"/>
                <a:ea typeface="Arial"/>
                <a:cs typeface="Arial"/>
                <a:sym typeface="Arial"/>
              </a:endParaRPr>
            </a:p>
          </p:txBody>
        </p:sp>
        <p:sp>
          <p:nvSpPr>
            <p:cNvPr id="1178" name="Shape 1178"/>
            <p:cNvSpPr/>
            <p:nvPr/>
          </p:nvSpPr>
          <p:spPr>
            <a:xfrm rot="-5400000">
              <a:off x="2690202" y="3394685"/>
              <a:ext cx="3763049" cy="402674"/>
            </a:xfrm>
            <a:prstGeom prst="roundRect">
              <a:avLst>
                <a:gd name="adj" fmla="val 16667"/>
              </a:avLst>
            </a:prstGeom>
            <a:solidFill>
              <a:schemeClr val="lt1"/>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EC07D"/>
                </a:buClr>
                <a:buSzPts val="2200"/>
                <a:buFont typeface="Arial"/>
                <a:buNone/>
              </a:pPr>
              <a:r>
                <a:rPr lang="en-US" sz="2200" b="1" i="0" u="none" strike="noStrike" cap="none" dirty="0">
                  <a:solidFill>
                    <a:srgbClr val="0EC07D"/>
                  </a:solidFill>
                  <a:latin typeface="Arial"/>
                  <a:ea typeface="Arial"/>
                  <a:cs typeface="Arial"/>
                  <a:sym typeface="Arial"/>
                </a:rPr>
                <a:t>CUSTOMER COLLABORATION</a:t>
              </a:r>
              <a:endParaRPr dirty="0"/>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Shape 118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What did you grasp?</a:t>
            </a:r>
            <a:endParaRPr dirty="0"/>
          </a:p>
        </p:txBody>
      </p:sp>
      <p:sp>
        <p:nvSpPr>
          <p:cNvPr id="1185" name="Shape 118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a:p>
            <a:pPr marL="0" marR="0" lvl="0" indent="0" algn="l" rtl="0">
              <a:lnSpc>
                <a:spcPct val="90000"/>
              </a:lnSpc>
              <a:spcBef>
                <a:spcPts val="1000"/>
              </a:spcBef>
              <a:spcAft>
                <a:spcPts val="0"/>
              </a:spcAft>
              <a:buClr>
                <a:srgbClr val="0EC07D"/>
              </a:buClr>
              <a:buSzPts val="1600"/>
              <a:buFont typeface="Arial"/>
              <a:buNone/>
            </a:pPr>
            <a:endParaRPr sz="1600" b="0" i="0" u="none" strike="noStrike" cap="none" dirty="0">
              <a:solidFill>
                <a:srgbClr val="0EC07D"/>
              </a:solidFill>
              <a:latin typeface="Arial"/>
              <a:ea typeface="Arial"/>
              <a:cs typeface="Arial"/>
              <a:sym typeface="Arial"/>
            </a:endParaRPr>
          </a:p>
        </p:txBody>
      </p:sp>
      <p:sp>
        <p:nvSpPr>
          <p:cNvPr id="1186" name="Shape 1186"/>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Select the correct statement.</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In Agile, customers do not engage with the team during the development phase.</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Agile does not promote customer collaboration, they might change the requirements frequently.</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Agile emphasizes the need for periodic demo sessions with the customer.</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There is no frequent feedback loop in Agile development.</a:t>
            </a:r>
            <a:endParaRPr dirty="0"/>
          </a:p>
          <a:p>
            <a:pPr marL="685800" marR="0" lvl="0" indent="-228600" algn="l" rtl="0">
              <a:lnSpc>
                <a:spcPct val="90000"/>
              </a:lnSpc>
              <a:spcBef>
                <a:spcPts val="10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Module Topics</a:t>
            </a:r>
            <a:endParaRPr dirty="0"/>
          </a:p>
        </p:txBody>
      </p:sp>
      <p:sp>
        <p:nvSpPr>
          <p:cNvPr id="751" name="Shape 75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p:txBody>
      </p:sp>
      <p:sp>
        <p:nvSpPr>
          <p:cNvPr id="752" name="Shape 752"/>
          <p:cNvSpPr txBox="1">
            <a:spLocks noGrp="1"/>
          </p:cNvSpPr>
          <p:nvPr>
            <p:ph type="body" idx="2"/>
          </p:nvPr>
        </p:nvSpPr>
        <p:spPr>
          <a:xfrm>
            <a:off x="514350" y="1304995"/>
            <a:ext cx="7506703"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The following topics that will be covered in the module:</a:t>
            </a:r>
            <a:endParaRPr sz="1800" b="0" i="0" u="none" strike="noStrike" cap="none" dirty="0">
              <a:solidFill>
                <a:schemeClr val="dk1"/>
              </a:solidFill>
              <a:latin typeface="Arial"/>
              <a:ea typeface="Arial"/>
              <a:cs typeface="Arial"/>
              <a:sym typeface="Arial"/>
            </a:endParaRPr>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Agile movement in 2000.</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Agile vs Waterfall Method.</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Iterative Agile Software Development.</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Individual and team interactions over processes and tools.</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Working software over comprehensive documentation.</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Customer collaboration over contract negotiation.</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Responding to change over following a plan.</a:t>
            </a:r>
            <a:endParaRPr dirty="0"/>
          </a:p>
          <a:p>
            <a:pPr marL="0" marR="0" lvl="0" indent="0" algn="l" rtl="0">
              <a:lnSpc>
                <a:spcPct val="90000"/>
              </a:lnSpc>
              <a:spcBef>
                <a:spcPts val="838"/>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a:p>
            <a:pPr marL="0" marR="0" lvl="0" indent="0" algn="l" rtl="0">
              <a:lnSpc>
                <a:spcPct val="90000"/>
              </a:lnSpc>
              <a:spcBef>
                <a:spcPts val="838"/>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753" name="Shape 753"/>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Shape 119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4.4 Agile Manifesto Value 4: Responding to change over following a plan</a:t>
            </a:r>
            <a:endParaRPr dirty="0"/>
          </a:p>
        </p:txBody>
      </p:sp>
      <p:sp>
        <p:nvSpPr>
          <p:cNvPr id="1193" name="Shape 119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a:p>
            <a:pPr marL="0" marR="0" lvl="0" indent="0" algn="l" rtl="0">
              <a:lnSpc>
                <a:spcPct val="90000"/>
              </a:lnSpc>
              <a:spcBef>
                <a:spcPts val="1000"/>
              </a:spcBef>
              <a:spcAft>
                <a:spcPts val="0"/>
              </a:spcAft>
              <a:buClr>
                <a:srgbClr val="0EC07D"/>
              </a:buClr>
              <a:buSzPts val="1600"/>
              <a:buFont typeface="Arial"/>
              <a:buNone/>
            </a:pPr>
            <a:endParaRPr sz="1600" b="0" i="0" u="none" strike="noStrike" cap="none" dirty="0">
              <a:solidFill>
                <a:srgbClr val="0EC07D"/>
              </a:solidFill>
              <a:latin typeface="Arial"/>
              <a:ea typeface="Arial"/>
              <a:cs typeface="Arial"/>
              <a:sym typeface="Arial"/>
            </a:endParaRPr>
          </a:p>
        </p:txBody>
      </p:sp>
      <p:sp>
        <p:nvSpPr>
          <p:cNvPr id="1194" name="Shape 1194"/>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endParaRPr dirty="0"/>
          </a:p>
        </p:txBody>
      </p:sp>
      <p:grpSp>
        <p:nvGrpSpPr>
          <p:cNvPr id="1195" name="Shape 1195"/>
          <p:cNvGrpSpPr/>
          <p:nvPr/>
        </p:nvGrpSpPr>
        <p:grpSpPr>
          <a:xfrm>
            <a:off x="631586" y="1776778"/>
            <a:ext cx="9668354" cy="3897261"/>
            <a:chOff x="4367605" y="1345293"/>
            <a:chExt cx="3579664" cy="4520852"/>
          </a:xfrm>
        </p:grpSpPr>
        <p:sp>
          <p:nvSpPr>
            <p:cNvPr id="1196" name="Shape 1196"/>
            <p:cNvSpPr/>
            <p:nvPr/>
          </p:nvSpPr>
          <p:spPr>
            <a:xfrm>
              <a:off x="4649543" y="1345293"/>
              <a:ext cx="3297727" cy="4520852"/>
            </a:xfrm>
            <a:prstGeom prst="roundRect">
              <a:avLst>
                <a:gd name="adj" fmla="val 6141"/>
              </a:avLst>
            </a:prstGeom>
            <a:solidFill>
              <a:srgbClr val="0EC07D"/>
            </a:solidFill>
            <a:ln w="38100" cap="rnd" cmpd="sng">
              <a:solidFill>
                <a:srgbClr val="0EC07D"/>
              </a:solidFill>
              <a:prstDash val="solid"/>
              <a:round/>
              <a:headEnd type="none" w="sm" len="sm"/>
              <a:tailEnd type="none" w="sm" len="sm"/>
            </a:ln>
          </p:spPr>
          <p:txBody>
            <a:bodyPr spcFirstLastPara="1" wrap="square" lIns="457200" tIns="182875" rIns="91425" bIns="91425" anchor="t" anchorCtr="0">
              <a:noAutofit/>
            </a:bodyPr>
            <a:lstStyle/>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Change is the reality, the worst enemy of any plan</a:t>
              </a:r>
              <a:endParaRPr dirty="0"/>
            </a:p>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Changes in customer’s business needs - direct impact on developer’s plans</a:t>
              </a:r>
              <a:endParaRPr dirty="0"/>
            </a:p>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Adaptive planning for accepting change</a:t>
              </a:r>
              <a:endParaRPr dirty="0"/>
            </a:p>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Change to be reflected in the product</a:t>
              </a:r>
              <a:endParaRPr dirty="0"/>
            </a:p>
            <a:p>
              <a:pPr marL="285750" marR="0" lvl="0" indent="-285750" algn="l" rtl="0">
                <a:lnSpc>
                  <a:spcPct val="100000"/>
                </a:lnSpc>
                <a:spcBef>
                  <a:spcPts val="600"/>
                </a:spcBef>
                <a:spcAft>
                  <a:spcPts val="0"/>
                </a:spcAft>
                <a:buClr>
                  <a:schemeClr val="lt1"/>
                </a:buClr>
                <a:buSzPts val="2200"/>
                <a:buFont typeface="Noto Sans Symbols"/>
                <a:buChar char="⇥"/>
              </a:pPr>
              <a:r>
                <a:rPr lang="en-US" sz="2200" b="0" i="0" u="none" strike="noStrike" cap="none" dirty="0">
                  <a:solidFill>
                    <a:schemeClr val="lt1"/>
                  </a:solidFill>
                  <a:latin typeface="Arial"/>
                  <a:ea typeface="Arial"/>
                  <a:cs typeface="Arial"/>
                  <a:sym typeface="Arial"/>
                </a:rPr>
                <a:t>Show improvement </a:t>
              </a:r>
              <a:endParaRPr dirty="0"/>
            </a:p>
          </p:txBody>
        </p:sp>
        <p:sp>
          <p:nvSpPr>
            <p:cNvPr id="1197" name="Shape 1197"/>
            <p:cNvSpPr/>
            <p:nvPr/>
          </p:nvSpPr>
          <p:spPr>
            <a:xfrm rot="-5400000">
              <a:off x="2693934" y="3343034"/>
              <a:ext cx="3744775" cy="397432"/>
            </a:xfrm>
            <a:prstGeom prst="roundRect">
              <a:avLst>
                <a:gd name="adj" fmla="val 16667"/>
              </a:avLst>
            </a:prstGeom>
            <a:solidFill>
              <a:schemeClr val="lt1"/>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EC07D"/>
                </a:buClr>
                <a:buSzPts val="1800"/>
                <a:buFont typeface="Arial"/>
                <a:buNone/>
              </a:pPr>
              <a:r>
                <a:rPr lang="en-US" sz="2400" b="1" i="0" u="none" strike="noStrike" cap="none" dirty="0">
                  <a:solidFill>
                    <a:srgbClr val="0EC07D"/>
                  </a:solidFill>
                  <a:latin typeface="Arial"/>
                  <a:ea typeface="Arial"/>
                  <a:cs typeface="Arial"/>
                  <a:sym typeface="Arial"/>
                </a:rPr>
                <a:t>RESPONDING TO</a:t>
              </a:r>
              <a:endParaRPr sz="1800" dirty="0"/>
            </a:p>
            <a:p>
              <a:pPr marL="0" marR="0" lvl="0" indent="0" algn="ctr" rtl="0">
                <a:lnSpc>
                  <a:spcPct val="90000"/>
                </a:lnSpc>
                <a:spcBef>
                  <a:spcPts val="0"/>
                </a:spcBef>
                <a:spcAft>
                  <a:spcPts val="0"/>
                </a:spcAft>
                <a:buClr>
                  <a:srgbClr val="0EC07D"/>
                </a:buClr>
                <a:buSzPts val="1800"/>
                <a:buFont typeface="Arial"/>
                <a:buNone/>
              </a:pPr>
              <a:r>
                <a:rPr lang="en-US" sz="2400" b="1" i="0" u="none" strike="noStrike" cap="none" dirty="0">
                  <a:solidFill>
                    <a:srgbClr val="0EC07D"/>
                  </a:solidFill>
                  <a:latin typeface="Arial"/>
                  <a:ea typeface="Arial"/>
                  <a:cs typeface="Arial"/>
                  <a:sym typeface="Arial"/>
                </a:rPr>
                <a:t> CHANGE</a:t>
              </a:r>
              <a:endParaRPr sz="1800" dirty="0"/>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Shape 120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What did you grasp?</a:t>
            </a:r>
            <a:endParaRPr dirty="0"/>
          </a:p>
        </p:txBody>
      </p:sp>
      <p:sp>
        <p:nvSpPr>
          <p:cNvPr id="1204" name="Shape 1204"/>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a:p>
            <a:pPr marL="0" marR="0" lvl="0" indent="0" algn="l" rtl="0">
              <a:lnSpc>
                <a:spcPct val="90000"/>
              </a:lnSpc>
              <a:spcBef>
                <a:spcPts val="1000"/>
              </a:spcBef>
              <a:spcAft>
                <a:spcPts val="0"/>
              </a:spcAft>
              <a:buClr>
                <a:srgbClr val="0EC07D"/>
              </a:buClr>
              <a:buSzPts val="1600"/>
              <a:buFont typeface="Arial"/>
              <a:buNone/>
            </a:pPr>
            <a:endParaRPr sz="1600" b="0" i="0" u="none" strike="noStrike" cap="none" dirty="0">
              <a:solidFill>
                <a:srgbClr val="0EC07D"/>
              </a:solidFill>
              <a:latin typeface="Arial"/>
              <a:ea typeface="Arial"/>
              <a:cs typeface="Arial"/>
              <a:sym typeface="Arial"/>
            </a:endParaRPr>
          </a:p>
        </p:txBody>
      </p:sp>
      <p:sp>
        <p:nvSpPr>
          <p:cNvPr id="1205" name="Shape 1205"/>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Agile considers change as a driver for improvement.</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True</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False</a:t>
            </a:r>
            <a:endParaRPr dirty="0"/>
          </a:p>
          <a:p>
            <a:pPr marL="685800" marR="0" lvl="0" indent="-228600" algn="l" rtl="0">
              <a:lnSpc>
                <a:spcPct val="90000"/>
              </a:lnSpc>
              <a:spcBef>
                <a:spcPts val="10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Shape 121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In a Nutshell, we learnt:</a:t>
            </a:r>
            <a:endParaRPr sz="2800" b="1" i="0" u="none" strike="noStrike" cap="none" dirty="0">
              <a:solidFill>
                <a:schemeClr val="dk2"/>
              </a:solidFill>
              <a:latin typeface="Arial"/>
              <a:ea typeface="Arial"/>
              <a:cs typeface="Arial"/>
              <a:sym typeface="Arial"/>
            </a:endParaRPr>
          </a:p>
        </p:txBody>
      </p:sp>
      <p:sp>
        <p:nvSpPr>
          <p:cNvPr id="1212" name="Shape 1212"/>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Traditional Software Development</a:t>
            </a:r>
            <a:endParaRPr dirty="0"/>
          </a:p>
        </p:txBody>
      </p:sp>
      <p:sp>
        <p:nvSpPr>
          <p:cNvPr id="1213" name="Shape 1213"/>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Arial"/>
              <a:buAutoNum type="arabicPeriod"/>
            </a:pPr>
            <a:r>
              <a:rPr lang="en-US" sz="1800" b="0" i="0" u="none" strike="noStrike" cap="none" dirty="0">
                <a:solidFill>
                  <a:schemeClr val="dk1"/>
                </a:solidFill>
                <a:latin typeface="Arial"/>
                <a:ea typeface="Arial"/>
                <a:cs typeface="Arial"/>
                <a:sym typeface="Arial"/>
              </a:rPr>
              <a:t>The birth of Agile to handle the disadvantages caused due to traditional software development methodologies.</a:t>
            </a:r>
            <a:endParaRPr dirty="0"/>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dirty="0">
                <a:solidFill>
                  <a:schemeClr val="dk1"/>
                </a:solidFill>
                <a:latin typeface="Arial"/>
                <a:ea typeface="Arial"/>
                <a:cs typeface="Arial"/>
                <a:sym typeface="Arial"/>
              </a:rPr>
              <a:t>The Four Values and Twelve principles of the Agile Manifesto.</a:t>
            </a:r>
            <a:endParaRPr dirty="0"/>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dirty="0">
                <a:solidFill>
                  <a:schemeClr val="dk1"/>
                </a:solidFill>
                <a:latin typeface="Arial"/>
                <a:ea typeface="Arial"/>
                <a:cs typeface="Arial"/>
                <a:sym typeface="Arial"/>
              </a:rPr>
              <a:t>Different types of Agile methodologies.</a:t>
            </a:r>
            <a:endParaRPr dirty="0"/>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dirty="0">
                <a:solidFill>
                  <a:schemeClr val="dk1"/>
                </a:solidFill>
                <a:latin typeface="Arial"/>
                <a:ea typeface="Arial"/>
                <a:cs typeface="Arial"/>
                <a:sym typeface="Arial"/>
              </a:rPr>
              <a:t>Comparison of Agile and Waterfall methodologies.</a:t>
            </a:r>
            <a:endParaRPr dirty="0"/>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dirty="0">
                <a:solidFill>
                  <a:schemeClr val="dk1"/>
                </a:solidFill>
                <a:latin typeface="Arial"/>
                <a:ea typeface="Arial"/>
                <a:cs typeface="Arial"/>
                <a:sym typeface="Arial"/>
              </a:rPr>
              <a:t>The Agile Development Cycle and Phases involved.</a:t>
            </a:r>
            <a:endParaRPr dirty="0"/>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dirty="0">
                <a:solidFill>
                  <a:schemeClr val="dk1"/>
                </a:solidFill>
                <a:latin typeface="Arial"/>
                <a:ea typeface="Arial"/>
                <a:cs typeface="Arial"/>
                <a:sym typeface="Arial"/>
              </a:rPr>
              <a:t>Explanation of the four values of the Agile Manifesto.</a:t>
            </a:r>
            <a:endParaRPr dirty="0"/>
          </a:p>
        </p:txBody>
      </p:sp>
      <p:pic>
        <p:nvPicPr>
          <p:cNvPr id="1214" name="Shape 1214"/>
          <p:cNvPicPr preferRelativeResize="0"/>
          <p:nvPr/>
        </p:nvPicPr>
        <p:blipFill rotWithShape="1">
          <a:blip r:embed="rId3">
            <a:alphaModFix/>
          </a:blip>
          <a:srcRect/>
          <a:stretch/>
        </p:blipFill>
        <p:spPr>
          <a:xfrm>
            <a:off x="383986" y="2388341"/>
            <a:ext cx="2408642" cy="24935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Shape 1219"/>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600"/>
              <a:buFont typeface="Arial"/>
              <a:buNone/>
            </a:pPr>
            <a:r>
              <a:rPr lang="en-US" sz="1600" b="1" i="0" u="none" strike="noStrike" cap="none" dirty="0">
                <a:solidFill>
                  <a:schemeClr val="dk1"/>
                </a:solidFill>
                <a:latin typeface="Arial"/>
                <a:ea typeface="Arial"/>
                <a:cs typeface="Arial"/>
                <a:sym typeface="Arial"/>
              </a:rPr>
              <a:t> Next Module 3</a:t>
            </a:r>
            <a:r>
              <a:rPr lang="en-US" sz="1600" b="0" i="0" u="none" strike="noStrike" cap="none" dirty="0">
                <a:solidFill>
                  <a:schemeClr val="dk1"/>
                </a:solidFill>
                <a:latin typeface="Arial"/>
                <a:ea typeface="Arial"/>
                <a:cs typeface="Arial"/>
                <a:sym typeface="Arial"/>
              </a:rPr>
              <a:t>: Definition of DevOps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Shape 759"/>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smtClean="0"/>
              <a:t>A Recap of Software Development Lifecycle Models</a:t>
            </a:r>
            <a:endParaRPr dirty="0"/>
          </a:p>
        </p:txBody>
      </p:sp>
      <p:sp>
        <p:nvSpPr>
          <p:cNvPr id="760" name="Shape 760"/>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EC07D"/>
              </a:buClr>
              <a:buSzPts val="1600"/>
              <a:buFont typeface="Arial"/>
              <a:buNone/>
            </a:pPr>
            <a:r>
              <a:rPr lang="en-US" b="1" dirty="0" smtClean="0"/>
              <a:t>Module 2</a:t>
            </a:r>
            <a:r>
              <a:rPr lang="en-US" dirty="0" smtClean="0"/>
              <a:t>: Rise of Agile Methodologies</a:t>
            </a:r>
            <a:endParaRPr dirty="0"/>
          </a:p>
        </p:txBody>
      </p:sp>
      <p:sp>
        <p:nvSpPr>
          <p:cNvPr id="761" name="Shape 761"/>
          <p:cNvSpPr txBox="1">
            <a:spLocks noGrp="1"/>
          </p:cNvSpPr>
          <p:nvPr>
            <p:ph type="body" idx="2"/>
          </p:nvPr>
        </p:nvSpPr>
        <p:spPr>
          <a:xfrm>
            <a:off x="514350" y="1305000"/>
            <a:ext cx="10844700" cy="4840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smtClean="0"/>
              <a:t> </a:t>
            </a:r>
            <a:endParaRPr dirty="0" smtClean="0"/>
          </a:p>
        </p:txBody>
      </p:sp>
      <p:grpSp>
        <p:nvGrpSpPr>
          <p:cNvPr id="172" name="Shape 160"/>
          <p:cNvGrpSpPr/>
          <p:nvPr/>
        </p:nvGrpSpPr>
        <p:grpSpPr>
          <a:xfrm>
            <a:off x="616489" y="1781438"/>
            <a:ext cx="4118606" cy="3898703"/>
            <a:chOff x="4036696" y="1781438"/>
            <a:chExt cx="4118606" cy="3898703"/>
          </a:xfrm>
        </p:grpSpPr>
        <p:grpSp>
          <p:nvGrpSpPr>
            <p:cNvPr id="173" name="Shape 161"/>
            <p:cNvGrpSpPr/>
            <p:nvPr/>
          </p:nvGrpSpPr>
          <p:grpSpPr>
            <a:xfrm>
              <a:off x="4036696" y="2918588"/>
              <a:ext cx="1791108" cy="1022485"/>
              <a:chOff x="4036696" y="2918588"/>
              <a:chExt cx="1791108" cy="1022485"/>
            </a:xfrm>
          </p:grpSpPr>
          <p:sp>
            <p:nvSpPr>
              <p:cNvPr id="189" name="Shape 162"/>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rgbClr val="96E2C0"/>
              </a:solidFill>
              <a:ln>
                <a:noFill/>
              </a:ln>
            </p:spPr>
            <p:txBody>
              <a:bodyPr spcFirstLastPara="1" wrap="square" lIns="38100" tIns="38100" rIns="38100" bIns="38100" anchor="ctr" anchorCtr="0">
                <a:noAutofit/>
              </a:bodyPr>
              <a:lstStyle/>
              <a:p>
                <a:pPr marL="0" marR="0" lvl="0" indent="0"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dirty="0" smtClean="0">
                  <a:ln>
                    <a:noFill/>
                  </a:ln>
                  <a:solidFill>
                    <a:sysClr val="windowText" lastClr="000000"/>
                  </a:solidFill>
                  <a:effectLst/>
                  <a:uLnTx/>
                  <a:uFillTx/>
                  <a:latin typeface="Calibri"/>
                  <a:ea typeface="Calibri"/>
                  <a:cs typeface="Calibri"/>
                  <a:sym typeface="Calibri"/>
                </a:endParaRPr>
              </a:p>
            </p:txBody>
          </p:sp>
          <p:sp>
            <p:nvSpPr>
              <p:cNvPr id="190" name="Shape 163"/>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74" name="Shape 164"/>
            <p:cNvGrpSpPr/>
            <p:nvPr/>
          </p:nvGrpSpPr>
          <p:grpSpPr>
            <a:xfrm>
              <a:off x="5040846" y="1781438"/>
              <a:ext cx="1334646" cy="1571209"/>
              <a:chOff x="5040846" y="1781438"/>
              <a:chExt cx="1334646" cy="1571209"/>
            </a:xfrm>
          </p:grpSpPr>
          <p:sp>
            <p:nvSpPr>
              <p:cNvPr id="187" name="Shape 165"/>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rgbClr val="1CC083"/>
              </a:solidFill>
              <a:ln>
                <a:noFill/>
              </a:ln>
            </p:spPr>
            <p:txBody>
              <a:bodyPr spcFirstLastPara="1" wrap="square" lIns="38100" tIns="38100" rIns="38100" bIns="38100" anchor="ctr" anchorCtr="0">
                <a:noAutofit/>
              </a:bodyPr>
              <a:lstStyle/>
              <a:p>
                <a:pPr marL="0" marR="0" lvl="0" indent="0"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dirty="0" smtClean="0">
                  <a:ln>
                    <a:noFill/>
                  </a:ln>
                  <a:solidFill>
                    <a:sysClr val="windowText" lastClr="000000"/>
                  </a:solidFill>
                  <a:effectLst/>
                  <a:uLnTx/>
                  <a:uFillTx/>
                  <a:latin typeface="Calibri"/>
                  <a:ea typeface="Calibri"/>
                  <a:cs typeface="Calibri"/>
                  <a:sym typeface="Calibri"/>
                </a:endParaRPr>
              </a:p>
            </p:txBody>
          </p:sp>
          <p:sp>
            <p:nvSpPr>
              <p:cNvPr id="188" name="Shape 166"/>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75" name="Shape 167"/>
            <p:cNvGrpSpPr/>
            <p:nvPr/>
          </p:nvGrpSpPr>
          <p:grpSpPr>
            <a:xfrm>
              <a:off x="6364196" y="2087338"/>
              <a:ext cx="1310871" cy="1584933"/>
              <a:chOff x="6364196" y="2087338"/>
              <a:chExt cx="1310871" cy="1584933"/>
            </a:xfrm>
          </p:grpSpPr>
          <p:sp>
            <p:nvSpPr>
              <p:cNvPr id="185" name="Shape 168"/>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rgbClr val="96E2C0"/>
              </a:solidFill>
              <a:ln>
                <a:noFill/>
              </a:ln>
            </p:spPr>
            <p:txBody>
              <a:bodyPr spcFirstLastPara="1" wrap="square" lIns="38100" tIns="38100" rIns="38100" bIns="38100" anchor="ctr" anchorCtr="0">
                <a:noAutofit/>
              </a:bodyPr>
              <a:lstStyle/>
              <a:p>
                <a:pPr marL="0" marR="0" lvl="0" indent="0"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dirty="0" smtClean="0">
                  <a:ln>
                    <a:noFill/>
                  </a:ln>
                  <a:solidFill>
                    <a:sysClr val="windowText" lastClr="000000"/>
                  </a:solidFill>
                  <a:effectLst/>
                  <a:uLnTx/>
                  <a:uFillTx/>
                  <a:latin typeface="Calibri"/>
                  <a:ea typeface="Calibri"/>
                  <a:cs typeface="Calibri"/>
                  <a:sym typeface="Calibri"/>
                </a:endParaRPr>
              </a:p>
            </p:txBody>
          </p:sp>
          <p:sp>
            <p:nvSpPr>
              <p:cNvPr id="186" name="Shape 169"/>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76" name="Shape 170"/>
            <p:cNvGrpSpPr/>
            <p:nvPr/>
          </p:nvGrpSpPr>
          <p:grpSpPr>
            <a:xfrm>
              <a:off x="6364196" y="3523737"/>
              <a:ext cx="1791106" cy="1022483"/>
              <a:chOff x="6364196" y="3523737"/>
              <a:chExt cx="1791106" cy="1022483"/>
            </a:xfrm>
          </p:grpSpPr>
          <p:sp>
            <p:nvSpPr>
              <p:cNvPr id="183" name="Shape 171"/>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rgbClr val="56687C"/>
              </a:solidFill>
              <a:ln>
                <a:noFill/>
              </a:ln>
            </p:spPr>
            <p:txBody>
              <a:bodyPr spcFirstLastPara="1" wrap="square" lIns="38100" tIns="38100" rIns="38100" bIns="38100" anchor="ctr" anchorCtr="0">
                <a:noAutofit/>
              </a:bodyPr>
              <a:lstStyle/>
              <a:p>
                <a:pPr marL="0" marR="0" lvl="0" indent="0"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dirty="0" smtClean="0">
                  <a:ln>
                    <a:noFill/>
                  </a:ln>
                  <a:solidFill>
                    <a:sysClr val="windowText" lastClr="000000"/>
                  </a:solidFill>
                  <a:effectLst/>
                  <a:uLnTx/>
                  <a:uFillTx/>
                  <a:latin typeface="Calibri"/>
                  <a:ea typeface="Calibri"/>
                  <a:cs typeface="Calibri"/>
                  <a:sym typeface="Calibri"/>
                </a:endParaRPr>
              </a:p>
            </p:txBody>
          </p:sp>
          <p:sp>
            <p:nvSpPr>
              <p:cNvPr id="184" name="Shape 172"/>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77" name="Shape 173"/>
            <p:cNvGrpSpPr/>
            <p:nvPr/>
          </p:nvGrpSpPr>
          <p:grpSpPr>
            <a:xfrm>
              <a:off x="5818896" y="4108937"/>
              <a:ext cx="1334627" cy="1571204"/>
              <a:chOff x="5818896" y="4108937"/>
              <a:chExt cx="1334627" cy="1571204"/>
            </a:xfrm>
          </p:grpSpPr>
          <p:sp>
            <p:nvSpPr>
              <p:cNvPr id="181" name="Shape 174"/>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rgbClr val="44546A"/>
              </a:solidFill>
              <a:ln>
                <a:noFill/>
              </a:ln>
            </p:spPr>
            <p:txBody>
              <a:bodyPr spcFirstLastPara="1" wrap="square" lIns="38100" tIns="38100" rIns="38100" bIns="38100" anchor="ctr" anchorCtr="0">
                <a:noAutofit/>
              </a:bodyPr>
              <a:lstStyle/>
              <a:p>
                <a:pPr marL="0" marR="0" lvl="0" indent="0"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dirty="0" smtClean="0">
                  <a:ln>
                    <a:noFill/>
                  </a:ln>
                  <a:solidFill>
                    <a:sysClr val="windowText" lastClr="000000"/>
                  </a:solidFill>
                  <a:effectLst/>
                  <a:uLnTx/>
                  <a:uFillTx/>
                  <a:latin typeface="Calibri"/>
                  <a:ea typeface="Calibri"/>
                  <a:cs typeface="Calibri"/>
                  <a:sym typeface="Calibri"/>
                </a:endParaRPr>
              </a:p>
            </p:txBody>
          </p:sp>
          <p:sp>
            <p:nvSpPr>
              <p:cNvPr id="182" name="Shape 175"/>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78" name="Shape 176"/>
            <p:cNvGrpSpPr/>
            <p:nvPr/>
          </p:nvGrpSpPr>
          <p:grpSpPr>
            <a:xfrm>
              <a:off x="4522146" y="3789737"/>
              <a:ext cx="1310882" cy="1584928"/>
              <a:chOff x="4522146" y="3789737"/>
              <a:chExt cx="1310882" cy="1584928"/>
            </a:xfrm>
          </p:grpSpPr>
          <p:sp>
            <p:nvSpPr>
              <p:cNvPr id="179" name="Shape 177"/>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rgbClr val="1CC083"/>
              </a:solidFill>
              <a:ln>
                <a:noFill/>
              </a:ln>
            </p:spPr>
            <p:txBody>
              <a:bodyPr spcFirstLastPara="1" wrap="square" lIns="38100" tIns="38100" rIns="38100" bIns="38100" anchor="ctr" anchorCtr="0">
                <a:noAutofit/>
              </a:bodyPr>
              <a:lstStyle/>
              <a:p>
                <a:pPr marL="0" marR="0" lvl="0" indent="0"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dirty="0" smtClean="0">
                  <a:ln>
                    <a:noFill/>
                  </a:ln>
                  <a:solidFill>
                    <a:sysClr val="windowText" lastClr="000000"/>
                  </a:solidFill>
                  <a:effectLst/>
                  <a:uLnTx/>
                  <a:uFillTx/>
                  <a:latin typeface="Calibri"/>
                  <a:ea typeface="Calibri"/>
                  <a:cs typeface="Calibri"/>
                  <a:sym typeface="Calibri"/>
                </a:endParaRPr>
              </a:p>
            </p:txBody>
          </p:sp>
          <p:sp>
            <p:nvSpPr>
              <p:cNvPr id="180" name="Shape 178"/>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rgbClr val="44546A"/>
                  </a:solidFill>
                  <a:effectLst/>
                  <a:uLnTx/>
                  <a:uFillTx/>
                  <a:latin typeface="Source Sans Pro Light"/>
                  <a:ea typeface="Source Sans Pro Light"/>
                  <a:cs typeface="Source Sans Pro Light"/>
                  <a:sym typeface="Source Sans Pro Light"/>
                </a:endParaRPr>
              </a:p>
            </p:txBody>
          </p:sp>
        </p:grpSp>
      </p:grpSp>
      <p:sp>
        <p:nvSpPr>
          <p:cNvPr id="191" name="Shape 179"/>
          <p:cNvSpPr/>
          <p:nvPr/>
        </p:nvSpPr>
        <p:spPr>
          <a:xfrm>
            <a:off x="5350733" y="3512752"/>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44546A"/>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rgbClr val="44546A"/>
              </a:solidFill>
              <a:effectLst/>
              <a:uLnTx/>
              <a:uFillTx/>
              <a:latin typeface="Source Sans Pro Light"/>
              <a:ea typeface="Source Sans Pro Light"/>
              <a:cs typeface="Source Sans Pro Light"/>
              <a:sym typeface="Source Sans Pro Light"/>
            </a:endParaRPr>
          </a:p>
        </p:txBody>
      </p:sp>
      <p:sp>
        <p:nvSpPr>
          <p:cNvPr id="192" name="Shape 180"/>
          <p:cNvSpPr/>
          <p:nvPr/>
        </p:nvSpPr>
        <p:spPr>
          <a:xfrm>
            <a:off x="5315376" y="2191194"/>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44546A"/>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rgbClr val="44546A"/>
              </a:solidFill>
              <a:effectLst/>
              <a:uLnTx/>
              <a:uFillTx/>
              <a:latin typeface="Source Sans Pro Light"/>
              <a:ea typeface="Source Sans Pro Light"/>
              <a:cs typeface="Source Sans Pro Light"/>
              <a:sym typeface="Source Sans Pro Light"/>
            </a:endParaRPr>
          </a:p>
        </p:txBody>
      </p:sp>
      <p:sp>
        <p:nvSpPr>
          <p:cNvPr id="193" name="Shape 181"/>
          <p:cNvSpPr/>
          <p:nvPr/>
        </p:nvSpPr>
        <p:spPr>
          <a:xfrm>
            <a:off x="8863521" y="218450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44546A"/>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rgbClr val="44546A"/>
              </a:solidFill>
              <a:effectLst/>
              <a:uLnTx/>
              <a:uFillTx/>
              <a:latin typeface="Source Sans Pro Light"/>
              <a:ea typeface="Source Sans Pro Light"/>
              <a:cs typeface="Source Sans Pro Light"/>
              <a:sym typeface="Source Sans Pro Light"/>
            </a:endParaRPr>
          </a:p>
        </p:txBody>
      </p:sp>
      <p:sp>
        <p:nvSpPr>
          <p:cNvPr id="194" name="Shape 182"/>
          <p:cNvSpPr/>
          <p:nvPr/>
        </p:nvSpPr>
        <p:spPr>
          <a:xfrm>
            <a:off x="8851003" y="3495601"/>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rgbClr val="44546A"/>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rgbClr val="44546A"/>
              </a:solidFill>
              <a:effectLst/>
              <a:uLnTx/>
              <a:uFillTx/>
              <a:latin typeface="Source Sans Pro Light"/>
              <a:ea typeface="Source Sans Pro Light"/>
              <a:cs typeface="Source Sans Pro Light"/>
              <a:sym typeface="Source Sans Pro Light"/>
            </a:endParaRPr>
          </a:p>
        </p:txBody>
      </p:sp>
      <p:sp>
        <p:nvSpPr>
          <p:cNvPr id="195" name="Shape 183"/>
          <p:cNvSpPr/>
          <p:nvPr/>
        </p:nvSpPr>
        <p:spPr>
          <a:xfrm>
            <a:off x="5344845" y="479734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44546A"/>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rgbClr val="44546A"/>
              </a:solidFill>
              <a:effectLst/>
              <a:uLnTx/>
              <a:uFillTx/>
              <a:latin typeface="Source Sans Pro Light"/>
              <a:ea typeface="Source Sans Pro Light"/>
              <a:cs typeface="Source Sans Pro Light"/>
              <a:sym typeface="Source Sans Pro Light"/>
            </a:endParaRPr>
          </a:p>
        </p:txBody>
      </p:sp>
      <p:sp>
        <p:nvSpPr>
          <p:cNvPr id="196" name="Shape 184"/>
          <p:cNvSpPr/>
          <p:nvPr/>
        </p:nvSpPr>
        <p:spPr>
          <a:xfrm>
            <a:off x="8851003" y="4806699"/>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rgbClr val="44546A"/>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rgbClr val="44546A"/>
              </a:solidFill>
              <a:effectLst/>
              <a:uLnTx/>
              <a:uFillTx/>
              <a:latin typeface="Source Sans Pro Light"/>
              <a:ea typeface="Source Sans Pro Light"/>
              <a:cs typeface="Source Sans Pro Light"/>
              <a:sym typeface="Source Sans Pro Light"/>
            </a:endParaRPr>
          </a:p>
        </p:txBody>
      </p:sp>
      <p:sp>
        <p:nvSpPr>
          <p:cNvPr id="169" name="Rectangle 168"/>
          <p:cNvSpPr/>
          <p:nvPr/>
        </p:nvSpPr>
        <p:spPr>
          <a:xfrm>
            <a:off x="5681461" y="2139500"/>
            <a:ext cx="1903085" cy="369332"/>
          </a:xfrm>
          <a:prstGeom prst="rect">
            <a:avLst/>
          </a:prstGeom>
        </p:spPr>
        <p:txBody>
          <a:bodyPr wrap="none">
            <a:spAutoFit/>
          </a:bodyPr>
          <a:lstStyle/>
          <a:p>
            <a:r>
              <a:rPr lang="en-US" sz="1800" b="1" dirty="0"/>
              <a:t>Waterfall model</a:t>
            </a:r>
          </a:p>
        </p:txBody>
      </p:sp>
      <p:sp>
        <p:nvSpPr>
          <p:cNvPr id="198" name="Rectangle 197"/>
          <p:cNvSpPr/>
          <p:nvPr/>
        </p:nvSpPr>
        <p:spPr>
          <a:xfrm>
            <a:off x="5681461" y="3457753"/>
            <a:ext cx="1992853" cy="369332"/>
          </a:xfrm>
          <a:prstGeom prst="rect">
            <a:avLst/>
          </a:prstGeom>
        </p:spPr>
        <p:txBody>
          <a:bodyPr wrap="none">
            <a:spAutoFit/>
          </a:bodyPr>
          <a:lstStyle/>
          <a:p>
            <a:r>
              <a:rPr lang="en-US" sz="1800" b="1" dirty="0"/>
              <a:t>V-Shaped model</a:t>
            </a:r>
          </a:p>
        </p:txBody>
      </p:sp>
      <p:sp>
        <p:nvSpPr>
          <p:cNvPr id="199" name="Rectangle 198"/>
          <p:cNvSpPr/>
          <p:nvPr/>
        </p:nvSpPr>
        <p:spPr>
          <a:xfrm>
            <a:off x="5681461" y="4776006"/>
            <a:ext cx="2813591" cy="369332"/>
          </a:xfrm>
          <a:prstGeom prst="rect">
            <a:avLst/>
          </a:prstGeom>
        </p:spPr>
        <p:txBody>
          <a:bodyPr wrap="none">
            <a:spAutoFit/>
          </a:bodyPr>
          <a:lstStyle/>
          <a:p>
            <a:r>
              <a:rPr lang="en-US" sz="1800" b="1" dirty="0"/>
              <a:t>Iterative waterfall model</a:t>
            </a:r>
          </a:p>
        </p:txBody>
      </p:sp>
      <p:sp>
        <p:nvSpPr>
          <p:cNvPr id="200" name="Rectangle 199"/>
          <p:cNvSpPr/>
          <p:nvPr/>
        </p:nvSpPr>
        <p:spPr>
          <a:xfrm>
            <a:off x="9366894" y="2139500"/>
            <a:ext cx="2223686" cy="369332"/>
          </a:xfrm>
          <a:prstGeom prst="rect">
            <a:avLst/>
          </a:prstGeom>
        </p:spPr>
        <p:txBody>
          <a:bodyPr wrap="none">
            <a:spAutoFit/>
          </a:bodyPr>
          <a:lstStyle/>
          <a:p>
            <a:r>
              <a:rPr lang="en-US" sz="1800" b="1" dirty="0"/>
              <a:t>Prototyping model</a:t>
            </a:r>
          </a:p>
        </p:txBody>
      </p:sp>
      <p:sp>
        <p:nvSpPr>
          <p:cNvPr id="201" name="Rectangle 200"/>
          <p:cNvSpPr/>
          <p:nvPr/>
        </p:nvSpPr>
        <p:spPr>
          <a:xfrm>
            <a:off x="9366894" y="3457753"/>
            <a:ext cx="1569660" cy="369332"/>
          </a:xfrm>
          <a:prstGeom prst="rect">
            <a:avLst/>
          </a:prstGeom>
        </p:spPr>
        <p:txBody>
          <a:bodyPr wrap="none">
            <a:spAutoFit/>
          </a:bodyPr>
          <a:lstStyle/>
          <a:p>
            <a:r>
              <a:rPr lang="en-US" sz="1800" b="1" dirty="0"/>
              <a:t>Spiral model</a:t>
            </a:r>
          </a:p>
        </p:txBody>
      </p:sp>
      <p:sp>
        <p:nvSpPr>
          <p:cNvPr id="202" name="Rectangle 201"/>
          <p:cNvSpPr/>
          <p:nvPr/>
        </p:nvSpPr>
        <p:spPr>
          <a:xfrm>
            <a:off x="9366894" y="4776006"/>
            <a:ext cx="1492716" cy="369332"/>
          </a:xfrm>
          <a:prstGeom prst="rect">
            <a:avLst/>
          </a:prstGeom>
        </p:spPr>
        <p:txBody>
          <a:bodyPr wrap="none">
            <a:spAutoFit/>
          </a:bodyPr>
          <a:lstStyle/>
          <a:p>
            <a:r>
              <a:rPr lang="en-US" sz="1800" b="1" dirty="0"/>
              <a:t>Agile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Shape 76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1. What Triggered the Rise of Agile?</a:t>
            </a:r>
            <a:endParaRPr sz="2800" b="1" i="0" u="none" strike="noStrike" cap="none" dirty="0">
              <a:solidFill>
                <a:schemeClr val="dk2"/>
              </a:solidFill>
              <a:latin typeface="Arial"/>
              <a:ea typeface="Arial"/>
              <a:cs typeface="Arial"/>
              <a:sym typeface="Arial"/>
            </a:endParaRPr>
          </a:p>
        </p:txBody>
      </p:sp>
      <p:sp>
        <p:nvSpPr>
          <p:cNvPr id="768" name="Shape 76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p:txBody>
      </p:sp>
      <p:sp>
        <p:nvSpPr>
          <p:cNvPr id="769" name="Shape 769"/>
          <p:cNvSpPr txBox="1">
            <a:spLocks noGrp="1"/>
          </p:cNvSpPr>
          <p:nvPr>
            <p:ph type="body" idx="2"/>
          </p:nvPr>
        </p:nvSpPr>
        <p:spPr>
          <a:xfrm>
            <a:off x="714375"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endParaRPr dirty="0"/>
          </a:p>
        </p:txBody>
      </p:sp>
      <p:grpSp>
        <p:nvGrpSpPr>
          <p:cNvPr id="770" name="Shape 770"/>
          <p:cNvGrpSpPr/>
          <p:nvPr/>
        </p:nvGrpSpPr>
        <p:grpSpPr>
          <a:xfrm>
            <a:off x="1284168" y="1431590"/>
            <a:ext cx="9623649" cy="4714239"/>
            <a:chOff x="4027366" y="1477630"/>
            <a:chExt cx="4714240" cy="4714239"/>
          </a:xfrm>
        </p:grpSpPr>
        <p:sp>
          <p:nvSpPr>
            <p:cNvPr id="771" name="Shape 771"/>
            <p:cNvSpPr/>
            <p:nvPr/>
          </p:nvSpPr>
          <p:spPr>
            <a:xfrm>
              <a:off x="4556760" y="2026552"/>
              <a:ext cx="3657600" cy="3657600"/>
            </a:xfrm>
            <a:prstGeom prst="roundRect">
              <a:avLst>
                <a:gd name="adj" fmla="val 0"/>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772" name="Shape 772"/>
            <p:cNvSpPr/>
            <p:nvPr/>
          </p:nvSpPr>
          <p:spPr>
            <a:xfrm>
              <a:off x="4027366" y="1477630"/>
              <a:ext cx="2167466" cy="2167466"/>
            </a:xfrm>
            <a:prstGeom prst="rect">
              <a:avLst/>
            </a:prstGeom>
            <a:solidFill>
              <a:schemeClr val="lt1"/>
            </a:solidFill>
            <a:ln w="76200" cap="flat" cmpd="sng">
              <a:solidFill>
                <a:srgbClr val="0EC07D"/>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Industry frustrations in the 1990s due to the deficiencies in traditional methods of software development.</a:t>
              </a:r>
              <a:endParaRPr dirty="0"/>
            </a:p>
          </p:txBody>
        </p:sp>
        <p:sp>
          <p:nvSpPr>
            <p:cNvPr id="773" name="Shape 773"/>
            <p:cNvSpPr/>
            <p:nvPr/>
          </p:nvSpPr>
          <p:spPr>
            <a:xfrm>
              <a:off x="6574140" y="1477630"/>
              <a:ext cx="2167466" cy="2167466"/>
            </a:xfrm>
            <a:prstGeom prst="rect">
              <a:avLst/>
            </a:prstGeom>
            <a:solidFill>
              <a:schemeClr val="lt1"/>
            </a:solidFill>
            <a:ln w="76200" cap="flat" cmpd="sng">
              <a:solidFill>
                <a:srgbClr val="0EC07D"/>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‘Application Development Crisis’ or ‘Application Delivery Lag’.</a:t>
              </a:r>
              <a:endParaRPr dirty="0"/>
            </a:p>
          </p:txBody>
        </p:sp>
        <p:sp>
          <p:nvSpPr>
            <p:cNvPr id="774" name="Shape 774"/>
            <p:cNvSpPr/>
            <p:nvPr/>
          </p:nvSpPr>
          <p:spPr>
            <a:xfrm>
              <a:off x="4027366" y="4024403"/>
              <a:ext cx="2167466" cy="2167466"/>
            </a:xfrm>
            <a:prstGeom prst="rect">
              <a:avLst/>
            </a:prstGeom>
            <a:solidFill>
              <a:schemeClr val="lt1"/>
            </a:solidFill>
            <a:ln w="76200" cap="flat" cmpd="sng">
              <a:solidFill>
                <a:srgbClr val="0EC07D"/>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Change in business, functional requirements, systems and client’s needs over time.</a:t>
              </a:r>
              <a:endParaRPr dirty="0"/>
            </a:p>
          </p:txBody>
        </p:sp>
        <p:sp>
          <p:nvSpPr>
            <p:cNvPr id="775" name="Shape 775"/>
            <p:cNvSpPr/>
            <p:nvPr/>
          </p:nvSpPr>
          <p:spPr>
            <a:xfrm>
              <a:off x="6574140" y="4024403"/>
              <a:ext cx="2167466" cy="2167466"/>
            </a:xfrm>
            <a:prstGeom prst="rect">
              <a:avLst/>
            </a:prstGeom>
            <a:solidFill>
              <a:schemeClr val="lt1"/>
            </a:solidFill>
            <a:ln w="76200" cap="flat" cmpd="sng">
              <a:solidFill>
                <a:srgbClr val="0EC07D"/>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Cancellation of Projects in pipeline.</a:t>
              </a:r>
              <a:endParaRP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Shape 781"/>
          <p:cNvSpPr/>
          <p:nvPr/>
        </p:nvSpPr>
        <p:spPr>
          <a:xfrm>
            <a:off x="207963" y="1755524"/>
            <a:ext cx="11743405" cy="3744129"/>
          </a:xfrm>
          <a:prstGeom prst="roundRect">
            <a:avLst>
              <a:gd name="adj" fmla="val 6023"/>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782" name="Shape 782"/>
          <p:cNvSpPr/>
          <p:nvPr/>
        </p:nvSpPr>
        <p:spPr>
          <a:xfrm>
            <a:off x="2252956" y="3313640"/>
            <a:ext cx="436782" cy="581253"/>
          </a:xfrm>
          <a:prstGeom prst="rightArrow">
            <a:avLst>
              <a:gd name="adj1" fmla="val 50000"/>
              <a:gd name="adj2" fmla="val 50000"/>
            </a:avLst>
          </a:prstGeom>
          <a:solidFill>
            <a:srgbClr val="0EC07D"/>
          </a:solidFill>
          <a:ln w="28575"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783" name="Shape 783"/>
          <p:cNvSpPr/>
          <p:nvPr/>
        </p:nvSpPr>
        <p:spPr>
          <a:xfrm>
            <a:off x="4579978" y="3313640"/>
            <a:ext cx="436782" cy="581253"/>
          </a:xfrm>
          <a:prstGeom prst="rightArrow">
            <a:avLst>
              <a:gd name="adj1" fmla="val 50000"/>
              <a:gd name="adj2" fmla="val 50000"/>
            </a:avLst>
          </a:prstGeom>
          <a:solidFill>
            <a:srgbClr val="0EC07D"/>
          </a:solidFill>
          <a:ln w="28575"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784" name="Shape 784"/>
          <p:cNvSpPr/>
          <p:nvPr/>
        </p:nvSpPr>
        <p:spPr>
          <a:xfrm>
            <a:off x="6907000" y="3313640"/>
            <a:ext cx="436782" cy="581253"/>
          </a:xfrm>
          <a:prstGeom prst="rightArrow">
            <a:avLst>
              <a:gd name="adj1" fmla="val 50000"/>
              <a:gd name="adj2" fmla="val 50000"/>
            </a:avLst>
          </a:prstGeom>
          <a:solidFill>
            <a:srgbClr val="0EC07D"/>
          </a:solidFill>
          <a:ln w="28575"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785" name="Shape 785"/>
          <p:cNvSpPr/>
          <p:nvPr/>
        </p:nvSpPr>
        <p:spPr>
          <a:xfrm>
            <a:off x="9234022" y="3313640"/>
            <a:ext cx="436782" cy="581253"/>
          </a:xfrm>
          <a:prstGeom prst="rightArrow">
            <a:avLst>
              <a:gd name="adj1" fmla="val 50000"/>
              <a:gd name="adj2" fmla="val 50000"/>
            </a:avLst>
          </a:prstGeom>
          <a:solidFill>
            <a:srgbClr val="0EC07D"/>
          </a:solidFill>
          <a:ln w="28575"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786" name="Shape 78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1.1 Birth of Agile</a:t>
            </a:r>
            <a:endParaRPr sz="2800" b="1" i="0" u="none" strike="noStrike" cap="none" dirty="0">
              <a:solidFill>
                <a:schemeClr val="dk2"/>
              </a:solidFill>
              <a:latin typeface="Arial"/>
              <a:ea typeface="Arial"/>
              <a:cs typeface="Arial"/>
              <a:sym typeface="Arial"/>
            </a:endParaRPr>
          </a:p>
        </p:txBody>
      </p:sp>
      <p:sp>
        <p:nvSpPr>
          <p:cNvPr id="787" name="Shape 78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p:txBody>
      </p:sp>
      <p:sp>
        <p:nvSpPr>
          <p:cNvPr id="788" name="Shape 78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endParaRPr dirty="0"/>
          </a:p>
        </p:txBody>
      </p:sp>
      <p:sp>
        <p:nvSpPr>
          <p:cNvPr id="789" name="Shape 789"/>
          <p:cNvSpPr/>
          <p:nvPr/>
        </p:nvSpPr>
        <p:spPr>
          <a:xfrm>
            <a:off x="428376" y="1970422"/>
            <a:ext cx="1973292" cy="3290691"/>
          </a:xfrm>
          <a:prstGeom prst="roundRect">
            <a:avLst>
              <a:gd name="adj" fmla="val 9375"/>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Initial gathering of thought leaders from the software industry in 2000 in Oregon, Rogue River Lodge</a:t>
            </a:r>
            <a:endParaRPr dirty="0"/>
          </a:p>
        </p:txBody>
      </p:sp>
      <p:sp>
        <p:nvSpPr>
          <p:cNvPr id="790" name="Shape 790"/>
          <p:cNvSpPr/>
          <p:nvPr/>
        </p:nvSpPr>
        <p:spPr>
          <a:xfrm>
            <a:off x="2755398" y="1970422"/>
            <a:ext cx="1973292" cy="3290691"/>
          </a:xfrm>
          <a:prstGeom prst="roundRect">
            <a:avLst>
              <a:gd name="adj" fmla="val 9375"/>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The Snowbird meeting in Utah in February, 2001.</a:t>
            </a:r>
            <a:endParaRPr dirty="0"/>
          </a:p>
        </p:txBody>
      </p:sp>
      <p:sp>
        <p:nvSpPr>
          <p:cNvPr id="791" name="Shape 791"/>
          <p:cNvSpPr/>
          <p:nvPr/>
        </p:nvSpPr>
        <p:spPr>
          <a:xfrm>
            <a:off x="5082420" y="1970422"/>
            <a:ext cx="1973292" cy="3290691"/>
          </a:xfrm>
          <a:prstGeom prst="roundRect">
            <a:avLst>
              <a:gd name="adj" fmla="val 9375"/>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Discussions on developing ‘light’ </a:t>
            </a:r>
            <a:r>
              <a:rPr lang="en-US" sz="2000" dirty="0">
                <a:solidFill>
                  <a:schemeClr val="dk1"/>
                </a:solidFill>
              </a:rPr>
              <a:t>or</a:t>
            </a:r>
            <a:r>
              <a:rPr lang="en-US" sz="2000" b="0" i="0" u="none" strike="noStrike" cap="none" dirty="0">
                <a:solidFill>
                  <a:schemeClr val="dk1"/>
                </a:solidFill>
                <a:latin typeface="Arial"/>
                <a:ea typeface="Arial"/>
                <a:cs typeface="Arial"/>
                <a:sym typeface="Arial"/>
              </a:rPr>
              <a:t> “lightweight’ method of software development.</a:t>
            </a:r>
            <a:endParaRPr dirty="0"/>
          </a:p>
        </p:txBody>
      </p:sp>
      <p:sp>
        <p:nvSpPr>
          <p:cNvPr id="792" name="Shape 792"/>
          <p:cNvSpPr/>
          <p:nvPr/>
        </p:nvSpPr>
        <p:spPr>
          <a:xfrm>
            <a:off x="7409442" y="1970422"/>
            <a:ext cx="1973292" cy="3290691"/>
          </a:xfrm>
          <a:prstGeom prst="roundRect">
            <a:avLst>
              <a:gd name="adj" fmla="val 9375"/>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Emergence of the “Agile Software Development Manifesto’.</a:t>
            </a:r>
            <a:endParaRPr dirty="0"/>
          </a:p>
        </p:txBody>
      </p:sp>
      <p:sp>
        <p:nvSpPr>
          <p:cNvPr id="793" name="Shape 793"/>
          <p:cNvSpPr/>
          <p:nvPr/>
        </p:nvSpPr>
        <p:spPr>
          <a:xfrm>
            <a:off x="9736467" y="1970422"/>
            <a:ext cx="1973292" cy="3290691"/>
          </a:xfrm>
          <a:prstGeom prst="roundRect">
            <a:avLst>
              <a:gd name="adj" fmla="val 9375"/>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An alternative to the document-driven, </a:t>
            </a:r>
            <a:r>
              <a:rPr lang="en-US" sz="2000" dirty="0">
                <a:solidFill>
                  <a:schemeClr val="dk1"/>
                </a:solidFill>
              </a:rPr>
              <a:t>heavyweight</a:t>
            </a:r>
            <a:r>
              <a:rPr lang="en-US" sz="2000" b="0" i="0" u="none" strike="noStrike" cap="none" dirty="0">
                <a:solidFill>
                  <a:schemeClr val="dk1"/>
                </a:solidFill>
                <a:latin typeface="Arial"/>
                <a:ea typeface="Arial"/>
                <a:cs typeface="Arial"/>
                <a:sym typeface="Arial"/>
              </a:rPr>
              <a:t>, traditional software development processes.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Shape 799"/>
          <p:cNvSpPr/>
          <p:nvPr/>
        </p:nvSpPr>
        <p:spPr>
          <a:xfrm>
            <a:off x="6594475" y="634069"/>
            <a:ext cx="4822825" cy="677984"/>
          </a:xfrm>
          <a:prstGeom prst="roundRect">
            <a:avLst>
              <a:gd name="adj" fmla="val 40634"/>
            </a:avLst>
          </a:prstGeom>
          <a:solidFill>
            <a:srgbClr val="0EC07D"/>
          </a:solidFill>
          <a:ln w="12700" cap="flat" cmpd="sng">
            <a:solidFill>
              <a:srgbClr val="0EC07D"/>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800" name="Shape 800"/>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1.2 The Agile Manifesto</a:t>
            </a:r>
            <a:endParaRPr dirty="0"/>
          </a:p>
        </p:txBody>
      </p:sp>
      <p:sp>
        <p:nvSpPr>
          <p:cNvPr id="801" name="Shape 801"/>
          <p:cNvSpPr txBox="1">
            <a:spLocks noGrp="1"/>
          </p:cNvSpPr>
          <p:nvPr>
            <p:ph type="body" idx="1"/>
          </p:nvPr>
        </p:nvSpPr>
        <p:spPr>
          <a:xfrm>
            <a:off x="207962" y="273050"/>
            <a:ext cx="10984645"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a:p>
            <a:pPr marL="0" marR="0" lvl="0" indent="0" algn="l" rtl="0">
              <a:lnSpc>
                <a:spcPct val="90000"/>
              </a:lnSpc>
              <a:spcBef>
                <a:spcPts val="1000"/>
              </a:spcBef>
              <a:spcAft>
                <a:spcPts val="0"/>
              </a:spcAft>
              <a:buClr>
                <a:srgbClr val="0EC07D"/>
              </a:buClr>
              <a:buSzPts val="1600"/>
              <a:buFont typeface="Arial"/>
              <a:buNone/>
            </a:pPr>
            <a:endParaRPr sz="1600" b="0" i="0" u="none" strike="noStrike" cap="none" dirty="0">
              <a:solidFill>
                <a:srgbClr val="0EC07D"/>
              </a:solidFill>
              <a:latin typeface="Arial"/>
              <a:ea typeface="Arial"/>
              <a:cs typeface="Arial"/>
              <a:sym typeface="Arial"/>
            </a:endParaRPr>
          </a:p>
        </p:txBody>
      </p:sp>
      <p:sp>
        <p:nvSpPr>
          <p:cNvPr id="802" name="Shape 802"/>
          <p:cNvSpPr txBox="1">
            <a:spLocks noGrp="1"/>
          </p:cNvSpPr>
          <p:nvPr>
            <p:ph type="body" idx="2"/>
          </p:nvPr>
        </p:nvSpPr>
        <p:spPr>
          <a:xfrm>
            <a:off x="514349" y="1304995"/>
            <a:ext cx="5341019"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Developed by a group of fourteen thought leaders and practitioners from the software industry.</a:t>
            </a:r>
            <a:endParaRPr dirty="0"/>
          </a:p>
          <a:p>
            <a:pPr marL="0" marR="0" lvl="0" indent="0" algn="l" rtl="0">
              <a:lnSpc>
                <a:spcPct val="90000"/>
              </a:lnSpc>
              <a:spcBef>
                <a:spcPts val="1600"/>
              </a:spcBef>
              <a:spcAft>
                <a:spcPts val="0"/>
              </a:spcAft>
              <a:buClr>
                <a:schemeClr val="dk1"/>
              </a:buClr>
              <a:buSzPts val="1100"/>
              <a:buFont typeface="Arial"/>
              <a:buNone/>
            </a:pPr>
            <a:r>
              <a:rPr lang="en-US" sz="1800" b="0" i="0" u="none" strike="noStrike" cap="none" dirty="0">
                <a:solidFill>
                  <a:schemeClr val="dk1"/>
                </a:solidFill>
                <a:latin typeface="Arial"/>
                <a:ea typeface="Arial"/>
                <a:cs typeface="Arial"/>
                <a:sym typeface="Arial"/>
              </a:rPr>
              <a:t>The essence of their experience that tells us what approaches work for software development and what does not.</a:t>
            </a:r>
            <a:endParaRPr dirty="0"/>
          </a:p>
          <a:p>
            <a:pPr marL="0" marR="0" lvl="0" indent="0" algn="l" rtl="0">
              <a:lnSpc>
                <a:spcPct val="90000"/>
              </a:lnSpc>
              <a:spcBef>
                <a:spcPts val="160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Set of best practices involved in the development and delivery of high-quality software in shorter time periods.</a:t>
            </a:r>
            <a:endParaRPr dirty="0"/>
          </a:p>
          <a:p>
            <a:pPr marL="0" marR="0" lvl="0" indent="0" algn="l" rtl="0">
              <a:lnSpc>
                <a:spcPct val="90000"/>
              </a:lnSpc>
              <a:spcBef>
                <a:spcPts val="16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803" name="Shape 803"/>
          <p:cNvSpPr/>
          <p:nvPr/>
        </p:nvSpPr>
        <p:spPr>
          <a:xfrm>
            <a:off x="6619875" y="674843"/>
            <a:ext cx="4822825" cy="5459534"/>
          </a:xfrm>
          <a:prstGeom prst="round2DiagRect">
            <a:avLst>
              <a:gd name="adj1" fmla="val 7459"/>
              <a:gd name="adj2" fmla="val 0"/>
            </a:avLst>
          </a:prstGeom>
          <a:noFill/>
          <a:ln w="12700" cap="flat" cmpd="sng">
            <a:solidFill>
              <a:srgbClr val="0EC07D"/>
            </a:solidFill>
            <a:prstDash val="dash"/>
            <a:round/>
            <a:headEnd type="none" w="sm" len="sm"/>
            <a:tailEnd type="none" w="sm" len="sm"/>
          </a:ln>
        </p:spPr>
        <p:txBody>
          <a:bodyPr spcFirstLastPara="1" wrap="square" lIns="274300" tIns="0" rIns="91425" bIns="45700" anchor="t" anchorCtr="0">
            <a:noAutofit/>
          </a:bodyPr>
          <a:lstStyle/>
          <a:p>
            <a:pPr marL="0" marR="0" lvl="0" indent="0" algn="ctr" rtl="0">
              <a:lnSpc>
                <a:spcPct val="120000"/>
              </a:lnSpc>
              <a:spcBef>
                <a:spcPts val="0"/>
              </a:spcBef>
              <a:spcAft>
                <a:spcPts val="0"/>
              </a:spcAft>
              <a:buClr>
                <a:schemeClr val="lt1"/>
              </a:buClr>
              <a:buSzPts val="2400"/>
              <a:buFont typeface="Arial"/>
              <a:buNone/>
            </a:pPr>
            <a:r>
              <a:rPr lang="en-US" sz="2400" b="1" i="0" u="none" strike="noStrike" cap="small" dirty="0">
                <a:solidFill>
                  <a:schemeClr val="lt1"/>
                </a:solidFill>
                <a:latin typeface="Arial"/>
                <a:ea typeface="Arial"/>
                <a:cs typeface="Arial"/>
                <a:sym typeface="Arial"/>
              </a:rPr>
              <a:t>The</a:t>
            </a:r>
            <a:r>
              <a:rPr lang="en-US" sz="2400" b="1" i="0" u="none" strike="noStrike" cap="none" dirty="0">
                <a:solidFill>
                  <a:schemeClr val="lt1"/>
                </a:solidFill>
                <a:latin typeface="Arial"/>
                <a:ea typeface="Arial"/>
                <a:cs typeface="Arial"/>
                <a:sym typeface="Arial"/>
              </a:rPr>
              <a:t> AGILE </a:t>
            </a:r>
            <a:r>
              <a:rPr lang="en-US" sz="2400" b="1" i="0" u="none" strike="noStrike" cap="small" dirty="0">
                <a:solidFill>
                  <a:schemeClr val="lt1"/>
                </a:solidFill>
                <a:latin typeface="Arial"/>
                <a:ea typeface="Arial"/>
                <a:cs typeface="Arial"/>
                <a:sym typeface="Arial"/>
              </a:rPr>
              <a:t>Manifesto</a:t>
            </a:r>
            <a:endParaRPr dirty="0"/>
          </a:p>
          <a:p>
            <a:pPr marL="0" marR="0" lvl="0" indent="0" algn="l" rtl="0">
              <a:lnSpc>
                <a:spcPct val="120000"/>
              </a:lnSpc>
              <a:spcBef>
                <a:spcPts val="1200"/>
              </a:spcBef>
              <a:spcAft>
                <a:spcPts val="0"/>
              </a:spcAft>
              <a:buClr>
                <a:srgbClr val="3A3838"/>
              </a:buClr>
              <a:buSzPts val="2000"/>
              <a:buFont typeface="Arial"/>
              <a:buNone/>
            </a:pPr>
            <a:r>
              <a:rPr lang="en-US" sz="2000" b="0" i="0" u="none" strike="noStrike" cap="none" dirty="0">
                <a:solidFill>
                  <a:srgbClr val="3A3838"/>
                </a:solidFill>
                <a:latin typeface="Arial"/>
                <a:ea typeface="Arial"/>
                <a:cs typeface="Arial"/>
                <a:sym typeface="Arial"/>
              </a:rPr>
              <a:t>We are uncovering better ways of developing software by doing it and helping others do it. Through this work we have come to value:</a:t>
            </a:r>
            <a:endParaRPr dirty="0"/>
          </a:p>
          <a:p>
            <a:pPr marL="285750" marR="0" lvl="0" indent="-285750" algn="l" rtl="0">
              <a:lnSpc>
                <a:spcPct val="120000"/>
              </a:lnSpc>
              <a:spcBef>
                <a:spcPts val="600"/>
              </a:spcBef>
              <a:spcAft>
                <a:spcPts val="0"/>
              </a:spcAft>
              <a:buClr>
                <a:srgbClr val="3A3838"/>
              </a:buClr>
              <a:buSzPts val="2000"/>
              <a:buFont typeface="Noto Sans Symbols"/>
              <a:buChar char="⇥"/>
            </a:pPr>
            <a:r>
              <a:rPr lang="en-US" sz="2000" b="0" i="0" u="none" strike="noStrike" cap="none" dirty="0">
                <a:solidFill>
                  <a:srgbClr val="3A3838"/>
                </a:solidFill>
                <a:latin typeface="Arial"/>
                <a:ea typeface="Arial"/>
                <a:cs typeface="Arial"/>
                <a:sym typeface="Arial"/>
              </a:rPr>
              <a:t>Individuals and Interactions</a:t>
            </a:r>
            <a:br>
              <a:rPr lang="en-US" sz="2000" b="0" i="0" u="none" strike="noStrike" cap="none" dirty="0">
                <a:solidFill>
                  <a:srgbClr val="3A3838"/>
                </a:solidFill>
                <a:latin typeface="Arial"/>
                <a:ea typeface="Arial"/>
                <a:cs typeface="Arial"/>
                <a:sym typeface="Arial"/>
              </a:rPr>
            </a:br>
            <a:r>
              <a:rPr lang="en-US" sz="1600" b="0" i="0" u="none" strike="noStrike" cap="none" dirty="0">
                <a:solidFill>
                  <a:srgbClr val="0EC07D"/>
                </a:solidFill>
                <a:latin typeface="Arial"/>
                <a:ea typeface="Arial"/>
                <a:cs typeface="Arial"/>
                <a:sym typeface="Arial"/>
              </a:rPr>
              <a:t>Over Processes and Tools</a:t>
            </a:r>
            <a:endParaRPr sz="2000" b="0" i="0" u="none" strike="noStrike" cap="none" dirty="0">
              <a:solidFill>
                <a:srgbClr val="0EC07D"/>
              </a:solidFill>
              <a:latin typeface="Arial"/>
              <a:ea typeface="Arial"/>
              <a:cs typeface="Arial"/>
              <a:sym typeface="Arial"/>
            </a:endParaRPr>
          </a:p>
          <a:p>
            <a:pPr marL="285750" marR="0" lvl="0" indent="-285750" algn="l" rtl="0">
              <a:lnSpc>
                <a:spcPct val="120000"/>
              </a:lnSpc>
              <a:spcBef>
                <a:spcPts val="600"/>
              </a:spcBef>
              <a:spcAft>
                <a:spcPts val="0"/>
              </a:spcAft>
              <a:buClr>
                <a:srgbClr val="3A3838"/>
              </a:buClr>
              <a:buSzPts val="2000"/>
              <a:buFont typeface="Noto Sans Symbols"/>
              <a:buChar char="⇥"/>
            </a:pPr>
            <a:r>
              <a:rPr lang="en-US" sz="2000" b="0" i="0" u="none" strike="noStrike" cap="none" dirty="0">
                <a:solidFill>
                  <a:srgbClr val="3A3838"/>
                </a:solidFill>
                <a:latin typeface="Arial"/>
                <a:ea typeface="Arial"/>
                <a:cs typeface="Arial"/>
                <a:sym typeface="Arial"/>
              </a:rPr>
              <a:t>Working Software</a:t>
            </a:r>
            <a:br>
              <a:rPr lang="en-US" sz="2000" b="0" i="0" u="none" strike="noStrike" cap="none" dirty="0">
                <a:solidFill>
                  <a:srgbClr val="3A3838"/>
                </a:solidFill>
                <a:latin typeface="Arial"/>
                <a:ea typeface="Arial"/>
                <a:cs typeface="Arial"/>
                <a:sym typeface="Arial"/>
              </a:rPr>
            </a:br>
            <a:r>
              <a:rPr lang="en-US" sz="1600" b="0" i="0" u="none" strike="noStrike" cap="none" dirty="0">
                <a:solidFill>
                  <a:srgbClr val="0EC07D"/>
                </a:solidFill>
                <a:latin typeface="Arial"/>
                <a:ea typeface="Arial"/>
                <a:cs typeface="Arial"/>
                <a:sym typeface="Arial"/>
              </a:rPr>
              <a:t>Over Comprehensive Documentation</a:t>
            </a:r>
            <a:endParaRPr dirty="0"/>
          </a:p>
          <a:p>
            <a:pPr marL="285750" marR="0" lvl="0" indent="-285750" algn="l" rtl="0">
              <a:lnSpc>
                <a:spcPct val="120000"/>
              </a:lnSpc>
              <a:spcBef>
                <a:spcPts val="600"/>
              </a:spcBef>
              <a:spcAft>
                <a:spcPts val="0"/>
              </a:spcAft>
              <a:buClr>
                <a:srgbClr val="3A3838"/>
              </a:buClr>
              <a:buSzPts val="2000"/>
              <a:buFont typeface="Noto Sans Symbols"/>
              <a:buChar char="⇥"/>
            </a:pPr>
            <a:r>
              <a:rPr lang="en-US" sz="2000" b="0" i="0" u="none" strike="noStrike" cap="none" dirty="0">
                <a:solidFill>
                  <a:srgbClr val="3A3838"/>
                </a:solidFill>
                <a:latin typeface="Arial"/>
                <a:ea typeface="Arial"/>
                <a:cs typeface="Arial"/>
                <a:sym typeface="Arial"/>
              </a:rPr>
              <a:t>Customer Collaboration</a:t>
            </a:r>
            <a:br>
              <a:rPr lang="en-US" sz="2000" b="0" i="0" u="none" strike="noStrike" cap="none" dirty="0">
                <a:solidFill>
                  <a:srgbClr val="3A3838"/>
                </a:solidFill>
                <a:latin typeface="Arial"/>
                <a:ea typeface="Arial"/>
                <a:cs typeface="Arial"/>
                <a:sym typeface="Arial"/>
              </a:rPr>
            </a:br>
            <a:r>
              <a:rPr lang="en-US" sz="1600" b="0" i="0" u="none" strike="noStrike" cap="none" dirty="0">
                <a:solidFill>
                  <a:srgbClr val="0EC07D"/>
                </a:solidFill>
                <a:latin typeface="Arial"/>
                <a:ea typeface="Arial"/>
                <a:cs typeface="Arial"/>
                <a:sym typeface="Arial"/>
              </a:rPr>
              <a:t>Over Contract Negotiation</a:t>
            </a:r>
            <a:endParaRPr dirty="0"/>
          </a:p>
          <a:p>
            <a:pPr marL="285750" marR="0" lvl="0" indent="-285750" algn="l" rtl="0">
              <a:lnSpc>
                <a:spcPct val="120000"/>
              </a:lnSpc>
              <a:spcBef>
                <a:spcPts val="600"/>
              </a:spcBef>
              <a:spcAft>
                <a:spcPts val="0"/>
              </a:spcAft>
              <a:buClr>
                <a:srgbClr val="3A3838"/>
              </a:buClr>
              <a:buSzPts val="2000"/>
              <a:buFont typeface="Noto Sans Symbols"/>
              <a:buChar char="⇥"/>
            </a:pPr>
            <a:r>
              <a:rPr lang="en-US" sz="2000" b="0" i="0" u="none" strike="noStrike" cap="none" dirty="0">
                <a:solidFill>
                  <a:srgbClr val="3A3838"/>
                </a:solidFill>
                <a:latin typeface="Arial"/>
                <a:ea typeface="Arial"/>
                <a:cs typeface="Arial"/>
                <a:sym typeface="Arial"/>
              </a:rPr>
              <a:t>Responding to Change</a:t>
            </a:r>
            <a:br>
              <a:rPr lang="en-US" sz="2000" b="0" i="0" u="none" strike="noStrike" cap="none" dirty="0">
                <a:solidFill>
                  <a:srgbClr val="3A3838"/>
                </a:solidFill>
                <a:latin typeface="Arial"/>
                <a:ea typeface="Arial"/>
                <a:cs typeface="Arial"/>
                <a:sym typeface="Arial"/>
              </a:rPr>
            </a:br>
            <a:r>
              <a:rPr lang="en-US" sz="1600" b="0" i="0" u="none" strike="noStrike" cap="none" dirty="0">
                <a:solidFill>
                  <a:srgbClr val="0EC07D"/>
                </a:solidFill>
                <a:latin typeface="Arial"/>
                <a:ea typeface="Arial"/>
                <a:cs typeface="Arial"/>
                <a:sym typeface="Arial"/>
              </a:rPr>
              <a:t>Over Following a Plan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Shape 809"/>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1.2.1 Four values of the Agile Manifesto</a:t>
            </a:r>
            <a:endParaRPr dirty="0"/>
          </a:p>
        </p:txBody>
      </p:sp>
      <p:sp>
        <p:nvSpPr>
          <p:cNvPr id="810" name="Shape 810"/>
          <p:cNvSpPr txBox="1">
            <a:spLocks noGrp="1"/>
          </p:cNvSpPr>
          <p:nvPr>
            <p:ph type="body" idx="1"/>
          </p:nvPr>
        </p:nvSpPr>
        <p:spPr>
          <a:xfrm>
            <a:off x="207962" y="273050"/>
            <a:ext cx="10984645"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Rise of Agile Methodologies</a:t>
            </a:r>
            <a:endParaRPr dirty="0"/>
          </a:p>
        </p:txBody>
      </p:sp>
      <p:sp>
        <p:nvSpPr>
          <p:cNvPr id="811" name="Shape 811"/>
          <p:cNvSpPr txBox="1">
            <a:spLocks noGrp="1"/>
          </p:cNvSpPr>
          <p:nvPr>
            <p:ph type="body" idx="2"/>
          </p:nvPr>
        </p:nvSpPr>
        <p:spPr>
          <a:xfrm>
            <a:off x="514350" y="1304995"/>
            <a:ext cx="532374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endParaRPr dirty="0"/>
          </a:p>
        </p:txBody>
      </p:sp>
      <p:grpSp>
        <p:nvGrpSpPr>
          <p:cNvPr id="812" name="Shape 812"/>
          <p:cNvGrpSpPr/>
          <p:nvPr/>
        </p:nvGrpSpPr>
        <p:grpSpPr>
          <a:xfrm>
            <a:off x="292103" y="1556084"/>
            <a:ext cx="11579056" cy="4010527"/>
            <a:chOff x="324187" y="1876926"/>
            <a:chExt cx="11579056" cy="4010527"/>
          </a:xfrm>
        </p:grpSpPr>
        <p:sp>
          <p:nvSpPr>
            <p:cNvPr id="813" name="Shape 813"/>
            <p:cNvSpPr/>
            <p:nvPr/>
          </p:nvSpPr>
          <p:spPr>
            <a:xfrm>
              <a:off x="324187" y="1876926"/>
              <a:ext cx="11579056" cy="4010527"/>
            </a:xfrm>
            <a:prstGeom prst="roundRect">
              <a:avLst>
                <a:gd name="adj" fmla="val 6901"/>
              </a:avLst>
            </a:prstGeom>
            <a:solidFill>
              <a:srgbClr val="0EC07D"/>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grpSp>
          <p:nvGrpSpPr>
            <p:cNvPr id="814" name="Shape 814"/>
            <p:cNvGrpSpPr/>
            <p:nvPr/>
          </p:nvGrpSpPr>
          <p:grpSpPr>
            <a:xfrm>
              <a:off x="689811" y="2245895"/>
              <a:ext cx="2486410" cy="3240505"/>
              <a:chOff x="770021" y="2245895"/>
              <a:chExt cx="2486410" cy="3240505"/>
            </a:xfrm>
          </p:grpSpPr>
          <p:sp>
            <p:nvSpPr>
              <p:cNvPr id="815" name="Shape 815"/>
              <p:cNvSpPr/>
              <p:nvPr/>
            </p:nvSpPr>
            <p:spPr>
              <a:xfrm>
                <a:off x="770021" y="2245895"/>
                <a:ext cx="2486410" cy="3240505"/>
              </a:xfrm>
              <a:prstGeom prst="roundRect">
                <a:avLst>
                  <a:gd name="adj" fmla="val 10215"/>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816" name="Shape 816"/>
              <p:cNvSpPr txBox="1"/>
              <p:nvPr/>
            </p:nvSpPr>
            <p:spPr>
              <a:xfrm>
                <a:off x="964733" y="4721040"/>
                <a:ext cx="209698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Processes and Tools</a:t>
                </a:r>
                <a:endParaRPr dirty="0"/>
              </a:p>
            </p:txBody>
          </p:sp>
          <p:sp>
            <p:nvSpPr>
              <p:cNvPr id="817" name="Shape 817"/>
              <p:cNvSpPr txBox="1"/>
              <p:nvPr/>
            </p:nvSpPr>
            <p:spPr>
              <a:xfrm>
                <a:off x="964733" y="2427019"/>
                <a:ext cx="209698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Individual and Interactions</a:t>
                </a:r>
                <a:endParaRPr sz="2000" b="1" i="0" u="none" strike="noStrike" cap="none" dirty="0">
                  <a:solidFill>
                    <a:srgbClr val="000000"/>
                  </a:solidFill>
                  <a:latin typeface="Arial"/>
                  <a:ea typeface="Arial"/>
                  <a:cs typeface="Arial"/>
                  <a:sym typeface="Arial"/>
                </a:endParaRPr>
              </a:p>
            </p:txBody>
          </p:sp>
          <p:grpSp>
            <p:nvGrpSpPr>
              <p:cNvPr id="818" name="Shape 818"/>
              <p:cNvGrpSpPr/>
              <p:nvPr/>
            </p:nvGrpSpPr>
            <p:grpSpPr>
              <a:xfrm>
                <a:off x="1445090" y="3273028"/>
                <a:ext cx="1136271" cy="1246506"/>
                <a:chOff x="1450769" y="3273028"/>
                <a:chExt cx="1136271" cy="1246506"/>
              </a:xfrm>
            </p:grpSpPr>
            <p:grpSp>
              <p:nvGrpSpPr>
                <p:cNvPr id="819" name="Shape 819"/>
                <p:cNvGrpSpPr/>
                <p:nvPr/>
              </p:nvGrpSpPr>
              <p:grpSpPr>
                <a:xfrm>
                  <a:off x="1450769" y="3273028"/>
                  <a:ext cx="1136271" cy="1246506"/>
                  <a:chOff x="627304" y="1987183"/>
                  <a:chExt cx="1594615" cy="1749317"/>
                </a:xfrm>
              </p:grpSpPr>
              <p:sp>
                <p:nvSpPr>
                  <p:cNvPr id="820" name="Shape 82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21" name="Shape 82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22" name="Shape 82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sp>
              <p:nvSpPr>
                <p:cNvPr id="823" name="Shape 823"/>
                <p:cNvSpPr txBox="1"/>
                <p:nvPr/>
              </p:nvSpPr>
              <p:spPr>
                <a:xfrm>
                  <a:off x="1475823" y="3410545"/>
                  <a:ext cx="10760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800"/>
                    <a:buFont typeface="Arial"/>
                    <a:buNone/>
                  </a:pPr>
                  <a:r>
                    <a:rPr lang="en-US" sz="2800" b="1" i="0" u="none" strike="noStrike" cap="none" dirty="0">
                      <a:solidFill>
                        <a:schemeClr val="lt1"/>
                      </a:solidFill>
                      <a:latin typeface="Arial"/>
                      <a:ea typeface="Arial"/>
                      <a:cs typeface="Arial"/>
                      <a:sym typeface="Arial"/>
                    </a:rPr>
                    <a:t>O</a:t>
                  </a:r>
                  <a:endParaRPr dirty="0"/>
                </a:p>
              </p:txBody>
            </p:sp>
          </p:grpSp>
        </p:grpSp>
        <p:grpSp>
          <p:nvGrpSpPr>
            <p:cNvPr id="824" name="Shape 824"/>
            <p:cNvGrpSpPr/>
            <p:nvPr/>
          </p:nvGrpSpPr>
          <p:grpSpPr>
            <a:xfrm>
              <a:off x="3475744" y="2245895"/>
              <a:ext cx="2486410" cy="3240505"/>
              <a:chOff x="3420928" y="2245895"/>
              <a:chExt cx="2486410" cy="3240505"/>
            </a:xfrm>
          </p:grpSpPr>
          <p:sp>
            <p:nvSpPr>
              <p:cNvPr id="825" name="Shape 825"/>
              <p:cNvSpPr/>
              <p:nvPr/>
            </p:nvSpPr>
            <p:spPr>
              <a:xfrm>
                <a:off x="3420928" y="2245895"/>
                <a:ext cx="2486410" cy="3240505"/>
              </a:xfrm>
              <a:prstGeom prst="roundRect">
                <a:avLst>
                  <a:gd name="adj" fmla="val 10215"/>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826" name="Shape 826"/>
              <p:cNvSpPr txBox="1"/>
              <p:nvPr/>
            </p:nvSpPr>
            <p:spPr>
              <a:xfrm>
                <a:off x="3615640" y="4721040"/>
                <a:ext cx="209698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Comprehensive Documentation</a:t>
                </a:r>
                <a:endParaRPr dirty="0"/>
              </a:p>
            </p:txBody>
          </p:sp>
          <p:sp>
            <p:nvSpPr>
              <p:cNvPr id="827" name="Shape 827"/>
              <p:cNvSpPr txBox="1"/>
              <p:nvPr/>
            </p:nvSpPr>
            <p:spPr>
              <a:xfrm>
                <a:off x="3615640" y="2427019"/>
                <a:ext cx="209698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Working Software</a:t>
                </a:r>
                <a:endParaRPr dirty="0"/>
              </a:p>
            </p:txBody>
          </p:sp>
          <p:grpSp>
            <p:nvGrpSpPr>
              <p:cNvPr id="828" name="Shape 828"/>
              <p:cNvGrpSpPr/>
              <p:nvPr/>
            </p:nvGrpSpPr>
            <p:grpSpPr>
              <a:xfrm>
                <a:off x="4095997" y="3273028"/>
                <a:ext cx="1137397" cy="1246506"/>
                <a:chOff x="4403432" y="3273028"/>
                <a:chExt cx="1137397" cy="1246506"/>
              </a:xfrm>
            </p:grpSpPr>
            <p:grpSp>
              <p:nvGrpSpPr>
                <p:cNvPr id="829" name="Shape 829"/>
                <p:cNvGrpSpPr/>
                <p:nvPr/>
              </p:nvGrpSpPr>
              <p:grpSpPr>
                <a:xfrm>
                  <a:off x="4403432" y="3273028"/>
                  <a:ext cx="1136271" cy="1246506"/>
                  <a:chOff x="627304" y="1987183"/>
                  <a:chExt cx="1594615" cy="1749317"/>
                </a:xfrm>
              </p:grpSpPr>
              <p:sp>
                <p:nvSpPr>
                  <p:cNvPr id="830" name="Shape 83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31" name="Shape 83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32" name="Shape 83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sp>
              <p:nvSpPr>
                <p:cNvPr id="833" name="Shape 833"/>
                <p:cNvSpPr txBox="1"/>
                <p:nvPr/>
              </p:nvSpPr>
              <p:spPr>
                <a:xfrm>
                  <a:off x="4464743" y="3445556"/>
                  <a:ext cx="10760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800"/>
                    <a:buFont typeface="Arial"/>
                    <a:buNone/>
                  </a:pPr>
                  <a:r>
                    <a:rPr lang="en-US" sz="2800" b="1" i="0" u="none" strike="noStrike" cap="none" dirty="0">
                      <a:solidFill>
                        <a:schemeClr val="lt1"/>
                      </a:solidFill>
                      <a:latin typeface="Arial"/>
                      <a:ea typeface="Arial"/>
                      <a:cs typeface="Arial"/>
                      <a:sym typeface="Arial"/>
                    </a:rPr>
                    <a:t>V</a:t>
                  </a:r>
                  <a:endParaRPr dirty="0"/>
                </a:p>
              </p:txBody>
            </p:sp>
          </p:grpSp>
        </p:grpSp>
        <p:grpSp>
          <p:nvGrpSpPr>
            <p:cNvPr id="834" name="Shape 834"/>
            <p:cNvGrpSpPr/>
            <p:nvPr/>
          </p:nvGrpSpPr>
          <p:grpSpPr>
            <a:xfrm>
              <a:off x="6261677" y="2245895"/>
              <a:ext cx="2486410" cy="3240505"/>
              <a:chOff x="6434794" y="2245895"/>
              <a:chExt cx="2486410" cy="3240505"/>
            </a:xfrm>
          </p:grpSpPr>
          <p:sp>
            <p:nvSpPr>
              <p:cNvPr id="835" name="Shape 835"/>
              <p:cNvSpPr/>
              <p:nvPr/>
            </p:nvSpPr>
            <p:spPr>
              <a:xfrm>
                <a:off x="6434794" y="2245895"/>
                <a:ext cx="2486410" cy="3240505"/>
              </a:xfrm>
              <a:prstGeom prst="roundRect">
                <a:avLst>
                  <a:gd name="adj" fmla="val 10215"/>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836" name="Shape 836"/>
              <p:cNvSpPr txBox="1"/>
              <p:nvPr/>
            </p:nvSpPr>
            <p:spPr>
              <a:xfrm>
                <a:off x="6629506" y="4721040"/>
                <a:ext cx="209698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Contract Negotiation</a:t>
                </a:r>
                <a:endParaRPr sz="2000" b="1" i="0" u="none" strike="noStrike" cap="none" dirty="0">
                  <a:solidFill>
                    <a:srgbClr val="000000"/>
                  </a:solidFill>
                  <a:latin typeface="Arial"/>
                  <a:ea typeface="Arial"/>
                  <a:cs typeface="Arial"/>
                  <a:sym typeface="Arial"/>
                </a:endParaRPr>
              </a:p>
            </p:txBody>
          </p:sp>
          <p:sp>
            <p:nvSpPr>
              <p:cNvPr id="837" name="Shape 837"/>
              <p:cNvSpPr txBox="1"/>
              <p:nvPr/>
            </p:nvSpPr>
            <p:spPr>
              <a:xfrm>
                <a:off x="6629506" y="2427019"/>
                <a:ext cx="209698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Customer Collaboration</a:t>
                </a:r>
                <a:endParaRPr dirty="0"/>
              </a:p>
            </p:txBody>
          </p:sp>
          <p:grpSp>
            <p:nvGrpSpPr>
              <p:cNvPr id="838" name="Shape 838"/>
              <p:cNvGrpSpPr/>
              <p:nvPr/>
            </p:nvGrpSpPr>
            <p:grpSpPr>
              <a:xfrm>
                <a:off x="7109863" y="3273028"/>
                <a:ext cx="1136271" cy="1246506"/>
                <a:chOff x="7004418" y="3273028"/>
                <a:chExt cx="1136271" cy="1246506"/>
              </a:xfrm>
            </p:grpSpPr>
            <p:grpSp>
              <p:nvGrpSpPr>
                <p:cNvPr id="839" name="Shape 839"/>
                <p:cNvGrpSpPr/>
                <p:nvPr/>
              </p:nvGrpSpPr>
              <p:grpSpPr>
                <a:xfrm>
                  <a:off x="7004418" y="3273028"/>
                  <a:ext cx="1136271" cy="1246506"/>
                  <a:chOff x="627304" y="1987183"/>
                  <a:chExt cx="1594615" cy="1749317"/>
                </a:xfrm>
              </p:grpSpPr>
              <p:sp>
                <p:nvSpPr>
                  <p:cNvPr id="840" name="Shape 84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41" name="Shape 84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42" name="Shape 84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sp>
              <p:nvSpPr>
                <p:cNvPr id="843" name="Shape 843"/>
                <p:cNvSpPr txBox="1"/>
                <p:nvPr/>
              </p:nvSpPr>
              <p:spPr>
                <a:xfrm>
                  <a:off x="7042849" y="3446391"/>
                  <a:ext cx="10760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800"/>
                    <a:buFont typeface="Arial"/>
                    <a:buNone/>
                  </a:pPr>
                  <a:r>
                    <a:rPr lang="en-US" sz="2800" b="1" i="0" u="none" strike="noStrike" cap="none" dirty="0">
                      <a:solidFill>
                        <a:schemeClr val="lt1"/>
                      </a:solidFill>
                      <a:latin typeface="Arial"/>
                      <a:ea typeface="Arial"/>
                      <a:cs typeface="Arial"/>
                      <a:sym typeface="Arial"/>
                    </a:rPr>
                    <a:t>E</a:t>
                  </a:r>
                  <a:endParaRPr dirty="0"/>
                </a:p>
              </p:txBody>
            </p:sp>
          </p:grpSp>
        </p:grpSp>
        <p:grpSp>
          <p:nvGrpSpPr>
            <p:cNvPr id="844" name="Shape 844"/>
            <p:cNvGrpSpPr/>
            <p:nvPr/>
          </p:nvGrpSpPr>
          <p:grpSpPr>
            <a:xfrm>
              <a:off x="9047610" y="2245895"/>
              <a:ext cx="2486410" cy="3240505"/>
              <a:chOff x="9127820" y="2245895"/>
              <a:chExt cx="2486410" cy="3240505"/>
            </a:xfrm>
          </p:grpSpPr>
          <p:sp>
            <p:nvSpPr>
              <p:cNvPr id="845" name="Shape 845"/>
              <p:cNvSpPr/>
              <p:nvPr/>
            </p:nvSpPr>
            <p:spPr>
              <a:xfrm>
                <a:off x="9127820" y="2245895"/>
                <a:ext cx="2486410" cy="3240505"/>
              </a:xfrm>
              <a:prstGeom prst="roundRect">
                <a:avLst>
                  <a:gd name="adj" fmla="val 10215"/>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846" name="Shape 846"/>
              <p:cNvSpPr txBox="1"/>
              <p:nvPr/>
            </p:nvSpPr>
            <p:spPr>
              <a:xfrm>
                <a:off x="9322532" y="4721040"/>
                <a:ext cx="209698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Following a Plan</a:t>
                </a:r>
                <a:endParaRPr dirty="0"/>
              </a:p>
            </p:txBody>
          </p:sp>
          <p:sp>
            <p:nvSpPr>
              <p:cNvPr id="847" name="Shape 847"/>
              <p:cNvSpPr txBox="1"/>
              <p:nvPr/>
            </p:nvSpPr>
            <p:spPr>
              <a:xfrm>
                <a:off x="9322532" y="2427019"/>
                <a:ext cx="209698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Responding to Change</a:t>
                </a:r>
                <a:endParaRPr dirty="0"/>
              </a:p>
            </p:txBody>
          </p:sp>
          <p:grpSp>
            <p:nvGrpSpPr>
              <p:cNvPr id="848" name="Shape 848"/>
              <p:cNvGrpSpPr/>
              <p:nvPr/>
            </p:nvGrpSpPr>
            <p:grpSpPr>
              <a:xfrm>
                <a:off x="9796672" y="3273028"/>
                <a:ext cx="1136271" cy="1246506"/>
                <a:chOff x="9699600" y="3273028"/>
                <a:chExt cx="1136271" cy="1246506"/>
              </a:xfrm>
            </p:grpSpPr>
            <p:grpSp>
              <p:nvGrpSpPr>
                <p:cNvPr id="849" name="Shape 849"/>
                <p:cNvGrpSpPr/>
                <p:nvPr/>
              </p:nvGrpSpPr>
              <p:grpSpPr>
                <a:xfrm>
                  <a:off x="9699600" y="3273028"/>
                  <a:ext cx="1136271" cy="1246506"/>
                  <a:chOff x="627304" y="1987183"/>
                  <a:chExt cx="1594615" cy="1749317"/>
                </a:xfrm>
              </p:grpSpPr>
              <p:sp>
                <p:nvSpPr>
                  <p:cNvPr id="850" name="Shape 85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51" name="Shape 85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52" name="Shape 85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sp>
              <p:nvSpPr>
                <p:cNvPr id="853" name="Shape 853"/>
                <p:cNvSpPr txBox="1"/>
                <p:nvPr/>
              </p:nvSpPr>
              <p:spPr>
                <a:xfrm>
                  <a:off x="9758969" y="3446391"/>
                  <a:ext cx="10760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800"/>
                    <a:buFont typeface="Arial"/>
                    <a:buNone/>
                  </a:pPr>
                  <a:r>
                    <a:rPr lang="en-US" sz="2800" b="1" i="0" u="none" strike="noStrike" cap="none" dirty="0">
                      <a:solidFill>
                        <a:schemeClr val="lt1"/>
                      </a:solidFill>
                      <a:latin typeface="Arial"/>
                      <a:ea typeface="Arial"/>
                      <a:cs typeface="Arial"/>
                      <a:sym typeface="Arial"/>
                    </a:rPr>
                    <a:t>R</a:t>
                  </a:r>
                  <a:endParaRPr dirty="0"/>
                </a:p>
              </p:txBody>
            </p:sp>
          </p:grpSp>
        </p:grpSp>
        <p:sp>
          <p:nvSpPr>
            <p:cNvPr id="854" name="Shape 854"/>
            <p:cNvSpPr/>
            <p:nvPr/>
          </p:nvSpPr>
          <p:spPr>
            <a:xfrm>
              <a:off x="2466020" y="3626939"/>
              <a:ext cx="1684793" cy="560050"/>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855" name="Shape 855"/>
            <p:cNvSpPr/>
            <p:nvPr/>
          </p:nvSpPr>
          <p:spPr>
            <a:xfrm>
              <a:off x="5274481" y="3626939"/>
              <a:ext cx="1684793" cy="560050"/>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856" name="Shape 856"/>
            <p:cNvSpPr/>
            <p:nvPr/>
          </p:nvSpPr>
          <p:spPr>
            <a:xfrm>
              <a:off x="8050486" y="3626939"/>
              <a:ext cx="1684793" cy="560050"/>
            </a:xfrm>
            <a:prstGeom prst="rect">
              <a:avLst/>
            </a:prstGeom>
            <a:solidFill>
              <a:srgbClr val="404E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Shape 86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1.2.2 Twelve Principles of the Agile Manifesto</a:t>
            </a:r>
            <a:endParaRPr sz="2800" b="1" i="0" u="none" strike="noStrike" cap="none" dirty="0">
              <a:solidFill>
                <a:schemeClr val="dk2"/>
              </a:solidFill>
              <a:latin typeface="Arial"/>
              <a:ea typeface="Arial"/>
              <a:cs typeface="Arial"/>
              <a:sym typeface="Arial"/>
            </a:endParaRPr>
          </a:p>
        </p:txBody>
      </p:sp>
      <p:sp>
        <p:nvSpPr>
          <p:cNvPr id="863" name="Shape 86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a:t>
            </a:r>
            <a:r>
              <a:rPr lang="en-US" sz="1600" b="1" i="0" u="none" strike="noStrike" cap="none" dirty="0">
                <a:solidFill>
                  <a:srgbClr val="0EC07D"/>
                </a:solidFill>
                <a:latin typeface="Arial"/>
                <a:ea typeface="Arial"/>
                <a:cs typeface="Arial"/>
                <a:sym typeface="Arial"/>
              </a:rPr>
              <a:t> </a:t>
            </a:r>
            <a:r>
              <a:rPr lang="en-US" sz="1600" b="0" i="0" u="none" strike="noStrike" cap="none" dirty="0">
                <a:solidFill>
                  <a:srgbClr val="0EC07D"/>
                </a:solidFill>
                <a:latin typeface="Arial"/>
                <a:ea typeface="Arial"/>
                <a:cs typeface="Arial"/>
                <a:sym typeface="Arial"/>
              </a:rPr>
              <a:t>Rise of Agile Methodologies</a:t>
            </a:r>
            <a:endParaRPr dirty="0"/>
          </a:p>
        </p:txBody>
      </p:sp>
      <p:sp>
        <p:nvSpPr>
          <p:cNvPr id="864" name="Shape 864"/>
          <p:cNvSpPr txBox="1">
            <a:spLocks noGrp="1"/>
          </p:cNvSpPr>
          <p:nvPr>
            <p:ph type="body" idx="2"/>
          </p:nvPr>
        </p:nvSpPr>
        <p:spPr>
          <a:xfrm>
            <a:off x="514350" y="14954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endParaRPr sz="1800" b="0" i="0" u="none" strike="noStrike" cap="none" dirty="0">
              <a:solidFill>
                <a:schemeClr val="dk1"/>
              </a:solidFill>
              <a:latin typeface="Arial"/>
              <a:ea typeface="Arial"/>
              <a:cs typeface="Arial"/>
              <a:sym typeface="Arial"/>
            </a:endParaRPr>
          </a:p>
        </p:txBody>
      </p:sp>
      <p:grpSp>
        <p:nvGrpSpPr>
          <p:cNvPr id="2" name="Group 1"/>
          <p:cNvGrpSpPr/>
          <p:nvPr/>
        </p:nvGrpSpPr>
        <p:grpSpPr>
          <a:xfrm>
            <a:off x="482600" y="1134222"/>
            <a:ext cx="11544300" cy="5355478"/>
            <a:chOff x="482600" y="1134222"/>
            <a:chExt cx="11544300" cy="5355478"/>
          </a:xfrm>
        </p:grpSpPr>
        <p:sp>
          <p:nvSpPr>
            <p:cNvPr id="866" name="Shape 866"/>
            <p:cNvSpPr/>
            <p:nvPr/>
          </p:nvSpPr>
          <p:spPr>
            <a:xfrm>
              <a:off x="482600" y="1134222"/>
              <a:ext cx="11544300" cy="5355478"/>
            </a:xfrm>
            <a:prstGeom prst="roundRect">
              <a:avLst>
                <a:gd name="adj" fmla="val 1788"/>
              </a:avLst>
            </a:prstGeom>
            <a:solidFill>
              <a:srgbClr val="14906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867" name="Shape 867"/>
            <p:cNvSpPr/>
            <p:nvPr/>
          </p:nvSpPr>
          <p:spPr>
            <a:xfrm>
              <a:off x="514350" y="1195657"/>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noFill/>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Our highest priority is to satisfy the customer through an early and continuous delivery of valuable software.</a:t>
              </a:r>
              <a:endParaRPr dirty="0"/>
            </a:p>
          </p:txBody>
        </p:sp>
        <p:sp>
          <p:nvSpPr>
            <p:cNvPr id="868" name="Shape 868"/>
            <p:cNvSpPr/>
            <p:nvPr/>
          </p:nvSpPr>
          <p:spPr>
            <a:xfrm>
              <a:off x="555691" y="1218207"/>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1</a:t>
              </a:r>
              <a:endParaRPr dirty="0"/>
            </a:p>
          </p:txBody>
        </p:sp>
        <p:sp>
          <p:nvSpPr>
            <p:cNvPr id="869" name="Shape 869"/>
            <p:cNvSpPr/>
            <p:nvPr/>
          </p:nvSpPr>
          <p:spPr>
            <a:xfrm>
              <a:off x="514350" y="1637709"/>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noFill/>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Welcome changing requirements, even late in the development. Agile processes harness change for the customer's competitive advantage.</a:t>
              </a:r>
              <a:endParaRPr dirty="0"/>
            </a:p>
          </p:txBody>
        </p:sp>
        <p:sp>
          <p:nvSpPr>
            <p:cNvPr id="870" name="Shape 870"/>
            <p:cNvSpPr/>
            <p:nvPr/>
          </p:nvSpPr>
          <p:spPr>
            <a:xfrm>
              <a:off x="555691" y="1660259"/>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2</a:t>
              </a:r>
              <a:endParaRPr dirty="0"/>
            </a:p>
          </p:txBody>
        </p:sp>
        <p:sp>
          <p:nvSpPr>
            <p:cNvPr id="871" name="Shape 871"/>
            <p:cNvSpPr/>
            <p:nvPr/>
          </p:nvSpPr>
          <p:spPr>
            <a:xfrm>
              <a:off x="514350" y="2079762"/>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noFill/>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Deliver working software frequently, from a couple of weeks to a couple of months, with a preference to the shorter timescale.</a:t>
              </a:r>
              <a:endParaRPr dirty="0"/>
            </a:p>
          </p:txBody>
        </p:sp>
        <p:sp>
          <p:nvSpPr>
            <p:cNvPr id="872" name="Shape 872"/>
            <p:cNvSpPr/>
            <p:nvPr/>
          </p:nvSpPr>
          <p:spPr>
            <a:xfrm>
              <a:off x="555691" y="2102312"/>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3</a:t>
              </a:r>
              <a:endParaRPr dirty="0"/>
            </a:p>
          </p:txBody>
        </p:sp>
        <p:sp>
          <p:nvSpPr>
            <p:cNvPr id="873" name="Shape 873"/>
            <p:cNvSpPr/>
            <p:nvPr/>
          </p:nvSpPr>
          <p:spPr>
            <a:xfrm>
              <a:off x="514350" y="2509114"/>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noFill/>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Business people and developers must work together daily throughout the project.</a:t>
              </a:r>
              <a:endParaRPr dirty="0"/>
            </a:p>
          </p:txBody>
        </p:sp>
        <p:sp>
          <p:nvSpPr>
            <p:cNvPr id="874" name="Shape 874"/>
            <p:cNvSpPr/>
            <p:nvPr/>
          </p:nvSpPr>
          <p:spPr>
            <a:xfrm>
              <a:off x="555691" y="2531665"/>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4</a:t>
              </a:r>
              <a:endParaRPr dirty="0"/>
            </a:p>
          </p:txBody>
        </p:sp>
        <p:sp>
          <p:nvSpPr>
            <p:cNvPr id="875" name="Shape 875"/>
            <p:cNvSpPr/>
            <p:nvPr/>
          </p:nvSpPr>
          <p:spPr>
            <a:xfrm>
              <a:off x="514350" y="2951167"/>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noFill/>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Build projects around motivated individuals. Give them the environment and support they need, and trust them to get the job done.</a:t>
              </a:r>
              <a:endParaRPr dirty="0"/>
            </a:p>
          </p:txBody>
        </p:sp>
        <p:sp>
          <p:nvSpPr>
            <p:cNvPr id="876" name="Shape 876"/>
            <p:cNvSpPr/>
            <p:nvPr/>
          </p:nvSpPr>
          <p:spPr>
            <a:xfrm>
              <a:off x="555691" y="2973717"/>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5</a:t>
              </a:r>
              <a:endParaRPr dirty="0"/>
            </a:p>
          </p:txBody>
        </p:sp>
        <p:sp>
          <p:nvSpPr>
            <p:cNvPr id="877" name="Shape 877"/>
            <p:cNvSpPr/>
            <p:nvPr/>
          </p:nvSpPr>
          <p:spPr>
            <a:xfrm>
              <a:off x="514350" y="3393220"/>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noFill/>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The most efficient and effective method of conveying information to and within a development team is a face-to-face conversation.</a:t>
              </a:r>
              <a:endParaRPr dirty="0"/>
            </a:p>
          </p:txBody>
        </p:sp>
        <p:sp>
          <p:nvSpPr>
            <p:cNvPr id="878" name="Shape 878"/>
            <p:cNvSpPr/>
            <p:nvPr/>
          </p:nvSpPr>
          <p:spPr>
            <a:xfrm>
              <a:off x="555691" y="3415770"/>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6</a:t>
              </a:r>
              <a:endParaRPr dirty="0"/>
            </a:p>
          </p:txBody>
        </p:sp>
        <p:sp>
          <p:nvSpPr>
            <p:cNvPr id="879" name="Shape 879"/>
            <p:cNvSpPr/>
            <p:nvPr/>
          </p:nvSpPr>
          <p:spPr>
            <a:xfrm>
              <a:off x="514350" y="3835272"/>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noFill/>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Working software is the primary measure of progress.</a:t>
              </a:r>
              <a:endParaRPr dirty="0"/>
            </a:p>
          </p:txBody>
        </p:sp>
        <p:sp>
          <p:nvSpPr>
            <p:cNvPr id="880" name="Shape 880"/>
            <p:cNvSpPr/>
            <p:nvPr/>
          </p:nvSpPr>
          <p:spPr>
            <a:xfrm>
              <a:off x="555691" y="3857822"/>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7</a:t>
              </a:r>
              <a:endParaRPr dirty="0"/>
            </a:p>
          </p:txBody>
        </p:sp>
        <p:sp>
          <p:nvSpPr>
            <p:cNvPr id="881" name="Shape 881"/>
            <p:cNvSpPr/>
            <p:nvPr/>
          </p:nvSpPr>
          <p:spPr>
            <a:xfrm>
              <a:off x="514350" y="4277325"/>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noFill/>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spc="-30" dirty="0">
                  <a:solidFill>
                    <a:schemeClr val="dk1"/>
                  </a:solidFill>
                  <a:sym typeface="Arial"/>
                </a:rPr>
                <a:t>Agile processes promote sustainable development. The sponsors, developers, and users should be able to maintain a constant pace indefinitely.</a:t>
              </a:r>
              <a:endParaRPr spc="-30" dirty="0"/>
            </a:p>
          </p:txBody>
        </p:sp>
        <p:sp>
          <p:nvSpPr>
            <p:cNvPr id="882" name="Shape 882"/>
            <p:cNvSpPr/>
            <p:nvPr/>
          </p:nvSpPr>
          <p:spPr>
            <a:xfrm>
              <a:off x="555691" y="4299875"/>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8</a:t>
              </a:r>
              <a:endParaRPr dirty="0"/>
            </a:p>
          </p:txBody>
        </p:sp>
        <p:sp>
          <p:nvSpPr>
            <p:cNvPr id="883" name="Shape 883"/>
            <p:cNvSpPr/>
            <p:nvPr/>
          </p:nvSpPr>
          <p:spPr>
            <a:xfrm>
              <a:off x="514350" y="4706678"/>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noFill/>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Continuous attention to technical excellence and good design enhances agility.</a:t>
              </a:r>
              <a:endParaRPr dirty="0"/>
            </a:p>
          </p:txBody>
        </p:sp>
        <p:sp>
          <p:nvSpPr>
            <p:cNvPr id="884" name="Shape 884"/>
            <p:cNvSpPr/>
            <p:nvPr/>
          </p:nvSpPr>
          <p:spPr>
            <a:xfrm>
              <a:off x="555691" y="4729228"/>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9</a:t>
              </a:r>
              <a:endParaRPr dirty="0"/>
            </a:p>
          </p:txBody>
        </p:sp>
        <p:sp>
          <p:nvSpPr>
            <p:cNvPr id="885" name="Shape 885"/>
            <p:cNvSpPr/>
            <p:nvPr/>
          </p:nvSpPr>
          <p:spPr>
            <a:xfrm>
              <a:off x="514350" y="5148730"/>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noFill/>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Simplicity‒the art of maximizing the amount of work not done‒is essential.</a:t>
              </a:r>
              <a:endParaRPr dirty="0"/>
            </a:p>
          </p:txBody>
        </p:sp>
        <p:sp>
          <p:nvSpPr>
            <p:cNvPr id="886" name="Shape 886"/>
            <p:cNvSpPr/>
            <p:nvPr/>
          </p:nvSpPr>
          <p:spPr>
            <a:xfrm>
              <a:off x="555691" y="5171280"/>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10</a:t>
              </a:r>
              <a:endParaRPr dirty="0"/>
            </a:p>
          </p:txBody>
        </p:sp>
        <p:sp>
          <p:nvSpPr>
            <p:cNvPr id="887" name="Shape 887"/>
            <p:cNvSpPr/>
            <p:nvPr/>
          </p:nvSpPr>
          <p:spPr>
            <a:xfrm>
              <a:off x="514350" y="5590783"/>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noFill/>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The best architectures, requirements, and designs emerge from self-organizing teams.</a:t>
              </a:r>
              <a:endParaRPr dirty="0"/>
            </a:p>
          </p:txBody>
        </p:sp>
        <p:sp>
          <p:nvSpPr>
            <p:cNvPr id="888" name="Shape 888"/>
            <p:cNvSpPr/>
            <p:nvPr/>
          </p:nvSpPr>
          <p:spPr>
            <a:xfrm>
              <a:off x="555691" y="5613333"/>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11</a:t>
              </a:r>
              <a:endParaRPr dirty="0"/>
            </a:p>
          </p:txBody>
        </p:sp>
        <p:sp>
          <p:nvSpPr>
            <p:cNvPr id="889" name="Shape 889"/>
            <p:cNvSpPr/>
            <p:nvPr/>
          </p:nvSpPr>
          <p:spPr>
            <a:xfrm>
              <a:off x="514350" y="6032835"/>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noFill/>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At regular intervals, the team reflects on how to become more effective, then tunes and adjusts its behaviour accordingly.</a:t>
              </a:r>
              <a:endParaRPr dirty="0"/>
            </a:p>
          </p:txBody>
        </p:sp>
        <p:sp>
          <p:nvSpPr>
            <p:cNvPr id="890" name="Shape 890"/>
            <p:cNvSpPr/>
            <p:nvPr/>
          </p:nvSpPr>
          <p:spPr>
            <a:xfrm>
              <a:off x="555691" y="6055386"/>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12</a:t>
              </a:r>
              <a:endParaRPr dirty="0"/>
            </a:p>
          </p:txBody>
        </p:sp>
      </p:grpSp>
      <p:sp>
        <p:nvSpPr>
          <p:cNvPr id="891" name="Shape 891"/>
          <p:cNvSpPr/>
          <p:nvPr/>
        </p:nvSpPr>
        <p:spPr>
          <a:xfrm>
            <a:off x="10555274" y="6474887"/>
            <a:ext cx="1556836" cy="2308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900" b="0" i="1" u="none" strike="noStrike" cap="none" dirty="0">
                <a:solidFill>
                  <a:schemeClr val="dk1"/>
                </a:solidFill>
                <a:latin typeface="Arial"/>
                <a:ea typeface="Arial"/>
                <a:cs typeface="Arial"/>
                <a:sym typeface="Arial"/>
              </a:rPr>
              <a:t>Source: agilemanifesto.org</a:t>
            </a:r>
            <a:endParaRPr sz="900" b="0" i="1"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6305</Words>
  <Application>Microsoft Office PowerPoint</Application>
  <PresentationFormat>Widescreen</PresentationFormat>
  <Paragraphs>717</Paragraphs>
  <Slides>33</Slides>
  <Notes>33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Arial</vt:lpstr>
      <vt:lpstr>Source Sans Pro</vt:lpstr>
      <vt:lpstr>Source Sans Pro Light</vt:lpstr>
      <vt:lpstr>Open Sans</vt:lpstr>
      <vt:lpstr>Noto Sans Symbols</vt:lpstr>
      <vt:lpstr>Roboto</vt:lpstr>
      <vt:lpstr>Wingdings 3</vt:lpstr>
      <vt:lpstr>Calibri</vt:lpstr>
      <vt:lpstr>Office Theme</vt:lpstr>
      <vt:lpstr>Custom Design</vt:lpstr>
      <vt:lpstr>PowerPoint Presentation</vt:lpstr>
      <vt:lpstr>Module Learning Objectives</vt:lpstr>
      <vt:lpstr>Module Topics</vt:lpstr>
      <vt:lpstr>A Recap of Software Development Lifecycle Models</vt:lpstr>
      <vt:lpstr>1. What Triggered the Rise of Agile?</vt:lpstr>
      <vt:lpstr>1.1 Birth of Agile</vt:lpstr>
      <vt:lpstr>1.2 The Agile Manifesto</vt:lpstr>
      <vt:lpstr>1.2.1 Four values of the Agile Manifesto</vt:lpstr>
      <vt:lpstr>1.2.2 Twelve Principles of the Agile Manifesto</vt:lpstr>
      <vt:lpstr>1.3 What is Agile Development?</vt:lpstr>
      <vt:lpstr>1.4 Agile Methodologies</vt:lpstr>
      <vt:lpstr>What did you Grasp?</vt:lpstr>
      <vt:lpstr>What did you Grasp?</vt:lpstr>
      <vt:lpstr>2. The Waterfall Model - a recap</vt:lpstr>
      <vt:lpstr>2.1 Phases in the Waterfall Model</vt:lpstr>
      <vt:lpstr>2.2 Activity</vt:lpstr>
      <vt:lpstr>2.3 Comparing Agile and Waterfall</vt:lpstr>
      <vt:lpstr>2.3 Comparing Agile and Waterfall (Contd.) </vt:lpstr>
      <vt:lpstr>2.4 Comparing Agile and Waterfall</vt:lpstr>
      <vt:lpstr>What did you grasp?</vt:lpstr>
      <vt:lpstr>3. The Agile Development Cycle</vt:lpstr>
      <vt:lpstr>What did you learn today?</vt:lpstr>
      <vt:lpstr>What did you grasp?</vt:lpstr>
      <vt:lpstr>4. Agile Manifesto Value 1:  Individual and team interactions over processes and tools</vt:lpstr>
      <vt:lpstr>What did you Grasp?</vt:lpstr>
      <vt:lpstr>4.2 Agile Manifesto Value 2: Working software over comprehensive documentation</vt:lpstr>
      <vt:lpstr>What did you grasp?</vt:lpstr>
      <vt:lpstr>4.3 Agile Manifesto Value 3: Customer collaboration over contract negotiation</vt:lpstr>
      <vt:lpstr>What did you grasp?</vt:lpstr>
      <vt:lpstr>4.4 Agile Manifesto Value 4: Responding to change over following a plan</vt:lpstr>
      <vt:lpstr>What did you grasp?</vt:lpstr>
      <vt:lpstr>In a Nutshell, we learnt: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8</cp:revision>
  <dcterms:modified xsi:type="dcterms:W3CDTF">2018-07-30T20:39:52Z</dcterms:modified>
</cp:coreProperties>
</file>