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70" r:id="rId3"/>
    <p:sldId id="271" r:id="rId4"/>
    <p:sldId id="272" r:id="rId5"/>
    <p:sldId id="273" r:id="rId6"/>
    <p:sldId id="274" r:id="rId7"/>
    <p:sldId id="275" r:id="rId8"/>
    <p:sldId id="276" r:id="rId9"/>
    <p:sldId id="277" r:id="rId10"/>
    <p:sldId id="279" r:id="rId11"/>
    <p:sldId id="283" r:id="rId12"/>
    <p:sldId id="280" r:id="rId13"/>
    <p:sldId id="281" r:id="rId14"/>
    <p:sldId id="286" r:id="rId15"/>
    <p:sldId id="287" r:id="rId16"/>
    <p:sldId id="285" r:id="rId17"/>
    <p:sldId id="296" r:id="rId18"/>
    <p:sldId id="297" r:id="rId19"/>
    <p:sldId id="298" r:id="rId20"/>
    <p:sldId id="299" r:id="rId21"/>
    <p:sldId id="300" r:id="rId22"/>
    <p:sldId id="288" r:id="rId23"/>
    <p:sldId id="290" r:id="rId24"/>
    <p:sldId id="291" r:id="rId25"/>
    <p:sldId id="292" r:id="rId26"/>
    <p:sldId id="293" r:id="rId27"/>
    <p:sldId id="294" r:id="rId28"/>
    <p:sldId id="295" r:id="rId29"/>
    <p:sldId id="284" r:id="rId30"/>
    <p:sldId id="3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31222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6520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2141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89204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7861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2108747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338495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118142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307846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82392-C534-4D8E-9DD6-FCEC1F55D8C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246026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282392-C534-4D8E-9DD6-FCEC1F55D8C6}" type="datetimeFigureOut">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149790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282392-C534-4D8E-9DD6-FCEC1F55D8C6}" type="datetimeFigureOut">
              <a:rPr lang="en-US" smtClean="0"/>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52407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282392-C534-4D8E-9DD6-FCEC1F55D8C6}" type="datetimeFigureOut">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187131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82392-C534-4D8E-9DD6-FCEC1F55D8C6}" type="datetimeFigureOut">
              <a:rPr lang="en-US" smtClean="0"/>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36054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82392-C534-4D8E-9DD6-FCEC1F55D8C6}" type="datetimeFigureOut">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2124D-08C0-414C-86BB-BFD2BCF4A75E}" type="slidenum">
              <a:rPr lang="en-US" smtClean="0"/>
              <a:t>‹#›</a:t>
            </a:fld>
            <a:endParaRPr lang="en-US"/>
          </a:p>
        </p:txBody>
      </p:sp>
    </p:spTree>
    <p:extLst>
      <p:ext uri="{BB962C8B-B14F-4D97-AF65-F5344CB8AC3E}">
        <p14:creationId xmlns:p14="http://schemas.microsoft.com/office/powerpoint/2010/main" val="27312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2124D-08C0-414C-86BB-BFD2BCF4A75E}" type="slidenum">
              <a:rPr lang="en-US" smtClean="0"/>
              <a:t>‹#›</a:t>
            </a:fld>
            <a:endParaRPr lang="en-US"/>
          </a:p>
        </p:txBody>
      </p:sp>
      <p:sp>
        <p:nvSpPr>
          <p:cNvPr id="5" name="Date Placeholder 4"/>
          <p:cNvSpPr>
            <a:spLocks noGrp="1"/>
          </p:cNvSpPr>
          <p:nvPr>
            <p:ph type="dt" sz="half" idx="10"/>
          </p:nvPr>
        </p:nvSpPr>
        <p:spPr/>
        <p:txBody>
          <a:bodyPr/>
          <a:lstStyle/>
          <a:p>
            <a:fld id="{6D282392-C534-4D8E-9DD6-FCEC1F55D8C6}" type="datetimeFigureOut">
              <a:rPr lang="en-US" smtClean="0"/>
              <a:t>8/17/2018</a:t>
            </a:fld>
            <a:endParaRPr lang="en-US"/>
          </a:p>
        </p:txBody>
      </p:sp>
    </p:spTree>
    <p:extLst>
      <p:ext uri="{BB962C8B-B14F-4D97-AF65-F5344CB8AC3E}">
        <p14:creationId xmlns:p14="http://schemas.microsoft.com/office/powerpoint/2010/main" val="11179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82392-C534-4D8E-9DD6-FCEC1F55D8C6}" type="datetimeFigureOut">
              <a:rPr lang="en-US" smtClean="0"/>
              <a:t>8/17/2018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B2124D-08C0-414C-86BB-BFD2BCF4A75E}" type="slidenum">
              <a:rPr lang="en-US" smtClean="0"/>
              <a:t>‹#›</a:t>
            </a:fld>
            <a:endParaRPr lang="en-US"/>
          </a:p>
        </p:txBody>
      </p:sp>
    </p:spTree>
    <p:extLst>
      <p:ext uri="{BB962C8B-B14F-4D97-AF65-F5344CB8AC3E}">
        <p14:creationId xmlns:p14="http://schemas.microsoft.com/office/powerpoint/2010/main" val="303056937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implicable.com/new/delimited-text-file" TargetMode="External"/><Relationship Id="rId2" Type="http://schemas.openxmlformats.org/officeDocument/2006/relationships/hyperlink" Target="https://simplicable.com/new/databas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implicable.com/new/data" TargetMode="External"/><Relationship Id="rId2" Type="http://schemas.openxmlformats.org/officeDocument/2006/relationships/hyperlink" Target="https://simplicable.com/new/natural-langua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implicable.com/new/delimited-text-fi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earchsqlserver.techtarget.com/definition/SQ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earchoracle.techtarget.com/definition/row" TargetMode="External"/><Relationship Id="rId2" Type="http://schemas.openxmlformats.org/officeDocument/2006/relationships/hyperlink" Target="https://searchoracle.techtarget.com/definition/E-F-Codd" TargetMode="External"/><Relationship Id="rId1" Type="http://schemas.openxmlformats.org/officeDocument/2006/relationships/slideLayout" Target="../slideLayouts/slideLayout2.xml"/><Relationship Id="rId6" Type="http://schemas.openxmlformats.org/officeDocument/2006/relationships/hyperlink" Target="https://searchoracle.techtarget.com/definition/foreign-key" TargetMode="External"/><Relationship Id="rId5" Type="http://schemas.openxmlformats.org/officeDocument/2006/relationships/hyperlink" Target="https://searchsqlserver.techtarget.com/definition/primary-key" TargetMode="External"/><Relationship Id="rId4" Type="http://schemas.openxmlformats.org/officeDocument/2006/relationships/hyperlink" Target="https://whatis.techtarget.com/definition/tuple"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searchsqlserver.techtarget.com/definition/vie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hatis.techtarget.com/definition/constraint-project-constraint" TargetMode="External"/><Relationship Id="rId2" Type="http://schemas.openxmlformats.org/officeDocument/2006/relationships/hyperlink" Target="https://whatis.techtarget.com/definition/domai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earchaws.techtarget.com/definition/Amazon-Relational-Database-Service-RDS" TargetMode="External"/><Relationship Id="rId2" Type="http://schemas.openxmlformats.org/officeDocument/2006/relationships/hyperlink" Target="https://searchoracle.techtarget.com/definition/Orac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earchdatamanagement.techtarget.com/definition/RDBMS-relational-database-management-system" TargetMode="External"/><Relationship Id="rId2" Type="http://schemas.openxmlformats.org/officeDocument/2006/relationships/hyperlink" Target="https://searchstorage.techtarget.com/definition/data-deduplica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earchstorage.techtarget.com/definition/storage-mediu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ternetofthingsagenda.techtarget.com/definition/IoT-device" TargetMode="External"/><Relationship Id="rId2" Type="http://schemas.openxmlformats.org/officeDocument/2006/relationships/hyperlink" Target="https://searchdatamanagement.techtarget.com/definition/big-data" TargetMode="External"/><Relationship Id="rId1" Type="http://schemas.openxmlformats.org/officeDocument/2006/relationships/slideLayout" Target="../slideLayouts/slideLayout2.xml"/><Relationship Id="rId5" Type="http://schemas.openxmlformats.org/officeDocument/2006/relationships/hyperlink" Target="https://searchstorage.techtarget.com/definition/network-attached-storage" TargetMode="External"/><Relationship Id="rId4" Type="http://schemas.openxmlformats.org/officeDocument/2006/relationships/hyperlink" Target="https://searchconvergedinfrastructure.techtarget.com/definition/hyper-converged-storag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earchstorage.techtarget.com/definition/cloud-storage" TargetMode="External"/><Relationship Id="rId2" Type="http://schemas.openxmlformats.org/officeDocument/2006/relationships/hyperlink" Target="https://searchstorage.techtarget.com/definition/zettaby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earchstorage.techtarget.com/definition/byte" TargetMode="External"/><Relationship Id="rId2" Type="http://schemas.openxmlformats.org/officeDocument/2006/relationships/hyperlink" Target="https://whatis.techtarget.com/definition/bit-binary-di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chterms.com/definition/filesystem" TargetMode="External"/><Relationship Id="rId2" Type="http://schemas.openxmlformats.org/officeDocument/2006/relationships/hyperlink" Target="https://techterms.com/definition/database" TargetMode="External"/><Relationship Id="rId1" Type="http://schemas.openxmlformats.org/officeDocument/2006/relationships/slideLayout" Target="../slideLayouts/slideLayout2.xml"/><Relationship Id="rId4" Type="http://schemas.openxmlformats.org/officeDocument/2006/relationships/hyperlink" Target="https://techterms.com/definition/macintos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6636589" cy="3880958"/>
          </a:xfrm>
        </p:spPr>
        <p:txBody>
          <a:bodyPr>
            <a:normAutofit/>
          </a:bodyPr>
          <a:lstStyle/>
          <a:p>
            <a:r>
              <a:rPr lang="en-US" dirty="0" smtClean="0">
                <a:solidFill>
                  <a:srgbClr val="FF0000"/>
                </a:solidFill>
              </a:rPr>
              <a:t>DATA STORAGE</a:t>
            </a:r>
            <a:r>
              <a:rPr lang="en-US" dirty="0" smtClean="0"/>
              <a:t/>
            </a:r>
            <a:br>
              <a:rPr lang="en-US" dirty="0" smtClean="0"/>
            </a:br>
            <a:r>
              <a:rPr lang="en-US" dirty="0" smtClean="0">
                <a:solidFill>
                  <a:schemeClr val="accent1">
                    <a:lumMod val="75000"/>
                  </a:schemeClr>
                </a:solidFill>
              </a:rPr>
              <a:t>Flat file System</a:t>
            </a:r>
            <a:r>
              <a:rPr lang="en-US" dirty="0" smtClean="0"/>
              <a:t/>
            </a:r>
            <a:br>
              <a:rPr lang="en-US" dirty="0" smtClean="0"/>
            </a:br>
            <a:r>
              <a:rPr lang="en-US" dirty="0" smtClean="0">
                <a:solidFill>
                  <a:schemeClr val="tx2">
                    <a:lumMod val="60000"/>
                    <a:lumOff val="40000"/>
                  </a:schemeClr>
                </a:solidFill>
              </a:rPr>
              <a:t>Tabular File System</a:t>
            </a:r>
            <a:r>
              <a:rPr lang="en-US" dirty="0" smtClean="0"/>
              <a:t/>
            </a:r>
            <a:br>
              <a:rPr lang="en-US" dirty="0" smtClean="0"/>
            </a:br>
            <a:r>
              <a:rPr lang="en-US" dirty="0" smtClean="0">
                <a:solidFill>
                  <a:schemeClr val="accent4"/>
                </a:solidFill>
              </a:rPr>
              <a:t>Relational Databases</a:t>
            </a:r>
            <a:endParaRPr lang="en-US" dirty="0">
              <a:solidFill>
                <a:schemeClr val="accent4"/>
              </a:solidFill>
            </a:endParaRPr>
          </a:p>
        </p:txBody>
      </p:sp>
    </p:spTree>
    <p:extLst>
      <p:ext uri="{BB962C8B-B14F-4D97-AF65-F5344CB8AC3E}">
        <p14:creationId xmlns:p14="http://schemas.microsoft.com/office/powerpoint/2010/main" val="80998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65827"/>
            <a:ext cx="8596668" cy="5575536"/>
          </a:xfrm>
        </p:spPr>
        <p:txBody>
          <a:bodyPr>
            <a:normAutofit/>
          </a:bodyPr>
          <a:lstStyle/>
          <a:p>
            <a:pPr algn="just"/>
            <a:r>
              <a:rPr lang="en-US" sz="2200" dirty="0"/>
              <a:t>Data stored on an ICT system is stored and </a:t>
            </a:r>
            <a:r>
              <a:rPr lang="en-US" sz="2200" dirty="0" err="1"/>
              <a:t>organised</a:t>
            </a:r>
            <a:r>
              <a:rPr lang="en-US" sz="2200" dirty="0"/>
              <a:t> in files. When the data is </a:t>
            </a:r>
            <a:r>
              <a:rPr lang="en-US" sz="2200" dirty="0" err="1"/>
              <a:t>organised</a:t>
            </a:r>
            <a:r>
              <a:rPr lang="en-US" sz="2200" dirty="0"/>
              <a:t> in rows and columns with data values being repeated, it is called a flat file</a:t>
            </a:r>
            <a:r>
              <a:rPr lang="en-US" sz="2200" dirty="0" smtClean="0"/>
              <a:t>.</a:t>
            </a:r>
          </a:p>
          <a:p>
            <a:endParaRPr lang="en-US" sz="2200" dirty="0"/>
          </a:p>
          <a:p>
            <a:endParaRPr lang="en-US" sz="2200" dirty="0"/>
          </a:p>
        </p:txBody>
      </p:sp>
      <p:pic>
        <p:nvPicPr>
          <p:cNvPr id="6" name="Picture 5" descr="flat-file1"/>
          <p:cNvPicPr/>
          <p:nvPr/>
        </p:nvPicPr>
        <p:blipFill>
          <a:blip r:embed="rId2">
            <a:extLst>
              <a:ext uri="{28A0092B-C50C-407E-A947-70E740481C1C}">
                <a14:useLocalDpi xmlns:a14="http://schemas.microsoft.com/office/drawing/2010/main" val="0"/>
              </a:ext>
            </a:extLst>
          </a:blip>
          <a:srcRect/>
          <a:stretch>
            <a:fillRect/>
          </a:stretch>
        </p:blipFill>
        <p:spPr bwMode="auto">
          <a:xfrm>
            <a:off x="881868" y="2091535"/>
            <a:ext cx="8791303" cy="3396342"/>
          </a:xfrm>
          <a:prstGeom prst="rect">
            <a:avLst/>
          </a:prstGeom>
          <a:noFill/>
          <a:ln>
            <a:noFill/>
          </a:ln>
        </p:spPr>
      </p:pic>
    </p:spTree>
    <p:extLst>
      <p:ext uri="{BB962C8B-B14F-4D97-AF65-F5344CB8AC3E}">
        <p14:creationId xmlns:p14="http://schemas.microsoft.com/office/powerpoint/2010/main" val="181928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3902"/>
            <a:ext cx="8596668" cy="5658928"/>
          </a:xfrm>
        </p:spPr>
        <p:txBody>
          <a:bodyPr>
            <a:normAutofit lnSpcReduction="10000"/>
          </a:bodyPr>
          <a:lstStyle/>
          <a:p>
            <a:pPr marL="0" indent="0" algn="just">
              <a:buNone/>
            </a:pPr>
            <a:endParaRPr lang="en-US" sz="2200" dirty="0" smtClean="0"/>
          </a:p>
          <a:p>
            <a:pPr algn="just"/>
            <a:r>
              <a:rPr lang="en-US" sz="2200" dirty="0"/>
              <a:t>A type of </a:t>
            </a:r>
            <a:r>
              <a:rPr lang="en-US" sz="2200" dirty="0">
                <a:hlinkClick r:id="rId2"/>
              </a:rPr>
              <a:t>database</a:t>
            </a:r>
            <a:r>
              <a:rPr lang="en-US" sz="2200" dirty="0"/>
              <a:t> based on a flat file. These typically have a minimal structure and are often based on </a:t>
            </a:r>
            <a:r>
              <a:rPr lang="en-US" sz="2200" dirty="0">
                <a:hlinkClick r:id="rId3"/>
              </a:rPr>
              <a:t>delimited files</a:t>
            </a:r>
            <a:r>
              <a:rPr lang="en-US" sz="2200" dirty="0"/>
              <a:t> that represent tables. However, they are typically extremely limited as opposed to a database that structures its data. For example, a flat file database may not support relationships between tables. </a:t>
            </a:r>
            <a:endParaRPr lang="en-US" sz="2200" dirty="0" smtClean="0"/>
          </a:p>
          <a:p>
            <a:pPr algn="just"/>
            <a:r>
              <a:rPr lang="en-US" sz="2200" dirty="0" smtClean="0"/>
              <a:t>This </a:t>
            </a:r>
            <a:r>
              <a:rPr lang="en-US" sz="2200" dirty="0"/>
              <a:t>file has a very simple row and column structure. There are no relationships between data. The main weakness of this type of file is that data has to be repeated. Look at the entry for “Amina Ahmed”. Her name is recorded twice because she studies both English and </a:t>
            </a:r>
            <a:r>
              <a:rPr lang="en-US" sz="2200" dirty="0" err="1" smtClean="0"/>
              <a:t>Maths</a:t>
            </a:r>
            <a:r>
              <a:rPr lang="en-US" sz="2200" dirty="0" smtClean="0"/>
              <a:t>.</a:t>
            </a:r>
          </a:p>
          <a:p>
            <a:pPr algn="just"/>
            <a:r>
              <a:rPr lang="en-US" sz="2200" dirty="0" smtClean="0"/>
              <a:t>In </a:t>
            </a:r>
            <a:r>
              <a:rPr lang="en-US" sz="2200" dirty="0"/>
              <a:t>a relational database system, this would not happen. The surname and forename of each person would be stored only once and a related table would be created to hold the rest of the data. The two tables would then be linked. When data is repeated unnecessarily it is said to be redundant. </a:t>
            </a:r>
          </a:p>
          <a:p>
            <a:pPr algn="just"/>
            <a:endParaRPr lang="en-US" dirty="0"/>
          </a:p>
          <a:p>
            <a:pPr algn="just"/>
            <a:endParaRPr lang="en-US" dirty="0"/>
          </a:p>
        </p:txBody>
      </p:sp>
    </p:spTree>
    <p:extLst>
      <p:ext uri="{BB962C8B-B14F-4D97-AF65-F5344CB8AC3E}">
        <p14:creationId xmlns:p14="http://schemas.microsoft.com/office/powerpoint/2010/main" val="2856333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4839"/>
            <a:ext cx="8596668" cy="5506524"/>
          </a:xfrm>
        </p:spPr>
        <p:txBody>
          <a:bodyPr>
            <a:normAutofit/>
          </a:bodyPr>
          <a:lstStyle/>
          <a:p>
            <a:r>
              <a:rPr lang="en-US" sz="2200" dirty="0"/>
              <a:t>In the example above, each subject that the pupil studies has to be entered as a separate record</a:t>
            </a:r>
            <a:r>
              <a:rPr lang="en-US" sz="2200" dirty="0" smtClean="0"/>
              <a:t>.</a:t>
            </a:r>
          </a:p>
          <a:p>
            <a:r>
              <a:rPr lang="en-US" sz="2200" dirty="0"/>
              <a:t>If another entry is made for Amina Ahmed the file would now look like this: </a:t>
            </a:r>
            <a:endParaRPr lang="en-US" sz="2200" dirty="0" smtClean="0"/>
          </a:p>
          <a:p>
            <a:endParaRPr lang="en-US" sz="2200" dirty="0"/>
          </a:p>
        </p:txBody>
      </p:sp>
      <p:pic>
        <p:nvPicPr>
          <p:cNvPr id="5" name="Picture 4" descr="flat-file2"/>
          <p:cNvPicPr/>
          <p:nvPr/>
        </p:nvPicPr>
        <p:blipFill>
          <a:blip r:embed="rId2">
            <a:extLst>
              <a:ext uri="{28A0092B-C50C-407E-A947-70E740481C1C}">
                <a14:useLocalDpi xmlns:a14="http://schemas.microsoft.com/office/drawing/2010/main" val="0"/>
              </a:ext>
            </a:extLst>
          </a:blip>
          <a:srcRect/>
          <a:stretch>
            <a:fillRect/>
          </a:stretch>
        </p:blipFill>
        <p:spPr bwMode="auto">
          <a:xfrm>
            <a:off x="381534" y="2355011"/>
            <a:ext cx="8546806" cy="3577327"/>
          </a:xfrm>
          <a:prstGeom prst="rect">
            <a:avLst/>
          </a:prstGeom>
          <a:noFill/>
          <a:ln>
            <a:noFill/>
          </a:ln>
        </p:spPr>
      </p:pic>
    </p:spTree>
    <p:extLst>
      <p:ext uri="{BB962C8B-B14F-4D97-AF65-F5344CB8AC3E}">
        <p14:creationId xmlns:p14="http://schemas.microsoft.com/office/powerpoint/2010/main" val="1302124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5057"/>
            <a:ext cx="8596668" cy="5696305"/>
          </a:xfrm>
        </p:spPr>
        <p:txBody>
          <a:bodyPr>
            <a:normAutofit/>
          </a:bodyPr>
          <a:lstStyle/>
          <a:p>
            <a:pPr marL="0" indent="0">
              <a:buNone/>
            </a:pPr>
            <a:r>
              <a:rPr lang="en-US" sz="2600" b="1" dirty="0">
                <a:solidFill>
                  <a:schemeClr val="accent4"/>
                </a:solidFill>
              </a:rPr>
              <a:t>Disadvantages of flat file </a:t>
            </a:r>
            <a:r>
              <a:rPr lang="en-US" sz="2600" b="1" dirty="0" smtClean="0">
                <a:solidFill>
                  <a:schemeClr val="accent4"/>
                </a:solidFill>
              </a:rPr>
              <a:t>databases :</a:t>
            </a:r>
            <a:endParaRPr lang="en-US" sz="2600" b="1" dirty="0">
              <a:solidFill>
                <a:schemeClr val="accent4"/>
              </a:solidFill>
            </a:endParaRPr>
          </a:p>
          <a:p>
            <a:endParaRPr lang="en-US" sz="2200" dirty="0" smtClean="0"/>
          </a:p>
          <a:p>
            <a:r>
              <a:rPr lang="en-US" sz="2200" dirty="0" smtClean="0"/>
              <a:t>The </a:t>
            </a:r>
            <a:r>
              <a:rPr lang="en-US" sz="2200" dirty="0"/>
              <a:t>computer has more data to read through, so accessing and searching through them can be slow.</a:t>
            </a:r>
          </a:p>
          <a:p>
            <a:r>
              <a:rPr lang="en-US" sz="2200" dirty="0"/>
              <a:t>Data has to be repeated and leads to inputting errors and inconsistencies</a:t>
            </a:r>
          </a:p>
          <a:p>
            <a:r>
              <a:rPr lang="en-US" sz="2200" dirty="0"/>
              <a:t>File sizes can be large due to repeated data</a:t>
            </a:r>
          </a:p>
        </p:txBody>
      </p:sp>
    </p:spTree>
    <p:extLst>
      <p:ext uri="{BB962C8B-B14F-4D97-AF65-F5344CB8AC3E}">
        <p14:creationId xmlns:p14="http://schemas.microsoft.com/office/powerpoint/2010/main" val="272089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Flat Files</a:t>
            </a:r>
            <a:br>
              <a:rPr lang="en-US" dirty="0" smtClean="0"/>
            </a:br>
            <a:endParaRPr lang="en-US" dirty="0"/>
          </a:p>
        </p:txBody>
      </p:sp>
      <p:sp>
        <p:nvSpPr>
          <p:cNvPr id="3" name="Content Placeholder 2"/>
          <p:cNvSpPr>
            <a:spLocks noGrp="1"/>
          </p:cNvSpPr>
          <p:nvPr>
            <p:ph idx="1"/>
          </p:nvPr>
        </p:nvSpPr>
        <p:spPr>
          <a:xfrm>
            <a:off x="591070" y="1341080"/>
            <a:ext cx="8596668" cy="3880773"/>
          </a:xfrm>
        </p:spPr>
        <p:txBody>
          <a:bodyPr>
            <a:noAutofit/>
          </a:bodyPr>
          <a:lstStyle/>
          <a:p>
            <a:pPr marL="0" indent="0" algn="just">
              <a:buNone/>
            </a:pPr>
            <a:r>
              <a:rPr lang="en-US" sz="2200" dirty="0" smtClean="0"/>
              <a:t>Plain Text</a:t>
            </a:r>
          </a:p>
          <a:p>
            <a:pPr algn="just"/>
            <a:r>
              <a:rPr lang="en-US" sz="2200" dirty="0" smtClean="0"/>
              <a:t>A text file that contains the symbols of a </a:t>
            </a:r>
            <a:r>
              <a:rPr lang="en-US" sz="2200" dirty="0" smtClean="0">
                <a:hlinkClick r:id="rId2"/>
              </a:rPr>
              <a:t>natural language</a:t>
            </a:r>
            <a:r>
              <a:rPr lang="en-US" sz="2200" dirty="0" smtClean="0"/>
              <a:t> such as English or Russian. Restricted to the characters in its character set. For example, ASCII has 128 characters for English and UTF-8 supports most major languages and a wide variety of special symbols with 1,112,064 characters.</a:t>
            </a:r>
          </a:p>
          <a:p>
            <a:pPr marL="0" indent="0" algn="just">
              <a:buNone/>
            </a:pPr>
            <a:endParaRPr lang="en-US" sz="2200" dirty="0" smtClean="0"/>
          </a:p>
          <a:p>
            <a:pPr marL="0" indent="0" algn="just">
              <a:buNone/>
            </a:pPr>
            <a:r>
              <a:rPr lang="en-US" sz="2200" dirty="0" smtClean="0"/>
              <a:t>Binary File</a:t>
            </a:r>
          </a:p>
          <a:p>
            <a:pPr algn="just"/>
            <a:r>
              <a:rPr lang="en-US" sz="2200" dirty="0" smtClean="0"/>
              <a:t>A file that includes any sequence of binary data as opposed to being restricted to the characters in a character set.</a:t>
            </a:r>
          </a:p>
          <a:p>
            <a:pPr algn="just"/>
            <a:r>
              <a:rPr lang="en-US" sz="2200" b="1" dirty="0" smtClean="0"/>
              <a:t>Binary</a:t>
            </a:r>
            <a:r>
              <a:rPr lang="en-US" sz="2200" dirty="0" smtClean="0"/>
              <a:t> is </a:t>
            </a:r>
            <a:r>
              <a:rPr lang="en-US" sz="2200" dirty="0" smtClean="0">
                <a:hlinkClick r:id="rId3"/>
              </a:rPr>
              <a:t>data</a:t>
            </a:r>
            <a:r>
              <a:rPr lang="en-US" sz="2200" dirty="0" smtClean="0"/>
              <a:t> that is encoded as a series of 0s and 1s. Digital computers, the dominant form of computing hardware, can only process binary data.</a:t>
            </a:r>
            <a:endParaRPr lang="en-US" sz="2200" dirty="0"/>
          </a:p>
        </p:txBody>
      </p:sp>
    </p:spTree>
    <p:extLst>
      <p:ext uri="{BB962C8B-B14F-4D97-AF65-F5344CB8AC3E}">
        <p14:creationId xmlns:p14="http://schemas.microsoft.com/office/powerpoint/2010/main" val="118624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457" y="267419"/>
            <a:ext cx="9012139" cy="6394638"/>
          </a:xfrm>
        </p:spPr>
        <p:txBody>
          <a:bodyPr>
            <a:normAutofit/>
          </a:bodyPr>
          <a:lstStyle/>
          <a:p>
            <a:pPr marL="0" indent="0" algn="just">
              <a:buNone/>
            </a:pPr>
            <a:r>
              <a:rPr lang="en-US" sz="2200" dirty="0"/>
              <a:t>Delimited File</a:t>
            </a:r>
          </a:p>
          <a:p>
            <a:pPr algn="just"/>
            <a:r>
              <a:rPr lang="en-US" sz="2200" dirty="0">
                <a:hlinkClick r:id="rId2"/>
              </a:rPr>
              <a:t>Delimited files</a:t>
            </a:r>
            <a:r>
              <a:rPr lang="en-US" sz="2200" dirty="0"/>
              <a:t> represent </a:t>
            </a:r>
            <a:r>
              <a:rPr lang="en-US" sz="2200" dirty="0">
                <a:hlinkClick r:id="rId2"/>
              </a:rPr>
              <a:t>table structures with special characters</a:t>
            </a:r>
            <a:r>
              <a:rPr lang="en-US" sz="2200" dirty="0"/>
              <a:t> such as commas that indicate the end of fields. Technically speaking, delimited files aren't flat files as </a:t>
            </a:r>
            <a:r>
              <a:rPr lang="en-US" sz="2200" dirty="0">
                <a:hlinkClick r:id="rId2"/>
              </a:rPr>
              <a:t>they have a structure</a:t>
            </a:r>
            <a:r>
              <a:rPr lang="en-US" sz="2200" dirty="0"/>
              <a:t>. However, they are so simple that it is common to consider them a flat file</a:t>
            </a:r>
            <a:r>
              <a:rPr lang="en-US" sz="2200" dirty="0" smtClean="0"/>
              <a:t>.</a:t>
            </a:r>
          </a:p>
          <a:p>
            <a:pPr marL="0" indent="0" algn="just">
              <a:buNone/>
            </a:pPr>
            <a:endParaRPr lang="en-US" sz="2200" dirty="0" smtClean="0"/>
          </a:p>
          <a:p>
            <a:pPr marL="0" indent="0" algn="just">
              <a:buNone/>
            </a:pPr>
            <a:r>
              <a:rPr lang="en-US" sz="2200" dirty="0"/>
              <a:t>Comma-separated values (CSV)</a:t>
            </a:r>
          </a:p>
          <a:p>
            <a:pPr marL="0" indent="0" algn="just">
              <a:buNone/>
            </a:pPr>
            <a:r>
              <a:rPr lang="en-US" sz="2200" dirty="0"/>
              <a:t>The use of commas to separate fields. The end of each row is indicated with a newline character. Often given the file extension ".csv". In some cases, semicolons are used at the end of a row as opposed to a newline character. It is common to place data that includes commas in double quotes and to use an escape sequence when data includes a double quote</a:t>
            </a:r>
            <a:r>
              <a:rPr lang="en-US" sz="2200" dirty="0" smtClean="0"/>
              <a:t>.</a:t>
            </a:r>
          </a:p>
          <a:p>
            <a:pPr marL="0" indent="0" algn="just">
              <a:buNone/>
            </a:pPr>
            <a:endParaRPr lang="en-US" dirty="0"/>
          </a:p>
        </p:txBody>
      </p:sp>
      <p:pic>
        <p:nvPicPr>
          <p:cNvPr id="4" name="Picture 3"/>
          <p:cNvPicPr>
            <a:picLocks noChangeAspect="1"/>
          </p:cNvPicPr>
          <p:nvPr/>
        </p:nvPicPr>
        <p:blipFill>
          <a:blip r:embed="rId3"/>
          <a:stretch>
            <a:fillRect/>
          </a:stretch>
        </p:blipFill>
        <p:spPr>
          <a:xfrm>
            <a:off x="1029451" y="5799755"/>
            <a:ext cx="7658100" cy="628650"/>
          </a:xfrm>
          <a:prstGeom prst="rect">
            <a:avLst/>
          </a:prstGeom>
        </p:spPr>
      </p:pic>
    </p:spTree>
    <p:extLst>
      <p:ext uri="{BB962C8B-B14F-4D97-AF65-F5344CB8AC3E}">
        <p14:creationId xmlns:p14="http://schemas.microsoft.com/office/powerpoint/2010/main" val="197895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90986"/>
            <a:ext cx="10515600" cy="6046788"/>
          </a:xfrm>
        </p:spPr>
        <p:txBody>
          <a:bodyPr>
            <a:normAutofit/>
          </a:bodyPr>
          <a:lstStyle/>
          <a:p>
            <a:pPr marL="0" indent="0">
              <a:buNone/>
            </a:pPr>
            <a:r>
              <a:rPr lang="en-US" sz="2200" dirty="0"/>
              <a:t>Tab-separated values (TSV)</a:t>
            </a:r>
          </a:p>
          <a:p>
            <a:r>
              <a:rPr lang="en-US" sz="2200" dirty="0"/>
              <a:t>The use of tab characters to separate fields and newline to indicate a new row. Common in regions where commas are used as decimals in numbers making commas an extremely bad choice as a delimiter. Tab characters are rarely used in data</a:t>
            </a:r>
            <a:r>
              <a:rPr lang="en-US" sz="2200" dirty="0" smtClean="0"/>
              <a:t>.</a:t>
            </a:r>
          </a:p>
          <a:p>
            <a:pPr marL="0" indent="0">
              <a:buNone/>
            </a:pPr>
            <a:endParaRPr lang="en-US" sz="2200" dirty="0"/>
          </a:p>
        </p:txBody>
      </p:sp>
      <p:pic>
        <p:nvPicPr>
          <p:cNvPr id="5" name="Picture 4"/>
          <p:cNvPicPr>
            <a:picLocks noChangeAspect="1"/>
          </p:cNvPicPr>
          <p:nvPr/>
        </p:nvPicPr>
        <p:blipFill>
          <a:blip r:embed="rId2"/>
          <a:stretch>
            <a:fillRect/>
          </a:stretch>
        </p:blipFill>
        <p:spPr>
          <a:xfrm>
            <a:off x="944372" y="2428580"/>
            <a:ext cx="7867650" cy="685800"/>
          </a:xfrm>
          <a:prstGeom prst="rect">
            <a:avLst/>
          </a:prstGeom>
        </p:spPr>
      </p:pic>
    </p:spTree>
    <p:extLst>
      <p:ext uri="{BB962C8B-B14F-4D97-AF65-F5344CB8AC3E}">
        <p14:creationId xmlns:p14="http://schemas.microsoft.com/office/powerpoint/2010/main" val="164477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t>
            </a:r>
            <a:r>
              <a:rPr lang="en-US" b="1" dirty="0" smtClean="0"/>
              <a:t>abular Database</a:t>
            </a:r>
            <a:endParaRPr lang="en-US" dirty="0"/>
          </a:p>
        </p:txBody>
      </p:sp>
      <p:sp>
        <p:nvSpPr>
          <p:cNvPr id="3" name="Content Placeholder 2"/>
          <p:cNvSpPr>
            <a:spLocks noGrp="1"/>
          </p:cNvSpPr>
          <p:nvPr>
            <p:ph idx="1"/>
          </p:nvPr>
        </p:nvSpPr>
        <p:spPr>
          <a:xfrm>
            <a:off x="582444" y="1565366"/>
            <a:ext cx="8596668" cy="3880773"/>
          </a:xfrm>
        </p:spPr>
        <p:txBody>
          <a:bodyPr>
            <a:normAutofit lnSpcReduction="10000"/>
          </a:bodyPr>
          <a:lstStyle/>
          <a:p>
            <a:pPr marL="0" indent="0" algn="just">
              <a:buNone/>
            </a:pPr>
            <a:r>
              <a:rPr lang="en-US" sz="2200" b="1" dirty="0" smtClean="0"/>
              <a:t>What </a:t>
            </a:r>
            <a:r>
              <a:rPr lang="en-US" sz="2200" b="1" dirty="0"/>
              <a:t>does </a:t>
            </a:r>
            <a:r>
              <a:rPr lang="en-US" sz="2200" b="1" i="1" dirty="0"/>
              <a:t>Tabular Database</a:t>
            </a:r>
            <a:r>
              <a:rPr lang="en-US" sz="2200" b="1" dirty="0"/>
              <a:t> mean?</a:t>
            </a:r>
          </a:p>
          <a:p>
            <a:pPr algn="just"/>
            <a:r>
              <a:rPr lang="en-US" sz="2200" dirty="0"/>
              <a:t>A tabular database, as the name implies is a database that is structured in a tabular form</a:t>
            </a:r>
            <a:r>
              <a:rPr lang="en-US" sz="2200" dirty="0" smtClean="0"/>
              <a:t>.</a:t>
            </a:r>
          </a:p>
          <a:p>
            <a:pPr algn="just"/>
            <a:r>
              <a:rPr lang="en-US" sz="2200" dirty="0" smtClean="0"/>
              <a:t> </a:t>
            </a:r>
            <a:r>
              <a:rPr lang="en-US" sz="2200" dirty="0"/>
              <a:t>It arranges data elements in vertical columns and horizontal rows</a:t>
            </a:r>
            <a:r>
              <a:rPr lang="en-US" sz="2200" dirty="0" smtClean="0"/>
              <a:t>.</a:t>
            </a:r>
          </a:p>
          <a:p>
            <a:pPr algn="just"/>
            <a:r>
              <a:rPr lang="en-US" sz="2200" dirty="0" smtClean="0"/>
              <a:t> </a:t>
            </a:r>
            <a:r>
              <a:rPr lang="en-US" sz="2200" dirty="0"/>
              <a:t>Each cell is formed by the intersection of a column and </a:t>
            </a:r>
            <a:r>
              <a:rPr lang="en-US" sz="2200" dirty="0" smtClean="0"/>
              <a:t>row.</a:t>
            </a:r>
          </a:p>
          <a:p>
            <a:pPr algn="just"/>
            <a:r>
              <a:rPr lang="en-US" sz="2200" dirty="0" smtClean="0"/>
              <a:t>Each </a:t>
            </a:r>
            <a:r>
              <a:rPr lang="en-US" sz="2200" dirty="0"/>
              <a:t>row and column is uniquely numbered to make it orderly and efficient. </a:t>
            </a:r>
            <a:endParaRPr lang="en-US" sz="2200" dirty="0" smtClean="0"/>
          </a:p>
          <a:p>
            <a:pPr algn="just"/>
            <a:r>
              <a:rPr lang="en-US" sz="2200" dirty="0" smtClean="0"/>
              <a:t>This </a:t>
            </a:r>
            <a:r>
              <a:rPr lang="en-US" sz="2200" dirty="0"/>
              <a:t>type of database has a virtually infinite range for mass data storage.</a:t>
            </a:r>
          </a:p>
          <a:p>
            <a:pPr algn="just"/>
            <a:endParaRPr lang="en-US" sz="2200" dirty="0"/>
          </a:p>
        </p:txBody>
      </p:sp>
    </p:spTree>
    <p:extLst>
      <p:ext uri="{BB962C8B-B14F-4D97-AF65-F5344CB8AC3E}">
        <p14:creationId xmlns:p14="http://schemas.microsoft.com/office/powerpoint/2010/main" val="72713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794" y="487065"/>
            <a:ext cx="8596668" cy="5206369"/>
          </a:xfrm>
        </p:spPr>
        <p:txBody>
          <a:bodyPr>
            <a:normAutofit/>
          </a:bodyPr>
          <a:lstStyle/>
          <a:p>
            <a:r>
              <a:rPr lang="en-US" sz="2200" dirty="0">
                <a:solidFill>
                  <a:srgbClr val="333333"/>
                </a:solidFill>
                <a:latin typeface="Open-sans"/>
              </a:rPr>
              <a:t>Structuring data in tabular form may be the oldest method used. It also simple. Elementary students are taught to organize data into tabular formats while high school students are taught to master various spreadsheet programs that are commonly laid out in table form. </a:t>
            </a:r>
            <a:endParaRPr lang="en-US" sz="2200" dirty="0" smtClean="0">
              <a:solidFill>
                <a:srgbClr val="333333"/>
              </a:solidFill>
              <a:latin typeface="Open-sans"/>
            </a:endParaRPr>
          </a:p>
          <a:p>
            <a:pPr marL="0" indent="0">
              <a:buNone/>
            </a:pPr>
            <a:r>
              <a:rPr lang="en-US" sz="2200" u="sng" dirty="0">
                <a:solidFill>
                  <a:srgbClr val="333333"/>
                </a:solidFill>
                <a:latin typeface="Open-sans"/>
              </a:rPr>
              <a:t>Tabular databases include the following key properties:</a:t>
            </a:r>
            <a:r>
              <a:rPr lang="en-US" sz="2200" dirty="0"/>
              <a:t/>
            </a:r>
            <a:br>
              <a:rPr lang="en-US" sz="2200" dirty="0"/>
            </a:br>
            <a:r>
              <a:rPr lang="en-US" sz="2200" dirty="0"/>
              <a:t/>
            </a:r>
            <a:br>
              <a:rPr lang="en-US" sz="2200" dirty="0"/>
            </a:br>
            <a:r>
              <a:rPr lang="en-US" sz="2200" dirty="0">
                <a:solidFill>
                  <a:srgbClr val="333333"/>
                </a:solidFill>
                <a:latin typeface="Open-sans"/>
              </a:rPr>
              <a:t>They share the same set of properties per record. This means that every row has the same set of column titles</a:t>
            </a:r>
            <a:r>
              <a:rPr lang="en-US" sz="2200" dirty="0" smtClean="0">
                <a:solidFill>
                  <a:srgbClr val="333333"/>
                </a:solidFill>
                <a:latin typeface="Open-sans"/>
              </a:rPr>
              <a:t>.</a:t>
            </a:r>
          </a:p>
          <a:p>
            <a:r>
              <a:rPr lang="en-US" sz="2200" dirty="0" smtClean="0">
                <a:solidFill>
                  <a:srgbClr val="333333"/>
                </a:solidFill>
                <a:latin typeface="Open-sans"/>
              </a:rPr>
              <a:t> </a:t>
            </a:r>
            <a:r>
              <a:rPr lang="en-US" sz="2200" dirty="0">
                <a:solidFill>
                  <a:srgbClr val="333333"/>
                </a:solidFill>
                <a:latin typeface="Open-sans"/>
              </a:rPr>
              <a:t>Each column is usually assigned with metadata as its header title. </a:t>
            </a:r>
            <a:endParaRPr lang="en-US" sz="2200" dirty="0" smtClean="0">
              <a:solidFill>
                <a:srgbClr val="333333"/>
              </a:solidFill>
              <a:latin typeface="Open-sans"/>
            </a:endParaRPr>
          </a:p>
          <a:p>
            <a:r>
              <a:rPr lang="en-US" sz="2200" dirty="0" smtClean="0">
                <a:solidFill>
                  <a:srgbClr val="333333"/>
                </a:solidFill>
                <a:latin typeface="Open-sans"/>
              </a:rPr>
              <a:t>If </a:t>
            </a:r>
            <a:r>
              <a:rPr lang="en-US" sz="2200" dirty="0">
                <a:solidFill>
                  <a:srgbClr val="333333"/>
                </a:solidFill>
                <a:latin typeface="Open-sans"/>
              </a:rPr>
              <a:t>one of the rows lacks data for a specific column, a missing value that is related to that column’s metadata will be stored in that cell.</a:t>
            </a:r>
          </a:p>
          <a:p>
            <a:endParaRPr lang="en-US" sz="2200" dirty="0"/>
          </a:p>
        </p:txBody>
      </p:sp>
      <p:sp>
        <p:nvSpPr>
          <p:cNvPr id="4" name="Rectangle 3"/>
          <p:cNvSpPr/>
          <p:nvPr/>
        </p:nvSpPr>
        <p:spPr>
          <a:xfrm>
            <a:off x="3048000" y="1213009"/>
            <a:ext cx="6096000" cy="923330"/>
          </a:xfrm>
          <a:prstGeom prst="rect">
            <a:avLst/>
          </a:prstGeom>
        </p:spPr>
        <p:txBody>
          <a:bodyPr>
            <a:spAutoFit/>
          </a:bodyPr>
          <a:lstStyle/>
          <a:p>
            <a:pPr>
              <a:buFont typeface="Arial" panose="020B0604020202020204" pitchFamily="34" charset="0"/>
              <a:buChar char="•"/>
            </a:pPr>
            <a:r>
              <a:rPr lang="en-US" dirty="0"/>
              <a:t/>
            </a:r>
            <a:br>
              <a:rPr lang="en-US" dirty="0"/>
            </a:br>
            <a:r>
              <a:rPr lang="en-US" dirty="0"/>
              <a:t/>
            </a:r>
            <a:br>
              <a:rPr lang="en-US" dirty="0"/>
            </a:br>
            <a:endParaRPr lang="en-US" b="0" i="0" dirty="0">
              <a:solidFill>
                <a:srgbClr val="333333"/>
              </a:solidFill>
              <a:effectLst/>
              <a:latin typeface="Open-sans"/>
            </a:endParaRPr>
          </a:p>
        </p:txBody>
      </p:sp>
    </p:spTree>
    <p:extLst>
      <p:ext uri="{BB962C8B-B14F-4D97-AF65-F5344CB8AC3E}">
        <p14:creationId xmlns:p14="http://schemas.microsoft.com/office/powerpoint/2010/main" val="192275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1321"/>
            <a:ext cx="8596668" cy="5610041"/>
          </a:xfrm>
        </p:spPr>
        <p:txBody>
          <a:bodyPr>
            <a:normAutofit/>
          </a:bodyPr>
          <a:lstStyle/>
          <a:p>
            <a:pPr algn="just"/>
            <a:r>
              <a:rPr lang="en-US" sz="2200" dirty="0">
                <a:solidFill>
                  <a:srgbClr val="333333"/>
                </a:solidFill>
                <a:latin typeface="Open-sans"/>
              </a:rPr>
              <a:t>They access records through identifiers. </a:t>
            </a:r>
            <a:endParaRPr lang="en-US" sz="2200" dirty="0" smtClean="0">
              <a:solidFill>
                <a:srgbClr val="333333"/>
              </a:solidFill>
              <a:latin typeface="Open-sans"/>
            </a:endParaRPr>
          </a:p>
          <a:p>
            <a:pPr algn="just"/>
            <a:r>
              <a:rPr lang="en-US" sz="2200" dirty="0" smtClean="0">
                <a:solidFill>
                  <a:srgbClr val="333333"/>
                </a:solidFill>
                <a:latin typeface="Open-sans"/>
              </a:rPr>
              <a:t>Each </a:t>
            </a:r>
            <a:r>
              <a:rPr lang="en-US" sz="2200" dirty="0">
                <a:solidFill>
                  <a:srgbClr val="333333"/>
                </a:solidFill>
                <a:latin typeface="Open-sans"/>
              </a:rPr>
              <a:t>table in a tabular database contains a particular set of related information that is connected with the database subject through key fields, which describe each record (row) so that in the event of a query, the system can quickly locate the record</a:t>
            </a:r>
            <a:r>
              <a:rPr lang="en-US" sz="2200" dirty="0" smtClean="0">
                <a:solidFill>
                  <a:srgbClr val="333333"/>
                </a:solidFill>
                <a:latin typeface="Open-sans"/>
              </a:rPr>
              <a:t>.</a:t>
            </a:r>
          </a:p>
          <a:p>
            <a:pPr marL="0" indent="0" algn="just">
              <a:buNone/>
            </a:pPr>
            <a:r>
              <a:rPr lang="en-US" sz="2200" b="1" dirty="0"/>
              <a:t>Tabular</a:t>
            </a:r>
            <a:r>
              <a:rPr lang="en-US" sz="2200" dirty="0"/>
              <a:t> Data</a:t>
            </a:r>
            <a:r>
              <a:rPr lang="en-US" sz="2200" dirty="0" smtClean="0"/>
              <a:t>.</a:t>
            </a:r>
          </a:p>
          <a:p>
            <a:pPr algn="just"/>
            <a:r>
              <a:rPr lang="en-US" sz="2200" dirty="0" smtClean="0"/>
              <a:t> </a:t>
            </a:r>
            <a:r>
              <a:rPr lang="en-US" sz="2200" dirty="0"/>
              <a:t>For most people working with small amounts of data, the data table is the fundamental unit of organization. The data table, arguably the oldest </a:t>
            </a:r>
            <a:r>
              <a:rPr lang="en-US" sz="2200" dirty="0" err="1"/>
              <a:t>data</a:t>
            </a:r>
            <a:r>
              <a:rPr lang="en-US" sz="2200" b="1" dirty="0" err="1"/>
              <a:t>structure</a:t>
            </a:r>
            <a:r>
              <a:rPr lang="en-US" sz="2200" dirty="0"/>
              <a:t>, is both a way of organizing data for processing by machines and of presenting data visually for consumption by humans.</a:t>
            </a:r>
            <a:endParaRPr lang="en-US" sz="2200" dirty="0">
              <a:solidFill>
                <a:srgbClr val="333333"/>
              </a:solidFill>
              <a:latin typeface="Open-sans"/>
            </a:endParaRPr>
          </a:p>
        </p:txBody>
      </p:sp>
    </p:spTree>
    <p:extLst>
      <p:ext uri="{BB962C8B-B14F-4D97-AF65-F5344CB8AC3E}">
        <p14:creationId xmlns:p14="http://schemas.microsoft.com/office/powerpoint/2010/main" val="82928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86597"/>
            <a:ext cx="8596668" cy="5454766"/>
          </a:xfrm>
        </p:spPr>
        <p:txBody>
          <a:bodyPr>
            <a:normAutofit/>
          </a:bodyPr>
          <a:lstStyle/>
          <a:p>
            <a:r>
              <a:rPr lang="en-US" sz="3200" b="1" dirty="0" smtClean="0">
                <a:solidFill>
                  <a:schemeClr val="accent5">
                    <a:lumMod val="60000"/>
                    <a:lumOff val="40000"/>
                  </a:schemeClr>
                </a:solidFill>
              </a:rPr>
              <a:t>What </a:t>
            </a:r>
            <a:r>
              <a:rPr lang="en-US" sz="3200" b="1" dirty="0">
                <a:solidFill>
                  <a:schemeClr val="accent5">
                    <a:lumMod val="60000"/>
                    <a:lumOff val="40000"/>
                  </a:schemeClr>
                </a:solidFill>
              </a:rPr>
              <a:t>does </a:t>
            </a:r>
            <a:r>
              <a:rPr lang="en-US" sz="3200" b="1" i="1" dirty="0">
                <a:solidFill>
                  <a:schemeClr val="accent5">
                    <a:lumMod val="60000"/>
                    <a:lumOff val="40000"/>
                  </a:schemeClr>
                </a:solidFill>
              </a:rPr>
              <a:t>Data Storage</a:t>
            </a:r>
            <a:r>
              <a:rPr lang="en-US" sz="3200" b="1" dirty="0">
                <a:solidFill>
                  <a:schemeClr val="accent5">
                    <a:lumMod val="60000"/>
                    <a:lumOff val="40000"/>
                  </a:schemeClr>
                </a:solidFill>
              </a:rPr>
              <a:t> mean?</a:t>
            </a:r>
          </a:p>
          <a:p>
            <a:pPr marL="0" indent="0" algn="just">
              <a:buNone/>
            </a:pPr>
            <a:r>
              <a:rPr lang="en-US" sz="3200" dirty="0"/>
              <a:t>Data storage is a general term for archiving data in electromagnetic or other forms for use by a computer or device. Different types of data storage play different roles in a computing environment. In addition to forms of hard data storage, there are now new options for remote data storage, such as cloud computing, that can revolutionize the ways that users access data.</a:t>
            </a:r>
          </a:p>
          <a:p>
            <a:endParaRPr lang="en-US" dirty="0"/>
          </a:p>
        </p:txBody>
      </p:sp>
    </p:spTree>
    <p:extLst>
      <p:ext uri="{BB962C8B-B14F-4D97-AF65-F5344CB8AC3E}">
        <p14:creationId xmlns:p14="http://schemas.microsoft.com/office/powerpoint/2010/main" val="195114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chemeClr val="accent4"/>
                </a:solidFill>
                <a:latin typeface="Helvetica Neue"/>
              </a:rPr>
              <a:t>Tabular vs. Relational</a:t>
            </a:r>
          </a:p>
        </p:txBody>
      </p:sp>
      <p:sp>
        <p:nvSpPr>
          <p:cNvPr id="3" name="Content Placeholder 2"/>
          <p:cNvSpPr>
            <a:spLocks noGrp="1"/>
          </p:cNvSpPr>
          <p:nvPr>
            <p:ph idx="1"/>
          </p:nvPr>
        </p:nvSpPr>
        <p:spPr/>
        <p:txBody>
          <a:bodyPr>
            <a:normAutofit/>
          </a:bodyPr>
          <a:lstStyle/>
          <a:p>
            <a:r>
              <a:rPr lang="en-US" sz="2200" dirty="0"/>
              <a:t>the basic properties that make a dataset intrinsically tabular</a:t>
            </a:r>
            <a:r>
              <a:rPr lang="en-US" sz="2200" dirty="0" smtClean="0"/>
              <a:t>:</a:t>
            </a:r>
          </a:p>
          <a:p>
            <a:r>
              <a:rPr lang="en-US" sz="2200" dirty="0"/>
              <a:t>1) Every record shares the same set of variables.</a:t>
            </a:r>
          </a:p>
          <a:p>
            <a:r>
              <a:rPr lang="en-US" sz="2200" dirty="0"/>
              <a:t>2) Typical queries will map a record identifier onto one or more variables</a:t>
            </a:r>
            <a:r>
              <a:rPr lang="en-US" sz="2200" dirty="0" smtClean="0"/>
              <a:t>.</a:t>
            </a:r>
          </a:p>
          <a:p>
            <a:r>
              <a:rPr lang="en-US" sz="2200" dirty="0"/>
              <a:t>3) Lack of ‘normalization’ does not </a:t>
            </a:r>
            <a:r>
              <a:rPr lang="en-US" sz="2200" i="1" dirty="0"/>
              <a:t>unreasonably</a:t>
            </a:r>
            <a:r>
              <a:rPr lang="en-US" sz="2200" dirty="0"/>
              <a:t> increase data volumes.</a:t>
            </a:r>
          </a:p>
          <a:p>
            <a:endParaRPr lang="en-US" sz="2200" dirty="0"/>
          </a:p>
        </p:txBody>
      </p:sp>
    </p:spTree>
    <p:extLst>
      <p:ext uri="{BB962C8B-B14F-4D97-AF65-F5344CB8AC3E}">
        <p14:creationId xmlns:p14="http://schemas.microsoft.com/office/powerpoint/2010/main" val="1350336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0626"/>
          </a:xfrm>
        </p:spPr>
        <p:txBody>
          <a:bodyPr/>
          <a:lstStyle/>
          <a:p>
            <a:r>
              <a:rPr lang="en-US" dirty="0" smtClean="0"/>
              <a:t>Tabular database</a:t>
            </a:r>
            <a:endParaRPr lang="en-US" dirty="0"/>
          </a:p>
        </p:txBody>
      </p:sp>
      <p:pic>
        <p:nvPicPr>
          <p:cNvPr id="4" name="Content Placeholder 3"/>
          <p:cNvPicPr>
            <a:picLocks noGrp="1" noChangeAspect="1"/>
          </p:cNvPicPr>
          <p:nvPr>
            <p:ph idx="1"/>
          </p:nvPr>
        </p:nvPicPr>
        <p:blipFill>
          <a:blip r:embed="rId2"/>
          <a:stretch>
            <a:fillRect/>
          </a:stretch>
        </p:blipFill>
        <p:spPr>
          <a:xfrm>
            <a:off x="454340" y="1276710"/>
            <a:ext cx="8724166" cy="3593785"/>
          </a:xfrm>
          <a:prstGeom prst="rect">
            <a:avLst/>
          </a:prstGeom>
        </p:spPr>
      </p:pic>
    </p:spTree>
    <p:extLst>
      <p:ext uri="{BB962C8B-B14F-4D97-AF65-F5344CB8AC3E}">
        <p14:creationId xmlns:p14="http://schemas.microsoft.com/office/powerpoint/2010/main" val="152429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latin typeface="Arial" panose="020B0604020202020204" pitchFamily="34" charset="0"/>
              </a:rPr>
              <a:t>R</a:t>
            </a:r>
            <a:r>
              <a:rPr lang="en-US" dirty="0" smtClean="0">
                <a:solidFill>
                  <a:schemeClr val="accent4"/>
                </a:solidFill>
                <a:latin typeface="Arial" panose="020B0604020202020204" pitchFamily="34" charset="0"/>
              </a:rPr>
              <a:t>elational</a:t>
            </a:r>
            <a:r>
              <a:rPr lang="en-US" dirty="0">
                <a:solidFill>
                  <a:schemeClr val="accent4"/>
                </a:solidFill>
                <a:latin typeface="Arial" panose="020B0604020202020204" pitchFamily="34" charset="0"/>
              </a:rPr>
              <a:t> </a:t>
            </a:r>
            <a:r>
              <a:rPr lang="en-US" dirty="0" smtClean="0">
                <a:solidFill>
                  <a:schemeClr val="accent4"/>
                </a:solidFill>
                <a:latin typeface="Arial" panose="020B0604020202020204" pitchFamily="34" charset="0"/>
              </a:rPr>
              <a:t>Database</a:t>
            </a:r>
            <a:endParaRPr lang="en-US" dirty="0">
              <a:solidFill>
                <a:schemeClr val="accent4"/>
              </a:solidFill>
            </a:endParaRPr>
          </a:p>
        </p:txBody>
      </p:sp>
      <p:sp>
        <p:nvSpPr>
          <p:cNvPr id="3" name="Content Placeholder 2"/>
          <p:cNvSpPr>
            <a:spLocks noGrp="1"/>
          </p:cNvSpPr>
          <p:nvPr>
            <p:ph idx="1"/>
          </p:nvPr>
        </p:nvSpPr>
        <p:spPr>
          <a:xfrm>
            <a:off x="754971" y="1634377"/>
            <a:ext cx="8596668" cy="3880773"/>
          </a:xfrm>
        </p:spPr>
        <p:txBody>
          <a:bodyPr>
            <a:normAutofit/>
          </a:bodyPr>
          <a:lstStyle/>
          <a:p>
            <a:pPr algn="just"/>
            <a:r>
              <a:rPr lang="en-US" sz="2200" dirty="0">
                <a:solidFill>
                  <a:srgbClr val="6C6C6C"/>
                </a:solidFill>
                <a:latin typeface="Arial" panose="020B0604020202020204" pitchFamily="34" charset="0"/>
              </a:rPr>
              <a:t>A </a:t>
            </a:r>
            <a:r>
              <a:rPr lang="en-US" sz="2200" dirty="0" smtClean="0">
                <a:solidFill>
                  <a:srgbClr val="6C6C6C"/>
                </a:solidFill>
                <a:latin typeface="Arial" panose="020B0604020202020204" pitchFamily="34" charset="0"/>
              </a:rPr>
              <a:t>relational database</a:t>
            </a:r>
            <a:r>
              <a:rPr lang="en-US" sz="2200" dirty="0">
                <a:solidFill>
                  <a:srgbClr val="6C6C6C"/>
                </a:solidFill>
                <a:latin typeface="Arial" panose="020B0604020202020204" pitchFamily="34" charset="0"/>
              </a:rPr>
              <a:t> is a set of formally described tables from which data can be accessed or reassembled in many different ways without having to reorganize the database tables. </a:t>
            </a:r>
            <a:endParaRPr lang="en-US" sz="2200" dirty="0" smtClean="0">
              <a:solidFill>
                <a:srgbClr val="6C6C6C"/>
              </a:solidFill>
              <a:latin typeface="Arial" panose="020B0604020202020204" pitchFamily="34" charset="0"/>
            </a:endParaRPr>
          </a:p>
          <a:p>
            <a:pPr algn="just"/>
            <a:r>
              <a:rPr lang="en-US" sz="2200" dirty="0" smtClean="0">
                <a:solidFill>
                  <a:srgbClr val="6C6C6C"/>
                </a:solidFill>
                <a:latin typeface="Arial" panose="020B0604020202020204" pitchFamily="34" charset="0"/>
              </a:rPr>
              <a:t>The </a:t>
            </a:r>
            <a:r>
              <a:rPr lang="en-US" sz="2200" dirty="0">
                <a:solidFill>
                  <a:srgbClr val="6C6C6C"/>
                </a:solidFill>
                <a:latin typeface="Arial" panose="020B0604020202020204" pitchFamily="34" charset="0"/>
              </a:rPr>
              <a:t>standard user and application programming interface (API) of a relational database is the Structured Query Language (</a:t>
            </a:r>
            <a:r>
              <a:rPr lang="en-US" sz="2200" u="sng" dirty="0">
                <a:solidFill>
                  <a:srgbClr val="00B3AC"/>
                </a:solidFill>
                <a:latin typeface="Arial" panose="020B0604020202020204" pitchFamily="34" charset="0"/>
                <a:hlinkClick r:id="rId2"/>
              </a:rPr>
              <a:t>SQL</a:t>
            </a:r>
            <a:r>
              <a:rPr lang="en-US" sz="2200" dirty="0">
                <a:solidFill>
                  <a:srgbClr val="6C6C6C"/>
                </a:solidFill>
                <a:latin typeface="Arial" panose="020B0604020202020204" pitchFamily="34" charset="0"/>
              </a:rPr>
              <a:t>). </a:t>
            </a:r>
            <a:endParaRPr lang="en-US" sz="2200" dirty="0" smtClean="0">
              <a:solidFill>
                <a:srgbClr val="6C6C6C"/>
              </a:solidFill>
              <a:latin typeface="Arial" panose="020B0604020202020204" pitchFamily="34" charset="0"/>
            </a:endParaRPr>
          </a:p>
          <a:p>
            <a:pPr algn="just"/>
            <a:r>
              <a:rPr lang="en-US" sz="2200" dirty="0" smtClean="0">
                <a:solidFill>
                  <a:srgbClr val="6C6C6C"/>
                </a:solidFill>
                <a:latin typeface="Arial" panose="020B0604020202020204" pitchFamily="34" charset="0"/>
              </a:rPr>
              <a:t>SQL </a:t>
            </a:r>
            <a:r>
              <a:rPr lang="en-US" sz="2200" dirty="0">
                <a:solidFill>
                  <a:srgbClr val="6C6C6C"/>
                </a:solidFill>
                <a:latin typeface="Arial" panose="020B0604020202020204" pitchFamily="34" charset="0"/>
              </a:rPr>
              <a:t>statements are used both for interactive queries for information from a relational database and for gathering data for reports.</a:t>
            </a:r>
            <a:endParaRPr lang="en-US" sz="2200" dirty="0"/>
          </a:p>
        </p:txBody>
      </p:sp>
      <p:sp>
        <p:nvSpPr>
          <p:cNvPr id="4" name="Rectangle 3"/>
          <p:cNvSpPr/>
          <p:nvPr/>
        </p:nvSpPr>
        <p:spPr>
          <a:xfrm>
            <a:off x="3048000" y="21363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371995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15993"/>
            <a:ext cx="8596668" cy="5325370"/>
          </a:xfrm>
        </p:spPr>
        <p:txBody>
          <a:bodyPr>
            <a:normAutofit lnSpcReduction="10000"/>
          </a:bodyPr>
          <a:lstStyle/>
          <a:p>
            <a:pPr algn="just"/>
            <a:r>
              <a:rPr lang="en-US" sz="2200" dirty="0" smtClean="0"/>
              <a:t>The relational database was invented in 1970 by </a:t>
            </a:r>
            <a:r>
              <a:rPr lang="en-US" sz="2200" u="sng" dirty="0" smtClean="0">
                <a:hlinkClick r:id="rId2"/>
              </a:rPr>
              <a:t>E. F. </a:t>
            </a:r>
            <a:r>
              <a:rPr lang="en-US" sz="2200" u="sng" dirty="0" err="1" smtClean="0">
                <a:hlinkClick r:id="rId2"/>
              </a:rPr>
              <a:t>Codd</a:t>
            </a:r>
            <a:r>
              <a:rPr lang="en-US" sz="2200" dirty="0" smtClean="0"/>
              <a:t>, then a young programmer at IBM. In his paper, "A Relational Model of Data for Large Shared Data Banks," </a:t>
            </a:r>
            <a:r>
              <a:rPr lang="en-US" sz="2200" dirty="0" err="1" smtClean="0"/>
              <a:t>Codd</a:t>
            </a:r>
            <a:r>
              <a:rPr lang="en-US" sz="2200" dirty="0" smtClean="0"/>
              <a:t> proposed shifting from storing data in hierarchical or navigational structures to organizing data in tables containing rows and columns.</a:t>
            </a:r>
          </a:p>
          <a:p>
            <a:pPr algn="just"/>
            <a:r>
              <a:rPr lang="en-US" sz="2200" dirty="0" smtClean="0"/>
              <a:t>Each table, which is sometimes called a </a:t>
            </a:r>
            <a:r>
              <a:rPr lang="en-US" sz="2200" i="1" dirty="0" smtClean="0"/>
              <a:t>relation</a:t>
            </a:r>
            <a:r>
              <a:rPr lang="en-US" sz="2200" dirty="0" smtClean="0"/>
              <a:t>, in a relational database contains one or more data categories in columns, also called </a:t>
            </a:r>
            <a:r>
              <a:rPr lang="en-US" sz="2200" i="1" dirty="0" smtClean="0"/>
              <a:t>attributes</a:t>
            </a:r>
            <a:r>
              <a:rPr lang="en-US" sz="2200" dirty="0" smtClean="0"/>
              <a:t>.</a:t>
            </a:r>
          </a:p>
          <a:p>
            <a:pPr algn="just"/>
            <a:r>
              <a:rPr lang="en-US" sz="2200" dirty="0" smtClean="0"/>
              <a:t> </a:t>
            </a:r>
            <a:r>
              <a:rPr lang="en-US" sz="2200" dirty="0" smtClean="0"/>
              <a:t>Each </a:t>
            </a:r>
            <a:r>
              <a:rPr lang="en-US" sz="2200" u="sng" dirty="0" smtClean="0">
                <a:hlinkClick r:id="rId3"/>
              </a:rPr>
              <a:t>row</a:t>
            </a:r>
            <a:r>
              <a:rPr lang="en-US" sz="2200" dirty="0" smtClean="0"/>
              <a:t>, also called a </a:t>
            </a:r>
            <a:r>
              <a:rPr lang="en-US" sz="2200" i="1" dirty="0" smtClean="0"/>
              <a:t>record</a:t>
            </a:r>
            <a:r>
              <a:rPr lang="en-US" sz="2200" dirty="0" smtClean="0"/>
              <a:t> or </a:t>
            </a:r>
            <a:r>
              <a:rPr lang="en-US" sz="2200" i="1" u="sng" dirty="0" smtClean="0">
                <a:hlinkClick r:id="rId4"/>
              </a:rPr>
              <a:t>tuple</a:t>
            </a:r>
            <a:r>
              <a:rPr lang="en-US" sz="2200" dirty="0" smtClean="0"/>
              <a:t>, contains a unique instance of data, or </a:t>
            </a:r>
            <a:r>
              <a:rPr lang="en-US" sz="2200" i="1" dirty="0" smtClean="0"/>
              <a:t>key</a:t>
            </a:r>
            <a:r>
              <a:rPr lang="en-US" sz="2200" dirty="0" smtClean="0"/>
              <a:t>, for the categories defined by the columns. </a:t>
            </a:r>
            <a:endParaRPr lang="en-US" sz="2200" dirty="0" smtClean="0"/>
          </a:p>
          <a:p>
            <a:pPr algn="just"/>
            <a:r>
              <a:rPr lang="en-US" sz="2200" dirty="0" smtClean="0"/>
              <a:t>Each </a:t>
            </a:r>
            <a:r>
              <a:rPr lang="en-US" sz="2200" dirty="0" smtClean="0"/>
              <a:t>table has a unique </a:t>
            </a:r>
            <a:r>
              <a:rPr lang="en-US" sz="2200" u="sng" dirty="0" smtClean="0">
                <a:hlinkClick r:id="rId5"/>
              </a:rPr>
              <a:t>primary key</a:t>
            </a:r>
            <a:r>
              <a:rPr lang="en-US" sz="2200" dirty="0" smtClean="0"/>
              <a:t>, which identifies the information in a table. The relationship between tables can then be set via the use of </a:t>
            </a:r>
            <a:r>
              <a:rPr lang="en-US" sz="2200" u="sng" dirty="0" smtClean="0">
                <a:hlinkClick r:id="rId6"/>
              </a:rPr>
              <a:t>foreign keys</a:t>
            </a:r>
            <a:r>
              <a:rPr lang="en-US" sz="2200" dirty="0" smtClean="0"/>
              <a:t> -- a field in a table that links to the primary key of another table.</a:t>
            </a:r>
            <a:endParaRPr lang="en-US" sz="2200" dirty="0"/>
          </a:p>
        </p:txBody>
      </p:sp>
    </p:spTree>
    <p:extLst>
      <p:ext uri="{BB962C8B-B14F-4D97-AF65-F5344CB8AC3E}">
        <p14:creationId xmlns:p14="http://schemas.microsoft.com/office/powerpoint/2010/main" val="160059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1103"/>
            <a:ext cx="8596668" cy="5420260"/>
          </a:xfrm>
        </p:spPr>
        <p:txBody>
          <a:bodyPr>
            <a:normAutofit/>
          </a:bodyPr>
          <a:lstStyle/>
          <a:p>
            <a:pPr algn="just"/>
            <a:r>
              <a:rPr lang="en-US" sz="2200" dirty="0"/>
              <a:t>For example, a typical business order entry database would include a table that described a customer with columns for name, address, phone number and so forth</a:t>
            </a:r>
            <a:r>
              <a:rPr lang="en-US" sz="2200" dirty="0" smtClean="0"/>
              <a:t>.</a:t>
            </a:r>
          </a:p>
          <a:p>
            <a:pPr algn="just"/>
            <a:r>
              <a:rPr lang="en-US" sz="2200" dirty="0" smtClean="0"/>
              <a:t> </a:t>
            </a:r>
            <a:r>
              <a:rPr lang="en-US" sz="2200" dirty="0"/>
              <a:t>Another table would describe an order: product, customer, date, sales price and so forth. </a:t>
            </a:r>
            <a:endParaRPr lang="en-US" sz="2200" dirty="0" smtClean="0"/>
          </a:p>
          <a:p>
            <a:pPr algn="just"/>
            <a:r>
              <a:rPr lang="en-US" sz="2200" dirty="0" smtClean="0"/>
              <a:t>A </a:t>
            </a:r>
            <a:r>
              <a:rPr lang="en-US" sz="2200" dirty="0"/>
              <a:t>user of a relational database can then obtain a </a:t>
            </a:r>
            <a:r>
              <a:rPr lang="en-US" sz="2200" u="sng" dirty="0">
                <a:hlinkClick r:id="rId2"/>
              </a:rPr>
              <a:t>view</a:t>
            </a:r>
            <a:r>
              <a:rPr lang="en-US" sz="2200" dirty="0"/>
              <a:t> of the database to fit their needs. For example, a branch office manager might like a view or report on all customers that bought products after a certain date</a:t>
            </a:r>
            <a:r>
              <a:rPr lang="en-US" sz="2200" dirty="0" smtClean="0"/>
              <a:t>.</a:t>
            </a:r>
          </a:p>
          <a:p>
            <a:pPr algn="just"/>
            <a:r>
              <a:rPr lang="en-US" sz="2200" dirty="0" smtClean="0"/>
              <a:t> </a:t>
            </a:r>
            <a:r>
              <a:rPr lang="en-US" sz="2200" dirty="0"/>
              <a:t>A financial services manager in the same company could, from the same tables, obtain a report on accounts that need to be paid.</a:t>
            </a:r>
          </a:p>
        </p:txBody>
      </p:sp>
    </p:spTree>
    <p:extLst>
      <p:ext uri="{BB962C8B-B14F-4D97-AF65-F5344CB8AC3E}">
        <p14:creationId xmlns:p14="http://schemas.microsoft.com/office/powerpoint/2010/main" val="386250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7730" y="977147"/>
            <a:ext cx="9127810" cy="4381909"/>
          </a:xfrm>
          <a:prstGeom prst="rect">
            <a:avLst/>
          </a:prstGeom>
        </p:spPr>
      </p:pic>
    </p:spTree>
    <p:extLst>
      <p:ext uri="{BB962C8B-B14F-4D97-AF65-F5344CB8AC3E}">
        <p14:creationId xmlns:p14="http://schemas.microsoft.com/office/powerpoint/2010/main" val="232668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4619"/>
            <a:ext cx="8596668" cy="5316743"/>
          </a:xfrm>
        </p:spPr>
        <p:txBody>
          <a:bodyPr>
            <a:normAutofit/>
          </a:bodyPr>
          <a:lstStyle/>
          <a:p>
            <a:pPr algn="just"/>
            <a:r>
              <a:rPr lang="en-US" sz="2200" dirty="0"/>
              <a:t>When creating a relational database, you can define the </a:t>
            </a:r>
            <a:r>
              <a:rPr lang="en-US" sz="2200" u="sng" dirty="0">
                <a:hlinkClick r:id="rId2"/>
              </a:rPr>
              <a:t>domain</a:t>
            </a:r>
            <a:r>
              <a:rPr lang="en-US" sz="2200" dirty="0"/>
              <a:t> of possible values in a data column and further </a:t>
            </a:r>
            <a:r>
              <a:rPr lang="en-US" sz="2200" u="sng" dirty="0">
                <a:hlinkClick r:id="rId3"/>
              </a:rPr>
              <a:t>constraints</a:t>
            </a:r>
            <a:r>
              <a:rPr lang="en-US" sz="2200" dirty="0"/>
              <a:t> that may apply to that data value. </a:t>
            </a:r>
            <a:endParaRPr lang="en-US" sz="2200" dirty="0" smtClean="0"/>
          </a:p>
          <a:p>
            <a:pPr marL="0" indent="0" algn="just">
              <a:buNone/>
            </a:pPr>
            <a:endParaRPr lang="en-US" sz="2200" dirty="0" smtClean="0"/>
          </a:p>
          <a:p>
            <a:pPr algn="just"/>
            <a:r>
              <a:rPr lang="en-US" sz="2200" dirty="0" smtClean="0"/>
              <a:t>For </a:t>
            </a:r>
            <a:r>
              <a:rPr lang="en-US" sz="2200" dirty="0"/>
              <a:t>example, a domain of possible customers could allow up to 10 possible customer names but be constrained in one table to allowing only three of these customer names to be specifiable.</a:t>
            </a:r>
          </a:p>
        </p:txBody>
      </p:sp>
    </p:spTree>
    <p:extLst>
      <p:ext uri="{BB962C8B-B14F-4D97-AF65-F5344CB8AC3E}">
        <p14:creationId xmlns:p14="http://schemas.microsoft.com/office/powerpoint/2010/main" val="1539550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3849"/>
            <a:ext cx="8596668" cy="5437513"/>
          </a:xfrm>
        </p:spPr>
        <p:txBody>
          <a:bodyPr>
            <a:normAutofit/>
          </a:bodyPr>
          <a:lstStyle/>
          <a:p>
            <a:pPr algn="just"/>
            <a:r>
              <a:rPr lang="en-US" sz="2200" dirty="0"/>
              <a:t>Standard relational databases enable users to manage predefined data relationships across multiple databases. Popular relational databases include Microsoft SQL Server, </a:t>
            </a:r>
            <a:r>
              <a:rPr lang="en-US" sz="2200" u="sng" dirty="0" err="1">
                <a:hlinkClick r:id="rId2"/>
              </a:rPr>
              <a:t>Oracle</a:t>
            </a:r>
            <a:r>
              <a:rPr lang="en-US" sz="2200" dirty="0" err="1"/>
              <a:t>Database</a:t>
            </a:r>
            <a:r>
              <a:rPr lang="en-US" sz="2200" dirty="0"/>
              <a:t>, MySQL and IBM DB2</a:t>
            </a:r>
            <a:r>
              <a:rPr lang="en-US" sz="2200" dirty="0" smtClean="0"/>
              <a:t>.</a:t>
            </a:r>
          </a:p>
          <a:p>
            <a:pPr algn="just"/>
            <a:r>
              <a:rPr lang="en-US" sz="2200" dirty="0" smtClean="0"/>
              <a:t> </a:t>
            </a:r>
            <a:r>
              <a:rPr lang="en-US" sz="2200" dirty="0"/>
              <a:t>Cloud-based relational databases, or database as a service (</a:t>
            </a:r>
            <a:r>
              <a:rPr lang="en-US" sz="2200" dirty="0" err="1"/>
              <a:t>DBaaS</a:t>
            </a:r>
            <a:r>
              <a:rPr lang="en-US" sz="2200" dirty="0"/>
              <a:t>), are also widely used because they enable companies to outsource database maintenance, patching and infrastructure support requirements</a:t>
            </a:r>
            <a:r>
              <a:rPr lang="en-US" sz="2200" dirty="0" smtClean="0"/>
              <a:t>.</a:t>
            </a:r>
          </a:p>
          <a:p>
            <a:pPr algn="just"/>
            <a:r>
              <a:rPr lang="en-US" sz="2200" dirty="0" smtClean="0"/>
              <a:t> </a:t>
            </a:r>
            <a:r>
              <a:rPr lang="en-US" sz="2200" dirty="0"/>
              <a:t>Cloud relational databases include Amazon Relational Database Service (</a:t>
            </a:r>
            <a:r>
              <a:rPr lang="en-US" sz="2200" u="sng" dirty="0">
                <a:hlinkClick r:id="rId3"/>
              </a:rPr>
              <a:t>RDS</a:t>
            </a:r>
            <a:r>
              <a:rPr lang="en-US" sz="2200" dirty="0"/>
              <a:t>), Google Cloud SQL, IBM DB2 on Cloud, Microsoft Azure SQL Database and Oracle Database Cloud Service.</a:t>
            </a:r>
          </a:p>
        </p:txBody>
      </p:sp>
    </p:spTree>
    <p:extLst>
      <p:ext uri="{BB962C8B-B14F-4D97-AF65-F5344CB8AC3E}">
        <p14:creationId xmlns:p14="http://schemas.microsoft.com/office/powerpoint/2010/main" val="4168099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80" y="487065"/>
            <a:ext cx="8596668" cy="4930324"/>
          </a:xfrm>
        </p:spPr>
        <p:txBody>
          <a:bodyPr>
            <a:normAutofit/>
          </a:bodyPr>
          <a:lstStyle/>
          <a:p>
            <a:pPr marL="0" indent="0">
              <a:buNone/>
            </a:pPr>
            <a:r>
              <a:rPr lang="en-US" sz="2200" dirty="0"/>
              <a:t>Other relational database advantages include:</a:t>
            </a:r>
          </a:p>
          <a:p>
            <a:r>
              <a:rPr lang="en-US" sz="2200" b="1" dirty="0"/>
              <a:t>Accurate:</a:t>
            </a:r>
            <a:r>
              <a:rPr lang="en-US" sz="2200" dirty="0"/>
              <a:t> Data is stored just once, which eliminates </a:t>
            </a:r>
            <a:r>
              <a:rPr lang="en-US" sz="2200" u="sng" dirty="0">
                <a:hlinkClick r:id="rId2"/>
              </a:rPr>
              <a:t>data deduplication</a:t>
            </a:r>
            <a:r>
              <a:rPr lang="en-US" sz="2200" dirty="0"/>
              <a:t>.</a:t>
            </a:r>
          </a:p>
          <a:p>
            <a:r>
              <a:rPr lang="en-US" sz="2200" b="1" dirty="0"/>
              <a:t>Flexible:</a:t>
            </a:r>
            <a:r>
              <a:rPr lang="en-US" sz="2200" dirty="0"/>
              <a:t> Complex queries are easy for users to carry out.</a:t>
            </a:r>
          </a:p>
          <a:p>
            <a:r>
              <a:rPr lang="en-US" sz="2200" b="1" dirty="0"/>
              <a:t>Collaborative:</a:t>
            </a:r>
            <a:r>
              <a:rPr lang="en-US" sz="2200" dirty="0"/>
              <a:t> Multiple users can access the same database.</a:t>
            </a:r>
          </a:p>
          <a:p>
            <a:r>
              <a:rPr lang="en-US" sz="2200" b="1" dirty="0"/>
              <a:t>Trusted:</a:t>
            </a:r>
            <a:r>
              <a:rPr lang="en-US" sz="2200" dirty="0"/>
              <a:t> Relational database models are mature and well-understood.</a:t>
            </a:r>
          </a:p>
          <a:p>
            <a:r>
              <a:rPr lang="en-US" sz="2200" b="1" dirty="0"/>
              <a:t>Secure:</a:t>
            </a:r>
            <a:r>
              <a:rPr lang="en-US" sz="2200" dirty="0"/>
              <a:t> Data in tables within relational database management systems (</a:t>
            </a:r>
            <a:r>
              <a:rPr lang="en-US" sz="2200" u="sng" dirty="0" err="1">
                <a:hlinkClick r:id="rId3"/>
              </a:rPr>
              <a:t>RDBMSes</a:t>
            </a:r>
            <a:r>
              <a:rPr lang="en-US" sz="2200" dirty="0"/>
              <a:t>) can be limited to allow access by only particular users.</a:t>
            </a:r>
          </a:p>
        </p:txBody>
      </p:sp>
    </p:spTree>
    <p:extLst>
      <p:ext uri="{BB962C8B-B14F-4D97-AF65-F5344CB8AC3E}">
        <p14:creationId xmlns:p14="http://schemas.microsoft.com/office/powerpoint/2010/main" val="3583211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cdn.ttgtmedia.com/rms/onlineImages/sql-flat_file_vs_relational_datab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604" y="405442"/>
            <a:ext cx="9133936" cy="4226943"/>
          </a:xfrm>
          <a:prstGeom prst="rect">
            <a:avLst/>
          </a:prstGeom>
          <a:noFill/>
          <a:ln>
            <a:noFill/>
          </a:ln>
        </p:spPr>
      </p:pic>
    </p:spTree>
    <p:extLst>
      <p:ext uri="{BB962C8B-B14F-4D97-AF65-F5344CB8AC3E}">
        <p14:creationId xmlns:p14="http://schemas.microsoft.com/office/powerpoint/2010/main" val="153264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1103"/>
            <a:ext cx="8596668" cy="5420260"/>
          </a:xfrm>
        </p:spPr>
        <p:txBody>
          <a:bodyPr>
            <a:normAutofit/>
          </a:bodyPr>
          <a:lstStyle/>
          <a:p>
            <a:pPr algn="just"/>
            <a:r>
              <a:rPr lang="en-US" sz="2400" dirty="0" smtClean="0"/>
              <a:t>Data </a:t>
            </a:r>
            <a:r>
              <a:rPr lang="en-US" sz="2400" dirty="0"/>
              <a:t>storage is the collective methods and technologies that capture and retain digital information on electromagnetic, optical or silicon-based </a:t>
            </a:r>
            <a:r>
              <a:rPr lang="en-US" sz="2400" u="sng" dirty="0">
                <a:hlinkClick r:id="rId2"/>
              </a:rPr>
              <a:t>storage media</a:t>
            </a:r>
            <a:r>
              <a:rPr lang="en-US" sz="2400" dirty="0"/>
              <a:t>. Storage is a key component of digital devices, as consumers and businesses have come to rely on it to preserve information ranging from personal photos to business-critical information</a:t>
            </a:r>
            <a:r>
              <a:rPr lang="en-US" sz="2400" dirty="0" smtClean="0"/>
              <a:t>.</a:t>
            </a:r>
          </a:p>
          <a:p>
            <a:pPr algn="just"/>
            <a:endParaRPr lang="en-US" sz="2400" dirty="0"/>
          </a:p>
          <a:p>
            <a:pPr algn="just"/>
            <a:r>
              <a:rPr lang="en-US" sz="2400" dirty="0"/>
              <a:t>Storage is frequently used to describe the devices and data connected to the computer through input/output (I/O) operations, including hard disks, flash devices, tape systems and other media types.</a:t>
            </a:r>
          </a:p>
        </p:txBody>
      </p:sp>
    </p:spTree>
    <p:extLst>
      <p:ext uri="{BB962C8B-B14F-4D97-AF65-F5344CB8AC3E}">
        <p14:creationId xmlns:p14="http://schemas.microsoft.com/office/powerpoint/2010/main" val="2057936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291217"/>
            <a:ext cx="8596668" cy="3880773"/>
          </a:xfrm>
        </p:spPr>
        <p:txBody>
          <a:bodyPr>
            <a:normAutofit/>
          </a:bodyPr>
          <a:lstStyle/>
          <a:p>
            <a:pPr marL="0" indent="0" algn="ctr">
              <a:buNone/>
            </a:pPr>
            <a:r>
              <a:rPr lang="en-US" sz="6600" dirty="0" smtClean="0"/>
              <a:t>THANK YOU</a:t>
            </a:r>
            <a:endParaRPr lang="en-US" sz="6600" dirty="0"/>
          </a:p>
        </p:txBody>
      </p:sp>
    </p:spTree>
    <p:extLst>
      <p:ext uri="{BB962C8B-B14F-4D97-AF65-F5344CB8AC3E}">
        <p14:creationId xmlns:p14="http://schemas.microsoft.com/office/powerpoint/2010/main" val="39548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4839"/>
            <a:ext cx="8596668" cy="5506524"/>
          </a:xfrm>
        </p:spPr>
        <p:txBody>
          <a:bodyPr>
            <a:noAutofit/>
          </a:bodyPr>
          <a:lstStyle/>
          <a:p>
            <a:pPr marL="0" indent="0" algn="just">
              <a:buNone/>
            </a:pPr>
            <a:r>
              <a:rPr lang="en-US" sz="2200" b="1" dirty="0">
                <a:solidFill>
                  <a:schemeClr val="accent5"/>
                </a:solidFill>
              </a:rPr>
              <a:t>Why data storage is </a:t>
            </a:r>
            <a:r>
              <a:rPr lang="en-US" sz="2200" b="1" dirty="0" smtClean="0">
                <a:solidFill>
                  <a:schemeClr val="accent5"/>
                </a:solidFill>
              </a:rPr>
              <a:t>important ?</a:t>
            </a:r>
            <a:endParaRPr lang="en-US" sz="2200" b="1" dirty="0">
              <a:solidFill>
                <a:schemeClr val="accent5"/>
              </a:solidFill>
            </a:endParaRPr>
          </a:p>
          <a:p>
            <a:pPr algn="just"/>
            <a:r>
              <a:rPr lang="en-US" sz="2200" dirty="0"/>
              <a:t>Underscoring the importance of storage is a steady climb in the generation of new data, which is attributable to </a:t>
            </a:r>
            <a:r>
              <a:rPr lang="en-US" sz="2200" u="sng" dirty="0">
                <a:hlinkClick r:id="rId2"/>
              </a:rPr>
              <a:t>big data</a:t>
            </a:r>
            <a:r>
              <a:rPr lang="en-US" sz="2200" dirty="0"/>
              <a:t> and the profusion of </a:t>
            </a:r>
            <a:r>
              <a:rPr lang="en-US" sz="2200" u="sng" dirty="0">
                <a:hlinkClick r:id="rId3"/>
              </a:rPr>
              <a:t>internet of things </a:t>
            </a:r>
            <a:r>
              <a:rPr lang="en-US" sz="2200" u="sng" dirty="0" smtClean="0">
                <a:hlinkClick r:id="rId3"/>
              </a:rPr>
              <a:t>( </a:t>
            </a:r>
            <a:r>
              <a:rPr lang="en-US" sz="2200" u="sng" dirty="0" err="1" smtClean="0">
                <a:hlinkClick r:id="rId3"/>
              </a:rPr>
              <a:t>IoT</a:t>
            </a:r>
            <a:r>
              <a:rPr lang="en-US" sz="2200" u="sng" dirty="0" smtClean="0">
                <a:hlinkClick r:id="rId3"/>
              </a:rPr>
              <a:t> ) </a:t>
            </a:r>
            <a:r>
              <a:rPr lang="en-US" sz="2200" u="sng" dirty="0">
                <a:hlinkClick r:id="rId3"/>
              </a:rPr>
              <a:t>devices</a:t>
            </a:r>
            <a:r>
              <a:rPr lang="en-US" sz="2200" dirty="0"/>
              <a:t>. Modern storage systems require enhanced capabilities to allow enterprises to apply machine learning-enabled artificial intelligence (AI) to capture this data, analyze it and wring maximum value from it.</a:t>
            </a:r>
          </a:p>
          <a:p>
            <a:pPr algn="just"/>
            <a:r>
              <a:rPr lang="en-US" sz="2200" dirty="0"/>
              <a:t>Larger application scripts and real-time database analytics have contributed to the advent of highly dense and scalable storage systems, including high-performance computing storage, converged </a:t>
            </a:r>
            <a:r>
              <a:rPr lang="en-US" sz="2200" dirty="0" smtClean="0"/>
              <a:t>infrastructure , </a:t>
            </a:r>
            <a:r>
              <a:rPr lang="en-US" sz="2200" dirty="0" err="1" smtClean="0"/>
              <a:t>composable</a:t>
            </a:r>
            <a:r>
              <a:rPr lang="en-US" sz="2200" dirty="0" smtClean="0"/>
              <a:t> </a:t>
            </a:r>
            <a:r>
              <a:rPr lang="en-US" sz="2200" dirty="0"/>
              <a:t>storage systems, </a:t>
            </a:r>
            <a:r>
              <a:rPr lang="en-US" sz="2200" u="sng" dirty="0">
                <a:hlinkClick r:id="rId4"/>
              </a:rPr>
              <a:t>hyper-converged </a:t>
            </a:r>
            <a:r>
              <a:rPr lang="en-US" sz="2200" u="sng" dirty="0" smtClean="0">
                <a:hlinkClick r:id="rId4"/>
              </a:rPr>
              <a:t>storage</a:t>
            </a:r>
            <a:r>
              <a:rPr lang="en-US" sz="2200" u="sng" dirty="0" smtClean="0"/>
              <a:t> </a:t>
            </a:r>
            <a:r>
              <a:rPr lang="en-US" sz="2200" dirty="0" smtClean="0"/>
              <a:t>infrastructure</a:t>
            </a:r>
            <a:r>
              <a:rPr lang="en-US" sz="2200" dirty="0"/>
              <a:t>, scale-out and scale-up network-attached storage (</a:t>
            </a:r>
            <a:r>
              <a:rPr lang="en-US" sz="2200" u="sng" dirty="0">
                <a:hlinkClick r:id="rId5"/>
              </a:rPr>
              <a:t>NAS</a:t>
            </a:r>
            <a:r>
              <a:rPr lang="en-US" sz="2200" dirty="0"/>
              <a:t>) and object storage platforms.</a:t>
            </a:r>
          </a:p>
        </p:txBody>
      </p:sp>
    </p:spTree>
    <p:extLst>
      <p:ext uri="{BB962C8B-B14F-4D97-AF65-F5344CB8AC3E}">
        <p14:creationId xmlns:p14="http://schemas.microsoft.com/office/powerpoint/2010/main" val="297928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455" y="457200"/>
            <a:ext cx="8596668" cy="5558283"/>
          </a:xfrm>
        </p:spPr>
        <p:txBody>
          <a:bodyPr>
            <a:normAutofit/>
          </a:bodyPr>
          <a:lstStyle/>
          <a:p>
            <a:pPr algn="just"/>
            <a:r>
              <a:rPr lang="en-US" sz="2400" dirty="0" smtClean="0"/>
              <a:t>By 2025, it is expected that 163 zettabytes (</a:t>
            </a:r>
            <a:r>
              <a:rPr lang="en-US" sz="2400" u="sng" dirty="0" smtClean="0">
                <a:hlinkClick r:id="rId2"/>
              </a:rPr>
              <a:t>ZB</a:t>
            </a:r>
            <a:r>
              <a:rPr lang="en-US" sz="2400" dirty="0" smtClean="0"/>
              <a:t>) of new data will be generated, according to a report by IT analyst firm IDC. That estimate represents a potential tenfold increase from the 16 ZB produced through 2016.</a:t>
            </a:r>
          </a:p>
          <a:p>
            <a:pPr marL="0" indent="0" algn="just">
              <a:buNone/>
            </a:pPr>
            <a:r>
              <a:rPr lang="en-US" sz="2400" b="1" dirty="0" smtClean="0">
                <a:solidFill>
                  <a:schemeClr val="accent4"/>
                </a:solidFill>
              </a:rPr>
              <a:t>How data storage works ?</a:t>
            </a:r>
          </a:p>
          <a:p>
            <a:pPr algn="just"/>
            <a:r>
              <a:rPr lang="en-US" sz="2400" dirty="0" smtClean="0"/>
              <a:t>The term </a:t>
            </a:r>
            <a:r>
              <a:rPr lang="en-US" sz="2400" i="1" dirty="0" smtClean="0"/>
              <a:t>storage</a:t>
            </a:r>
            <a:r>
              <a:rPr lang="en-US" sz="2400" dirty="0" smtClean="0"/>
              <a:t> may refer both to a user's data generally and, more specifically, to the integrated hardware and software systems used to capture, manage and prioritize the data. This includes information in applications, databases, data warehouses, archiving, backup appliances and </a:t>
            </a:r>
            <a:r>
              <a:rPr lang="en-US" sz="2400" u="sng" dirty="0" smtClean="0">
                <a:hlinkClick r:id="rId3"/>
              </a:rPr>
              <a:t>cloud storage</a:t>
            </a:r>
            <a:r>
              <a:rPr lang="en-US" sz="2400" u="sng" dirty="0" smtClean="0"/>
              <a:t> </a:t>
            </a:r>
            <a:r>
              <a:rPr lang="en-US" sz="2400" dirty="0" smtClean="0"/>
              <a:t>.</a:t>
            </a:r>
          </a:p>
          <a:p>
            <a:pPr algn="just"/>
            <a:endParaRPr lang="en-US" dirty="0"/>
          </a:p>
        </p:txBody>
      </p:sp>
    </p:spTree>
    <p:extLst>
      <p:ext uri="{BB962C8B-B14F-4D97-AF65-F5344CB8AC3E}">
        <p14:creationId xmlns:p14="http://schemas.microsoft.com/office/powerpoint/2010/main" val="122244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3683"/>
            <a:ext cx="8596668" cy="5687679"/>
          </a:xfrm>
        </p:spPr>
        <p:txBody>
          <a:bodyPr>
            <a:normAutofit/>
          </a:bodyPr>
          <a:lstStyle/>
          <a:p>
            <a:pPr algn="just"/>
            <a:r>
              <a:rPr lang="en-US" sz="2200" dirty="0">
                <a:solidFill>
                  <a:schemeClr val="tx1"/>
                </a:solidFill>
              </a:rPr>
              <a:t>Digital information is written to target storage media through the use of software commands. The smallest unit of measure in a computer memory is a </a:t>
            </a:r>
            <a:r>
              <a:rPr lang="en-US" sz="2200" u="sng" dirty="0">
                <a:solidFill>
                  <a:schemeClr val="tx1"/>
                </a:solidFill>
                <a:hlinkClick r:id="rId2"/>
              </a:rPr>
              <a:t>bit</a:t>
            </a:r>
            <a:r>
              <a:rPr lang="en-US" sz="2200" dirty="0">
                <a:solidFill>
                  <a:schemeClr val="tx1"/>
                </a:solidFill>
              </a:rPr>
              <a:t>, described with a binary value of 0 or 1, according to the level of electrical voltage contained in a single capacitor. Eight bits make up one </a:t>
            </a:r>
            <a:r>
              <a:rPr lang="en-US" sz="2200" u="sng" dirty="0">
                <a:solidFill>
                  <a:schemeClr val="tx1"/>
                </a:solidFill>
                <a:hlinkClick r:id="rId3"/>
              </a:rPr>
              <a:t>byte</a:t>
            </a:r>
            <a:r>
              <a:rPr lang="en-US" sz="2200" dirty="0" smtClean="0">
                <a:solidFill>
                  <a:schemeClr val="tx1"/>
                </a:solidFill>
              </a:rPr>
              <a:t>.</a:t>
            </a:r>
          </a:p>
          <a:p>
            <a:pPr algn="just"/>
            <a:endParaRPr lang="en-US" sz="2200" dirty="0" smtClean="0">
              <a:solidFill>
                <a:schemeClr val="tx1"/>
              </a:solidFill>
            </a:endParaRPr>
          </a:p>
          <a:p>
            <a:pPr algn="just"/>
            <a:r>
              <a:rPr lang="en-US" sz="2200" dirty="0" smtClean="0">
                <a:solidFill>
                  <a:schemeClr val="tx1"/>
                </a:solidFill>
              </a:rPr>
              <a:t>Other capacity measurements to know are:</a:t>
            </a:r>
          </a:p>
          <a:p>
            <a:pPr algn="just">
              <a:buFont typeface="Wingdings" panose="05000000000000000000" pitchFamily="2" charset="2"/>
              <a:buChar char="§"/>
            </a:pPr>
            <a:r>
              <a:rPr lang="en-US" sz="2200" dirty="0" smtClean="0">
                <a:solidFill>
                  <a:schemeClr val="tx1"/>
                </a:solidFill>
              </a:rPr>
              <a:t>kilobit (Kb)</a:t>
            </a:r>
          </a:p>
          <a:p>
            <a:pPr algn="just">
              <a:buFont typeface="Wingdings" panose="05000000000000000000" pitchFamily="2" charset="2"/>
              <a:buChar char="§"/>
            </a:pPr>
            <a:r>
              <a:rPr lang="en-US" sz="2200" dirty="0" smtClean="0">
                <a:solidFill>
                  <a:schemeClr val="tx1"/>
                </a:solidFill>
              </a:rPr>
              <a:t>megabit (Mb)</a:t>
            </a:r>
          </a:p>
          <a:p>
            <a:pPr algn="just">
              <a:buFont typeface="Wingdings" panose="05000000000000000000" pitchFamily="2" charset="2"/>
              <a:buChar char="§"/>
            </a:pPr>
            <a:r>
              <a:rPr lang="en-US" sz="2200" dirty="0" smtClean="0">
                <a:solidFill>
                  <a:schemeClr val="tx1"/>
                </a:solidFill>
              </a:rPr>
              <a:t>gigabit (Gb)</a:t>
            </a:r>
          </a:p>
          <a:p>
            <a:pPr algn="just">
              <a:buFont typeface="Wingdings" panose="05000000000000000000" pitchFamily="2" charset="2"/>
              <a:buChar char="§"/>
            </a:pPr>
            <a:r>
              <a:rPr lang="en-US" sz="2200" dirty="0" smtClean="0">
                <a:solidFill>
                  <a:schemeClr val="tx1"/>
                </a:solidFill>
              </a:rPr>
              <a:t>terabit (Tb)</a:t>
            </a:r>
          </a:p>
          <a:p>
            <a:pPr algn="just">
              <a:buFont typeface="Wingdings" panose="05000000000000000000" pitchFamily="2" charset="2"/>
              <a:buChar char="§"/>
            </a:pPr>
            <a:r>
              <a:rPr lang="en-US" sz="2200" dirty="0" err="1" smtClean="0">
                <a:solidFill>
                  <a:schemeClr val="tx1"/>
                </a:solidFill>
              </a:rPr>
              <a:t>petabit</a:t>
            </a:r>
            <a:r>
              <a:rPr lang="en-US" sz="2200" dirty="0" smtClean="0">
                <a:solidFill>
                  <a:schemeClr val="tx1"/>
                </a:solidFill>
              </a:rPr>
              <a:t> (</a:t>
            </a:r>
            <a:r>
              <a:rPr lang="en-US" sz="2200" dirty="0" err="1" smtClean="0">
                <a:solidFill>
                  <a:schemeClr val="tx1"/>
                </a:solidFill>
              </a:rPr>
              <a:t>Pb</a:t>
            </a:r>
            <a:r>
              <a:rPr lang="en-US" sz="2200" dirty="0" smtClean="0">
                <a:solidFill>
                  <a:schemeClr val="tx1"/>
                </a:solidFill>
              </a:rPr>
              <a:t>)</a:t>
            </a:r>
          </a:p>
          <a:p>
            <a:pPr algn="just">
              <a:buFont typeface="Wingdings" panose="05000000000000000000" pitchFamily="2" charset="2"/>
              <a:buChar char="§"/>
            </a:pPr>
            <a:r>
              <a:rPr lang="en-US" sz="2200" dirty="0" err="1" smtClean="0">
                <a:solidFill>
                  <a:schemeClr val="tx1"/>
                </a:solidFill>
              </a:rPr>
              <a:t>exabit</a:t>
            </a:r>
            <a:r>
              <a:rPr lang="en-US" sz="2200" dirty="0" smtClean="0">
                <a:solidFill>
                  <a:schemeClr val="tx1"/>
                </a:solidFill>
              </a:rPr>
              <a:t> (</a:t>
            </a:r>
            <a:r>
              <a:rPr lang="en-US" sz="2200" dirty="0" err="1" smtClean="0">
                <a:solidFill>
                  <a:schemeClr val="tx1"/>
                </a:solidFill>
              </a:rPr>
              <a:t>Eb</a:t>
            </a:r>
            <a:r>
              <a:rPr lang="en-US" sz="2200" dirty="0" smtClean="0">
                <a:solidFill>
                  <a:schemeClr val="tx1"/>
                </a:solidFill>
              </a:rPr>
              <a:t>)</a:t>
            </a:r>
          </a:p>
          <a:p>
            <a:pPr algn="just"/>
            <a:endParaRPr lang="en-US" dirty="0"/>
          </a:p>
        </p:txBody>
      </p:sp>
    </p:spTree>
    <p:extLst>
      <p:ext uri="{BB962C8B-B14F-4D97-AF65-F5344CB8AC3E}">
        <p14:creationId xmlns:p14="http://schemas.microsoft.com/office/powerpoint/2010/main" val="199000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399" y="552092"/>
            <a:ext cx="8596668" cy="6162132"/>
          </a:xfrm>
        </p:spPr>
        <p:txBody>
          <a:bodyPr>
            <a:normAutofit/>
          </a:bodyPr>
          <a:lstStyle/>
          <a:p>
            <a:r>
              <a:rPr lang="en-US" sz="2400" dirty="0" smtClean="0">
                <a:solidFill>
                  <a:schemeClr val="tx1"/>
                </a:solidFill>
              </a:rPr>
              <a:t>Larger </a:t>
            </a:r>
            <a:r>
              <a:rPr lang="en-US" sz="2400" dirty="0">
                <a:solidFill>
                  <a:schemeClr val="tx1"/>
                </a:solidFill>
              </a:rPr>
              <a:t>measures include:</a:t>
            </a:r>
          </a:p>
          <a:p>
            <a:pPr marL="0" indent="0">
              <a:buNone/>
            </a:pPr>
            <a:endParaRPr lang="en-US" sz="2400" dirty="0" smtClean="0">
              <a:solidFill>
                <a:schemeClr val="tx1"/>
              </a:solidFill>
            </a:endParaRPr>
          </a:p>
          <a:p>
            <a:pPr>
              <a:buFont typeface="Wingdings" panose="05000000000000000000" pitchFamily="2" charset="2"/>
              <a:buChar char="§"/>
            </a:pPr>
            <a:r>
              <a:rPr lang="en-US" sz="2400" dirty="0" smtClean="0">
                <a:solidFill>
                  <a:schemeClr val="tx1"/>
                </a:solidFill>
              </a:rPr>
              <a:t>kilobyte </a:t>
            </a:r>
            <a:r>
              <a:rPr lang="en-US" sz="2400" dirty="0">
                <a:solidFill>
                  <a:schemeClr val="tx1"/>
                </a:solidFill>
              </a:rPr>
              <a:t>(KB) equal to 1,024 </a:t>
            </a:r>
            <a:r>
              <a:rPr lang="en-US" sz="2400" dirty="0" smtClean="0">
                <a:solidFill>
                  <a:schemeClr val="tx1"/>
                </a:solidFill>
              </a:rPr>
              <a:t>bytes</a:t>
            </a:r>
          </a:p>
          <a:p>
            <a:pPr>
              <a:buFont typeface="Wingdings" panose="05000000000000000000" pitchFamily="2" charset="2"/>
              <a:buChar char="§"/>
            </a:pPr>
            <a:r>
              <a:rPr lang="en-US" sz="2400" dirty="0" smtClean="0">
                <a:solidFill>
                  <a:schemeClr val="tx1"/>
                </a:solidFill>
              </a:rPr>
              <a:t>megabyte </a:t>
            </a:r>
            <a:r>
              <a:rPr lang="en-US" sz="2400" dirty="0">
                <a:solidFill>
                  <a:schemeClr val="tx1"/>
                </a:solidFill>
              </a:rPr>
              <a:t>(MB) equal to 1,024 </a:t>
            </a:r>
            <a:r>
              <a:rPr lang="en-US" sz="2400" dirty="0" smtClean="0">
                <a:solidFill>
                  <a:schemeClr val="tx1"/>
                </a:solidFill>
              </a:rPr>
              <a:t>KB</a:t>
            </a:r>
          </a:p>
          <a:p>
            <a:pPr>
              <a:buFont typeface="Wingdings" panose="05000000000000000000" pitchFamily="2" charset="2"/>
              <a:buChar char="§"/>
            </a:pPr>
            <a:r>
              <a:rPr lang="en-US" sz="2400" dirty="0" smtClean="0">
                <a:solidFill>
                  <a:schemeClr val="tx1"/>
                </a:solidFill>
              </a:rPr>
              <a:t>gigabyte </a:t>
            </a:r>
            <a:r>
              <a:rPr lang="en-US" sz="2400" dirty="0">
                <a:solidFill>
                  <a:schemeClr val="tx1"/>
                </a:solidFill>
              </a:rPr>
              <a:t>(GB) equal to 1,024 MB</a:t>
            </a:r>
          </a:p>
          <a:p>
            <a:pPr>
              <a:buFont typeface="Wingdings" panose="05000000000000000000" pitchFamily="2" charset="2"/>
              <a:buChar char="§"/>
            </a:pPr>
            <a:r>
              <a:rPr lang="en-US" sz="2400" dirty="0">
                <a:solidFill>
                  <a:schemeClr val="tx1"/>
                </a:solidFill>
              </a:rPr>
              <a:t>terabyte (TB) equal to 1,024 </a:t>
            </a:r>
            <a:r>
              <a:rPr lang="en-US" sz="2400" dirty="0" smtClean="0">
                <a:solidFill>
                  <a:schemeClr val="tx1"/>
                </a:solidFill>
              </a:rPr>
              <a:t>GB</a:t>
            </a:r>
          </a:p>
          <a:p>
            <a:pPr>
              <a:buFont typeface="Wingdings" panose="05000000000000000000" pitchFamily="2" charset="2"/>
              <a:buChar char="§"/>
            </a:pPr>
            <a:r>
              <a:rPr lang="en-US" sz="2400" dirty="0" smtClean="0">
                <a:solidFill>
                  <a:schemeClr val="tx1"/>
                </a:solidFill>
              </a:rPr>
              <a:t>petabyte </a:t>
            </a:r>
            <a:r>
              <a:rPr lang="en-US" sz="2400" dirty="0">
                <a:solidFill>
                  <a:schemeClr val="tx1"/>
                </a:solidFill>
              </a:rPr>
              <a:t>(PB) equal to 1,024 TB</a:t>
            </a:r>
          </a:p>
          <a:p>
            <a:pPr>
              <a:buFont typeface="Wingdings" panose="05000000000000000000" pitchFamily="2" charset="2"/>
              <a:buChar char="§"/>
            </a:pPr>
            <a:r>
              <a:rPr lang="en-US" sz="2400" dirty="0">
                <a:solidFill>
                  <a:schemeClr val="tx1"/>
                </a:solidFill>
              </a:rPr>
              <a:t>E</a:t>
            </a:r>
            <a:r>
              <a:rPr lang="en-US" sz="2400" dirty="0" smtClean="0">
                <a:solidFill>
                  <a:schemeClr val="tx1"/>
                </a:solidFill>
              </a:rPr>
              <a:t>xabyte </a:t>
            </a:r>
            <a:r>
              <a:rPr lang="en-US" sz="2400" dirty="0">
                <a:solidFill>
                  <a:schemeClr val="tx1"/>
                </a:solidFill>
              </a:rPr>
              <a:t>(EB) equal to 1,024 PB</a:t>
            </a:r>
          </a:p>
        </p:txBody>
      </p:sp>
    </p:spTree>
    <p:extLst>
      <p:ext uri="{BB962C8B-B14F-4D97-AF65-F5344CB8AC3E}">
        <p14:creationId xmlns:p14="http://schemas.microsoft.com/office/powerpoint/2010/main" val="180769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9947"/>
            <a:ext cx="8596668" cy="5601415"/>
          </a:xfrm>
        </p:spPr>
        <p:txBody>
          <a:bodyPr>
            <a:normAutofit/>
          </a:bodyPr>
          <a:lstStyle/>
          <a:p>
            <a:pPr algn="just"/>
            <a:r>
              <a:rPr lang="en-US" sz="2200" dirty="0">
                <a:solidFill>
                  <a:schemeClr val="tx2"/>
                </a:solidFill>
              </a:rPr>
              <a:t>Data storage capacity requirements define how much storage is needed to run an application, a set of applications or data sets. Capacity requirements take into account the types of data. </a:t>
            </a:r>
            <a:endParaRPr lang="en-US" sz="2200" dirty="0" smtClean="0">
              <a:solidFill>
                <a:schemeClr val="tx2"/>
              </a:solidFill>
            </a:endParaRPr>
          </a:p>
          <a:p>
            <a:pPr algn="just"/>
            <a:r>
              <a:rPr lang="en-US" sz="2200" dirty="0" smtClean="0">
                <a:solidFill>
                  <a:schemeClr val="tx2"/>
                </a:solidFill>
              </a:rPr>
              <a:t>For </a:t>
            </a:r>
            <a:r>
              <a:rPr lang="en-US" sz="2200" dirty="0">
                <a:solidFill>
                  <a:schemeClr val="tx2"/>
                </a:solidFill>
              </a:rPr>
              <a:t>instance, simple documents may only require kilobytes of capacity, while graphic-intensive files, such as digital photographs, may take up megabytes, and a video file can require gigabytes of storage. </a:t>
            </a:r>
            <a:endParaRPr lang="en-US" sz="2200" dirty="0" smtClean="0">
              <a:solidFill>
                <a:schemeClr val="tx2"/>
              </a:solidFill>
            </a:endParaRPr>
          </a:p>
          <a:p>
            <a:pPr algn="just"/>
            <a:r>
              <a:rPr lang="en-US" sz="2200" dirty="0" smtClean="0">
                <a:solidFill>
                  <a:schemeClr val="tx2"/>
                </a:solidFill>
              </a:rPr>
              <a:t>Computer </a:t>
            </a:r>
            <a:r>
              <a:rPr lang="en-US" sz="2200" dirty="0">
                <a:solidFill>
                  <a:schemeClr val="tx2"/>
                </a:solidFill>
              </a:rPr>
              <a:t>applications commonly list the minimum and recommended capacity requirements needed to run them.</a:t>
            </a:r>
          </a:p>
        </p:txBody>
      </p:sp>
    </p:spTree>
    <p:extLst>
      <p:ext uri="{BB962C8B-B14F-4D97-AF65-F5344CB8AC3E}">
        <p14:creationId xmlns:p14="http://schemas.microsoft.com/office/powerpoint/2010/main" val="154669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4287"/>
            <a:ext cx="8596668" cy="560717"/>
          </a:xfrm>
        </p:spPr>
        <p:txBody>
          <a:bodyPr>
            <a:normAutofit fontScale="90000"/>
          </a:bodyPr>
          <a:lstStyle/>
          <a:p>
            <a:r>
              <a:rPr lang="en-US" dirty="0"/>
              <a:t>Flat File</a:t>
            </a:r>
          </a:p>
        </p:txBody>
      </p:sp>
      <p:sp>
        <p:nvSpPr>
          <p:cNvPr id="3" name="Content Placeholder 2"/>
          <p:cNvSpPr>
            <a:spLocks noGrp="1"/>
          </p:cNvSpPr>
          <p:nvPr>
            <p:ph idx="1"/>
          </p:nvPr>
        </p:nvSpPr>
        <p:spPr>
          <a:xfrm>
            <a:off x="677334" y="785004"/>
            <a:ext cx="8596668" cy="6072996"/>
          </a:xfrm>
        </p:spPr>
        <p:txBody>
          <a:bodyPr>
            <a:noAutofit/>
          </a:bodyPr>
          <a:lstStyle/>
          <a:p>
            <a:pPr algn="just"/>
            <a:r>
              <a:rPr lang="en-US" sz="2200" dirty="0"/>
              <a:t>A flat file database is a </a:t>
            </a:r>
            <a:r>
              <a:rPr lang="en-US" sz="2200" dirty="0">
                <a:hlinkClick r:id="rId2"/>
              </a:rPr>
              <a:t>database</a:t>
            </a:r>
            <a:r>
              <a:rPr lang="en-US" sz="2200" dirty="0"/>
              <a:t> that stores data in a plain text file. Each line of the text file holds one record, with fields separated by delimiters, such as commas or </a:t>
            </a:r>
            <a:r>
              <a:rPr lang="en-US" sz="2200" dirty="0" smtClean="0"/>
              <a:t>tabs. A </a:t>
            </a:r>
            <a:r>
              <a:rPr lang="en-US" sz="2200" dirty="0"/>
              <a:t>flat file database cannot contain multiple tables like a relational database can</a:t>
            </a:r>
            <a:r>
              <a:rPr lang="en-US" sz="2200" dirty="0" smtClean="0"/>
              <a:t>.</a:t>
            </a:r>
          </a:p>
          <a:p>
            <a:pPr algn="just"/>
            <a:r>
              <a:rPr lang="en-US" sz="2200" dirty="0"/>
              <a:t>M</a:t>
            </a:r>
            <a:r>
              <a:rPr lang="en-US" sz="2200" dirty="0" smtClean="0"/>
              <a:t>ost </a:t>
            </a:r>
            <a:r>
              <a:rPr lang="en-US" sz="2200" dirty="0"/>
              <a:t>database programs such as Microsoft Access and FileMaker Pro can import flat file databases and use them in a larger relational database</a:t>
            </a:r>
            <a:r>
              <a:rPr lang="en-US" sz="2200" dirty="0" smtClean="0"/>
              <a:t>.</a:t>
            </a:r>
            <a:endParaRPr lang="en-US" sz="2200" dirty="0" smtClean="0"/>
          </a:p>
          <a:p>
            <a:pPr algn="just"/>
            <a:r>
              <a:rPr lang="en-US" sz="2200" dirty="0"/>
              <a:t>Flat file is also a type of computer </a:t>
            </a:r>
            <a:r>
              <a:rPr lang="en-US" sz="2200" dirty="0">
                <a:hlinkClick r:id="rId3"/>
              </a:rPr>
              <a:t>file system</a:t>
            </a:r>
            <a:r>
              <a:rPr lang="en-US" sz="2200" dirty="0"/>
              <a:t> that stores all data in a single directory. There are no folders or paths used organize the data. </a:t>
            </a:r>
            <a:r>
              <a:rPr lang="en-US" sz="2200" dirty="0" smtClean="0"/>
              <a:t>A </a:t>
            </a:r>
            <a:r>
              <a:rPr lang="en-US" sz="2200" dirty="0"/>
              <a:t>flat file system becomes increasingly inefficient as more data is added</a:t>
            </a:r>
            <a:r>
              <a:rPr lang="en-US" sz="2200" dirty="0" smtClean="0"/>
              <a:t>.</a:t>
            </a:r>
          </a:p>
          <a:p>
            <a:pPr algn="just"/>
            <a:r>
              <a:rPr lang="en-US" sz="2200" dirty="0" smtClean="0"/>
              <a:t> </a:t>
            </a:r>
            <a:r>
              <a:rPr lang="en-US" sz="2200" dirty="0"/>
              <a:t>The original </a:t>
            </a:r>
            <a:r>
              <a:rPr lang="en-US" sz="2200" dirty="0">
                <a:hlinkClick r:id="rId4"/>
              </a:rPr>
              <a:t>Macintosh</a:t>
            </a:r>
            <a:r>
              <a:rPr lang="en-US" sz="2200" dirty="0"/>
              <a:t> computer used this kind of file system, creatively called the Macintosh File System (</a:t>
            </a:r>
            <a:r>
              <a:rPr lang="en-US" sz="2200" dirty="0" smtClean="0"/>
              <a:t>MFS).</a:t>
            </a:r>
            <a:endParaRPr lang="en-US" sz="2200" dirty="0"/>
          </a:p>
        </p:txBody>
      </p:sp>
    </p:spTree>
    <p:extLst>
      <p:ext uri="{BB962C8B-B14F-4D97-AF65-F5344CB8AC3E}">
        <p14:creationId xmlns:p14="http://schemas.microsoft.com/office/powerpoint/2010/main" val="11098368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459</TotalTime>
  <Words>729</Words>
  <Application>Microsoft Office PowerPoint</Application>
  <PresentationFormat>Widescreen</PresentationFormat>
  <Paragraphs>110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Helvetica Neue</vt:lpstr>
      <vt:lpstr>Open-sans</vt:lpstr>
      <vt:lpstr>Trebuchet MS</vt:lpstr>
      <vt:lpstr>Wingdings</vt:lpstr>
      <vt:lpstr>Wingdings 3</vt:lpstr>
      <vt:lpstr>Facet</vt:lpstr>
      <vt:lpstr>DATA STORAGE Flat file System Tabular File System Relational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Flat File</vt:lpstr>
      <vt:lpstr>PowerPoint Presentation</vt:lpstr>
      <vt:lpstr>PowerPoint Presentation</vt:lpstr>
      <vt:lpstr>PowerPoint Presentation</vt:lpstr>
      <vt:lpstr>PowerPoint Presentation</vt:lpstr>
      <vt:lpstr>Types of Flat Files </vt:lpstr>
      <vt:lpstr>PowerPoint Presentation</vt:lpstr>
      <vt:lpstr>PowerPoint Presentation</vt:lpstr>
      <vt:lpstr>Tabular Database</vt:lpstr>
      <vt:lpstr>PowerPoint Presentation</vt:lpstr>
      <vt:lpstr>PowerPoint Presentation</vt:lpstr>
      <vt:lpstr>Tabular vs. Relational</vt:lpstr>
      <vt:lpstr>Tabular database</vt:lpstr>
      <vt:lpstr>Relational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 Rangra</dc:creator>
  <cp:lastModifiedBy>Kalpana Rangra</cp:lastModifiedBy>
  <cp:revision>24</cp:revision>
  <dcterms:created xsi:type="dcterms:W3CDTF">2018-08-10T08:31:16Z</dcterms:created>
  <dcterms:modified xsi:type="dcterms:W3CDTF">2018-08-17T15:25:06Z</dcterms:modified>
</cp:coreProperties>
</file>