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43"/>
  </p:notesMasterIdLst>
  <p:handoutMasterIdLst>
    <p:handoutMasterId r:id="rId44"/>
  </p:handoutMasterIdLst>
  <p:sldIdLst>
    <p:sldId id="256" r:id="rId2"/>
    <p:sldId id="1584" r:id="rId3"/>
    <p:sldId id="1617" r:id="rId4"/>
    <p:sldId id="1722" r:id="rId5"/>
    <p:sldId id="1723" r:id="rId6"/>
    <p:sldId id="1752" r:id="rId7"/>
    <p:sldId id="1724" r:id="rId8"/>
    <p:sldId id="1725" r:id="rId9"/>
    <p:sldId id="1758" r:id="rId10"/>
    <p:sldId id="1759" r:id="rId11"/>
    <p:sldId id="1760" r:id="rId12"/>
    <p:sldId id="1761" r:id="rId13"/>
    <p:sldId id="1727" r:id="rId14"/>
    <p:sldId id="1762" r:id="rId15"/>
    <p:sldId id="1728" r:id="rId16"/>
    <p:sldId id="1729" r:id="rId17"/>
    <p:sldId id="1731" r:id="rId18"/>
    <p:sldId id="1753" r:id="rId19"/>
    <p:sldId id="1732" r:id="rId20"/>
    <p:sldId id="1733" r:id="rId21"/>
    <p:sldId id="1734" r:id="rId22"/>
    <p:sldId id="1740" r:id="rId23"/>
    <p:sldId id="1741" r:id="rId24"/>
    <p:sldId id="1735" r:id="rId25"/>
    <p:sldId id="1738" r:id="rId26"/>
    <p:sldId id="1763" r:id="rId27"/>
    <p:sldId id="1739" r:id="rId28"/>
    <p:sldId id="1754" r:id="rId29"/>
    <p:sldId id="1742" r:id="rId30"/>
    <p:sldId id="1764" r:id="rId31"/>
    <p:sldId id="1743" r:id="rId32"/>
    <p:sldId id="1744" r:id="rId33"/>
    <p:sldId id="1746" r:id="rId34"/>
    <p:sldId id="1745" r:id="rId35"/>
    <p:sldId id="1747" r:id="rId36"/>
    <p:sldId id="1748" r:id="rId37"/>
    <p:sldId id="1749" r:id="rId38"/>
    <p:sldId id="1750" r:id="rId39"/>
    <p:sldId id="1755" r:id="rId40"/>
    <p:sldId id="1756" r:id="rId41"/>
    <p:sldId id="175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6930912E-6AF4-469C-BBE8-B2F9E0F1C01D}" type="presOf" srcId="{594BF85D-E9BC-439A-80D6-0EB4896FAE66}" destId="{3D425B47-886A-4BDE-9129-435A885F7BDD}" srcOrd="0" destOrd="0" presId="urn:microsoft.com/office/officeart/2008/layout/VerticalCurvedList"/>
    <dgm:cxn modelId="{7BC2EABA-0F4B-4621-B3C9-AF41A2B1ADAC}" type="presOf" srcId="{BE1645D6-1611-4DF4-8DF3-EEC32D8C4F8A}" destId="{8D4BB782-D1CB-4178-BD6C-378E667E109F}" srcOrd="0" destOrd="0" presId="urn:microsoft.com/office/officeart/2008/layout/VerticalCurvedList"/>
    <dgm:cxn modelId="{3E71DFEA-CDA0-40B8-840D-8A5059F321B0}" type="presOf" srcId="{E0EF98CB-C1C0-4C22-A539-F558B4CAED5C}" destId="{C56633DC-E658-46D8-BE63-7CB1CCD3C8DC}" srcOrd="0" destOrd="0" presId="urn:microsoft.com/office/officeart/2008/layout/VerticalCurvedList"/>
    <dgm:cxn modelId="{0038F9E9-1779-4561-8844-984FC3B03E84}" type="presOf" srcId="{9044E199-CE41-4D69-946F-81059F947649}" destId="{CC744001-4C3C-4F81-8A5F-5EA59164522D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7FC7E305-6A87-407C-BC57-739940B305BF}" type="presOf" srcId="{47736B17-8141-4E43-9780-98F53B713858}" destId="{158283C6-2307-4412-A694-C24A35138AE4}" srcOrd="0" destOrd="0" presId="urn:microsoft.com/office/officeart/2008/layout/VerticalCurvedList"/>
    <dgm:cxn modelId="{26AB3F32-863C-485E-A713-CB5C4377A7CF}" type="presOf" srcId="{020DE52D-4485-480D-9641-C45E840E866B}" destId="{B7B03930-5CC2-462E-B9EC-616030F550D1}" srcOrd="0" destOrd="0" presId="urn:microsoft.com/office/officeart/2008/layout/VerticalCurvedList"/>
    <dgm:cxn modelId="{5EA7DB88-6B85-49DF-AC72-543483B60F62}" type="presParOf" srcId="{8D4BB782-D1CB-4178-BD6C-378E667E109F}" destId="{30E5EA73-69FE-4C99-B7E6-D2785DA2F8C5}" srcOrd="0" destOrd="0" presId="urn:microsoft.com/office/officeart/2008/layout/VerticalCurvedList"/>
    <dgm:cxn modelId="{9D0C06E5-ACCA-46C5-873F-653A5EBFA0E9}" type="presParOf" srcId="{30E5EA73-69FE-4C99-B7E6-D2785DA2F8C5}" destId="{147482D8-F793-4B63-AC92-2D2E108DBAA0}" srcOrd="0" destOrd="0" presId="urn:microsoft.com/office/officeart/2008/layout/VerticalCurvedList"/>
    <dgm:cxn modelId="{00C41B92-E430-4FD5-840E-03ED5A8B2D33}" type="presParOf" srcId="{147482D8-F793-4B63-AC92-2D2E108DBAA0}" destId="{F2410933-DB5E-4543-A714-4AF5A203C95C}" srcOrd="0" destOrd="0" presId="urn:microsoft.com/office/officeart/2008/layout/VerticalCurvedList"/>
    <dgm:cxn modelId="{42ADA236-5B59-4E31-B055-17A21AFE3BDD}" type="presParOf" srcId="{147482D8-F793-4B63-AC92-2D2E108DBAA0}" destId="{C56633DC-E658-46D8-BE63-7CB1CCD3C8DC}" srcOrd="1" destOrd="0" presId="urn:microsoft.com/office/officeart/2008/layout/VerticalCurvedList"/>
    <dgm:cxn modelId="{A20A6BE5-C14C-4E74-A68C-4CCB078292A4}" type="presParOf" srcId="{147482D8-F793-4B63-AC92-2D2E108DBAA0}" destId="{82F03708-A2AD-459B-AB59-7BBD9EB44E67}" srcOrd="2" destOrd="0" presId="urn:microsoft.com/office/officeart/2008/layout/VerticalCurvedList"/>
    <dgm:cxn modelId="{717B2B8A-2DEB-4D9B-9C81-FEE680A6A326}" type="presParOf" srcId="{147482D8-F793-4B63-AC92-2D2E108DBAA0}" destId="{9C6C1869-E7B2-4FB9-A22B-16BADC04A189}" srcOrd="3" destOrd="0" presId="urn:microsoft.com/office/officeart/2008/layout/VerticalCurvedList"/>
    <dgm:cxn modelId="{9447D948-BB52-48F0-B5D8-13647E2FC7D3}" type="presParOf" srcId="{30E5EA73-69FE-4C99-B7E6-D2785DA2F8C5}" destId="{B7B03930-5CC2-462E-B9EC-616030F550D1}" srcOrd="1" destOrd="0" presId="urn:microsoft.com/office/officeart/2008/layout/VerticalCurvedList"/>
    <dgm:cxn modelId="{3A8B59D4-A820-433A-AB4C-5A91CFAEDDED}" type="presParOf" srcId="{30E5EA73-69FE-4C99-B7E6-D2785DA2F8C5}" destId="{738F6C6A-40BC-4677-97B0-D278E6A03A0F}" srcOrd="2" destOrd="0" presId="urn:microsoft.com/office/officeart/2008/layout/VerticalCurvedList"/>
    <dgm:cxn modelId="{9B4EE85C-25CB-4972-A8B1-93F4E57D6F96}" type="presParOf" srcId="{738F6C6A-40BC-4677-97B0-D278E6A03A0F}" destId="{2B94B3DE-3FD1-4138-B6A8-86C32D7CDAE7}" srcOrd="0" destOrd="0" presId="urn:microsoft.com/office/officeart/2008/layout/VerticalCurvedList"/>
    <dgm:cxn modelId="{CA9CCA6C-6E0F-4B6A-9A11-AAC4DA0EC644}" type="presParOf" srcId="{30E5EA73-69FE-4C99-B7E6-D2785DA2F8C5}" destId="{3D425B47-886A-4BDE-9129-435A885F7BDD}" srcOrd="3" destOrd="0" presId="urn:microsoft.com/office/officeart/2008/layout/VerticalCurvedList"/>
    <dgm:cxn modelId="{41D9D825-5EC4-4B50-B4C1-849D83E00ECA}" type="presParOf" srcId="{30E5EA73-69FE-4C99-B7E6-D2785DA2F8C5}" destId="{64518638-C484-41DC-B301-F8E8B8C83E00}" srcOrd="4" destOrd="0" presId="urn:microsoft.com/office/officeart/2008/layout/VerticalCurvedList"/>
    <dgm:cxn modelId="{A6654F61-AED9-46FD-A2CE-6416ACE0432C}" type="presParOf" srcId="{64518638-C484-41DC-B301-F8E8B8C83E00}" destId="{58A99791-976C-4270-ABCC-A15CE6943D6C}" srcOrd="0" destOrd="0" presId="urn:microsoft.com/office/officeart/2008/layout/VerticalCurvedList"/>
    <dgm:cxn modelId="{21562404-D951-43DC-AD59-DACDC41A3EB4}" type="presParOf" srcId="{30E5EA73-69FE-4C99-B7E6-D2785DA2F8C5}" destId="{158283C6-2307-4412-A694-C24A35138AE4}" srcOrd="5" destOrd="0" presId="urn:microsoft.com/office/officeart/2008/layout/VerticalCurvedList"/>
    <dgm:cxn modelId="{3F1A4FDD-E3BD-4E3B-9864-1FD08FB0C0A6}" type="presParOf" srcId="{30E5EA73-69FE-4C99-B7E6-D2785DA2F8C5}" destId="{4E54576A-E900-4046-BE98-5C6BBB87BD62}" srcOrd="6" destOrd="0" presId="urn:microsoft.com/office/officeart/2008/layout/VerticalCurvedList"/>
    <dgm:cxn modelId="{1B308A64-C3AF-4AD7-8AFF-81DB095CBB19}" type="presParOf" srcId="{4E54576A-E900-4046-BE98-5C6BBB87BD62}" destId="{C4F438E0-C9FB-4142-A782-E2ED2FAB32AB}" srcOrd="0" destOrd="0" presId="urn:microsoft.com/office/officeart/2008/layout/VerticalCurvedList"/>
    <dgm:cxn modelId="{FE275D72-1458-40C6-AE4C-BCC5D3F37B29}" type="presParOf" srcId="{30E5EA73-69FE-4C99-B7E6-D2785DA2F8C5}" destId="{CC744001-4C3C-4F81-8A5F-5EA59164522D}" srcOrd="7" destOrd="0" presId="urn:microsoft.com/office/officeart/2008/layout/VerticalCurvedList"/>
    <dgm:cxn modelId="{312DF2D9-5C4D-4521-B1D7-CCB44B18222E}" type="presParOf" srcId="{30E5EA73-69FE-4C99-B7E6-D2785DA2F8C5}" destId="{510C83F2-0440-4E7F-892C-DCEBD03EB732}" srcOrd="8" destOrd="0" presId="urn:microsoft.com/office/officeart/2008/layout/VerticalCurvedList"/>
    <dgm:cxn modelId="{7693A382-2E29-43B2-9252-A7FAFAF6487B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832C9330-9C8D-49B2-B132-DD15C2238C7E}" type="presOf" srcId="{594BF85D-E9BC-439A-80D6-0EB4896FAE66}" destId="{3D425B47-886A-4BDE-9129-435A885F7BDD}" srcOrd="0" destOrd="0" presId="urn:microsoft.com/office/officeart/2008/layout/VerticalCurvedList"/>
    <dgm:cxn modelId="{59AA8A08-046B-4502-A692-2CCCD33EDDB7}" type="presOf" srcId="{9044E199-CE41-4D69-946F-81059F947649}" destId="{CC744001-4C3C-4F81-8A5F-5EA59164522D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BD9841EC-9C04-489A-A15F-EE69D921AC99}" type="presOf" srcId="{47736B17-8141-4E43-9780-98F53B713858}" destId="{158283C6-2307-4412-A694-C24A35138AE4}" srcOrd="0" destOrd="0" presId="urn:microsoft.com/office/officeart/2008/layout/VerticalCurvedList"/>
    <dgm:cxn modelId="{431185C4-741C-4035-8CE1-CF31ADDE6BA1}" type="presOf" srcId="{E0EF98CB-C1C0-4C22-A539-F558B4CAED5C}" destId="{C56633DC-E658-46D8-BE63-7CB1CCD3C8DC}" srcOrd="0" destOrd="0" presId="urn:microsoft.com/office/officeart/2008/layout/VerticalCurvedList"/>
    <dgm:cxn modelId="{40292014-97E7-483D-90A6-ED1F5B9C8AFB}" type="presOf" srcId="{020DE52D-4485-480D-9641-C45E840E866B}" destId="{B7B03930-5CC2-462E-B9EC-616030F550D1}" srcOrd="0" destOrd="0" presId="urn:microsoft.com/office/officeart/2008/layout/VerticalCurvedList"/>
    <dgm:cxn modelId="{B6B52BA8-F402-4E43-B484-D8BA50F35C2B}" type="presOf" srcId="{BE1645D6-1611-4DF4-8DF3-EEC32D8C4F8A}" destId="{8D4BB782-D1CB-4178-BD6C-378E667E109F}" srcOrd="0" destOrd="0" presId="urn:microsoft.com/office/officeart/2008/layout/VerticalCurvedList"/>
    <dgm:cxn modelId="{715043E3-7D8F-42F9-BE6A-01E3531253CC}" type="presParOf" srcId="{8D4BB782-D1CB-4178-BD6C-378E667E109F}" destId="{30E5EA73-69FE-4C99-B7E6-D2785DA2F8C5}" srcOrd="0" destOrd="0" presId="urn:microsoft.com/office/officeart/2008/layout/VerticalCurvedList"/>
    <dgm:cxn modelId="{8253E618-95A4-4F14-8908-5137A8DE28A2}" type="presParOf" srcId="{30E5EA73-69FE-4C99-B7E6-D2785DA2F8C5}" destId="{147482D8-F793-4B63-AC92-2D2E108DBAA0}" srcOrd="0" destOrd="0" presId="urn:microsoft.com/office/officeart/2008/layout/VerticalCurvedList"/>
    <dgm:cxn modelId="{EBB0D5CA-D194-412A-9277-F5A2165A4852}" type="presParOf" srcId="{147482D8-F793-4B63-AC92-2D2E108DBAA0}" destId="{F2410933-DB5E-4543-A714-4AF5A203C95C}" srcOrd="0" destOrd="0" presId="urn:microsoft.com/office/officeart/2008/layout/VerticalCurvedList"/>
    <dgm:cxn modelId="{2CC1652D-B2F2-40B2-9C24-A59E5313257A}" type="presParOf" srcId="{147482D8-F793-4B63-AC92-2D2E108DBAA0}" destId="{C56633DC-E658-46D8-BE63-7CB1CCD3C8DC}" srcOrd="1" destOrd="0" presId="urn:microsoft.com/office/officeart/2008/layout/VerticalCurvedList"/>
    <dgm:cxn modelId="{CA9A1A86-0B9E-4C23-B7F1-83C71EE29078}" type="presParOf" srcId="{147482D8-F793-4B63-AC92-2D2E108DBAA0}" destId="{82F03708-A2AD-459B-AB59-7BBD9EB44E67}" srcOrd="2" destOrd="0" presId="urn:microsoft.com/office/officeart/2008/layout/VerticalCurvedList"/>
    <dgm:cxn modelId="{B585D8AA-8612-4072-87CB-715246956C2A}" type="presParOf" srcId="{147482D8-F793-4B63-AC92-2D2E108DBAA0}" destId="{9C6C1869-E7B2-4FB9-A22B-16BADC04A189}" srcOrd="3" destOrd="0" presId="urn:microsoft.com/office/officeart/2008/layout/VerticalCurvedList"/>
    <dgm:cxn modelId="{F9F84836-3ED3-445C-94DA-03D872E6D367}" type="presParOf" srcId="{30E5EA73-69FE-4C99-B7E6-D2785DA2F8C5}" destId="{B7B03930-5CC2-462E-B9EC-616030F550D1}" srcOrd="1" destOrd="0" presId="urn:microsoft.com/office/officeart/2008/layout/VerticalCurvedList"/>
    <dgm:cxn modelId="{E28A2CD6-A496-40C4-953B-2BF9A77F90B2}" type="presParOf" srcId="{30E5EA73-69FE-4C99-B7E6-D2785DA2F8C5}" destId="{738F6C6A-40BC-4677-97B0-D278E6A03A0F}" srcOrd="2" destOrd="0" presId="urn:microsoft.com/office/officeart/2008/layout/VerticalCurvedList"/>
    <dgm:cxn modelId="{4CF0EADE-4EFC-4D93-8F87-20BE795C0137}" type="presParOf" srcId="{738F6C6A-40BC-4677-97B0-D278E6A03A0F}" destId="{2B94B3DE-3FD1-4138-B6A8-86C32D7CDAE7}" srcOrd="0" destOrd="0" presId="urn:microsoft.com/office/officeart/2008/layout/VerticalCurvedList"/>
    <dgm:cxn modelId="{8A42388A-F030-4A0F-9A96-BBC57EF450AC}" type="presParOf" srcId="{30E5EA73-69FE-4C99-B7E6-D2785DA2F8C5}" destId="{3D425B47-886A-4BDE-9129-435A885F7BDD}" srcOrd="3" destOrd="0" presId="urn:microsoft.com/office/officeart/2008/layout/VerticalCurvedList"/>
    <dgm:cxn modelId="{E8602E43-97CB-4927-8348-341354391674}" type="presParOf" srcId="{30E5EA73-69FE-4C99-B7E6-D2785DA2F8C5}" destId="{64518638-C484-41DC-B301-F8E8B8C83E00}" srcOrd="4" destOrd="0" presId="urn:microsoft.com/office/officeart/2008/layout/VerticalCurvedList"/>
    <dgm:cxn modelId="{0FEE9FE1-A2BA-4B6C-97D6-9F6D5F32F074}" type="presParOf" srcId="{64518638-C484-41DC-B301-F8E8B8C83E00}" destId="{58A99791-976C-4270-ABCC-A15CE6943D6C}" srcOrd="0" destOrd="0" presId="urn:microsoft.com/office/officeart/2008/layout/VerticalCurvedList"/>
    <dgm:cxn modelId="{237A359A-3DA5-4C0C-9DFA-7C8508544C93}" type="presParOf" srcId="{30E5EA73-69FE-4C99-B7E6-D2785DA2F8C5}" destId="{158283C6-2307-4412-A694-C24A35138AE4}" srcOrd="5" destOrd="0" presId="urn:microsoft.com/office/officeart/2008/layout/VerticalCurvedList"/>
    <dgm:cxn modelId="{FC12769C-0A22-44A2-8189-A5ABA8F10E88}" type="presParOf" srcId="{30E5EA73-69FE-4C99-B7E6-D2785DA2F8C5}" destId="{4E54576A-E900-4046-BE98-5C6BBB87BD62}" srcOrd="6" destOrd="0" presId="urn:microsoft.com/office/officeart/2008/layout/VerticalCurvedList"/>
    <dgm:cxn modelId="{2754C532-8E61-462D-9C22-DB3BC64F612C}" type="presParOf" srcId="{4E54576A-E900-4046-BE98-5C6BBB87BD62}" destId="{C4F438E0-C9FB-4142-A782-E2ED2FAB32AB}" srcOrd="0" destOrd="0" presId="urn:microsoft.com/office/officeart/2008/layout/VerticalCurvedList"/>
    <dgm:cxn modelId="{3B620F4E-7241-473B-B27E-DD7B3AD2DDC0}" type="presParOf" srcId="{30E5EA73-69FE-4C99-B7E6-D2785DA2F8C5}" destId="{CC744001-4C3C-4F81-8A5F-5EA59164522D}" srcOrd="7" destOrd="0" presId="urn:microsoft.com/office/officeart/2008/layout/VerticalCurvedList"/>
    <dgm:cxn modelId="{67462FE8-2EF3-495D-A9D9-C4BC84790ED9}" type="presParOf" srcId="{30E5EA73-69FE-4C99-B7E6-D2785DA2F8C5}" destId="{510C83F2-0440-4E7F-892C-DCEBD03EB732}" srcOrd="8" destOrd="0" presId="urn:microsoft.com/office/officeart/2008/layout/VerticalCurvedList"/>
    <dgm:cxn modelId="{9CB869EE-D915-44E5-B1DE-DE8CFFDD279A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4EA0AFFB-A3A9-4B2D-A0BE-126B392908E0}" type="presOf" srcId="{594BF85D-E9BC-439A-80D6-0EB4896FAE66}" destId="{3D425B47-886A-4BDE-9129-435A885F7BDD}" srcOrd="0" destOrd="0" presId="urn:microsoft.com/office/officeart/2008/layout/VerticalCurvedList"/>
    <dgm:cxn modelId="{8D133E69-FF6C-4AC7-837B-62EAA32B04CF}" type="presOf" srcId="{020DE52D-4485-480D-9641-C45E840E866B}" destId="{B7B03930-5CC2-462E-B9EC-616030F550D1}" srcOrd="0" destOrd="0" presId="urn:microsoft.com/office/officeart/2008/layout/VerticalCurvedList"/>
    <dgm:cxn modelId="{AD810062-62BA-4839-B0E0-7E04A7518CE5}" type="presOf" srcId="{47736B17-8141-4E43-9780-98F53B713858}" destId="{158283C6-2307-4412-A694-C24A35138AE4}" srcOrd="0" destOrd="0" presId="urn:microsoft.com/office/officeart/2008/layout/VerticalCurvedList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8289AC1F-6392-4B00-B166-5B7A0A0B069F}" type="presOf" srcId="{BE1645D6-1611-4DF4-8DF3-EEC32D8C4F8A}" destId="{8D4BB782-D1CB-4178-BD6C-378E667E109F}" srcOrd="0" destOrd="0" presId="urn:microsoft.com/office/officeart/2008/layout/VerticalCurvedList"/>
    <dgm:cxn modelId="{CEF195BC-2F69-45E9-A9E6-B243446D29CE}" type="presOf" srcId="{9044E199-CE41-4D69-946F-81059F947649}" destId="{CC744001-4C3C-4F81-8A5F-5EA59164522D}" srcOrd="0" destOrd="0" presId="urn:microsoft.com/office/officeart/2008/layout/VerticalCurvedList"/>
    <dgm:cxn modelId="{63AC6329-5CDD-4F43-8292-FD43FC0C4B70}" type="presOf" srcId="{E0EF98CB-C1C0-4C22-A539-F558B4CAED5C}" destId="{C56633DC-E658-46D8-BE63-7CB1CCD3C8DC}" srcOrd="0" destOrd="0" presId="urn:microsoft.com/office/officeart/2008/layout/VerticalCurvedList"/>
    <dgm:cxn modelId="{1BF5B10A-C807-4467-852A-B16BB9F23D70}" type="presParOf" srcId="{8D4BB782-D1CB-4178-BD6C-378E667E109F}" destId="{30E5EA73-69FE-4C99-B7E6-D2785DA2F8C5}" srcOrd="0" destOrd="0" presId="urn:microsoft.com/office/officeart/2008/layout/VerticalCurvedList"/>
    <dgm:cxn modelId="{6694602F-D7F4-4FA9-8F69-9F0C833B7CC5}" type="presParOf" srcId="{30E5EA73-69FE-4C99-B7E6-D2785DA2F8C5}" destId="{147482D8-F793-4B63-AC92-2D2E108DBAA0}" srcOrd="0" destOrd="0" presId="urn:microsoft.com/office/officeart/2008/layout/VerticalCurvedList"/>
    <dgm:cxn modelId="{9B6487A3-1380-4AF6-9FF7-34224EE734E2}" type="presParOf" srcId="{147482D8-F793-4B63-AC92-2D2E108DBAA0}" destId="{F2410933-DB5E-4543-A714-4AF5A203C95C}" srcOrd="0" destOrd="0" presId="urn:microsoft.com/office/officeart/2008/layout/VerticalCurvedList"/>
    <dgm:cxn modelId="{64BA6E3F-09CC-4A31-85DC-8D207573DB03}" type="presParOf" srcId="{147482D8-F793-4B63-AC92-2D2E108DBAA0}" destId="{C56633DC-E658-46D8-BE63-7CB1CCD3C8DC}" srcOrd="1" destOrd="0" presId="urn:microsoft.com/office/officeart/2008/layout/VerticalCurvedList"/>
    <dgm:cxn modelId="{451E3342-6397-47E8-95C5-023FFF0891CE}" type="presParOf" srcId="{147482D8-F793-4B63-AC92-2D2E108DBAA0}" destId="{82F03708-A2AD-459B-AB59-7BBD9EB44E67}" srcOrd="2" destOrd="0" presId="urn:microsoft.com/office/officeart/2008/layout/VerticalCurvedList"/>
    <dgm:cxn modelId="{7DE300FB-3E80-46BA-8ABC-347C8BA4C967}" type="presParOf" srcId="{147482D8-F793-4B63-AC92-2D2E108DBAA0}" destId="{9C6C1869-E7B2-4FB9-A22B-16BADC04A189}" srcOrd="3" destOrd="0" presId="urn:microsoft.com/office/officeart/2008/layout/VerticalCurvedList"/>
    <dgm:cxn modelId="{2021E8BC-380A-4E96-B617-015030E647F5}" type="presParOf" srcId="{30E5EA73-69FE-4C99-B7E6-D2785DA2F8C5}" destId="{B7B03930-5CC2-462E-B9EC-616030F550D1}" srcOrd="1" destOrd="0" presId="urn:microsoft.com/office/officeart/2008/layout/VerticalCurvedList"/>
    <dgm:cxn modelId="{C5496BBE-5720-45A1-9D78-A9A1BDBAE818}" type="presParOf" srcId="{30E5EA73-69FE-4C99-B7E6-D2785DA2F8C5}" destId="{738F6C6A-40BC-4677-97B0-D278E6A03A0F}" srcOrd="2" destOrd="0" presId="urn:microsoft.com/office/officeart/2008/layout/VerticalCurvedList"/>
    <dgm:cxn modelId="{02ED9BAB-2DD4-4510-AAB2-A843C5202E97}" type="presParOf" srcId="{738F6C6A-40BC-4677-97B0-D278E6A03A0F}" destId="{2B94B3DE-3FD1-4138-B6A8-86C32D7CDAE7}" srcOrd="0" destOrd="0" presId="urn:microsoft.com/office/officeart/2008/layout/VerticalCurvedList"/>
    <dgm:cxn modelId="{926D8281-FF91-4DC8-94E1-1105C74EF23D}" type="presParOf" srcId="{30E5EA73-69FE-4C99-B7E6-D2785DA2F8C5}" destId="{3D425B47-886A-4BDE-9129-435A885F7BDD}" srcOrd="3" destOrd="0" presId="urn:microsoft.com/office/officeart/2008/layout/VerticalCurvedList"/>
    <dgm:cxn modelId="{30E398F3-2182-4EFA-932C-DD2395193312}" type="presParOf" srcId="{30E5EA73-69FE-4C99-B7E6-D2785DA2F8C5}" destId="{64518638-C484-41DC-B301-F8E8B8C83E00}" srcOrd="4" destOrd="0" presId="urn:microsoft.com/office/officeart/2008/layout/VerticalCurvedList"/>
    <dgm:cxn modelId="{02BBB7AB-B1CC-4715-80A3-6A8C31F701B1}" type="presParOf" srcId="{64518638-C484-41DC-B301-F8E8B8C83E00}" destId="{58A99791-976C-4270-ABCC-A15CE6943D6C}" srcOrd="0" destOrd="0" presId="urn:microsoft.com/office/officeart/2008/layout/VerticalCurvedList"/>
    <dgm:cxn modelId="{E442DF62-6A41-4742-83D3-D4202CE4920D}" type="presParOf" srcId="{30E5EA73-69FE-4C99-B7E6-D2785DA2F8C5}" destId="{158283C6-2307-4412-A694-C24A35138AE4}" srcOrd="5" destOrd="0" presId="urn:microsoft.com/office/officeart/2008/layout/VerticalCurvedList"/>
    <dgm:cxn modelId="{80BF626E-96DC-4814-A531-F3E46A081ECB}" type="presParOf" srcId="{30E5EA73-69FE-4C99-B7E6-D2785DA2F8C5}" destId="{4E54576A-E900-4046-BE98-5C6BBB87BD62}" srcOrd="6" destOrd="0" presId="urn:microsoft.com/office/officeart/2008/layout/VerticalCurvedList"/>
    <dgm:cxn modelId="{10DEF544-D697-4E9F-8E5D-BDFDF612F479}" type="presParOf" srcId="{4E54576A-E900-4046-BE98-5C6BBB87BD62}" destId="{C4F438E0-C9FB-4142-A782-E2ED2FAB32AB}" srcOrd="0" destOrd="0" presId="urn:microsoft.com/office/officeart/2008/layout/VerticalCurvedList"/>
    <dgm:cxn modelId="{0C8E3D2E-1DBD-4FBF-BBCD-D916FE5B0C9C}" type="presParOf" srcId="{30E5EA73-69FE-4C99-B7E6-D2785DA2F8C5}" destId="{CC744001-4C3C-4F81-8A5F-5EA59164522D}" srcOrd="7" destOrd="0" presId="urn:microsoft.com/office/officeart/2008/layout/VerticalCurvedList"/>
    <dgm:cxn modelId="{D5A82060-E2DB-453C-944E-EED96D5069A0}" type="presParOf" srcId="{30E5EA73-69FE-4C99-B7E6-D2785DA2F8C5}" destId="{510C83F2-0440-4E7F-892C-DCEBD03EB732}" srcOrd="8" destOrd="0" presId="urn:microsoft.com/office/officeart/2008/layout/VerticalCurvedList"/>
    <dgm:cxn modelId="{1D6081E0-6011-4E25-804C-B53E8414C56B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27EF9D47-3556-4DEB-B0DE-9F628012D4F3}" type="presOf" srcId="{47736B17-8141-4E43-9780-98F53B713858}" destId="{158283C6-2307-4412-A694-C24A35138AE4}" srcOrd="0" destOrd="0" presId="urn:microsoft.com/office/officeart/2008/layout/VerticalCurvedList"/>
    <dgm:cxn modelId="{42373D14-E1A8-4ACB-ACA7-394CD5818DFA}" type="presOf" srcId="{E0EF98CB-C1C0-4C22-A539-F558B4CAED5C}" destId="{C56633DC-E658-46D8-BE63-7CB1CCD3C8DC}" srcOrd="0" destOrd="0" presId="urn:microsoft.com/office/officeart/2008/layout/VerticalCurvedList"/>
    <dgm:cxn modelId="{EA48EB60-64E5-4634-9804-FA89B65611CD}" type="presOf" srcId="{594BF85D-E9BC-439A-80D6-0EB4896FAE66}" destId="{3D425B47-886A-4BDE-9129-435A885F7BDD}" srcOrd="0" destOrd="0" presId="urn:microsoft.com/office/officeart/2008/layout/VerticalCurvedList"/>
    <dgm:cxn modelId="{099BF3B5-607A-4364-85CD-4C6F5B12CE72}" type="presOf" srcId="{BE1645D6-1611-4DF4-8DF3-EEC32D8C4F8A}" destId="{8D4BB782-D1CB-4178-BD6C-378E667E109F}" srcOrd="0" destOrd="0" presId="urn:microsoft.com/office/officeart/2008/layout/VerticalCurvedList"/>
    <dgm:cxn modelId="{6E9214EF-B76F-4213-957F-B4E31360C613}" type="presOf" srcId="{020DE52D-4485-480D-9641-C45E840E866B}" destId="{B7B03930-5CC2-462E-B9EC-616030F550D1}" srcOrd="0" destOrd="0" presId="urn:microsoft.com/office/officeart/2008/layout/VerticalCurvedList"/>
    <dgm:cxn modelId="{95F7C34D-EFB4-4CEE-92A3-6CAB3F4B2703}" type="presOf" srcId="{9044E199-CE41-4D69-946F-81059F947649}" destId="{CC744001-4C3C-4F81-8A5F-5EA59164522D}" srcOrd="0" destOrd="0" presId="urn:microsoft.com/office/officeart/2008/layout/VerticalCurvedList"/>
    <dgm:cxn modelId="{525CE417-4276-4703-9E82-989D8BE78A5E}" type="presParOf" srcId="{8D4BB782-D1CB-4178-BD6C-378E667E109F}" destId="{30E5EA73-69FE-4C99-B7E6-D2785DA2F8C5}" srcOrd="0" destOrd="0" presId="urn:microsoft.com/office/officeart/2008/layout/VerticalCurvedList"/>
    <dgm:cxn modelId="{93A3C16E-F670-46CB-809A-1CD60B969A45}" type="presParOf" srcId="{30E5EA73-69FE-4C99-B7E6-D2785DA2F8C5}" destId="{147482D8-F793-4B63-AC92-2D2E108DBAA0}" srcOrd="0" destOrd="0" presId="urn:microsoft.com/office/officeart/2008/layout/VerticalCurvedList"/>
    <dgm:cxn modelId="{2D3460FD-716F-4AF5-ACD3-25BF95C6A20D}" type="presParOf" srcId="{147482D8-F793-4B63-AC92-2D2E108DBAA0}" destId="{F2410933-DB5E-4543-A714-4AF5A203C95C}" srcOrd="0" destOrd="0" presId="urn:microsoft.com/office/officeart/2008/layout/VerticalCurvedList"/>
    <dgm:cxn modelId="{99D7DB1C-57AD-49ED-B68E-D01F54176515}" type="presParOf" srcId="{147482D8-F793-4B63-AC92-2D2E108DBAA0}" destId="{C56633DC-E658-46D8-BE63-7CB1CCD3C8DC}" srcOrd="1" destOrd="0" presId="urn:microsoft.com/office/officeart/2008/layout/VerticalCurvedList"/>
    <dgm:cxn modelId="{1A03E4EF-505F-420B-B6BC-8990D597D192}" type="presParOf" srcId="{147482D8-F793-4B63-AC92-2D2E108DBAA0}" destId="{82F03708-A2AD-459B-AB59-7BBD9EB44E67}" srcOrd="2" destOrd="0" presId="urn:microsoft.com/office/officeart/2008/layout/VerticalCurvedList"/>
    <dgm:cxn modelId="{8C500162-DCF3-48C3-9E54-A18F76A8E220}" type="presParOf" srcId="{147482D8-F793-4B63-AC92-2D2E108DBAA0}" destId="{9C6C1869-E7B2-4FB9-A22B-16BADC04A189}" srcOrd="3" destOrd="0" presId="urn:microsoft.com/office/officeart/2008/layout/VerticalCurvedList"/>
    <dgm:cxn modelId="{74FD9C12-ED0F-4976-A76C-9294635AD4F3}" type="presParOf" srcId="{30E5EA73-69FE-4C99-B7E6-D2785DA2F8C5}" destId="{B7B03930-5CC2-462E-B9EC-616030F550D1}" srcOrd="1" destOrd="0" presId="urn:microsoft.com/office/officeart/2008/layout/VerticalCurvedList"/>
    <dgm:cxn modelId="{D963967E-811D-4448-AE38-035C75C32F19}" type="presParOf" srcId="{30E5EA73-69FE-4C99-B7E6-D2785DA2F8C5}" destId="{738F6C6A-40BC-4677-97B0-D278E6A03A0F}" srcOrd="2" destOrd="0" presId="urn:microsoft.com/office/officeart/2008/layout/VerticalCurvedList"/>
    <dgm:cxn modelId="{4101B66B-3254-48CD-AD12-BEBDE25C6B4F}" type="presParOf" srcId="{738F6C6A-40BC-4677-97B0-D278E6A03A0F}" destId="{2B94B3DE-3FD1-4138-B6A8-86C32D7CDAE7}" srcOrd="0" destOrd="0" presId="urn:microsoft.com/office/officeart/2008/layout/VerticalCurvedList"/>
    <dgm:cxn modelId="{6A04FBCE-E6E5-4072-9C5A-85BBD54774C5}" type="presParOf" srcId="{30E5EA73-69FE-4C99-B7E6-D2785DA2F8C5}" destId="{3D425B47-886A-4BDE-9129-435A885F7BDD}" srcOrd="3" destOrd="0" presId="urn:microsoft.com/office/officeart/2008/layout/VerticalCurvedList"/>
    <dgm:cxn modelId="{426C3ADD-BEA0-40D7-AADF-BE72C21A9287}" type="presParOf" srcId="{30E5EA73-69FE-4C99-B7E6-D2785DA2F8C5}" destId="{64518638-C484-41DC-B301-F8E8B8C83E00}" srcOrd="4" destOrd="0" presId="urn:microsoft.com/office/officeart/2008/layout/VerticalCurvedList"/>
    <dgm:cxn modelId="{9DB86A14-5D1C-4F29-8342-9525EB08ACBD}" type="presParOf" srcId="{64518638-C484-41DC-B301-F8E8B8C83E00}" destId="{58A99791-976C-4270-ABCC-A15CE6943D6C}" srcOrd="0" destOrd="0" presId="urn:microsoft.com/office/officeart/2008/layout/VerticalCurvedList"/>
    <dgm:cxn modelId="{A6789E95-82B6-4CB9-A69E-AB9944CA0FC9}" type="presParOf" srcId="{30E5EA73-69FE-4C99-B7E6-D2785DA2F8C5}" destId="{158283C6-2307-4412-A694-C24A35138AE4}" srcOrd="5" destOrd="0" presId="urn:microsoft.com/office/officeart/2008/layout/VerticalCurvedList"/>
    <dgm:cxn modelId="{E605AE32-B271-4B69-B14A-306DAC4D1D7F}" type="presParOf" srcId="{30E5EA73-69FE-4C99-B7E6-D2785DA2F8C5}" destId="{4E54576A-E900-4046-BE98-5C6BBB87BD62}" srcOrd="6" destOrd="0" presId="urn:microsoft.com/office/officeart/2008/layout/VerticalCurvedList"/>
    <dgm:cxn modelId="{7EDEBF1A-451E-4440-AD14-EFA77BFBE255}" type="presParOf" srcId="{4E54576A-E900-4046-BE98-5C6BBB87BD62}" destId="{C4F438E0-C9FB-4142-A782-E2ED2FAB32AB}" srcOrd="0" destOrd="0" presId="urn:microsoft.com/office/officeart/2008/layout/VerticalCurvedList"/>
    <dgm:cxn modelId="{F04DCEA7-04D8-4447-8DC5-B2962633B4A0}" type="presParOf" srcId="{30E5EA73-69FE-4C99-B7E6-D2785DA2F8C5}" destId="{CC744001-4C3C-4F81-8A5F-5EA59164522D}" srcOrd="7" destOrd="0" presId="urn:microsoft.com/office/officeart/2008/layout/VerticalCurvedList"/>
    <dgm:cxn modelId="{53FC01CB-6418-4923-A7D6-699851D2D684}" type="presParOf" srcId="{30E5EA73-69FE-4C99-B7E6-D2785DA2F8C5}" destId="{510C83F2-0440-4E7F-892C-DCEBD03EB732}" srcOrd="8" destOrd="0" presId="urn:microsoft.com/office/officeart/2008/layout/VerticalCurvedList"/>
    <dgm:cxn modelId="{F0DAE737-85A4-419A-8C1C-423E9FBE4747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Databases &amp; the 2PC Protocol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Theorem and the BASE Properties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Databases &amp; the 2PC Protocol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Theorem and the BASE Properties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Databases &amp; the 2PC Protocol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Theorem and the BASE Properties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Databases &amp; the 2PC Protocol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Theorem and the BASE Properties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E058-E24E-44D4-8AE6-4ED6084A3F18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10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E058-E24E-44D4-8AE6-4ED6084A3F18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12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E058-E24E-44D4-8AE6-4ED6084A3F18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0145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E058-E24E-44D4-8AE6-4ED6084A3F18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0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E058-E24E-44D4-8AE6-4ED6084A3F18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91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E058-E24E-44D4-8AE6-4ED6084A3F18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67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46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32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Database Applications</a:t>
            </a:r>
            <a:br>
              <a:rPr lang="en-US" sz="4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NoSQL Databases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Kalpana Rangra</a:t>
            </a:r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Amdahl’s Law: An Example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sz="2800" dirty="0" smtClean="0"/>
              <a:t>Suppose that: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600" dirty="0" smtClean="0"/>
              <a:t>80% of your program can be parallelized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600" dirty="0" smtClean="0"/>
              <a:t>4 machines are used to run your parallel version of </a:t>
            </a:r>
            <a:br>
              <a:rPr lang="en-US" sz="2600" dirty="0" smtClean="0"/>
            </a:br>
            <a:r>
              <a:rPr lang="en-US" sz="2600" dirty="0" smtClean="0"/>
              <a:t>the program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/>
              <a:t>The speedup you can get according to Amdahl’s law is: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000" dirty="0"/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>
              <a:buFont typeface="Wingdings" pitchFamily="2" charset="2"/>
              <a:buChar char="§"/>
              <a:defRPr/>
            </a:pPr>
            <a:endParaRPr lang="en-US" sz="2000" dirty="0"/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  <a:defRPr/>
            </a:pPr>
            <a:endParaRPr lang="en-US" sz="1800" dirty="0" smtClean="0"/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C60A62-CD09-454D-9D3F-E72940D91B24}" type="slidenum">
              <a:rPr lang="en-US" smtClean="0">
                <a:solidFill>
                  <a:schemeClr val="bg2"/>
                </a:solidFill>
              </a:rPr>
              <a:pPr eaLnBrk="1" hangingPunct="1"/>
              <a:t>10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2606" y="5715000"/>
            <a:ext cx="80772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Although you use 4 processors you cannot get a speedup more than 2.5 times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4541837"/>
            <a:ext cx="36274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4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Real Vs. Actual Cases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smtClean="0"/>
              <a:t>Amdahl’s argument is too simplified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smtClean="0"/>
              <a:t>In reality, communication overhead and potential workload imbalance exist upon running parallel programs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35814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3581400"/>
            <a:ext cx="2174875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1148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46482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51816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5715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41148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46482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51816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5715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19200" y="3321050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73338" y="3321050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80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38100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0" y="38100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57400" y="3810000"/>
            <a:ext cx="1641475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219200" y="3930650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735138" y="3930650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47650" y="41592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8600" y="46926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8600" y="52260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3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28600" y="57594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4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65138" y="3413125"/>
            <a:ext cx="4175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Serial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1475" y="3930650"/>
            <a:ext cx="5461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Parallel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90600" y="6172200"/>
            <a:ext cx="302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i="1"/>
              <a:t>1. Parallel Speed-up: An Ideal Case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03463" y="5334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03463" y="5715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32113" y="5364163"/>
            <a:ext cx="1406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Cannot be parallelized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913063" y="5773738"/>
            <a:ext cx="12112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 be parallelized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0" y="5257800"/>
            <a:ext cx="2052638" cy="82232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38763" y="35782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72163" y="3578225"/>
            <a:ext cx="2174875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38763" y="41116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38763" y="46450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38763" y="51784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8763" y="57118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72163" y="4114800"/>
            <a:ext cx="533400" cy="225425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72163" y="4648200"/>
            <a:ext cx="381000" cy="225425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72163" y="5178425"/>
            <a:ext cx="604837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72163" y="5711825"/>
            <a:ext cx="61595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567363" y="3317875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921500" y="3317875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80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338763" y="3806825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72163" y="3806825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567363" y="3927475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083300" y="3927475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595813" y="41560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1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576763" y="46894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2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576763" y="52228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3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576763" y="57562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4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13300" y="3409950"/>
            <a:ext cx="4175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Serial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719638" y="3927475"/>
            <a:ext cx="5461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Parallel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338763" y="6169025"/>
            <a:ext cx="3128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i="1"/>
              <a:t>2. Parallel Speed-up: An Actual Case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56425" y="4953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956425" y="5334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585075" y="4983163"/>
            <a:ext cx="1406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Cannot be parallelized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566025" y="5392738"/>
            <a:ext cx="1211263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 be parallelized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938963" y="4876800"/>
            <a:ext cx="2052637" cy="10477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81763" y="4111625"/>
            <a:ext cx="147637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477000" y="4648200"/>
            <a:ext cx="147638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481763" y="5164138"/>
            <a:ext cx="142875" cy="246062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88113" y="5697538"/>
            <a:ext cx="141287" cy="246062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405563" y="4019550"/>
            <a:ext cx="0" cy="20605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/>
          <p:cNvCxnSpPr/>
          <p:nvPr/>
        </p:nvCxnSpPr>
        <p:spPr>
          <a:xfrm>
            <a:off x="6550025" y="6080125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091363" y="5995988"/>
            <a:ext cx="10922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 i="1"/>
              <a:t>Load Unbalance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91363" y="5651500"/>
            <a:ext cx="147637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315200" y="5697538"/>
            <a:ext cx="160813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Communication overhead</a:t>
            </a:r>
          </a:p>
        </p:txBody>
      </p:sp>
      <p:cxnSp>
        <p:nvCxnSpPr>
          <p:cNvPr id="4101" name="Straight Connector 4100"/>
          <p:cNvCxnSpPr/>
          <p:nvPr/>
        </p:nvCxnSpPr>
        <p:spPr>
          <a:xfrm>
            <a:off x="4419600" y="3250962"/>
            <a:ext cx="0" cy="335280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rved Up Arrow 83"/>
          <p:cNvSpPr/>
          <p:nvPr/>
        </p:nvSpPr>
        <p:spPr>
          <a:xfrm>
            <a:off x="3998913" y="6363812"/>
            <a:ext cx="841375" cy="38100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12" grpId="0"/>
      <p:bldP spid="35" grpId="0" animBg="1"/>
      <p:bldP spid="36" grpId="0" animBg="1"/>
      <p:bldP spid="37" grpId="0"/>
      <p:bldP spid="38" grpId="0"/>
      <p:bldP spid="1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21" grpId="0" animBg="1"/>
      <p:bldP spid="70" grpId="0" animBg="1"/>
      <p:bldP spid="71" grpId="0" animBg="1"/>
      <p:bldP spid="72" grpId="0" animBg="1"/>
      <p:bldP spid="77" grpId="0"/>
      <p:bldP spid="78" grpId="0" animBg="1"/>
      <p:bldP spid="79" grpId="0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Guidelines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800" dirty="0" smtClean="0"/>
              <a:t>Here are some guidelines to effectively benefit </a:t>
            </a:r>
            <a:br>
              <a:rPr lang="en-US" sz="2800" dirty="0" smtClean="0"/>
            </a:br>
            <a:r>
              <a:rPr lang="en-US" sz="2800" dirty="0" smtClean="0"/>
              <a:t>from parallelization: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Maximize the fraction of your program that can be parallelized </a:t>
            </a:r>
          </a:p>
          <a:p>
            <a:pPr marL="914400" lvl="1" indent="-457200" algn="just" eaLnBrk="1" hangingPunct="1">
              <a:buFontTx/>
              <a:buAutoNum type="arabicPeriod"/>
            </a:pPr>
            <a:endParaRPr lang="en-US" dirty="0" smtClean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Balance the workload of parallel processes</a:t>
            </a:r>
          </a:p>
          <a:p>
            <a:pPr marL="914400" lvl="1" indent="-457200" algn="just" eaLnBrk="1" hangingPunct="1">
              <a:buFontTx/>
              <a:buAutoNum type="arabicPeriod"/>
            </a:pPr>
            <a:endParaRPr lang="en-US" dirty="0" smtClean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Minimize the time spent for communication</a:t>
            </a:r>
          </a:p>
          <a:p>
            <a:pPr marL="914400" lvl="1" indent="-457200" algn="just" eaLnBrk="1" hangingPunct="1">
              <a:buFontTx/>
              <a:buNone/>
            </a:pPr>
            <a:endParaRPr lang="en-US" sz="1400" dirty="0" smtClean="0"/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F5A095D-C85E-4A8B-AF37-3AB821EC11F1}" type="slidenum">
              <a:rPr lang="en-US" smtClean="0">
                <a:solidFill>
                  <a:schemeClr val="bg2"/>
                </a:solidFill>
              </a:rPr>
              <a:pPr eaLnBrk="1" hangingPunct="1"/>
              <a:t>12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Replicating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Replicating data across servers helps in: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performance bottlenecks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single point of failures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And</a:t>
            </a:r>
            <a:r>
              <a:rPr lang="en-US" sz="2400" dirty="0"/>
              <a:t>,</a:t>
            </a:r>
            <a:r>
              <a:rPr lang="en-US" sz="2400" dirty="0" smtClean="0"/>
              <a:t> hence, enhancing scalability and availability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765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Replicating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Replicating data across servers helps in: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performance bottlenecks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single point of failures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And</a:t>
            </a:r>
            <a:r>
              <a:rPr lang="en-US" sz="2400" dirty="0"/>
              <a:t>,</a:t>
            </a:r>
            <a:r>
              <a:rPr lang="en-US" sz="2400" dirty="0" smtClean="0"/>
              <a:t> hence, enhancing scalability and availability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87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689991" y="3429000"/>
            <a:ext cx="5472809" cy="2690026"/>
          </a:xfrm>
          <a:prstGeom prst="rect">
            <a:avLst/>
          </a:prstGeom>
          <a:noFill/>
          <a:extLst/>
        </p:spPr>
      </p:pic>
      <p:sp>
        <p:nvSpPr>
          <p:cNvPr id="88" name="Can 87"/>
          <p:cNvSpPr/>
          <p:nvPr/>
        </p:nvSpPr>
        <p:spPr>
          <a:xfrm>
            <a:off x="1981200" y="41910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2514600" y="4876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Can 89"/>
          <p:cNvSpPr/>
          <p:nvPr/>
        </p:nvSpPr>
        <p:spPr>
          <a:xfrm>
            <a:off x="3810000" y="3962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Can 90"/>
          <p:cNvSpPr/>
          <p:nvPr/>
        </p:nvSpPr>
        <p:spPr>
          <a:xfrm>
            <a:off x="5257800" y="45720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Can 91"/>
          <p:cNvSpPr/>
          <p:nvPr/>
        </p:nvSpPr>
        <p:spPr>
          <a:xfrm>
            <a:off x="5638800" y="4267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Can 92"/>
          <p:cNvSpPr/>
          <p:nvPr/>
        </p:nvSpPr>
        <p:spPr>
          <a:xfrm>
            <a:off x="6248400" y="5410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2095500" y="43434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209800" y="40386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924300" y="41148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095500" y="43434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4038600" y="40386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6"/>
          <p:cNvSpPr txBox="1">
            <a:spLocks noChangeArrowheads="1"/>
          </p:cNvSpPr>
          <p:nvPr/>
        </p:nvSpPr>
        <p:spPr bwMode="auto">
          <a:xfrm>
            <a:off x="1752600" y="3505200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Main Server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2095500" y="36909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2628900" y="50292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9"/>
          <p:cNvSpPr txBox="1">
            <a:spLocks noChangeArrowheads="1"/>
          </p:cNvSpPr>
          <p:nvPr/>
        </p:nvSpPr>
        <p:spPr bwMode="auto">
          <a:xfrm>
            <a:off x="3805238" y="5638800"/>
            <a:ext cx="1566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Replicated Servers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257800" y="5486400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9700" y="4953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04"/>
          <p:cNvCxnSpPr/>
          <p:nvPr/>
        </p:nvCxnSpPr>
        <p:spPr>
          <a:xfrm flipH="1">
            <a:off x="6489700" y="53721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9563" y="3690938"/>
            <a:ext cx="3762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7" name="Straight Connector 106"/>
          <p:cNvCxnSpPr/>
          <p:nvPr/>
        </p:nvCxnSpPr>
        <p:spPr>
          <a:xfrm flipH="1">
            <a:off x="3924300" y="3781425"/>
            <a:ext cx="247650" cy="1809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9025" y="3843338"/>
            <a:ext cx="3762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9" name="Straight Connector 108"/>
          <p:cNvCxnSpPr/>
          <p:nvPr/>
        </p:nvCxnSpPr>
        <p:spPr>
          <a:xfrm flipH="1">
            <a:off x="2162175" y="40528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962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562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257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181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Straight Connector 120"/>
          <p:cNvCxnSpPr>
            <a:stCxn id="88" idx="3"/>
            <a:endCxn id="110" idx="1"/>
          </p:cNvCxnSpPr>
          <p:nvPr/>
        </p:nvCxnSpPr>
        <p:spPr>
          <a:xfrm flipH="1">
            <a:off x="1981200" y="4343400"/>
            <a:ext cx="1143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9" idx="3"/>
            <a:endCxn id="120" idx="0"/>
          </p:cNvCxnSpPr>
          <p:nvPr/>
        </p:nvCxnSpPr>
        <p:spPr>
          <a:xfrm flipH="1">
            <a:off x="2474913" y="5029200"/>
            <a:ext cx="1539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0"/>
          </p:cNvCxnSpPr>
          <p:nvPr/>
        </p:nvCxnSpPr>
        <p:spPr>
          <a:xfrm>
            <a:off x="2667000" y="5029200"/>
            <a:ext cx="1889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0" idx="0"/>
            <a:endCxn id="117" idx="2"/>
          </p:cNvCxnSpPr>
          <p:nvPr/>
        </p:nvCxnSpPr>
        <p:spPr>
          <a:xfrm flipH="1" flipV="1">
            <a:off x="3846513" y="3848100"/>
            <a:ext cx="777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18" idx="0"/>
          </p:cNvCxnSpPr>
          <p:nvPr/>
        </p:nvCxnSpPr>
        <p:spPr>
          <a:xfrm>
            <a:off x="3886200" y="4114800"/>
            <a:ext cx="365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1" idx="3"/>
            <a:endCxn id="114" idx="0"/>
          </p:cNvCxnSpPr>
          <p:nvPr/>
        </p:nvCxnSpPr>
        <p:spPr>
          <a:xfrm>
            <a:off x="5372100" y="4724400"/>
            <a:ext cx="227013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12" idx="1"/>
          </p:cNvCxnSpPr>
          <p:nvPr/>
        </p:nvCxnSpPr>
        <p:spPr>
          <a:xfrm>
            <a:off x="5410200" y="4724400"/>
            <a:ext cx="304800" cy="571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2" idx="0"/>
            <a:endCxn id="115" idx="1"/>
          </p:cNvCxnSpPr>
          <p:nvPr/>
        </p:nvCxnSpPr>
        <p:spPr>
          <a:xfrm flipV="1">
            <a:off x="5753100" y="4019550"/>
            <a:ext cx="381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2" idx="4"/>
          </p:cNvCxnSpPr>
          <p:nvPr/>
        </p:nvCxnSpPr>
        <p:spPr>
          <a:xfrm flipV="1">
            <a:off x="5867400" y="4191000"/>
            <a:ext cx="30480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4"/>
            <a:endCxn id="116" idx="1"/>
          </p:cNvCxnSpPr>
          <p:nvPr/>
        </p:nvCxnSpPr>
        <p:spPr>
          <a:xfrm>
            <a:off x="5867400" y="4343400"/>
            <a:ext cx="3048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3" idx="1"/>
            <a:endCxn id="104" idx="1"/>
          </p:cNvCxnSpPr>
          <p:nvPr/>
        </p:nvCxnSpPr>
        <p:spPr>
          <a:xfrm flipV="1">
            <a:off x="6362700" y="5162550"/>
            <a:ext cx="127000" cy="2476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3"/>
            <a:endCxn id="113" idx="1"/>
          </p:cNvCxnSpPr>
          <p:nvPr/>
        </p:nvCxnSpPr>
        <p:spPr>
          <a:xfrm>
            <a:off x="6362700" y="5562600"/>
            <a:ext cx="2667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8" idx="4"/>
          </p:cNvCxnSpPr>
          <p:nvPr/>
        </p:nvCxnSpPr>
        <p:spPr>
          <a:xfrm flipH="1">
            <a:off x="2209800" y="4052888"/>
            <a:ext cx="304800" cy="214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7" idx="1"/>
          </p:cNvCxnSpPr>
          <p:nvPr/>
        </p:nvCxnSpPr>
        <p:spPr>
          <a:xfrm flipH="1">
            <a:off x="2260600" y="3638550"/>
            <a:ext cx="1397000" cy="628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1"/>
          </p:cNvCxnSpPr>
          <p:nvPr/>
        </p:nvCxnSpPr>
        <p:spPr>
          <a:xfrm flipH="1">
            <a:off x="2260600" y="3900488"/>
            <a:ext cx="1858963" cy="366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88" idx="4"/>
          </p:cNvCxnSpPr>
          <p:nvPr/>
        </p:nvCxnSpPr>
        <p:spPr>
          <a:xfrm flipH="1" flipV="1">
            <a:off x="2209800" y="4267200"/>
            <a:ext cx="1595438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5" idx="1"/>
            <a:endCxn id="88" idx="4"/>
          </p:cNvCxnSpPr>
          <p:nvPr/>
        </p:nvCxnSpPr>
        <p:spPr>
          <a:xfrm flipH="1">
            <a:off x="2209800" y="4019550"/>
            <a:ext cx="3581400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1" idx="1"/>
            <a:endCxn id="88" idx="4"/>
          </p:cNvCxnSpPr>
          <p:nvPr/>
        </p:nvCxnSpPr>
        <p:spPr>
          <a:xfrm flipH="1">
            <a:off x="2209800" y="4171950"/>
            <a:ext cx="3962400" cy="9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6" idx="1"/>
          </p:cNvCxnSpPr>
          <p:nvPr/>
        </p:nvCxnSpPr>
        <p:spPr>
          <a:xfrm flipH="1" flipV="1">
            <a:off x="2260600" y="4267200"/>
            <a:ext cx="39116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12" idx="1"/>
          </p:cNvCxnSpPr>
          <p:nvPr/>
        </p:nvCxnSpPr>
        <p:spPr>
          <a:xfrm flipH="1" flipV="1">
            <a:off x="2209800" y="4267200"/>
            <a:ext cx="3505200" cy="514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4" idx="1"/>
            <a:endCxn id="88" idx="4"/>
          </p:cNvCxnSpPr>
          <p:nvPr/>
        </p:nvCxnSpPr>
        <p:spPr>
          <a:xfrm flipH="1" flipV="1">
            <a:off x="2209800" y="4267200"/>
            <a:ext cx="320040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1"/>
            <a:endCxn id="88" idx="4"/>
          </p:cNvCxnSpPr>
          <p:nvPr/>
        </p:nvCxnSpPr>
        <p:spPr>
          <a:xfrm flipH="1" flipV="1">
            <a:off x="2209800" y="4267200"/>
            <a:ext cx="4279900" cy="895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3" idx="1"/>
            <a:endCxn id="88" idx="4"/>
          </p:cNvCxnSpPr>
          <p:nvPr/>
        </p:nvCxnSpPr>
        <p:spPr>
          <a:xfrm flipH="1" flipV="1">
            <a:off x="2209800" y="4267200"/>
            <a:ext cx="4419600" cy="150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88" idx="4"/>
          </p:cNvCxnSpPr>
          <p:nvPr/>
        </p:nvCxnSpPr>
        <p:spPr>
          <a:xfrm flipV="1">
            <a:off x="2170112" y="4267200"/>
            <a:ext cx="39688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0" idx="0"/>
            <a:endCxn id="88" idx="4"/>
          </p:cNvCxnSpPr>
          <p:nvPr/>
        </p:nvCxnSpPr>
        <p:spPr>
          <a:xfrm flipH="1" flipV="1">
            <a:off x="2209800" y="4267200"/>
            <a:ext cx="26511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9" idx="0"/>
            <a:endCxn id="88" idx="4"/>
          </p:cNvCxnSpPr>
          <p:nvPr/>
        </p:nvCxnSpPr>
        <p:spPr>
          <a:xfrm flipH="1" flipV="1">
            <a:off x="2209800" y="4267200"/>
            <a:ext cx="646113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But, Consistency Becomes 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An example: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In an e-commerce application, the bank database has been replicated across two servers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Maintaining consistency of replicated data is a challenge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Can 3"/>
          <p:cNvSpPr/>
          <p:nvPr/>
        </p:nvSpPr>
        <p:spPr>
          <a:xfrm>
            <a:off x="17954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16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6" name="Can 5"/>
          <p:cNvSpPr/>
          <p:nvPr/>
        </p:nvSpPr>
        <p:spPr>
          <a:xfrm>
            <a:off x="58721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433763" y="5867400"/>
            <a:ext cx="190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Replicated Database</a:t>
            </a:r>
          </a:p>
        </p:txBody>
      </p:sp>
      <p:cxnSp>
        <p:nvCxnSpPr>
          <p:cNvPr id="9" name="Straight Connector 8"/>
          <p:cNvCxnSpPr>
            <a:stCxn id="8" idx="1"/>
          </p:cNvCxnSpPr>
          <p:nvPr/>
        </p:nvCxnSpPr>
        <p:spPr>
          <a:xfrm flipH="1" flipV="1">
            <a:off x="2786063" y="5562600"/>
            <a:ext cx="647700" cy="458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5338763" y="5503863"/>
            <a:ext cx="533400" cy="5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9663" y="3848100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Event 1 = Add $1000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2525" y="3830638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Event 2 = Add interest of 5%</a:t>
            </a:r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>
            <a:off x="2290763" y="4191000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7" idx="1"/>
          </p:cNvCxnSpPr>
          <p:nvPr/>
        </p:nvCxnSpPr>
        <p:spPr>
          <a:xfrm>
            <a:off x="2290763" y="4191000"/>
            <a:ext cx="36576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60550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9763" y="44196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7" name="Straight Arrow Connector 16"/>
          <p:cNvCxnSpPr>
            <a:stCxn id="12" idx="2"/>
            <a:endCxn id="7" idx="0"/>
          </p:cNvCxnSpPr>
          <p:nvPr/>
        </p:nvCxnSpPr>
        <p:spPr>
          <a:xfrm>
            <a:off x="6367463" y="4173538"/>
            <a:ext cx="0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48363" y="44069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=1050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10163" y="54102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=2050</a:t>
            </a:r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2698750" y="4173538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09913" y="53721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0075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=2100</a:t>
            </a:r>
          </a:p>
        </p:txBody>
      </p:sp>
      <p:pic>
        <p:nvPicPr>
          <p:cNvPr id="25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678238"/>
            <a:ext cx="1047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val 25"/>
          <p:cNvSpPr/>
          <p:nvPr/>
        </p:nvSpPr>
        <p:spPr>
          <a:xfrm>
            <a:off x="1447800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5775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5" grpId="0" animBg="1"/>
      <p:bldP spid="15" grpId="1" animBg="1"/>
      <p:bldP spid="16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 animBg="1"/>
      <p:bldP spid="24" grpId="0" animBg="1"/>
      <p:bldP spid="24" grpId="1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Two-Phase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two-phase commit protocol (2PC) can be used to ensure atomicity and consistency 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n 28"/>
          <p:cNvSpPr/>
          <p:nvPr/>
        </p:nvSpPr>
        <p:spPr>
          <a:xfrm>
            <a:off x="7086599" y="2660946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1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1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Coordinator</a:t>
            </a:r>
            <a:endParaRPr lang="en-US" sz="14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272" y="3047999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Can 54"/>
          <p:cNvSpPr/>
          <p:nvPr/>
        </p:nvSpPr>
        <p:spPr>
          <a:xfrm>
            <a:off x="7116382" y="40979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2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2</a:t>
            </a:r>
            <a:endParaRPr lang="en-US" sz="14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492055" y="44849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Can 59"/>
          <p:cNvSpPr/>
          <p:nvPr/>
        </p:nvSpPr>
        <p:spPr>
          <a:xfrm>
            <a:off x="7116382" y="55457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3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3</a:t>
            </a:r>
            <a:endParaRPr lang="en-US" sz="1400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492055" y="59327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644976" y="3124200"/>
            <a:ext cx="5786" cy="8412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701324" y="4950023"/>
            <a:ext cx="0" cy="10697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05000" y="276883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VOTE_REQUEST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05000" y="41264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VOTE_REQUEST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05000" y="56504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VOTE_REQUEST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9" name="TextBox 1038"/>
          <p:cNvSpPr txBox="1"/>
          <p:nvPr/>
        </p:nvSpPr>
        <p:spPr>
          <a:xfrm>
            <a:off x="76670" y="2514600"/>
            <a:ext cx="1761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Phase I: Voting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1905000" y="3435053"/>
            <a:ext cx="1828800" cy="0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05000" y="3435053"/>
            <a:ext cx="0" cy="691415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955562" y="4872044"/>
            <a:ext cx="1828800" cy="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913546" y="5650468"/>
            <a:ext cx="1828800" cy="8546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913546" y="4950737"/>
            <a:ext cx="0" cy="708277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95740" y="310710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VOTE_COMMIT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81200" y="4532392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VOTE_COMMIT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89746" y="5329290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VOTE_COMMIT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  <p:bldP spid="35" grpId="0"/>
      <p:bldP spid="42" grpId="0"/>
      <p:bldP spid="55" grpId="0" animBg="1"/>
      <p:bldP spid="56" grpId="0"/>
      <p:bldP spid="57" grpId="0"/>
      <p:bldP spid="60" grpId="0" animBg="1"/>
      <p:bldP spid="61" grpId="0"/>
      <p:bldP spid="62" grpId="0"/>
      <p:bldP spid="1036" grpId="0"/>
      <p:bldP spid="79" grpId="0"/>
      <p:bldP spid="80" grpId="0"/>
      <p:bldP spid="1039" grpId="0"/>
      <p:bldP spid="89" grpId="0"/>
      <p:bldP spid="90" grpId="0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Two-Phase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two-phase commit protocol (2PC) can be used to ensure atomicity and consistency 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n 28"/>
          <p:cNvSpPr/>
          <p:nvPr/>
        </p:nvSpPr>
        <p:spPr>
          <a:xfrm>
            <a:off x="7086599" y="2660946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1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1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Coordinator</a:t>
            </a:r>
            <a:endParaRPr lang="en-US" sz="14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272" y="3047999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Can 54"/>
          <p:cNvSpPr/>
          <p:nvPr/>
        </p:nvSpPr>
        <p:spPr>
          <a:xfrm>
            <a:off x="7116382" y="40979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2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2</a:t>
            </a:r>
            <a:endParaRPr lang="en-US" sz="14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492055" y="44849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Can 59"/>
          <p:cNvSpPr/>
          <p:nvPr/>
        </p:nvSpPr>
        <p:spPr>
          <a:xfrm>
            <a:off x="7116382" y="55457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3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3</a:t>
            </a:r>
            <a:endParaRPr lang="en-US" sz="1400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492055" y="59327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644976" y="3124200"/>
            <a:ext cx="5786" cy="84125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701324" y="4950023"/>
            <a:ext cx="0" cy="106977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05000" y="276883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GLOBAL_COMMIT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05000" y="412646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GLOBAL_COMMIT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65046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GLOBAL_COMMIT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76670" y="2514600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Phase II: Commit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478708" y="3048000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67950" y="2712815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LOCAL_COMMIT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495800" y="4487291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85042" y="4152106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LOCAL_COMMIT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495800" y="5931969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5042" y="5596784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LOCAL_COMMIT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575" y="6096000"/>
            <a:ext cx="3273425" cy="6096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/>
              <a:t>“Strict” consistency, which limits scalability!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544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79" grpId="0"/>
      <p:bldP spid="80" grpId="0"/>
      <p:bldP spid="4" grpId="0"/>
      <p:bldP spid="44" grpId="0"/>
      <p:bldP spid="46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09313194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6" y="38862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7595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limitations of distributed databases can be described in the so called the </a:t>
            </a:r>
            <a:r>
              <a:rPr lang="en-US" sz="2600" dirty="0" smtClean="0">
                <a:solidFill>
                  <a:srgbClr val="000099"/>
                </a:solidFill>
              </a:rPr>
              <a:t>CAP theorem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>
                <a:solidFill>
                  <a:srgbClr val="C00000"/>
                </a:solidFill>
              </a:rPr>
              <a:t>onsistency</a:t>
            </a:r>
            <a:r>
              <a:rPr lang="en-US" sz="2400" dirty="0" smtClean="0"/>
              <a:t>: every node always sees the same data at any given instance (i.e., strict consistency)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rgbClr val="C00000"/>
                </a:solidFill>
              </a:rPr>
              <a:t>vailability</a:t>
            </a:r>
            <a:r>
              <a:rPr lang="en-US" sz="2400" dirty="0" smtClean="0"/>
              <a:t>: the system continues to operate, even if nodes in a cluster crash, or some hardware or software parts are down due to upgrades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P</a:t>
            </a:r>
            <a:r>
              <a:rPr lang="en-US" sz="2400" dirty="0" smtClean="0">
                <a:solidFill>
                  <a:srgbClr val="C00000"/>
                </a:solidFill>
              </a:rPr>
              <a:t>artition Tolerance</a:t>
            </a:r>
            <a:r>
              <a:rPr lang="en-US" sz="2400" dirty="0" smtClean="0"/>
              <a:t>: the system continues to operate in the presence of network partitions</a:t>
            </a: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1000" y="6096000"/>
            <a:ext cx="8458200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CAP theorem: any distributed database with shared data, can have </a:t>
            </a:r>
            <a:r>
              <a:rPr lang="en-US" sz="2000" i="1" u="sng" dirty="0" smtClean="0">
                <a:solidFill>
                  <a:schemeClr val="tx1"/>
                </a:solidFill>
              </a:rPr>
              <a:t>at most two</a:t>
            </a:r>
            <a:r>
              <a:rPr lang="en-US" sz="2000" dirty="0" smtClean="0">
                <a:solidFill>
                  <a:schemeClr val="tx1"/>
                </a:solidFill>
              </a:rPr>
              <a:t> of the three desirable properties, C, A or P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74498686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8" y="1559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3048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CAP Theorem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Let us assume two nodes on opposite sides of a </a:t>
            </a:r>
            <a:br>
              <a:rPr lang="en-US" sz="2600" dirty="0" smtClean="0"/>
            </a:br>
            <a:r>
              <a:rPr lang="en-US" sz="2600" dirty="0" smtClean="0"/>
              <a:t>network partition: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Availability + Partition Tolerance forfeit Consistency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Consistency + Partition Tolerance entails that one side of the partition must act as if it is unavailable, thus </a:t>
            </a:r>
            <a:br>
              <a:rPr lang="en-US" sz="2600" dirty="0" smtClean="0"/>
            </a:br>
            <a:r>
              <a:rPr lang="en-US" sz="2600" dirty="0" smtClean="0"/>
              <a:t>forfeiting Availability</a:t>
            </a: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Consistency + Availability is only possible if there is no network partition, thereby forfeiting Partition Tolerance</a:t>
            </a:r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92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54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352800" y="26670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ghtning Bolt 10"/>
          <p:cNvSpPr/>
          <p:nvPr/>
        </p:nvSpPr>
        <p:spPr>
          <a:xfrm>
            <a:off x="3886200" y="2133600"/>
            <a:ext cx="762000" cy="10668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Large-Scale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When companies such as Google and Amazon were designing large-scale databases, 24/7 Availability was a key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 few minutes of downtime means lost revenue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When </a:t>
            </a:r>
            <a:r>
              <a:rPr lang="en-US" sz="2600" i="1" dirty="0" smtClean="0"/>
              <a:t>horizontally</a:t>
            </a:r>
            <a:r>
              <a:rPr lang="en-US" sz="2600" dirty="0" smtClean="0"/>
              <a:t> scaling databases to 1000s of machines, the likelihood of a node or a network failure </a:t>
            </a:r>
            <a:br>
              <a:rPr lang="en-US" sz="2600" dirty="0" smtClean="0"/>
            </a:br>
            <a:r>
              <a:rPr lang="en-US" sz="2600" dirty="0" smtClean="0"/>
              <a:t>increases tremendously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Therefore, in order to have strong guarantees on Availability and Partition Tolerance, they had to sacrifice “strict” Consistency (</a:t>
            </a:r>
            <a:r>
              <a:rPr lang="en-US" sz="2600" i="1" dirty="0" smtClean="0"/>
              <a:t>implied by the CAP theorem</a:t>
            </a:r>
            <a:r>
              <a:rPr lang="en-US" sz="26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0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Trading-Off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Maintaining consistency should balance between the strictness of consistency versus </a:t>
            </a:r>
            <a:r>
              <a:rPr lang="en-US" sz="2600" dirty="0" smtClean="0"/>
              <a:t>availability/scalability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Good-enough consistency </a:t>
            </a:r>
            <a:r>
              <a:rPr lang="en-US" sz="2400" i="1" u="sng" dirty="0"/>
              <a:t>depends on your application</a:t>
            </a:r>
          </a:p>
          <a:p>
            <a:pPr lvl="4"/>
            <a:endParaRPr lang="en-US" sz="105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70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Trading-Off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Maintaining consistency should balance between the strictness of consistency versus availability/scalability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Good-enough </a:t>
            </a:r>
            <a:r>
              <a:rPr lang="en-US" sz="2400" dirty="0"/>
              <a:t>consistency </a:t>
            </a:r>
            <a:r>
              <a:rPr lang="en-US" sz="2400" i="1" u="sng" dirty="0"/>
              <a:t>depends on your application</a:t>
            </a:r>
          </a:p>
          <a:p>
            <a:pPr lvl="4"/>
            <a:endParaRPr lang="en-US" sz="105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Left-Right Arrow 3"/>
          <p:cNvSpPr/>
          <p:nvPr/>
        </p:nvSpPr>
        <p:spPr>
          <a:xfrm>
            <a:off x="914400" y="3697069"/>
            <a:ext cx="7162800" cy="95113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175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Strict Consistency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49924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indent="-6350" algn="ctr"/>
            <a:r>
              <a:rPr lang="en-US" dirty="0" smtClean="0"/>
              <a:t>Generally hard to implement, and is inefficient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1636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Loose Consistency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916269"/>
            <a:ext cx="240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0" indent="-117475"/>
            <a:r>
              <a:rPr lang="en-US" dirty="0" smtClean="0"/>
              <a:t>Easier to implement, and is efficient </a:t>
            </a:r>
            <a:endParaRPr lang="en-US" dirty="0"/>
          </a:p>
        </p:txBody>
      </p:sp>
      <p:pic>
        <p:nvPicPr>
          <p:cNvPr id="9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61912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2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BASE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CAP theorem proves that it is impossible to guarantee strict Consistency and Availability while being able to tolerate network partitions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This resulted in databases with relaxed ACID guarantees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In particular, such databases apply the BASE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B</a:t>
            </a:r>
            <a:r>
              <a:rPr lang="en-US" sz="2400" dirty="0" smtClean="0"/>
              <a:t>asically </a:t>
            </a:r>
            <a:r>
              <a:rPr lang="en-US" sz="2400" b="1" u="sng" dirty="0" smtClean="0"/>
              <a:t>A</a:t>
            </a:r>
            <a:r>
              <a:rPr lang="en-US" sz="2400" dirty="0" smtClean="0"/>
              <a:t>vailable: the system guarantees Availability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S</a:t>
            </a:r>
            <a:r>
              <a:rPr lang="en-US" sz="2400" dirty="0" smtClean="0"/>
              <a:t>oft-State: the state of the system may change over time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E</a:t>
            </a:r>
            <a:r>
              <a:rPr lang="en-US" sz="2400" dirty="0" smtClean="0"/>
              <a:t>ventual Consistency: the system will </a:t>
            </a:r>
            <a:r>
              <a:rPr lang="en-US" sz="2400" i="1" dirty="0" smtClean="0"/>
              <a:t>eventually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become consistent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650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smtClean="0"/>
              <a:t>database </a:t>
            </a:r>
            <a:r>
              <a:rPr lang="en-US" sz="2800" dirty="0"/>
              <a:t>is termed as </a:t>
            </a:r>
            <a:r>
              <a:rPr lang="en-US" sz="2800" i="1" dirty="0"/>
              <a:t>Eventually Consistent</a:t>
            </a:r>
            <a:r>
              <a:rPr lang="en-US" sz="2800" dirty="0"/>
              <a:t> if: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All replicas will </a:t>
            </a:r>
            <a:r>
              <a:rPr lang="en-US" sz="2600" i="1" dirty="0"/>
              <a:t>gradually</a:t>
            </a:r>
            <a:r>
              <a:rPr lang="en-US" sz="2600" dirty="0"/>
              <a:t> become consistent in the absence of updates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416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smtClean="0"/>
              <a:t>database </a:t>
            </a:r>
            <a:r>
              <a:rPr lang="en-US" sz="2800" dirty="0"/>
              <a:t>is termed as </a:t>
            </a:r>
            <a:r>
              <a:rPr lang="en-US" sz="2800" i="1" dirty="0"/>
              <a:t>Eventually Consistent</a:t>
            </a:r>
            <a:r>
              <a:rPr lang="en-US" sz="2800" dirty="0"/>
              <a:t> if: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All replicas will </a:t>
            </a:r>
            <a:r>
              <a:rPr lang="en-US" sz="2600" i="1" dirty="0"/>
              <a:t>gradually</a:t>
            </a:r>
            <a:r>
              <a:rPr lang="en-US" sz="2600" dirty="0"/>
              <a:t> become consistent in the absence of updates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4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33528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5" name="Group 4"/>
          <p:cNvGrpSpPr/>
          <p:nvPr/>
        </p:nvGrpSpPr>
        <p:grpSpPr>
          <a:xfrm>
            <a:off x="1839690" y="3557134"/>
            <a:ext cx="5382267" cy="2713836"/>
            <a:chOff x="1143000" y="3674663"/>
            <a:chExt cx="5382267" cy="2713836"/>
          </a:xfrm>
        </p:grpSpPr>
        <p:sp>
          <p:nvSpPr>
            <p:cNvPr id="6" name="Can 5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51469" y="5777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12" idx="3"/>
            <a:endCxn id="31" idx="1"/>
          </p:cNvCxnSpPr>
          <p:nvPr/>
        </p:nvCxnSpPr>
        <p:spPr>
          <a:xfrm flipV="1">
            <a:off x="6555478" y="5731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21957" y="4759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5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650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493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57417" y="4909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03473" y="4005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29847" y="3925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54163" y="4026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1363" y="5186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2" name="Straight Connector 21"/>
          <p:cNvCxnSpPr>
            <a:stCxn id="15" idx="3"/>
            <a:endCxn id="20" idx="1"/>
          </p:cNvCxnSpPr>
          <p:nvPr/>
        </p:nvCxnSpPr>
        <p:spPr>
          <a:xfrm>
            <a:off x="1374075" y="4092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21" idx="1"/>
          </p:cNvCxnSpPr>
          <p:nvPr/>
        </p:nvCxnSpPr>
        <p:spPr>
          <a:xfrm flipV="1">
            <a:off x="1277360" y="5324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5872" y="5777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56263" y="4911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07246" y="4008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34029" y="3921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940672" y="4030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97872" y="5184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pic>
        <p:nvPicPr>
          <p:cNvPr id="3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5292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71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Eventual Consistency: </a:t>
            </a:r>
            <a:br>
              <a:rPr lang="en-US" dirty="0" smtClean="0"/>
            </a:br>
            <a:r>
              <a:rPr lang="en-US" dirty="0" smtClean="0"/>
              <a:t>A Main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But, what if the client accesses the data from different replicas?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32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29718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33" name="Group 32"/>
          <p:cNvGrpSpPr/>
          <p:nvPr/>
        </p:nvGrpSpPr>
        <p:grpSpPr>
          <a:xfrm>
            <a:off x="1839690" y="3176134"/>
            <a:ext cx="5382267" cy="2713836"/>
            <a:chOff x="1143000" y="3674663"/>
            <a:chExt cx="5382267" cy="2713836"/>
          </a:xfrm>
        </p:grpSpPr>
        <p:sp>
          <p:nvSpPr>
            <p:cNvPr id="34" name="Can 33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451469" y="5396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41" name="Straight Connector 40"/>
          <p:cNvCxnSpPr>
            <a:stCxn id="40" idx="3"/>
            <a:endCxn id="59" idx="1"/>
          </p:cNvCxnSpPr>
          <p:nvPr/>
        </p:nvCxnSpPr>
        <p:spPr>
          <a:xfrm flipV="1">
            <a:off x="6555478" y="5350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221957" y="4378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43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269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112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257417" y="4528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03473" y="3624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629847" y="3544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954163" y="3645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1363" y="4805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50" name="Straight Connector 49"/>
          <p:cNvCxnSpPr>
            <a:stCxn id="43" idx="3"/>
            <a:endCxn id="48" idx="1"/>
          </p:cNvCxnSpPr>
          <p:nvPr/>
        </p:nvCxnSpPr>
        <p:spPr>
          <a:xfrm>
            <a:off x="1374075" y="3711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3"/>
            <a:endCxn id="49" idx="1"/>
          </p:cNvCxnSpPr>
          <p:nvPr/>
        </p:nvCxnSpPr>
        <p:spPr>
          <a:xfrm flipV="1">
            <a:off x="1277360" y="4943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45872" y="5396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6263" y="4530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007246" y="3627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634029" y="3540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940672" y="3649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397872" y="4803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58" name="Straight Connector 57"/>
          <p:cNvCxnSpPr>
            <a:endCxn id="55" idx="2"/>
          </p:cNvCxnSpPr>
          <p:nvPr/>
        </p:nvCxnSpPr>
        <p:spPr>
          <a:xfrm flipV="1">
            <a:off x="4157473" y="3817070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4911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59"/>
          <p:cNvCxnSpPr>
            <a:endCxn id="55" idx="2"/>
          </p:cNvCxnSpPr>
          <p:nvPr/>
        </p:nvCxnSpPr>
        <p:spPr>
          <a:xfrm flipV="1">
            <a:off x="4157473" y="3817070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08308" y="6172200"/>
            <a:ext cx="7154572" cy="6096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Protocols like Read Your Own Writes (RYOW) can be applied!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2054E-6 L -0.34861 -0.119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5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405808967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5" y="5131038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5341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To this end, a new class of databases emerged, which mainly follow the BASE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These were dubbed as NoSQL databases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E.g., Amazon’s Dynamo and Google’s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Main characteristics of NoSQL databases include: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No strict schema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No strict adherence to ACID properties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Consistency is traded in favor of Availability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9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can be broadly classified into four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Structured Data: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Have a predefined model, which organizes data into a form that is relatively easy </a:t>
            </a:r>
            <a:r>
              <a:rPr lang="en-US" dirty="0"/>
              <a:t>to store, process, retrieve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manage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relational data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Unstructured Data: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Opposite of structured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Flat binary files containing text, video or audio</a:t>
            </a:r>
          </a:p>
          <a:p>
            <a:pPr lvl="2">
              <a:buFont typeface="Wingdings" pitchFamily="2" charset="2"/>
              <a:buChar char="§"/>
            </a:pPr>
            <a:r>
              <a:rPr lang="en-US" u="sng" dirty="0" smtClean="0"/>
              <a:t>Note</a:t>
            </a:r>
            <a:r>
              <a:rPr lang="en-US" dirty="0" smtClean="0"/>
              <a:t>: data is not completely devoid of a structure (e.g., an audio file may still have an encoding structure and some metadata associated with it)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630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Vs NoSQL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79533"/>
              </p:ext>
            </p:extLst>
          </p:nvPr>
        </p:nvGraphicFramePr>
        <p:xfrm>
          <a:off x="1017562" y="2416651"/>
          <a:ext cx="745949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746">
                  <a:extLst>
                    <a:ext uri="{9D8B030D-6E8A-4147-A177-3AD203B41FA5}">
                      <a16:colId xmlns:a16="http://schemas.microsoft.com/office/drawing/2014/main" val="3648578366"/>
                    </a:ext>
                  </a:extLst>
                </a:gridCol>
                <a:gridCol w="3729746">
                  <a:extLst>
                    <a:ext uri="{9D8B030D-6E8A-4147-A177-3AD203B41FA5}">
                      <a16:colId xmlns:a16="http://schemas.microsoft.com/office/drawing/2014/main" val="245980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07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Collection/Document</a:t>
                      </a:r>
                      <a:r>
                        <a:rPr lang="en-US" sz="2800" baseline="0" dirty="0"/>
                        <a:t> Root Element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6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Field/Element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0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551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96539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Document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Documents are stored in some standard format or encoding (e.g., XML, JSON, PDF or Office Documents)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These are typically referred to as Binary Large Objects (BLOBs)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Documents can be indexed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This allows document stores to outperform traditional file systems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MongoDB and CouchDB (both can be queried using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971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3086100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Data are represented as vertices and edges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Graph databases are powerful for graph-like queries (e.g., find the shortest path between two elements)</a:t>
            </a:r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E.g., Neo4j and </a:t>
            </a:r>
            <a:r>
              <a:rPr lang="en-US" sz="2600" dirty="0" err="1" smtClean="0"/>
              <a:t>VertexDB</a:t>
            </a: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Oval 3"/>
          <p:cNvSpPr/>
          <p:nvPr/>
        </p:nvSpPr>
        <p:spPr>
          <a:xfrm>
            <a:off x="2118612" y="2705925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Id: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Alice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18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14212" y="1597820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Id: 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Bob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22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21606" y="3911983"/>
            <a:ext cx="1143000" cy="1143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Id: 3</a:t>
            </a:r>
          </a:p>
          <a:p>
            <a:pPr algn="ctr"/>
            <a:r>
              <a:rPr lang="en-US" sz="1200" dirty="0" smtClean="0"/>
              <a:t>Name: Chess</a:t>
            </a:r>
          </a:p>
          <a:p>
            <a:pPr algn="ctr"/>
            <a:r>
              <a:rPr lang="en-US" sz="1200" dirty="0" smtClean="0"/>
              <a:t>Type: Group</a:t>
            </a:r>
            <a:endParaRPr lang="en-US" sz="1200" dirty="0"/>
          </a:p>
        </p:txBody>
      </p:sp>
      <p:cxnSp>
        <p:nvCxnSpPr>
          <p:cNvPr id="8" name="Curved Connector 7"/>
          <p:cNvCxnSpPr>
            <a:stCxn id="4" idx="7"/>
            <a:endCxn id="5" idx="2"/>
          </p:cNvCxnSpPr>
          <p:nvPr/>
        </p:nvCxnSpPr>
        <p:spPr>
          <a:xfrm rot="5400000" flipH="1" flipV="1">
            <a:off x="3702222" y="1561323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4" idx="6"/>
          </p:cNvCxnSpPr>
          <p:nvPr/>
        </p:nvCxnSpPr>
        <p:spPr>
          <a:xfrm rot="5400000">
            <a:off x="3869610" y="1965434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4"/>
            <a:endCxn id="6" idx="2"/>
          </p:cNvCxnSpPr>
          <p:nvPr/>
        </p:nvCxnSpPr>
        <p:spPr>
          <a:xfrm rot="16200000" flipH="1">
            <a:off x="3138580" y="3400457"/>
            <a:ext cx="634558" cy="15314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1"/>
          </p:cNvCxnSpPr>
          <p:nvPr/>
        </p:nvCxnSpPr>
        <p:spPr>
          <a:xfrm rot="16200000" flipV="1">
            <a:off x="3525820" y="3216197"/>
            <a:ext cx="537755" cy="11885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" idx="4"/>
            <a:endCxn id="6" idx="0"/>
          </p:cNvCxnSpPr>
          <p:nvPr/>
        </p:nvCxnSpPr>
        <p:spPr>
          <a:xfrm rot="5400000">
            <a:off x="4603828" y="2930098"/>
            <a:ext cx="1171163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" idx="7"/>
            <a:endCxn id="5" idx="5"/>
          </p:cNvCxnSpPr>
          <p:nvPr/>
        </p:nvCxnSpPr>
        <p:spPr>
          <a:xfrm rot="5400000" flipH="1" flipV="1">
            <a:off x="4840552" y="2930099"/>
            <a:ext cx="1505939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0486742">
            <a:off x="3008911" y="1719958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Id:100</a:t>
            </a:r>
          </a:p>
          <a:p>
            <a:r>
              <a:rPr lang="en-US" sz="1200" dirty="0" smtClean="0"/>
              <a:t>Label: knows</a:t>
            </a:r>
          </a:p>
          <a:p>
            <a:r>
              <a:rPr lang="en-US" sz="1200" dirty="0" smtClean="0"/>
              <a:t>Since: 2001/10/03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rot="20486742">
            <a:off x="3541395" y="2507111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Id:101</a:t>
            </a:r>
          </a:p>
          <a:p>
            <a:r>
              <a:rPr lang="en-US" sz="1200" dirty="0" smtClean="0"/>
              <a:t>Label: knows</a:t>
            </a:r>
          </a:p>
          <a:p>
            <a:r>
              <a:rPr lang="en-US" sz="1200" dirty="0" smtClean="0"/>
              <a:t>Since: 2001/10/03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rot="1144732">
            <a:off x="3533429" y="3336421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Id:103</a:t>
            </a:r>
          </a:p>
          <a:p>
            <a:r>
              <a:rPr lang="en-US" sz="1200" dirty="0" smtClean="0"/>
              <a:t>Label: Members</a:t>
            </a:r>
          </a:p>
        </p:txBody>
      </p:sp>
      <p:sp>
        <p:nvSpPr>
          <p:cNvPr id="93" name="TextBox 92"/>
          <p:cNvSpPr txBox="1"/>
          <p:nvPr/>
        </p:nvSpPr>
        <p:spPr>
          <a:xfrm rot="19087203">
            <a:off x="5338977" y="3180710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Id:104</a:t>
            </a:r>
          </a:p>
          <a:p>
            <a:r>
              <a:rPr lang="en-US" sz="1200" dirty="0" smtClean="0"/>
              <a:t>Label: Members</a:t>
            </a:r>
          </a:p>
        </p:txBody>
      </p:sp>
      <p:sp>
        <p:nvSpPr>
          <p:cNvPr id="94" name="TextBox 93"/>
          <p:cNvSpPr txBox="1"/>
          <p:nvPr/>
        </p:nvSpPr>
        <p:spPr>
          <a:xfrm rot="19046389">
            <a:off x="4252451" y="2789344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Id:105</a:t>
            </a:r>
          </a:p>
          <a:p>
            <a:r>
              <a:rPr lang="en-US" sz="1200" dirty="0" smtClean="0"/>
              <a:t>Label: </a:t>
            </a:r>
            <a:r>
              <a:rPr lang="en-US" sz="1200" dirty="0" err="1" smtClean="0"/>
              <a:t>is_member</a:t>
            </a:r>
            <a:endParaRPr lang="en-US" sz="1200" dirty="0" smtClean="0"/>
          </a:p>
          <a:p>
            <a:r>
              <a:rPr lang="en-US" sz="1200" dirty="0" smtClean="0"/>
              <a:t>Since: 2011/02/14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 rot="1437996">
            <a:off x="2531785" y="435188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Id:102</a:t>
            </a:r>
          </a:p>
          <a:p>
            <a:r>
              <a:rPr lang="en-US" sz="1200" dirty="0" smtClean="0"/>
              <a:t>Label: </a:t>
            </a:r>
            <a:r>
              <a:rPr lang="en-US" sz="1200" dirty="0" err="1" smtClean="0"/>
              <a:t>is_member</a:t>
            </a:r>
            <a:endParaRPr lang="en-US" sz="1200" dirty="0" smtClean="0"/>
          </a:p>
          <a:p>
            <a:r>
              <a:rPr lang="en-US" sz="1200" dirty="0" smtClean="0"/>
              <a:t>Since: 2005/07/01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84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5282369" y="5464325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Keys are mapped to (possibly) more complex value (e.g., lists)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Keys can be stored in a hash table and can be distributed easily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Such stores typically support regular CRUD (create, read, update, and delete) operations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That is, no joins and aggregate functions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Amazon </a:t>
            </a:r>
            <a:r>
              <a:rPr lang="en-US" sz="2800" dirty="0" err="1" smtClean="0"/>
              <a:t>DynamoDB</a:t>
            </a:r>
            <a:r>
              <a:rPr lang="en-US" sz="2800" dirty="0" smtClean="0"/>
              <a:t> and Apache Cassandra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726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485760" y="5410200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Columnar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Columnar databases are a hybrid of RDBMSs and Key-Value stores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Values are stored in groups of zero or more columns, but in Column-Order (as opposed to Row-Order)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Values are queried by matching keys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</a:t>
            </a:r>
            <a:r>
              <a:rPr lang="en-US" sz="2800" dirty="0" err="1" smtClean="0"/>
              <a:t>HBase</a:t>
            </a:r>
            <a:r>
              <a:rPr lang="en-US" sz="2800" dirty="0" smtClean="0"/>
              <a:t> and </a:t>
            </a:r>
            <a:r>
              <a:rPr lang="en-US" sz="2800" dirty="0" err="1" smtClean="0"/>
              <a:t>Vertica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9785" y="3545210"/>
            <a:ext cx="833215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3538444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72127" y="3545210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209800" y="3545210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3791969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43185" y="3790902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376585" y="3789122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218346" y="3782356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09785" y="404157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13" name="Left Bracket 12"/>
          <p:cNvSpPr/>
          <p:nvPr/>
        </p:nvSpPr>
        <p:spPr>
          <a:xfrm rot="5400000">
            <a:off x="1229348" y="2546954"/>
            <a:ext cx="57328" cy="190357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9529" y="3143429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Record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0181" y="4586646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Row-Order</a:t>
            </a:r>
            <a:endParaRPr lang="en-US" b="1" i="1" dirty="0"/>
          </a:p>
        </p:txBody>
      </p:sp>
      <p:sp>
        <p:nvSpPr>
          <p:cNvPr id="16" name="Rectangle 15"/>
          <p:cNvSpPr/>
          <p:nvPr/>
        </p:nvSpPr>
        <p:spPr>
          <a:xfrm>
            <a:off x="3353821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82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50461" y="377309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188459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899327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50259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026659" y="3527406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42418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890070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25" name="Left Bracket 24"/>
          <p:cNvSpPr/>
          <p:nvPr/>
        </p:nvSpPr>
        <p:spPr>
          <a:xfrm rot="5400000">
            <a:off x="4565344" y="2216895"/>
            <a:ext cx="78334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05267" y="312633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008" y="4569554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Columnar (or Column-Order)</a:t>
            </a:r>
            <a:endParaRPr lang="en-US" b="1" i="1" dirty="0"/>
          </a:p>
        </p:txBody>
      </p:sp>
      <p:sp>
        <p:nvSpPr>
          <p:cNvPr id="28" name="Rectangle 27"/>
          <p:cNvSpPr/>
          <p:nvPr/>
        </p:nvSpPr>
        <p:spPr>
          <a:xfrm>
            <a:off x="6251962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251962" y="3771673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776816" y="377986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086600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7318049" y="3778301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862131" y="377167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924800" y="3525269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243416" y="4026268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6785362" y="4020925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37" name="Left Bracket 36"/>
          <p:cNvSpPr/>
          <p:nvPr/>
        </p:nvSpPr>
        <p:spPr>
          <a:xfrm rot="5400000">
            <a:off x="7464553" y="2215826"/>
            <a:ext cx="76197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73149" y="4567417"/>
            <a:ext cx="312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Columnar with Locality Groups</a:t>
            </a:r>
            <a:endParaRPr lang="en-US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35020" y="3124200"/>
            <a:ext cx="169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A = Group 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1278" y="4315627"/>
            <a:ext cx="1729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Family {B, C}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Left Bracket 40"/>
          <p:cNvSpPr/>
          <p:nvPr/>
        </p:nvSpPr>
        <p:spPr>
          <a:xfrm rot="16200000">
            <a:off x="7274782" y="3218162"/>
            <a:ext cx="119788" cy="218251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Data can be classified into 4 types, </a:t>
            </a:r>
            <a:r>
              <a:rPr lang="en-US" i="1" dirty="0" smtClean="0">
                <a:solidFill>
                  <a:srgbClr val="C00000"/>
                </a:solidFill>
              </a:rPr>
              <a:t>structured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unstructured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dynamic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static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Different data types usually entail different database designs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Databases can be scaled </a:t>
            </a:r>
            <a:r>
              <a:rPr lang="en-US" i="1" dirty="0" smtClean="0">
                <a:solidFill>
                  <a:srgbClr val="C00000"/>
                </a:solidFill>
              </a:rPr>
              <a:t>up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C00000"/>
                </a:solidFill>
              </a:rPr>
              <a:t>out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2PC protocol </a:t>
            </a:r>
            <a:r>
              <a:rPr lang="en-US" dirty="0" smtClean="0"/>
              <a:t>can be used to ensure strict consistency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Strict consistency limits scalability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48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can be broadly classified into four types: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Dynamic Data: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that changes relatively frequently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office documents and transactional entries in a financial database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Static Data: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Opposite of dynamic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Medical imaging data from MRI or CT scans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108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CAP theorem </a:t>
            </a:r>
            <a:r>
              <a:rPr lang="en-US" dirty="0" smtClean="0"/>
              <a:t>states that any distributed database with shared data can have at most two of the three desirable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onsistency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vailability 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artition Tolerance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CAP theorem lead to various designs of databases with </a:t>
            </a:r>
            <a:r>
              <a:rPr lang="en-US" i="1" dirty="0" smtClean="0"/>
              <a:t>relaxed</a:t>
            </a:r>
            <a:r>
              <a:rPr lang="en-US" dirty="0" smtClean="0"/>
              <a:t> ACID guarantees 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79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i="1" dirty="0" smtClean="0">
                <a:solidFill>
                  <a:srgbClr val="C00000"/>
                </a:solidFill>
              </a:rPr>
              <a:t>NoSQL</a:t>
            </a:r>
            <a:r>
              <a:rPr lang="en-US" sz="3000" dirty="0" smtClean="0"/>
              <a:t> (or </a:t>
            </a:r>
            <a:r>
              <a:rPr lang="en-US" sz="3000" i="1" dirty="0" smtClean="0">
                <a:solidFill>
                  <a:srgbClr val="C00000"/>
                </a:solidFill>
              </a:rPr>
              <a:t>Not-Only-SQL</a:t>
            </a:r>
            <a:r>
              <a:rPr lang="en-US" sz="3000" dirty="0" smtClean="0"/>
              <a:t>) databases follow the </a:t>
            </a:r>
            <a:r>
              <a:rPr lang="en-US" sz="3000" i="1" dirty="0" smtClean="0">
                <a:solidFill>
                  <a:srgbClr val="C00000"/>
                </a:solidFill>
              </a:rPr>
              <a:t>BASE properties</a:t>
            </a:r>
            <a:r>
              <a:rPr lang="en-US" sz="30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asically </a:t>
            </a:r>
            <a:r>
              <a:rPr lang="en-US" b="1" u="sng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vailable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oft-State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ventual Consistency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NoSQL databases have different types: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Document Stores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Graph Databases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Key-Value Stores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Columnar Databases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Classifying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Segmenting data into one of the following 4 quadrants can help in designing and developing a pertaining storage solution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Relational databases are usually used for structured data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File systems or </a:t>
            </a:r>
            <a:r>
              <a:rPr lang="en-US" sz="2600" i="1" dirty="0" smtClean="0">
                <a:solidFill>
                  <a:srgbClr val="000099"/>
                </a:solidFill>
              </a:rPr>
              <a:t>NoSQL databases</a:t>
            </a:r>
            <a:r>
              <a:rPr lang="en-US" sz="2600" dirty="0" smtClean="0"/>
              <a:t> can be used for (static), unstructured data (</a:t>
            </a:r>
            <a:r>
              <a:rPr lang="en-US" sz="2600" i="1" dirty="0" smtClean="0"/>
              <a:t>more on these later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33600" y="2719864"/>
            <a:ext cx="2667000" cy="9429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Production, </a:t>
            </a:r>
            <a:r>
              <a:rPr lang="en-US" dirty="0" err="1" smtClean="0"/>
              <a:t>eCAD</a:t>
            </a:r>
            <a:r>
              <a:rPr lang="en-US" dirty="0" smtClean="0"/>
              <a:t>, </a:t>
            </a:r>
            <a:r>
              <a:rPr lang="en-US" dirty="0" err="1" smtClean="0"/>
              <a:t>mCAD</a:t>
            </a:r>
            <a:r>
              <a:rPr lang="en-US" dirty="0" smtClean="0"/>
              <a:t>, Office Docs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719864"/>
            <a:ext cx="2667000" cy="9429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Archive, Broadcast, Medical Imaging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3786664"/>
            <a:ext cx="2667000" cy="9429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 Systems, ERP, CRM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3770253"/>
            <a:ext cx="2667000" cy="9351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BI, Data Warehousing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6255" y="233365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Dynamic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9142" y="2962363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Unstructured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281176" y="4153555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Structured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20154" y="2286000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811860858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7" y="2702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8806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Scaling Traditional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Traditional RDBMSs can be either scaled: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Vertically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Up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Can be achieved by hardware upgrades (e.g., faster CPU, more memory, or larger disk)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Limited by the amount of CPU, RAM and disk that can be configured on a single machine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Horizontally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Out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Can be achieved by adding more machines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Requires database </a:t>
            </a:r>
            <a:r>
              <a:rPr lang="en-US" i="1" dirty="0" smtClean="0">
                <a:solidFill>
                  <a:srgbClr val="0070C0"/>
                </a:solidFill>
              </a:rPr>
              <a:t>sharding</a:t>
            </a:r>
            <a:r>
              <a:rPr lang="en-US" dirty="0" smtClean="0"/>
              <a:t> and probably </a:t>
            </a:r>
            <a:r>
              <a:rPr lang="en-US" i="1" dirty="0" smtClean="0">
                <a:solidFill>
                  <a:srgbClr val="0070C0"/>
                </a:solidFill>
              </a:rPr>
              <a:t>replication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Limited by the Read-to-Write ratio and communication overhead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307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Sharding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is typically </a:t>
            </a:r>
            <a:r>
              <a:rPr lang="en-US" sz="2800" i="1" dirty="0" smtClean="0"/>
              <a:t>sharded</a:t>
            </a:r>
            <a:r>
              <a:rPr lang="en-US" sz="2800" dirty="0" smtClean="0"/>
              <a:t> (or </a:t>
            </a:r>
            <a:r>
              <a:rPr lang="en-US" sz="2800" i="1" dirty="0" smtClean="0"/>
              <a:t>striped</a:t>
            </a:r>
            <a:r>
              <a:rPr lang="en-US" sz="2800" dirty="0" smtClean="0"/>
              <a:t>) to allow for concurrent/parallel accesses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95600" y="2895600"/>
            <a:ext cx="3048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data: A large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1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323975" y="3990975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Chunk1 of input data</a:t>
            </a:r>
          </a:p>
        </p:txBody>
      </p:sp>
      <p:sp>
        <p:nvSpPr>
          <p:cNvPr id="7" name="Down Arrow 6"/>
          <p:cNvSpPr/>
          <p:nvPr/>
        </p:nvSpPr>
        <p:spPr>
          <a:xfrm>
            <a:off x="17526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532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2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695700" y="3990975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Chunk3 of input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3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134100" y="3990975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114800" y="3352800"/>
            <a:ext cx="533400" cy="3048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325563" y="4324350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Chunk2 of input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697288" y="4324350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Chunk4 of input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5688" y="4324350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09775" y="4648200"/>
            <a:ext cx="0" cy="53340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09775" y="5181600"/>
            <a:ext cx="4826476" cy="0"/>
          </a:xfrm>
          <a:prstGeom prst="line">
            <a:avLst/>
          </a:prstGeom>
          <a:ln w="603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2"/>
          </p:cNvCxnSpPr>
          <p:nvPr/>
        </p:nvCxnSpPr>
        <p:spPr>
          <a:xfrm flipV="1">
            <a:off x="4383088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6251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5345668"/>
            <a:ext cx="634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E.g., Chunks 1, 3 and 5 can be accessed in parallel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1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Amdahl’s Law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>
                <a:solidFill>
                  <a:srgbClr val="0070C0"/>
                </a:solidFill>
              </a:rPr>
              <a:t>How much faster will a parallel program run?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300" dirty="0" smtClean="0"/>
              <a:t>Suppose that the sequential execution of a program takes </a:t>
            </a:r>
            <a:r>
              <a:rPr lang="en-US" sz="2300" b="1" i="1" dirty="0" smtClean="0">
                <a:solidFill>
                  <a:schemeClr val="tx1"/>
                </a:solidFill>
              </a:rPr>
              <a:t>T</a:t>
            </a:r>
            <a:r>
              <a:rPr lang="en-US" sz="2300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300" baseline="-25000" dirty="0" smtClean="0"/>
              <a:t> </a:t>
            </a:r>
            <a:r>
              <a:rPr lang="en-US" sz="2300" dirty="0" smtClean="0"/>
              <a:t>time units and the parallel execution on </a:t>
            </a:r>
            <a:r>
              <a:rPr lang="en-US" sz="2300" b="1" i="1" dirty="0" smtClean="0">
                <a:solidFill>
                  <a:schemeClr val="tx1"/>
                </a:solidFill>
              </a:rPr>
              <a:t>p</a:t>
            </a:r>
            <a:r>
              <a:rPr lang="en-US" sz="2300" dirty="0" smtClean="0"/>
              <a:t> processors/machines takes </a:t>
            </a:r>
            <a:r>
              <a:rPr lang="en-US" sz="2300" b="1" i="1" dirty="0" err="1" smtClean="0">
                <a:solidFill>
                  <a:schemeClr val="tx1"/>
                </a:solidFill>
              </a:rPr>
              <a:t>T</a:t>
            </a:r>
            <a:r>
              <a:rPr lang="en-US" sz="2300" b="1" i="1" baseline="-25000" dirty="0" err="1" smtClean="0">
                <a:solidFill>
                  <a:schemeClr val="tx1"/>
                </a:solidFill>
              </a:rPr>
              <a:t>p</a:t>
            </a:r>
            <a:r>
              <a:rPr lang="en-US" sz="2300" dirty="0" smtClean="0"/>
              <a:t> time units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sz="2300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US" sz="2300" dirty="0" smtClean="0"/>
              <a:t>Suppose that out of the entire execution of the program, </a:t>
            </a:r>
            <a:r>
              <a:rPr lang="en-US" sz="2300" b="1" i="1" dirty="0" smtClean="0">
                <a:solidFill>
                  <a:schemeClr val="tx1"/>
                </a:solidFill>
              </a:rPr>
              <a:t>s</a:t>
            </a:r>
            <a:r>
              <a:rPr lang="en-US" sz="2300" b="1" dirty="0" smtClean="0"/>
              <a:t> </a:t>
            </a:r>
            <a:r>
              <a:rPr lang="en-US" sz="2300" dirty="0" smtClean="0"/>
              <a:t>fraction of it is not parallelizable while </a:t>
            </a:r>
            <a:r>
              <a:rPr lang="en-US" sz="2300" b="1" i="1" dirty="0" smtClean="0">
                <a:solidFill>
                  <a:schemeClr val="tx1"/>
                </a:solidFill>
              </a:rPr>
              <a:t>1-s</a:t>
            </a:r>
            <a:r>
              <a:rPr lang="en-US" sz="2300" dirty="0" smtClean="0"/>
              <a:t> fraction is parallelizable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sz="2300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US" sz="2300" dirty="0" smtClean="0"/>
              <a:t>Then the speedup (</a:t>
            </a:r>
            <a:r>
              <a:rPr lang="en-US" sz="2300" b="1" i="1" dirty="0" smtClean="0">
                <a:solidFill>
                  <a:srgbClr val="C00000"/>
                </a:solidFill>
              </a:rPr>
              <a:t>Amdahl’s formula</a:t>
            </a:r>
            <a:r>
              <a:rPr lang="en-US" sz="2300" dirty="0" smtClean="0"/>
              <a:t>):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sz="2300" dirty="0" smtClean="0"/>
          </a:p>
          <a:p>
            <a:pPr lvl="1">
              <a:buFont typeface="Wingdings" pitchFamily="2" charset="2"/>
              <a:buChar char="§"/>
              <a:defRPr/>
            </a:pPr>
            <a:endParaRPr lang="en-US" sz="1800" dirty="0" smtClean="0"/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4AC9329-07F6-4D20-9E2C-03605C52A80A}" type="slidenum">
              <a:rPr lang="en-US" smtClean="0">
                <a:solidFill>
                  <a:schemeClr val="bg2"/>
                </a:solidFill>
              </a:rPr>
              <a:pPr eaLnBrk="1" hangingPunct="1"/>
              <a:t>9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1800" y="5410200"/>
            <a:ext cx="3516732" cy="79566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288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41641</TotalTime>
  <Words>1804</Words>
  <Application>Microsoft Office PowerPoint</Application>
  <PresentationFormat>On-screen Show (4:3)</PresentationFormat>
  <Paragraphs>571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Wingdings</vt:lpstr>
      <vt:lpstr>Wingdings 3</vt:lpstr>
      <vt:lpstr>Ion</vt:lpstr>
      <vt:lpstr>Database Applications  NoSQL Databases </vt:lpstr>
      <vt:lpstr>Outline</vt:lpstr>
      <vt:lpstr>Types of Data</vt:lpstr>
      <vt:lpstr>Types of Data</vt:lpstr>
      <vt:lpstr>Why Classifying Data?</vt:lpstr>
      <vt:lpstr>Outline</vt:lpstr>
      <vt:lpstr>Scaling Traditional Databases</vt:lpstr>
      <vt:lpstr>Why Sharding Data?</vt:lpstr>
      <vt:lpstr>Amdahl’s Law</vt:lpstr>
      <vt:lpstr>Amdahl’s Law: An Example</vt:lpstr>
      <vt:lpstr>Real Vs. Actual Cases</vt:lpstr>
      <vt:lpstr>Some Guidelines</vt:lpstr>
      <vt:lpstr>Why Replicating Data?</vt:lpstr>
      <vt:lpstr>Why Replicating Data?</vt:lpstr>
      <vt:lpstr>But, Consistency Becomes a Challenge</vt:lpstr>
      <vt:lpstr>The Two-Phase Commit Protocol</vt:lpstr>
      <vt:lpstr>The Two-Phase Commit Protocol</vt:lpstr>
      <vt:lpstr>Outline</vt:lpstr>
      <vt:lpstr>The CAP Theorem</vt:lpstr>
      <vt:lpstr>The CAP Theorem (Cont’d)</vt:lpstr>
      <vt:lpstr>Large-Scale Databases</vt:lpstr>
      <vt:lpstr>Trading-Off Consistency</vt:lpstr>
      <vt:lpstr>Trading-Off Consistency</vt:lpstr>
      <vt:lpstr>The BASE Properties</vt:lpstr>
      <vt:lpstr>Eventual Consistency</vt:lpstr>
      <vt:lpstr>Eventual Consistency</vt:lpstr>
      <vt:lpstr>Eventual Consistency:  A Main Challenge</vt:lpstr>
      <vt:lpstr>Outline</vt:lpstr>
      <vt:lpstr>NoSQL Databases</vt:lpstr>
      <vt:lpstr>RDBMS Vs NoSQL</vt:lpstr>
      <vt:lpstr>Types of NoSQL Databases</vt:lpstr>
      <vt:lpstr>Document Stores</vt:lpstr>
      <vt:lpstr>Types of NoSQL Databases</vt:lpstr>
      <vt:lpstr>Graph Databases</vt:lpstr>
      <vt:lpstr>Types of NoSQL Databases</vt:lpstr>
      <vt:lpstr>Key-Value Stores</vt:lpstr>
      <vt:lpstr>Types of NoSQL Databases</vt:lpstr>
      <vt:lpstr>Columnar Databases</vt:lpstr>
      <vt:lpstr>Summary</vt:lpstr>
      <vt:lpstr>Summary (Cont’d)</vt:lpstr>
      <vt:lpstr>Summary (Cont’d)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Kalpana Rangra</cp:lastModifiedBy>
  <cp:revision>3904</cp:revision>
  <dcterms:created xsi:type="dcterms:W3CDTF">2013-11-24T06:45:02Z</dcterms:created>
  <dcterms:modified xsi:type="dcterms:W3CDTF">2018-08-16T09:20:57Z</dcterms:modified>
</cp:coreProperties>
</file>